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Default Extension="jpg" ContentType="image/jpg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5143500"/>
  <p:notesSz cx="9144000" cy="51435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0425" y="447547"/>
            <a:ext cx="8363149" cy="888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93C92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93C92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93C92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42962" y="1855216"/>
            <a:ext cx="2520315" cy="2613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93C92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97495" y="4632959"/>
            <a:ext cx="1642872" cy="48158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063" y="4660391"/>
            <a:ext cx="1883664" cy="4815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0425" y="472439"/>
            <a:ext cx="8363149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93C92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0524" y="1374139"/>
            <a:ext cx="3789045" cy="29089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venir Next"/>
                <a:cs typeface="Avenir Next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hyperlink" Target="mailto:siren@ucsf.edu" TargetMode="External"/><Relationship Id="rId5" Type="http://schemas.openxmlformats.org/officeDocument/2006/relationships/hyperlink" Target="mailto:gpaulson@trentonhealthteam.org" TargetMode="External"/><Relationship Id="rId6" Type="http://schemas.openxmlformats.org/officeDocument/2006/relationships/image" Target="../media/image62.png"/><Relationship Id="rId7" Type="http://schemas.openxmlformats.org/officeDocument/2006/relationships/image" Target="../media/image63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94447" y="4632959"/>
              <a:ext cx="1645920" cy="481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3" y="4660391"/>
              <a:ext cx="1883664" cy="48158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11708" y="592175"/>
              <a:ext cx="8521065" cy="2052955"/>
            </a:xfrm>
            <a:custGeom>
              <a:avLst/>
              <a:gdLst/>
              <a:ahLst/>
              <a:cxnLst/>
              <a:rect l="l" t="t" r="r" b="b"/>
              <a:pathLst>
                <a:path w="8521065" h="2052955">
                  <a:moveTo>
                    <a:pt x="8520599" y="0"/>
                  </a:moveTo>
                  <a:lnTo>
                    <a:pt x="0" y="0"/>
                  </a:lnTo>
                  <a:lnTo>
                    <a:pt x="0" y="2052599"/>
                  </a:lnTo>
                  <a:lnTo>
                    <a:pt x="8520599" y="2052599"/>
                  </a:lnTo>
                  <a:lnTo>
                    <a:pt x="8520599" y="0"/>
                  </a:lnTo>
                  <a:close/>
                </a:path>
              </a:pathLst>
            </a:custGeom>
            <a:solidFill>
              <a:srgbClr val="EEEEEE">
                <a:alpha val="3411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623101" y="629197"/>
            <a:ext cx="7897495" cy="1882139"/>
          </a:xfrm>
          <a:prstGeom prst="rect"/>
        </p:spPr>
        <p:txBody>
          <a:bodyPr wrap="square" lIns="0" tIns="2540" rIns="0" bIns="0" rtlCol="0" vert="horz">
            <a:spAutoFit/>
          </a:bodyPr>
          <a:lstStyle/>
          <a:p>
            <a:pPr algn="ctr" marL="12700" marR="5080" indent="-1270">
              <a:lnSpc>
                <a:spcPct val="102000"/>
              </a:lnSpc>
              <a:spcBef>
                <a:spcPts val="20"/>
              </a:spcBef>
            </a:pP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How</a:t>
            </a:r>
            <a:r>
              <a:rPr dirty="0" sz="4000" spc="185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Do</a:t>
            </a:r>
            <a:r>
              <a:rPr dirty="0" sz="4000" spc="200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Community</a:t>
            </a:r>
            <a:r>
              <a:rPr dirty="0" sz="4000" spc="200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spc="-10" b="0">
                <a:solidFill>
                  <a:srgbClr val="083066"/>
                </a:solidFill>
                <a:latin typeface="Avenir Roman"/>
                <a:cs typeface="Avenir Roman"/>
              </a:rPr>
              <a:t>Resource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Referral</a:t>
            </a:r>
            <a:r>
              <a:rPr dirty="0" sz="4000" spc="204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Platforms</a:t>
            </a:r>
            <a:r>
              <a:rPr dirty="0" sz="4000" spc="200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Work</a:t>
            </a:r>
            <a:r>
              <a:rPr dirty="0" sz="4000" spc="210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for</a:t>
            </a:r>
            <a:r>
              <a:rPr dirty="0" sz="4000" spc="195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spc="-10" b="0">
                <a:solidFill>
                  <a:srgbClr val="083066"/>
                </a:solidFill>
                <a:latin typeface="Avenir Roman"/>
                <a:cs typeface="Avenir Roman"/>
              </a:rPr>
              <a:t>Social </a:t>
            </a:r>
            <a:r>
              <a:rPr dirty="0" sz="4000" b="0">
                <a:solidFill>
                  <a:srgbClr val="083066"/>
                </a:solidFill>
                <a:latin typeface="Avenir Roman"/>
                <a:cs typeface="Avenir Roman"/>
              </a:rPr>
              <a:t>Service</a:t>
            </a:r>
            <a:r>
              <a:rPr dirty="0" sz="4000" spc="250" b="0">
                <a:solidFill>
                  <a:srgbClr val="083066"/>
                </a:solidFill>
                <a:latin typeface="Avenir Roman"/>
                <a:cs typeface="Avenir Roman"/>
              </a:rPr>
              <a:t> </a:t>
            </a:r>
            <a:r>
              <a:rPr dirty="0" sz="4000" spc="-10" b="0">
                <a:solidFill>
                  <a:srgbClr val="083066"/>
                </a:solidFill>
                <a:latin typeface="Avenir Roman"/>
                <a:cs typeface="Avenir Roman"/>
              </a:rPr>
              <a:t>Organizations?</a:t>
            </a:r>
            <a:endParaRPr sz="4000">
              <a:latin typeface="Avenir Roman"/>
              <a:cs typeface="Avenir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3562" y="2798064"/>
            <a:ext cx="8016875" cy="954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500">
                <a:latin typeface="Avenir Book"/>
                <a:cs typeface="Avenir Book"/>
              </a:rPr>
              <a:t>Lessons</a:t>
            </a:r>
            <a:r>
              <a:rPr dirty="0" sz="3500" spc="-75">
                <a:latin typeface="Avenir Book"/>
                <a:cs typeface="Avenir Book"/>
              </a:rPr>
              <a:t> </a:t>
            </a:r>
            <a:r>
              <a:rPr dirty="0" sz="3500">
                <a:latin typeface="Avenir Book"/>
                <a:cs typeface="Avenir Book"/>
              </a:rPr>
              <a:t>Learned</a:t>
            </a:r>
            <a:r>
              <a:rPr dirty="0" sz="3500" spc="-75">
                <a:latin typeface="Avenir Book"/>
                <a:cs typeface="Avenir Book"/>
              </a:rPr>
              <a:t> </a:t>
            </a:r>
            <a:r>
              <a:rPr dirty="0" sz="3500">
                <a:latin typeface="Avenir Book"/>
                <a:cs typeface="Avenir Book"/>
              </a:rPr>
              <a:t>in</a:t>
            </a:r>
            <a:r>
              <a:rPr dirty="0" sz="3500" spc="-65">
                <a:latin typeface="Avenir Book"/>
                <a:cs typeface="Avenir Book"/>
              </a:rPr>
              <a:t> </a:t>
            </a:r>
            <a:r>
              <a:rPr dirty="0" sz="3500">
                <a:latin typeface="Avenir Book"/>
                <a:cs typeface="Avenir Book"/>
              </a:rPr>
              <a:t>Trenton,</a:t>
            </a:r>
            <a:r>
              <a:rPr dirty="0" sz="3500" spc="-70">
                <a:latin typeface="Avenir Book"/>
                <a:cs typeface="Avenir Book"/>
              </a:rPr>
              <a:t> </a:t>
            </a:r>
            <a:r>
              <a:rPr dirty="0" sz="3500">
                <a:latin typeface="Avenir Book"/>
                <a:cs typeface="Avenir Book"/>
              </a:rPr>
              <a:t>New</a:t>
            </a:r>
            <a:r>
              <a:rPr dirty="0" sz="3500" spc="-70">
                <a:latin typeface="Avenir Book"/>
                <a:cs typeface="Avenir Book"/>
              </a:rPr>
              <a:t> </a:t>
            </a:r>
            <a:r>
              <a:rPr dirty="0" sz="3500" spc="-10">
                <a:latin typeface="Avenir Book"/>
                <a:cs typeface="Avenir Book"/>
              </a:rPr>
              <a:t>Jersey</a:t>
            </a:r>
            <a:endParaRPr sz="3500">
              <a:latin typeface="Avenir Book"/>
              <a:cs typeface="Avenir Book"/>
            </a:endParaRPr>
          </a:p>
          <a:p>
            <a:pPr algn="ctr" marL="316230" marR="307975">
              <a:lnSpc>
                <a:spcPts val="1490"/>
              </a:lnSpc>
              <a:spcBef>
                <a:spcPts val="170"/>
              </a:spcBef>
            </a:pPr>
            <a:r>
              <a:rPr dirty="0" sz="1300">
                <a:latin typeface="Avenir Book"/>
                <a:cs typeface="Avenir Book"/>
              </a:rPr>
              <a:t>A</a:t>
            </a:r>
            <a:r>
              <a:rPr dirty="0" sz="1300" spc="-4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collaboration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between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Trenton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Health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Team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and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the</a:t>
            </a:r>
            <a:r>
              <a:rPr dirty="0" sz="1300" spc="-4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Social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Interventions</a:t>
            </a:r>
            <a:r>
              <a:rPr dirty="0" sz="1300" spc="-4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Research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and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 spc="-10">
                <a:latin typeface="Avenir Book"/>
                <a:cs typeface="Avenir Book"/>
              </a:rPr>
              <a:t>Evaluation </a:t>
            </a:r>
            <a:r>
              <a:rPr dirty="0" sz="1300">
                <a:latin typeface="Avenir Book"/>
                <a:cs typeface="Avenir Book"/>
              </a:rPr>
              <a:t>Network</a:t>
            </a:r>
            <a:r>
              <a:rPr dirty="0" sz="1300" spc="-4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at</a:t>
            </a:r>
            <a:r>
              <a:rPr dirty="0" sz="1300" spc="-2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the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University</a:t>
            </a:r>
            <a:r>
              <a:rPr dirty="0" sz="1300" spc="-35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of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California,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>
                <a:latin typeface="Avenir Book"/>
                <a:cs typeface="Avenir Book"/>
              </a:rPr>
              <a:t>San</a:t>
            </a:r>
            <a:r>
              <a:rPr dirty="0" sz="1300" spc="-30">
                <a:latin typeface="Avenir Book"/>
                <a:cs typeface="Avenir Book"/>
              </a:rPr>
              <a:t> </a:t>
            </a:r>
            <a:r>
              <a:rPr dirty="0" sz="1300" spc="-10">
                <a:latin typeface="Avenir Book"/>
                <a:cs typeface="Avenir Book"/>
              </a:rPr>
              <a:t>Francisco</a:t>
            </a:r>
            <a:endParaRPr sz="130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06137" y="4765547"/>
            <a:ext cx="11601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March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1,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2023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1142193"/>
            <a:ext cx="1884045" cy="3999865"/>
            <a:chOff x="131063" y="1142193"/>
            <a:chExt cx="1884045" cy="3999865"/>
          </a:xfrm>
        </p:grpSpPr>
        <p:sp>
          <p:nvSpPr>
            <p:cNvPr id="3" name="object 3"/>
            <p:cNvSpPr/>
            <p:nvPr/>
          </p:nvSpPr>
          <p:spPr>
            <a:xfrm>
              <a:off x="311699" y="1154893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5">
                  <a:moveTo>
                    <a:pt x="547899" y="0"/>
                  </a:moveTo>
                  <a:lnTo>
                    <a:pt x="273949" y="273950"/>
                  </a:lnTo>
                  <a:lnTo>
                    <a:pt x="0" y="0"/>
                  </a:lnTo>
                  <a:lnTo>
                    <a:pt x="0" y="508764"/>
                  </a:lnTo>
                  <a:lnTo>
                    <a:pt x="273949" y="782713"/>
                  </a:lnTo>
                  <a:lnTo>
                    <a:pt x="547899" y="508764"/>
                  </a:lnTo>
                  <a:lnTo>
                    <a:pt x="547899" y="0"/>
                  </a:lnTo>
                  <a:close/>
                </a:path>
              </a:pathLst>
            </a:custGeom>
            <a:solidFill>
              <a:srgbClr val="21212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11699" y="1154893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5">
                  <a:moveTo>
                    <a:pt x="547899" y="0"/>
                  </a:moveTo>
                  <a:lnTo>
                    <a:pt x="547899" y="508764"/>
                  </a:lnTo>
                  <a:lnTo>
                    <a:pt x="273949" y="782713"/>
                  </a:lnTo>
                  <a:lnTo>
                    <a:pt x="0" y="508764"/>
                  </a:lnTo>
                  <a:lnTo>
                    <a:pt x="0" y="0"/>
                  </a:lnTo>
                  <a:lnTo>
                    <a:pt x="273949" y="273949"/>
                  </a:lnTo>
                  <a:lnTo>
                    <a:pt x="547899" y="0"/>
                  </a:lnTo>
                  <a:close/>
                </a:path>
              </a:pathLst>
            </a:custGeom>
            <a:ln w="25400">
              <a:solidFill>
                <a:srgbClr val="21212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/>
              <a:t>Rolling</a:t>
            </a:r>
            <a:r>
              <a:rPr dirty="0" sz="3000" spc="-40"/>
              <a:t> </a:t>
            </a:r>
            <a:r>
              <a:rPr dirty="0" sz="3000"/>
              <a:t>Out</a:t>
            </a:r>
            <a:r>
              <a:rPr dirty="0" sz="3000" spc="-45"/>
              <a:t> </a:t>
            </a:r>
            <a:r>
              <a:rPr dirty="0" sz="3000"/>
              <a:t>NowPow</a:t>
            </a:r>
            <a:r>
              <a:rPr dirty="0" sz="3000" spc="-45"/>
              <a:t> </a:t>
            </a:r>
            <a:r>
              <a:rPr dirty="0" sz="3000"/>
              <a:t>in</a:t>
            </a:r>
            <a:r>
              <a:rPr dirty="0" sz="3000" spc="-40"/>
              <a:t> </a:t>
            </a:r>
            <a:r>
              <a:rPr dirty="0" sz="3000"/>
              <a:t>Our</a:t>
            </a:r>
            <a:r>
              <a:rPr dirty="0" sz="3000" spc="-40"/>
              <a:t> </a:t>
            </a:r>
            <a:r>
              <a:rPr dirty="0" sz="3000" spc="-10"/>
              <a:t>Community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345366" y="1381252"/>
            <a:ext cx="4806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FFFFFF"/>
                </a:solidFill>
                <a:latin typeface="Avenir Next Ultra Light"/>
                <a:cs typeface="Avenir Next Ultra Light"/>
              </a:rPr>
              <a:t>2016</a:t>
            </a:r>
            <a:endParaRPr sz="1600">
              <a:latin typeface="Avenir Next Ultra Light"/>
              <a:cs typeface="Avenir Next Ultra Ligh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846898" y="1142194"/>
            <a:ext cx="7998459" cy="534670"/>
            <a:chOff x="846898" y="1142194"/>
            <a:chExt cx="7998459" cy="534670"/>
          </a:xfrm>
        </p:grpSpPr>
        <p:sp>
          <p:nvSpPr>
            <p:cNvPr id="8" name="object 8"/>
            <p:cNvSpPr/>
            <p:nvPr/>
          </p:nvSpPr>
          <p:spPr>
            <a:xfrm>
              <a:off x="859599" y="1154894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887862" y="0"/>
                  </a:moveTo>
                  <a:lnTo>
                    <a:pt x="0" y="0"/>
                  </a:lnTo>
                  <a:lnTo>
                    <a:pt x="0" y="509031"/>
                  </a:lnTo>
                  <a:lnTo>
                    <a:pt x="7887862" y="509031"/>
                  </a:lnTo>
                  <a:lnTo>
                    <a:pt x="7920885" y="502364"/>
                  </a:lnTo>
                  <a:lnTo>
                    <a:pt x="7947851" y="484183"/>
                  </a:lnTo>
                  <a:lnTo>
                    <a:pt x="7966032" y="457216"/>
                  </a:lnTo>
                  <a:lnTo>
                    <a:pt x="7972698" y="424193"/>
                  </a:lnTo>
                  <a:lnTo>
                    <a:pt x="7972698" y="84837"/>
                  </a:lnTo>
                  <a:lnTo>
                    <a:pt x="7966032" y="51814"/>
                  </a:lnTo>
                  <a:lnTo>
                    <a:pt x="7947851" y="24848"/>
                  </a:lnTo>
                  <a:lnTo>
                    <a:pt x="7920885" y="6666"/>
                  </a:lnTo>
                  <a:lnTo>
                    <a:pt x="7887862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9598" y="1154894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972700" y="84837"/>
                  </a:moveTo>
                  <a:lnTo>
                    <a:pt x="7972700" y="424194"/>
                  </a:lnTo>
                  <a:lnTo>
                    <a:pt x="7966033" y="457216"/>
                  </a:lnTo>
                  <a:lnTo>
                    <a:pt x="7947852" y="484182"/>
                  </a:lnTo>
                  <a:lnTo>
                    <a:pt x="7920885" y="502364"/>
                  </a:lnTo>
                  <a:lnTo>
                    <a:pt x="7887863" y="509031"/>
                  </a:lnTo>
                  <a:lnTo>
                    <a:pt x="0" y="509031"/>
                  </a:lnTo>
                  <a:lnTo>
                    <a:pt x="0" y="0"/>
                  </a:lnTo>
                  <a:lnTo>
                    <a:pt x="7887863" y="0"/>
                  </a:lnTo>
                  <a:lnTo>
                    <a:pt x="7920885" y="6666"/>
                  </a:lnTo>
                  <a:lnTo>
                    <a:pt x="7947852" y="24848"/>
                  </a:lnTo>
                  <a:lnTo>
                    <a:pt x="7966033" y="51814"/>
                  </a:lnTo>
                  <a:lnTo>
                    <a:pt x="7972700" y="84837"/>
                  </a:lnTo>
                  <a:close/>
                </a:path>
              </a:pathLst>
            </a:custGeom>
            <a:ln w="25400">
              <a:solidFill>
                <a:srgbClr val="21212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18020" y="1305052"/>
            <a:ext cx="57816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7950" indent="-95250">
              <a:lnSpc>
                <a:spcPct val="100000"/>
              </a:lnSpc>
              <a:spcBef>
                <a:spcPts val="100"/>
              </a:spcBef>
              <a:buChar char="•"/>
              <a:tabLst>
                <a:tab pos="107950" algn="l"/>
              </a:tabLst>
            </a:pPr>
            <a:r>
              <a:rPr dirty="0" sz="1000">
                <a:latin typeface="Avenir Next"/>
                <a:cs typeface="Avenir Next"/>
              </a:rPr>
              <a:t>June: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Aunt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Bertha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launched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in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Trenton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with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support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from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New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Jersey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Health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Care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Quality</a:t>
            </a:r>
            <a:r>
              <a:rPr dirty="0" sz="1000" spc="-10">
                <a:latin typeface="Avenir Next"/>
                <a:cs typeface="Avenir Next"/>
              </a:rPr>
              <a:t> Institute</a:t>
            </a:r>
            <a:endParaRPr sz="1000">
              <a:latin typeface="Avenir Next"/>
              <a:cs typeface="Avenir Nex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8999" y="1806666"/>
            <a:ext cx="573405" cy="808355"/>
            <a:chOff x="298999" y="1806666"/>
            <a:chExt cx="573405" cy="808355"/>
          </a:xfrm>
        </p:grpSpPr>
        <p:sp>
          <p:nvSpPr>
            <p:cNvPr id="12" name="object 12"/>
            <p:cNvSpPr/>
            <p:nvPr/>
          </p:nvSpPr>
          <p:spPr>
            <a:xfrm>
              <a:off x="311699" y="1819366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5">
                  <a:moveTo>
                    <a:pt x="547899" y="0"/>
                  </a:moveTo>
                  <a:lnTo>
                    <a:pt x="273949" y="273950"/>
                  </a:lnTo>
                  <a:lnTo>
                    <a:pt x="0" y="0"/>
                  </a:lnTo>
                  <a:lnTo>
                    <a:pt x="0" y="508764"/>
                  </a:lnTo>
                  <a:lnTo>
                    <a:pt x="273949" y="782713"/>
                  </a:lnTo>
                  <a:lnTo>
                    <a:pt x="547899" y="508764"/>
                  </a:lnTo>
                  <a:lnTo>
                    <a:pt x="547899" y="0"/>
                  </a:lnTo>
                  <a:close/>
                </a:path>
              </a:pathLst>
            </a:custGeom>
            <a:solidFill>
              <a:srgbClr val="7890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1699" y="1819366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5">
                  <a:moveTo>
                    <a:pt x="547899" y="0"/>
                  </a:moveTo>
                  <a:lnTo>
                    <a:pt x="547899" y="508764"/>
                  </a:lnTo>
                  <a:lnTo>
                    <a:pt x="273949" y="782713"/>
                  </a:lnTo>
                  <a:lnTo>
                    <a:pt x="0" y="508764"/>
                  </a:lnTo>
                  <a:lnTo>
                    <a:pt x="0" y="0"/>
                  </a:lnTo>
                  <a:lnTo>
                    <a:pt x="273949" y="273949"/>
                  </a:lnTo>
                  <a:lnTo>
                    <a:pt x="547899" y="0"/>
                  </a:lnTo>
                  <a:close/>
                </a:path>
              </a:pathLst>
            </a:custGeom>
            <a:ln w="25400">
              <a:solidFill>
                <a:srgbClr val="789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45366" y="2045716"/>
            <a:ext cx="4806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FFFFFF"/>
                </a:solidFill>
                <a:latin typeface="Avenir Next Ultra Light"/>
                <a:cs typeface="Avenir Next Ultra Light"/>
              </a:rPr>
              <a:t>2017</a:t>
            </a:r>
            <a:endParaRPr sz="1600">
              <a:latin typeface="Avenir Next Ultra Light"/>
              <a:cs typeface="Avenir Next Ultra Ligh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46898" y="1806666"/>
            <a:ext cx="7998459" cy="534670"/>
            <a:chOff x="846898" y="1806666"/>
            <a:chExt cx="7998459" cy="534670"/>
          </a:xfrm>
        </p:grpSpPr>
        <p:sp>
          <p:nvSpPr>
            <p:cNvPr id="16" name="object 16"/>
            <p:cNvSpPr/>
            <p:nvPr/>
          </p:nvSpPr>
          <p:spPr>
            <a:xfrm>
              <a:off x="859599" y="1819366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887863" y="0"/>
                  </a:moveTo>
                  <a:lnTo>
                    <a:pt x="0" y="0"/>
                  </a:lnTo>
                  <a:lnTo>
                    <a:pt x="0" y="509035"/>
                  </a:lnTo>
                  <a:lnTo>
                    <a:pt x="7887863" y="509035"/>
                  </a:lnTo>
                  <a:lnTo>
                    <a:pt x="7920885" y="502368"/>
                  </a:lnTo>
                  <a:lnTo>
                    <a:pt x="7947851" y="484186"/>
                  </a:lnTo>
                  <a:lnTo>
                    <a:pt x="7966032" y="457220"/>
                  </a:lnTo>
                  <a:lnTo>
                    <a:pt x="7972699" y="424197"/>
                  </a:lnTo>
                  <a:lnTo>
                    <a:pt x="7972699" y="84838"/>
                  </a:lnTo>
                  <a:lnTo>
                    <a:pt x="7966032" y="51815"/>
                  </a:lnTo>
                  <a:lnTo>
                    <a:pt x="7947851" y="24848"/>
                  </a:lnTo>
                  <a:lnTo>
                    <a:pt x="7920885" y="6666"/>
                  </a:lnTo>
                  <a:lnTo>
                    <a:pt x="788786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59598" y="1819366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972700" y="84837"/>
                  </a:moveTo>
                  <a:lnTo>
                    <a:pt x="7972700" y="424196"/>
                  </a:lnTo>
                  <a:lnTo>
                    <a:pt x="7966033" y="457219"/>
                  </a:lnTo>
                  <a:lnTo>
                    <a:pt x="7947852" y="484185"/>
                  </a:lnTo>
                  <a:lnTo>
                    <a:pt x="7920885" y="502367"/>
                  </a:lnTo>
                  <a:lnTo>
                    <a:pt x="7887863" y="509034"/>
                  </a:lnTo>
                  <a:lnTo>
                    <a:pt x="0" y="509034"/>
                  </a:lnTo>
                  <a:lnTo>
                    <a:pt x="0" y="0"/>
                  </a:lnTo>
                  <a:lnTo>
                    <a:pt x="7887863" y="0"/>
                  </a:lnTo>
                  <a:lnTo>
                    <a:pt x="7920885" y="6666"/>
                  </a:lnTo>
                  <a:lnTo>
                    <a:pt x="7947852" y="24848"/>
                  </a:lnTo>
                  <a:lnTo>
                    <a:pt x="7966033" y="51814"/>
                  </a:lnTo>
                  <a:lnTo>
                    <a:pt x="7972700" y="84837"/>
                  </a:lnTo>
                  <a:close/>
                </a:path>
              </a:pathLst>
            </a:custGeom>
            <a:ln w="25400">
              <a:solidFill>
                <a:srgbClr val="78909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18018" y="1853692"/>
            <a:ext cx="4738370" cy="3790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07950" indent="-95250">
              <a:lnSpc>
                <a:spcPct val="100000"/>
              </a:lnSpc>
              <a:spcBef>
                <a:spcPts val="290"/>
              </a:spcBef>
              <a:buChar char="•"/>
              <a:tabLst>
                <a:tab pos="107950" algn="l"/>
              </a:tabLst>
            </a:pPr>
            <a:r>
              <a:rPr dirty="0" sz="1000">
                <a:latin typeface="Avenir Next"/>
                <a:cs typeface="Avenir Next"/>
              </a:rPr>
              <a:t>July: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Aunt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Bertha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implementation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pivoted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to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Mercer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County</a:t>
            </a:r>
            <a:endParaRPr sz="1000">
              <a:latin typeface="Avenir Next"/>
              <a:cs typeface="Avenir Next"/>
            </a:endParaRPr>
          </a:p>
          <a:p>
            <a:pPr marL="107950" indent="-95250">
              <a:lnSpc>
                <a:spcPct val="100000"/>
              </a:lnSpc>
              <a:spcBef>
                <a:spcPts val="190"/>
              </a:spcBef>
              <a:buChar char="•"/>
              <a:tabLst>
                <a:tab pos="107950" algn="l"/>
              </a:tabLst>
            </a:pPr>
            <a:r>
              <a:rPr dirty="0" sz="1000">
                <a:latin typeface="Avenir Next"/>
                <a:cs typeface="Avenir Next"/>
              </a:rPr>
              <a:t>Attended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an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initial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demonstration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of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NowPow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for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interested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NJ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coalition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groups</a:t>
            </a:r>
            <a:endParaRPr sz="1000">
              <a:latin typeface="Avenir Next"/>
              <a:cs typeface="Avenir Nex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98999" y="2471139"/>
            <a:ext cx="573405" cy="808355"/>
            <a:chOff x="298999" y="2471139"/>
            <a:chExt cx="573405" cy="808355"/>
          </a:xfrm>
        </p:grpSpPr>
        <p:sp>
          <p:nvSpPr>
            <p:cNvPr id="20" name="object 20"/>
            <p:cNvSpPr/>
            <p:nvPr/>
          </p:nvSpPr>
          <p:spPr>
            <a:xfrm>
              <a:off x="311699" y="2483839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273949" y="273949"/>
                  </a:lnTo>
                  <a:lnTo>
                    <a:pt x="0" y="0"/>
                  </a:lnTo>
                  <a:lnTo>
                    <a:pt x="0" y="508764"/>
                  </a:lnTo>
                  <a:lnTo>
                    <a:pt x="273949" y="782712"/>
                  </a:lnTo>
                  <a:lnTo>
                    <a:pt x="547899" y="508764"/>
                  </a:lnTo>
                  <a:lnTo>
                    <a:pt x="547899" y="0"/>
                  </a:lnTo>
                  <a:close/>
                </a:path>
              </a:pathLst>
            </a:custGeom>
            <a:solidFill>
              <a:srgbClr val="F36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11699" y="2483839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547899" y="508764"/>
                  </a:lnTo>
                  <a:lnTo>
                    <a:pt x="273949" y="782713"/>
                  </a:lnTo>
                  <a:lnTo>
                    <a:pt x="0" y="508764"/>
                  </a:lnTo>
                  <a:lnTo>
                    <a:pt x="0" y="0"/>
                  </a:lnTo>
                  <a:lnTo>
                    <a:pt x="273949" y="273949"/>
                  </a:lnTo>
                  <a:lnTo>
                    <a:pt x="547899" y="0"/>
                  </a:lnTo>
                  <a:close/>
                </a:path>
              </a:pathLst>
            </a:custGeom>
            <a:ln w="25400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45366" y="2710179"/>
            <a:ext cx="4806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FFFFFF"/>
                </a:solidFill>
                <a:latin typeface="Avenir Next Ultra Light"/>
                <a:cs typeface="Avenir Next Ultra Light"/>
              </a:rPr>
              <a:t>2018</a:t>
            </a:r>
            <a:endParaRPr sz="1600">
              <a:latin typeface="Avenir Next Ultra Light"/>
              <a:cs typeface="Avenir Next Ultra Ligh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846898" y="2471139"/>
            <a:ext cx="7998459" cy="534670"/>
            <a:chOff x="846898" y="2471139"/>
            <a:chExt cx="7998459" cy="534670"/>
          </a:xfrm>
        </p:grpSpPr>
        <p:sp>
          <p:nvSpPr>
            <p:cNvPr id="24" name="object 24"/>
            <p:cNvSpPr/>
            <p:nvPr/>
          </p:nvSpPr>
          <p:spPr>
            <a:xfrm>
              <a:off x="859599" y="2483839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887863" y="0"/>
                  </a:moveTo>
                  <a:lnTo>
                    <a:pt x="0" y="0"/>
                  </a:lnTo>
                  <a:lnTo>
                    <a:pt x="0" y="509035"/>
                  </a:lnTo>
                  <a:lnTo>
                    <a:pt x="7887863" y="509035"/>
                  </a:lnTo>
                  <a:lnTo>
                    <a:pt x="7920885" y="502368"/>
                  </a:lnTo>
                  <a:lnTo>
                    <a:pt x="7947851" y="484186"/>
                  </a:lnTo>
                  <a:lnTo>
                    <a:pt x="7966032" y="457220"/>
                  </a:lnTo>
                  <a:lnTo>
                    <a:pt x="7972699" y="424197"/>
                  </a:lnTo>
                  <a:lnTo>
                    <a:pt x="7972699" y="84838"/>
                  </a:lnTo>
                  <a:lnTo>
                    <a:pt x="7966032" y="51815"/>
                  </a:lnTo>
                  <a:lnTo>
                    <a:pt x="7947851" y="24848"/>
                  </a:lnTo>
                  <a:lnTo>
                    <a:pt x="7920885" y="6666"/>
                  </a:lnTo>
                  <a:lnTo>
                    <a:pt x="788786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59598" y="2483839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69">
                  <a:moveTo>
                    <a:pt x="7972700" y="84837"/>
                  </a:moveTo>
                  <a:lnTo>
                    <a:pt x="7972700" y="424196"/>
                  </a:lnTo>
                  <a:lnTo>
                    <a:pt x="7966033" y="457219"/>
                  </a:lnTo>
                  <a:lnTo>
                    <a:pt x="7947852" y="484185"/>
                  </a:lnTo>
                  <a:lnTo>
                    <a:pt x="7920885" y="502367"/>
                  </a:lnTo>
                  <a:lnTo>
                    <a:pt x="7887863" y="509034"/>
                  </a:lnTo>
                  <a:lnTo>
                    <a:pt x="0" y="509034"/>
                  </a:lnTo>
                  <a:lnTo>
                    <a:pt x="0" y="0"/>
                  </a:lnTo>
                  <a:lnTo>
                    <a:pt x="7887863" y="0"/>
                  </a:lnTo>
                  <a:lnTo>
                    <a:pt x="7920885" y="6666"/>
                  </a:lnTo>
                  <a:lnTo>
                    <a:pt x="7947852" y="24848"/>
                  </a:lnTo>
                  <a:lnTo>
                    <a:pt x="7966033" y="51814"/>
                  </a:lnTo>
                  <a:lnTo>
                    <a:pt x="7972700" y="84837"/>
                  </a:lnTo>
                  <a:close/>
                </a:path>
              </a:pathLst>
            </a:custGeom>
            <a:ln w="25400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918018" y="2518155"/>
            <a:ext cx="4613910" cy="3790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07950" indent="-95250">
              <a:lnSpc>
                <a:spcPct val="100000"/>
              </a:lnSpc>
              <a:spcBef>
                <a:spcPts val="290"/>
              </a:spcBef>
              <a:buChar char="•"/>
              <a:tabLst>
                <a:tab pos="107950" algn="l"/>
              </a:tabLst>
            </a:pPr>
            <a:r>
              <a:rPr dirty="0" sz="1000">
                <a:latin typeface="Avenir Next"/>
                <a:cs typeface="Avenir Next"/>
              </a:rPr>
              <a:t>July: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Convened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community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stakeholders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for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an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initial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NowPow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demonstration</a:t>
            </a:r>
            <a:endParaRPr sz="1000">
              <a:latin typeface="Avenir Next"/>
              <a:cs typeface="Avenir Next"/>
            </a:endParaRPr>
          </a:p>
          <a:p>
            <a:pPr marL="107950" indent="-95250">
              <a:lnSpc>
                <a:spcPct val="100000"/>
              </a:lnSpc>
              <a:spcBef>
                <a:spcPts val="190"/>
              </a:spcBef>
              <a:buChar char="•"/>
              <a:tabLst>
                <a:tab pos="107950" algn="l"/>
              </a:tabLst>
            </a:pPr>
            <a:r>
              <a:rPr dirty="0" sz="1000">
                <a:latin typeface="Avenir Next"/>
                <a:cs typeface="Avenir Next"/>
              </a:rPr>
              <a:t>Decided</a:t>
            </a:r>
            <a:r>
              <a:rPr dirty="0" sz="1000" spc="-30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to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implement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NowPow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in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Trenton</a:t>
            </a:r>
            <a:endParaRPr sz="1000">
              <a:latin typeface="Avenir Next"/>
              <a:cs typeface="Avenir Nex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98999" y="3236168"/>
            <a:ext cx="573405" cy="808355"/>
            <a:chOff x="298999" y="3236168"/>
            <a:chExt cx="573405" cy="808355"/>
          </a:xfrm>
        </p:grpSpPr>
        <p:sp>
          <p:nvSpPr>
            <p:cNvPr id="28" name="object 28"/>
            <p:cNvSpPr/>
            <p:nvPr/>
          </p:nvSpPr>
          <p:spPr>
            <a:xfrm>
              <a:off x="311699" y="3248868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273949" y="273950"/>
                  </a:lnTo>
                  <a:lnTo>
                    <a:pt x="0" y="0"/>
                  </a:lnTo>
                  <a:lnTo>
                    <a:pt x="0" y="508764"/>
                  </a:lnTo>
                  <a:lnTo>
                    <a:pt x="273949" y="782713"/>
                  </a:lnTo>
                  <a:lnTo>
                    <a:pt x="547899" y="508764"/>
                  </a:lnTo>
                  <a:lnTo>
                    <a:pt x="547899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311699" y="3248868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547899" y="508764"/>
                  </a:lnTo>
                  <a:lnTo>
                    <a:pt x="273949" y="782713"/>
                  </a:lnTo>
                  <a:lnTo>
                    <a:pt x="0" y="508764"/>
                  </a:lnTo>
                  <a:lnTo>
                    <a:pt x="0" y="0"/>
                  </a:lnTo>
                  <a:lnTo>
                    <a:pt x="273949" y="273949"/>
                  </a:lnTo>
                  <a:lnTo>
                    <a:pt x="547899" y="0"/>
                  </a:lnTo>
                  <a:close/>
                </a:path>
              </a:pathLst>
            </a:custGeom>
            <a:ln w="25400">
              <a:solidFill>
                <a:srgbClr val="0097A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345366" y="3475228"/>
            <a:ext cx="4806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FFFFFF"/>
                </a:solidFill>
                <a:latin typeface="Avenir Next Ultra Light"/>
                <a:cs typeface="Avenir Next Ultra Light"/>
              </a:rPr>
              <a:t>2019</a:t>
            </a:r>
            <a:endParaRPr sz="1600">
              <a:latin typeface="Avenir Next Ultra Light"/>
              <a:cs typeface="Avenir Next Ultra Ligh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98999" y="3135612"/>
            <a:ext cx="8546465" cy="1573530"/>
            <a:chOff x="298999" y="3135612"/>
            <a:chExt cx="8546465" cy="1573530"/>
          </a:xfrm>
        </p:grpSpPr>
        <p:sp>
          <p:nvSpPr>
            <p:cNvPr id="32" name="object 32"/>
            <p:cNvSpPr/>
            <p:nvPr/>
          </p:nvSpPr>
          <p:spPr>
            <a:xfrm>
              <a:off x="859599" y="3148312"/>
              <a:ext cx="7973059" cy="709930"/>
            </a:xfrm>
            <a:custGeom>
              <a:avLst/>
              <a:gdLst/>
              <a:ahLst/>
              <a:cxnLst/>
              <a:rect l="l" t="t" r="r" b="b"/>
              <a:pathLst>
                <a:path w="7973059" h="709929">
                  <a:moveTo>
                    <a:pt x="7854381" y="0"/>
                  </a:moveTo>
                  <a:lnTo>
                    <a:pt x="0" y="0"/>
                  </a:lnTo>
                  <a:lnTo>
                    <a:pt x="0" y="709877"/>
                  </a:lnTo>
                  <a:lnTo>
                    <a:pt x="7854381" y="709877"/>
                  </a:lnTo>
                  <a:lnTo>
                    <a:pt x="7900436" y="700579"/>
                  </a:lnTo>
                  <a:lnTo>
                    <a:pt x="7938045" y="675223"/>
                  </a:lnTo>
                  <a:lnTo>
                    <a:pt x="7963401" y="637613"/>
                  </a:lnTo>
                  <a:lnTo>
                    <a:pt x="7972699" y="591558"/>
                  </a:lnTo>
                  <a:lnTo>
                    <a:pt x="7972699" y="118318"/>
                  </a:lnTo>
                  <a:lnTo>
                    <a:pt x="7963401" y="72263"/>
                  </a:lnTo>
                  <a:lnTo>
                    <a:pt x="7938045" y="34654"/>
                  </a:lnTo>
                  <a:lnTo>
                    <a:pt x="7900436" y="9298"/>
                  </a:lnTo>
                  <a:lnTo>
                    <a:pt x="7854381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859598" y="3148312"/>
              <a:ext cx="7973059" cy="709930"/>
            </a:xfrm>
            <a:custGeom>
              <a:avLst/>
              <a:gdLst/>
              <a:ahLst/>
              <a:cxnLst/>
              <a:rect l="l" t="t" r="r" b="b"/>
              <a:pathLst>
                <a:path w="7973059" h="709929">
                  <a:moveTo>
                    <a:pt x="7972700" y="118318"/>
                  </a:moveTo>
                  <a:lnTo>
                    <a:pt x="7972700" y="591559"/>
                  </a:lnTo>
                  <a:lnTo>
                    <a:pt x="7963402" y="637614"/>
                  </a:lnTo>
                  <a:lnTo>
                    <a:pt x="7938045" y="675223"/>
                  </a:lnTo>
                  <a:lnTo>
                    <a:pt x="7900437" y="700579"/>
                  </a:lnTo>
                  <a:lnTo>
                    <a:pt x="7854382" y="709878"/>
                  </a:lnTo>
                  <a:lnTo>
                    <a:pt x="0" y="709878"/>
                  </a:lnTo>
                  <a:lnTo>
                    <a:pt x="0" y="0"/>
                  </a:lnTo>
                  <a:lnTo>
                    <a:pt x="7854382" y="0"/>
                  </a:lnTo>
                  <a:lnTo>
                    <a:pt x="7900437" y="9298"/>
                  </a:lnTo>
                  <a:lnTo>
                    <a:pt x="7938045" y="34654"/>
                  </a:lnTo>
                  <a:lnTo>
                    <a:pt x="7963402" y="72263"/>
                  </a:lnTo>
                  <a:lnTo>
                    <a:pt x="7972700" y="118318"/>
                  </a:lnTo>
                  <a:close/>
                </a:path>
              </a:pathLst>
            </a:custGeom>
            <a:ln w="25400">
              <a:solidFill>
                <a:srgbClr val="0097A7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311699" y="3913340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273949" y="273949"/>
                  </a:lnTo>
                  <a:lnTo>
                    <a:pt x="0" y="0"/>
                  </a:lnTo>
                  <a:lnTo>
                    <a:pt x="0" y="508764"/>
                  </a:lnTo>
                  <a:lnTo>
                    <a:pt x="273949" y="782713"/>
                  </a:lnTo>
                  <a:lnTo>
                    <a:pt x="547899" y="508764"/>
                  </a:lnTo>
                  <a:lnTo>
                    <a:pt x="547899" y="0"/>
                  </a:lnTo>
                  <a:close/>
                </a:path>
              </a:pathLst>
            </a:custGeom>
            <a:solidFill>
              <a:srgbClr val="92A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311699" y="3913340"/>
              <a:ext cx="548005" cy="782955"/>
            </a:xfrm>
            <a:custGeom>
              <a:avLst/>
              <a:gdLst/>
              <a:ahLst/>
              <a:cxnLst/>
              <a:rect l="l" t="t" r="r" b="b"/>
              <a:pathLst>
                <a:path w="548005" h="782954">
                  <a:moveTo>
                    <a:pt x="547899" y="0"/>
                  </a:moveTo>
                  <a:lnTo>
                    <a:pt x="547899" y="508764"/>
                  </a:lnTo>
                  <a:lnTo>
                    <a:pt x="273949" y="782713"/>
                  </a:lnTo>
                  <a:lnTo>
                    <a:pt x="0" y="508764"/>
                  </a:lnTo>
                  <a:lnTo>
                    <a:pt x="0" y="0"/>
                  </a:lnTo>
                  <a:lnTo>
                    <a:pt x="273949" y="273949"/>
                  </a:lnTo>
                  <a:lnTo>
                    <a:pt x="547899" y="0"/>
                  </a:lnTo>
                  <a:close/>
                </a:path>
              </a:pathLst>
            </a:custGeom>
            <a:ln w="25400">
              <a:solidFill>
                <a:srgbClr val="92A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6" name="object 36"/>
          <p:cNvSpPr txBox="1"/>
          <p:nvPr/>
        </p:nvSpPr>
        <p:spPr>
          <a:xfrm>
            <a:off x="345366" y="4139691"/>
            <a:ext cx="4806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 spc="-20">
                <a:solidFill>
                  <a:srgbClr val="FFFFFF"/>
                </a:solidFill>
                <a:latin typeface="Avenir Next Ultra Light"/>
                <a:cs typeface="Avenir Next Ultra Light"/>
              </a:rPr>
              <a:t>2020</a:t>
            </a:r>
            <a:endParaRPr sz="1600">
              <a:latin typeface="Avenir Next Ultra Light"/>
              <a:cs typeface="Avenir Next Ultra Ligh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46898" y="3900642"/>
            <a:ext cx="7998459" cy="534670"/>
            <a:chOff x="846898" y="3900642"/>
            <a:chExt cx="7998459" cy="534670"/>
          </a:xfrm>
        </p:grpSpPr>
        <p:sp>
          <p:nvSpPr>
            <p:cNvPr id="38" name="object 38"/>
            <p:cNvSpPr/>
            <p:nvPr/>
          </p:nvSpPr>
          <p:spPr>
            <a:xfrm>
              <a:off x="859599" y="3913342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70">
                  <a:moveTo>
                    <a:pt x="7887863" y="0"/>
                  </a:moveTo>
                  <a:lnTo>
                    <a:pt x="0" y="0"/>
                  </a:lnTo>
                  <a:lnTo>
                    <a:pt x="0" y="509034"/>
                  </a:lnTo>
                  <a:lnTo>
                    <a:pt x="7887863" y="509034"/>
                  </a:lnTo>
                  <a:lnTo>
                    <a:pt x="7920885" y="502367"/>
                  </a:lnTo>
                  <a:lnTo>
                    <a:pt x="7947851" y="484185"/>
                  </a:lnTo>
                  <a:lnTo>
                    <a:pt x="7966032" y="457219"/>
                  </a:lnTo>
                  <a:lnTo>
                    <a:pt x="7972699" y="424196"/>
                  </a:lnTo>
                  <a:lnTo>
                    <a:pt x="7972699" y="84837"/>
                  </a:lnTo>
                  <a:lnTo>
                    <a:pt x="7966032" y="51814"/>
                  </a:lnTo>
                  <a:lnTo>
                    <a:pt x="7947851" y="24848"/>
                  </a:lnTo>
                  <a:lnTo>
                    <a:pt x="7920885" y="6666"/>
                  </a:lnTo>
                  <a:lnTo>
                    <a:pt x="788786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859598" y="3913342"/>
              <a:ext cx="7973059" cy="509270"/>
            </a:xfrm>
            <a:custGeom>
              <a:avLst/>
              <a:gdLst/>
              <a:ahLst/>
              <a:cxnLst/>
              <a:rect l="l" t="t" r="r" b="b"/>
              <a:pathLst>
                <a:path w="7973059" h="509270">
                  <a:moveTo>
                    <a:pt x="7972700" y="84837"/>
                  </a:moveTo>
                  <a:lnTo>
                    <a:pt x="7972700" y="424196"/>
                  </a:lnTo>
                  <a:lnTo>
                    <a:pt x="7966033" y="457219"/>
                  </a:lnTo>
                  <a:lnTo>
                    <a:pt x="7947852" y="484185"/>
                  </a:lnTo>
                  <a:lnTo>
                    <a:pt x="7920885" y="502367"/>
                  </a:lnTo>
                  <a:lnTo>
                    <a:pt x="7887863" y="509034"/>
                  </a:lnTo>
                  <a:lnTo>
                    <a:pt x="0" y="509034"/>
                  </a:lnTo>
                  <a:lnTo>
                    <a:pt x="0" y="0"/>
                  </a:lnTo>
                  <a:lnTo>
                    <a:pt x="7887863" y="0"/>
                  </a:lnTo>
                  <a:lnTo>
                    <a:pt x="7920885" y="6666"/>
                  </a:lnTo>
                  <a:lnTo>
                    <a:pt x="7947852" y="24848"/>
                  </a:lnTo>
                  <a:lnTo>
                    <a:pt x="7966033" y="51814"/>
                  </a:lnTo>
                  <a:lnTo>
                    <a:pt x="7972700" y="84837"/>
                  </a:lnTo>
                  <a:close/>
                </a:path>
              </a:pathLst>
            </a:custGeom>
            <a:ln w="25400">
              <a:solidFill>
                <a:srgbClr val="92A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 txBox="1"/>
          <p:nvPr/>
        </p:nvSpPr>
        <p:spPr>
          <a:xfrm>
            <a:off x="918020" y="3130803"/>
            <a:ext cx="7753984" cy="12192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02870" indent="-90170">
              <a:lnSpc>
                <a:spcPct val="100000"/>
              </a:lnSpc>
              <a:spcBef>
                <a:spcPts val="195"/>
              </a:spcBef>
              <a:buChar char="•"/>
              <a:tabLst>
                <a:tab pos="102870" algn="l"/>
              </a:tabLst>
            </a:pPr>
            <a:r>
              <a:rPr dirty="0" sz="1000" spc="-25">
                <a:latin typeface="Avenir Next"/>
                <a:cs typeface="Avenir Next"/>
              </a:rPr>
              <a:t>January: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 spc="-25">
                <a:latin typeface="Avenir Next"/>
                <a:cs typeface="Avenir Next"/>
              </a:rPr>
              <a:t>Public</a:t>
            </a:r>
            <a:r>
              <a:rPr dirty="0" sz="1000" spc="-30">
                <a:latin typeface="Avenir Next"/>
                <a:cs typeface="Avenir Next"/>
              </a:rPr>
              <a:t> </a:t>
            </a:r>
            <a:r>
              <a:rPr dirty="0" sz="1000" spc="-25">
                <a:latin typeface="Avenir Next"/>
                <a:cs typeface="Avenir Next"/>
              </a:rPr>
              <a:t>launch</a:t>
            </a:r>
            <a:r>
              <a:rPr dirty="0" sz="1000" spc="-35">
                <a:latin typeface="Avenir Next"/>
                <a:cs typeface="Avenir Next"/>
              </a:rPr>
              <a:t> </a:t>
            </a:r>
            <a:r>
              <a:rPr dirty="0" sz="1000" spc="-20">
                <a:latin typeface="Avenir Next"/>
                <a:cs typeface="Avenir Next"/>
              </a:rPr>
              <a:t>of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 spc="-40">
                <a:latin typeface="Avenir Next"/>
                <a:cs typeface="Avenir Next"/>
              </a:rPr>
              <a:t>NowPow </a:t>
            </a:r>
            <a:r>
              <a:rPr dirty="0" sz="1000">
                <a:latin typeface="Avenir Next"/>
                <a:cs typeface="Avenir Next"/>
              </a:rPr>
              <a:t>in</a:t>
            </a:r>
            <a:r>
              <a:rPr dirty="0" sz="1000" spc="-3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Trenton</a:t>
            </a:r>
            <a:endParaRPr sz="1000">
              <a:latin typeface="Avenir Next"/>
              <a:cs typeface="Avenir Next"/>
            </a:endParaRPr>
          </a:p>
          <a:p>
            <a:pPr marL="102870" indent="-90170">
              <a:lnSpc>
                <a:spcPct val="100000"/>
              </a:lnSpc>
              <a:spcBef>
                <a:spcPts val="95"/>
              </a:spcBef>
              <a:buChar char="•"/>
              <a:tabLst>
                <a:tab pos="102870" algn="l"/>
              </a:tabLst>
            </a:pPr>
            <a:r>
              <a:rPr dirty="0" sz="1000" spc="-25">
                <a:latin typeface="Avenir Next"/>
                <a:cs typeface="Avenir Next"/>
              </a:rPr>
              <a:t>Held </a:t>
            </a:r>
            <a:r>
              <a:rPr dirty="0" sz="1000">
                <a:latin typeface="Avenir Next"/>
                <a:cs typeface="Avenir Next"/>
              </a:rPr>
              <a:t>a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 spc="-30">
                <a:latin typeface="Avenir Next"/>
                <a:cs typeface="Avenir Next"/>
              </a:rPr>
              <a:t>series</a:t>
            </a:r>
            <a:r>
              <a:rPr dirty="0" sz="1000" spc="-10">
                <a:latin typeface="Avenir Next"/>
                <a:cs typeface="Avenir Next"/>
              </a:rPr>
              <a:t> of</a:t>
            </a:r>
            <a:r>
              <a:rPr dirty="0" sz="1000" spc="-5">
                <a:latin typeface="Avenir Next"/>
                <a:cs typeface="Avenir Next"/>
              </a:rPr>
              <a:t> </a:t>
            </a:r>
            <a:r>
              <a:rPr dirty="0" sz="1000" spc="-40">
                <a:latin typeface="Avenir Next"/>
                <a:cs typeface="Avenir Next"/>
              </a:rPr>
              <a:t>NowPow</a:t>
            </a:r>
            <a:r>
              <a:rPr dirty="0" sz="1000" spc="-30">
                <a:latin typeface="Avenir Next"/>
                <a:cs typeface="Avenir Next"/>
              </a:rPr>
              <a:t> introductory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 spc="-35">
                <a:latin typeface="Avenir Next"/>
                <a:cs typeface="Avenir Next"/>
              </a:rPr>
              <a:t>meetings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 spc="-25">
                <a:latin typeface="Avenir Next"/>
                <a:cs typeface="Avenir Next"/>
              </a:rPr>
              <a:t>with</a:t>
            </a:r>
            <a:r>
              <a:rPr dirty="0" sz="1000" spc="-20">
                <a:latin typeface="Avenir Next"/>
                <a:cs typeface="Avenir Next"/>
              </a:rPr>
              <a:t> CBOs</a:t>
            </a:r>
            <a:endParaRPr sz="1000">
              <a:latin typeface="Avenir Next"/>
              <a:cs typeface="Avenir Next"/>
            </a:endParaRPr>
          </a:p>
          <a:p>
            <a:pPr marL="102870" indent="-90170">
              <a:lnSpc>
                <a:spcPct val="100000"/>
              </a:lnSpc>
              <a:spcBef>
                <a:spcPts val="195"/>
              </a:spcBef>
              <a:buChar char="•"/>
              <a:tabLst>
                <a:tab pos="102870" algn="l"/>
              </a:tabLst>
            </a:pPr>
            <a:r>
              <a:rPr dirty="0" sz="1000" spc="-20">
                <a:latin typeface="Avenir Next"/>
                <a:cs typeface="Avenir Next"/>
              </a:rPr>
              <a:t>Built </a:t>
            </a:r>
            <a:r>
              <a:rPr dirty="0" sz="1000">
                <a:latin typeface="Avenir Next"/>
                <a:cs typeface="Avenir Next"/>
              </a:rPr>
              <a:t>a</a:t>
            </a:r>
            <a:r>
              <a:rPr dirty="0" sz="1000" spc="-30">
                <a:latin typeface="Avenir Next"/>
                <a:cs typeface="Avenir Next"/>
              </a:rPr>
              <a:t> network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of</a:t>
            </a:r>
            <a:r>
              <a:rPr dirty="0" sz="1000" spc="-20">
                <a:latin typeface="Avenir Next"/>
                <a:cs typeface="Avenir Next"/>
              </a:rPr>
              <a:t> </a:t>
            </a:r>
            <a:r>
              <a:rPr dirty="0" sz="1000" spc="-30">
                <a:latin typeface="Avenir Next"/>
                <a:cs typeface="Avenir Next"/>
              </a:rPr>
              <a:t>partners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 spc="-20">
                <a:latin typeface="Avenir Next"/>
                <a:cs typeface="Avenir Next"/>
              </a:rPr>
              <a:t>(26</a:t>
            </a:r>
            <a:r>
              <a:rPr dirty="0" sz="1000" spc="-30">
                <a:latin typeface="Avenir Next"/>
                <a:cs typeface="Avenir Next"/>
              </a:rPr>
              <a:t> organization</a:t>
            </a:r>
            <a:r>
              <a:rPr dirty="0" sz="1000" spc="-35">
                <a:latin typeface="Avenir Next"/>
                <a:cs typeface="Avenir Next"/>
              </a:rPr>
              <a:t> </a:t>
            </a:r>
            <a:r>
              <a:rPr dirty="0" sz="1000" spc="-20">
                <a:latin typeface="Avenir Next"/>
                <a:cs typeface="Avenir Next"/>
              </a:rPr>
              <a:t>by</a:t>
            </a:r>
            <a:r>
              <a:rPr dirty="0" sz="1000" spc="-30">
                <a:latin typeface="Avenir Next"/>
                <a:cs typeface="Avenir Next"/>
              </a:rPr>
              <a:t> </a:t>
            </a:r>
            <a:r>
              <a:rPr dirty="0" sz="1000" spc="-25">
                <a:latin typeface="Avenir Next"/>
                <a:cs typeface="Avenir Next"/>
              </a:rPr>
              <a:t>Dec.</a:t>
            </a:r>
            <a:r>
              <a:rPr dirty="0" sz="1000" spc="-10">
                <a:latin typeface="Avenir Next"/>
                <a:cs typeface="Avenir Next"/>
              </a:rPr>
              <a:t> 2019)</a:t>
            </a:r>
            <a:endParaRPr sz="1000">
              <a:latin typeface="Avenir Next"/>
              <a:cs typeface="Avenir Next"/>
            </a:endParaRPr>
          </a:p>
          <a:p>
            <a:pPr marL="102870" indent="-90170">
              <a:lnSpc>
                <a:spcPct val="100000"/>
              </a:lnSpc>
              <a:spcBef>
                <a:spcPts val="95"/>
              </a:spcBef>
              <a:buChar char="•"/>
              <a:tabLst>
                <a:tab pos="102870" algn="l"/>
              </a:tabLst>
            </a:pPr>
            <a:r>
              <a:rPr dirty="0" sz="1000" spc="-20">
                <a:latin typeface="Avenir Next"/>
                <a:cs typeface="Avenir Next"/>
              </a:rPr>
              <a:t>July: </a:t>
            </a:r>
            <a:r>
              <a:rPr dirty="0" sz="1000" spc="-40">
                <a:latin typeface="Avenir Next"/>
                <a:cs typeface="Avenir Next"/>
              </a:rPr>
              <a:t>NowPow </a:t>
            </a:r>
            <a:r>
              <a:rPr dirty="0" sz="1000" spc="-30">
                <a:latin typeface="Avenir Next"/>
                <a:cs typeface="Avenir Next"/>
              </a:rPr>
              <a:t>expansion,</a:t>
            </a:r>
            <a:r>
              <a:rPr dirty="0" sz="1000" spc="-10">
                <a:latin typeface="Avenir Next"/>
                <a:cs typeface="Avenir Next"/>
              </a:rPr>
              <a:t> </a:t>
            </a:r>
            <a:r>
              <a:rPr dirty="0" sz="1000" spc="-30">
                <a:latin typeface="Avenir Next"/>
                <a:cs typeface="Avenir Next"/>
              </a:rPr>
              <a:t>THT</a:t>
            </a:r>
            <a:r>
              <a:rPr dirty="0" sz="1000" spc="-35">
                <a:latin typeface="Avenir Next"/>
                <a:cs typeface="Avenir Next"/>
              </a:rPr>
              <a:t> provides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 spc="-35">
                <a:latin typeface="Avenir Next"/>
                <a:cs typeface="Avenir Next"/>
              </a:rPr>
              <a:t>no-</a:t>
            </a:r>
            <a:r>
              <a:rPr dirty="0" sz="1000" spc="-25">
                <a:latin typeface="Avenir Next"/>
                <a:cs typeface="Avenir Next"/>
              </a:rPr>
              <a:t>cost</a:t>
            </a:r>
            <a:r>
              <a:rPr dirty="0" sz="1000" spc="-15">
                <a:latin typeface="Avenir Next"/>
                <a:cs typeface="Avenir Next"/>
              </a:rPr>
              <a:t> </a:t>
            </a:r>
            <a:r>
              <a:rPr dirty="0" sz="1000" spc="-30">
                <a:latin typeface="Avenir Next"/>
                <a:cs typeface="Avenir Next"/>
              </a:rPr>
              <a:t>access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to</a:t>
            </a:r>
            <a:r>
              <a:rPr dirty="0" sz="1000" spc="-3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all </a:t>
            </a:r>
            <a:r>
              <a:rPr dirty="0" sz="1000" spc="-45">
                <a:latin typeface="Avenir Next"/>
                <a:cs typeface="Avenir Next"/>
              </a:rPr>
              <a:t>CBOs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x</a:t>
            </a:r>
            <a:r>
              <a:rPr dirty="0" sz="1000" spc="-25">
                <a:latin typeface="Avenir Next"/>
                <a:cs typeface="Avenir Next"/>
              </a:rPr>
              <a:t> </a:t>
            </a:r>
            <a:r>
              <a:rPr dirty="0" sz="1000">
                <a:latin typeface="Avenir Next"/>
                <a:cs typeface="Avenir Next"/>
              </a:rPr>
              <a:t>2</a:t>
            </a:r>
            <a:r>
              <a:rPr dirty="0" sz="1000" spc="-35">
                <a:latin typeface="Avenir Next"/>
                <a:cs typeface="Avenir Next"/>
              </a:rPr>
              <a:t> </a:t>
            </a:r>
            <a:r>
              <a:rPr dirty="0" sz="1000" spc="-10">
                <a:latin typeface="Avenir Next"/>
                <a:cs typeface="Avenir Next"/>
              </a:rPr>
              <a:t>years</a:t>
            </a:r>
            <a:endParaRPr sz="1000">
              <a:latin typeface="Avenir Next"/>
              <a:cs typeface="Avenir Next"/>
            </a:endParaRPr>
          </a:p>
          <a:p>
            <a:pPr marL="140970" marR="5080" indent="-114300">
              <a:lnSpc>
                <a:spcPct val="103299"/>
              </a:lnSpc>
              <a:spcBef>
                <a:spcPts val="1145"/>
              </a:spcBef>
              <a:buChar char="•"/>
              <a:tabLst>
                <a:tab pos="140970" algn="l"/>
              </a:tabLst>
            </a:pP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​March: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Obtained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funding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from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the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Robert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Wood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Johnson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Foundation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to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conduct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a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research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study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with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SIREN </a:t>
            </a:r>
            <a:r>
              <a:rPr dirty="0" sz="1200">
                <a:latin typeface="Avenir Next"/>
                <a:cs typeface="Avenir Next"/>
              </a:rPr>
              <a:t>to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understand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the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challenges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CBOs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have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in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adopting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20">
                <a:latin typeface="Avenir Next"/>
                <a:cs typeface="Avenir Next"/>
              </a:rPr>
              <a:t>NowPow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into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their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workflows.</a:t>
            </a:r>
            <a:endParaRPr sz="12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69215" rIns="0" bIns="0" rtlCol="0" vert="horz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45"/>
              </a:spcBef>
            </a:pPr>
            <a:r>
              <a:rPr dirty="0" sz="3000"/>
              <a:t>Highlighting</a:t>
            </a:r>
            <a:r>
              <a:rPr dirty="0" sz="3000" spc="-80"/>
              <a:t> </a:t>
            </a:r>
            <a:r>
              <a:rPr dirty="0" sz="3000"/>
              <a:t>and</a:t>
            </a:r>
            <a:r>
              <a:rPr dirty="0" sz="3000" spc="-80"/>
              <a:t> </a:t>
            </a:r>
            <a:r>
              <a:rPr dirty="0" sz="3000"/>
              <a:t>Assessing</a:t>
            </a:r>
            <a:r>
              <a:rPr dirty="0" sz="3000" spc="-80"/>
              <a:t> </a:t>
            </a:r>
            <a:r>
              <a:rPr dirty="0" sz="3000"/>
              <a:t>Referral</a:t>
            </a:r>
            <a:r>
              <a:rPr dirty="0" sz="3000" spc="-75"/>
              <a:t> </a:t>
            </a:r>
            <a:r>
              <a:rPr dirty="0" sz="3000" spc="-10"/>
              <a:t>Program </a:t>
            </a:r>
            <a:r>
              <a:rPr dirty="0" sz="3000"/>
              <a:t>Participation</a:t>
            </a:r>
            <a:r>
              <a:rPr dirty="0" sz="3000" spc="-155"/>
              <a:t> </a:t>
            </a:r>
            <a:r>
              <a:rPr dirty="0" sz="3000" spc="-10"/>
              <a:t>(HARP)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53440" y="1757172"/>
            <a:ext cx="823214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A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project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funded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through</a:t>
            </a:r>
            <a:r>
              <a:rPr dirty="0" sz="2000" spc="-4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b="1">
                <a:solidFill>
                  <a:srgbClr val="434343"/>
                </a:solidFill>
                <a:latin typeface="Avenir Next"/>
                <a:cs typeface="Avenir Next"/>
              </a:rPr>
              <a:t>Aligning</a:t>
            </a:r>
            <a:r>
              <a:rPr dirty="0" sz="2000" spc="-45" b="1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b="1">
                <a:solidFill>
                  <a:srgbClr val="434343"/>
                </a:solidFill>
                <a:latin typeface="Avenir Next"/>
                <a:cs typeface="Avenir Next"/>
              </a:rPr>
              <a:t>Systems</a:t>
            </a:r>
            <a:r>
              <a:rPr dirty="0" sz="2000" spc="-35" b="1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b="1">
                <a:solidFill>
                  <a:srgbClr val="434343"/>
                </a:solidFill>
                <a:latin typeface="Avenir Next"/>
                <a:cs typeface="Avenir Next"/>
              </a:rPr>
              <a:t>for</a:t>
            </a:r>
            <a:r>
              <a:rPr dirty="0" sz="2000" spc="-45" b="1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b="1">
                <a:solidFill>
                  <a:srgbClr val="434343"/>
                </a:solidFill>
                <a:latin typeface="Avenir Next"/>
                <a:cs typeface="Avenir Next"/>
              </a:rPr>
              <a:t>Health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,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an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initiative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spc="-25">
                <a:solidFill>
                  <a:srgbClr val="434343"/>
                </a:solidFill>
                <a:latin typeface="Avenir Next"/>
                <a:cs typeface="Avenir Next"/>
              </a:rPr>
              <a:t>of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the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Georgia</a:t>
            </a:r>
            <a:r>
              <a:rPr dirty="0" sz="2000" spc="-5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Health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Policy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Center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supported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by</a:t>
            </a:r>
            <a:r>
              <a:rPr dirty="0" sz="2000" spc="-4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the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Robert</a:t>
            </a:r>
            <a:r>
              <a:rPr dirty="0" sz="2000" spc="-35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spc="-20">
                <a:solidFill>
                  <a:srgbClr val="434343"/>
                </a:solidFill>
                <a:latin typeface="Avenir Next"/>
                <a:cs typeface="Avenir Next"/>
              </a:rPr>
              <a:t>Wood </a:t>
            </a:r>
            <a:r>
              <a:rPr dirty="0" sz="2000">
                <a:solidFill>
                  <a:srgbClr val="434343"/>
                </a:solidFill>
                <a:latin typeface="Avenir Next"/>
                <a:cs typeface="Avenir Next"/>
              </a:rPr>
              <a:t>Johnson</a:t>
            </a:r>
            <a:r>
              <a:rPr dirty="0" sz="2000" spc="-70">
                <a:solidFill>
                  <a:srgbClr val="434343"/>
                </a:solidFill>
                <a:latin typeface="Avenir Next"/>
                <a:cs typeface="Avenir Next"/>
              </a:rPr>
              <a:t> </a:t>
            </a:r>
            <a:r>
              <a:rPr dirty="0" sz="2000" spc="-10">
                <a:solidFill>
                  <a:srgbClr val="434343"/>
                </a:solidFill>
                <a:latin typeface="Avenir Next"/>
                <a:cs typeface="Avenir Next"/>
              </a:rPr>
              <a:t>Foundation</a:t>
            </a:r>
            <a:endParaRPr sz="2000">
              <a:latin typeface="Avenir Next"/>
              <a:cs typeface="Avenir Nex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3039" y="3377183"/>
            <a:ext cx="3368040" cy="98145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2935" y="2987039"/>
            <a:ext cx="2276856" cy="13715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/>
              <a:t>Objectives</a:t>
            </a:r>
            <a:r>
              <a:rPr dirty="0" sz="3000" spc="-45"/>
              <a:t> </a:t>
            </a:r>
            <a:r>
              <a:rPr dirty="0" sz="3000"/>
              <a:t>of</a:t>
            </a:r>
            <a:r>
              <a:rPr dirty="0" sz="3000" spc="-45"/>
              <a:t> </a:t>
            </a:r>
            <a:r>
              <a:rPr dirty="0" sz="3000" spc="-20"/>
              <a:t>HARP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79324" y="1167891"/>
            <a:ext cx="8241030" cy="232981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381000" marR="804545" indent="-368300">
              <a:lnSpc>
                <a:spcPts val="2400"/>
              </a:lnSpc>
              <a:spcBef>
                <a:spcPts val="380"/>
              </a:spcBef>
              <a:buAutoNum type="arabicPeriod"/>
              <a:tabLst>
                <a:tab pos="381000" algn="l"/>
              </a:tabLst>
            </a:pPr>
            <a:r>
              <a:rPr dirty="0" sz="2200">
                <a:latin typeface="Avenir Next"/>
                <a:cs typeface="Avenir Next"/>
              </a:rPr>
              <a:t>Identify</a:t>
            </a:r>
            <a:r>
              <a:rPr dirty="0" sz="2200" spc="-7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barriers</a:t>
            </a:r>
            <a:r>
              <a:rPr dirty="0" sz="2200" spc="-7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preventing</a:t>
            </a:r>
            <a:r>
              <a:rPr dirty="0" sz="2200" spc="-7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community</a:t>
            </a:r>
            <a:r>
              <a:rPr dirty="0" sz="2200" spc="-7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organizations</a:t>
            </a:r>
            <a:r>
              <a:rPr dirty="0" sz="2200" spc="-75">
                <a:latin typeface="Avenir Next"/>
                <a:cs typeface="Avenir Next"/>
              </a:rPr>
              <a:t> </a:t>
            </a:r>
            <a:r>
              <a:rPr dirty="0" sz="2200" spc="-25">
                <a:latin typeface="Avenir Next"/>
                <a:cs typeface="Avenir Next"/>
              </a:rPr>
              <a:t>in </a:t>
            </a:r>
            <a:r>
              <a:rPr dirty="0" sz="2200">
                <a:latin typeface="Avenir Next"/>
                <a:cs typeface="Avenir Next"/>
              </a:rPr>
              <a:t>Trenton</a:t>
            </a:r>
            <a:r>
              <a:rPr dirty="0" sz="2200" spc="-5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from</a:t>
            </a:r>
            <a:r>
              <a:rPr dirty="0" sz="2200" spc="-4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fully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participating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in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NowPow,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as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well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 spc="-25">
                <a:latin typeface="Avenir Next"/>
                <a:cs typeface="Avenir Next"/>
              </a:rPr>
              <a:t>as </a:t>
            </a:r>
            <a:r>
              <a:rPr dirty="0" sz="2200">
                <a:latin typeface="Avenir Next"/>
                <a:cs typeface="Avenir Next"/>
              </a:rPr>
              <a:t>strategies</a:t>
            </a:r>
            <a:r>
              <a:rPr dirty="0" sz="2200" spc="-5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to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address</a:t>
            </a:r>
            <a:r>
              <a:rPr dirty="0" sz="2200" spc="-5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these</a:t>
            </a:r>
            <a:r>
              <a:rPr dirty="0" sz="2200" spc="-50">
                <a:latin typeface="Avenir Next"/>
                <a:cs typeface="Avenir Next"/>
              </a:rPr>
              <a:t> </a:t>
            </a:r>
            <a:r>
              <a:rPr dirty="0" sz="2200" spc="-10">
                <a:latin typeface="Avenir Next"/>
                <a:cs typeface="Avenir Next"/>
              </a:rPr>
              <a:t>barriers.</a:t>
            </a:r>
            <a:endParaRPr sz="2200">
              <a:latin typeface="Avenir Next"/>
              <a:cs typeface="Avenir Next"/>
            </a:endParaRPr>
          </a:p>
          <a:p>
            <a:pPr marL="381000" marR="5080" indent="-368300">
              <a:lnSpc>
                <a:spcPct val="89700"/>
              </a:lnSpc>
              <a:spcBef>
                <a:spcPts val="1190"/>
              </a:spcBef>
              <a:buAutoNum type="arabicPeriod"/>
              <a:tabLst>
                <a:tab pos="381000" algn="l"/>
              </a:tabLst>
            </a:pPr>
            <a:r>
              <a:rPr dirty="0" sz="2200">
                <a:latin typeface="Avenir Next"/>
                <a:cs typeface="Avenir Next"/>
              </a:rPr>
              <a:t>Design</a:t>
            </a:r>
            <a:r>
              <a:rPr dirty="0" sz="2200" spc="-4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and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test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solutions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to</a:t>
            </a:r>
            <a:r>
              <a:rPr dirty="0" sz="2200" spc="-3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encourage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and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expand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 spc="-10">
                <a:latin typeface="Avenir Next"/>
                <a:cs typeface="Avenir Next"/>
              </a:rPr>
              <a:t>platform </a:t>
            </a:r>
            <a:r>
              <a:rPr dirty="0" sz="2200">
                <a:latin typeface="Avenir Next"/>
                <a:cs typeface="Avenir Next"/>
              </a:rPr>
              <a:t>participation</a:t>
            </a:r>
            <a:r>
              <a:rPr dirty="0" sz="2200" spc="-5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in</a:t>
            </a:r>
            <a:r>
              <a:rPr dirty="0" sz="2200" spc="-4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order</a:t>
            </a:r>
            <a:r>
              <a:rPr dirty="0" sz="2200" spc="-5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to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optimize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use</a:t>
            </a:r>
            <a:r>
              <a:rPr dirty="0" sz="2200" spc="-4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of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community</a:t>
            </a:r>
            <a:r>
              <a:rPr dirty="0" sz="2200" spc="-45">
                <a:latin typeface="Avenir Next"/>
                <a:cs typeface="Avenir Next"/>
              </a:rPr>
              <a:t> </a:t>
            </a:r>
            <a:r>
              <a:rPr dirty="0" sz="2200" spc="-10">
                <a:latin typeface="Avenir Next"/>
                <a:cs typeface="Avenir Next"/>
              </a:rPr>
              <a:t>resources </a:t>
            </a:r>
            <a:r>
              <a:rPr dirty="0" sz="2200">
                <a:latin typeface="Avenir Next"/>
                <a:cs typeface="Avenir Next"/>
              </a:rPr>
              <a:t>and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improve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 spc="-10">
                <a:latin typeface="Avenir Next"/>
                <a:cs typeface="Avenir Next"/>
              </a:rPr>
              <a:t>cross-</a:t>
            </a:r>
            <a:r>
              <a:rPr dirty="0" sz="2200">
                <a:latin typeface="Avenir Next"/>
                <a:cs typeface="Avenir Next"/>
              </a:rPr>
              <a:t>sector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care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coordination</a:t>
            </a:r>
            <a:r>
              <a:rPr dirty="0" sz="2200" spc="-40">
                <a:latin typeface="Avenir Next"/>
                <a:cs typeface="Avenir Next"/>
              </a:rPr>
              <a:t> </a:t>
            </a:r>
            <a:r>
              <a:rPr dirty="0" sz="2200">
                <a:latin typeface="Avenir Next"/>
                <a:cs typeface="Avenir Next"/>
              </a:rPr>
              <a:t>for</a:t>
            </a:r>
            <a:r>
              <a:rPr dirty="0" sz="2200" spc="-35">
                <a:latin typeface="Avenir Next"/>
                <a:cs typeface="Avenir Next"/>
              </a:rPr>
              <a:t> </a:t>
            </a:r>
            <a:r>
              <a:rPr dirty="0" sz="2200" spc="-10">
                <a:latin typeface="Avenir Next"/>
                <a:cs typeface="Avenir Next"/>
              </a:rPr>
              <a:t>Trenton residents.</a:t>
            </a:r>
            <a:endParaRPr sz="22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950" b="0">
                <a:latin typeface="Avenir Roman"/>
                <a:cs typeface="Avenir Roman"/>
              </a:rPr>
              <a:t>Project</a:t>
            </a:r>
            <a:r>
              <a:rPr dirty="0" sz="2950" spc="135" b="0">
                <a:latin typeface="Avenir Roman"/>
                <a:cs typeface="Avenir Roman"/>
              </a:rPr>
              <a:t> </a:t>
            </a:r>
            <a:r>
              <a:rPr dirty="0" sz="2950" spc="-10" b="0">
                <a:latin typeface="Avenir Roman"/>
                <a:cs typeface="Avenir Roman"/>
              </a:rPr>
              <a:t>Timeline</a:t>
            </a:r>
            <a:endParaRPr sz="2950">
              <a:latin typeface="Avenir Roman"/>
              <a:cs typeface="Avenir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135" y="1142538"/>
            <a:ext cx="2785110" cy="515620"/>
          </a:xfrm>
          <a:prstGeom prst="rect">
            <a:avLst/>
          </a:prstGeom>
          <a:solidFill>
            <a:srgbClr val="595959"/>
          </a:solidFill>
          <a:ln w="12700">
            <a:solidFill>
              <a:srgbClr val="8A9093"/>
            </a:solidFill>
          </a:ln>
        </p:spPr>
        <p:txBody>
          <a:bodyPr wrap="square" lIns="0" tIns="9842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75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Phase</a:t>
            </a:r>
            <a:r>
              <a:rPr dirty="0" sz="1750" spc="95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50">
                <a:solidFill>
                  <a:srgbClr val="FFFFFF"/>
                </a:solidFill>
                <a:latin typeface="Avenir Roman"/>
                <a:cs typeface="Avenir Roman"/>
              </a:rPr>
              <a:t>I</a:t>
            </a:r>
            <a:endParaRPr sz="1750">
              <a:latin typeface="Avenir Roman"/>
              <a:cs typeface="Avenir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9052" y="1136200"/>
            <a:ext cx="1566545" cy="528320"/>
          </a:xfrm>
          <a:prstGeom prst="rect">
            <a:avLst/>
          </a:prstGeom>
          <a:solidFill>
            <a:srgbClr val="F36D05"/>
          </a:solidFill>
          <a:ln w="3175">
            <a:solidFill>
              <a:srgbClr val="F36D05"/>
            </a:solidFill>
          </a:ln>
        </p:spPr>
        <p:txBody>
          <a:bodyPr wrap="square" lIns="0" tIns="104775" rIns="0" bIns="0" rtlCol="0" vert="horz">
            <a:spAutoFit/>
          </a:bodyPr>
          <a:lstStyle/>
          <a:p>
            <a:pPr marL="387350">
              <a:lnSpc>
                <a:spcPct val="100000"/>
              </a:lnSpc>
              <a:spcBef>
                <a:spcPts val="825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Phase</a:t>
            </a:r>
            <a:r>
              <a:rPr dirty="0" sz="1750" spc="95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25">
                <a:solidFill>
                  <a:srgbClr val="FFFFFF"/>
                </a:solidFill>
                <a:latin typeface="Avenir Roman"/>
                <a:cs typeface="Avenir Roman"/>
              </a:rPr>
              <a:t>II</a:t>
            </a:r>
            <a:endParaRPr sz="1750">
              <a:latin typeface="Avenir Roman"/>
              <a:cs typeface="Avenir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59438" y="1147188"/>
            <a:ext cx="2917190" cy="528320"/>
          </a:xfrm>
          <a:prstGeom prst="rect">
            <a:avLst/>
          </a:prstGeom>
          <a:solidFill>
            <a:srgbClr val="2E97A7"/>
          </a:solidFill>
          <a:ln w="3175">
            <a:solidFill>
              <a:srgbClr val="2E97A7"/>
            </a:solidFill>
          </a:ln>
        </p:spPr>
        <p:txBody>
          <a:bodyPr wrap="square" lIns="0" tIns="1054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30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Phase</a:t>
            </a:r>
            <a:r>
              <a:rPr dirty="0" sz="1750" spc="95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25">
                <a:solidFill>
                  <a:srgbClr val="FFFFFF"/>
                </a:solidFill>
                <a:latin typeface="Avenir Roman"/>
                <a:cs typeface="Avenir Roman"/>
              </a:rPr>
              <a:t>III</a:t>
            </a:r>
            <a:endParaRPr sz="1750">
              <a:latin typeface="Avenir Roman"/>
              <a:cs typeface="Avenir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3836" y="1893064"/>
            <a:ext cx="2785110" cy="655320"/>
          </a:xfrm>
          <a:prstGeom prst="rect">
            <a:avLst/>
          </a:prstGeom>
          <a:solidFill>
            <a:srgbClr val="AEBCC4"/>
          </a:solidFill>
        </p:spPr>
        <p:txBody>
          <a:bodyPr wrap="square" lIns="0" tIns="12700" rIns="0" bIns="0" rtlCol="0" vert="horz">
            <a:spAutoFit/>
          </a:bodyPr>
          <a:lstStyle/>
          <a:p>
            <a:pPr algn="ctr" marL="1002030" marR="993775">
              <a:lnSpc>
                <a:spcPts val="158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May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2020 </a:t>
            </a:r>
            <a:r>
              <a:rPr dirty="0" sz="1400" spc="-50">
                <a:latin typeface="Avenir Book"/>
                <a:cs typeface="Avenir Book"/>
              </a:rPr>
              <a:t>–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70"/>
              </a:lnSpc>
            </a:pPr>
            <a:r>
              <a:rPr dirty="0" sz="1400">
                <a:latin typeface="Avenir Book"/>
                <a:cs typeface="Avenir Book"/>
              </a:rPr>
              <a:t>Oct.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2020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5406" y="1877148"/>
            <a:ext cx="1553845" cy="655320"/>
          </a:xfrm>
          <a:prstGeom prst="rect">
            <a:avLst/>
          </a:prstGeom>
          <a:solidFill>
            <a:srgbClr val="FFDDB3"/>
          </a:solidFill>
        </p:spPr>
        <p:txBody>
          <a:bodyPr wrap="square" lIns="0" tIns="7620" rIns="0" bIns="0" rtlCol="0" vert="horz">
            <a:spAutoFit/>
          </a:bodyPr>
          <a:lstStyle/>
          <a:p>
            <a:pPr marL="756920" marR="375920" indent="-372745">
              <a:lnSpc>
                <a:spcPts val="1610"/>
              </a:lnSpc>
              <a:spcBef>
                <a:spcPts val="60"/>
              </a:spcBef>
            </a:pPr>
            <a:r>
              <a:rPr dirty="0" sz="1400">
                <a:latin typeface="Avenir Book"/>
                <a:cs typeface="Avenir Book"/>
              </a:rPr>
              <a:t>Oct.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2020 </a:t>
            </a:r>
            <a:r>
              <a:rPr dirty="0" sz="1400" spc="-50">
                <a:latin typeface="Avenir Book"/>
                <a:cs typeface="Avenir Book"/>
              </a:rPr>
              <a:t>–</a:t>
            </a:r>
            <a:endParaRPr sz="1400">
              <a:latin typeface="Avenir Book"/>
              <a:cs typeface="Avenir Book"/>
            </a:endParaRPr>
          </a:p>
          <a:p>
            <a:pPr marL="389255">
              <a:lnSpc>
                <a:spcPts val="1660"/>
              </a:lnSpc>
            </a:pPr>
            <a:r>
              <a:rPr dirty="0" sz="1400">
                <a:latin typeface="Avenir Book"/>
                <a:cs typeface="Avenir Book"/>
              </a:rPr>
              <a:t>Jun.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2021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8337" y="1882642"/>
            <a:ext cx="1275080" cy="655320"/>
          </a:xfrm>
          <a:prstGeom prst="rect">
            <a:avLst/>
          </a:prstGeom>
          <a:solidFill>
            <a:srgbClr val="00BBCD"/>
          </a:solidFill>
        </p:spPr>
        <p:txBody>
          <a:bodyPr wrap="square" lIns="0" tIns="8255" rIns="0" bIns="0" rtlCol="0" vert="horz">
            <a:spAutoFit/>
          </a:bodyPr>
          <a:lstStyle/>
          <a:p>
            <a:pPr marL="592455" marR="241935" indent="-342900">
              <a:lnSpc>
                <a:spcPts val="1610"/>
              </a:lnSpc>
              <a:spcBef>
                <a:spcPts val="65"/>
              </a:spcBef>
            </a:pPr>
            <a:r>
              <a:rPr dirty="0" sz="1400">
                <a:solidFill>
                  <a:srgbClr val="FFFFFF"/>
                </a:solidFill>
                <a:latin typeface="Avenir Book"/>
                <a:cs typeface="Avenir Book"/>
              </a:rPr>
              <a:t>Jun.</a:t>
            </a:r>
            <a:r>
              <a:rPr dirty="0" sz="1400" spc="-1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venir Book"/>
                <a:cs typeface="Avenir Book"/>
              </a:rPr>
              <a:t>2021 </a:t>
            </a:r>
            <a:r>
              <a:rPr dirty="0" sz="1400" spc="-50">
                <a:solidFill>
                  <a:srgbClr val="FFFFFF"/>
                </a:solidFill>
                <a:latin typeface="Avenir Book"/>
                <a:cs typeface="Avenir Book"/>
              </a:rPr>
              <a:t>–</a:t>
            </a:r>
            <a:endParaRPr sz="1400">
              <a:latin typeface="Avenir Book"/>
              <a:cs typeface="Avenir Book"/>
            </a:endParaRPr>
          </a:p>
          <a:p>
            <a:pPr marL="246379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venir Book"/>
                <a:cs typeface="Avenir Book"/>
              </a:rPr>
              <a:t>Apr.</a:t>
            </a:r>
            <a:r>
              <a:rPr dirty="0" sz="1400" spc="-1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venir Book"/>
                <a:cs typeface="Avenir Book"/>
              </a:rPr>
              <a:t>2022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19597" y="1888694"/>
            <a:ext cx="1250950" cy="643255"/>
          </a:xfrm>
          <a:prstGeom prst="rect">
            <a:avLst/>
          </a:prstGeom>
          <a:solidFill>
            <a:srgbClr val="00BBCD"/>
          </a:solidFill>
        </p:spPr>
        <p:txBody>
          <a:bodyPr wrap="square" lIns="0" tIns="1905" rIns="0" bIns="0" rtlCol="0" vert="horz">
            <a:spAutoFit/>
          </a:bodyPr>
          <a:lstStyle/>
          <a:p>
            <a:pPr marL="580390" marR="226060" indent="-346075">
              <a:lnSpc>
                <a:spcPts val="1610"/>
              </a:lnSpc>
              <a:spcBef>
                <a:spcPts val="15"/>
              </a:spcBef>
            </a:pPr>
            <a:r>
              <a:rPr dirty="0" sz="1400">
                <a:solidFill>
                  <a:srgbClr val="FFFFFF"/>
                </a:solidFill>
                <a:latin typeface="Avenir Book"/>
                <a:cs typeface="Avenir Book"/>
              </a:rPr>
              <a:t>Apr.</a:t>
            </a:r>
            <a:r>
              <a:rPr dirty="0" sz="1400" spc="-1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venir Book"/>
                <a:cs typeface="Avenir Book"/>
              </a:rPr>
              <a:t>2022 </a:t>
            </a:r>
            <a:r>
              <a:rPr dirty="0" sz="1400" spc="-50">
                <a:solidFill>
                  <a:srgbClr val="FFFFFF"/>
                </a:solidFill>
                <a:latin typeface="Avenir Book"/>
                <a:cs typeface="Avenir Book"/>
              </a:rPr>
              <a:t>–</a:t>
            </a:r>
            <a:endParaRPr sz="1400">
              <a:latin typeface="Avenir Book"/>
              <a:cs typeface="Avenir Book"/>
            </a:endParaRPr>
          </a:p>
          <a:p>
            <a:pPr marL="233045">
              <a:lnSpc>
                <a:spcPts val="1660"/>
              </a:lnSpc>
            </a:pPr>
            <a:r>
              <a:rPr dirty="0" sz="1400">
                <a:solidFill>
                  <a:srgbClr val="FFFFFF"/>
                </a:solidFill>
                <a:latin typeface="Avenir Book"/>
                <a:cs typeface="Avenir Book"/>
              </a:rPr>
              <a:t>Oct.</a:t>
            </a:r>
            <a:r>
              <a:rPr dirty="0" sz="1400" spc="-1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venir Book"/>
                <a:cs typeface="Avenir Book"/>
              </a:rPr>
              <a:t>2022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662" y="2751339"/>
            <a:ext cx="2785110" cy="1746885"/>
          </a:xfrm>
          <a:prstGeom prst="rect">
            <a:avLst/>
          </a:prstGeom>
          <a:ln w="12700">
            <a:solidFill>
              <a:srgbClr val="8A9093"/>
            </a:solidFill>
          </a:ln>
        </p:spPr>
        <p:txBody>
          <a:bodyPr wrap="square" lIns="0" tIns="29845" rIns="0" bIns="0" rtlCol="0" vert="horz">
            <a:spAutoFit/>
          </a:bodyPr>
          <a:lstStyle/>
          <a:p>
            <a:pPr marL="151130" marR="466725">
              <a:lnSpc>
                <a:spcPct val="100800"/>
              </a:lnSpc>
              <a:spcBef>
                <a:spcPts val="235"/>
              </a:spcBef>
            </a:pPr>
            <a:r>
              <a:rPr dirty="0" sz="1200">
                <a:latin typeface="Avenir Book"/>
                <a:cs typeface="Avenir Book"/>
              </a:rPr>
              <a:t>Interview</a:t>
            </a:r>
            <a:r>
              <a:rPr dirty="0" sz="1200" spc="-2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CBOs</a:t>
            </a:r>
            <a:r>
              <a:rPr dirty="0" sz="1200" spc="-2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in</a:t>
            </a:r>
            <a:r>
              <a:rPr dirty="0" sz="1200" spc="-2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Trenton</a:t>
            </a:r>
            <a:r>
              <a:rPr dirty="0" sz="1200" spc="-25">
                <a:latin typeface="Avenir Book"/>
                <a:cs typeface="Avenir Book"/>
              </a:rPr>
              <a:t> to </a:t>
            </a:r>
            <a:r>
              <a:rPr dirty="0" sz="1200">
                <a:latin typeface="Avenir Book"/>
                <a:cs typeface="Avenir Book"/>
              </a:rPr>
              <a:t>understand</a:t>
            </a:r>
            <a:r>
              <a:rPr dirty="0" sz="1200" spc="-2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barriers</a:t>
            </a:r>
            <a:r>
              <a:rPr dirty="0" sz="1200" spc="-2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to</a:t>
            </a:r>
            <a:r>
              <a:rPr dirty="0" sz="1200" spc="-20">
                <a:latin typeface="Avenir Book"/>
                <a:cs typeface="Avenir Book"/>
              </a:rPr>
              <a:t> </a:t>
            </a:r>
            <a:r>
              <a:rPr dirty="0" sz="1200" spc="-10">
                <a:latin typeface="Avenir Book"/>
                <a:cs typeface="Avenir Book"/>
              </a:rPr>
              <a:t>NowPow participation</a:t>
            </a:r>
            <a:endParaRPr sz="1200">
              <a:latin typeface="Avenir Book"/>
              <a:cs typeface="Avenir Book"/>
            </a:endParaRPr>
          </a:p>
          <a:p>
            <a:pPr marL="151130" marR="260350">
              <a:lnSpc>
                <a:spcPct val="101699"/>
              </a:lnSpc>
              <a:spcBef>
                <a:spcPts val="1345"/>
              </a:spcBef>
            </a:pPr>
            <a:r>
              <a:rPr dirty="0" sz="1200">
                <a:latin typeface="Avenir Book"/>
                <a:cs typeface="Avenir Book"/>
              </a:rPr>
              <a:t>Interview</a:t>
            </a:r>
            <a:r>
              <a:rPr dirty="0" sz="1200" spc="-4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individuals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in</a:t>
            </a:r>
            <a:r>
              <a:rPr dirty="0" sz="1200" spc="-45">
                <a:latin typeface="Avenir Book"/>
                <a:cs typeface="Avenir Book"/>
              </a:rPr>
              <a:t> </a:t>
            </a:r>
            <a:r>
              <a:rPr dirty="0" sz="1200" spc="-10">
                <a:latin typeface="Avenir Book"/>
                <a:cs typeface="Avenir Book"/>
              </a:rPr>
              <a:t>external </a:t>
            </a:r>
            <a:r>
              <a:rPr dirty="0" sz="1200">
                <a:latin typeface="Avenir Book"/>
                <a:cs typeface="Avenir Book"/>
              </a:rPr>
              <a:t>communities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that</a:t>
            </a:r>
            <a:r>
              <a:rPr dirty="0" sz="1200" spc="-2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have</a:t>
            </a:r>
            <a:r>
              <a:rPr dirty="0" sz="1200" spc="-40">
                <a:latin typeface="Avenir Book"/>
                <a:cs typeface="Avenir Book"/>
              </a:rPr>
              <a:t> </a:t>
            </a:r>
            <a:r>
              <a:rPr dirty="0" sz="1200" spc="-10">
                <a:latin typeface="Avenir Book"/>
                <a:cs typeface="Avenir Book"/>
              </a:rPr>
              <a:t>successfully </a:t>
            </a:r>
            <a:r>
              <a:rPr dirty="0" sz="1200">
                <a:latin typeface="Avenir Book"/>
                <a:cs typeface="Avenir Book"/>
              </a:rPr>
              <a:t>engaged</a:t>
            </a:r>
            <a:r>
              <a:rPr dirty="0" sz="1200" spc="-1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CBOs</a:t>
            </a:r>
            <a:r>
              <a:rPr dirty="0" sz="1200" spc="-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in</a:t>
            </a:r>
            <a:r>
              <a:rPr dirty="0" sz="1200" spc="-15">
                <a:latin typeface="Avenir Book"/>
                <a:cs typeface="Avenir Book"/>
              </a:rPr>
              <a:t> </a:t>
            </a:r>
            <a:r>
              <a:rPr dirty="0" sz="1200" spc="-10">
                <a:latin typeface="Avenir Book"/>
                <a:cs typeface="Avenir Book"/>
              </a:rPr>
              <a:t>NowPow-</a:t>
            </a:r>
            <a:r>
              <a:rPr dirty="0" sz="1200" spc="-20">
                <a:latin typeface="Avenir Book"/>
                <a:cs typeface="Avenir Book"/>
              </a:rPr>
              <a:t>like </a:t>
            </a:r>
            <a:r>
              <a:rPr dirty="0" sz="1200" spc="-10">
                <a:latin typeface="Avenir Book"/>
                <a:cs typeface="Avenir Book"/>
              </a:rPr>
              <a:t>networks</a:t>
            </a:r>
            <a:endParaRPr sz="120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35401" y="2751340"/>
            <a:ext cx="1553845" cy="1746885"/>
          </a:xfrm>
          <a:prstGeom prst="rect">
            <a:avLst/>
          </a:prstGeom>
          <a:ln w="12700">
            <a:solidFill>
              <a:srgbClr val="F9AB40"/>
            </a:solidFill>
          </a:ln>
        </p:spPr>
        <p:txBody>
          <a:bodyPr wrap="square" lIns="0" tIns="31115" rIns="0" bIns="0" rtlCol="0" vert="horz">
            <a:spAutoFit/>
          </a:bodyPr>
          <a:lstStyle/>
          <a:p>
            <a:pPr marL="114935" marR="92710">
              <a:lnSpc>
                <a:spcPct val="100000"/>
              </a:lnSpc>
              <a:spcBef>
                <a:spcPts val="245"/>
              </a:spcBef>
            </a:pPr>
            <a:r>
              <a:rPr dirty="0" sz="1200">
                <a:latin typeface="Avenir Book"/>
                <a:cs typeface="Avenir Book"/>
              </a:rPr>
              <a:t>Develop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and</a:t>
            </a:r>
            <a:r>
              <a:rPr dirty="0" sz="1200" spc="-25">
                <a:latin typeface="Avenir Book"/>
                <a:cs typeface="Avenir Book"/>
              </a:rPr>
              <a:t> </a:t>
            </a:r>
            <a:r>
              <a:rPr dirty="0" sz="1200" spc="-10">
                <a:latin typeface="Avenir Book"/>
                <a:cs typeface="Avenir Book"/>
              </a:rPr>
              <a:t>refine possible engagement </a:t>
            </a:r>
            <a:r>
              <a:rPr dirty="0" sz="1200">
                <a:latin typeface="Avenir Book"/>
                <a:cs typeface="Avenir Book"/>
              </a:rPr>
              <a:t>strategies</a:t>
            </a:r>
            <a:r>
              <a:rPr dirty="0" sz="1200" spc="-3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based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 spc="-25">
                <a:latin typeface="Avenir Book"/>
                <a:cs typeface="Avenir Book"/>
              </a:rPr>
              <a:t>on </a:t>
            </a:r>
            <a:r>
              <a:rPr dirty="0" sz="1200">
                <a:latin typeface="Avenir Book"/>
                <a:cs typeface="Avenir Book"/>
              </a:rPr>
              <a:t>learnings</a:t>
            </a:r>
            <a:r>
              <a:rPr dirty="0" sz="1200" spc="-60">
                <a:latin typeface="Avenir Book"/>
                <a:cs typeface="Avenir Book"/>
              </a:rPr>
              <a:t> </a:t>
            </a:r>
            <a:r>
              <a:rPr dirty="0" sz="1200" spc="-20">
                <a:latin typeface="Avenir Book"/>
                <a:cs typeface="Avenir Book"/>
              </a:rPr>
              <a:t>from </a:t>
            </a:r>
            <a:r>
              <a:rPr dirty="0" sz="1200">
                <a:latin typeface="Avenir Book"/>
                <a:cs typeface="Avenir Book"/>
              </a:rPr>
              <a:t>Phase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 spc="-50">
                <a:latin typeface="Avenir Book"/>
                <a:cs typeface="Avenir Book"/>
              </a:rPr>
              <a:t>I</a:t>
            </a:r>
            <a:endParaRPr sz="1200">
              <a:latin typeface="Avenir Book"/>
              <a:cs typeface="Avenir Book"/>
            </a:endParaRPr>
          </a:p>
          <a:p>
            <a:pPr marL="114935">
              <a:lnSpc>
                <a:spcPct val="100000"/>
              </a:lnSpc>
              <a:spcBef>
                <a:spcPts val="1465"/>
              </a:spcBef>
            </a:pPr>
            <a:r>
              <a:rPr dirty="0" sz="1200">
                <a:latin typeface="Avenir Book"/>
                <a:cs typeface="Avenir Book"/>
              </a:rPr>
              <a:t>Design</a:t>
            </a:r>
            <a:r>
              <a:rPr dirty="0" sz="1200" spc="-35">
                <a:latin typeface="Avenir Book"/>
                <a:cs typeface="Avenir Book"/>
              </a:rPr>
              <a:t> </a:t>
            </a:r>
            <a:r>
              <a:rPr dirty="0" sz="1200">
                <a:latin typeface="Avenir Book"/>
                <a:cs typeface="Avenir Book"/>
              </a:rPr>
              <a:t>Phase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 spc="-25">
                <a:latin typeface="Avenir Book"/>
                <a:cs typeface="Avenir Book"/>
              </a:rPr>
              <a:t>III</a:t>
            </a:r>
            <a:endParaRPr sz="120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8337" y="2751339"/>
            <a:ext cx="1313815" cy="1746885"/>
          </a:xfrm>
          <a:prstGeom prst="rect">
            <a:avLst/>
          </a:prstGeom>
          <a:ln w="12700">
            <a:solidFill>
              <a:srgbClr val="00BBCD"/>
            </a:solidFill>
          </a:ln>
        </p:spPr>
        <p:txBody>
          <a:bodyPr wrap="square" lIns="0" tIns="29845" rIns="0" bIns="0" rtlCol="0" vert="horz">
            <a:spAutoFit/>
          </a:bodyPr>
          <a:lstStyle/>
          <a:p>
            <a:pPr algn="just" marL="108585" marR="321310">
              <a:lnSpc>
                <a:spcPct val="100800"/>
              </a:lnSpc>
              <a:spcBef>
                <a:spcPts val="235"/>
              </a:spcBef>
            </a:pPr>
            <a:r>
              <a:rPr dirty="0" sz="1200">
                <a:latin typeface="Avenir Book"/>
                <a:cs typeface="Avenir Book"/>
              </a:rPr>
              <a:t>Formally</a:t>
            </a:r>
            <a:r>
              <a:rPr dirty="0" sz="1200" spc="-35">
                <a:latin typeface="Avenir Book"/>
                <a:cs typeface="Avenir Book"/>
              </a:rPr>
              <a:t> </a:t>
            </a:r>
            <a:r>
              <a:rPr dirty="0" sz="1200" spc="-20">
                <a:latin typeface="Avenir Book"/>
                <a:cs typeface="Avenir Book"/>
              </a:rPr>
              <a:t>test </a:t>
            </a:r>
            <a:r>
              <a:rPr dirty="0" sz="1200" spc="-10">
                <a:latin typeface="Avenir Book"/>
                <a:cs typeface="Avenir Book"/>
              </a:rPr>
              <a:t>engagement strategies</a:t>
            </a:r>
            <a:endParaRPr sz="1200">
              <a:latin typeface="Avenir Book"/>
              <a:cs typeface="Avenir Book"/>
            </a:endParaRPr>
          </a:p>
          <a:p>
            <a:pPr marL="108585" marR="313055">
              <a:lnSpc>
                <a:spcPct val="100800"/>
              </a:lnSpc>
              <a:spcBef>
                <a:spcPts val="1355"/>
              </a:spcBef>
            </a:pPr>
            <a:r>
              <a:rPr dirty="0" sz="1200" spc="-10">
                <a:latin typeface="Avenir Book"/>
                <a:cs typeface="Avenir Book"/>
              </a:rPr>
              <a:t>Conduct </a:t>
            </a:r>
            <a:r>
              <a:rPr dirty="0" sz="1200">
                <a:latin typeface="Avenir Book"/>
                <a:cs typeface="Avenir Book"/>
              </a:rPr>
              <a:t>interviews</a:t>
            </a:r>
            <a:r>
              <a:rPr dirty="0" sz="1200" spc="-60">
                <a:latin typeface="Avenir Book"/>
                <a:cs typeface="Avenir Book"/>
              </a:rPr>
              <a:t> </a:t>
            </a:r>
            <a:r>
              <a:rPr dirty="0" sz="1200" spc="-35">
                <a:latin typeface="Avenir Book"/>
                <a:cs typeface="Avenir Book"/>
              </a:rPr>
              <a:t>w/ </a:t>
            </a:r>
            <a:r>
              <a:rPr dirty="0" sz="1200" spc="-20">
                <a:latin typeface="Avenir Book"/>
                <a:cs typeface="Avenir Book"/>
              </a:rPr>
              <a:t>CBOs</a:t>
            </a:r>
            <a:endParaRPr sz="1200">
              <a:latin typeface="Avenir Book"/>
              <a:cs typeface="Avenir Book"/>
            </a:endParaRPr>
          </a:p>
          <a:p>
            <a:pPr marL="108585" marR="173355">
              <a:lnSpc>
                <a:spcPts val="1420"/>
              </a:lnSpc>
              <a:spcBef>
                <a:spcPts val="115"/>
              </a:spcBef>
            </a:pPr>
            <a:r>
              <a:rPr dirty="0" sz="1200">
                <a:latin typeface="Avenir Book"/>
                <a:cs typeface="Avenir Book"/>
              </a:rPr>
              <a:t>participating</a:t>
            </a:r>
            <a:r>
              <a:rPr dirty="0" sz="1200" spc="-75">
                <a:latin typeface="Avenir Book"/>
                <a:cs typeface="Avenir Book"/>
              </a:rPr>
              <a:t> </a:t>
            </a:r>
            <a:r>
              <a:rPr dirty="0" sz="1200" spc="-25">
                <a:latin typeface="Avenir Book"/>
                <a:cs typeface="Avenir Book"/>
              </a:rPr>
              <a:t>in </a:t>
            </a:r>
            <a:r>
              <a:rPr dirty="0" sz="1200" spc="-10">
                <a:latin typeface="Avenir Book"/>
                <a:cs typeface="Avenir Book"/>
              </a:rPr>
              <a:t>strategies</a:t>
            </a:r>
            <a:endParaRPr sz="1200">
              <a:latin typeface="Avenir Book"/>
              <a:cs typeface="Avenir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10163" y="2751340"/>
            <a:ext cx="1259840" cy="1746885"/>
          </a:xfrm>
          <a:prstGeom prst="rect">
            <a:avLst/>
          </a:prstGeom>
          <a:ln w="12700">
            <a:solidFill>
              <a:srgbClr val="00BBCD"/>
            </a:solidFill>
          </a:ln>
        </p:spPr>
        <p:txBody>
          <a:bodyPr wrap="square" lIns="0" tIns="29845" rIns="0" bIns="0" rtlCol="0" vert="horz">
            <a:spAutoFit/>
          </a:bodyPr>
          <a:lstStyle/>
          <a:p>
            <a:pPr marL="114935" marR="349250">
              <a:lnSpc>
                <a:spcPct val="100800"/>
              </a:lnSpc>
              <a:spcBef>
                <a:spcPts val="235"/>
              </a:spcBef>
            </a:pPr>
            <a:r>
              <a:rPr dirty="0" sz="1200" spc="-10">
                <a:latin typeface="Avenir Book"/>
                <a:cs typeface="Avenir Book"/>
              </a:rPr>
              <a:t>Analyze quant+qual </a:t>
            </a:r>
            <a:r>
              <a:rPr dirty="0" sz="1200" spc="-20">
                <a:latin typeface="Avenir Book"/>
                <a:cs typeface="Avenir Book"/>
              </a:rPr>
              <a:t>data</a:t>
            </a:r>
            <a:endParaRPr sz="1200">
              <a:latin typeface="Avenir Book"/>
              <a:cs typeface="Avenir Book"/>
            </a:endParaRPr>
          </a:p>
          <a:p>
            <a:pPr marL="114935" marR="306705">
              <a:lnSpc>
                <a:spcPct val="100800"/>
              </a:lnSpc>
              <a:spcBef>
                <a:spcPts val="1355"/>
              </a:spcBef>
            </a:pPr>
            <a:r>
              <a:rPr dirty="0" sz="1200" spc="-10">
                <a:latin typeface="Avenir Book"/>
                <a:cs typeface="Avenir Book"/>
              </a:rPr>
              <a:t>Disseminate research findings</a:t>
            </a:r>
            <a:endParaRPr sz="12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1411" y="3224950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754350" y="0"/>
                </a:moveTo>
                <a:lnTo>
                  <a:pt x="706644" y="1484"/>
                </a:lnTo>
                <a:lnTo>
                  <a:pt x="659726" y="5877"/>
                </a:lnTo>
                <a:lnTo>
                  <a:pt x="613685" y="13091"/>
                </a:lnTo>
                <a:lnTo>
                  <a:pt x="568609" y="23038"/>
                </a:lnTo>
                <a:lnTo>
                  <a:pt x="524587" y="35629"/>
                </a:lnTo>
                <a:lnTo>
                  <a:pt x="481707" y="50776"/>
                </a:lnTo>
                <a:lnTo>
                  <a:pt x="440057" y="68390"/>
                </a:lnTo>
                <a:lnTo>
                  <a:pt x="399726" y="88383"/>
                </a:lnTo>
                <a:lnTo>
                  <a:pt x="360802" y="110667"/>
                </a:lnTo>
                <a:lnTo>
                  <a:pt x="323373" y="135154"/>
                </a:lnTo>
                <a:lnTo>
                  <a:pt x="287529" y="161754"/>
                </a:lnTo>
                <a:lnTo>
                  <a:pt x="253356" y="190380"/>
                </a:lnTo>
                <a:lnTo>
                  <a:pt x="220944" y="220943"/>
                </a:lnTo>
                <a:lnTo>
                  <a:pt x="190380" y="253355"/>
                </a:lnTo>
                <a:lnTo>
                  <a:pt x="161754" y="287528"/>
                </a:lnTo>
                <a:lnTo>
                  <a:pt x="135154" y="323373"/>
                </a:lnTo>
                <a:lnTo>
                  <a:pt x="110668" y="360801"/>
                </a:lnTo>
                <a:lnTo>
                  <a:pt x="88384" y="399725"/>
                </a:lnTo>
                <a:lnTo>
                  <a:pt x="68390" y="440057"/>
                </a:lnTo>
                <a:lnTo>
                  <a:pt x="50776" y="481706"/>
                </a:lnTo>
                <a:lnTo>
                  <a:pt x="35629" y="524586"/>
                </a:lnTo>
                <a:lnTo>
                  <a:pt x="23038" y="568608"/>
                </a:lnTo>
                <a:lnTo>
                  <a:pt x="13091" y="613684"/>
                </a:lnTo>
                <a:lnTo>
                  <a:pt x="5877" y="659725"/>
                </a:lnTo>
                <a:lnTo>
                  <a:pt x="1484" y="706643"/>
                </a:lnTo>
                <a:lnTo>
                  <a:pt x="0" y="754349"/>
                </a:lnTo>
                <a:lnTo>
                  <a:pt x="1484" y="802055"/>
                </a:lnTo>
                <a:lnTo>
                  <a:pt x="5877" y="848973"/>
                </a:lnTo>
                <a:lnTo>
                  <a:pt x="13091" y="895014"/>
                </a:lnTo>
                <a:lnTo>
                  <a:pt x="23038" y="940090"/>
                </a:lnTo>
                <a:lnTo>
                  <a:pt x="35629" y="984112"/>
                </a:lnTo>
                <a:lnTo>
                  <a:pt x="50776" y="1026992"/>
                </a:lnTo>
                <a:lnTo>
                  <a:pt x="68390" y="1068642"/>
                </a:lnTo>
                <a:lnTo>
                  <a:pt x="88384" y="1108973"/>
                </a:lnTo>
                <a:lnTo>
                  <a:pt x="110668" y="1147897"/>
                </a:lnTo>
                <a:lnTo>
                  <a:pt x="135154" y="1185325"/>
                </a:lnTo>
                <a:lnTo>
                  <a:pt x="161754" y="1221170"/>
                </a:lnTo>
                <a:lnTo>
                  <a:pt x="190380" y="1255343"/>
                </a:lnTo>
                <a:lnTo>
                  <a:pt x="220944" y="1287755"/>
                </a:lnTo>
                <a:lnTo>
                  <a:pt x="253356" y="1318318"/>
                </a:lnTo>
                <a:lnTo>
                  <a:pt x="287529" y="1346944"/>
                </a:lnTo>
                <a:lnTo>
                  <a:pt x="323373" y="1373545"/>
                </a:lnTo>
                <a:lnTo>
                  <a:pt x="360802" y="1398031"/>
                </a:lnTo>
                <a:lnTo>
                  <a:pt x="399726" y="1420315"/>
                </a:lnTo>
                <a:lnTo>
                  <a:pt x="440057" y="1440308"/>
                </a:lnTo>
                <a:lnTo>
                  <a:pt x="481707" y="1457923"/>
                </a:lnTo>
                <a:lnTo>
                  <a:pt x="524587" y="1473069"/>
                </a:lnTo>
                <a:lnTo>
                  <a:pt x="568609" y="1485660"/>
                </a:lnTo>
                <a:lnTo>
                  <a:pt x="613685" y="1495607"/>
                </a:lnTo>
                <a:lnTo>
                  <a:pt x="659726" y="1502822"/>
                </a:lnTo>
                <a:lnTo>
                  <a:pt x="706644" y="1507215"/>
                </a:lnTo>
                <a:lnTo>
                  <a:pt x="754350" y="1508699"/>
                </a:lnTo>
                <a:lnTo>
                  <a:pt x="802056" y="1507215"/>
                </a:lnTo>
                <a:lnTo>
                  <a:pt x="848974" y="1502822"/>
                </a:lnTo>
                <a:lnTo>
                  <a:pt x="895015" y="1495607"/>
                </a:lnTo>
                <a:lnTo>
                  <a:pt x="940090" y="1485660"/>
                </a:lnTo>
                <a:lnTo>
                  <a:pt x="984112" y="1473069"/>
                </a:lnTo>
                <a:lnTo>
                  <a:pt x="1026993" y="1457923"/>
                </a:lnTo>
                <a:lnTo>
                  <a:pt x="1068642" y="1440308"/>
                </a:lnTo>
                <a:lnTo>
                  <a:pt x="1108973" y="1420315"/>
                </a:lnTo>
                <a:lnTo>
                  <a:pt x="1147897" y="1398031"/>
                </a:lnTo>
                <a:lnTo>
                  <a:pt x="1185326" y="1373545"/>
                </a:lnTo>
                <a:lnTo>
                  <a:pt x="1221171" y="1346944"/>
                </a:lnTo>
                <a:lnTo>
                  <a:pt x="1255343" y="1318318"/>
                </a:lnTo>
                <a:lnTo>
                  <a:pt x="1287755" y="1287755"/>
                </a:lnTo>
                <a:lnTo>
                  <a:pt x="1318319" y="1255343"/>
                </a:lnTo>
                <a:lnTo>
                  <a:pt x="1346945" y="1221170"/>
                </a:lnTo>
                <a:lnTo>
                  <a:pt x="1373545" y="1185325"/>
                </a:lnTo>
                <a:lnTo>
                  <a:pt x="1398031" y="1147897"/>
                </a:lnTo>
                <a:lnTo>
                  <a:pt x="1420315" y="1108973"/>
                </a:lnTo>
                <a:lnTo>
                  <a:pt x="1440309" y="1068642"/>
                </a:lnTo>
                <a:lnTo>
                  <a:pt x="1457923" y="1026992"/>
                </a:lnTo>
                <a:lnTo>
                  <a:pt x="1473070" y="984112"/>
                </a:lnTo>
                <a:lnTo>
                  <a:pt x="1485661" y="940090"/>
                </a:lnTo>
                <a:lnTo>
                  <a:pt x="1495608" y="895014"/>
                </a:lnTo>
                <a:lnTo>
                  <a:pt x="1502822" y="848973"/>
                </a:lnTo>
                <a:lnTo>
                  <a:pt x="1507215" y="802055"/>
                </a:lnTo>
                <a:lnTo>
                  <a:pt x="1508699" y="754349"/>
                </a:lnTo>
                <a:lnTo>
                  <a:pt x="1507215" y="706643"/>
                </a:lnTo>
                <a:lnTo>
                  <a:pt x="1502822" y="659725"/>
                </a:lnTo>
                <a:lnTo>
                  <a:pt x="1495608" y="613684"/>
                </a:lnTo>
                <a:lnTo>
                  <a:pt x="1485661" y="568608"/>
                </a:lnTo>
                <a:lnTo>
                  <a:pt x="1473070" y="524586"/>
                </a:lnTo>
                <a:lnTo>
                  <a:pt x="1457923" y="481706"/>
                </a:lnTo>
                <a:lnTo>
                  <a:pt x="1440309" y="440057"/>
                </a:lnTo>
                <a:lnTo>
                  <a:pt x="1420315" y="399725"/>
                </a:lnTo>
                <a:lnTo>
                  <a:pt x="1398031" y="360801"/>
                </a:lnTo>
                <a:lnTo>
                  <a:pt x="1373545" y="323373"/>
                </a:lnTo>
                <a:lnTo>
                  <a:pt x="1346945" y="287528"/>
                </a:lnTo>
                <a:lnTo>
                  <a:pt x="1318319" y="253355"/>
                </a:lnTo>
                <a:lnTo>
                  <a:pt x="1287755" y="220943"/>
                </a:lnTo>
                <a:lnTo>
                  <a:pt x="1255343" y="190380"/>
                </a:lnTo>
                <a:lnTo>
                  <a:pt x="1221171" y="161754"/>
                </a:lnTo>
                <a:lnTo>
                  <a:pt x="1185326" y="135154"/>
                </a:lnTo>
                <a:lnTo>
                  <a:pt x="1147897" y="110667"/>
                </a:lnTo>
                <a:lnTo>
                  <a:pt x="1108973" y="88383"/>
                </a:lnTo>
                <a:lnTo>
                  <a:pt x="1068642" y="68390"/>
                </a:lnTo>
                <a:lnTo>
                  <a:pt x="1026993" y="50776"/>
                </a:lnTo>
                <a:lnTo>
                  <a:pt x="984112" y="35629"/>
                </a:lnTo>
                <a:lnTo>
                  <a:pt x="940090" y="23038"/>
                </a:lnTo>
                <a:lnTo>
                  <a:pt x="895015" y="13091"/>
                </a:lnTo>
                <a:lnTo>
                  <a:pt x="848974" y="5877"/>
                </a:lnTo>
                <a:lnTo>
                  <a:pt x="802056" y="1484"/>
                </a:lnTo>
                <a:lnTo>
                  <a:pt x="754350" y="0"/>
                </a:lnTo>
                <a:close/>
              </a:path>
            </a:pathLst>
          </a:custGeom>
          <a:solidFill>
            <a:srgbClr val="3A49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90425" y="412042"/>
            <a:ext cx="4376420" cy="54864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400" spc="50" b="0">
                <a:latin typeface="Avenir Roman"/>
                <a:cs typeface="Avenir Roman"/>
              </a:rPr>
              <a:t>Phase</a:t>
            </a:r>
            <a:r>
              <a:rPr dirty="0" sz="3400" spc="45" b="0">
                <a:latin typeface="Avenir Roman"/>
                <a:cs typeface="Avenir Roman"/>
              </a:rPr>
              <a:t> </a:t>
            </a:r>
            <a:r>
              <a:rPr dirty="0" sz="3400" spc="55" b="0">
                <a:latin typeface="Avenir Roman"/>
                <a:cs typeface="Avenir Roman"/>
              </a:rPr>
              <a:t>One</a:t>
            </a:r>
            <a:r>
              <a:rPr dirty="0" sz="3400" spc="50" b="0">
                <a:latin typeface="Avenir Roman"/>
                <a:cs typeface="Avenir Roman"/>
              </a:rPr>
              <a:t> </a:t>
            </a:r>
            <a:r>
              <a:rPr dirty="0" sz="3400" b="0">
                <a:latin typeface="Avenir Roman"/>
                <a:cs typeface="Avenir Roman"/>
              </a:rPr>
              <a:t>-</a:t>
            </a:r>
            <a:r>
              <a:rPr dirty="0" sz="3400" spc="50" b="0">
                <a:latin typeface="Avenir Roman"/>
                <a:cs typeface="Avenir Roman"/>
              </a:rPr>
              <a:t> </a:t>
            </a:r>
            <a:r>
              <a:rPr dirty="0" sz="3400" spc="-10" b="0">
                <a:latin typeface="Avenir Roman"/>
                <a:cs typeface="Avenir Roman"/>
              </a:rPr>
              <a:t>Methods</a:t>
            </a:r>
            <a:endParaRPr sz="3400">
              <a:latin typeface="Avenir Roman"/>
              <a:cs typeface="Avenir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12700" marR="84455">
              <a:lnSpc>
                <a:spcPct val="120600"/>
              </a:lnSpc>
              <a:spcBef>
                <a:spcPts val="65"/>
              </a:spcBef>
            </a:pPr>
            <a:r>
              <a:rPr dirty="0" spc="-10"/>
              <a:t>Semi-</a:t>
            </a:r>
            <a:r>
              <a:rPr dirty="0"/>
              <a:t>structured</a:t>
            </a:r>
            <a:r>
              <a:rPr dirty="0" spc="-35"/>
              <a:t> </a:t>
            </a:r>
            <a:r>
              <a:rPr dirty="0"/>
              <a:t>interviews</a:t>
            </a:r>
            <a:r>
              <a:rPr dirty="0" spc="-30"/>
              <a:t> </a:t>
            </a:r>
            <a:r>
              <a:rPr dirty="0"/>
              <a:t>with</a:t>
            </a:r>
            <a:r>
              <a:rPr dirty="0" spc="-25"/>
              <a:t> </a:t>
            </a:r>
            <a:r>
              <a:rPr dirty="0" b="1">
                <a:latin typeface="Avenir Next"/>
                <a:cs typeface="Avenir Next"/>
              </a:rPr>
              <a:t>staff</a:t>
            </a:r>
            <a:r>
              <a:rPr dirty="0" spc="-30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and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leaders</a:t>
            </a:r>
            <a:r>
              <a:rPr dirty="0" spc="-30" b="1">
                <a:latin typeface="Avenir Next"/>
                <a:cs typeface="Avenir Next"/>
              </a:rPr>
              <a:t> </a:t>
            </a:r>
            <a:r>
              <a:rPr dirty="0" spc="-25" b="1">
                <a:latin typeface="Avenir Next"/>
                <a:cs typeface="Avenir Next"/>
              </a:rPr>
              <a:t>at </a:t>
            </a:r>
            <a:r>
              <a:rPr dirty="0" spc="-10" b="1">
                <a:latin typeface="Avenir Next"/>
                <a:cs typeface="Avenir Next"/>
              </a:rPr>
              <a:t>Trenton-</a:t>
            </a:r>
            <a:r>
              <a:rPr dirty="0" b="1">
                <a:latin typeface="Avenir Next"/>
                <a:cs typeface="Avenir Next"/>
              </a:rPr>
              <a:t>area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organizations</a:t>
            </a:r>
            <a:r>
              <a:rPr dirty="0" spc="-30" b="1">
                <a:latin typeface="Avenir Next"/>
                <a:cs typeface="Avenir Next"/>
              </a:rPr>
              <a:t> </a:t>
            </a:r>
            <a:r>
              <a:rPr dirty="0"/>
              <a:t>that</a:t>
            </a:r>
            <a:r>
              <a:rPr dirty="0" spc="-35"/>
              <a:t> </a:t>
            </a:r>
            <a:r>
              <a:rPr dirty="0"/>
              <a:t>used</a:t>
            </a:r>
            <a:r>
              <a:rPr dirty="0" spc="-30"/>
              <a:t> </a:t>
            </a:r>
            <a:r>
              <a:rPr dirty="0"/>
              <a:t>NowPow</a:t>
            </a:r>
            <a:r>
              <a:rPr dirty="0" spc="-30"/>
              <a:t> </a:t>
            </a:r>
            <a:r>
              <a:rPr dirty="0" spc="-25"/>
              <a:t>to </a:t>
            </a:r>
            <a:r>
              <a:rPr dirty="0"/>
              <a:t>varying</a:t>
            </a:r>
            <a:r>
              <a:rPr dirty="0" spc="-25"/>
              <a:t> </a:t>
            </a:r>
            <a:r>
              <a:rPr dirty="0"/>
              <a:t>degrees,</a:t>
            </a:r>
            <a:r>
              <a:rPr dirty="0" spc="-20"/>
              <a:t> </a:t>
            </a:r>
            <a:r>
              <a:rPr dirty="0"/>
              <a:t>as</a:t>
            </a:r>
            <a:r>
              <a:rPr dirty="0" spc="-20"/>
              <a:t> </a:t>
            </a:r>
            <a:r>
              <a:rPr dirty="0"/>
              <a:t>well</a:t>
            </a:r>
            <a:r>
              <a:rPr dirty="0" spc="-25"/>
              <a:t> </a:t>
            </a:r>
            <a:r>
              <a:rPr dirty="0"/>
              <a:t>as</a:t>
            </a:r>
            <a:r>
              <a:rPr dirty="0" spc="-25"/>
              <a:t> </a:t>
            </a:r>
            <a:r>
              <a:rPr dirty="0"/>
              <a:t>leaders</a:t>
            </a:r>
            <a:r>
              <a:rPr dirty="0" spc="-20"/>
              <a:t> </a:t>
            </a:r>
            <a:r>
              <a:rPr dirty="0"/>
              <a:t>at</a:t>
            </a:r>
            <a:r>
              <a:rPr dirty="0" spc="-30"/>
              <a:t> </a:t>
            </a:r>
            <a:r>
              <a:rPr dirty="0"/>
              <a:t>a</a:t>
            </a:r>
            <a:r>
              <a:rPr dirty="0" spc="-25"/>
              <a:t> </a:t>
            </a:r>
            <a:r>
              <a:rPr dirty="0"/>
              <a:t>small</a:t>
            </a:r>
            <a:r>
              <a:rPr dirty="0" spc="-30"/>
              <a:t> </a:t>
            </a:r>
            <a:r>
              <a:rPr dirty="0" spc="-10"/>
              <a:t>number </a:t>
            </a:r>
            <a:r>
              <a:rPr dirty="0"/>
              <a:t>of</a:t>
            </a:r>
            <a:r>
              <a:rPr dirty="0" spc="-25"/>
              <a:t> </a:t>
            </a:r>
            <a:r>
              <a:rPr dirty="0"/>
              <a:t>CBOs</a:t>
            </a:r>
            <a:r>
              <a:rPr dirty="0" spc="-20"/>
              <a:t> </a:t>
            </a:r>
            <a:r>
              <a:rPr dirty="0"/>
              <a:t>that</a:t>
            </a:r>
            <a:r>
              <a:rPr dirty="0" spc="-25"/>
              <a:t> </a:t>
            </a:r>
            <a:r>
              <a:rPr dirty="0"/>
              <a:t>had</a:t>
            </a:r>
            <a:r>
              <a:rPr dirty="0" spc="-20"/>
              <a:t> </a:t>
            </a:r>
            <a:r>
              <a:rPr dirty="0"/>
              <a:t>declined</a:t>
            </a:r>
            <a:r>
              <a:rPr dirty="0" spc="-25"/>
              <a:t> </a:t>
            </a:r>
            <a:r>
              <a:rPr dirty="0"/>
              <a:t>to</a:t>
            </a:r>
            <a:r>
              <a:rPr dirty="0" spc="-15"/>
              <a:t> </a:t>
            </a:r>
            <a:r>
              <a:rPr dirty="0"/>
              <a:t>adopt</a:t>
            </a:r>
            <a:r>
              <a:rPr dirty="0" spc="-30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 spc="-20"/>
              <a:t>tool.</a:t>
            </a:r>
          </a:p>
          <a:p>
            <a:pPr marL="12700" marR="5080">
              <a:lnSpc>
                <a:spcPct val="120000"/>
              </a:lnSpc>
              <a:spcBef>
                <a:spcPts val="985"/>
              </a:spcBef>
            </a:pPr>
            <a:r>
              <a:rPr dirty="0"/>
              <a:t>We</a:t>
            </a:r>
            <a:r>
              <a:rPr dirty="0" spc="-20"/>
              <a:t> </a:t>
            </a:r>
            <a:r>
              <a:rPr dirty="0" spc="-10"/>
              <a:t>complemented</a:t>
            </a:r>
            <a:r>
              <a:rPr dirty="0" spc="-20"/>
              <a:t> </a:t>
            </a:r>
            <a:r>
              <a:rPr dirty="0"/>
              <a:t>these</a:t>
            </a:r>
            <a:r>
              <a:rPr dirty="0" spc="-15"/>
              <a:t> </a:t>
            </a:r>
            <a:r>
              <a:rPr dirty="0"/>
              <a:t>local</a:t>
            </a:r>
            <a:r>
              <a:rPr dirty="0" spc="-20"/>
              <a:t> </a:t>
            </a:r>
            <a:r>
              <a:rPr dirty="0"/>
              <a:t>insights</a:t>
            </a:r>
            <a:r>
              <a:rPr dirty="0" spc="-15"/>
              <a:t> </a:t>
            </a:r>
            <a:r>
              <a:rPr dirty="0"/>
              <a:t>with</a:t>
            </a:r>
            <a:r>
              <a:rPr dirty="0" spc="-15"/>
              <a:t> </a:t>
            </a:r>
            <a:r>
              <a:rPr dirty="0" spc="-10"/>
              <a:t>interviews </a:t>
            </a:r>
            <a:r>
              <a:rPr dirty="0"/>
              <a:t>conducted</a:t>
            </a:r>
            <a:r>
              <a:rPr dirty="0" spc="-45"/>
              <a:t> </a:t>
            </a:r>
            <a:r>
              <a:rPr dirty="0"/>
              <a:t>with</a:t>
            </a:r>
            <a:r>
              <a:rPr dirty="0" spc="-35"/>
              <a:t> </a:t>
            </a:r>
            <a:r>
              <a:rPr dirty="0" b="1">
                <a:latin typeface="Avenir Next"/>
                <a:cs typeface="Avenir Next"/>
              </a:rPr>
              <a:t>communities</a:t>
            </a:r>
            <a:r>
              <a:rPr dirty="0" spc="-4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around</a:t>
            </a:r>
            <a:r>
              <a:rPr dirty="0" spc="-40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the</a:t>
            </a:r>
            <a:r>
              <a:rPr dirty="0" spc="-40" b="1">
                <a:latin typeface="Avenir Next"/>
                <a:cs typeface="Avenir Next"/>
              </a:rPr>
              <a:t> </a:t>
            </a:r>
            <a:r>
              <a:rPr dirty="0" spc="-10" b="1">
                <a:latin typeface="Avenir Next"/>
                <a:cs typeface="Avenir Next"/>
              </a:rPr>
              <a:t>country </a:t>
            </a:r>
            <a:r>
              <a:rPr dirty="0" b="1">
                <a:latin typeface="Avenir Next"/>
                <a:cs typeface="Avenir Next"/>
              </a:rPr>
              <a:t>who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were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using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similar</a:t>
            </a:r>
            <a:r>
              <a:rPr dirty="0" spc="-3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platforms</a:t>
            </a:r>
            <a:r>
              <a:rPr dirty="0" spc="-40" b="1">
                <a:latin typeface="Avenir Next"/>
                <a:cs typeface="Avenir Next"/>
              </a:rPr>
              <a:t> </a:t>
            </a:r>
            <a:r>
              <a:rPr dirty="0"/>
              <a:t>and</a:t>
            </a:r>
            <a:r>
              <a:rPr dirty="0" spc="-35"/>
              <a:t> </a:t>
            </a:r>
            <a:r>
              <a:rPr dirty="0"/>
              <a:t>contacts</a:t>
            </a:r>
            <a:r>
              <a:rPr dirty="0" spc="-30"/>
              <a:t> </a:t>
            </a:r>
            <a:r>
              <a:rPr dirty="0" spc="-20"/>
              <a:t>from </a:t>
            </a:r>
            <a:r>
              <a:rPr dirty="0"/>
              <a:t>two</a:t>
            </a:r>
            <a:r>
              <a:rPr dirty="0" spc="-25"/>
              <a:t> </a:t>
            </a:r>
            <a:r>
              <a:rPr dirty="0" spc="-10"/>
              <a:t>vendors.</a:t>
            </a:r>
          </a:p>
          <a:p>
            <a:pPr marL="12700" marR="129539">
              <a:lnSpc>
                <a:spcPct val="120000"/>
              </a:lnSpc>
              <a:spcBef>
                <a:spcPts val="985"/>
              </a:spcBef>
            </a:pPr>
            <a:r>
              <a:rPr dirty="0"/>
              <a:t>Interviews</a:t>
            </a:r>
            <a:r>
              <a:rPr dirty="0" spc="-40"/>
              <a:t> </a:t>
            </a:r>
            <a:r>
              <a:rPr dirty="0"/>
              <a:t>were</a:t>
            </a:r>
            <a:r>
              <a:rPr dirty="0" spc="-40"/>
              <a:t> </a:t>
            </a:r>
            <a:r>
              <a:rPr dirty="0"/>
              <a:t>recorded,</a:t>
            </a:r>
            <a:r>
              <a:rPr dirty="0" spc="-40"/>
              <a:t> </a:t>
            </a:r>
            <a:r>
              <a:rPr dirty="0"/>
              <a:t>transcribed,</a:t>
            </a:r>
            <a:r>
              <a:rPr dirty="0" spc="-40"/>
              <a:t> </a:t>
            </a:r>
            <a:r>
              <a:rPr dirty="0"/>
              <a:t>and</a:t>
            </a:r>
            <a:r>
              <a:rPr dirty="0" spc="-45"/>
              <a:t> </a:t>
            </a:r>
            <a:r>
              <a:rPr dirty="0" spc="-10"/>
              <a:t>analyzed </a:t>
            </a:r>
            <a:r>
              <a:rPr dirty="0"/>
              <a:t>for</a:t>
            </a:r>
            <a:r>
              <a:rPr dirty="0" spc="-25"/>
              <a:t> </a:t>
            </a:r>
            <a:r>
              <a:rPr dirty="0"/>
              <a:t>key</a:t>
            </a:r>
            <a:r>
              <a:rPr dirty="0" spc="-25"/>
              <a:t> </a:t>
            </a:r>
            <a:r>
              <a:rPr dirty="0"/>
              <a:t>themes</a:t>
            </a:r>
            <a:r>
              <a:rPr dirty="0" spc="-30"/>
              <a:t> </a:t>
            </a:r>
            <a:r>
              <a:rPr dirty="0"/>
              <a:t>relating</a:t>
            </a:r>
            <a:r>
              <a:rPr dirty="0" spc="-25"/>
              <a:t> </a:t>
            </a:r>
            <a:r>
              <a:rPr dirty="0"/>
              <a:t>to</a:t>
            </a:r>
            <a:r>
              <a:rPr dirty="0" spc="-25"/>
              <a:t> </a:t>
            </a:r>
            <a:r>
              <a:rPr dirty="0" b="1">
                <a:latin typeface="Avenir Next"/>
                <a:cs typeface="Avenir Next"/>
              </a:rPr>
              <a:t>CBO</a:t>
            </a:r>
            <a:r>
              <a:rPr dirty="0" spc="-30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barriers</a:t>
            </a:r>
            <a:r>
              <a:rPr dirty="0" spc="-30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to</a:t>
            </a:r>
            <a:r>
              <a:rPr dirty="0" spc="-25" b="1">
                <a:latin typeface="Avenir Next"/>
                <a:cs typeface="Avenir Next"/>
              </a:rPr>
              <a:t> </a:t>
            </a:r>
            <a:r>
              <a:rPr dirty="0" spc="-10" b="1">
                <a:latin typeface="Avenir Next"/>
                <a:cs typeface="Avenir Next"/>
              </a:rPr>
              <a:t>uptake </a:t>
            </a:r>
            <a:r>
              <a:rPr dirty="0" b="1">
                <a:latin typeface="Avenir Next"/>
                <a:cs typeface="Avenir Next"/>
              </a:rPr>
              <a:t>and</a:t>
            </a:r>
            <a:r>
              <a:rPr dirty="0" spc="-50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promising</a:t>
            </a:r>
            <a:r>
              <a:rPr dirty="0" spc="-4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engagement</a:t>
            </a:r>
            <a:r>
              <a:rPr dirty="0" spc="-45" b="1">
                <a:latin typeface="Avenir Next"/>
                <a:cs typeface="Avenir Next"/>
              </a:rPr>
              <a:t> </a:t>
            </a:r>
            <a:r>
              <a:rPr dirty="0" b="1">
                <a:latin typeface="Avenir Next"/>
                <a:cs typeface="Avenir Next"/>
              </a:rPr>
              <a:t>strategies</a:t>
            </a:r>
            <a:r>
              <a:rPr dirty="0"/>
              <a:t>,</a:t>
            </a:r>
            <a:r>
              <a:rPr dirty="0" spc="-45"/>
              <a:t> </a:t>
            </a:r>
            <a:r>
              <a:rPr dirty="0" spc="-10"/>
              <a:t>including </a:t>
            </a:r>
            <a:r>
              <a:rPr dirty="0"/>
              <a:t>monetary</a:t>
            </a:r>
            <a:r>
              <a:rPr dirty="0" spc="-55"/>
              <a:t> </a:t>
            </a:r>
            <a:r>
              <a:rPr dirty="0" spc="-10"/>
              <a:t>incentives.</a:t>
            </a:r>
          </a:p>
        </p:txBody>
      </p:sp>
      <p:sp>
        <p:nvSpPr>
          <p:cNvPr id="5" name="object 5"/>
          <p:cNvSpPr/>
          <p:nvPr/>
        </p:nvSpPr>
        <p:spPr>
          <a:xfrm>
            <a:off x="2267463" y="2299051"/>
            <a:ext cx="1902460" cy="659130"/>
          </a:xfrm>
          <a:custGeom>
            <a:avLst/>
            <a:gdLst/>
            <a:ahLst/>
            <a:cxnLst/>
            <a:rect l="l" t="t" r="r" b="b"/>
            <a:pathLst>
              <a:path w="1902460" h="659130">
                <a:moveTo>
                  <a:pt x="1792198" y="0"/>
                </a:moveTo>
                <a:lnTo>
                  <a:pt x="109801" y="0"/>
                </a:lnTo>
                <a:lnTo>
                  <a:pt x="67062" y="8628"/>
                </a:lnTo>
                <a:lnTo>
                  <a:pt x="32160" y="32160"/>
                </a:lnTo>
                <a:lnTo>
                  <a:pt x="8628" y="67062"/>
                </a:lnTo>
                <a:lnTo>
                  <a:pt x="0" y="109801"/>
                </a:lnTo>
                <a:lnTo>
                  <a:pt x="0" y="548998"/>
                </a:lnTo>
                <a:lnTo>
                  <a:pt x="8628" y="591738"/>
                </a:lnTo>
                <a:lnTo>
                  <a:pt x="32160" y="626639"/>
                </a:lnTo>
                <a:lnTo>
                  <a:pt x="67062" y="650171"/>
                </a:lnTo>
                <a:lnTo>
                  <a:pt x="109801" y="658799"/>
                </a:lnTo>
                <a:lnTo>
                  <a:pt x="1792198" y="658799"/>
                </a:lnTo>
                <a:lnTo>
                  <a:pt x="1834938" y="650171"/>
                </a:lnTo>
                <a:lnTo>
                  <a:pt x="1869839" y="626639"/>
                </a:lnTo>
                <a:lnTo>
                  <a:pt x="1893371" y="591738"/>
                </a:lnTo>
                <a:lnTo>
                  <a:pt x="1902000" y="548998"/>
                </a:lnTo>
                <a:lnTo>
                  <a:pt x="1902000" y="109801"/>
                </a:lnTo>
                <a:lnTo>
                  <a:pt x="1893371" y="67062"/>
                </a:lnTo>
                <a:lnTo>
                  <a:pt x="1869839" y="32160"/>
                </a:lnTo>
                <a:lnTo>
                  <a:pt x="1834938" y="8628"/>
                </a:lnTo>
                <a:lnTo>
                  <a:pt x="1792198" y="0"/>
                </a:lnTo>
                <a:close/>
              </a:path>
            </a:pathLst>
          </a:custGeom>
          <a:solidFill>
            <a:srgbClr val="92A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664098" y="2436876"/>
            <a:ext cx="139446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20">
                <a:solidFill>
                  <a:srgbClr val="FFFFFF"/>
                </a:solidFill>
                <a:latin typeface="Avenir Book"/>
                <a:cs typeface="Avenir Book"/>
              </a:rPr>
              <a:t>12</a:t>
            </a:r>
            <a:r>
              <a:rPr dirty="0" sz="2000" spc="-17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>
                <a:solidFill>
                  <a:srgbClr val="FFFFFF"/>
                </a:solidFill>
                <a:latin typeface="Avenir Book"/>
                <a:cs typeface="Avenir Book"/>
              </a:rPr>
              <a:t>frontline</a:t>
            </a:r>
            <a:r>
              <a:rPr dirty="0" sz="1400" spc="-3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Avenir Book"/>
                <a:cs typeface="Avenir Book"/>
              </a:rPr>
              <a:t>staff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60384" y="1563508"/>
            <a:ext cx="2109470" cy="659130"/>
          </a:xfrm>
          <a:custGeom>
            <a:avLst/>
            <a:gdLst/>
            <a:ahLst/>
            <a:cxnLst/>
            <a:rect l="l" t="t" r="r" b="b"/>
            <a:pathLst>
              <a:path w="2109470" h="659130">
                <a:moveTo>
                  <a:pt x="1999198" y="0"/>
                </a:moveTo>
                <a:lnTo>
                  <a:pt x="109802" y="0"/>
                </a:lnTo>
                <a:lnTo>
                  <a:pt x="67062" y="8628"/>
                </a:lnTo>
                <a:lnTo>
                  <a:pt x="32160" y="32160"/>
                </a:lnTo>
                <a:lnTo>
                  <a:pt x="8628" y="67062"/>
                </a:lnTo>
                <a:lnTo>
                  <a:pt x="0" y="109802"/>
                </a:lnTo>
                <a:lnTo>
                  <a:pt x="0" y="548998"/>
                </a:lnTo>
                <a:lnTo>
                  <a:pt x="8628" y="591738"/>
                </a:lnTo>
                <a:lnTo>
                  <a:pt x="32160" y="626640"/>
                </a:lnTo>
                <a:lnTo>
                  <a:pt x="67062" y="650172"/>
                </a:lnTo>
                <a:lnTo>
                  <a:pt x="109802" y="658801"/>
                </a:lnTo>
                <a:lnTo>
                  <a:pt x="1999198" y="658801"/>
                </a:lnTo>
                <a:lnTo>
                  <a:pt x="2041937" y="650172"/>
                </a:lnTo>
                <a:lnTo>
                  <a:pt x="2076839" y="626640"/>
                </a:lnTo>
                <a:lnTo>
                  <a:pt x="2100371" y="591738"/>
                </a:lnTo>
                <a:lnTo>
                  <a:pt x="2109000" y="548998"/>
                </a:lnTo>
                <a:lnTo>
                  <a:pt x="2109000" y="109802"/>
                </a:lnTo>
                <a:lnTo>
                  <a:pt x="2100371" y="67062"/>
                </a:lnTo>
                <a:lnTo>
                  <a:pt x="2076839" y="32160"/>
                </a:lnTo>
                <a:lnTo>
                  <a:pt x="2041937" y="8628"/>
                </a:lnTo>
                <a:lnTo>
                  <a:pt x="1999198" y="0"/>
                </a:lnTo>
                <a:close/>
              </a:path>
            </a:pathLst>
          </a:custGeom>
          <a:solidFill>
            <a:srgbClr val="92A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615769" y="1578211"/>
            <a:ext cx="1441450" cy="57340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dirty="0" sz="2000" spc="-20">
                <a:solidFill>
                  <a:srgbClr val="FFFFFF"/>
                </a:solidFill>
                <a:latin typeface="Avenir Book"/>
                <a:cs typeface="Avenir Book"/>
              </a:rPr>
              <a:t>16</a:t>
            </a:r>
            <a:r>
              <a:rPr dirty="0" sz="2000" spc="-15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Avenir Book"/>
                <a:cs typeface="Avenir Book"/>
              </a:rPr>
              <a:t>leaders/</a:t>
            </a:r>
            <a:endParaRPr sz="1400">
              <a:latin typeface="Avenir Book"/>
              <a:cs typeface="Avenir Book"/>
            </a:endParaRPr>
          </a:p>
          <a:p>
            <a:pPr marL="653415">
              <a:lnSpc>
                <a:spcPct val="100000"/>
              </a:lnSpc>
              <a:spcBef>
                <a:spcPts val="95"/>
              </a:spcBef>
            </a:pPr>
            <a:r>
              <a:rPr dirty="0" sz="1400" spc="-10">
                <a:solidFill>
                  <a:srgbClr val="FFFFFF"/>
                </a:solidFill>
                <a:latin typeface="Avenir Book"/>
                <a:cs typeface="Avenir Book"/>
              </a:rPr>
              <a:t>managers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8139" y="1278948"/>
            <a:ext cx="1855470" cy="1861185"/>
          </a:xfrm>
          <a:custGeom>
            <a:avLst/>
            <a:gdLst/>
            <a:ahLst/>
            <a:cxnLst/>
            <a:rect l="l" t="t" r="r" b="b"/>
            <a:pathLst>
              <a:path w="1855470" h="1861185">
                <a:moveTo>
                  <a:pt x="927599" y="0"/>
                </a:moveTo>
                <a:lnTo>
                  <a:pt x="879865" y="1210"/>
                </a:lnTo>
                <a:lnTo>
                  <a:pt x="832757" y="4803"/>
                </a:lnTo>
                <a:lnTo>
                  <a:pt x="786335" y="10720"/>
                </a:lnTo>
                <a:lnTo>
                  <a:pt x="740655" y="18903"/>
                </a:lnTo>
                <a:lnTo>
                  <a:pt x="695777" y="29293"/>
                </a:lnTo>
                <a:lnTo>
                  <a:pt x="651759" y="41831"/>
                </a:lnTo>
                <a:lnTo>
                  <a:pt x="608659" y="56459"/>
                </a:lnTo>
                <a:lnTo>
                  <a:pt x="566535" y="73119"/>
                </a:lnTo>
                <a:lnTo>
                  <a:pt x="525446" y="91752"/>
                </a:lnTo>
                <a:lnTo>
                  <a:pt x="485450" y="112300"/>
                </a:lnTo>
                <a:lnTo>
                  <a:pt x="446605" y="134704"/>
                </a:lnTo>
                <a:lnTo>
                  <a:pt x="408969" y="158906"/>
                </a:lnTo>
                <a:lnTo>
                  <a:pt x="372601" y="184847"/>
                </a:lnTo>
                <a:lnTo>
                  <a:pt x="337560" y="212469"/>
                </a:lnTo>
                <a:lnTo>
                  <a:pt x="303902" y="241713"/>
                </a:lnTo>
                <a:lnTo>
                  <a:pt x="271687" y="272522"/>
                </a:lnTo>
                <a:lnTo>
                  <a:pt x="240973" y="304836"/>
                </a:lnTo>
                <a:lnTo>
                  <a:pt x="211818" y="338597"/>
                </a:lnTo>
                <a:lnTo>
                  <a:pt x="184281" y="373746"/>
                </a:lnTo>
                <a:lnTo>
                  <a:pt x="158419" y="410226"/>
                </a:lnTo>
                <a:lnTo>
                  <a:pt x="134291" y="447977"/>
                </a:lnTo>
                <a:lnTo>
                  <a:pt x="111956" y="486941"/>
                </a:lnTo>
                <a:lnTo>
                  <a:pt x="91471" y="527061"/>
                </a:lnTo>
                <a:lnTo>
                  <a:pt x="72895" y="568276"/>
                </a:lnTo>
                <a:lnTo>
                  <a:pt x="56286" y="610529"/>
                </a:lnTo>
                <a:lnTo>
                  <a:pt x="41703" y="653762"/>
                </a:lnTo>
                <a:lnTo>
                  <a:pt x="29203" y="697915"/>
                </a:lnTo>
                <a:lnTo>
                  <a:pt x="18845" y="742931"/>
                </a:lnTo>
                <a:lnTo>
                  <a:pt x="10688" y="788750"/>
                </a:lnTo>
                <a:lnTo>
                  <a:pt x="4789" y="835316"/>
                </a:lnTo>
                <a:lnTo>
                  <a:pt x="1206" y="882568"/>
                </a:lnTo>
                <a:lnTo>
                  <a:pt x="0" y="930448"/>
                </a:lnTo>
                <a:lnTo>
                  <a:pt x="1206" y="978329"/>
                </a:lnTo>
                <a:lnTo>
                  <a:pt x="4789" y="1025582"/>
                </a:lnTo>
                <a:lnTo>
                  <a:pt x="10688" y="1072147"/>
                </a:lnTo>
                <a:lnTo>
                  <a:pt x="18845" y="1117967"/>
                </a:lnTo>
                <a:lnTo>
                  <a:pt x="29203" y="1162983"/>
                </a:lnTo>
                <a:lnTo>
                  <a:pt x="41703" y="1207136"/>
                </a:lnTo>
                <a:lnTo>
                  <a:pt x="56286" y="1250369"/>
                </a:lnTo>
                <a:lnTo>
                  <a:pt x="72895" y="1292622"/>
                </a:lnTo>
                <a:lnTo>
                  <a:pt x="91471" y="1333837"/>
                </a:lnTo>
                <a:lnTo>
                  <a:pt x="111956" y="1373956"/>
                </a:lnTo>
                <a:lnTo>
                  <a:pt x="134291" y="1412921"/>
                </a:lnTo>
                <a:lnTo>
                  <a:pt x="158419" y="1450672"/>
                </a:lnTo>
                <a:lnTo>
                  <a:pt x="184281" y="1487152"/>
                </a:lnTo>
                <a:lnTo>
                  <a:pt x="211818" y="1522301"/>
                </a:lnTo>
                <a:lnTo>
                  <a:pt x="240973" y="1556062"/>
                </a:lnTo>
                <a:lnTo>
                  <a:pt x="271687" y="1588376"/>
                </a:lnTo>
                <a:lnTo>
                  <a:pt x="303902" y="1619185"/>
                </a:lnTo>
                <a:lnTo>
                  <a:pt x="337560" y="1648429"/>
                </a:lnTo>
                <a:lnTo>
                  <a:pt x="372601" y="1676051"/>
                </a:lnTo>
                <a:lnTo>
                  <a:pt x="408969" y="1701993"/>
                </a:lnTo>
                <a:lnTo>
                  <a:pt x="446605" y="1726194"/>
                </a:lnTo>
                <a:lnTo>
                  <a:pt x="485450" y="1748598"/>
                </a:lnTo>
                <a:lnTo>
                  <a:pt x="525446" y="1769146"/>
                </a:lnTo>
                <a:lnTo>
                  <a:pt x="566535" y="1787779"/>
                </a:lnTo>
                <a:lnTo>
                  <a:pt x="608659" y="1804439"/>
                </a:lnTo>
                <a:lnTo>
                  <a:pt x="651759" y="1819068"/>
                </a:lnTo>
                <a:lnTo>
                  <a:pt x="695777" y="1831606"/>
                </a:lnTo>
                <a:lnTo>
                  <a:pt x="740655" y="1841995"/>
                </a:lnTo>
                <a:lnTo>
                  <a:pt x="786335" y="1850178"/>
                </a:lnTo>
                <a:lnTo>
                  <a:pt x="832757" y="1856095"/>
                </a:lnTo>
                <a:lnTo>
                  <a:pt x="879865" y="1859688"/>
                </a:lnTo>
                <a:lnTo>
                  <a:pt x="927599" y="1860899"/>
                </a:lnTo>
                <a:lnTo>
                  <a:pt x="975333" y="1859688"/>
                </a:lnTo>
                <a:lnTo>
                  <a:pt x="1022441" y="1856095"/>
                </a:lnTo>
                <a:lnTo>
                  <a:pt x="1068863" y="1850178"/>
                </a:lnTo>
                <a:lnTo>
                  <a:pt x="1114543" y="1841995"/>
                </a:lnTo>
                <a:lnTo>
                  <a:pt x="1159421" y="1831606"/>
                </a:lnTo>
                <a:lnTo>
                  <a:pt x="1203439" y="1819068"/>
                </a:lnTo>
                <a:lnTo>
                  <a:pt x="1246539" y="1804439"/>
                </a:lnTo>
                <a:lnTo>
                  <a:pt x="1288663" y="1787779"/>
                </a:lnTo>
                <a:lnTo>
                  <a:pt x="1329752" y="1769146"/>
                </a:lnTo>
                <a:lnTo>
                  <a:pt x="1369749" y="1748598"/>
                </a:lnTo>
                <a:lnTo>
                  <a:pt x="1408594" y="1726194"/>
                </a:lnTo>
                <a:lnTo>
                  <a:pt x="1446229" y="1701993"/>
                </a:lnTo>
                <a:lnTo>
                  <a:pt x="1482597" y="1676051"/>
                </a:lnTo>
                <a:lnTo>
                  <a:pt x="1517639" y="1648429"/>
                </a:lnTo>
                <a:lnTo>
                  <a:pt x="1551297" y="1619185"/>
                </a:lnTo>
                <a:lnTo>
                  <a:pt x="1583512" y="1588376"/>
                </a:lnTo>
                <a:lnTo>
                  <a:pt x="1614226" y="1556062"/>
                </a:lnTo>
                <a:lnTo>
                  <a:pt x="1643381" y="1522301"/>
                </a:lnTo>
                <a:lnTo>
                  <a:pt x="1670918" y="1487152"/>
                </a:lnTo>
                <a:lnTo>
                  <a:pt x="1696780" y="1450672"/>
                </a:lnTo>
                <a:lnTo>
                  <a:pt x="1720908" y="1412921"/>
                </a:lnTo>
                <a:lnTo>
                  <a:pt x="1743243" y="1373956"/>
                </a:lnTo>
                <a:lnTo>
                  <a:pt x="1763728" y="1333837"/>
                </a:lnTo>
                <a:lnTo>
                  <a:pt x="1782304" y="1292622"/>
                </a:lnTo>
                <a:lnTo>
                  <a:pt x="1798913" y="1250369"/>
                </a:lnTo>
                <a:lnTo>
                  <a:pt x="1813496" y="1207136"/>
                </a:lnTo>
                <a:lnTo>
                  <a:pt x="1825996" y="1162983"/>
                </a:lnTo>
                <a:lnTo>
                  <a:pt x="1836354" y="1117967"/>
                </a:lnTo>
                <a:lnTo>
                  <a:pt x="1844511" y="1072147"/>
                </a:lnTo>
                <a:lnTo>
                  <a:pt x="1850410" y="1025582"/>
                </a:lnTo>
                <a:lnTo>
                  <a:pt x="1853992" y="978329"/>
                </a:lnTo>
                <a:lnTo>
                  <a:pt x="1855199" y="930448"/>
                </a:lnTo>
                <a:lnTo>
                  <a:pt x="1853992" y="882568"/>
                </a:lnTo>
                <a:lnTo>
                  <a:pt x="1850410" y="835316"/>
                </a:lnTo>
                <a:lnTo>
                  <a:pt x="1844511" y="788750"/>
                </a:lnTo>
                <a:lnTo>
                  <a:pt x="1836354" y="742931"/>
                </a:lnTo>
                <a:lnTo>
                  <a:pt x="1825996" y="697915"/>
                </a:lnTo>
                <a:lnTo>
                  <a:pt x="1813496" y="653762"/>
                </a:lnTo>
                <a:lnTo>
                  <a:pt x="1798913" y="610529"/>
                </a:lnTo>
                <a:lnTo>
                  <a:pt x="1782304" y="568276"/>
                </a:lnTo>
                <a:lnTo>
                  <a:pt x="1763728" y="527061"/>
                </a:lnTo>
                <a:lnTo>
                  <a:pt x="1743243" y="486941"/>
                </a:lnTo>
                <a:lnTo>
                  <a:pt x="1720908" y="447977"/>
                </a:lnTo>
                <a:lnTo>
                  <a:pt x="1696780" y="410226"/>
                </a:lnTo>
                <a:lnTo>
                  <a:pt x="1670918" y="373746"/>
                </a:lnTo>
                <a:lnTo>
                  <a:pt x="1643381" y="338597"/>
                </a:lnTo>
                <a:lnTo>
                  <a:pt x="1614226" y="304836"/>
                </a:lnTo>
                <a:lnTo>
                  <a:pt x="1583512" y="272522"/>
                </a:lnTo>
                <a:lnTo>
                  <a:pt x="1551297" y="241713"/>
                </a:lnTo>
                <a:lnTo>
                  <a:pt x="1517639" y="212469"/>
                </a:lnTo>
                <a:lnTo>
                  <a:pt x="1482597" y="184847"/>
                </a:lnTo>
                <a:lnTo>
                  <a:pt x="1446229" y="158906"/>
                </a:lnTo>
                <a:lnTo>
                  <a:pt x="1408594" y="134704"/>
                </a:lnTo>
                <a:lnTo>
                  <a:pt x="1369749" y="112300"/>
                </a:lnTo>
                <a:lnTo>
                  <a:pt x="1329752" y="91752"/>
                </a:lnTo>
                <a:lnTo>
                  <a:pt x="1288663" y="73119"/>
                </a:lnTo>
                <a:lnTo>
                  <a:pt x="1246539" y="56459"/>
                </a:lnTo>
                <a:lnTo>
                  <a:pt x="1203439" y="41831"/>
                </a:lnTo>
                <a:lnTo>
                  <a:pt x="1159421" y="29293"/>
                </a:lnTo>
                <a:lnTo>
                  <a:pt x="1114543" y="18903"/>
                </a:lnTo>
                <a:lnTo>
                  <a:pt x="1068863" y="10720"/>
                </a:lnTo>
                <a:lnTo>
                  <a:pt x="1022441" y="4803"/>
                </a:lnTo>
                <a:lnTo>
                  <a:pt x="975333" y="1210"/>
                </a:lnTo>
                <a:lnTo>
                  <a:pt x="927599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978799" y="1603349"/>
            <a:ext cx="1594485" cy="1234440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dirty="0" sz="3600" spc="-25">
                <a:solidFill>
                  <a:srgbClr val="FFFFFF"/>
                </a:solidFill>
                <a:latin typeface="Avenir Book"/>
                <a:cs typeface="Avenir Book"/>
              </a:rPr>
              <a:t>16</a:t>
            </a:r>
            <a:endParaRPr sz="3600">
              <a:latin typeface="Avenir Book"/>
              <a:cs typeface="Avenir Book"/>
            </a:endParaRPr>
          </a:p>
          <a:p>
            <a:pPr algn="ctr" marL="12700" marR="5080">
              <a:lnSpc>
                <a:spcPts val="2280"/>
              </a:lnSpc>
              <a:spcBef>
                <a:spcPts val="360"/>
              </a:spcBef>
            </a:pPr>
            <a:r>
              <a:rPr dirty="0" sz="2000" spc="-10">
                <a:solidFill>
                  <a:srgbClr val="FFFFFF"/>
                </a:solidFill>
                <a:latin typeface="Avenir Book"/>
                <a:cs typeface="Avenir Book"/>
              </a:rPr>
              <a:t>Organizations </a:t>
            </a:r>
            <a:r>
              <a:rPr dirty="0" sz="2000">
                <a:solidFill>
                  <a:srgbClr val="FFFFFF"/>
                </a:solidFill>
                <a:latin typeface="Avenir Book"/>
                <a:cs typeface="Avenir Book"/>
              </a:rPr>
              <a:t>in</a:t>
            </a:r>
            <a:r>
              <a:rPr dirty="0" sz="2000" spc="-1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venir Book"/>
                <a:cs typeface="Avenir Book"/>
              </a:rPr>
              <a:t>Trenton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94499" y="3224950"/>
            <a:ext cx="1508760" cy="1508760"/>
          </a:xfrm>
          <a:custGeom>
            <a:avLst/>
            <a:gdLst/>
            <a:ahLst/>
            <a:cxnLst/>
            <a:rect l="l" t="t" r="r" b="b"/>
            <a:pathLst>
              <a:path w="1508760" h="1508760">
                <a:moveTo>
                  <a:pt x="754349" y="0"/>
                </a:moveTo>
                <a:lnTo>
                  <a:pt x="706643" y="1484"/>
                </a:lnTo>
                <a:lnTo>
                  <a:pt x="659725" y="5877"/>
                </a:lnTo>
                <a:lnTo>
                  <a:pt x="613684" y="13091"/>
                </a:lnTo>
                <a:lnTo>
                  <a:pt x="568608" y="23038"/>
                </a:lnTo>
                <a:lnTo>
                  <a:pt x="524586" y="35629"/>
                </a:lnTo>
                <a:lnTo>
                  <a:pt x="481706" y="50776"/>
                </a:lnTo>
                <a:lnTo>
                  <a:pt x="440057" y="68390"/>
                </a:lnTo>
                <a:lnTo>
                  <a:pt x="399725" y="88383"/>
                </a:lnTo>
                <a:lnTo>
                  <a:pt x="360801" y="110667"/>
                </a:lnTo>
                <a:lnTo>
                  <a:pt x="323373" y="135154"/>
                </a:lnTo>
                <a:lnTo>
                  <a:pt x="287528" y="161754"/>
                </a:lnTo>
                <a:lnTo>
                  <a:pt x="253355" y="190380"/>
                </a:lnTo>
                <a:lnTo>
                  <a:pt x="220943" y="220943"/>
                </a:lnTo>
                <a:lnTo>
                  <a:pt x="190380" y="253355"/>
                </a:lnTo>
                <a:lnTo>
                  <a:pt x="161754" y="287528"/>
                </a:lnTo>
                <a:lnTo>
                  <a:pt x="135154" y="323373"/>
                </a:lnTo>
                <a:lnTo>
                  <a:pt x="110667" y="360801"/>
                </a:lnTo>
                <a:lnTo>
                  <a:pt x="88383" y="399725"/>
                </a:lnTo>
                <a:lnTo>
                  <a:pt x="68390" y="440057"/>
                </a:lnTo>
                <a:lnTo>
                  <a:pt x="50776" y="481706"/>
                </a:lnTo>
                <a:lnTo>
                  <a:pt x="35629" y="524586"/>
                </a:lnTo>
                <a:lnTo>
                  <a:pt x="23038" y="568608"/>
                </a:lnTo>
                <a:lnTo>
                  <a:pt x="13091" y="613684"/>
                </a:lnTo>
                <a:lnTo>
                  <a:pt x="5877" y="659725"/>
                </a:lnTo>
                <a:lnTo>
                  <a:pt x="1484" y="706643"/>
                </a:lnTo>
                <a:lnTo>
                  <a:pt x="0" y="754349"/>
                </a:lnTo>
                <a:lnTo>
                  <a:pt x="1484" y="802055"/>
                </a:lnTo>
                <a:lnTo>
                  <a:pt x="5877" y="848973"/>
                </a:lnTo>
                <a:lnTo>
                  <a:pt x="13091" y="895014"/>
                </a:lnTo>
                <a:lnTo>
                  <a:pt x="23038" y="940090"/>
                </a:lnTo>
                <a:lnTo>
                  <a:pt x="35629" y="984112"/>
                </a:lnTo>
                <a:lnTo>
                  <a:pt x="50776" y="1026992"/>
                </a:lnTo>
                <a:lnTo>
                  <a:pt x="68390" y="1068642"/>
                </a:lnTo>
                <a:lnTo>
                  <a:pt x="88383" y="1108973"/>
                </a:lnTo>
                <a:lnTo>
                  <a:pt x="110667" y="1147897"/>
                </a:lnTo>
                <a:lnTo>
                  <a:pt x="135154" y="1185325"/>
                </a:lnTo>
                <a:lnTo>
                  <a:pt x="161754" y="1221170"/>
                </a:lnTo>
                <a:lnTo>
                  <a:pt x="190380" y="1255343"/>
                </a:lnTo>
                <a:lnTo>
                  <a:pt x="220943" y="1287755"/>
                </a:lnTo>
                <a:lnTo>
                  <a:pt x="253355" y="1318318"/>
                </a:lnTo>
                <a:lnTo>
                  <a:pt x="287528" y="1346944"/>
                </a:lnTo>
                <a:lnTo>
                  <a:pt x="323373" y="1373545"/>
                </a:lnTo>
                <a:lnTo>
                  <a:pt x="360801" y="1398031"/>
                </a:lnTo>
                <a:lnTo>
                  <a:pt x="399725" y="1420315"/>
                </a:lnTo>
                <a:lnTo>
                  <a:pt x="440057" y="1440308"/>
                </a:lnTo>
                <a:lnTo>
                  <a:pt x="481706" y="1457923"/>
                </a:lnTo>
                <a:lnTo>
                  <a:pt x="524586" y="1473069"/>
                </a:lnTo>
                <a:lnTo>
                  <a:pt x="568608" y="1485660"/>
                </a:lnTo>
                <a:lnTo>
                  <a:pt x="613684" y="1495607"/>
                </a:lnTo>
                <a:lnTo>
                  <a:pt x="659725" y="1502822"/>
                </a:lnTo>
                <a:lnTo>
                  <a:pt x="706643" y="1507215"/>
                </a:lnTo>
                <a:lnTo>
                  <a:pt x="754349" y="1508699"/>
                </a:lnTo>
                <a:lnTo>
                  <a:pt x="802055" y="1507215"/>
                </a:lnTo>
                <a:lnTo>
                  <a:pt x="848973" y="1502822"/>
                </a:lnTo>
                <a:lnTo>
                  <a:pt x="895014" y="1495607"/>
                </a:lnTo>
                <a:lnTo>
                  <a:pt x="940090" y="1485660"/>
                </a:lnTo>
                <a:lnTo>
                  <a:pt x="984112" y="1473069"/>
                </a:lnTo>
                <a:lnTo>
                  <a:pt x="1026992" y="1457923"/>
                </a:lnTo>
                <a:lnTo>
                  <a:pt x="1068642" y="1440308"/>
                </a:lnTo>
                <a:lnTo>
                  <a:pt x="1108973" y="1420315"/>
                </a:lnTo>
                <a:lnTo>
                  <a:pt x="1147897" y="1398031"/>
                </a:lnTo>
                <a:lnTo>
                  <a:pt x="1185325" y="1373545"/>
                </a:lnTo>
                <a:lnTo>
                  <a:pt x="1221170" y="1346944"/>
                </a:lnTo>
                <a:lnTo>
                  <a:pt x="1255343" y="1318318"/>
                </a:lnTo>
                <a:lnTo>
                  <a:pt x="1287755" y="1287755"/>
                </a:lnTo>
                <a:lnTo>
                  <a:pt x="1318318" y="1255343"/>
                </a:lnTo>
                <a:lnTo>
                  <a:pt x="1346944" y="1221170"/>
                </a:lnTo>
                <a:lnTo>
                  <a:pt x="1373544" y="1185325"/>
                </a:lnTo>
                <a:lnTo>
                  <a:pt x="1398031" y="1147897"/>
                </a:lnTo>
                <a:lnTo>
                  <a:pt x="1420315" y="1108973"/>
                </a:lnTo>
                <a:lnTo>
                  <a:pt x="1440308" y="1068642"/>
                </a:lnTo>
                <a:lnTo>
                  <a:pt x="1457922" y="1026992"/>
                </a:lnTo>
                <a:lnTo>
                  <a:pt x="1473069" y="984112"/>
                </a:lnTo>
                <a:lnTo>
                  <a:pt x="1485660" y="940090"/>
                </a:lnTo>
                <a:lnTo>
                  <a:pt x="1495607" y="895014"/>
                </a:lnTo>
                <a:lnTo>
                  <a:pt x="1502821" y="848973"/>
                </a:lnTo>
                <a:lnTo>
                  <a:pt x="1507214" y="802055"/>
                </a:lnTo>
                <a:lnTo>
                  <a:pt x="1508699" y="754349"/>
                </a:lnTo>
                <a:lnTo>
                  <a:pt x="1507214" y="706643"/>
                </a:lnTo>
                <a:lnTo>
                  <a:pt x="1502821" y="659725"/>
                </a:lnTo>
                <a:lnTo>
                  <a:pt x="1495607" y="613684"/>
                </a:lnTo>
                <a:lnTo>
                  <a:pt x="1485660" y="568608"/>
                </a:lnTo>
                <a:lnTo>
                  <a:pt x="1473069" y="524586"/>
                </a:lnTo>
                <a:lnTo>
                  <a:pt x="1457922" y="481706"/>
                </a:lnTo>
                <a:lnTo>
                  <a:pt x="1440308" y="440057"/>
                </a:lnTo>
                <a:lnTo>
                  <a:pt x="1420315" y="399725"/>
                </a:lnTo>
                <a:lnTo>
                  <a:pt x="1398031" y="360801"/>
                </a:lnTo>
                <a:lnTo>
                  <a:pt x="1373544" y="323373"/>
                </a:lnTo>
                <a:lnTo>
                  <a:pt x="1346944" y="287528"/>
                </a:lnTo>
                <a:lnTo>
                  <a:pt x="1318318" y="253355"/>
                </a:lnTo>
                <a:lnTo>
                  <a:pt x="1287755" y="220943"/>
                </a:lnTo>
                <a:lnTo>
                  <a:pt x="1255343" y="190380"/>
                </a:lnTo>
                <a:lnTo>
                  <a:pt x="1221170" y="161754"/>
                </a:lnTo>
                <a:lnTo>
                  <a:pt x="1185325" y="135154"/>
                </a:lnTo>
                <a:lnTo>
                  <a:pt x="1147897" y="110667"/>
                </a:lnTo>
                <a:lnTo>
                  <a:pt x="1108973" y="88383"/>
                </a:lnTo>
                <a:lnTo>
                  <a:pt x="1068642" y="68390"/>
                </a:lnTo>
                <a:lnTo>
                  <a:pt x="1026992" y="50776"/>
                </a:lnTo>
                <a:lnTo>
                  <a:pt x="984112" y="35629"/>
                </a:lnTo>
                <a:lnTo>
                  <a:pt x="940090" y="23038"/>
                </a:lnTo>
                <a:lnTo>
                  <a:pt x="895014" y="13091"/>
                </a:lnTo>
                <a:lnTo>
                  <a:pt x="848973" y="5877"/>
                </a:lnTo>
                <a:lnTo>
                  <a:pt x="802055" y="1484"/>
                </a:lnTo>
                <a:lnTo>
                  <a:pt x="754349" y="0"/>
                </a:lnTo>
                <a:close/>
              </a:path>
            </a:pathLst>
          </a:custGeom>
          <a:solidFill>
            <a:srgbClr val="3A49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015461" y="3506611"/>
            <a:ext cx="867410" cy="84963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dirty="0" sz="3200" spc="-50">
                <a:solidFill>
                  <a:srgbClr val="FFFFFF"/>
                </a:solidFill>
                <a:latin typeface="Avenir Book"/>
                <a:cs typeface="Avenir Book"/>
              </a:rPr>
              <a:t>2</a:t>
            </a:r>
            <a:endParaRPr sz="3200"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dirty="0" sz="1800" spc="-10">
                <a:solidFill>
                  <a:srgbClr val="FFFFFF"/>
                </a:solidFill>
                <a:latin typeface="Avenir Book"/>
                <a:cs typeface="Avenir Book"/>
              </a:rPr>
              <a:t>Vendors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8591" y="3256675"/>
            <a:ext cx="1225550" cy="109791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409"/>
              </a:spcBef>
            </a:pPr>
            <a:r>
              <a:rPr dirty="0" sz="3200" spc="-50">
                <a:solidFill>
                  <a:srgbClr val="FFFFFF"/>
                </a:solidFill>
                <a:latin typeface="Avenir Book"/>
                <a:cs typeface="Avenir Book"/>
              </a:rPr>
              <a:t>9</a:t>
            </a:r>
            <a:endParaRPr sz="3200"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  <a:spcBef>
                <a:spcPts val="175"/>
              </a:spcBef>
            </a:pPr>
            <a:r>
              <a:rPr dirty="0" sz="1800" spc="-10">
                <a:solidFill>
                  <a:srgbClr val="FFFFFF"/>
                </a:solidFill>
                <a:latin typeface="Avenir Book"/>
                <a:cs typeface="Avenir Book"/>
              </a:rPr>
              <a:t>Other</a:t>
            </a:r>
            <a:endParaRPr sz="1800"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Communities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/>
              <a:t>Findings</a:t>
            </a:r>
            <a:r>
              <a:rPr dirty="0" sz="3500" spc="-75"/>
              <a:t> </a:t>
            </a:r>
            <a:r>
              <a:rPr dirty="0" sz="3500"/>
              <a:t>from</a:t>
            </a:r>
            <a:r>
              <a:rPr dirty="0" sz="3500" spc="-65"/>
              <a:t> </a:t>
            </a:r>
            <a:r>
              <a:rPr dirty="0" sz="3500"/>
              <a:t>Phase</a:t>
            </a:r>
            <a:r>
              <a:rPr dirty="0" sz="3500" spc="-65"/>
              <a:t> </a:t>
            </a:r>
            <a:r>
              <a:rPr dirty="0" sz="3500" spc="-25"/>
              <a:t>One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513614" y="1200404"/>
            <a:ext cx="3970020" cy="3009900"/>
          </a:xfrm>
          <a:prstGeom prst="rect">
            <a:avLst/>
          </a:prstGeom>
        </p:spPr>
        <p:txBody>
          <a:bodyPr wrap="square" lIns="0" tIns="119380" rIns="0" bIns="0" rtlCol="0" vert="horz">
            <a:spAutoFit/>
          </a:bodyPr>
          <a:lstStyle/>
          <a:p>
            <a:pPr marL="346075" indent="-333375">
              <a:lnSpc>
                <a:spcPct val="100000"/>
              </a:lnSpc>
              <a:spcBef>
                <a:spcPts val="940"/>
              </a:spcBef>
              <a:buClr>
                <a:srgbClr val="595959"/>
              </a:buClr>
              <a:buFont typeface="Arial"/>
              <a:buChar char="■"/>
              <a:tabLst>
                <a:tab pos="346075" algn="l"/>
              </a:tabLst>
            </a:pPr>
            <a:r>
              <a:rPr dirty="0" sz="1800">
                <a:latin typeface="Avenir Next"/>
                <a:cs typeface="Avenir Next"/>
              </a:rPr>
              <a:t>Low</a:t>
            </a:r>
            <a:r>
              <a:rPr dirty="0" sz="1800" spc="-5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perception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of</a:t>
            </a:r>
            <a:r>
              <a:rPr dirty="0" sz="1800" spc="-4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added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 spc="-10">
                <a:latin typeface="Avenir Next"/>
                <a:cs typeface="Avenir Next"/>
              </a:rPr>
              <a:t>value</a:t>
            </a:r>
            <a:endParaRPr sz="1800">
              <a:latin typeface="Avenir Next"/>
              <a:cs typeface="Avenir Next"/>
            </a:endParaRPr>
          </a:p>
          <a:p>
            <a:pPr marL="346075" marR="218440" indent="-334010">
              <a:lnSpc>
                <a:spcPct val="90600"/>
              </a:lnSpc>
              <a:spcBef>
                <a:spcPts val="1040"/>
              </a:spcBef>
              <a:buFont typeface="Arial"/>
              <a:buChar char="■"/>
              <a:tabLst>
                <a:tab pos="346075" algn="l"/>
              </a:tabLst>
            </a:pPr>
            <a:r>
              <a:rPr dirty="0" sz="1800">
                <a:latin typeface="Avenir Next"/>
                <a:cs typeface="Avenir Next"/>
              </a:rPr>
              <a:t>Community</a:t>
            </a:r>
            <a:r>
              <a:rPr dirty="0" sz="1800" spc="-6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resource</a:t>
            </a:r>
            <a:r>
              <a:rPr dirty="0" sz="1800" spc="-6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directory</a:t>
            </a:r>
            <a:r>
              <a:rPr dirty="0" sz="1800" spc="-65">
                <a:latin typeface="Avenir Next"/>
                <a:cs typeface="Avenir Next"/>
              </a:rPr>
              <a:t> </a:t>
            </a:r>
            <a:r>
              <a:rPr dirty="0" sz="1800" spc="-25">
                <a:latin typeface="Avenir Next"/>
                <a:cs typeface="Avenir Next"/>
              </a:rPr>
              <a:t>is </a:t>
            </a:r>
            <a:r>
              <a:rPr dirty="0" sz="1800">
                <a:latin typeface="Avenir Next"/>
                <a:cs typeface="Avenir Next"/>
              </a:rPr>
              <a:t>valued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more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than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 spc="-10">
                <a:latin typeface="Avenir Next"/>
                <a:cs typeface="Avenir Next"/>
              </a:rPr>
              <a:t>electronic referrals</a:t>
            </a:r>
            <a:endParaRPr sz="1800">
              <a:latin typeface="Avenir Next"/>
              <a:cs typeface="Avenir Next"/>
            </a:endParaRPr>
          </a:p>
          <a:p>
            <a:pPr marL="346075" marR="5080" indent="-334010">
              <a:lnSpc>
                <a:spcPts val="1920"/>
              </a:lnSpc>
              <a:spcBef>
                <a:spcPts val="985"/>
              </a:spcBef>
              <a:buFont typeface="Arial"/>
              <a:buChar char="■"/>
              <a:tabLst>
                <a:tab pos="346075" algn="l"/>
              </a:tabLst>
            </a:pPr>
            <a:r>
              <a:rPr dirty="0" sz="1800">
                <a:latin typeface="Avenir Next"/>
                <a:cs typeface="Avenir Next"/>
              </a:rPr>
              <a:t>Those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who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expressed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a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need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for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 spc="-50">
                <a:latin typeface="Avenir Next"/>
                <a:cs typeface="Avenir Next"/>
              </a:rPr>
              <a:t>&amp; </a:t>
            </a:r>
            <a:r>
              <a:rPr dirty="0" sz="1800">
                <a:latin typeface="Avenir Next"/>
                <a:cs typeface="Avenir Next"/>
              </a:rPr>
              <a:t>value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of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the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platform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 spc="-20">
                <a:latin typeface="Avenir Next"/>
                <a:cs typeface="Avenir Next"/>
              </a:rPr>
              <a:t>still</a:t>
            </a:r>
            <a:endParaRPr sz="1800">
              <a:latin typeface="Avenir Next"/>
              <a:cs typeface="Avenir Next"/>
            </a:endParaRPr>
          </a:p>
          <a:p>
            <a:pPr marL="346075" marR="183515">
              <a:lnSpc>
                <a:spcPts val="1900"/>
              </a:lnSpc>
              <a:spcBef>
                <a:spcPts val="90"/>
              </a:spcBef>
            </a:pPr>
            <a:r>
              <a:rPr dirty="0" sz="1800">
                <a:latin typeface="Avenir Next"/>
                <a:cs typeface="Avenir Next"/>
              </a:rPr>
              <a:t>faced</a:t>
            </a:r>
            <a:r>
              <a:rPr dirty="0" sz="1800" spc="39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barriers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to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adopting</a:t>
            </a:r>
            <a:r>
              <a:rPr dirty="0" sz="1800" spc="-3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it</a:t>
            </a:r>
            <a:r>
              <a:rPr dirty="0" sz="1800" spc="-25">
                <a:latin typeface="Avenir Next"/>
                <a:cs typeface="Avenir Next"/>
              </a:rPr>
              <a:t> and </a:t>
            </a:r>
            <a:r>
              <a:rPr dirty="0" sz="1800">
                <a:latin typeface="Avenir Next"/>
                <a:cs typeface="Avenir Next"/>
              </a:rPr>
              <a:t>using</a:t>
            </a:r>
            <a:r>
              <a:rPr dirty="0" sz="1800" spc="-3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it</a:t>
            </a:r>
            <a:r>
              <a:rPr dirty="0" sz="1800" spc="-20">
                <a:latin typeface="Avenir Next"/>
                <a:cs typeface="Avenir Next"/>
              </a:rPr>
              <a:t> </a:t>
            </a:r>
            <a:r>
              <a:rPr dirty="0" sz="1800" spc="-10">
                <a:latin typeface="Avenir Next"/>
                <a:cs typeface="Avenir Next"/>
              </a:rPr>
              <a:t>regularly</a:t>
            </a:r>
            <a:endParaRPr sz="1800">
              <a:latin typeface="Avenir Next"/>
              <a:cs typeface="Avenir Next"/>
            </a:endParaRPr>
          </a:p>
          <a:p>
            <a:pPr marL="346075" marR="339725" indent="-334010">
              <a:lnSpc>
                <a:spcPts val="1900"/>
              </a:lnSpc>
              <a:spcBef>
                <a:spcPts val="1095"/>
              </a:spcBef>
              <a:buFont typeface="Arial"/>
              <a:buChar char="■"/>
              <a:tabLst>
                <a:tab pos="346075" algn="l"/>
              </a:tabLst>
            </a:pPr>
            <a:r>
              <a:rPr dirty="0" sz="1800">
                <a:latin typeface="Avenir Next"/>
                <a:cs typeface="Avenir Next"/>
              </a:rPr>
              <a:t>Negative</a:t>
            </a:r>
            <a:r>
              <a:rPr dirty="0" sz="1800" spc="-5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reactions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to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 spc="-10">
                <a:latin typeface="Avenir Next"/>
                <a:cs typeface="Avenir Next"/>
              </a:rPr>
              <a:t>monetary </a:t>
            </a:r>
            <a:r>
              <a:rPr dirty="0" sz="1800">
                <a:latin typeface="Avenir Next"/>
                <a:cs typeface="Avenir Next"/>
              </a:rPr>
              <a:t>incentive</a:t>
            </a:r>
            <a:r>
              <a:rPr dirty="0" sz="1800" spc="-45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for</a:t>
            </a:r>
            <a:r>
              <a:rPr dirty="0" sz="1800" spc="-40">
                <a:latin typeface="Avenir Next"/>
                <a:cs typeface="Avenir Next"/>
              </a:rPr>
              <a:t> </a:t>
            </a:r>
            <a:r>
              <a:rPr dirty="0" sz="1800">
                <a:latin typeface="Avenir Next"/>
                <a:cs typeface="Avenir Next"/>
              </a:rPr>
              <a:t>platform</a:t>
            </a:r>
            <a:r>
              <a:rPr dirty="0" sz="1800" spc="-45">
                <a:latin typeface="Avenir Next"/>
                <a:cs typeface="Avenir Next"/>
              </a:rPr>
              <a:t> </a:t>
            </a:r>
            <a:r>
              <a:rPr dirty="0" sz="1800" spc="-25">
                <a:latin typeface="Avenir Next"/>
                <a:cs typeface="Avenir Next"/>
              </a:rPr>
              <a:t>use</a:t>
            </a:r>
            <a:endParaRPr sz="1800">
              <a:latin typeface="Avenir Next"/>
              <a:cs typeface="Avenir Nex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6944" y="1429511"/>
            <a:ext cx="1591055" cy="12893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2904" y="1429511"/>
            <a:ext cx="1594103" cy="12923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66944" y="2980943"/>
            <a:ext cx="1591055" cy="128930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351776" y="3029711"/>
            <a:ext cx="1463040" cy="1195070"/>
            <a:chOff x="7351776" y="3029711"/>
            <a:chExt cx="1463040" cy="11950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51776" y="3029711"/>
              <a:ext cx="1463039" cy="119481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95199" y="3247849"/>
              <a:ext cx="973455" cy="771525"/>
            </a:xfrm>
            <a:custGeom>
              <a:avLst/>
              <a:gdLst/>
              <a:ahLst/>
              <a:cxnLst/>
              <a:rect l="l" t="t" r="r" b="b"/>
              <a:pathLst>
                <a:path w="973454" h="771525">
                  <a:moveTo>
                    <a:pt x="0" y="0"/>
                  </a:moveTo>
                  <a:lnTo>
                    <a:pt x="973200" y="7710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3986783"/>
            <a:ext cx="2377440" cy="1155700"/>
            <a:chOff x="131063" y="3986783"/>
            <a:chExt cx="2377440" cy="1155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431" y="4005071"/>
              <a:ext cx="807719" cy="774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1174" y="4165619"/>
              <a:ext cx="491490" cy="461645"/>
            </a:xfrm>
            <a:custGeom>
              <a:avLst/>
              <a:gdLst/>
              <a:ahLst/>
              <a:cxnLst/>
              <a:rect l="l" t="t" r="r" b="b"/>
              <a:pathLst>
                <a:path w="491490" h="461645">
                  <a:moveTo>
                    <a:pt x="0" y="0"/>
                  </a:moveTo>
                  <a:lnTo>
                    <a:pt x="491077" y="461058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0783" y="3986783"/>
              <a:ext cx="807719" cy="807720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400" spc="50" b="0">
                <a:latin typeface="Avenir Roman"/>
                <a:cs typeface="Avenir Roman"/>
              </a:rPr>
              <a:t>Phase</a:t>
            </a:r>
            <a:r>
              <a:rPr dirty="0" sz="3400" spc="100" b="0">
                <a:latin typeface="Avenir Roman"/>
                <a:cs typeface="Avenir Roman"/>
              </a:rPr>
              <a:t> </a:t>
            </a:r>
            <a:r>
              <a:rPr dirty="0" sz="3400" b="0">
                <a:latin typeface="Avenir Roman"/>
                <a:cs typeface="Avenir Roman"/>
              </a:rPr>
              <a:t>Two:</a:t>
            </a:r>
            <a:r>
              <a:rPr dirty="0" sz="3400" spc="100" b="0">
                <a:latin typeface="Avenir Roman"/>
                <a:cs typeface="Avenir Roman"/>
              </a:rPr>
              <a:t> </a:t>
            </a:r>
            <a:r>
              <a:rPr dirty="0" sz="3400" spc="45" b="0">
                <a:latin typeface="Avenir Roman"/>
                <a:cs typeface="Avenir Roman"/>
              </a:rPr>
              <a:t>Strategy</a:t>
            </a:r>
            <a:r>
              <a:rPr dirty="0" sz="3400" spc="100" b="0">
                <a:latin typeface="Avenir Roman"/>
                <a:cs typeface="Avenir Roman"/>
              </a:rPr>
              <a:t> </a:t>
            </a:r>
            <a:r>
              <a:rPr dirty="0" sz="3400" spc="-10" b="0">
                <a:latin typeface="Avenir Roman"/>
                <a:cs typeface="Avenir Roman"/>
              </a:rPr>
              <a:t>Design</a:t>
            </a:r>
            <a:endParaRPr sz="3400">
              <a:latin typeface="Avenir Roman"/>
              <a:cs typeface="Avenir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22224" y="1491488"/>
            <a:ext cx="3587115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Avenir Next"/>
                <a:cs typeface="Avenir Next"/>
              </a:rPr>
              <a:t>Synthesized</a:t>
            </a:r>
            <a:r>
              <a:rPr dirty="0" sz="1500" spc="-50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ideas</a:t>
            </a:r>
            <a:r>
              <a:rPr dirty="0" sz="1500" spc="-40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from</a:t>
            </a:r>
            <a:r>
              <a:rPr dirty="0" sz="1500" spc="-35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Phase</a:t>
            </a:r>
            <a:r>
              <a:rPr dirty="0" sz="1500" spc="-35">
                <a:latin typeface="Avenir Next"/>
                <a:cs typeface="Avenir Next"/>
              </a:rPr>
              <a:t> </a:t>
            </a:r>
            <a:r>
              <a:rPr dirty="0" sz="1500" spc="-25">
                <a:latin typeface="Avenir Next"/>
                <a:cs typeface="Avenir Next"/>
              </a:rPr>
              <a:t>One </a:t>
            </a:r>
            <a:r>
              <a:rPr dirty="0" sz="1500">
                <a:latin typeface="Avenir Next"/>
                <a:cs typeface="Avenir Next"/>
              </a:rPr>
              <a:t>interviews,</a:t>
            </a:r>
            <a:r>
              <a:rPr dirty="0" sz="1500" spc="-45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local</a:t>
            </a:r>
            <a:r>
              <a:rPr dirty="0" sz="1500" spc="-45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NowPow</a:t>
            </a:r>
            <a:r>
              <a:rPr dirty="0" sz="1500" spc="-35">
                <a:latin typeface="Avenir Next"/>
                <a:cs typeface="Avenir Next"/>
              </a:rPr>
              <a:t> </a:t>
            </a:r>
            <a:r>
              <a:rPr dirty="0" sz="1500" spc="-10">
                <a:latin typeface="Avenir Next"/>
                <a:cs typeface="Avenir Next"/>
              </a:rPr>
              <a:t>Steering </a:t>
            </a:r>
            <a:r>
              <a:rPr dirty="0" sz="1500">
                <a:latin typeface="Avenir Next"/>
                <a:cs typeface="Avenir Next"/>
              </a:rPr>
              <a:t>Committee</a:t>
            </a:r>
            <a:r>
              <a:rPr dirty="0" sz="1500" spc="-40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and</a:t>
            </a:r>
            <a:r>
              <a:rPr dirty="0" sz="1500" spc="-45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national</a:t>
            </a:r>
            <a:r>
              <a:rPr dirty="0" sz="1500" spc="-45">
                <a:latin typeface="Avenir Next"/>
                <a:cs typeface="Avenir Next"/>
              </a:rPr>
              <a:t> </a:t>
            </a:r>
            <a:r>
              <a:rPr dirty="0" sz="1500">
                <a:latin typeface="Avenir Next"/>
                <a:cs typeface="Avenir Next"/>
              </a:rPr>
              <a:t>Project</a:t>
            </a:r>
            <a:r>
              <a:rPr dirty="0" sz="1500" spc="-40">
                <a:latin typeface="Avenir Next"/>
                <a:cs typeface="Avenir Next"/>
              </a:rPr>
              <a:t> </a:t>
            </a:r>
            <a:r>
              <a:rPr dirty="0" sz="1500" spc="-10">
                <a:latin typeface="Avenir Next"/>
                <a:cs typeface="Avenir Next"/>
              </a:rPr>
              <a:t>Advisory Committee.</a:t>
            </a:r>
            <a:endParaRPr sz="1500">
              <a:latin typeface="Avenir Next"/>
              <a:cs typeface="Avenir Nex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2072" y="3986783"/>
            <a:ext cx="807720" cy="80772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23359" y="4050791"/>
            <a:ext cx="728472" cy="679704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826008" y="1014983"/>
            <a:ext cx="2139950" cy="1963420"/>
            <a:chOff x="826008" y="1014983"/>
            <a:chExt cx="2139950" cy="196342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6008" y="1014983"/>
              <a:ext cx="2139695" cy="196291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1582" y="1208126"/>
              <a:ext cx="1650364" cy="1476375"/>
            </a:xfrm>
            <a:custGeom>
              <a:avLst/>
              <a:gdLst/>
              <a:ahLst/>
              <a:cxnLst/>
              <a:rect l="l" t="t" r="r" b="b"/>
              <a:pathLst>
                <a:path w="1650364" h="1476375">
                  <a:moveTo>
                    <a:pt x="0" y="737902"/>
                  </a:moveTo>
                  <a:lnTo>
                    <a:pt x="1505" y="692951"/>
                  </a:lnTo>
                  <a:lnTo>
                    <a:pt x="5964" y="648712"/>
                  </a:lnTo>
                  <a:lnTo>
                    <a:pt x="13290" y="605263"/>
                  </a:lnTo>
                  <a:lnTo>
                    <a:pt x="23396" y="562680"/>
                  </a:lnTo>
                  <a:lnTo>
                    <a:pt x="36197" y="521041"/>
                  </a:lnTo>
                  <a:lnTo>
                    <a:pt x="51607" y="480424"/>
                  </a:lnTo>
                  <a:lnTo>
                    <a:pt x="69538" y="440904"/>
                  </a:lnTo>
                  <a:lnTo>
                    <a:pt x="89905" y="402560"/>
                  </a:lnTo>
                  <a:lnTo>
                    <a:pt x="112621" y="365468"/>
                  </a:lnTo>
                  <a:lnTo>
                    <a:pt x="137600" y="329706"/>
                  </a:lnTo>
                  <a:lnTo>
                    <a:pt x="164756" y="295351"/>
                  </a:lnTo>
                  <a:lnTo>
                    <a:pt x="194003" y="262481"/>
                  </a:lnTo>
                  <a:lnTo>
                    <a:pt x="225254" y="231171"/>
                  </a:lnTo>
                  <a:lnTo>
                    <a:pt x="258422" y="201500"/>
                  </a:lnTo>
                  <a:lnTo>
                    <a:pt x="293423" y="173545"/>
                  </a:lnTo>
                  <a:lnTo>
                    <a:pt x="330169" y="147382"/>
                  </a:lnTo>
                  <a:lnTo>
                    <a:pt x="368573" y="123090"/>
                  </a:lnTo>
                  <a:lnTo>
                    <a:pt x="408551" y="100745"/>
                  </a:lnTo>
                  <a:lnTo>
                    <a:pt x="450015" y="80424"/>
                  </a:lnTo>
                  <a:lnTo>
                    <a:pt x="492879" y="62205"/>
                  </a:lnTo>
                  <a:lnTo>
                    <a:pt x="537058" y="46165"/>
                  </a:lnTo>
                  <a:lnTo>
                    <a:pt x="582464" y="32380"/>
                  </a:lnTo>
                  <a:lnTo>
                    <a:pt x="629011" y="20929"/>
                  </a:lnTo>
                  <a:lnTo>
                    <a:pt x="676613" y="11888"/>
                  </a:lnTo>
                  <a:lnTo>
                    <a:pt x="725184" y="5335"/>
                  </a:lnTo>
                  <a:lnTo>
                    <a:pt x="774638" y="1346"/>
                  </a:lnTo>
                  <a:lnTo>
                    <a:pt x="824888" y="0"/>
                  </a:lnTo>
                  <a:lnTo>
                    <a:pt x="875138" y="1346"/>
                  </a:lnTo>
                  <a:lnTo>
                    <a:pt x="924592" y="5335"/>
                  </a:lnTo>
                  <a:lnTo>
                    <a:pt x="973163" y="11888"/>
                  </a:lnTo>
                  <a:lnTo>
                    <a:pt x="1020765" y="20929"/>
                  </a:lnTo>
                  <a:lnTo>
                    <a:pt x="1067312" y="32380"/>
                  </a:lnTo>
                  <a:lnTo>
                    <a:pt x="1112718" y="46165"/>
                  </a:lnTo>
                  <a:lnTo>
                    <a:pt x="1156897" y="62205"/>
                  </a:lnTo>
                  <a:lnTo>
                    <a:pt x="1199761" y="80424"/>
                  </a:lnTo>
                  <a:lnTo>
                    <a:pt x="1241225" y="100745"/>
                  </a:lnTo>
                  <a:lnTo>
                    <a:pt x="1281203" y="123090"/>
                  </a:lnTo>
                  <a:lnTo>
                    <a:pt x="1319608" y="147382"/>
                  </a:lnTo>
                  <a:lnTo>
                    <a:pt x="1356353" y="173545"/>
                  </a:lnTo>
                  <a:lnTo>
                    <a:pt x="1391354" y="201500"/>
                  </a:lnTo>
                  <a:lnTo>
                    <a:pt x="1424522" y="231171"/>
                  </a:lnTo>
                  <a:lnTo>
                    <a:pt x="1455773" y="262481"/>
                  </a:lnTo>
                  <a:lnTo>
                    <a:pt x="1485020" y="295351"/>
                  </a:lnTo>
                  <a:lnTo>
                    <a:pt x="1512176" y="329706"/>
                  </a:lnTo>
                  <a:lnTo>
                    <a:pt x="1537155" y="365468"/>
                  </a:lnTo>
                  <a:lnTo>
                    <a:pt x="1559871" y="402560"/>
                  </a:lnTo>
                  <a:lnTo>
                    <a:pt x="1580238" y="440904"/>
                  </a:lnTo>
                  <a:lnTo>
                    <a:pt x="1598169" y="480424"/>
                  </a:lnTo>
                  <a:lnTo>
                    <a:pt x="1613579" y="521041"/>
                  </a:lnTo>
                  <a:lnTo>
                    <a:pt x="1626380" y="562680"/>
                  </a:lnTo>
                  <a:lnTo>
                    <a:pt x="1636486" y="605263"/>
                  </a:lnTo>
                  <a:lnTo>
                    <a:pt x="1643812" y="648712"/>
                  </a:lnTo>
                  <a:lnTo>
                    <a:pt x="1648271" y="692951"/>
                  </a:lnTo>
                  <a:lnTo>
                    <a:pt x="1649777" y="737902"/>
                  </a:lnTo>
                  <a:lnTo>
                    <a:pt x="1648271" y="782852"/>
                  </a:lnTo>
                  <a:lnTo>
                    <a:pt x="1643812" y="827091"/>
                  </a:lnTo>
                  <a:lnTo>
                    <a:pt x="1636486" y="870540"/>
                  </a:lnTo>
                  <a:lnTo>
                    <a:pt x="1626380" y="913123"/>
                  </a:lnTo>
                  <a:lnTo>
                    <a:pt x="1613579" y="954762"/>
                  </a:lnTo>
                  <a:lnTo>
                    <a:pt x="1598169" y="995379"/>
                  </a:lnTo>
                  <a:lnTo>
                    <a:pt x="1580238" y="1034899"/>
                  </a:lnTo>
                  <a:lnTo>
                    <a:pt x="1559871" y="1073243"/>
                  </a:lnTo>
                  <a:lnTo>
                    <a:pt x="1537155" y="1110335"/>
                  </a:lnTo>
                  <a:lnTo>
                    <a:pt x="1512176" y="1146097"/>
                  </a:lnTo>
                  <a:lnTo>
                    <a:pt x="1485020" y="1180452"/>
                  </a:lnTo>
                  <a:lnTo>
                    <a:pt x="1455773" y="1213322"/>
                  </a:lnTo>
                  <a:lnTo>
                    <a:pt x="1424522" y="1244632"/>
                  </a:lnTo>
                  <a:lnTo>
                    <a:pt x="1391354" y="1274303"/>
                  </a:lnTo>
                  <a:lnTo>
                    <a:pt x="1356353" y="1302258"/>
                  </a:lnTo>
                  <a:lnTo>
                    <a:pt x="1319608" y="1328421"/>
                  </a:lnTo>
                  <a:lnTo>
                    <a:pt x="1281203" y="1352713"/>
                  </a:lnTo>
                  <a:lnTo>
                    <a:pt x="1241225" y="1375058"/>
                  </a:lnTo>
                  <a:lnTo>
                    <a:pt x="1199761" y="1395379"/>
                  </a:lnTo>
                  <a:lnTo>
                    <a:pt x="1156897" y="1413598"/>
                  </a:lnTo>
                  <a:lnTo>
                    <a:pt x="1112718" y="1429639"/>
                  </a:lnTo>
                  <a:lnTo>
                    <a:pt x="1067312" y="1443423"/>
                  </a:lnTo>
                  <a:lnTo>
                    <a:pt x="1020765" y="1454874"/>
                  </a:lnTo>
                  <a:lnTo>
                    <a:pt x="973163" y="1463915"/>
                  </a:lnTo>
                  <a:lnTo>
                    <a:pt x="924592" y="1470468"/>
                  </a:lnTo>
                  <a:lnTo>
                    <a:pt x="875138" y="1474457"/>
                  </a:lnTo>
                  <a:lnTo>
                    <a:pt x="824888" y="1475804"/>
                  </a:lnTo>
                  <a:lnTo>
                    <a:pt x="774638" y="1474457"/>
                  </a:lnTo>
                  <a:lnTo>
                    <a:pt x="725184" y="1470468"/>
                  </a:lnTo>
                  <a:lnTo>
                    <a:pt x="676613" y="1463915"/>
                  </a:lnTo>
                  <a:lnTo>
                    <a:pt x="629011" y="1454874"/>
                  </a:lnTo>
                  <a:lnTo>
                    <a:pt x="582464" y="1443423"/>
                  </a:lnTo>
                  <a:lnTo>
                    <a:pt x="537058" y="1429639"/>
                  </a:lnTo>
                  <a:lnTo>
                    <a:pt x="492879" y="1413598"/>
                  </a:lnTo>
                  <a:lnTo>
                    <a:pt x="450015" y="1395379"/>
                  </a:lnTo>
                  <a:lnTo>
                    <a:pt x="408551" y="1375058"/>
                  </a:lnTo>
                  <a:lnTo>
                    <a:pt x="368573" y="1352713"/>
                  </a:lnTo>
                  <a:lnTo>
                    <a:pt x="330169" y="1328421"/>
                  </a:lnTo>
                  <a:lnTo>
                    <a:pt x="293423" y="1302258"/>
                  </a:lnTo>
                  <a:lnTo>
                    <a:pt x="258422" y="1274303"/>
                  </a:lnTo>
                  <a:lnTo>
                    <a:pt x="225254" y="1244632"/>
                  </a:lnTo>
                  <a:lnTo>
                    <a:pt x="194003" y="1213322"/>
                  </a:lnTo>
                  <a:lnTo>
                    <a:pt x="164756" y="1180452"/>
                  </a:lnTo>
                  <a:lnTo>
                    <a:pt x="137600" y="1146097"/>
                  </a:lnTo>
                  <a:lnTo>
                    <a:pt x="112621" y="1110335"/>
                  </a:lnTo>
                  <a:lnTo>
                    <a:pt x="89905" y="1073243"/>
                  </a:lnTo>
                  <a:lnTo>
                    <a:pt x="69538" y="1034899"/>
                  </a:lnTo>
                  <a:lnTo>
                    <a:pt x="51607" y="995379"/>
                  </a:lnTo>
                  <a:lnTo>
                    <a:pt x="36197" y="954762"/>
                  </a:lnTo>
                  <a:lnTo>
                    <a:pt x="23396" y="913123"/>
                  </a:lnTo>
                  <a:lnTo>
                    <a:pt x="13290" y="870540"/>
                  </a:lnTo>
                  <a:lnTo>
                    <a:pt x="5964" y="827091"/>
                  </a:lnTo>
                  <a:lnTo>
                    <a:pt x="1505" y="782852"/>
                  </a:lnTo>
                  <a:lnTo>
                    <a:pt x="0" y="737902"/>
                  </a:lnTo>
                  <a:close/>
                </a:path>
              </a:pathLst>
            </a:custGeom>
            <a:ln w="28575">
              <a:solidFill>
                <a:srgbClr val="2E97A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1306427" y="1605788"/>
            <a:ext cx="702945" cy="38862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2700" marR="5080" indent="97155">
              <a:lnSpc>
                <a:spcPts val="1420"/>
              </a:lnSpc>
              <a:spcBef>
                <a:spcPts val="160"/>
              </a:spcBef>
            </a:pPr>
            <a:r>
              <a:rPr dirty="0" sz="1200">
                <a:latin typeface="Avenir Book"/>
                <a:cs typeface="Avenir Book"/>
              </a:rPr>
              <a:t>Phase</a:t>
            </a:r>
            <a:r>
              <a:rPr dirty="0" sz="1200" spc="-30">
                <a:latin typeface="Avenir Book"/>
                <a:cs typeface="Avenir Book"/>
              </a:rPr>
              <a:t> </a:t>
            </a:r>
            <a:r>
              <a:rPr dirty="0" sz="1200" spc="-50">
                <a:latin typeface="Avenir Book"/>
                <a:cs typeface="Avenir Book"/>
              </a:rPr>
              <a:t>I </a:t>
            </a:r>
            <a:r>
              <a:rPr dirty="0" sz="1200" spc="-10">
                <a:latin typeface="Avenir Book"/>
                <a:cs typeface="Avenir Book"/>
              </a:rPr>
              <a:t>Interviews</a:t>
            </a:r>
            <a:endParaRPr sz="1200">
              <a:latin typeface="Avenir Book"/>
              <a:cs typeface="Avenir Book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14727" y="1027175"/>
            <a:ext cx="2131060" cy="1965960"/>
            <a:chOff x="2014727" y="1027175"/>
            <a:chExt cx="2131060" cy="196596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14727" y="1027175"/>
              <a:ext cx="2130552" cy="19659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259299" y="1220683"/>
              <a:ext cx="1642745" cy="1478915"/>
            </a:xfrm>
            <a:custGeom>
              <a:avLst/>
              <a:gdLst/>
              <a:ahLst/>
              <a:cxnLst/>
              <a:rect l="l" t="t" r="r" b="b"/>
              <a:pathLst>
                <a:path w="1642745" h="1478914">
                  <a:moveTo>
                    <a:pt x="0" y="739366"/>
                  </a:moveTo>
                  <a:lnTo>
                    <a:pt x="1498" y="694326"/>
                  </a:lnTo>
                  <a:lnTo>
                    <a:pt x="5937" y="649999"/>
                  </a:lnTo>
                  <a:lnTo>
                    <a:pt x="13230" y="606464"/>
                  </a:lnTo>
                  <a:lnTo>
                    <a:pt x="23292" y="563797"/>
                  </a:lnTo>
                  <a:lnTo>
                    <a:pt x="36036" y="522075"/>
                  </a:lnTo>
                  <a:lnTo>
                    <a:pt x="51377" y="481377"/>
                  </a:lnTo>
                  <a:lnTo>
                    <a:pt x="69228" y="441779"/>
                  </a:lnTo>
                  <a:lnTo>
                    <a:pt x="89504" y="403359"/>
                  </a:lnTo>
                  <a:lnTo>
                    <a:pt x="112119" y="366194"/>
                  </a:lnTo>
                  <a:lnTo>
                    <a:pt x="136988" y="330361"/>
                  </a:lnTo>
                  <a:lnTo>
                    <a:pt x="164023" y="295938"/>
                  </a:lnTo>
                  <a:lnTo>
                    <a:pt x="193139" y="263002"/>
                  </a:lnTo>
                  <a:lnTo>
                    <a:pt x="224251" y="231630"/>
                  </a:lnTo>
                  <a:lnTo>
                    <a:pt x="257272" y="201900"/>
                  </a:lnTo>
                  <a:lnTo>
                    <a:pt x="292116" y="173889"/>
                  </a:lnTo>
                  <a:lnTo>
                    <a:pt x="328698" y="147675"/>
                  </a:lnTo>
                  <a:lnTo>
                    <a:pt x="366932" y="123334"/>
                  </a:lnTo>
                  <a:lnTo>
                    <a:pt x="406732" y="100945"/>
                  </a:lnTo>
                  <a:lnTo>
                    <a:pt x="448011" y="80584"/>
                  </a:lnTo>
                  <a:lnTo>
                    <a:pt x="490685" y="62328"/>
                  </a:lnTo>
                  <a:lnTo>
                    <a:pt x="534666" y="46256"/>
                  </a:lnTo>
                  <a:lnTo>
                    <a:pt x="579870" y="32444"/>
                  </a:lnTo>
                  <a:lnTo>
                    <a:pt x="626210" y="20970"/>
                  </a:lnTo>
                  <a:lnTo>
                    <a:pt x="673600" y="11912"/>
                  </a:lnTo>
                  <a:lnTo>
                    <a:pt x="721955" y="5345"/>
                  </a:lnTo>
                  <a:lnTo>
                    <a:pt x="771189" y="1349"/>
                  </a:lnTo>
                  <a:lnTo>
                    <a:pt x="821215" y="0"/>
                  </a:lnTo>
                  <a:lnTo>
                    <a:pt x="871241" y="1349"/>
                  </a:lnTo>
                  <a:lnTo>
                    <a:pt x="920475" y="5345"/>
                  </a:lnTo>
                  <a:lnTo>
                    <a:pt x="968829" y="11912"/>
                  </a:lnTo>
                  <a:lnTo>
                    <a:pt x="1016220" y="20970"/>
                  </a:lnTo>
                  <a:lnTo>
                    <a:pt x="1062560" y="32444"/>
                  </a:lnTo>
                  <a:lnTo>
                    <a:pt x="1107764" y="46256"/>
                  </a:lnTo>
                  <a:lnTo>
                    <a:pt x="1151745" y="62328"/>
                  </a:lnTo>
                  <a:lnTo>
                    <a:pt x="1194419" y="80584"/>
                  </a:lnTo>
                  <a:lnTo>
                    <a:pt x="1235698" y="100945"/>
                  </a:lnTo>
                  <a:lnTo>
                    <a:pt x="1275498" y="123334"/>
                  </a:lnTo>
                  <a:lnTo>
                    <a:pt x="1313731" y="147675"/>
                  </a:lnTo>
                  <a:lnTo>
                    <a:pt x="1350314" y="173889"/>
                  </a:lnTo>
                  <a:lnTo>
                    <a:pt x="1385158" y="201900"/>
                  </a:lnTo>
                  <a:lnTo>
                    <a:pt x="1418179" y="231630"/>
                  </a:lnTo>
                  <a:lnTo>
                    <a:pt x="1449291" y="263002"/>
                  </a:lnTo>
                  <a:lnTo>
                    <a:pt x="1478407" y="295938"/>
                  </a:lnTo>
                  <a:lnTo>
                    <a:pt x="1505442" y="330361"/>
                  </a:lnTo>
                  <a:lnTo>
                    <a:pt x="1530310" y="366194"/>
                  </a:lnTo>
                  <a:lnTo>
                    <a:pt x="1552926" y="403359"/>
                  </a:lnTo>
                  <a:lnTo>
                    <a:pt x="1573202" y="441779"/>
                  </a:lnTo>
                  <a:lnTo>
                    <a:pt x="1591053" y="481377"/>
                  </a:lnTo>
                  <a:lnTo>
                    <a:pt x="1606394" y="522075"/>
                  </a:lnTo>
                  <a:lnTo>
                    <a:pt x="1619138" y="563797"/>
                  </a:lnTo>
                  <a:lnTo>
                    <a:pt x="1629200" y="606464"/>
                  </a:lnTo>
                  <a:lnTo>
                    <a:pt x="1636493" y="649999"/>
                  </a:lnTo>
                  <a:lnTo>
                    <a:pt x="1640932" y="694326"/>
                  </a:lnTo>
                  <a:lnTo>
                    <a:pt x="1642431" y="739366"/>
                  </a:lnTo>
                  <a:lnTo>
                    <a:pt x="1640932" y="784406"/>
                  </a:lnTo>
                  <a:lnTo>
                    <a:pt x="1636493" y="828733"/>
                  </a:lnTo>
                  <a:lnTo>
                    <a:pt x="1629200" y="872268"/>
                  </a:lnTo>
                  <a:lnTo>
                    <a:pt x="1619138" y="914935"/>
                  </a:lnTo>
                  <a:lnTo>
                    <a:pt x="1606394" y="956656"/>
                  </a:lnTo>
                  <a:lnTo>
                    <a:pt x="1591053" y="997355"/>
                  </a:lnTo>
                  <a:lnTo>
                    <a:pt x="1573202" y="1036953"/>
                  </a:lnTo>
                  <a:lnTo>
                    <a:pt x="1552926" y="1075373"/>
                  </a:lnTo>
                  <a:lnTo>
                    <a:pt x="1530310" y="1112538"/>
                  </a:lnTo>
                  <a:lnTo>
                    <a:pt x="1505442" y="1148371"/>
                  </a:lnTo>
                  <a:lnTo>
                    <a:pt x="1478407" y="1182794"/>
                  </a:lnTo>
                  <a:lnTo>
                    <a:pt x="1449291" y="1215730"/>
                  </a:lnTo>
                  <a:lnTo>
                    <a:pt x="1418179" y="1247102"/>
                  </a:lnTo>
                  <a:lnTo>
                    <a:pt x="1385158" y="1276832"/>
                  </a:lnTo>
                  <a:lnTo>
                    <a:pt x="1350314" y="1304843"/>
                  </a:lnTo>
                  <a:lnTo>
                    <a:pt x="1313731" y="1331057"/>
                  </a:lnTo>
                  <a:lnTo>
                    <a:pt x="1275498" y="1355398"/>
                  </a:lnTo>
                  <a:lnTo>
                    <a:pt x="1235698" y="1377787"/>
                  </a:lnTo>
                  <a:lnTo>
                    <a:pt x="1194419" y="1398148"/>
                  </a:lnTo>
                  <a:lnTo>
                    <a:pt x="1151745" y="1416404"/>
                  </a:lnTo>
                  <a:lnTo>
                    <a:pt x="1107764" y="1432476"/>
                  </a:lnTo>
                  <a:lnTo>
                    <a:pt x="1062560" y="1446288"/>
                  </a:lnTo>
                  <a:lnTo>
                    <a:pt x="1016220" y="1457762"/>
                  </a:lnTo>
                  <a:lnTo>
                    <a:pt x="968829" y="1466820"/>
                  </a:lnTo>
                  <a:lnTo>
                    <a:pt x="920475" y="1473387"/>
                  </a:lnTo>
                  <a:lnTo>
                    <a:pt x="871241" y="1477383"/>
                  </a:lnTo>
                  <a:lnTo>
                    <a:pt x="821215" y="1478733"/>
                  </a:lnTo>
                  <a:lnTo>
                    <a:pt x="771189" y="1477383"/>
                  </a:lnTo>
                  <a:lnTo>
                    <a:pt x="721955" y="1473387"/>
                  </a:lnTo>
                  <a:lnTo>
                    <a:pt x="673600" y="1466820"/>
                  </a:lnTo>
                  <a:lnTo>
                    <a:pt x="626210" y="1457762"/>
                  </a:lnTo>
                  <a:lnTo>
                    <a:pt x="579870" y="1446288"/>
                  </a:lnTo>
                  <a:lnTo>
                    <a:pt x="534666" y="1432476"/>
                  </a:lnTo>
                  <a:lnTo>
                    <a:pt x="490685" y="1416404"/>
                  </a:lnTo>
                  <a:lnTo>
                    <a:pt x="448011" y="1398148"/>
                  </a:lnTo>
                  <a:lnTo>
                    <a:pt x="406732" y="1377787"/>
                  </a:lnTo>
                  <a:lnTo>
                    <a:pt x="366932" y="1355398"/>
                  </a:lnTo>
                  <a:lnTo>
                    <a:pt x="328698" y="1331057"/>
                  </a:lnTo>
                  <a:lnTo>
                    <a:pt x="292116" y="1304843"/>
                  </a:lnTo>
                  <a:lnTo>
                    <a:pt x="257272" y="1276832"/>
                  </a:lnTo>
                  <a:lnTo>
                    <a:pt x="224251" y="1247102"/>
                  </a:lnTo>
                  <a:lnTo>
                    <a:pt x="193139" y="1215730"/>
                  </a:lnTo>
                  <a:lnTo>
                    <a:pt x="164023" y="1182794"/>
                  </a:lnTo>
                  <a:lnTo>
                    <a:pt x="136988" y="1148371"/>
                  </a:lnTo>
                  <a:lnTo>
                    <a:pt x="112119" y="1112538"/>
                  </a:lnTo>
                  <a:lnTo>
                    <a:pt x="89504" y="1075373"/>
                  </a:lnTo>
                  <a:lnTo>
                    <a:pt x="69228" y="1036953"/>
                  </a:lnTo>
                  <a:lnTo>
                    <a:pt x="51377" y="997355"/>
                  </a:lnTo>
                  <a:lnTo>
                    <a:pt x="36036" y="956656"/>
                  </a:lnTo>
                  <a:lnTo>
                    <a:pt x="23292" y="914935"/>
                  </a:lnTo>
                  <a:lnTo>
                    <a:pt x="13230" y="872268"/>
                  </a:lnTo>
                  <a:lnTo>
                    <a:pt x="5937" y="828733"/>
                  </a:lnTo>
                  <a:lnTo>
                    <a:pt x="1498" y="784406"/>
                  </a:lnTo>
                  <a:lnTo>
                    <a:pt x="0" y="739366"/>
                  </a:lnTo>
                  <a:close/>
                </a:path>
              </a:pathLst>
            </a:custGeom>
            <a:ln w="28575">
              <a:solidFill>
                <a:srgbClr val="2E97A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917038" y="1262888"/>
            <a:ext cx="3101340" cy="4114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ts val="1700"/>
              </a:lnSpc>
              <a:spcBef>
                <a:spcPts val="100"/>
              </a:spcBef>
            </a:pPr>
            <a:r>
              <a:rPr dirty="0" u="sng" sz="1500" spc="-10">
                <a:uFill>
                  <a:solidFill>
                    <a:srgbClr val="000000"/>
                  </a:solidFill>
                </a:uFill>
                <a:latin typeface="Avenir Next"/>
                <a:cs typeface="Avenir Next"/>
              </a:rPr>
              <a:t>Methods</a:t>
            </a:r>
            <a:endParaRPr sz="1500">
              <a:latin typeface="Avenir Next"/>
              <a:cs typeface="Avenir Next"/>
            </a:endParaRPr>
          </a:p>
          <a:p>
            <a:pPr marL="12700">
              <a:lnSpc>
                <a:spcPts val="1340"/>
              </a:lnSpc>
            </a:pPr>
            <a:r>
              <a:rPr dirty="0" sz="1200" spc="-10">
                <a:latin typeface="Avenir Book"/>
                <a:cs typeface="Avenir Book"/>
              </a:rPr>
              <a:t>NowPow</a:t>
            </a:r>
            <a:endParaRPr sz="1200">
              <a:latin typeface="Avenir Book"/>
              <a:cs typeface="Avenir Boo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37663" y="1642364"/>
            <a:ext cx="791210" cy="40068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 indent="98425">
              <a:lnSpc>
                <a:spcPct val="105000"/>
              </a:lnSpc>
              <a:spcBef>
                <a:spcPts val="25"/>
              </a:spcBef>
            </a:pPr>
            <a:r>
              <a:rPr dirty="0" sz="1200" spc="-10">
                <a:latin typeface="Avenir Book"/>
                <a:cs typeface="Avenir Book"/>
              </a:rPr>
              <a:t>Steering Committee</a:t>
            </a:r>
            <a:endParaRPr sz="1200">
              <a:latin typeface="Avenir Book"/>
              <a:cs typeface="Avenir Book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56944" y="1770888"/>
            <a:ext cx="2087880" cy="1960245"/>
            <a:chOff x="1456944" y="1770888"/>
            <a:chExt cx="2087880" cy="196024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6944" y="1770888"/>
              <a:ext cx="2087880" cy="195986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02234" y="1963539"/>
              <a:ext cx="1597025" cy="1471930"/>
            </a:xfrm>
            <a:custGeom>
              <a:avLst/>
              <a:gdLst/>
              <a:ahLst/>
              <a:cxnLst/>
              <a:rect l="l" t="t" r="r" b="b"/>
              <a:pathLst>
                <a:path w="1597025" h="1471929">
                  <a:moveTo>
                    <a:pt x="0" y="735860"/>
                  </a:moveTo>
                  <a:lnTo>
                    <a:pt x="1570" y="689323"/>
                  </a:lnTo>
                  <a:lnTo>
                    <a:pt x="6220" y="643555"/>
                  </a:lnTo>
                  <a:lnTo>
                    <a:pt x="13856" y="598643"/>
                  </a:lnTo>
                  <a:lnTo>
                    <a:pt x="24384" y="554672"/>
                  </a:lnTo>
                  <a:lnTo>
                    <a:pt x="37711" y="511729"/>
                  </a:lnTo>
                  <a:lnTo>
                    <a:pt x="53743" y="469900"/>
                  </a:lnTo>
                  <a:lnTo>
                    <a:pt x="72386" y="429271"/>
                  </a:lnTo>
                  <a:lnTo>
                    <a:pt x="93548" y="389928"/>
                  </a:lnTo>
                  <a:lnTo>
                    <a:pt x="117134" y="351958"/>
                  </a:lnTo>
                  <a:lnTo>
                    <a:pt x="143051" y="315447"/>
                  </a:lnTo>
                  <a:lnTo>
                    <a:pt x="171205" y="280481"/>
                  </a:lnTo>
                  <a:lnTo>
                    <a:pt x="201504" y="247146"/>
                  </a:lnTo>
                  <a:lnTo>
                    <a:pt x="233853" y="215528"/>
                  </a:lnTo>
                  <a:lnTo>
                    <a:pt x="268159" y="185714"/>
                  </a:lnTo>
                  <a:lnTo>
                    <a:pt x="304328" y="157790"/>
                  </a:lnTo>
                  <a:lnTo>
                    <a:pt x="342268" y="131841"/>
                  </a:lnTo>
                  <a:lnTo>
                    <a:pt x="381883" y="107955"/>
                  </a:lnTo>
                  <a:lnTo>
                    <a:pt x="423081" y="86217"/>
                  </a:lnTo>
                  <a:lnTo>
                    <a:pt x="465769" y="66714"/>
                  </a:lnTo>
                  <a:lnTo>
                    <a:pt x="509852" y="49531"/>
                  </a:lnTo>
                  <a:lnTo>
                    <a:pt x="555238" y="34756"/>
                  </a:lnTo>
                  <a:lnTo>
                    <a:pt x="601832" y="22473"/>
                  </a:lnTo>
                  <a:lnTo>
                    <a:pt x="649542" y="12770"/>
                  </a:lnTo>
                  <a:lnTo>
                    <a:pt x="698273" y="5733"/>
                  </a:lnTo>
                  <a:lnTo>
                    <a:pt x="747932" y="1447"/>
                  </a:lnTo>
                  <a:lnTo>
                    <a:pt x="798426" y="0"/>
                  </a:lnTo>
                  <a:lnTo>
                    <a:pt x="848919" y="1447"/>
                  </a:lnTo>
                  <a:lnTo>
                    <a:pt x="898578" y="5733"/>
                  </a:lnTo>
                  <a:lnTo>
                    <a:pt x="947309" y="12770"/>
                  </a:lnTo>
                  <a:lnTo>
                    <a:pt x="995019" y="22473"/>
                  </a:lnTo>
                  <a:lnTo>
                    <a:pt x="1041613" y="34756"/>
                  </a:lnTo>
                  <a:lnTo>
                    <a:pt x="1086998" y="49531"/>
                  </a:lnTo>
                  <a:lnTo>
                    <a:pt x="1131082" y="66714"/>
                  </a:lnTo>
                  <a:lnTo>
                    <a:pt x="1173769" y="86217"/>
                  </a:lnTo>
                  <a:lnTo>
                    <a:pt x="1214968" y="107955"/>
                  </a:lnTo>
                  <a:lnTo>
                    <a:pt x="1254583" y="131841"/>
                  </a:lnTo>
                  <a:lnTo>
                    <a:pt x="1292522" y="157790"/>
                  </a:lnTo>
                  <a:lnTo>
                    <a:pt x="1328692" y="185714"/>
                  </a:lnTo>
                  <a:lnTo>
                    <a:pt x="1362998" y="215528"/>
                  </a:lnTo>
                  <a:lnTo>
                    <a:pt x="1395347" y="247146"/>
                  </a:lnTo>
                  <a:lnTo>
                    <a:pt x="1425645" y="280481"/>
                  </a:lnTo>
                  <a:lnTo>
                    <a:pt x="1453800" y="315447"/>
                  </a:lnTo>
                  <a:lnTo>
                    <a:pt x="1479717" y="351958"/>
                  </a:lnTo>
                  <a:lnTo>
                    <a:pt x="1503303" y="389928"/>
                  </a:lnTo>
                  <a:lnTo>
                    <a:pt x="1524465" y="429271"/>
                  </a:lnTo>
                  <a:lnTo>
                    <a:pt x="1543108" y="469900"/>
                  </a:lnTo>
                  <a:lnTo>
                    <a:pt x="1559140" y="511729"/>
                  </a:lnTo>
                  <a:lnTo>
                    <a:pt x="1572467" y="554672"/>
                  </a:lnTo>
                  <a:lnTo>
                    <a:pt x="1582995" y="598643"/>
                  </a:lnTo>
                  <a:lnTo>
                    <a:pt x="1590631" y="643555"/>
                  </a:lnTo>
                  <a:lnTo>
                    <a:pt x="1595281" y="689323"/>
                  </a:lnTo>
                  <a:lnTo>
                    <a:pt x="1596852" y="735860"/>
                  </a:lnTo>
                  <a:lnTo>
                    <a:pt x="1595281" y="782397"/>
                  </a:lnTo>
                  <a:lnTo>
                    <a:pt x="1590631" y="828165"/>
                  </a:lnTo>
                  <a:lnTo>
                    <a:pt x="1582995" y="873077"/>
                  </a:lnTo>
                  <a:lnTo>
                    <a:pt x="1572467" y="917048"/>
                  </a:lnTo>
                  <a:lnTo>
                    <a:pt x="1559140" y="959991"/>
                  </a:lnTo>
                  <a:lnTo>
                    <a:pt x="1543108" y="1001820"/>
                  </a:lnTo>
                  <a:lnTo>
                    <a:pt x="1524465" y="1042449"/>
                  </a:lnTo>
                  <a:lnTo>
                    <a:pt x="1503303" y="1081792"/>
                  </a:lnTo>
                  <a:lnTo>
                    <a:pt x="1479717" y="1119762"/>
                  </a:lnTo>
                  <a:lnTo>
                    <a:pt x="1453800" y="1156273"/>
                  </a:lnTo>
                  <a:lnTo>
                    <a:pt x="1425645" y="1191239"/>
                  </a:lnTo>
                  <a:lnTo>
                    <a:pt x="1395347" y="1224574"/>
                  </a:lnTo>
                  <a:lnTo>
                    <a:pt x="1362998" y="1256192"/>
                  </a:lnTo>
                  <a:lnTo>
                    <a:pt x="1328692" y="1286006"/>
                  </a:lnTo>
                  <a:lnTo>
                    <a:pt x="1292522" y="1313930"/>
                  </a:lnTo>
                  <a:lnTo>
                    <a:pt x="1254583" y="1339879"/>
                  </a:lnTo>
                  <a:lnTo>
                    <a:pt x="1214968" y="1363765"/>
                  </a:lnTo>
                  <a:lnTo>
                    <a:pt x="1173769" y="1385503"/>
                  </a:lnTo>
                  <a:lnTo>
                    <a:pt x="1131082" y="1405006"/>
                  </a:lnTo>
                  <a:lnTo>
                    <a:pt x="1086998" y="1422189"/>
                  </a:lnTo>
                  <a:lnTo>
                    <a:pt x="1041613" y="1436964"/>
                  </a:lnTo>
                  <a:lnTo>
                    <a:pt x="995019" y="1449247"/>
                  </a:lnTo>
                  <a:lnTo>
                    <a:pt x="947309" y="1458950"/>
                  </a:lnTo>
                  <a:lnTo>
                    <a:pt x="898578" y="1465987"/>
                  </a:lnTo>
                  <a:lnTo>
                    <a:pt x="848919" y="1470273"/>
                  </a:lnTo>
                  <a:lnTo>
                    <a:pt x="798426" y="1471721"/>
                  </a:lnTo>
                  <a:lnTo>
                    <a:pt x="747932" y="1470273"/>
                  </a:lnTo>
                  <a:lnTo>
                    <a:pt x="698273" y="1465987"/>
                  </a:lnTo>
                  <a:lnTo>
                    <a:pt x="649542" y="1458950"/>
                  </a:lnTo>
                  <a:lnTo>
                    <a:pt x="601832" y="1449247"/>
                  </a:lnTo>
                  <a:lnTo>
                    <a:pt x="555238" y="1436964"/>
                  </a:lnTo>
                  <a:lnTo>
                    <a:pt x="509852" y="1422189"/>
                  </a:lnTo>
                  <a:lnTo>
                    <a:pt x="465769" y="1405006"/>
                  </a:lnTo>
                  <a:lnTo>
                    <a:pt x="423081" y="1385503"/>
                  </a:lnTo>
                  <a:lnTo>
                    <a:pt x="381883" y="1363765"/>
                  </a:lnTo>
                  <a:lnTo>
                    <a:pt x="342268" y="1339879"/>
                  </a:lnTo>
                  <a:lnTo>
                    <a:pt x="304328" y="1313930"/>
                  </a:lnTo>
                  <a:lnTo>
                    <a:pt x="268159" y="1286006"/>
                  </a:lnTo>
                  <a:lnTo>
                    <a:pt x="233853" y="1256192"/>
                  </a:lnTo>
                  <a:lnTo>
                    <a:pt x="201504" y="1224574"/>
                  </a:lnTo>
                  <a:lnTo>
                    <a:pt x="171205" y="1191239"/>
                  </a:lnTo>
                  <a:lnTo>
                    <a:pt x="143051" y="1156273"/>
                  </a:lnTo>
                  <a:lnTo>
                    <a:pt x="117134" y="1119762"/>
                  </a:lnTo>
                  <a:lnTo>
                    <a:pt x="93548" y="1081792"/>
                  </a:lnTo>
                  <a:lnTo>
                    <a:pt x="72386" y="1042449"/>
                  </a:lnTo>
                  <a:lnTo>
                    <a:pt x="53743" y="1001820"/>
                  </a:lnTo>
                  <a:lnTo>
                    <a:pt x="37711" y="959991"/>
                  </a:lnTo>
                  <a:lnTo>
                    <a:pt x="24384" y="917048"/>
                  </a:lnTo>
                  <a:lnTo>
                    <a:pt x="13856" y="873077"/>
                  </a:lnTo>
                  <a:lnTo>
                    <a:pt x="6220" y="828165"/>
                  </a:lnTo>
                  <a:lnTo>
                    <a:pt x="1570" y="782397"/>
                  </a:lnTo>
                  <a:lnTo>
                    <a:pt x="0" y="735860"/>
                  </a:lnTo>
                  <a:close/>
                </a:path>
              </a:pathLst>
            </a:custGeom>
            <a:ln w="28575">
              <a:solidFill>
                <a:srgbClr val="2E97A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2073821" y="2703067"/>
            <a:ext cx="791210" cy="57721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ctr" marL="12065" marR="5080" indent="-1270">
              <a:lnSpc>
                <a:spcPct val="100800"/>
              </a:lnSpc>
              <a:spcBef>
                <a:spcPts val="85"/>
              </a:spcBef>
            </a:pPr>
            <a:r>
              <a:rPr dirty="0" sz="1200" spc="-10">
                <a:latin typeface="Avenir Book"/>
                <a:cs typeface="Avenir Book"/>
              </a:rPr>
              <a:t>Project Advisory Committee</a:t>
            </a:r>
            <a:endParaRPr sz="1200">
              <a:latin typeface="Avenir Book"/>
              <a:cs typeface="Avenir 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20780" y="2714244"/>
            <a:ext cx="3619500" cy="671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1400">
                <a:uFill>
                  <a:solidFill>
                    <a:srgbClr val="000000"/>
                  </a:solidFill>
                </a:uFill>
                <a:latin typeface="Avenir Next"/>
                <a:cs typeface="Avenir Next"/>
              </a:rPr>
              <a:t>Design</a:t>
            </a:r>
            <a:r>
              <a:rPr dirty="0" u="sng" sz="1400" spc="-40">
                <a:uFill>
                  <a:solidFill>
                    <a:srgbClr val="000000"/>
                  </a:solidFill>
                </a:uFill>
                <a:latin typeface="Avenir Next"/>
                <a:cs typeface="Avenir Next"/>
              </a:rPr>
              <a:t> </a:t>
            </a:r>
            <a:r>
              <a:rPr dirty="0" u="sng" sz="1400" spc="-10">
                <a:uFill>
                  <a:solidFill>
                    <a:srgbClr val="000000"/>
                  </a:solidFill>
                </a:uFill>
                <a:latin typeface="Avenir Next"/>
                <a:cs typeface="Avenir Next"/>
              </a:rPr>
              <a:t>Constraints</a:t>
            </a:r>
            <a:endParaRPr sz="1400">
              <a:latin typeface="Avenir Next"/>
              <a:cs typeface="Avenir Next"/>
            </a:endParaRPr>
          </a:p>
          <a:p>
            <a:pPr marL="469900" marR="5080" indent="-323850">
              <a:lnSpc>
                <a:spcPct val="101400"/>
              </a:lnSpc>
              <a:buSzPct val="107142"/>
              <a:buFont typeface="Times New Roman"/>
              <a:buChar char="○"/>
              <a:tabLst>
                <a:tab pos="469900" algn="l"/>
              </a:tabLst>
            </a:pPr>
            <a:r>
              <a:rPr dirty="0" sz="1400">
                <a:latin typeface="Avenir Next"/>
                <a:cs typeface="Avenir Next"/>
              </a:rPr>
              <a:t>Financial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incentive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strategies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were </a:t>
            </a:r>
            <a:r>
              <a:rPr dirty="0" sz="1400">
                <a:latin typeface="Avenir Next"/>
                <a:cs typeface="Avenir Next"/>
              </a:rPr>
              <a:t>perceived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negatively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by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Trenton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CBOs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54130" y="3436620"/>
            <a:ext cx="3402965" cy="103124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36550" marR="5080" indent="-323850">
              <a:lnSpc>
                <a:spcPct val="101400"/>
              </a:lnSpc>
              <a:spcBef>
                <a:spcPts val="75"/>
              </a:spcBef>
              <a:buSzPct val="107142"/>
              <a:buFont typeface="Times New Roman"/>
              <a:buChar char="○"/>
              <a:tabLst>
                <a:tab pos="336550" algn="l"/>
              </a:tabLst>
            </a:pPr>
            <a:r>
              <a:rPr dirty="0" sz="1400">
                <a:latin typeface="Avenir Next"/>
                <a:cs typeface="Avenir Next"/>
              </a:rPr>
              <a:t>Mandating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tool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was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not </a:t>
            </a:r>
            <a:r>
              <a:rPr dirty="0" sz="1400">
                <a:latin typeface="Avenir Next"/>
                <a:cs typeface="Avenir Next"/>
              </a:rPr>
              <a:t>within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our</a:t>
            </a:r>
            <a:r>
              <a:rPr dirty="0" sz="1400" spc="-20">
                <a:latin typeface="Avenir Next"/>
                <a:cs typeface="Avenir Next"/>
              </a:rPr>
              <a:t> reach</a:t>
            </a:r>
            <a:endParaRPr sz="1400">
              <a:latin typeface="Avenir Next"/>
              <a:cs typeface="Avenir Next"/>
            </a:endParaRPr>
          </a:p>
          <a:p>
            <a:pPr marL="335915" indent="-323215">
              <a:lnSpc>
                <a:spcPct val="100000"/>
              </a:lnSpc>
              <a:spcBef>
                <a:spcPts val="530"/>
              </a:spcBef>
              <a:buSzPct val="107142"/>
              <a:buFont typeface="Times New Roman"/>
              <a:buChar char="○"/>
              <a:tabLst>
                <a:tab pos="335915" algn="l"/>
              </a:tabLst>
            </a:pPr>
            <a:r>
              <a:rPr dirty="0" sz="1400">
                <a:latin typeface="Avenir Next"/>
                <a:cs typeface="Avenir Next"/>
              </a:rPr>
              <a:t>Feasibility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sustainability</a:t>
            </a:r>
            <a:endParaRPr sz="1400">
              <a:latin typeface="Avenir Next"/>
              <a:cs typeface="Avenir Next"/>
            </a:endParaRPr>
          </a:p>
          <a:p>
            <a:pPr marL="335915" indent="-323215">
              <a:lnSpc>
                <a:spcPct val="100000"/>
              </a:lnSpc>
              <a:spcBef>
                <a:spcPts val="620"/>
              </a:spcBef>
              <a:buSzPct val="107142"/>
              <a:buFont typeface="Times New Roman"/>
              <a:buChar char="○"/>
              <a:tabLst>
                <a:tab pos="335915" algn="l"/>
              </a:tabLst>
            </a:pPr>
            <a:r>
              <a:rPr dirty="0" sz="1400">
                <a:latin typeface="Avenir Next"/>
                <a:cs typeface="Avenir Next"/>
              </a:rPr>
              <a:t>Time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restrictions</a:t>
            </a:r>
            <a:endParaRPr sz="14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063" y="1792223"/>
            <a:ext cx="6213475" cy="3350260"/>
            <a:chOff x="131063" y="1792223"/>
            <a:chExt cx="6213475" cy="3350260"/>
          </a:xfrm>
        </p:grpSpPr>
        <p:sp>
          <p:nvSpPr>
            <p:cNvPr id="3" name="object 3"/>
            <p:cNvSpPr/>
            <p:nvPr/>
          </p:nvSpPr>
          <p:spPr>
            <a:xfrm>
              <a:off x="897345" y="4824184"/>
              <a:ext cx="5447030" cy="0"/>
            </a:xfrm>
            <a:custGeom>
              <a:avLst/>
              <a:gdLst/>
              <a:ahLst/>
              <a:cxnLst/>
              <a:rect l="l" t="t" r="r" b="b"/>
              <a:pathLst>
                <a:path w="5447030" h="0">
                  <a:moveTo>
                    <a:pt x="0" y="0"/>
                  </a:moveTo>
                  <a:lnTo>
                    <a:pt x="544695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897345" y="1850135"/>
              <a:ext cx="5447030" cy="2380615"/>
            </a:xfrm>
            <a:custGeom>
              <a:avLst/>
              <a:gdLst/>
              <a:ahLst/>
              <a:cxnLst/>
              <a:rect l="l" t="t" r="r" b="b"/>
              <a:pathLst>
                <a:path w="5447030" h="2380615">
                  <a:moveTo>
                    <a:pt x="4893854" y="2380488"/>
                  </a:moveTo>
                  <a:lnTo>
                    <a:pt x="5446952" y="2380488"/>
                  </a:lnTo>
                </a:path>
                <a:path w="5447030" h="2380615">
                  <a:moveTo>
                    <a:pt x="4253774" y="2380488"/>
                  </a:moveTo>
                  <a:lnTo>
                    <a:pt x="4390934" y="2380488"/>
                  </a:lnTo>
                </a:path>
                <a:path w="5447030" h="2380615">
                  <a:moveTo>
                    <a:pt x="1696502" y="2380488"/>
                  </a:moveTo>
                  <a:lnTo>
                    <a:pt x="1830614" y="2380488"/>
                  </a:lnTo>
                </a:path>
                <a:path w="5447030" h="2380615">
                  <a:moveTo>
                    <a:pt x="2336582" y="2380488"/>
                  </a:moveTo>
                  <a:lnTo>
                    <a:pt x="2470694" y="2380488"/>
                  </a:lnTo>
                </a:path>
                <a:path w="5447030" h="2380615">
                  <a:moveTo>
                    <a:pt x="0" y="2380488"/>
                  </a:moveTo>
                  <a:lnTo>
                    <a:pt x="550454" y="2380488"/>
                  </a:lnTo>
                </a:path>
                <a:path w="5447030" h="2380615">
                  <a:moveTo>
                    <a:pt x="1056422" y="2380488"/>
                  </a:moveTo>
                  <a:lnTo>
                    <a:pt x="1190534" y="2380488"/>
                  </a:lnTo>
                </a:path>
                <a:path w="5447030" h="2380615">
                  <a:moveTo>
                    <a:pt x="2976662" y="2380488"/>
                  </a:moveTo>
                  <a:lnTo>
                    <a:pt x="3110774" y="2380488"/>
                  </a:lnTo>
                </a:path>
                <a:path w="5447030" h="2380615">
                  <a:moveTo>
                    <a:pt x="3616742" y="2380488"/>
                  </a:moveTo>
                  <a:lnTo>
                    <a:pt x="3750854" y="2380488"/>
                  </a:lnTo>
                </a:path>
                <a:path w="5447030" h="2380615">
                  <a:moveTo>
                    <a:pt x="2976662" y="1786128"/>
                  </a:moveTo>
                  <a:lnTo>
                    <a:pt x="3110774" y="1786128"/>
                  </a:lnTo>
                </a:path>
                <a:path w="5447030" h="2380615">
                  <a:moveTo>
                    <a:pt x="1056422" y="1786128"/>
                  </a:moveTo>
                  <a:lnTo>
                    <a:pt x="1190534" y="1786128"/>
                  </a:lnTo>
                </a:path>
                <a:path w="5447030" h="2380615">
                  <a:moveTo>
                    <a:pt x="1696502" y="1786128"/>
                  </a:moveTo>
                  <a:lnTo>
                    <a:pt x="1830614" y="1786128"/>
                  </a:lnTo>
                </a:path>
                <a:path w="5447030" h="2380615">
                  <a:moveTo>
                    <a:pt x="2336582" y="1786128"/>
                  </a:moveTo>
                  <a:lnTo>
                    <a:pt x="2470694" y="1786128"/>
                  </a:lnTo>
                </a:path>
                <a:path w="5447030" h="2380615">
                  <a:moveTo>
                    <a:pt x="0" y="1786128"/>
                  </a:moveTo>
                  <a:lnTo>
                    <a:pt x="550454" y="1786128"/>
                  </a:lnTo>
                </a:path>
                <a:path w="5447030" h="2380615">
                  <a:moveTo>
                    <a:pt x="3616742" y="1188720"/>
                  </a:moveTo>
                  <a:lnTo>
                    <a:pt x="5446952" y="1188720"/>
                  </a:lnTo>
                </a:path>
                <a:path w="5447030" h="2380615">
                  <a:moveTo>
                    <a:pt x="1056422" y="1188720"/>
                  </a:moveTo>
                  <a:lnTo>
                    <a:pt x="1190534" y="1188720"/>
                  </a:lnTo>
                </a:path>
                <a:path w="5447030" h="2380615">
                  <a:moveTo>
                    <a:pt x="0" y="1188720"/>
                  </a:moveTo>
                  <a:lnTo>
                    <a:pt x="550454" y="1188720"/>
                  </a:lnTo>
                </a:path>
                <a:path w="5447030" h="2380615">
                  <a:moveTo>
                    <a:pt x="1696502" y="1188720"/>
                  </a:moveTo>
                  <a:lnTo>
                    <a:pt x="1830614" y="1188720"/>
                  </a:lnTo>
                </a:path>
                <a:path w="5447030" h="2380615">
                  <a:moveTo>
                    <a:pt x="2336582" y="1188720"/>
                  </a:moveTo>
                  <a:lnTo>
                    <a:pt x="2470694" y="1188720"/>
                  </a:lnTo>
                </a:path>
                <a:path w="5447030" h="2380615">
                  <a:moveTo>
                    <a:pt x="2976662" y="1188720"/>
                  </a:moveTo>
                  <a:lnTo>
                    <a:pt x="3110774" y="1188720"/>
                  </a:lnTo>
                </a:path>
                <a:path w="5447030" h="2380615">
                  <a:moveTo>
                    <a:pt x="0" y="594360"/>
                  </a:moveTo>
                  <a:lnTo>
                    <a:pt x="550454" y="594360"/>
                  </a:lnTo>
                </a:path>
                <a:path w="5447030" h="2380615">
                  <a:moveTo>
                    <a:pt x="1056422" y="594360"/>
                  </a:moveTo>
                  <a:lnTo>
                    <a:pt x="1190534" y="594360"/>
                  </a:lnTo>
                </a:path>
                <a:path w="5447030" h="2380615">
                  <a:moveTo>
                    <a:pt x="1696502" y="594360"/>
                  </a:moveTo>
                  <a:lnTo>
                    <a:pt x="1830614" y="594360"/>
                  </a:lnTo>
                </a:path>
                <a:path w="5447030" h="2380615">
                  <a:moveTo>
                    <a:pt x="2336582" y="594360"/>
                  </a:moveTo>
                  <a:lnTo>
                    <a:pt x="5446952" y="594360"/>
                  </a:lnTo>
                </a:path>
                <a:path w="5447030" h="2380615">
                  <a:moveTo>
                    <a:pt x="0" y="0"/>
                  </a:moveTo>
                  <a:lnTo>
                    <a:pt x="550454" y="0"/>
                  </a:lnTo>
                </a:path>
                <a:path w="5447030" h="2380615">
                  <a:moveTo>
                    <a:pt x="1056422" y="0"/>
                  </a:moveTo>
                  <a:lnTo>
                    <a:pt x="544695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47800" y="1792223"/>
              <a:ext cx="506095" cy="3032125"/>
            </a:xfrm>
            <a:custGeom>
              <a:avLst/>
              <a:gdLst/>
              <a:ahLst/>
              <a:cxnLst/>
              <a:rect l="l" t="t" r="r" b="b"/>
              <a:pathLst>
                <a:path w="506094" h="3032125">
                  <a:moveTo>
                    <a:pt x="505968" y="0"/>
                  </a:moveTo>
                  <a:lnTo>
                    <a:pt x="0" y="0"/>
                  </a:lnTo>
                  <a:lnTo>
                    <a:pt x="0" y="3031961"/>
                  </a:lnTo>
                  <a:lnTo>
                    <a:pt x="505968" y="3031961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EDBE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087880" y="2087879"/>
              <a:ext cx="506095" cy="2736850"/>
            </a:xfrm>
            <a:custGeom>
              <a:avLst/>
              <a:gdLst/>
              <a:ahLst/>
              <a:cxnLst/>
              <a:rect l="l" t="t" r="r" b="b"/>
              <a:pathLst>
                <a:path w="506094" h="2736850">
                  <a:moveTo>
                    <a:pt x="505968" y="0"/>
                  </a:moveTo>
                  <a:lnTo>
                    <a:pt x="0" y="0"/>
                  </a:lnTo>
                  <a:lnTo>
                    <a:pt x="0" y="2736305"/>
                  </a:lnTo>
                  <a:lnTo>
                    <a:pt x="505968" y="2736305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351B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727959" y="2386583"/>
              <a:ext cx="506095" cy="2437765"/>
            </a:xfrm>
            <a:custGeom>
              <a:avLst/>
              <a:gdLst/>
              <a:ahLst/>
              <a:cxnLst/>
              <a:rect l="l" t="t" r="r" b="b"/>
              <a:pathLst>
                <a:path w="506094" h="2437765">
                  <a:moveTo>
                    <a:pt x="505968" y="0"/>
                  </a:moveTo>
                  <a:lnTo>
                    <a:pt x="0" y="0"/>
                  </a:lnTo>
                  <a:lnTo>
                    <a:pt x="0" y="2437601"/>
                  </a:lnTo>
                  <a:lnTo>
                    <a:pt x="505968" y="2437601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E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68040" y="2505455"/>
              <a:ext cx="506095" cy="2319020"/>
            </a:xfrm>
            <a:custGeom>
              <a:avLst/>
              <a:gdLst/>
              <a:ahLst/>
              <a:cxnLst/>
              <a:rect l="l" t="t" r="r" b="b"/>
              <a:pathLst>
                <a:path w="506095" h="2319020">
                  <a:moveTo>
                    <a:pt x="505967" y="0"/>
                  </a:moveTo>
                  <a:lnTo>
                    <a:pt x="0" y="0"/>
                  </a:lnTo>
                  <a:lnTo>
                    <a:pt x="0" y="2318729"/>
                  </a:lnTo>
                  <a:lnTo>
                    <a:pt x="505967" y="2318729"/>
                  </a:lnTo>
                  <a:lnTo>
                    <a:pt x="505967" y="0"/>
                  </a:lnTo>
                  <a:close/>
                </a:path>
              </a:pathLst>
            </a:custGeom>
            <a:solidFill>
              <a:srgbClr val="37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008119" y="2801111"/>
              <a:ext cx="506095" cy="2023110"/>
            </a:xfrm>
            <a:custGeom>
              <a:avLst/>
              <a:gdLst/>
              <a:ahLst/>
              <a:cxnLst/>
              <a:rect l="l" t="t" r="r" b="b"/>
              <a:pathLst>
                <a:path w="506095" h="2023110">
                  <a:moveTo>
                    <a:pt x="505968" y="0"/>
                  </a:moveTo>
                  <a:lnTo>
                    <a:pt x="0" y="0"/>
                  </a:lnTo>
                  <a:lnTo>
                    <a:pt x="0" y="2023073"/>
                  </a:lnTo>
                  <a:lnTo>
                    <a:pt x="505968" y="2023073"/>
                  </a:lnTo>
                  <a:lnTo>
                    <a:pt x="505968" y="0"/>
                  </a:lnTo>
                  <a:close/>
                </a:path>
              </a:pathLst>
            </a:custGeom>
            <a:solidFill>
              <a:srgbClr val="0097A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48199" y="3755135"/>
              <a:ext cx="502920" cy="1069340"/>
            </a:xfrm>
            <a:custGeom>
              <a:avLst/>
              <a:gdLst/>
              <a:ahLst/>
              <a:cxnLst/>
              <a:rect l="l" t="t" r="r" b="b"/>
              <a:pathLst>
                <a:path w="502920" h="1069339">
                  <a:moveTo>
                    <a:pt x="502920" y="0"/>
                  </a:moveTo>
                  <a:lnTo>
                    <a:pt x="0" y="0"/>
                  </a:lnTo>
                  <a:lnTo>
                    <a:pt x="0" y="1069048"/>
                  </a:lnTo>
                  <a:lnTo>
                    <a:pt x="502920" y="1069048"/>
                  </a:lnTo>
                  <a:lnTo>
                    <a:pt x="502920" y="0"/>
                  </a:lnTo>
                  <a:close/>
                </a:path>
              </a:pathLst>
            </a:custGeom>
            <a:solidFill>
              <a:srgbClr val="DBF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288279" y="3931920"/>
              <a:ext cx="502920" cy="892810"/>
            </a:xfrm>
            <a:custGeom>
              <a:avLst/>
              <a:gdLst/>
              <a:ahLst/>
              <a:cxnLst/>
              <a:rect l="l" t="t" r="r" b="b"/>
              <a:pathLst>
                <a:path w="502920" h="892810">
                  <a:moveTo>
                    <a:pt x="502920" y="0"/>
                  </a:moveTo>
                  <a:lnTo>
                    <a:pt x="0" y="0"/>
                  </a:lnTo>
                  <a:lnTo>
                    <a:pt x="0" y="892264"/>
                  </a:lnTo>
                  <a:lnTo>
                    <a:pt x="502920" y="892264"/>
                  </a:lnTo>
                  <a:lnTo>
                    <a:pt x="502920" y="0"/>
                  </a:lnTo>
                  <a:close/>
                </a:path>
              </a:pathLst>
            </a:custGeom>
            <a:solidFill>
              <a:srgbClr val="0A49B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400" spc="50" b="0">
                <a:latin typeface="Avenir Roman"/>
                <a:cs typeface="Avenir Roman"/>
              </a:rPr>
              <a:t>Phase</a:t>
            </a:r>
            <a:r>
              <a:rPr dirty="0" sz="3400" spc="195" b="0">
                <a:latin typeface="Avenir Roman"/>
                <a:cs typeface="Avenir Roman"/>
              </a:rPr>
              <a:t> </a:t>
            </a:r>
            <a:r>
              <a:rPr dirty="0" sz="3400" b="0">
                <a:latin typeface="Avenir Roman"/>
                <a:cs typeface="Avenir Roman"/>
              </a:rPr>
              <a:t>Two:</a:t>
            </a:r>
            <a:r>
              <a:rPr dirty="0" sz="3400" spc="195" b="0">
                <a:latin typeface="Avenir Roman"/>
                <a:cs typeface="Avenir Roman"/>
              </a:rPr>
              <a:t> </a:t>
            </a:r>
            <a:r>
              <a:rPr dirty="0" sz="3400" b="0">
                <a:latin typeface="Avenir Roman"/>
                <a:cs typeface="Avenir Roman"/>
              </a:rPr>
              <a:t>Survey</a:t>
            </a:r>
            <a:r>
              <a:rPr dirty="0" sz="3400" spc="195" b="0">
                <a:latin typeface="Avenir Roman"/>
                <a:cs typeface="Avenir Roman"/>
              </a:rPr>
              <a:t> </a:t>
            </a:r>
            <a:r>
              <a:rPr dirty="0" sz="3400" spc="-10" b="0">
                <a:latin typeface="Avenir Roman"/>
                <a:cs typeface="Avenir Roman"/>
              </a:rPr>
              <a:t>Results</a:t>
            </a:r>
            <a:endParaRPr sz="3400">
              <a:latin typeface="Avenir Roman"/>
              <a:cs typeface="Avenir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97345" y="1256230"/>
            <a:ext cx="5447030" cy="0"/>
          </a:xfrm>
          <a:custGeom>
            <a:avLst/>
            <a:gdLst/>
            <a:ahLst/>
            <a:cxnLst/>
            <a:rect l="l" t="t" r="r" b="b"/>
            <a:pathLst>
              <a:path w="5447030" h="0">
                <a:moveTo>
                  <a:pt x="0" y="0"/>
                </a:moveTo>
                <a:lnTo>
                  <a:pt x="5446952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536824" y="1514347"/>
            <a:ext cx="969010" cy="504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51%</a:t>
            </a:r>
            <a:endParaRPr sz="1200">
              <a:latin typeface="Avenir Next"/>
              <a:cs typeface="Avenir Next"/>
            </a:endParaRPr>
          </a:p>
          <a:p>
            <a:pPr algn="r" marR="5080">
              <a:lnSpc>
                <a:spcPct val="100000"/>
              </a:lnSpc>
              <a:spcBef>
                <a:spcPts val="885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46%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16682" y="2108707"/>
            <a:ext cx="3289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41%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56611" y="2227579"/>
            <a:ext cx="3289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39%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96538" y="2526283"/>
            <a:ext cx="3289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34%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01388" y="3477259"/>
            <a:ext cx="18561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650" algn="l"/>
                <a:tab pos="1842770" algn="l"/>
              </a:tabLst>
            </a:pPr>
            <a:r>
              <a:rPr dirty="0" u="sng" sz="12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venir Next"/>
                <a:cs typeface="Avenir Next"/>
              </a:rPr>
              <a:t>	</a:t>
            </a:r>
            <a:r>
              <a:rPr dirty="0" u="sng" sz="1200" spc="-25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venir Next"/>
                <a:cs typeface="Avenir Next"/>
              </a:rPr>
              <a:t>18%</a:t>
            </a:r>
            <a:r>
              <a:rPr dirty="0" u="sng" sz="12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Avenir Next"/>
                <a:cs typeface="Avenir Next"/>
              </a:rPr>
              <a:t>	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6396" y="3654044"/>
            <a:ext cx="3289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Avenir Next"/>
                <a:cs typeface="Avenir Next"/>
              </a:rPr>
              <a:t>15%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559293" y="214818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93438" y="0"/>
                </a:moveTo>
                <a:lnTo>
                  <a:pt x="0" y="0"/>
                </a:lnTo>
                <a:lnTo>
                  <a:pt x="0" y="93440"/>
                </a:lnTo>
                <a:lnTo>
                  <a:pt x="93438" y="93440"/>
                </a:lnTo>
                <a:lnTo>
                  <a:pt x="93438" y="0"/>
                </a:lnTo>
                <a:close/>
              </a:path>
            </a:pathLst>
          </a:custGeom>
          <a:solidFill>
            <a:srgbClr val="EDBE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6681989" y="1965451"/>
            <a:ext cx="2029460" cy="20008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54400"/>
              </a:lnSpc>
              <a:spcBef>
                <a:spcPts val="105"/>
              </a:spcBef>
            </a:pP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Referral</a:t>
            </a:r>
            <a:r>
              <a:rPr dirty="0" sz="1200" spc="-3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 spc="-25">
                <a:solidFill>
                  <a:srgbClr val="595959"/>
                </a:solidFill>
                <a:latin typeface="Avenir Next"/>
                <a:cs typeface="Avenir Next"/>
              </a:rPr>
              <a:t>Hub 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Communications</a:t>
            </a:r>
            <a:r>
              <a:rPr dirty="0" sz="1200" spc="5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Campaign </a:t>
            </a:r>
            <a:r>
              <a:rPr dirty="0" sz="1200">
                <a:solidFill>
                  <a:srgbClr val="595959"/>
                </a:solidFill>
                <a:latin typeface="Avenir Next"/>
                <a:cs typeface="Avenir Next"/>
              </a:rPr>
              <a:t>Monthly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 Data</a:t>
            </a:r>
            <a:r>
              <a:rPr dirty="0" sz="1200" spc="-6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595959"/>
                </a:solidFill>
                <a:latin typeface="Avenir Next"/>
                <a:cs typeface="Avenir Next"/>
              </a:rPr>
              <a:t>Insights</a:t>
            </a:r>
            <a:r>
              <a:rPr dirty="0" sz="1200" spc="-5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Report Tailored Training</a:t>
            </a:r>
            <a:endParaRPr sz="12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1200">
                <a:solidFill>
                  <a:srgbClr val="595959"/>
                </a:solidFill>
                <a:latin typeface="Avenir Next"/>
                <a:cs typeface="Avenir Next"/>
              </a:rPr>
              <a:t>Grant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595959"/>
                </a:solidFill>
                <a:latin typeface="Avenir Next"/>
                <a:cs typeface="Avenir Next"/>
              </a:rPr>
              <a:t>for</a:t>
            </a:r>
            <a:r>
              <a:rPr dirty="0" sz="1200" spc="-5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Services</a:t>
            </a:r>
            <a:endParaRPr sz="1200">
              <a:latin typeface="Avenir Next"/>
              <a:cs typeface="Avenir Next"/>
            </a:endParaRPr>
          </a:p>
          <a:p>
            <a:pPr marL="12700" marR="71120">
              <a:lnSpc>
                <a:spcPct val="153300"/>
              </a:lnSpc>
              <a:spcBef>
                <a:spcPts val="25"/>
              </a:spcBef>
            </a:pP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Endorsements Reimbursement</a:t>
            </a:r>
            <a:r>
              <a:rPr dirty="0" sz="1200" spc="1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595959"/>
                </a:solidFill>
                <a:latin typeface="Avenir Next"/>
                <a:cs typeface="Avenir Next"/>
              </a:rPr>
              <a:t>for</a:t>
            </a:r>
            <a:r>
              <a:rPr dirty="0" sz="1200" spc="-3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595959"/>
                </a:solidFill>
                <a:latin typeface="Avenir Next"/>
                <a:cs typeface="Avenir Next"/>
              </a:rPr>
              <a:t>Training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59293" y="2429951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93438" y="0"/>
                </a:moveTo>
                <a:lnTo>
                  <a:pt x="0" y="0"/>
                </a:lnTo>
                <a:lnTo>
                  <a:pt x="0" y="93440"/>
                </a:lnTo>
                <a:lnTo>
                  <a:pt x="93438" y="93440"/>
                </a:lnTo>
                <a:lnTo>
                  <a:pt x="93438" y="0"/>
                </a:lnTo>
                <a:close/>
              </a:path>
            </a:pathLst>
          </a:custGeom>
          <a:solidFill>
            <a:srgbClr val="351B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559293" y="2711720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93438" y="0"/>
                </a:moveTo>
                <a:lnTo>
                  <a:pt x="0" y="0"/>
                </a:lnTo>
                <a:lnTo>
                  <a:pt x="0" y="93438"/>
                </a:lnTo>
                <a:lnTo>
                  <a:pt x="93438" y="93438"/>
                </a:lnTo>
                <a:lnTo>
                  <a:pt x="93438" y="0"/>
                </a:lnTo>
                <a:close/>
              </a:path>
            </a:pathLst>
          </a:custGeom>
          <a:solidFill>
            <a:srgbClr val="E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559293" y="2993487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80">
                <a:moveTo>
                  <a:pt x="93438" y="0"/>
                </a:moveTo>
                <a:lnTo>
                  <a:pt x="0" y="0"/>
                </a:lnTo>
                <a:lnTo>
                  <a:pt x="0" y="93440"/>
                </a:lnTo>
                <a:lnTo>
                  <a:pt x="93438" y="93440"/>
                </a:lnTo>
                <a:lnTo>
                  <a:pt x="93438" y="0"/>
                </a:lnTo>
                <a:close/>
              </a:path>
            </a:pathLst>
          </a:custGeom>
          <a:solidFill>
            <a:srgbClr val="37761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559293" y="3275256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93438" y="0"/>
                </a:moveTo>
                <a:lnTo>
                  <a:pt x="0" y="0"/>
                </a:lnTo>
                <a:lnTo>
                  <a:pt x="0" y="93440"/>
                </a:lnTo>
                <a:lnTo>
                  <a:pt x="93438" y="93440"/>
                </a:lnTo>
                <a:lnTo>
                  <a:pt x="93438" y="0"/>
                </a:lnTo>
                <a:close/>
              </a:path>
            </a:pathLst>
          </a:custGeom>
          <a:solidFill>
            <a:srgbClr val="0097A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559293" y="3557023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93438" y="0"/>
                </a:moveTo>
                <a:lnTo>
                  <a:pt x="0" y="0"/>
                </a:lnTo>
                <a:lnTo>
                  <a:pt x="0" y="93440"/>
                </a:lnTo>
                <a:lnTo>
                  <a:pt x="93438" y="93440"/>
                </a:lnTo>
                <a:lnTo>
                  <a:pt x="93438" y="0"/>
                </a:lnTo>
                <a:close/>
              </a:path>
            </a:pathLst>
          </a:custGeom>
          <a:solidFill>
            <a:srgbClr val="DBF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559293" y="3838792"/>
            <a:ext cx="93980" cy="93980"/>
          </a:xfrm>
          <a:custGeom>
            <a:avLst/>
            <a:gdLst/>
            <a:ahLst/>
            <a:cxnLst/>
            <a:rect l="l" t="t" r="r" b="b"/>
            <a:pathLst>
              <a:path w="93979" h="93979">
                <a:moveTo>
                  <a:pt x="93438" y="0"/>
                </a:moveTo>
                <a:lnTo>
                  <a:pt x="0" y="0"/>
                </a:lnTo>
                <a:lnTo>
                  <a:pt x="0" y="93439"/>
                </a:lnTo>
                <a:lnTo>
                  <a:pt x="93438" y="93439"/>
                </a:lnTo>
                <a:lnTo>
                  <a:pt x="93438" y="0"/>
                </a:lnTo>
                <a:close/>
              </a:path>
            </a:pathLst>
          </a:custGeom>
          <a:solidFill>
            <a:srgbClr val="0A49B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Phase</a:t>
            </a:r>
            <a:r>
              <a:rPr dirty="0" spc="-60"/>
              <a:t> </a:t>
            </a:r>
            <a:r>
              <a:rPr dirty="0"/>
              <a:t>Three:</a:t>
            </a:r>
            <a:r>
              <a:rPr dirty="0" spc="-60"/>
              <a:t> </a:t>
            </a:r>
            <a:r>
              <a:rPr dirty="0"/>
              <a:t>Implementing</a:t>
            </a:r>
            <a:r>
              <a:rPr dirty="0" spc="-50"/>
              <a:t> </a:t>
            </a:r>
            <a:r>
              <a:rPr dirty="0"/>
              <a:t>engagement</a:t>
            </a:r>
            <a:r>
              <a:rPr dirty="0" spc="-60"/>
              <a:t> </a:t>
            </a:r>
            <a:r>
              <a:rPr dirty="0" spc="-10"/>
              <a:t>strategies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8783" y="2145792"/>
            <a:ext cx="844296" cy="8351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83992" y="2209800"/>
            <a:ext cx="838200" cy="83515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7279" y="2188464"/>
            <a:ext cx="1207008" cy="7528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9376" y="2023872"/>
            <a:ext cx="1094231" cy="10942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4481" y="3119627"/>
            <a:ext cx="1464310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Next"/>
                <a:cs typeface="Avenir Next"/>
              </a:rPr>
              <a:t>6/11/21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-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9/28/21</a:t>
            </a:r>
            <a:endParaRPr sz="1400">
              <a:latin typeface="Avenir Next"/>
              <a:cs typeface="Avenir Next"/>
            </a:endParaRPr>
          </a:p>
          <a:p>
            <a:pPr marL="59055">
              <a:lnSpc>
                <a:spcPct val="100000"/>
              </a:lnSpc>
              <a:spcBef>
                <a:spcPts val="25"/>
              </a:spcBef>
            </a:pPr>
            <a:r>
              <a:rPr dirty="0" sz="1400">
                <a:latin typeface="Avenir Next"/>
                <a:cs typeface="Avenir Next"/>
              </a:rPr>
              <a:t>10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organizations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2149" y="3147060"/>
            <a:ext cx="156718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Next"/>
                <a:cs typeface="Avenir Next"/>
              </a:rPr>
              <a:t>7/16/21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-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10/31/21</a:t>
            </a:r>
            <a:endParaRPr sz="1400">
              <a:latin typeface="Avenir Next"/>
              <a:cs typeface="Avenir Next"/>
            </a:endParaRPr>
          </a:p>
          <a:p>
            <a:pPr algn="ctr">
              <a:lnSpc>
                <a:spcPct val="100000"/>
              </a:lnSpc>
            </a:pPr>
            <a:r>
              <a:rPr dirty="0" sz="1400">
                <a:latin typeface="Avenir Next"/>
                <a:cs typeface="Avenir Next"/>
              </a:rPr>
              <a:t>2</a:t>
            </a:r>
            <a:r>
              <a:rPr dirty="0" sz="1400" spc="-10">
                <a:latin typeface="Avenir Next"/>
                <a:cs typeface="Avenir Next"/>
              </a:rPr>
              <a:t> organizations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1406" y="3171444"/>
            <a:ext cx="1266825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 indent="4445">
              <a:lnSpc>
                <a:spcPct val="101400"/>
              </a:lnSpc>
              <a:spcBef>
                <a:spcPts val="75"/>
              </a:spcBef>
            </a:pPr>
            <a:r>
              <a:rPr dirty="0" sz="1400">
                <a:latin typeface="Avenir Next"/>
                <a:cs typeface="Avenir Next"/>
              </a:rPr>
              <a:t>8/4/21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-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1/4/22 </a:t>
            </a:r>
            <a:r>
              <a:rPr dirty="0" sz="1400">
                <a:latin typeface="Avenir Next"/>
                <a:cs typeface="Avenir Next"/>
              </a:rPr>
              <a:t>5</a:t>
            </a:r>
            <a:r>
              <a:rPr dirty="0" sz="1400" spc="-10">
                <a:latin typeface="Avenir Next"/>
                <a:cs typeface="Avenir Next"/>
              </a:rPr>
              <a:t> organizations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16234" y="3171444"/>
            <a:ext cx="1660525" cy="455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125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Next"/>
                <a:cs typeface="Avenir Next"/>
              </a:rPr>
              <a:t>1/19/22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-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4/18/22</a:t>
            </a:r>
            <a:endParaRPr sz="14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400">
                <a:latin typeface="Avenir Next"/>
                <a:cs typeface="Avenir Next"/>
              </a:rPr>
              <a:t>All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network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partners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7149" y="1361244"/>
            <a:ext cx="1788795" cy="620395"/>
          </a:xfrm>
          <a:prstGeom prst="rect">
            <a:avLst/>
          </a:prstGeom>
          <a:solidFill>
            <a:srgbClr val="EE0000"/>
          </a:solidFill>
          <a:ln w="25400">
            <a:solidFill>
              <a:srgbClr val="EE0000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193675" marR="186055" indent="114300">
              <a:lnSpc>
                <a:spcPct val="101400"/>
              </a:lnSpc>
              <a:spcBef>
                <a:spcPts val="53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Monthly</a:t>
            </a:r>
            <a:r>
              <a:rPr dirty="0" sz="1400" spc="-5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Avenir Next"/>
                <a:cs typeface="Avenir Next"/>
              </a:rPr>
              <a:t>Data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Insights</a:t>
            </a:r>
            <a:r>
              <a:rPr dirty="0" sz="1400" spc="-6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Reports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8858" y="1365768"/>
            <a:ext cx="1788795" cy="620395"/>
          </a:xfrm>
          <a:prstGeom prst="rect">
            <a:avLst/>
          </a:prstGeom>
          <a:solidFill>
            <a:srgbClr val="EDBE30"/>
          </a:solidFill>
          <a:ln w="25400">
            <a:solidFill>
              <a:srgbClr val="EDBE30"/>
            </a:solidFill>
          </a:ln>
        </p:spPr>
        <p:txBody>
          <a:bodyPr wrap="square" lIns="0" tIns="178435" rIns="0" bIns="0" rtlCol="0" vert="horz">
            <a:spAutoFit/>
          </a:bodyPr>
          <a:lstStyle/>
          <a:p>
            <a:pPr marL="346075">
              <a:lnSpc>
                <a:spcPct val="100000"/>
              </a:lnSpc>
              <a:spcBef>
                <a:spcPts val="1405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Referral</a:t>
            </a:r>
            <a:r>
              <a:rPr dirty="0" sz="1400" spc="-4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venir Next"/>
                <a:cs typeface="Avenir Next"/>
              </a:rPr>
              <a:t>Hub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16101" y="1361244"/>
            <a:ext cx="1788795" cy="620395"/>
          </a:xfrm>
          <a:prstGeom prst="rect">
            <a:avLst/>
          </a:prstGeom>
          <a:solidFill>
            <a:srgbClr val="37761D"/>
          </a:solidFill>
          <a:ln w="25400">
            <a:solidFill>
              <a:srgbClr val="37761D"/>
            </a:solidFill>
          </a:ln>
        </p:spPr>
        <p:txBody>
          <a:bodyPr wrap="square" lIns="0" tIns="176530" rIns="0" bIns="0" rtlCol="0" vert="horz">
            <a:spAutoFit/>
          </a:bodyPr>
          <a:lstStyle/>
          <a:p>
            <a:pPr marL="157480">
              <a:lnSpc>
                <a:spcPct val="100000"/>
              </a:lnSpc>
              <a:spcBef>
                <a:spcPts val="139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Tailored</a:t>
            </a:r>
            <a:r>
              <a:rPr dirty="0" sz="1400" spc="-5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Training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23346" y="1361244"/>
            <a:ext cx="1788795" cy="620395"/>
          </a:xfrm>
          <a:prstGeom prst="rect">
            <a:avLst/>
          </a:prstGeom>
          <a:solidFill>
            <a:srgbClr val="351B75"/>
          </a:solidFill>
          <a:ln w="25400">
            <a:solidFill>
              <a:srgbClr val="351B75"/>
            </a:solidFill>
          </a:ln>
        </p:spPr>
        <p:txBody>
          <a:bodyPr wrap="square" lIns="0" tIns="67310" rIns="0" bIns="0" rtlCol="0" vert="horz">
            <a:spAutoFit/>
          </a:bodyPr>
          <a:lstStyle/>
          <a:p>
            <a:pPr marL="451484" marR="161290" indent="-282575">
              <a:lnSpc>
                <a:spcPct val="101400"/>
              </a:lnSpc>
              <a:spcBef>
                <a:spcPts val="530"/>
              </a:spcBef>
            </a:pP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Communications Campaign</a:t>
            </a:r>
            <a:endParaRPr sz="14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725"/>
            <a:ext cx="4572000" cy="369570"/>
          </a:xfrm>
          <a:custGeom>
            <a:avLst/>
            <a:gdLst/>
            <a:ahLst/>
            <a:cxnLst/>
            <a:rect l="l" t="t" r="r" b="b"/>
            <a:pathLst>
              <a:path w="4572000" h="369570">
                <a:moveTo>
                  <a:pt x="4572000" y="0"/>
                </a:moveTo>
                <a:lnTo>
                  <a:pt x="0" y="0"/>
                </a:lnTo>
                <a:lnTo>
                  <a:pt x="0" y="369299"/>
                </a:lnTo>
                <a:lnTo>
                  <a:pt x="4572000" y="369299"/>
                </a:lnTo>
                <a:lnTo>
                  <a:pt x="4572000" y="0"/>
                </a:lnTo>
                <a:close/>
              </a:path>
            </a:pathLst>
          </a:custGeom>
          <a:solidFill>
            <a:srgbClr val="F36D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0" y="34725"/>
            <a:ext cx="4572000" cy="369570"/>
          </a:xfrm>
          <a:prstGeom prst="rect"/>
          <a:ln w="9525">
            <a:solidFill>
              <a:srgbClr val="F36D05"/>
            </a:solidFill>
          </a:ln>
        </p:spPr>
        <p:txBody>
          <a:bodyPr wrap="square" lIns="0" tIns="64769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09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182879"/>
            <a:ext cx="844296" cy="835151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87823" y="1527047"/>
            <a:ext cx="4231005" cy="2685415"/>
            <a:chOff x="4687823" y="1527047"/>
            <a:chExt cx="4231005" cy="268541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7823" y="1527047"/>
              <a:ext cx="4230624" cy="26852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3167" y="1594103"/>
              <a:ext cx="4059936" cy="25146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60012" y="1582437"/>
              <a:ext cx="4086860" cy="2538095"/>
            </a:xfrm>
            <a:custGeom>
              <a:avLst/>
              <a:gdLst/>
              <a:ahLst/>
              <a:cxnLst/>
              <a:rect l="l" t="t" r="r" b="b"/>
              <a:pathLst>
                <a:path w="4086859" h="2538095">
                  <a:moveTo>
                    <a:pt x="0" y="0"/>
                  </a:moveTo>
                  <a:lnTo>
                    <a:pt x="4086576" y="0"/>
                  </a:lnTo>
                  <a:lnTo>
                    <a:pt x="4086576" y="2537774"/>
                  </a:lnTo>
                  <a:lnTo>
                    <a:pt x="0" y="2537774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084625" y="1981357"/>
              <a:ext cx="377190" cy="85725"/>
            </a:xfrm>
            <a:custGeom>
              <a:avLst/>
              <a:gdLst/>
              <a:ahLst/>
              <a:cxnLst/>
              <a:rect l="l" t="t" r="r" b="b"/>
              <a:pathLst>
                <a:path w="377190" h="85725">
                  <a:moveTo>
                    <a:pt x="377099" y="0"/>
                  </a:moveTo>
                  <a:lnTo>
                    <a:pt x="0" y="0"/>
                  </a:lnTo>
                  <a:lnTo>
                    <a:pt x="0" y="85200"/>
                  </a:lnTo>
                  <a:lnTo>
                    <a:pt x="377099" y="85200"/>
                  </a:lnTo>
                  <a:lnTo>
                    <a:pt x="377099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90425" y="486663"/>
            <a:ext cx="6520815" cy="3569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Monthly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Data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Insights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Report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Hypothesis</a:t>
            </a:r>
            <a:endParaRPr sz="2500">
              <a:latin typeface="Avenir Next"/>
              <a:cs typeface="Avenir Next"/>
            </a:endParaRPr>
          </a:p>
          <a:p>
            <a:pPr marL="162560">
              <a:lnSpc>
                <a:spcPct val="100000"/>
              </a:lnSpc>
              <a:spcBef>
                <a:spcPts val="3045"/>
              </a:spcBef>
            </a:pPr>
            <a:r>
              <a:rPr dirty="0" sz="1400" spc="-25" b="1">
                <a:latin typeface="Avenir Next"/>
                <a:cs typeface="Avenir Next"/>
              </a:rPr>
              <a:t>By…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Receiving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monthly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email</a:t>
            </a:r>
            <a:endParaRPr sz="1400">
              <a:latin typeface="Avenir Next"/>
              <a:cs typeface="Avenir Next"/>
            </a:endParaRPr>
          </a:p>
          <a:p>
            <a:pPr marL="619760" marR="2903855" indent="-317500">
              <a:lnSpc>
                <a:spcPts val="1700"/>
              </a:lnSpc>
              <a:spcBef>
                <a:spcPts val="40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accessible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visualizations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their </a:t>
            </a:r>
            <a:r>
              <a:rPr dirty="0" sz="1400">
                <a:latin typeface="Avenir Next"/>
                <a:cs typeface="Avenir Next"/>
              </a:rPr>
              <a:t>platform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metrics</a:t>
            </a:r>
            <a:endParaRPr sz="1400">
              <a:latin typeface="Avenir Next"/>
              <a:cs typeface="Avenir Next"/>
            </a:endParaRPr>
          </a:p>
          <a:p>
            <a:pPr marL="619760" marR="2969260" indent="-317500">
              <a:lnSpc>
                <a:spcPts val="1610"/>
              </a:lnSpc>
              <a:spcBef>
                <a:spcPts val="80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comparisons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between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their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use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that</a:t>
            </a:r>
            <a:r>
              <a:rPr dirty="0" sz="1400" spc="-1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entire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network</a:t>
            </a:r>
            <a:endParaRPr sz="1400">
              <a:latin typeface="Avenir Next"/>
              <a:cs typeface="Avenir Next"/>
            </a:endParaRPr>
          </a:p>
          <a:p>
            <a:pPr marL="162560" marR="2854325">
              <a:lnSpc>
                <a:spcPct val="101400"/>
              </a:lnSpc>
              <a:spcBef>
                <a:spcPts val="1640"/>
              </a:spcBef>
            </a:pPr>
            <a:r>
              <a:rPr dirty="0" sz="1400" b="1">
                <a:latin typeface="Avenir Next"/>
                <a:cs typeface="Avenir Next"/>
              </a:rPr>
              <a:t>We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thought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that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organizations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would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be </a:t>
            </a:r>
            <a:r>
              <a:rPr dirty="0" sz="1400" b="1">
                <a:latin typeface="Avenir Next"/>
                <a:cs typeface="Avenir Next"/>
              </a:rPr>
              <a:t>prompted</a:t>
            </a:r>
            <a:r>
              <a:rPr dirty="0" sz="1400" spc="-60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to…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ts val="1645"/>
              </a:lnSpc>
              <a:spcBef>
                <a:spcPts val="20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Remember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log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in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ts val="1645"/>
              </a:lnSpc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Feel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little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“community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FOMO”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Send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staff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get</a:t>
            </a:r>
            <a:r>
              <a:rPr dirty="0" sz="1400" spc="-10">
                <a:latin typeface="Avenir Next"/>
                <a:cs typeface="Avenir Next"/>
              </a:rPr>
              <a:t> trained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ct val="100000"/>
              </a:lnSpc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Encourage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their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staff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more</a:t>
            </a:r>
            <a:endParaRPr sz="14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83066">
              <a:alpha val="929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90425" y="2178811"/>
            <a:ext cx="397065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Webinar</a:t>
            </a:r>
            <a:r>
              <a:rPr dirty="0" sz="3600" spc="-70">
                <a:solidFill>
                  <a:srgbClr val="FFFFFF"/>
                </a:solidFill>
              </a:rPr>
              <a:t> </a:t>
            </a:r>
            <a:r>
              <a:rPr dirty="0" sz="3600" spc="-10">
                <a:solidFill>
                  <a:srgbClr val="FFFFFF"/>
                </a:solidFill>
              </a:rPr>
              <a:t>Logistics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89324" y="3071876"/>
            <a:ext cx="7628890" cy="1238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Q&amp;A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for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questions.</a:t>
            </a:r>
            <a:r>
              <a:rPr dirty="0" sz="1800" spc="-4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Upvoting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and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commenting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are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venir Next"/>
                <a:cs typeface="Avenir Next"/>
              </a:rPr>
              <a:t>active!</a:t>
            </a:r>
            <a:endParaRPr sz="18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chat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to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communicate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tech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issues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with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venir Next"/>
                <a:cs typeface="Avenir Next"/>
              </a:rPr>
              <a:t>host.</a:t>
            </a:r>
            <a:endParaRPr sz="18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recording,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slides,</a:t>
            </a:r>
            <a:r>
              <a:rPr dirty="0" sz="1800" spc="-4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and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resources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will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be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sent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to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you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after</a:t>
            </a:r>
            <a:r>
              <a:rPr dirty="0" sz="1800" spc="-30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FFFFFF"/>
                </a:solidFill>
                <a:latin typeface="Avenir Next"/>
                <a:cs typeface="Avenir Next"/>
              </a:rPr>
              <a:t>the</a:t>
            </a:r>
            <a:r>
              <a:rPr dirty="0" sz="18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venir Next"/>
                <a:cs typeface="Avenir Next"/>
              </a:rPr>
              <a:t>webinar.</a:t>
            </a:r>
            <a:endParaRPr sz="18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59029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Monthly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Data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Insights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Report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Results</a:t>
            </a:r>
            <a:endParaRPr sz="2500">
              <a:latin typeface="Avenir Next"/>
              <a:cs typeface="Avenir Nex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182879"/>
            <a:ext cx="844296" cy="83515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38200" y="2014922"/>
            <a:ext cx="2529840" cy="2481580"/>
          </a:xfrm>
          <a:custGeom>
            <a:avLst/>
            <a:gdLst/>
            <a:ahLst/>
            <a:cxnLst/>
            <a:rect l="l" t="t" r="r" b="b"/>
            <a:pathLst>
              <a:path w="2529840" h="2481579">
                <a:moveTo>
                  <a:pt x="0" y="0"/>
                </a:moveTo>
                <a:lnTo>
                  <a:pt x="2529300" y="0"/>
                </a:lnTo>
                <a:lnTo>
                  <a:pt x="2529300" y="2481525"/>
                </a:lnTo>
                <a:lnTo>
                  <a:pt x="0" y="24815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2962" y="2028951"/>
            <a:ext cx="2520315" cy="2409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86360">
              <a:lnSpc>
                <a:spcPct val="100000"/>
              </a:lnSpc>
              <a:spcBef>
                <a:spcPts val="100"/>
              </a:spcBef>
            </a:pPr>
            <a:r>
              <a:rPr dirty="0" sz="1300">
                <a:latin typeface="Avenir Next"/>
                <a:cs typeface="Avenir Next"/>
              </a:rPr>
              <a:t>Reach: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b="1">
                <a:latin typeface="Avenir Next"/>
                <a:cs typeface="Avenir Next"/>
              </a:rPr>
              <a:t>10</a:t>
            </a:r>
            <a:r>
              <a:rPr dirty="0" sz="1300" spc="-20" b="1">
                <a:latin typeface="Avenir Next"/>
                <a:cs typeface="Avenir Next"/>
              </a:rPr>
              <a:t> </a:t>
            </a:r>
            <a:r>
              <a:rPr dirty="0" sz="1300" b="1">
                <a:latin typeface="Avenir Next"/>
                <a:cs typeface="Avenir Next"/>
              </a:rPr>
              <a:t>orgs</a:t>
            </a:r>
            <a:r>
              <a:rPr dirty="0" sz="1300" spc="-15" b="1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for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4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months.</a:t>
            </a:r>
            <a:endParaRPr sz="1300">
              <a:latin typeface="Avenir Next"/>
              <a:cs typeface="Avenir Next"/>
            </a:endParaRPr>
          </a:p>
          <a:p>
            <a:pPr algn="just" marL="86360" marR="321310">
              <a:lnSpc>
                <a:spcPct val="99200"/>
              </a:lnSpc>
              <a:spcBef>
                <a:spcPts val="1645"/>
              </a:spcBef>
            </a:pPr>
            <a:r>
              <a:rPr dirty="0" sz="1300" b="1">
                <a:latin typeface="Avenir Next"/>
                <a:cs typeface="Avenir Next"/>
              </a:rPr>
              <a:t>Average</a:t>
            </a:r>
            <a:r>
              <a:rPr dirty="0" sz="1300" spc="-30" b="1">
                <a:latin typeface="Avenir Next"/>
                <a:cs typeface="Avenir Next"/>
              </a:rPr>
              <a:t> </a:t>
            </a:r>
            <a:r>
              <a:rPr dirty="0" sz="1300" b="1">
                <a:latin typeface="Avenir Next"/>
                <a:cs typeface="Avenir Next"/>
              </a:rPr>
              <a:t>open</a:t>
            </a:r>
            <a:r>
              <a:rPr dirty="0" sz="1300" spc="-35" b="1">
                <a:latin typeface="Avenir Next"/>
                <a:cs typeface="Avenir Next"/>
              </a:rPr>
              <a:t> </a:t>
            </a:r>
            <a:r>
              <a:rPr dirty="0" sz="1300" b="1">
                <a:latin typeface="Avenir Next"/>
                <a:cs typeface="Avenir Next"/>
              </a:rPr>
              <a:t>rate</a:t>
            </a:r>
            <a:r>
              <a:rPr dirty="0" sz="1300" spc="-25" b="1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of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20">
                <a:latin typeface="Avenir Next"/>
                <a:cs typeface="Avenir Next"/>
              </a:rPr>
              <a:t>27%; </a:t>
            </a:r>
            <a:r>
              <a:rPr dirty="0" sz="1300">
                <a:latin typeface="Avenir Next"/>
                <a:cs typeface="Avenir Next"/>
              </a:rPr>
              <a:t>last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report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had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lowest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20">
                <a:latin typeface="Avenir Next"/>
                <a:cs typeface="Avenir Next"/>
              </a:rPr>
              <a:t>open </a:t>
            </a:r>
            <a:r>
              <a:rPr dirty="0" sz="1300">
                <a:latin typeface="Avenir Next"/>
                <a:cs typeface="Avenir Next"/>
              </a:rPr>
              <a:t>rate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(21%)</a:t>
            </a:r>
            <a:endParaRPr sz="1300">
              <a:latin typeface="Avenir Next"/>
              <a:cs typeface="Avenir Next"/>
            </a:endParaRPr>
          </a:p>
          <a:p>
            <a:pPr marL="86360">
              <a:lnSpc>
                <a:spcPct val="100000"/>
              </a:lnSpc>
              <a:spcBef>
                <a:spcPts val="1560"/>
              </a:spcBef>
            </a:pPr>
            <a:r>
              <a:rPr dirty="0" sz="1300">
                <a:latin typeface="Avenir Next"/>
                <a:cs typeface="Avenir Next"/>
              </a:rPr>
              <a:t>Moderate</a:t>
            </a:r>
            <a:r>
              <a:rPr dirty="0" sz="1300" spc="-4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awareness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of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reports</a:t>
            </a:r>
            <a:endParaRPr sz="1300">
              <a:latin typeface="Avenir Next"/>
              <a:cs typeface="Avenir Next"/>
            </a:endParaRPr>
          </a:p>
          <a:p>
            <a:pPr marL="86360" marR="285750">
              <a:lnSpc>
                <a:spcPct val="100499"/>
              </a:lnSpc>
              <a:spcBef>
                <a:spcPts val="1525"/>
              </a:spcBef>
            </a:pPr>
            <a:r>
              <a:rPr dirty="0" sz="1300">
                <a:latin typeface="Avenir Next"/>
                <a:cs typeface="Avenir Next"/>
              </a:rPr>
              <a:t>Low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perceived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b="1">
                <a:latin typeface="Avenir Next"/>
                <a:cs typeface="Avenir Next"/>
              </a:rPr>
              <a:t>value</a:t>
            </a:r>
            <a:r>
              <a:rPr dirty="0" sz="1300" spc="-35" b="1">
                <a:latin typeface="Avenir Next"/>
                <a:cs typeface="Avenir Next"/>
              </a:rPr>
              <a:t> </a:t>
            </a:r>
            <a:r>
              <a:rPr dirty="0" sz="1300" spc="-25">
                <a:latin typeface="Avenir Next"/>
                <a:cs typeface="Avenir Next"/>
              </a:rPr>
              <a:t>in </a:t>
            </a:r>
            <a:r>
              <a:rPr dirty="0" sz="1300">
                <a:latin typeface="Avenir Next"/>
                <a:cs typeface="Avenir Next"/>
              </a:rPr>
              <a:t>reading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a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report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20">
                <a:latin typeface="Avenir Next"/>
                <a:cs typeface="Avenir Next"/>
              </a:rPr>
              <a:t>that </a:t>
            </a:r>
            <a:r>
              <a:rPr dirty="0" sz="1300">
                <a:latin typeface="Avenir Next"/>
                <a:cs typeface="Avenir Next"/>
              </a:rPr>
              <a:t>confirmed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what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they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already knew.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8200" y="1442223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33437" y="1437460"/>
            <a:ext cx="2539365" cy="582295"/>
          </a:xfrm>
          <a:prstGeom prst="rect">
            <a:avLst/>
          </a:prstGeom>
          <a:solidFill>
            <a:srgbClr val="2E97A7"/>
          </a:solidFill>
        </p:spPr>
        <p:txBody>
          <a:bodyPr wrap="square" lIns="0" tIns="15875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50"/>
              </a:spcBef>
            </a:pP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Reach/Adoption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85820" y="1752885"/>
            <a:ext cx="1789430" cy="730885"/>
          </a:xfrm>
          <a:custGeom>
            <a:avLst/>
            <a:gdLst/>
            <a:ahLst/>
            <a:cxnLst/>
            <a:rect l="l" t="t" r="r" b="b"/>
            <a:pathLst>
              <a:path w="1789429" h="730885">
                <a:moveTo>
                  <a:pt x="1561472" y="71310"/>
                </a:moveTo>
                <a:lnTo>
                  <a:pt x="0" y="659434"/>
                </a:lnTo>
                <a:lnTo>
                  <a:pt x="26859" y="730744"/>
                </a:lnTo>
                <a:lnTo>
                  <a:pt x="1588330" y="142619"/>
                </a:lnTo>
                <a:lnTo>
                  <a:pt x="1561472" y="71310"/>
                </a:lnTo>
                <a:close/>
              </a:path>
              <a:path w="1789429" h="730885">
                <a:moveTo>
                  <a:pt x="1759671" y="57881"/>
                </a:moveTo>
                <a:lnTo>
                  <a:pt x="1597125" y="57881"/>
                </a:lnTo>
                <a:lnTo>
                  <a:pt x="1623983" y="129190"/>
                </a:lnTo>
                <a:lnTo>
                  <a:pt x="1588330" y="142619"/>
                </a:lnTo>
                <a:lnTo>
                  <a:pt x="1615188" y="213928"/>
                </a:lnTo>
                <a:lnTo>
                  <a:pt x="1759671" y="57881"/>
                </a:lnTo>
                <a:close/>
              </a:path>
              <a:path w="1789429" h="730885">
                <a:moveTo>
                  <a:pt x="1597125" y="57881"/>
                </a:moveTo>
                <a:lnTo>
                  <a:pt x="1561472" y="71310"/>
                </a:lnTo>
                <a:lnTo>
                  <a:pt x="1588330" y="142619"/>
                </a:lnTo>
                <a:lnTo>
                  <a:pt x="1623983" y="129190"/>
                </a:lnTo>
                <a:lnTo>
                  <a:pt x="1597125" y="57881"/>
                </a:lnTo>
                <a:close/>
              </a:path>
              <a:path w="1789429" h="730885">
                <a:moveTo>
                  <a:pt x="1534613" y="0"/>
                </a:moveTo>
                <a:lnTo>
                  <a:pt x="1561472" y="71310"/>
                </a:lnTo>
                <a:lnTo>
                  <a:pt x="1597125" y="57881"/>
                </a:lnTo>
                <a:lnTo>
                  <a:pt x="1759671" y="57881"/>
                </a:lnTo>
                <a:lnTo>
                  <a:pt x="1788829" y="26389"/>
                </a:lnTo>
                <a:lnTo>
                  <a:pt x="1534613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3658" y="3064160"/>
            <a:ext cx="1791335" cy="842010"/>
          </a:xfrm>
          <a:custGeom>
            <a:avLst/>
            <a:gdLst/>
            <a:ahLst/>
            <a:cxnLst/>
            <a:rect l="l" t="t" r="r" b="b"/>
            <a:pathLst>
              <a:path w="1791335" h="842010">
                <a:moveTo>
                  <a:pt x="1566815" y="772185"/>
                </a:moveTo>
                <a:lnTo>
                  <a:pt x="1535634" y="841714"/>
                </a:lnTo>
                <a:lnTo>
                  <a:pt x="1790990" y="830964"/>
                </a:lnTo>
                <a:lnTo>
                  <a:pt x="1755666" y="787775"/>
                </a:lnTo>
                <a:lnTo>
                  <a:pt x="1601579" y="787775"/>
                </a:lnTo>
                <a:lnTo>
                  <a:pt x="1566815" y="772185"/>
                </a:lnTo>
                <a:close/>
              </a:path>
              <a:path w="1791335" h="842010">
                <a:moveTo>
                  <a:pt x="1597996" y="702657"/>
                </a:moveTo>
                <a:lnTo>
                  <a:pt x="1566815" y="772185"/>
                </a:lnTo>
                <a:lnTo>
                  <a:pt x="1601579" y="787775"/>
                </a:lnTo>
                <a:lnTo>
                  <a:pt x="1632760" y="718247"/>
                </a:lnTo>
                <a:lnTo>
                  <a:pt x="1597996" y="702657"/>
                </a:lnTo>
                <a:close/>
              </a:path>
              <a:path w="1791335" h="842010">
                <a:moveTo>
                  <a:pt x="1629177" y="633129"/>
                </a:moveTo>
                <a:lnTo>
                  <a:pt x="1597996" y="702657"/>
                </a:lnTo>
                <a:lnTo>
                  <a:pt x="1632760" y="718247"/>
                </a:lnTo>
                <a:lnTo>
                  <a:pt x="1601579" y="787775"/>
                </a:lnTo>
                <a:lnTo>
                  <a:pt x="1755666" y="787775"/>
                </a:lnTo>
                <a:lnTo>
                  <a:pt x="1629177" y="633129"/>
                </a:lnTo>
                <a:close/>
              </a:path>
              <a:path w="1791335" h="842010">
                <a:moveTo>
                  <a:pt x="31181" y="0"/>
                </a:moveTo>
                <a:lnTo>
                  <a:pt x="0" y="69528"/>
                </a:lnTo>
                <a:lnTo>
                  <a:pt x="1566815" y="772185"/>
                </a:lnTo>
                <a:lnTo>
                  <a:pt x="1597996" y="702657"/>
                </a:lnTo>
                <a:lnTo>
                  <a:pt x="31181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90099" y="1590424"/>
            <a:ext cx="2529840" cy="833119"/>
          </a:xfrm>
          <a:custGeom>
            <a:avLst/>
            <a:gdLst/>
            <a:ahLst/>
            <a:cxnLst/>
            <a:rect l="l" t="t" r="r" b="b"/>
            <a:pathLst>
              <a:path w="2529840" h="833119">
                <a:moveTo>
                  <a:pt x="0" y="0"/>
                </a:moveTo>
                <a:lnTo>
                  <a:pt x="2529300" y="0"/>
                </a:lnTo>
                <a:lnTo>
                  <a:pt x="2529300" y="832800"/>
                </a:lnTo>
                <a:lnTo>
                  <a:pt x="0" y="832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5959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494861" y="1769364"/>
            <a:ext cx="2520315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360" marR="28321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Little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to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no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impact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on</a:t>
            </a:r>
            <a:r>
              <a:rPr dirty="0" sz="1400" spc="-20">
                <a:latin typeface="Avenir Book"/>
                <a:cs typeface="Avenir Book"/>
              </a:rPr>
              <a:t> login </a:t>
            </a:r>
            <a:r>
              <a:rPr dirty="0" sz="1400" spc="-10">
                <a:latin typeface="Avenir Book"/>
                <a:cs typeface="Avenir Book"/>
              </a:rPr>
              <a:t>activity.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90099" y="1017724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485336" y="1012962"/>
            <a:ext cx="2539365" cy="5822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159385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55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Impact</a:t>
            </a:r>
            <a:r>
              <a:rPr dirty="0" sz="1400" spc="-3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on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Platform</a:t>
            </a:r>
            <a:r>
              <a:rPr dirty="0" sz="1400" spc="-4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490099" y="3323649"/>
            <a:ext cx="2529840" cy="1082675"/>
          </a:xfrm>
          <a:custGeom>
            <a:avLst/>
            <a:gdLst/>
            <a:ahLst/>
            <a:cxnLst/>
            <a:rect l="l" t="t" r="r" b="b"/>
            <a:pathLst>
              <a:path w="2529840" h="1082675">
                <a:moveTo>
                  <a:pt x="0" y="0"/>
                </a:moveTo>
                <a:lnTo>
                  <a:pt x="2529300" y="0"/>
                </a:lnTo>
                <a:lnTo>
                  <a:pt x="2529300" y="1082100"/>
                </a:lnTo>
                <a:lnTo>
                  <a:pt x="0" y="10821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5494861" y="3305555"/>
            <a:ext cx="2520315" cy="10896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6360" marR="105410">
              <a:lnSpc>
                <a:spcPct val="99600"/>
              </a:lnSpc>
              <a:spcBef>
                <a:spcPts val="105"/>
              </a:spcBef>
            </a:pPr>
            <a:r>
              <a:rPr dirty="0" sz="1400">
                <a:latin typeface="Avenir Book"/>
                <a:cs typeface="Avenir Book"/>
              </a:rPr>
              <a:t>For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one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interviewee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(out</a:t>
            </a:r>
            <a:r>
              <a:rPr dirty="0" sz="1400" spc="-25">
                <a:latin typeface="Avenir Book"/>
                <a:cs typeface="Avenir Book"/>
              </a:rPr>
              <a:t> of </a:t>
            </a:r>
            <a:r>
              <a:rPr dirty="0" sz="1400">
                <a:latin typeface="Avenir Book"/>
                <a:cs typeface="Avenir Book"/>
              </a:rPr>
              <a:t>9),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reports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prompted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them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to </a:t>
            </a:r>
            <a:r>
              <a:rPr dirty="0" sz="1400">
                <a:latin typeface="Avenir Book"/>
                <a:cs typeface="Avenir Book"/>
              </a:rPr>
              <a:t>consider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new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ways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to </a:t>
            </a:r>
            <a:r>
              <a:rPr dirty="0" sz="1400">
                <a:latin typeface="Avenir Book"/>
                <a:cs typeface="Avenir Book"/>
              </a:rPr>
              <a:t>encourage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more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use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of</a:t>
            </a:r>
            <a:r>
              <a:rPr dirty="0" sz="1400" spc="-25">
                <a:latin typeface="Avenir Book"/>
                <a:cs typeface="Avenir Book"/>
              </a:rPr>
              <a:t> the </a:t>
            </a:r>
            <a:r>
              <a:rPr dirty="0" sz="1400">
                <a:latin typeface="Avenir Book"/>
                <a:cs typeface="Avenir Book"/>
              </a:rPr>
              <a:t>tool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by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their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staff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90099" y="2750949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70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5485336" y="2746187"/>
            <a:ext cx="2539365" cy="5822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15748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4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Other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Impacts</a:t>
            </a:r>
            <a:endParaRPr sz="1400">
              <a:latin typeface="Avenir Next"/>
              <a:cs typeface="Avenir Nex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-4762" y="29963"/>
            <a:ext cx="4581525" cy="379095"/>
            <a:chOff x="-4762" y="29963"/>
            <a:chExt cx="4581525" cy="379095"/>
          </a:xfrm>
        </p:grpSpPr>
        <p:sp>
          <p:nvSpPr>
            <p:cNvPr id="19" name="object 19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4572000" y="0"/>
                  </a:moveTo>
                  <a:lnTo>
                    <a:pt x="0" y="0"/>
                  </a:lnTo>
                  <a:lnTo>
                    <a:pt x="0" y="369299"/>
                  </a:lnTo>
                  <a:lnTo>
                    <a:pt x="4572000" y="369299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36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0" y="0"/>
                  </a:moveTo>
                  <a:lnTo>
                    <a:pt x="4572000" y="0"/>
                  </a:lnTo>
                  <a:lnTo>
                    <a:pt x="4572000" y="369300"/>
                  </a:lnTo>
                  <a:lnTo>
                    <a:pt x="0" y="36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xfrm>
            <a:off x="78725" y="86867"/>
            <a:ext cx="2135505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3969385" cy="400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Referral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Hub</a:t>
            </a:r>
            <a:r>
              <a:rPr dirty="0" sz="2500" spc="-3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4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Hypothesis</a:t>
            </a:r>
            <a:endParaRPr sz="2500">
              <a:latin typeface="Avenir Next"/>
              <a:cs typeface="Avenir Next"/>
            </a:endParaRPr>
          </a:p>
          <a:p>
            <a:pPr marL="162560">
              <a:lnSpc>
                <a:spcPct val="100000"/>
              </a:lnSpc>
              <a:spcBef>
                <a:spcPts val="3045"/>
              </a:spcBef>
            </a:pPr>
            <a:r>
              <a:rPr dirty="0" sz="1400" spc="-25" b="1">
                <a:latin typeface="Avenir Next"/>
                <a:cs typeface="Avenir Next"/>
              </a:rPr>
              <a:t>By…</a:t>
            </a:r>
            <a:endParaRPr sz="1400">
              <a:latin typeface="Avenir Next"/>
              <a:cs typeface="Avenir Next"/>
            </a:endParaRPr>
          </a:p>
          <a:p>
            <a:pPr marL="619760" marR="836294" indent="-317500">
              <a:lnSpc>
                <a:spcPct val="101400"/>
              </a:lnSpc>
              <a:spcBef>
                <a:spcPts val="1680"/>
              </a:spcBef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Having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on-</a:t>
            </a:r>
            <a:r>
              <a:rPr dirty="0" sz="1400">
                <a:latin typeface="Avenir Next"/>
                <a:cs typeface="Avenir Next"/>
              </a:rPr>
              <a:t>call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social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needs </a:t>
            </a:r>
            <a:r>
              <a:rPr dirty="0" sz="1400">
                <a:latin typeface="Avenir Next"/>
                <a:cs typeface="Avenir Next"/>
              </a:rPr>
              <a:t>screening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navigation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team </a:t>
            </a:r>
            <a:r>
              <a:rPr dirty="0" sz="1400">
                <a:latin typeface="Avenir Next"/>
                <a:cs typeface="Avenir Next"/>
              </a:rPr>
              <a:t>accessible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via</a:t>
            </a:r>
            <a:endParaRPr sz="1400">
              <a:latin typeface="Avenir Next"/>
              <a:cs typeface="Avenir Next"/>
            </a:endParaRPr>
          </a:p>
          <a:p>
            <a:pPr marL="619760" indent="-317500">
              <a:lnSpc>
                <a:spcPts val="1610"/>
              </a:lnSpc>
              <a:buAutoNum type="arabicPeriod"/>
              <a:tabLst>
                <a:tab pos="619760" algn="l"/>
              </a:tabLst>
            </a:pPr>
            <a:r>
              <a:rPr dirty="0" sz="1400">
                <a:latin typeface="Avenir Next"/>
                <a:cs typeface="Avenir Next"/>
              </a:rPr>
              <a:t>A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single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referral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THT</a:t>
            </a:r>
            <a:endParaRPr sz="1400">
              <a:latin typeface="Avenir Next"/>
              <a:cs typeface="Avenir Next"/>
            </a:endParaRPr>
          </a:p>
          <a:p>
            <a:pPr marL="619760">
              <a:lnSpc>
                <a:spcPct val="100000"/>
              </a:lnSpc>
              <a:spcBef>
                <a:spcPts val="20"/>
              </a:spcBef>
            </a:pPr>
            <a:r>
              <a:rPr dirty="0" sz="1400" spc="-25">
                <a:latin typeface="Avenir Next"/>
                <a:cs typeface="Avenir Next"/>
              </a:rPr>
              <a:t>hub</a:t>
            </a:r>
            <a:endParaRPr sz="1400">
              <a:latin typeface="Avenir Next"/>
              <a:cs typeface="Avenir Next"/>
            </a:endParaRPr>
          </a:p>
          <a:p>
            <a:pPr algn="just" marL="162560" marR="302895">
              <a:lnSpc>
                <a:spcPct val="101400"/>
              </a:lnSpc>
              <a:spcBef>
                <a:spcPts val="1680"/>
              </a:spcBef>
            </a:pPr>
            <a:r>
              <a:rPr dirty="0" sz="1400" b="1">
                <a:latin typeface="Avenir Next"/>
                <a:cs typeface="Avenir Next"/>
              </a:rPr>
              <a:t>We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thought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that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organizations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would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be </a:t>
            </a:r>
            <a:r>
              <a:rPr dirty="0" sz="1400" b="1">
                <a:latin typeface="Avenir Next"/>
                <a:cs typeface="Avenir Next"/>
              </a:rPr>
              <a:t>prompted</a:t>
            </a:r>
            <a:r>
              <a:rPr dirty="0" sz="1400" spc="-60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to…</a:t>
            </a:r>
            <a:endParaRPr sz="1400">
              <a:latin typeface="Avenir Next"/>
              <a:cs typeface="Avenir Next"/>
            </a:endParaRPr>
          </a:p>
          <a:p>
            <a:pPr algn="just" marL="619125" indent="-316865">
              <a:lnSpc>
                <a:spcPts val="1610"/>
              </a:lnSpc>
              <a:buAutoNum type="arabicPeriod"/>
              <a:tabLst>
                <a:tab pos="619125" algn="l"/>
              </a:tabLst>
            </a:pPr>
            <a:r>
              <a:rPr dirty="0" sz="1400">
                <a:latin typeface="Avenir Next"/>
                <a:cs typeface="Avenir Next"/>
              </a:rPr>
              <a:t>Anticipate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how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this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service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could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save</a:t>
            </a:r>
            <a:endParaRPr sz="1400">
              <a:latin typeface="Avenir Next"/>
              <a:cs typeface="Avenir Next"/>
            </a:endParaRPr>
          </a:p>
          <a:p>
            <a:pPr algn="just" marL="619760" marR="406400">
              <a:lnSpc>
                <a:spcPct val="100699"/>
              </a:lnSpc>
              <a:spcBef>
                <a:spcPts val="15"/>
              </a:spcBef>
            </a:pPr>
            <a:r>
              <a:rPr dirty="0" sz="1400">
                <a:latin typeface="Avenir Next"/>
                <a:cs typeface="Avenir Next"/>
              </a:rPr>
              <a:t>their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staff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time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and/or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allow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them</a:t>
            </a:r>
            <a:r>
              <a:rPr dirty="0" sz="1400" spc="-25">
                <a:latin typeface="Avenir Next"/>
                <a:cs typeface="Avenir Next"/>
              </a:rPr>
              <a:t> to </a:t>
            </a:r>
            <a:r>
              <a:rPr dirty="0" sz="1400">
                <a:latin typeface="Avenir Next"/>
                <a:cs typeface="Avenir Next"/>
              </a:rPr>
              <a:t>help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people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multiple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needs</a:t>
            </a:r>
            <a:r>
              <a:rPr dirty="0" sz="1400" spc="-25">
                <a:latin typeface="Avenir Next"/>
                <a:cs typeface="Avenir Next"/>
              </a:rPr>
              <a:t> not </a:t>
            </a:r>
            <a:r>
              <a:rPr dirty="0" sz="1400">
                <a:latin typeface="Avenir Next"/>
                <a:cs typeface="Avenir Next"/>
              </a:rPr>
              <a:t>met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by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organization</a:t>
            </a:r>
            <a:endParaRPr sz="1400">
              <a:latin typeface="Avenir Next"/>
              <a:cs typeface="Avenir Next"/>
            </a:endParaRPr>
          </a:p>
          <a:p>
            <a:pPr algn="just" marL="619125" indent="-316865">
              <a:lnSpc>
                <a:spcPct val="100000"/>
              </a:lnSpc>
              <a:spcBef>
                <a:spcPts val="25"/>
              </a:spcBef>
              <a:buAutoNum type="arabicPeriod" startAt="2"/>
              <a:tabLst>
                <a:tab pos="619125" algn="l"/>
              </a:tabLst>
            </a:pPr>
            <a:r>
              <a:rPr dirty="0" sz="1400">
                <a:latin typeface="Avenir Next"/>
                <a:cs typeface="Avenir Next"/>
              </a:rPr>
              <a:t>Log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send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referrals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hub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4152" y="182879"/>
            <a:ext cx="835151" cy="83515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10455" y="1225295"/>
            <a:ext cx="4358640" cy="3270885"/>
            <a:chOff x="4410455" y="1225295"/>
            <a:chExt cx="4358640" cy="3270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0455" y="1225295"/>
              <a:ext cx="4358640" cy="32705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5799" y="1289303"/>
              <a:ext cx="4187952" cy="31028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84212" y="1277987"/>
              <a:ext cx="4212590" cy="3125470"/>
            </a:xfrm>
            <a:custGeom>
              <a:avLst/>
              <a:gdLst/>
              <a:ahLst/>
              <a:cxnLst/>
              <a:rect l="l" t="t" r="r" b="b"/>
              <a:pathLst>
                <a:path w="4212590" h="3125470">
                  <a:moveTo>
                    <a:pt x="0" y="0"/>
                  </a:moveTo>
                  <a:lnTo>
                    <a:pt x="4212175" y="0"/>
                  </a:lnTo>
                  <a:lnTo>
                    <a:pt x="4212175" y="3125426"/>
                  </a:lnTo>
                  <a:lnTo>
                    <a:pt x="0" y="3125426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0" y="34725"/>
            <a:ext cx="4572000" cy="369570"/>
          </a:xfrm>
          <a:custGeom>
            <a:avLst/>
            <a:gdLst/>
            <a:ahLst/>
            <a:cxnLst/>
            <a:rect l="l" t="t" r="r" b="b"/>
            <a:pathLst>
              <a:path w="4572000" h="369570">
                <a:moveTo>
                  <a:pt x="4572000" y="0"/>
                </a:moveTo>
                <a:lnTo>
                  <a:pt x="0" y="0"/>
                </a:lnTo>
                <a:lnTo>
                  <a:pt x="0" y="369299"/>
                </a:lnTo>
                <a:lnTo>
                  <a:pt x="4572000" y="369299"/>
                </a:lnTo>
                <a:lnTo>
                  <a:pt x="4572000" y="0"/>
                </a:lnTo>
                <a:close/>
              </a:path>
            </a:pathLst>
          </a:custGeom>
          <a:solidFill>
            <a:srgbClr val="F36D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0" y="34725"/>
            <a:ext cx="4572000" cy="369570"/>
          </a:xfrm>
          <a:prstGeom prst="rect"/>
          <a:ln w="9525">
            <a:solidFill>
              <a:srgbClr val="F36D05"/>
            </a:solidFill>
          </a:ln>
        </p:spPr>
        <p:txBody>
          <a:bodyPr wrap="square" lIns="0" tIns="64769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09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335216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Referral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Hub</a:t>
            </a:r>
            <a:r>
              <a:rPr dirty="0" sz="2500" spc="-3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4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Results</a:t>
            </a:r>
            <a:endParaRPr sz="2500">
              <a:latin typeface="Avenir Next"/>
              <a:cs typeface="Avenir Nex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200" y="2216950"/>
            <a:ext cx="2529840" cy="2036445"/>
          </a:xfrm>
          <a:custGeom>
            <a:avLst/>
            <a:gdLst/>
            <a:ahLst/>
            <a:cxnLst/>
            <a:rect l="l" t="t" r="r" b="b"/>
            <a:pathLst>
              <a:path w="2529840" h="2036445">
                <a:moveTo>
                  <a:pt x="0" y="0"/>
                </a:moveTo>
                <a:lnTo>
                  <a:pt x="2529300" y="0"/>
                </a:lnTo>
                <a:lnTo>
                  <a:pt x="2529300" y="2036073"/>
                </a:lnTo>
                <a:lnTo>
                  <a:pt x="0" y="203607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42962" y="2403855"/>
            <a:ext cx="2520315" cy="1623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86360" marR="108585">
              <a:lnSpc>
                <a:spcPct val="103099"/>
              </a:lnSpc>
              <a:spcBef>
                <a:spcPts val="50"/>
              </a:spcBef>
            </a:pPr>
            <a:r>
              <a:rPr dirty="0" sz="1300">
                <a:latin typeface="Avenir Next"/>
                <a:cs typeface="Avenir Next"/>
              </a:rPr>
              <a:t>2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of</a:t>
            </a:r>
            <a:r>
              <a:rPr dirty="0" sz="1300" spc="-1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the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3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organizations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invited </a:t>
            </a:r>
            <a:r>
              <a:rPr dirty="0" sz="1300">
                <a:latin typeface="Avenir Next"/>
                <a:cs typeface="Avenir Next"/>
              </a:rPr>
              <a:t>to</a:t>
            </a:r>
            <a:r>
              <a:rPr dirty="0" sz="1300" spc="-1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participate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did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spc="-25">
                <a:latin typeface="Avenir Next"/>
                <a:cs typeface="Avenir Next"/>
              </a:rPr>
              <a:t>so.</a:t>
            </a:r>
            <a:endParaRPr sz="1300">
              <a:latin typeface="Avenir Next"/>
              <a:cs typeface="Avenir Next"/>
            </a:endParaRPr>
          </a:p>
          <a:p>
            <a:pPr marL="86360" marR="181610">
              <a:lnSpc>
                <a:spcPct val="103099"/>
              </a:lnSpc>
              <a:spcBef>
                <a:spcPts val="1490"/>
              </a:spcBef>
            </a:pPr>
            <a:r>
              <a:rPr dirty="0" sz="1300">
                <a:latin typeface="Avenir Next"/>
                <a:cs typeface="Avenir Next"/>
              </a:rPr>
              <a:t>Many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challenges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with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timing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 spc="-50">
                <a:latin typeface="Avenir Next"/>
                <a:cs typeface="Avenir Next"/>
              </a:rPr>
              <a:t>/ </a:t>
            </a:r>
            <a:r>
              <a:rPr dirty="0" sz="1300">
                <a:latin typeface="Avenir Next"/>
                <a:cs typeface="Avenir Next"/>
              </a:rPr>
              <a:t>staff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turnover.</a:t>
            </a:r>
            <a:endParaRPr sz="1300">
              <a:latin typeface="Avenir Next"/>
              <a:cs typeface="Avenir Next"/>
            </a:endParaRPr>
          </a:p>
          <a:p>
            <a:pPr marL="86360" marR="498475">
              <a:lnSpc>
                <a:spcPct val="103099"/>
              </a:lnSpc>
              <a:spcBef>
                <a:spcPts val="1485"/>
              </a:spcBef>
            </a:pPr>
            <a:r>
              <a:rPr dirty="0" sz="1300">
                <a:latin typeface="Avenir Next"/>
                <a:cs typeface="Avenir Next"/>
              </a:rPr>
              <a:t>Attempted,</a:t>
            </a:r>
            <a:r>
              <a:rPr dirty="0" sz="1300" spc="-5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but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ultimately unsuccessful,</a:t>
            </a:r>
            <a:r>
              <a:rPr dirty="0" sz="1300" spc="4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adoption.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8200" y="1644250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33437" y="1639487"/>
            <a:ext cx="2539365" cy="582295"/>
          </a:xfrm>
          <a:prstGeom prst="rect">
            <a:avLst/>
          </a:prstGeom>
          <a:solidFill>
            <a:srgbClr val="2E97A7"/>
          </a:solidFill>
        </p:spPr>
        <p:txBody>
          <a:bodyPr wrap="square" lIns="0" tIns="15748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40"/>
              </a:spcBef>
            </a:pP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Reach/Adoption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5820" y="1752885"/>
            <a:ext cx="1789430" cy="730885"/>
          </a:xfrm>
          <a:custGeom>
            <a:avLst/>
            <a:gdLst/>
            <a:ahLst/>
            <a:cxnLst/>
            <a:rect l="l" t="t" r="r" b="b"/>
            <a:pathLst>
              <a:path w="1789429" h="730885">
                <a:moveTo>
                  <a:pt x="1561472" y="71310"/>
                </a:moveTo>
                <a:lnTo>
                  <a:pt x="0" y="659434"/>
                </a:lnTo>
                <a:lnTo>
                  <a:pt x="26859" y="730744"/>
                </a:lnTo>
                <a:lnTo>
                  <a:pt x="1588330" y="142619"/>
                </a:lnTo>
                <a:lnTo>
                  <a:pt x="1561472" y="71310"/>
                </a:lnTo>
                <a:close/>
              </a:path>
              <a:path w="1789429" h="730885">
                <a:moveTo>
                  <a:pt x="1759671" y="57881"/>
                </a:moveTo>
                <a:lnTo>
                  <a:pt x="1597125" y="57881"/>
                </a:lnTo>
                <a:lnTo>
                  <a:pt x="1623983" y="129190"/>
                </a:lnTo>
                <a:lnTo>
                  <a:pt x="1588330" y="142619"/>
                </a:lnTo>
                <a:lnTo>
                  <a:pt x="1615188" y="213928"/>
                </a:lnTo>
                <a:lnTo>
                  <a:pt x="1759671" y="57881"/>
                </a:lnTo>
                <a:close/>
              </a:path>
              <a:path w="1789429" h="730885">
                <a:moveTo>
                  <a:pt x="1597125" y="57881"/>
                </a:moveTo>
                <a:lnTo>
                  <a:pt x="1561472" y="71310"/>
                </a:lnTo>
                <a:lnTo>
                  <a:pt x="1588330" y="142619"/>
                </a:lnTo>
                <a:lnTo>
                  <a:pt x="1623983" y="129190"/>
                </a:lnTo>
                <a:lnTo>
                  <a:pt x="1597125" y="57881"/>
                </a:lnTo>
                <a:close/>
              </a:path>
              <a:path w="1789429" h="730885">
                <a:moveTo>
                  <a:pt x="1534613" y="0"/>
                </a:moveTo>
                <a:lnTo>
                  <a:pt x="1561472" y="71310"/>
                </a:lnTo>
                <a:lnTo>
                  <a:pt x="1597125" y="57881"/>
                </a:lnTo>
                <a:lnTo>
                  <a:pt x="1759671" y="57881"/>
                </a:lnTo>
                <a:lnTo>
                  <a:pt x="1788829" y="26389"/>
                </a:lnTo>
                <a:lnTo>
                  <a:pt x="1534613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83658" y="3064160"/>
            <a:ext cx="1791335" cy="842010"/>
          </a:xfrm>
          <a:custGeom>
            <a:avLst/>
            <a:gdLst/>
            <a:ahLst/>
            <a:cxnLst/>
            <a:rect l="l" t="t" r="r" b="b"/>
            <a:pathLst>
              <a:path w="1791335" h="842010">
                <a:moveTo>
                  <a:pt x="1566815" y="772185"/>
                </a:moveTo>
                <a:lnTo>
                  <a:pt x="1535634" y="841714"/>
                </a:lnTo>
                <a:lnTo>
                  <a:pt x="1790990" y="830964"/>
                </a:lnTo>
                <a:lnTo>
                  <a:pt x="1755666" y="787775"/>
                </a:lnTo>
                <a:lnTo>
                  <a:pt x="1601579" y="787775"/>
                </a:lnTo>
                <a:lnTo>
                  <a:pt x="1566815" y="772185"/>
                </a:lnTo>
                <a:close/>
              </a:path>
              <a:path w="1791335" h="842010">
                <a:moveTo>
                  <a:pt x="1597996" y="702657"/>
                </a:moveTo>
                <a:lnTo>
                  <a:pt x="1566815" y="772185"/>
                </a:lnTo>
                <a:lnTo>
                  <a:pt x="1601579" y="787775"/>
                </a:lnTo>
                <a:lnTo>
                  <a:pt x="1632760" y="718247"/>
                </a:lnTo>
                <a:lnTo>
                  <a:pt x="1597996" y="702657"/>
                </a:lnTo>
                <a:close/>
              </a:path>
              <a:path w="1791335" h="842010">
                <a:moveTo>
                  <a:pt x="1629177" y="633129"/>
                </a:moveTo>
                <a:lnTo>
                  <a:pt x="1597996" y="702657"/>
                </a:lnTo>
                <a:lnTo>
                  <a:pt x="1632760" y="718247"/>
                </a:lnTo>
                <a:lnTo>
                  <a:pt x="1601579" y="787775"/>
                </a:lnTo>
                <a:lnTo>
                  <a:pt x="1755666" y="787775"/>
                </a:lnTo>
                <a:lnTo>
                  <a:pt x="1629177" y="633129"/>
                </a:lnTo>
                <a:close/>
              </a:path>
              <a:path w="1791335" h="842010">
                <a:moveTo>
                  <a:pt x="31181" y="0"/>
                </a:moveTo>
                <a:lnTo>
                  <a:pt x="0" y="69528"/>
                </a:lnTo>
                <a:lnTo>
                  <a:pt x="1566815" y="772185"/>
                </a:lnTo>
                <a:lnTo>
                  <a:pt x="1597996" y="702657"/>
                </a:lnTo>
                <a:lnTo>
                  <a:pt x="31181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90099" y="1590424"/>
            <a:ext cx="2529840" cy="833119"/>
          </a:xfrm>
          <a:custGeom>
            <a:avLst/>
            <a:gdLst/>
            <a:ahLst/>
            <a:cxnLst/>
            <a:rect l="l" t="t" r="r" b="b"/>
            <a:pathLst>
              <a:path w="2529840" h="833119">
                <a:moveTo>
                  <a:pt x="0" y="0"/>
                </a:moveTo>
                <a:lnTo>
                  <a:pt x="2529300" y="0"/>
                </a:lnTo>
                <a:lnTo>
                  <a:pt x="2529300" y="832800"/>
                </a:lnTo>
                <a:lnTo>
                  <a:pt x="0" y="832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494861" y="1672335"/>
            <a:ext cx="2520315" cy="62928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86360" marR="115570">
              <a:lnSpc>
                <a:spcPct val="102299"/>
              </a:lnSpc>
              <a:spcBef>
                <a:spcPts val="65"/>
              </a:spcBef>
            </a:pPr>
            <a:r>
              <a:rPr dirty="0" sz="1300">
                <a:latin typeface="Avenir Next"/>
                <a:cs typeface="Avenir Next"/>
              </a:rPr>
              <a:t>There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was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no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significant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uptick </a:t>
            </a:r>
            <a:r>
              <a:rPr dirty="0" sz="1300">
                <a:latin typeface="Avenir Next"/>
                <a:cs typeface="Avenir Next"/>
              </a:rPr>
              <a:t>in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logins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or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electronic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referral activity.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90099" y="1017724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85336" y="1012962"/>
            <a:ext cx="2539365" cy="5822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159385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55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Impact</a:t>
            </a:r>
            <a:r>
              <a:rPr dirty="0" sz="1400" spc="-3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on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Platform</a:t>
            </a:r>
            <a:r>
              <a:rPr dirty="0" sz="1400" spc="-4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90099" y="3323649"/>
            <a:ext cx="2740025" cy="1259205"/>
          </a:xfrm>
          <a:custGeom>
            <a:avLst/>
            <a:gdLst/>
            <a:ahLst/>
            <a:cxnLst/>
            <a:rect l="l" t="t" r="r" b="b"/>
            <a:pathLst>
              <a:path w="2740025" h="1259204">
                <a:moveTo>
                  <a:pt x="0" y="0"/>
                </a:moveTo>
                <a:lnTo>
                  <a:pt x="2739500" y="0"/>
                </a:lnTo>
                <a:lnTo>
                  <a:pt x="2739500" y="1258983"/>
                </a:lnTo>
                <a:lnTo>
                  <a:pt x="0" y="1258983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94861" y="3519423"/>
            <a:ext cx="2730500" cy="8210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6360" marR="258445">
              <a:lnSpc>
                <a:spcPct val="100499"/>
              </a:lnSpc>
              <a:spcBef>
                <a:spcPts val="90"/>
              </a:spcBef>
            </a:pPr>
            <a:r>
              <a:rPr dirty="0" sz="1300">
                <a:latin typeface="Avenir Next"/>
                <a:cs typeface="Avenir Next"/>
              </a:rPr>
              <a:t>One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CBO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realized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how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easy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 spc="-25">
                <a:latin typeface="Avenir Next"/>
                <a:cs typeface="Avenir Next"/>
              </a:rPr>
              <a:t>it </a:t>
            </a:r>
            <a:r>
              <a:rPr dirty="0" sz="1300">
                <a:latin typeface="Avenir Next"/>
                <a:cs typeface="Avenir Next"/>
              </a:rPr>
              <a:t>was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to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make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electronic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referrals </a:t>
            </a:r>
            <a:r>
              <a:rPr dirty="0" sz="1300">
                <a:latin typeface="Avenir Next"/>
                <a:cs typeface="Avenir Next"/>
              </a:rPr>
              <a:t>and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decided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to</a:t>
            </a:r>
            <a:r>
              <a:rPr dirty="0" sz="1300" spc="-1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make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referrals </a:t>
            </a:r>
            <a:r>
              <a:rPr dirty="0" sz="1300">
                <a:latin typeface="Avenir Next"/>
                <a:cs typeface="Avenir Next"/>
              </a:rPr>
              <a:t>directly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to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organizations.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90099" y="2750949"/>
            <a:ext cx="2740025" cy="572770"/>
          </a:xfrm>
          <a:custGeom>
            <a:avLst/>
            <a:gdLst/>
            <a:ahLst/>
            <a:cxnLst/>
            <a:rect l="l" t="t" r="r" b="b"/>
            <a:pathLst>
              <a:path w="2740025" h="572770">
                <a:moveTo>
                  <a:pt x="0" y="0"/>
                </a:moveTo>
                <a:lnTo>
                  <a:pt x="2739500" y="0"/>
                </a:lnTo>
                <a:lnTo>
                  <a:pt x="27395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485336" y="2746187"/>
            <a:ext cx="2749550" cy="5822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15748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4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Other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Impacts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74152" y="182879"/>
            <a:ext cx="835151" cy="835151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-4762" y="29963"/>
            <a:ext cx="4581525" cy="379095"/>
            <a:chOff x="-4762" y="29963"/>
            <a:chExt cx="4581525" cy="379095"/>
          </a:xfrm>
        </p:grpSpPr>
        <p:sp>
          <p:nvSpPr>
            <p:cNvPr id="19" name="object 19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4572000" y="0"/>
                  </a:moveTo>
                  <a:lnTo>
                    <a:pt x="0" y="0"/>
                  </a:lnTo>
                  <a:lnTo>
                    <a:pt x="0" y="369299"/>
                  </a:lnTo>
                  <a:lnTo>
                    <a:pt x="4572000" y="369299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36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0" y="0"/>
                  </a:moveTo>
                  <a:lnTo>
                    <a:pt x="4572000" y="0"/>
                  </a:lnTo>
                  <a:lnTo>
                    <a:pt x="4572000" y="369300"/>
                  </a:lnTo>
                  <a:lnTo>
                    <a:pt x="0" y="36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xfrm>
            <a:off x="78725" y="86867"/>
            <a:ext cx="2135505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4644390" cy="1006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Tailored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Training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4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Hypothesis</a:t>
            </a:r>
            <a:endParaRPr sz="2500">
              <a:latin typeface="Avenir Next"/>
              <a:cs typeface="Avenir Next"/>
            </a:endParaRPr>
          </a:p>
          <a:p>
            <a:pPr marL="162560">
              <a:lnSpc>
                <a:spcPct val="100000"/>
              </a:lnSpc>
              <a:spcBef>
                <a:spcPts val="3045"/>
              </a:spcBef>
            </a:pPr>
            <a:r>
              <a:rPr dirty="0" sz="1400" spc="-25" b="1">
                <a:latin typeface="Avenir Next"/>
                <a:cs typeface="Avenir Next"/>
              </a:rPr>
              <a:t>By…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2023" y="149352"/>
            <a:ext cx="1207007" cy="7528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0599" y="1684020"/>
            <a:ext cx="3360420" cy="22720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29565" marR="5080" indent="-317500">
              <a:lnSpc>
                <a:spcPct val="101400"/>
              </a:lnSpc>
              <a:spcBef>
                <a:spcPts val="75"/>
              </a:spcBef>
              <a:buAutoNum type="arabicPeriod"/>
              <a:tabLst>
                <a:tab pos="329565" algn="l"/>
              </a:tabLst>
            </a:pPr>
            <a:r>
              <a:rPr dirty="0" sz="1400">
                <a:latin typeface="Avenir Next"/>
                <a:cs typeface="Avenir Next"/>
              </a:rPr>
              <a:t>Spending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significant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time </a:t>
            </a:r>
            <a:r>
              <a:rPr dirty="0" sz="1400">
                <a:latin typeface="Avenir Next"/>
                <a:cs typeface="Avenir Next"/>
              </a:rPr>
              <a:t>communicating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value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NowPow </a:t>
            </a: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select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leadership,</a:t>
            </a:r>
            <a:endParaRPr sz="1400">
              <a:latin typeface="Avenir Next"/>
              <a:cs typeface="Avenir Next"/>
            </a:endParaRPr>
          </a:p>
          <a:p>
            <a:pPr marL="329565" marR="63500" indent="-317500">
              <a:lnSpc>
                <a:spcPct val="101400"/>
              </a:lnSpc>
              <a:spcBef>
                <a:spcPts val="190"/>
              </a:spcBef>
              <a:buAutoNum type="arabicPeriod"/>
              <a:tabLst>
                <a:tab pos="329565" algn="l"/>
              </a:tabLst>
            </a:pPr>
            <a:r>
              <a:rPr dirty="0" sz="1400">
                <a:latin typeface="Avenir Next"/>
                <a:cs typeface="Avenir Next"/>
              </a:rPr>
              <a:t>Spending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time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helping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team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leads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50">
                <a:latin typeface="Avenir Next"/>
                <a:cs typeface="Avenir Next"/>
              </a:rPr>
              <a:t>+ </a:t>
            </a:r>
            <a:r>
              <a:rPr dirty="0" sz="1400">
                <a:latin typeface="Avenir Next"/>
                <a:cs typeface="Avenir Next"/>
              </a:rPr>
              <a:t>end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users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think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about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workflows</a:t>
            </a:r>
            <a:endParaRPr sz="1400">
              <a:latin typeface="Avenir Next"/>
              <a:cs typeface="Avenir Next"/>
            </a:endParaRPr>
          </a:p>
          <a:p>
            <a:pPr marL="329565" marR="137795" indent="-317500">
              <a:lnSpc>
                <a:spcPct val="101400"/>
              </a:lnSpc>
              <a:spcBef>
                <a:spcPts val="290"/>
              </a:spcBef>
              <a:buAutoNum type="arabicPeriod"/>
              <a:tabLst>
                <a:tab pos="329565" algn="l"/>
              </a:tabLst>
            </a:pPr>
            <a:r>
              <a:rPr dirty="0" sz="1400">
                <a:latin typeface="Avenir Next"/>
                <a:cs typeface="Avenir Next"/>
              </a:rPr>
              <a:t>Conducting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more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interactive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end-</a:t>
            </a:r>
            <a:r>
              <a:rPr dirty="0" sz="1400">
                <a:latin typeface="Avenir Next"/>
                <a:cs typeface="Avenir Next"/>
              </a:rPr>
              <a:t>user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training</a:t>
            </a:r>
            <a:r>
              <a:rPr dirty="0" sz="1400" spc="-25">
                <a:latin typeface="Avenir Next"/>
                <a:cs typeface="Avenir Next"/>
              </a:rPr>
              <a:t> and</a:t>
            </a:r>
            <a:endParaRPr sz="1400">
              <a:latin typeface="Avenir Next"/>
              <a:cs typeface="Avenir Next"/>
            </a:endParaRPr>
          </a:p>
          <a:p>
            <a:pPr marL="329565" marR="37465" indent="-317500">
              <a:lnSpc>
                <a:spcPct val="97900"/>
              </a:lnSpc>
              <a:spcBef>
                <a:spcPts val="370"/>
              </a:spcBef>
              <a:buAutoNum type="arabicPeriod"/>
              <a:tabLst>
                <a:tab pos="329565" algn="l"/>
              </a:tabLst>
            </a:pPr>
            <a:r>
              <a:rPr dirty="0" sz="1400">
                <a:latin typeface="Avenir Next"/>
                <a:cs typeface="Avenir Next"/>
              </a:rPr>
              <a:t>Doing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more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frequent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follow-</a:t>
            </a:r>
            <a:r>
              <a:rPr dirty="0" sz="1400">
                <a:latin typeface="Avenir Next"/>
                <a:cs typeface="Avenir Next"/>
              </a:rPr>
              <a:t>up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post-</a:t>
            </a:r>
            <a:r>
              <a:rPr dirty="0" sz="1400">
                <a:latin typeface="Avenir Next"/>
                <a:cs typeface="Avenir Next"/>
              </a:rPr>
              <a:t>training,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including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sending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50">
                <a:latin typeface="Avenir Next"/>
                <a:cs typeface="Avenir Next"/>
              </a:rPr>
              <a:t>a </a:t>
            </a:r>
            <a:r>
              <a:rPr dirty="0" sz="1400">
                <a:latin typeface="Avenir Next"/>
                <a:cs typeface="Avenir Next"/>
              </a:rPr>
              <a:t>utilization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snapshot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63074" y="1254252"/>
            <a:ext cx="3252470" cy="4552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dirty="0" sz="1400" b="1">
                <a:latin typeface="Avenir Next"/>
                <a:cs typeface="Avenir Next"/>
              </a:rPr>
              <a:t>We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thought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that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organizations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spc="-20" b="1">
                <a:latin typeface="Avenir Next"/>
                <a:cs typeface="Avenir Next"/>
              </a:rPr>
              <a:t>would </a:t>
            </a:r>
            <a:r>
              <a:rPr dirty="0" sz="1400" b="1">
                <a:latin typeface="Avenir Next"/>
                <a:cs typeface="Avenir Next"/>
              </a:rPr>
              <a:t>be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prompted</a:t>
            </a:r>
            <a:r>
              <a:rPr dirty="0" sz="1400" spc="-35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to…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2774" y="1684020"/>
            <a:ext cx="3229610" cy="227203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30200" marR="5080" indent="-317500">
              <a:lnSpc>
                <a:spcPct val="101400"/>
              </a:lnSpc>
              <a:spcBef>
                <a:spcPts val="75"/>
              </a:spcBef>
              <a:buAutoNum type="arabicPeriod"/>
              <a:tabLst>
                <a:tab pos="330200" algn="l"/>
              </a:tabLst>
            </a:pPr>
            <a:r>
              <a:rPr dirty="0" sz="1400">
                <a:latin typeface="Avenir Next"/>
                <a:cs typeface="Avenir Next"/>
              </a:rPr>
              <a:t>Buy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more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deeply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every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level</a:t>
            </a:r>
            <a:r>
              <a:rPr dirty="0" sz="1400" spc="-25">
                <a:latin typeface="Avenir Next"/>
                <a:cs typeface="Avenir Next"/>
              </a:rPr>
              <a:t> of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organization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on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value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31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expected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benefit</a:t>
            </a:r>
            <a:endParaRPr sz="1400">
              <a:latin typeface="Avenir Next"/>
              <a:cs typeface="Avenir Next"/>
            </a:endParaRPr>
          </a:p>
          <a:p>
            <a:pPr algn="just" marL="330200" marR="343535" indent="-317500">
              <a:lnSpc>
                <a:spcPct val="101400"/>
              </a:lnSpc>
              <a:spcBef>
                <a:spcPts val="190"/>
              </a:spcBef>
              <a:buAutoNum type="arabicPeriod"/>
              <a:tabLst>
                <a:tab pos="330200" algn="l"/>
              </a:tabLst>
            </a:pPr>
            <a:r>
              <a:rPr dirty="0" sz="1400">
                <a:latin typeface="Avenir Next"/>
                <a:cs typeface="Avenir Next"/>
              </a:rPr>
              <a:t>Develop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one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or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more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clear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use </a:t>
            </a:r>
            <a:r>
              <a:rPr dirty="0" sz="1400">
                <a:latin typeface="Avenir Next"/>
                <a:cs typeface="Avenir Next"/>
              </a:rPr>
              <a:t>cases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workflows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support </a:t>
            </a:r>
            <a:r>
              <a:rPr dirty="0" sz="1400">
                <a:latin typeface="Avenir Next"/>
                <a:cs typeface="Avenir Next"/>
              </a:rPr>
              <a:t>those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uses</a:t>
            </a:r>
            <a:endParaRPr sz="1400">
              <a:latin typeface="Avenir Next"/>
              <a:cs typeface="Avenir Next"/>
            </a:endParaRPr>
          </a:p>
          <a:p>
            <a:pPr algn="just" marL="330200" marR="353695" indent="-317500">
              <a:lnSpc>
                <a:spcPct val="101400"/>
              </a:lnSpc>
              <a:spcBef>
                <a:spcPts val="290"/>
              </a:spcBef>
              <a:buAutoNum type="arabicPeriod"/>
              <a:tabLst>
                <a:tab pos="330200" algn="l"/>
              </a:tabLst>
            </a:pP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immediately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after </a:t>
            </a:r>
            <a:r>
              <a:rPr dirty="0" sz="1400" spc="-10">
                <a:latin typeface="Avenir Next"/>
                <a:cs typeface="Avenir Next"/>
              </a:rPr>
              <a:t>training</a:t>
            </a:r>
            <a:endParaRPr sz="1400">
              <a:latin typeface="Avenir Next"/>
              <a:cs typeface="Avenir Next"/>
            </a:endParaRPr>
          </a:p>
          <a:p>
            <a:pPr algn="just" marL="330200" marR="509270" indent="-317500">
              <a:lnSpc>
                <a:spcPct val="101400"/>
              </a:lnSpc>
              <a:spcBef>
                <a:spcPts val="195"/>
              </a:spcBef>
              <a:buAutoNum type="arabicPeriod"/>
              <a:tabLst>
                <a:tab pos="330200" algn="l"/>
              </a:tabLst>
            </a:pPr>
            <a:r>
              <a:rPr dirty="0" sz="1400">
                <a:latin typeface="Avenir Next"/>
                <a:cs typeface="Avenir Next"/>
              </a:rPr>
              <a:t>Sustain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1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25">
                <a:latin typeface="Avenir Next"/>
                <a:cs typeface="Avenir Next"/>
              </a:rPr>
              <a:t> the </a:t>
            </a:r>
            <a:r>
              <a:rPr dirty="0" sz="1400">
                <a:latin typeface="Avenir Next"/>
                <a:cs typeface="Avenir Next"/>
              </a:rPr>
              <a:t>months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following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4725"/>
            <a:ext cx="4572000" cy="369570"/>
          </a:xfrm>
          <a:custGeom>
            <a:avLst/>
            <a:gdLst/>
            <a:ahLst/>
            <a:cxnLst/>
            <a:rect l="l" t="t" r="r" b="b"/>
            <a:pathLst>
              <a:path w="4572000" h="369570">
                <a:moveTo>
                  <a:pt x="4572000" y="0"/>
                </a:moveTo>
                <a:lnTo>
                  <a:pt x="0" y="0"/>
                </a:lnTo>
                <a:lnTo>
                  <a:pt x="0" y="369299"/>
                </a:lnTo>
                <a:lnTo>
                  <a:pt x="4572000" y="369299"/>
                </a:lnTo>
                <a:lnTo>
                  <a:pt x="4572000" y="0"/>
                </a:lnTo>
                <a:close/>
              </a:path>
            </a:pathLst>
          </a:custGeom>
          <a:solidFill>
            <a:srgbClr val="F36D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0" y="34725"/>
            <a:ext cx="4572000" cy="369570"/>
          </a:xfrm>
          <a:prstGeom prst="rect"/>
          <a:ln w="9525">
            <a:solidFill>
              <a:srgbClr val="F36D05"/>
            </a:solidFill>
          </a:ln>
        </p:spPr>
        <p:txBody>
          <a:bodyPr wrap="square" lIns="0" tIns="64769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09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402653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Tailored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Training</a:t>
            </a:r>
            <a:r>
              <a:rPr dirty="0" sz="2500" spc="-3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4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Results</a:t>
            </a:r>
            <a:endParaRPr sz="2500">
              <a:latin typeface="Avenir Next"/>
              <a:cs typeface="Avenir Nex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8200" y="1759746"/>
            <a:ext cx="2529840" cy="2844165"/>
          </a:xfrm>
          <a:custGeom>
            <a:avLst/>
            <a:gdLst/>
            <a:ahLst/>
            <a:cxnLst/>
            <a:rect l="l" t="t" r="r" b="b"/>
            <a:pathLst>
              <a:path w="2529840" h="2844165">
                <a:moveTo>
                  <a:pt x="0" y="0"/>
                </a:moveTo>
                <a:lnTo>
                  <a:pt x="2529300" y="0"/>
                </a:lnTo>
                <a:lnTo>
                  <a:pt x="2529300" y="2844151"/>
                </a:lnTo>
                <a:lnTo>
                  <a:pt x="0" y="284415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86360" marR="510540">
              <a:lnSpc>
                <a:spcPct val="100499"/>
              </a:lnSpc>
              <a:spcBef>
                <a:spcPts val="90"/>
              </a:spcBef>
            </a:pPr>
            <a:r>
              <a:rPr dirty="0"/>
              <a:t>5</a:t>
            </a:r>
            <a:r>
              <a:rPr dirty="0" spc="-15"/>
              <a:t> </a:t>
            </a:r>
            <a:r>
              <a:rPr dirty="0"/>
              <a:t>of</a:t>
            </a:r>
            <a:r>
              <a:rPr dirty="0" spc="-5"/>
              <a:t> </a:t>
            </a:r>
            <a:r>
              <a:rPr dirty="0"/>
              <a:t>the</a:t>
            </a:r>
            <a:r>
              <a:rPr dirty="0" spc="-20"/>
              <a:t> </a:t>
            </a:r>
            <a:r>
              <a:rPr dirty="0"/>
              <a:t>14</a:t>
            </a:r>
            <a:r>
              <a:rPr dirty="0" spc="-10"/>
              <a:t> organizations </a:t>
            </a:r>
            <a:r>
              <a:rPr dirty="0"/>
              <a:t>invited</a:t>
            </a:r>
            <a:r>
              <a:rPr dirty="0" spc="-35"/>
              <a:t> </a:t>
            </a:r>
            <a:r>
              <a:rPr dirty="0"/>
              <a:t>to</a:t>
            </a:r>
            <a:r>
              <a:rPr dirty="0" spc="-20"/>
              <a:t> </a:t>
            </a:r>
            <a:r>
              <a:rPr dirty="0"/>
              <a:t>receive</a:t>
            </a:r>
            <a:r>
              <a:rPr dirty="0" spc="-40"/>
              <a:t> </a:t>
            </a:r>
            <a:r>
              <a:rPr dirty="0" spc="-10"/>
              <a:t>tailored </a:t>
            </a:r>
            <a:r>
              <a:rPr dirty="0"/>
              <a:t>training</a:t>
            </a:r>
            <a:r>
              <a:rPr dirty="0" spc="-40"/>
              <a:t> </a:t>
            </a:r>
            <a:r>
              <a:rPr dirty="0"/>
              <a:t>accepted</a:t>
            </a:r>
            <a:r>
              <a:rPr dirty="0" spc="-40"/>
              <a:t> </a:t>
            </a:r>
            <a:r>
              <a:rPr dirty="0" spc="-25"/>
              <a:t>the </a:t>
            </a:r>
            <a:r>
              <a:rPr dirty="0" spc="-10"/>
              <a:t>invitation.</a:t>
            </a:r>
          </a:p>
          <a:p>
            <a:pPr marL="86360" marR="213360">
              <a:lnSpc>
                <a:spcPct val="103099"/>
              </a:lnSpc>
              <a:spcBef>
                <a:spcPts val="1490"/>
              </a:spcBef>
            </a:pPr>
            <a:r>
              <a:rPr dirty="0"/>
              <a:t>Only</a:t>
            </a:r>
            <a:r>
              <a:rPr dirty="0" spc="-30"/>
              <a:t> </a:t>
            </a:r>
            <a:r>
              <a:rPr dirty="0"/>
              <a:t>1</a:t>
            </a:r>
            <a:r>
              <a:rPr dirty="0" spc="-35"/>
              <a:t> </a:t>
            </a:r>
            <a:r>
              <a:rPr dirty="0"/>
              <a:t>senior</a:t>
            </a:r>
            <a:r>
              <a:rPr dirty="0" spc="-40"/>
              <a:t> </a:t>
            </a:r>
            <a:r>
              <a:rPr dirty="0"/>
              <a:t>leadership</a:t>
            </a:r>
            <a:r>
              <a:rPr dirty="0" spc="-35"/>
              <a:t> </a:t>
            </a:r>
            <a:r>
              <a:rPr dirty="0" spc="-20"/>
              <a:t>buy-</a:t>
            </a:r>
            <a:r>
              <a:rPr dirty="0"/>
              <a:t>in</a:t>
            </a:r>
            <a:r>
              <a:rPr dirty="0" spc="-40"/>
              <a:t> </a:t>
            </a:r>
            <a:r>
              <a:rPr dirty="0"/>
              <a:t>conversation</a:t>
            </a:r>
            <a:r>
              <a:rPr dirty="0" spc="-40"/>
              <a:t> </a:t>
            </a:r>
            <a:r>
              <a:rPr dirty="0" spc="-10"/>
              <a:t>happened</a:t>
            </a:r>
          </a:p>
          <a:p>
            <a:pPr marL="86360" marR="231140">
              <a:lnSpc>
                <a:spcPct val="198500"/>
              </a:lnSpc>
            </a:pPr>
            <a:r>
              <a:rPr dirty="0"/>
              <a:t>7</a:t>
            </a:r>
            <a:r>
              <a:rPr dirty="0" spc="-40"/>
              <a:t> </a:t>
            </a:r>
            <a:r>
              <a:rPr dirty="0"/>
              <a:t>workflow</a:t>
            </a:r>
            <a:r>
              <a:rPr dirty="0" spc="-25"/>
              <a:t> </a:t>
            </a:r>
            <a:r>
              <a:rPr dirty="0"/>
              <a:t>planning</a:t>
            </a:r>
            <a:r>
              <a:rPr dirty="0" spc="-30"/>
              <a:t> </a:t>
            </a:r>
            <a:r>
              <a:rPr dirty="0" spc="-10"/>
              <a:t>sessions </a:t>
            </a:r>
            <a:r>
              <a:rPr dirty="0"/>
              <a:t>36</a:t>
            </a:r>
            <a:r>
              <a:rPr dirty="0" spc="-35"/>
              <a:t> </a:t>
            </a:r>
            <a:r>
              <a:rPr dirty="0"/>
              <a:t>individuals</a:t>
            </a:r>
            <a:r>
              <a:rPr dirty="0" spc="-30"/>
              <a:t> </a:t>
            </a:r>
            <a:r>
              <a:rPr dirty="0" spc="-10"/>
              <a:t>trained</a:t>
            </a:r>
          </a:p>
          <a:p>
            <a:pPr marL="86360">
              <a:lnSpc>
                <a:spcPct val="100000"/>
              </a:lnSpc>
              <a:spcBef>
                <a:spcPts val="1655"/>
              </a:spcBef>
            </a:pPr>
            <a:r>
              <a:rPr dirty="0"/>
              <a:t>3</a:t>
            </a:r>
            <a:r>
              <a:rPr dirty="0" spc="-25"/>
              <a:t> </a:t>
            </a:r>
            <a:r>
              <a:rPr dirty="0"/>
              <a:t>data</a:t>
            </a:r>
            <a:r>
              <a:rPr dirty="0" spc="-20"/>
              <a:t> </a:t>
            </a:r>
            <a:r>
              <a:rPr dirty="0"/>
              <a:t>snapshots</a:t>
            </a:r>
            <a:r>
              <a:rPr dirty="0" spc="-20"/>
              <a:t> sent</a:t>
            </a:r>
          </a:p>
        </p:txBody>
      </p:sp>
      <p:sp>
        <p:nvSpPr>
          <p:cNvPr id="5" name="object 5"/>
          <p:cNvSpPr/>
          <p:nvPr/>
        </p:nvSpPr>
        <p:spPr>
          <a:xfrm>
            <a:off x="438200" y="1187047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33437" y="1182284"/>
            <a:ext cx="2539365" cy="582295"/>
          </a:xfrm>
          <a:prstGeom prst="rect">
            <a:avLst/>
          </a:prstGeom>
          <a:solidFill>
            <a:srgbClr val="2E97A7"/>
          </a:solidFill>
        </p:spPr>
        <p:txBody>
          <a:bodyPr wrap="square" lIns="0" tIns="15748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40"/>
              </a:spcBef>
            </a:pP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Reach/Adoption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5820" y="1752885"/>
            <a:ext cx="1789430" cy="730885"/>
          </a:xfrm>
          <a:custGeom>
            <a:avLst/>
            <a:gdLst/>
            <a:ahLst/>
            <a:cxnLst/>
            <a:rect l="l" t="t" r="r" b="b"/>
            <a:pathLst>
              <a:path w="1789429" h="730885">
                <a:moveTo>
                  <a:pt x="1561472" y="71310"/>
                </a:moveTo>
                <a:lnTo>
                  <a:pt x="0" y="659434"/>
                </a:lnTo>
                <a:lnTo>
                  <a:pt x="26859" y="730744"/>
                </a:lnTo>
                <a:lnTo>
                  <a:pt x="1588330" y="142619"/>
                </a:lnTo>
                <a:lnTo>
                  <a:pt x="1561472" y="71310"/>
                </a:lnTo>
                <a:close/>
              </a:path>
              <a:path w="1789429" h="730885">
                <a:moveTo>
                  <a:pt x="1759671" y="57881"/>
                </a:moveTo>
                <a:lnTo>
                  <a:pt x="1597125" y="57881"/>
                </a:lnTo>
                <a:lnTo>
                  <a:pt x="1623983" y="129190"/>
                </a:lnTo>
                <a:lnTo>
                  <a:pt x="1588330" y="142619"/>
                </a:lnTo>
                <a:lnTo>
                  <a:pt x="1615188" y="213928"/>
                </a:lnTo>
                <a:lnTo>
                  <a:pt x="1759671" y="57881"/>
                </a:lnTo>
                <a:close/>
              </a:path>
              <a:path w="1789429" h="730885">
                <a:moveTo>
                  <a:pt x="1597125" y="57881"/>
                </a:moveTo>
                <a:lnTo>
                  <a:pt x="1561472" y="71310"/>
                </a:lnTo>
                <a:lnTo>
                  <a:pt x="1588330" y="142619"/>
                </a:lnTo>
                <a:lnTo>
                  <a:pt x="1623983" y="129190"/>
                </a:lnTo>
                <a:lnTo>
                  <a:pt x="1597125" y="57881"/>
                </a:lnTo>
                <a:close/>
              </a:path>
              <a:path w="1789429" h="730885">
                <a:moveTo>
                  <a:pt x="1534613" y="0"/>
                </a:moveTo>
                <a:lnTo>
                  <a:pt x="1561472" y="71310"/>
                </a:lnTo>
                <a:lnTo>
                  <a:pt x="1597125" y="57881"/>
                </a:lnTo>
                <a:lnTo>
                  <a:pt x="1759671" y="57881"/>
                </a:lnTo>
                <a:lnTo>
                  <a:pt x="1788829" y="26389"/>
                </a:lnTo>
                <a:lnTo>
                  <a:pt x="1534613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83658" y="3064160"/>
            <a:ext cx="1791335" cy="842010"/>
          </a:xfrm>
          <a:custGeom>
            <a:avLst/>
            <a:gdLst/>
            <a:ahLst/>
            <a:cxnLst/>
            <a:rect l="l" t="t" r="r" b="b"/>
            <a:pathLst>
              <a:path w="1791335" h="842010">
                <a:moveTo>
                  <a:pt x="1566815" y="772185"/>
                </a:moveTo>
                <a:lnTo>
                  <a:pt x="1535634" y="841714"/>
                </a:lnTo>
                <a:lnTo>
                  <a:pt x="1790990" y="830964"/>
                </a:lnTo>
                <a:lnTo>
                  <a:pt x="1755666" y="787775"/>
                </a:lnTo>
                <a:lnTo>
                  <a:pt x="1601579" y="787775"/>
                </a:lnTo>
                <a:lnTo>
                  <a:pt x="1566815" y="772185"/>
                </a:lnTo>
                <a:close/>
              </a:path>
              <a:path w="1791335" h="842010">
                <a:moveTo>
                  <a:pt x="1597996" y="702657"/>
                </a:moveTo>
                <a:lnTo>
                  <a:pt x="1566815" y="772185"/>
                </a:lnTo>
                <a:lnTo>
                  <a:pt x="1601579" y="787775"/>
                </a:lnTo>
                <a:lnTo>
                  <a:pt x="1632760" y="718247"/>
                </a:lnTo>
                <a:lnTo>
                  <a:pt x="1597996" y="702657"/>
                </a:lnTo>
                <a:close/>
              </a:path>
              <a:path w="1791335" h="842010">
                <a:moveTo>
                  <a:pt x="1629177" y="633129"/>
                </a:moveTo>
                <a:lnTo>
                  <a:pt x="1597996" y="702657"/>
                </a:lnTo>
                <a:lnTo>
                  <a:pt x="1632760" y="718247"/>
                </a:lnTo>
                <a:lnTo>
                  <a:pt x="1601579" y="787775"/>
                </a:lnTo>
                <a:lnTo>
                  <a:pt x="1755666" y="787775"/>
                </a:lnTo>
                <a:lnTo>
                  <a:pt x="1629177" y="633129"/>
                </a:lnTo>
                <a:close/>
              </a:path>
              <a:path w="1791335" h="842010">
                <a:moveTo>
                  <a:pt x="31181" y="0"/>
                </a:moveTo>
                <a:lnTo>
                  <a:pt x="0" y="69528"/>
                </a:lnTo>
                <a:lnTo>
                  <a:pt x="1566815" y="772185"/>
                </a:lnTo>
                <a:lnTo>
                  <a:pt x="1597996" y="702657"/>
                </a:lnTo>
                <a:lnTo>
                  <a:pt x="31181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90099" y="1493413"/>
            <a:ext cx="2981960" cy="572770"/>
          </a:xfrm>
          <a:custGeom>
            <a:avLst/>
            <a:gdLst/>
            <a:ahLst/>
            <a:cxnLst/>
            <a:rect l="l" t="t" r="r" b="b"/>
            <a:pathLst>
              <a:path w="2981959" h="572769">
                <a:moveTo>
                  <a:pt x="0" y="0"/>
                </a:moveTo>
                <a:lnTo>
                  <a:pt x="2981654" y="0"/>
                </a:lnTo>
                <a:lnTo>
                  <a:pt x="2981654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494861" y="1641855"/>
            <a:ext cx="297243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dirty="0" sz="1300">
                <a:latin typeface="Avenir Next"/>
                <a:cs typeface="Avenir Next"/>
              </a:rPr>
              <a:t>No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discernible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impact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90099" y="1038264"/>
            <a:ext cx="2981960" cy="455295"/>
          </a:xfrm>
          <a:custGeom>
            <a:avLst/>
            <a:gdLst/>
            <a:ahLst/>
            <a:cxnLst/>
            <a:rect l="l" t="t" r="r" b="b"/>
            <a:pathLst>
              <a:path w="2981959" h="455294">
                <a:moveTo>
                  <a:pt x="0" y="0"/>
                </a:moveTo>
                <a:lnTo>
                  <a:pt x="2981654" y="0"/>
                </a:lnTo>
                <a:lnTo>
                  <a:pt x="2981654" y="455149"/>
                </a:lnTo>
                <a:lnTo>
                  <a:pt x="0" y="45514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85336" y="1033501"/>
            <a:ext cx="2991485" cy="464820"/>
          </a:xfrm>
          <a:prstGeom prst="rect">
            <a:avLst/>
          </a:prstGeom>
          <a:solidFill>
            <a:srgbClr val="92A000"/>
          </a:solidFill>
        </p:spPr>
        <p:txBody>
          <a:bodyPr wrap="square" lIns="0" tIns="9906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78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Impact</a:t>
            </a:r>
            <a:r>
              <a:rPr dirty="0" sz="1400" spc="-3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on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Platform</a:t>
            </a:r>
            <a:r>
              <a:rPr dirty="0" sz="1400" spc="-4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490099" y="3019116"/>
            <a:ext cx="3216275" cy="1744345"/>
          </a:xfrm>
          <a:custGeom>
            <a:avLst/>
            <a:gdLst/>
            <a:ahLst/>
            <a:cxnLst/>
            <a:rect l="l" t="t" r="r" b="b"/>
            <a:pathLst>
              <a:path w="3216275" h="1744345">
                <a:moveTo>
                  <a:pt x="0" y="0"/>
                </a:moveTo>
                <a:lnTo>
                  <a:pt x="3215700" y="0"/>
                </a:lnTo>
                <a:lnTo>
                  <a:pt x="3215700" y="1744269"/>
                </a:lnTo>
                <a:lnTo>
                  <a:pt x="0" y="174426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94861" y="3059176"/>
            <a:ext cx="3206750" cy="16230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6360" marR="114300">
              <a:lnSpc>
                <a:spcPct val="100499"/>
              </a:lnSpc>
              <a:spcBef>
                <a:spcPts val="90"/>
              </a:spcBef>
            </a:pPr>
            <a:r>
              <a:rPr dirty="0" sz="1300">
                <a:latin typeface="Avenir Next"/>
                <a:cs typeface="Avenir Next"/>
              </a:rPr>
              <a:t>Points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of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intervention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were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highly </a:t>
            </a:r>
            <a:r>
              <a:rPr dirty="0" sz="1300">
                <a:latin typeface="Avenir Next"/>
                <a:cs typeface="Avenir Next"/>
              </a:rPr>
              <a:t>appreciated</a:t>
            </a:r>
            <a:r>
              <a:rPr dirty="0" sz="1300" spc="-5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(welcome</a:t>
            </a:r>
            <a:r>
              <a:rPr dirty="0" sz="1300" spc="-5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emails,</a:t>
            </a:r>
            <a:r>
              <a:rPr dirty="0" sz="1300" spc="-4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follow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spc="-25">
                <a:latin typeface="Avenir Next"/>
                <a:cs typeface="Avenir Next"/>
              </a:rPr>
              <a:t>up </a:t>
            </a:r>
            <a:r>
              <a:rPr dirty="0" sz="1300">
                <a:latin typeface="Avenir Next"/>
                <a:cs typeface="Avenir Next"/>
              </a:rPr>
              <a:t>emails,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data</a:t>
            </a:r>
            <a:r>
              <a:rPr dirty="0" sz="1300" spc="-1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snaps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of</a:t>
            </a:r>
            <a:r>
              <a:rPr dirty="0" sz="1300" spc="-2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end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20">
                <a:latin typeface="Avenir Next"/>
                <a:cs typeface="Avenir Next"/>
              </a:rPr>
              <a:t>user </a:t>
            </a:r>
            <a:r>
              <a:rPr dirty="0" sz="1300" spc="-10">
                <a:latin typeface="Avenir Next"/>
                <a:cs typeface="Avenir Next"/>
              </a:rPr>
              <a:t>engagement).</a:t>
            </a:r>
            <a:endParaRPr sz="1300">
              <a:latin typeface="Avenir Next"/>
              <a:cs typeface="Avenir Next"/>
            </a:endParaRPr>
          </a:p>
          <a:p>
            <a:pPr marL="86360" marR="109855">
              <a:lnSpc>
                <a:spcPct val="103099"/>
              </a:lnSpc>
              <a:spcBef>
                <a:spcPts val="1490"/>
              </a:spcBef>
            </a:pPr>
            <a:r>
              <a:rPr dirty="0" sz="1300">
                <a:latin typeface="Avenir Next"/>
                <a:cs typeface="Avenir Next"/>
              </a:rPr>
              <a:t>Interactive</a:t>
            </a:r>
            <a:r>
              <a:rPr dirty="0" sz="1300" spc="-5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trainings</a:t>
            </a:r>
            <a:r>
              <a:rPr dirty="0" sz="1300" spc="-4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with</a:t>
            </a:r>
            <a:r>
              <a:rPr dirty="0" sz="1300" spc="-4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searching</a:t>
            </a:r>
            <a:r>
              <a:rPr dirty="0" sz="1300" spc="-45">
                <a:latin typeface="Avenir Next"/>
                <a:cs typeface="Avenir Next"/>
              </a:rPr>
              <a:t> </a:t>
            </a:r>
            <a:r>
              <a:rPr dirty="0" sz="1300" spc="-25">
                <a:latin typeface="Avenir Next"/>
                <a:cs typeface="Avenir Next"/>
              </a:rPr>
              <a:t>and </a:t>
            </a:r>
            <a:r>
              <a:rPr dirty="0" sz="1300">
                <a:latin typeface="Avenir Next"/>
                <a:cs typeface="Avenir Next"/>
              </a:rPr>
              <a:t>sharing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resources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that</a:t>
            </a:r>
            <a:r>
              <a:rPr dirty="0" sz="1300" spc="-3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match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their</a:t>
            </a:r>
            <a:r>
              <a:rPr dirty="0" sz="1300" spc="-40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client </a:t>
            </a:r>
            <a:r>
              <a:rPr dirty="0" sz="1300">
                <a:latin typeface="Avenir Next"/>
                <a:cs typeface="Avenir Next"/>
              </a:rPr>
              <a:t>needs</a:t>
            </a:r>
            <a:r>
              <a:rPr dirty="0" sz="1300" spc="-30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was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>
                <a:latin typeface="Avenir Next"/>
                <a:cs typeface="Avenir Next"/>
              </a:rPr>
              <a:t>well</a:t>
            </a:r>
            <a:r>
              <a:rPr dirty="0" sz="1300" spc="-25">
                <a:latin typeface="Avenir Next"/>
                <a:cs typeface="Avenir Next"/>
              </a:rPr>
              <a:t> </a:t>
            </a:r>
            <a:r>
              <a:rPr dirty="0" sz="1300" spc="-10">
                <a:latin typeface="Avenir Next"/>
                <a:cs typeface="Avenir Next"/>
              </a:rPr>
              <a:t>received.</a:t>
            </a:r>
            <a:endParaRPr sz="1300">
              <a:latin typeface="Avenir Next"/>
              <a:cs typeface="Avenir Nex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90099" y="2446404"/>
            <a:ext cx="3216275" cy="572770"/>
          </a:xfrm>
          <a:custGeom>
            <a:avLst/>
            <a:gdLst/>
            <a:ahLst/>
            <a:cxnLst/>
            <a:rect l="l" t="t" r="r" b="b"/>
            <a:pathLst>
              <a:path w="3216275" h="572769">
                <a:moveTo>
                  <a:pt x="0" y="0"/>
                </a:moveTo>
                <a:lnTo>
                  <a:pt x="3215700" y="0"/>
                </a:lnTo>
                <a:lnTo>
                  <a:pt x="32157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485336" y="2441642"/>
            <a:ext cx="3225800" cy="5822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160020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60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Other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Impacts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12023" y="149352"/>
            <a:ext cx="1207007" cy="75285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-4762" y="29963"/>
            <a:ext cx="4581525" cy="379095"/>
            <a:chOff x="-4762" y="29963"/>
            <a:chExt cx="4581525" cy="379095"/>
          </a:xfrm>
        </p:grpSpPr>
        <p:sp>
          <p:nvSpPr>
            <p:cNvPr id="19" name="object 19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4572000" y="0"/>
                  </a:moveTo>
                  <a:lnTo>
                    <a:pt x="0" y="0"/>
                  </a:lnTo>
                  <a:lnTo>
                    <a:pt x="0" y="369299"/>
                  </a:lnTo>
                  <a:lnTo>
                    <a:pt x="4572000" y="369299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36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0" y="0"/>
                  </a:moveTo>
                  <a:lnTo>
                    <a:pt x="4572000" y="0"/>
                  </a:lnTo>
                  <a:lnTo>
                    <a:pt x="4572000" y="369300"/>
                  </a:lnTo>
                  <a:lnTo>
                    <a:pt x="0" y="36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xfrm>
            <a:off x="78725" y="86867"/>
            <a:ext cx="2135505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6258560" cy="4240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Communications</a:t>
            </a:r>
            <a:r>
              <a:rPr dirty="0" sz="2500" spc="-6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Campaign</a:t>
            </a:r>
            <a:r>
              <a:rPr dirty="0" sz="2500" spc="-6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6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Hypothesis</a:t>
            </a:r>
            <a:endParaRPr sz="2500">
              <a:latin typeface="Avenir Next"/>
              <a:cs typeface="Avenir Next"/>
            </a:endParaRPr>
          </a:p>
          <a:p>
            <a:pPr marL="50165">
              <a:lnSpc>
                <a:spcPct val="100000"/>
              </a:lnSpc>
              <a:spcBef>
                <a:spcPts val="1605"/>
              </a:spcBef>
            </a:pPr>
            <a:r>
              <a:rPr dirty="0" sz="1400" spc="-25" b="1">
                <a:latin typeface="Avenir Next"/>
                <a:cs typeface="Avenir Next"/>
              </a:rPr>
              <a:t>By…</a:t>
            </a:r>
            <a:endParaRPr sz="1400">
              <a:latin typeface="Avenir Next"/>
              <a:cs typeface="Avenir Next"/>
            </a:endParaRPr>
          </a:p>
          <a:p>
            <a:pPr marL="507365" marR="2603500" indent="-317500">
              <a:lnSpc>
                <a:spcPct val="100699"/>
              </a:lnSpc>
              <a:spcBef>
                <a:spcPts val="1714"/>
              </a:spcBef>
              <a:buAutoNum type="arabicPeriod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Sending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monthly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emails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that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included </a:t>
            </a:r>
            <a:r>
              <a:rPr dirty="0" sz="1400">
                <a:latin typeface="Avenir Next"/>
                <a:cs typeface="Avenir Next"/>
              </a:rPr>
              <a:t>testimonials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peers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using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finding </a:t>
            </a:r>
            <a:r>
              <a:rPr dirty="0" sz="1400">
                <a:latin typeface="Avenir Next"/>
                <a:cs typeface="Avenir Next"/>
              </a:rPr>
              <a:t>value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platform</a:t>
            </a:r>
            <a:endParaRPr sz="1400">
              <a:latin typeface="Avenir Next"/>
              <a:cs typeface="Avenir Next"/>
            </a:endParaRPr>
          </a:p>
          <a:p>
            <a:pPr marL="507365" indent="-317500">
              <a:lnSpc>
                <a:spcPts val="1610"/>
              </a:lnSpc>
              <a:buAutoNum type="arabicPeriod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Offering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multiple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modalities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access</a:t>
            </a:r>
            <a:endParaRPr sz="1400">
              <a:latin typeface="Avenir Next"/>
              <a:cs typeface="Avenir Next"/>
            </a:endParaRPr>
          </a:p>
          <a:p>
            <a:pPr marL="507365">
              <a:lnSpc>
                <a:spcPct val="100000"/>
              </a:lnSpc>
              <a:spcBef>
                <a:spcPts val="25"/>
              </a:spcBef>
            </a:pPr>
            <a:r>
              <a:rPr dirty="0" sz="1400">
                <a:latin typeface="Avenir Next"/>
                <a:cs typeface="Avenir Next"/>
              </a:rPr>
              <a:t>testimonials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(video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blog)</a:t>
            </a:r>
            <a:endParaRPr sz="1400">
              <a:latin typeface="Avenir Next"/>
              <a:cs typeface="Avenir Next"/>
            </a:endParaRPr>
          </a:p>
          <a:p>
            <a:pPr marL="507365" marR="2586990" indent="-317500">
              <a:lnSpc>
                <a:spcPct val="100000"/>
              </a:lnSpc>
              <a:spcBef>
                <a:spcPts val="20"/>
              </a:spcBef>
              <a:buAutoNum type="arabicPeriod" startAt="3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organizing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convenings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at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both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the </a:t>
            </a:r>
            <a:r>
              <a:rPr dirty="0" sz="1400">
                <a:latin typeface="Avenir Next"/>
                <a:cs typeface="Avenir Next"/>
              </a:rPr>
              <a:t>leader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end-</a:t>
            </a:r>
            <a:r>
              <a:rPr dirty="0" sz="1400">
                <a:latin typeface="Avenir Next"/>
                <a:cs typeface="Avenir Next"/>
              </a:rPr>
              <a:t>user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levels</a:t>
            </a:r>
            <a:endParaRPr sz="1400">
              <a:latin typeface="Avenir Next"/>
              <a:cs typeface="Avenir Next"/>
            </a:endParaRPr>
          </a:p>
          <a:p>
            <a:pPr marL="50165" marR="2705100">
              <a:lnSpc>
                <a:spcPct val="101400"/>
              </a:lnSpc>
              <a:spcBef>
                <a:spcPts val="1610"/>
              </a:spcBef>
            </a:pPr>
            <a:r>
              <a:rPr dirty="0" sz="1400" b="1">
                <a:latin typeface="Avenir Next"/>
                <a:cs typeface="Avenir Next"/>
              </a:rPr>
              <a:t>We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thought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that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organizations</a:t>
            </a:r>
            <a:r>
              <a:rPr dirty="0" sz="1400" spc="-40" b="1">
                <a:latin typeface="Avenir Next"/>
                <a:cs typeface="Avenir Next"/>
              </a:rPr>
              <a:t> </a:t>
            </a:r>
            <a:r>
              <a:rPr dirty="0" sz="1400" b="1">
                <a:latin typeface="Avenir Next"/>
                <a:cs typeface="Avenir Next"/>
              </a:rPr>
              <a:t>would</a:t>
            </a:r>
            <a:r>
              <a:rPr dirty="0" sz="1400" spc="-45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be </a:t>
            </a:r>
            <a:r>
              <a:rPr dirty="0" sz="1400" b="1">
                <a:latin typeface="Avenir Next"/>
                <a:cs typeface="Avenir Next"/>
              </a:rPr>
              <a:t>prompted</a:t>
            </a:r>
            <a:r>
              <a:rPr dirty="0" sz="1400" spc="-60" b="1">
                <a:latin typeface="Avenir Next"/>
                <a:cs typeface="Avenir Next"/>
              </a:rPr>
              <a:t> </a:t>
            </a:r>
            <a:r>
              <a:rPr dirty="0" sz="1400" spc="-25" b="1">
                <a:latin typeface="Avenir Next"/>
                <a:cs typeface="Avenir Next"/>
              </a:rPr>
              <a:t>to…</a:t>
            </a:r>
            <a:endParaRPr sz="1400">
              <a:latin typeface="Avenir Next"/>
              <a:cs typeface="Avenir Next"/>
            </a:endParaRPr>
          </a:p>
          <a:p>
            <a:pPr marL="507365" indent="-31750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Remember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NowPow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and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log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in</a:t>
            </a:r>
            <a:endParaRPr sz="1400">
              <a:latin typeface="Avenir Next"/>
              <a:cs typeface="Avenir Next"/>
            </a:endParaRPr>
          </a:p>
          <a:p>
            <a:pPr marL="507365" marR="2387600" indent="-317500">
              <a:lnSpc>
                <a:spcPts val="1700"/>
              </a:lnSpc>
              <a:spcBef>
                <a:spcPts val="40"/>
              </a:spcBef>
              <a:buAutoNum type="arabicPeriod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Connect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their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peers’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positive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experiences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their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own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work</a:t>
            </a:r>
            <a:endParaRPr sz="1400">
              <a:latin typeface="Avenir Next"/>
              <a:cs typeface="Avenir Next"/>
            </a:endParaRPr>
          </a:p>
          <a:p>
            <a:pPr marL="507365" indent="-317500">
              <a:lnSpc>
                <a:spcPts val="1550"/>
              </a:lnSpc>
              <a:buAutoNum type="arabicPeriod"/>
              <a:tabLst>
                <a:tab pos="507365" algn="l"/>
              </a:tabLst>
            </a:pPr>
            <a:r>
              <a:rPr dirty="0" sz="1400">
                <a:latin typeface="Avenir Next"/>
                <a:cs typeface="Avenir Next"/>
              </a:rPr>
              <a:t>Feel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like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platform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was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community</a:t>
            </a:r>
            <a:endParaRPr sz="1400">
              <a:latin typeface="Avenir Next"/>
              <a:cs typeface="Avenir Next"/>
            </a:endParaRPr>
          </a:p>
          <a:p>
            <a:pPr marL="507365">
              <a:lnSpc>
                <a:spcPct val="100000"/>
              </a:lnSpc>
              <a:spcBef>
                <a:spcPts val="25"/>
              </a:spcBef>
            </a:pPr>
            <a:r>
              <a:rPr dirty="0" sz="1400">
                <a:latin typeface="Avenir Next"/>
                <a:cs typeface="Avenir Next"/>
              </a:rPr>
              <a:t>effort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community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buy-</a:t>
            </a:r>
            <a:r>
              <a:rPr dirty="0" sz="1400" spc="-25">
                <a:latin typeface="Avenir Next"/>
                <a:cs typeface="Avenir Next"/>
              </a:rPr>
              <a:t>in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5176" y="131063"/>
            <a:ext cx="1094231" cy="10942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453049" y="1843900"/>
            <a:ext cx="4482465" cy="2425700"/>
            <a:chOff x="4453049" y="1843900"/>
            <a:chExt cx="4482465" cy="24257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2272" y="1853183"/>
              <a:ext cx="4465320" cy="22402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457812" y="1848662"/>
              <a:ext cx="4472940" cy="2416175"/>
            </a:xfrm>
            <a:custGeom>
              <a:avLst/>
              <a:gdLst/>
              <a:ahLst/>
              <a:cxnLst/>
              <a:rect l="l" t="t" r="r" b="b"/>
              <a:pathLst>
                <a:path w="4472940" h="2416175">
                  <a:moveTo>
                    <a:pt x="0" y="0"/>
                  </a:moveTo>
                  <a:lnTo>
                    <a:pt x="4472848" y="0"/>
                  </a:lnTo>
                  <a:lnTo>
                    <a:pt x="4472848" y="2415776"/>
                  </a:lnTo>
                  <a:lnTo>
                    <a:pt x="0" y="241577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0" y="34725"/>
            <a:ext cx="4572000" cy="369570"/>
          </a:xfrm>
          <a:custGeom>
            <a:avLst/>
            <a:gdLst/>
            <a:ahLst/>
            <a:cxnLst/>
            <a:rect l="l" t="t" r="r" b="b"/>
            <a:pathLst>
              <a:path w="4572000" h="369570">
                <a:moveTo>
                  <a:pt x="4572000" y="0"/>
                </a:moveTo>
                <a:lnTo>
                  <a:pt x="0" y="0"/>
                </a:lnTo>
                <a:lnTo>
                  <a:pt x="0" y="369299"/>
                </a:lnTo>
                <a:lnTo>
                  <a:pt x="4572000" y="369299"/>
                </a:lnTo>
                <a:lnTo>
                  <a:pt x="4572000" y="0"/>
                </a:lnTo>
                <a:close/>
              </a:path>
            </a:pathLst>
          </a:custGeom>
          <a:solidFill>
            <a:srgbClr val="F36D0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0" y="34725"/>
            <a:ext cx="4572000" cy="369570"/>
          </a:xfrm>
          <a:prstGeom prst="rect"/>
          <a:ln w="9525">
            <a:solidFill>
              <a:srgbClr val="F36D05"/>
            </a:solidFill>
          </a:ln>
        </p:spPr>
        <p:txBody>
          <a:bodyPr wrap="square" lIns="0" tIns="64769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509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5" y="486663"/>
            <a:ext cx="564134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Communications</a:t>
            </a:r>
            <a:r>
              <a:rPr dirty="0" sz="2500" spc="-6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Campaign</a:t>
            </a:r>
            <a:r>
              <a:rPr dirty="0" sz="2500" spc="-65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b="1">
                <a:solidFill>
                  <a:srgbClr val="093C92"/>
                </a:solidFill>
                <a:latin typeface="Avenir Next"/>
                <a:cs typeface="Avenir Next"/>
              </a:rPr>
              <a:t>-</a:t>
            </a:r>
            <a:r>
              <a:rPr dirty="0" sz="2500" spc="-60" b="1">
                <a:solidFill>
                  <a:srgbClr val="093C92"/>
                </a:solidFill>
                <a:latin typeface="Avenir Next"/>
                <a:cs typeface="Avenir Next"/>
              </a:rPr>
              <a:t> </a:t>
            </a:r>
            <a:r>
              <a:rPr dirty="0" sz="2500" spc="-10" b="1">
                <a:solidFill>
                  <a:srgbClr val="093C92"/>
                </a:solidFill>
                <a:latin typeface="Avenir Next"/>
                <a:cs typeface="Avenir Next"/>
              </a:rPr>
              <a:t>Results</a:t>
            </a:r>
            <a:endParaRPr sz="2500">
              <a:latin typeface="Avenir Next"/>
              <a:cs typeface="Avenir Nex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0880" y="1876775"/>
            <a:ext cx="2680970" cy="2681605"/>
          </a:xfrm>
          <a:custGeom>
            <a:avLst/>
            <a:gdLst/>
            <a:ahLst/>
            <a:cxnLst/>
            <a:rect l="l" t="t" r="r" b="b"/>
            <a:pathLst>
              <a:path w="2680970" h="2681604">
                <a:moveTo>
                  <a:pt x="0" y="0"/>
                </a:moveTo>
                <a:lnTo>
                  <a:pt x="2680416" y="0"/>
                </a:lnTo>
                <a:lnTo>
                  <a:pt x="2680416" y="2681100"/>
                </a:lnTo>
                <a:lnTo>
                  <a:pt x="0" y="26811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55642" y="2002027"/>
            <a:ext cx="2671445" cy="2393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360">
              <a:lnSpc>
                <a:spcPts val="1430"/>
              </a:lnSpc>
              <a:spcBef>
                <a:spcPts val="100"/>
              </a:spcBef>
            </a:pPr>
            <a:r>
              <a:rPr dirty="0" sz="1200" spc="-10">
                <a:latin typeface="Avenir Next"/>
                <a:cs typeface="Avenir Next"/>
              </a:rPr>
              <a:t>Emails:</a:t>
            </a:r>
            <a:endParaRPr sz="1200">
              <a:latin typeface="Avenir Next"/>
              <a:cs typeface="Avenir Next"/>
            </a:endParaRPr>
          </a:p>
          <a:p>
            <a:pPr marL="543560" marR="435609" indent="-304800">
              <a:lnSpc>
                <a:spcPts val="1390"/>
              </a:lnSpc>
              <a:spcBef>
                <a:spcPts val="75"/>
              </a:spcBef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7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campaigns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w/3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videos </a:t>
            </a:r>
            <a:r>
              <a:rPr dirty="0" sz="1200">
                <a:latin typeface="Avenir Next"/>
                <a:cs typeface="Avenir Next"/>
              </a:rPr>
              <a:t>were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sent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to</a:t>
            </a:r>
            <a:r>
              <a:rPr dirty="0" sz="1200" spc="-20">
                <a:latin typeface="Avenir Next"/>
                <a:cs typeface="Avenir Next"/>
              </a:rPr>
              <a:t> &gt;400</a:t>
            </a:r>
            <a:endParaRPr sz="1200">
              <a:latin typeface="Avenir Next"/>
              <a:cs typeface="Avenir Next"/>
            </a:endParaRPr>
          </a:p>
          <a:p>
            <a:pPr marL="543560">
              <a:lnSpc>
                <a:spcPts val="1415"/>
              </a:lnSpc>
              <a:spcBef>
                <a:spcPts val="35"/>
              </a:spcBef>
            </a:pPr>
            <a:r>
              <a:rPr dirty="0" sz="1200" spc="-10">
                <a:latin typeface="Avenir Next"/>
                <a:cs typeface="Avenir Next"/>
              </a:rPr>
              <a:t>individuals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ts val="1415"/>
              </a:lnSpc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Open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rates: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26-</a:t>
            </a:r>
            <a:r>
              <a:rPr dirty="0" sz="1200" spc="-25">
                <a:latin typeface="Avenir Next"/>
                <a:cs typeface="Avenir Next"/>
              </a:rPr>
              <a:t>38%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ts val="1430"/>
              </a:lnSpc>
              <a:spcBef>
                <a:spcPts val="50"/>
              </a:spcBef>
              <a:buFont typeface="Times New Roman"/>
              <a:buChar char="●"/>
              <a:tabLst>
                <a:tab pos="543560" algn="l"/>
              </a:tabLst>
            </a:pPr>
            <a:r>
              <a:rPr dirty="0" sz="1200" b="1">
                <a:latin typeface="Avenir Next"/>
                <a:cs typeface="Avenir Next"/>
              </a:rPr>
              <a:t>Click</a:t>
            </a:r>
            <a:r>
              <a:rPr dirty="0" sz="1200" spc="-20" b="1">
                <a:latin typeface="Avenir Next"/>
                <a:cs typeface="Avenir Next"/>
              </a:rPr>
              <a:t> </a:t>
            </a:r>
            <a:r>
              <a:rPr dirty="0" sz="1200" b="1">
                <a:latin typeface="Avenir Next"/>
                <a:cs typeface="Avenir Next"/>
              </a:rPr>
              <a:t>rates:</a:t>
            </a:r>
            <a:r>
              <a:rPr dirty="0" sz="1200" spc="-15" b="1">
                <a:latin typeface="Avenir Next"/>
                <a:cs typeface="Avenir Next"/>
              </a:rPr>
              <a:t> </a:t>
            </a:r>
            <a:r>
              <a:rPr dirty="0" sz="1200" spc="-10" b="1">
                <a:latin typeface="Avenir Next"/>
                <a:cs typeface="Avenir Next"/>
              </a:rPr>
              <a:t>0.5-</a:t>
            </a:r>
            <a:r>
              <a:rPr dirty="0" sz="1200" spc="-20" b="1">
                <a:latin typeface="Avenir Next"/>
                <a:cs typeface="Avenir Next"/>
              </a:rPr>
              <a:t>3.6%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ts val="1430"/>
              </a:lnSpc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Video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views: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43-</a:t>
            </a:r>
            <a:r>
              <a:rPr dirty="0" sz="1200">
                <a:latin typeface="Avenir Next"/>
                <a:cs typeface="Avenir Next"/>
              </a:rPr>
              <a:t>49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per</a:t>
            </a:r>
            <a:r>
              <a:rPr dirty="0" sz="1200" spc="-20">
                <a:latin typeface="Avenir Next"/>
                <a:cs typeface="Avenir Next"/>
              </a:rPr>
              <a:t> video</a:t>
            </a:r>
            <a:endParaRPr sz="1200">
              <a:latin typeface="Avenir Next"/>
              <a:cs typeface="Avenir Next"/>
            </a:endParaRPr>
          </a:p>
          <a:p>
            <a:pPr marL="86360" marR="201930">
              <a:lnSpc>
                <a:spcPts val="1390"/>
              </a:lnSpc>
              <a:spcBef>
                <a:spcPts val="1550"/>
              </a:spcBef>
            </a:pPr>
            <a:r>
              <a:rPr dirty="0" sz="1200">
                <a:latin typeface="Avenir Next"/>
                <a:cs typeface="Avenir Next"/>
              </a:rPr>
              <a:t>Leadership</a:t>
            </a:r>
            <a:r>
              <a:rPr dirty="0" sz="1200" spc="-6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convening:</a:t>
            </a:r>
            <a:r>
              <a:rPr dirty="0" sz="1200" spc="-60">
                <a:latin typeface="Avenir Next"/>
                <a:cs typeface="Avenir Next"/>
              </a:rPr>
              <a:t> </a:t>
            </a:r>
            <a:r>
              <a:rPr dirty="0" sz="1200" spc="-25">
                <a:latin typeface="Avenir Next"/>
                <a:cs typeface="Avenir Next"/>
              </a:rPr>
              <a:t>28 </a:t>
            </a:r>
            <a:r>
              <a:rPr dirty="0" sz="1200">
                <a:latin typeface="Avenir Next"/>
                <a:cs typeface="Avenir Next"/>
              </a:rPr>
              <a:t>participants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from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18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organizations</a:t>
            </a:r>
            <a:endParaRPr sz="1200">
              <a:latin typeface="Avenir Next"/>
              <a:cs typeface="Avenir Next"/>
            </a:endParaRPr>
          </a:p>
          <a:p>
            <a:pPr marL="86360" marR="201930">
              <a:lnSpc>
                <a:spcPts val="1390"/>
              </a:lnSpc>
              <a:spcBef>
                <a:spcPts val="1515"/>
              </a:spcBef>
            </a:pPr>
            <a:r>
              <a:rPr dirty="0" sz="1200">
                <a:latin typeface="Avenir Next"/>
                <a:cs typeface="Avenir Next"/>
              </a:rPr>
              <a:t>End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user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convening: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 spc="-25">
                <a:latin typeface="Avenir Next"/>
                <a:cs typeface="Avenir Next"/>
              </a:rPr>
              <a:t>41 </a:t>
            </a:r>
            <a:r>
              <a:rPr dirty="0" sz="1200">
                <a:latin typeface="Avenir Next"/>
                <a:cs typeface="Avenir Next"/>
              </a:rPr>
              <a:t>participants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from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18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organizations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0880" y="1304075"/>
            <a:ext cx="2680970" cy="572770"/>
          </a:xfrm>
          <a:custGeom>
            <a:avLst/>
            <a:gdLst/>
            <a:ahLst/>
            <a:cxnLst/>
            <a:rect l="l" t="t" r="r" b="b"/>
            <a:pathLst>
              <a:path w="2680970" h="572769">
                <a:moveTo>
                  <a:pt x="0" y="0"/>
                </a:moveTo>
                <a:lnTo>
                  <a:pt x="2680416" y="0"/>
                </a:lnTo>
                <a:lnTo>
                  <a:pt x="2680416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2E97A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46117" y="1299312"/>
            <a:ext cx="2690495" cy="582295"/>
          </a:xfrm>
          <a:prstGeom prst="rect">
            <a:avLst/>
          </a:prstGeom>
          <a:solidFill>
            <a:srgbClr val="2E97A7"/>
          </a:solidFill>
        </p:spPr>
        <p:txBody>
          <a:bodyPr wrap="square" lIns="0" tIns="159385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1255"/>
              </a:spcBef>
            </a:pP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Reach/Adoption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85820" y="1752885"/>
            <a:ext cx="1789430" cy="730885"/>
          </a:xfrm>
          <a:custGeom>
            <a:avLst/>
            <a:gdLst/>
            <a:ahLst/>
            <a:cxnLst/>
            <a:rect l="l" t="t" r="r" b="b"/>
            <a:pathLst>
              <a:path w="1789429" h="730885">
                <a:moveTo>
                  <a:pt x="1561472" y="71310"/>
                </a:moveTo>
                <a:lnTo>
                  <a:pt x="0" y="659434"/>
                </a:lnTo>
                <a:lnTo>
                  <a:pt x="26859" y="730744"/>
                </a:lnTo>
                <a:lnTo>
                  <a:pt x="1588330" y="142619"/>
                </a:lnTo>
                <a:lnTo>
                  <a:pt x="1561472" y="71310"/>
                </a:lnTo>
                <a:close/>
              </a:path>
              <a:path w="1789429" h="730885">
                <a:moveTo>
                  <a:pt x="1759671" y="57881"/>
                </a:moveTo>
                <a:lnTo>
                  <a:pt x="1597125" y="57881"/>
                </a:lnTo>
                <a:lnTo>
                  <a:pt x="1623983" y="129190"/>
                </a:lnTo>
                <a:lnTo>
                  <a:pt x="1588330" y="142619"/>
                </a:lnTo>
                <a:lnTo>
                  <a:pt x="1615188" y="213928"/>
                </a:lnTo>
                <a:lnTo>
                  <a:pt x="1759671" y="57881"/>
                </a:lnTo>
                <a:close/>
              </a:path>
              <a:path w="1789429" h="730885">
                <a:moveTo>
                  <a:pt x="1597125" y="57881"/>
                </a:moveTo>
                <a:lnTo>
                  <a:pt x="1561472" y="71310"/>
                </a:lnTo>
                <a:lnTo>
                  <a:pt x="1588330" y="142619"/>
                </a:lnTo>
                <a:lnTo>
                  <a:pt x="1623983" y="129190"/>
                </a:lnTo>
                <a:lnTo>
                  <a:pt x="1597125" y="57881"/>
                </a:lnTo>
                <a:close/>
              </a:path>
              <a:path w="1789429" h="730885">
                <a:moveTo>
                  <a:pt x="1534613" y="0"/>
                </a:moveTo>
                <a:lnTo>
                  <a:pt x="1561472" y="71310"/>
                </a:lnTo>
                <a:lnTo>
                  <a:pt x="1597125" y="57881"/>
                </a:lnTo>
                <a:lnTo>
                  <a:pt x="1759671" y="57881"/>
                </a:lnTo>
                <a:lnTo>
                  <a:pt x="1788829" y="26389"/>
                </a:lnTo>
                <a:lnTo>
                  <a:pt x="1534613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83658" y="3064160"/>
            <a:ext cx="1791335" cy="842010"/>
          </a:xfrm>
          <a:custGeom>
            <a:avLst/>
            <a:gdLst/>
            <a:ahLst/>
            <a:cxnLst/>
            <a:rect l="l" t="t" r="r" b="b"/>
            <a:pathLst>
              <a:path w="1791335" h="842010">
                <a:moveTo>
                  <a:pt x="1566815" y="772185"/>
                </a:moveTo>
                <a:lnTo>
                  <a:pt x="1535634" y="841714"/>
                </a:lnTo>
                <a:lnTo>
                  <a:pt x="1790990" y="830964"/>
                </a:lnTo>
                <a:lnTo>
                  <a:pt x="1755666" y="787775"/>
                </a:lnTo>
                <a:lnTo>
                  <a:pt x="1601579" y="787775"/>
                </a:lnTo>
                <a:lnTo>
                  <a:pt x="1566815" y="772185"/>
                </a:lnTo>
                <a:close/>
              </a:path>
              <a:path w="1791335" h="842010">
                <a:moveTo>
                  <a:pt x="1597996" y="702657"/>
                </a:moveTo>
                <a:lnTo>
                  <a:pt x="1566815" y="772185"/>
                </a:lnTo>
                <a:lnTo>
                  <a:pt x="1601579" y="787775"/>
                </a:lnTo>
                <a:lnTo>
                  <a:pt x="1632760" y="718247"/>
                </a:lnTo>
                <a:lnTo>
                  <a:pt x="1597996" y="702657"/>
                </a:lnTo>
                <a:close/>
              </a:path>
              <a:path w="1791335" h="842010">
                <a:moveTo>
                  <a:pt x="1629177" y="633129"/>
                </a:moveTo>
                <a:lnTo>
                  <a:pt x="1597996" y="702657"/>
                </a:lnTo>
                <a:lnTo>
                  <a:pt x="1632760" y="718247"/>
                </a:lnTo>
                <a:lnTo>
                  <a:pt x="1601579" y="787775"/>
                </a:lnTo>
                <a:lnTo>
                  <a:pt x="1755666" y="787775"/>
                </a:lnTo>
                <a:lnTo>
                  <a:pt x="1629177" y="633129"/>
                </a:lnTo>
                <a:close/>
              </a:path>
              <a:path w="1791335" h="842010">
                <a:moveTo>
                  <a:pt x="31181" y="0"/>
                </a:moveTo>
                <a:lnTo>
                  <a:pt x="0" y="69528"/>
                </a:lnTo>
                <a:lnTo>
                  <a:pt x="1566815" y="772185"/>
                </a:lnTo>
                <a:lnTo>
                  <a:pt x="1597996" y="702657"/>
                </a:lnTo>
                <a:lnTo>
                  <a:pt x="31181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383772" y="1383521"/>
            <a:ext cx="2529840" cy="572770"/>
          </a:xfrm>
          <a:custGeom>
            <a:avLst/>
            <a:gdLst/>
            <a:ahLst/>
            <a:cxnLst/>
            <a:rect l="l" t="t" r="r" b="b"/>
            <a:pathLst>
              <a:path w="2529840" h="572769">
                <a:moveTo>
                  <a:pt x="0" y="0"/>
                </a:moveTo>
                <a:lnTo>
                  <a:pt x="2529300" y="0"/>
                </a:lnTo>
                <a:lnTo>
                  <a:pt x="2529300" y="572700"/>
                </a:lnTo>
                <a:lnTo>
                  <a:pt x="0" y="5727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5388535" y="1553971"/>
            <a:ext cx="25203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venir Next"/>
                <a:cs typeface="Avenir Next"/>
              </a:rPr>
              <a:t>None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detected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3772" y="1017724"/>
            <a:ext cx="2529840" cy="366395"/>
          </a:xfrm>
          <a:custGeom>
            <a:avLst/>
            <a:gdLst/>
            <a:ahLst/>
            <a:cxnLst/>
            <a:rect l="l" t="t" r="r" b="b"/>
            <a:pathLst>
              <a:path w="2529840" h="366394">
                <a:moveTo>
                  <a:pt x="0" y="0"/>
                </a:moveTo>
                <a:lnTo>
                  <a:pt x="2529300" y="0"/>
                </a:lnTo>
                <a:lnTo>
                  <a:pt x="2529300" y="365797"/>
                </a:lnTo>
                <a:lnTo>
                  <a:pt x="0" y="36579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379010" y="1012962"/>
            <a:ext cx="2539365" cy="375920"/>
          </a:xfrm>
          <a:prstGeom prst="rect">
            <a:avLst/>
          </a:prstGeom>
          <a:solidFill>
            <a:srgbClr val="92A000"/>
          </a:solidFill>
        </p:spPr>
        <p:txBody>
          <a:bodyPr wrap="square" lIns="0" tIns="55879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439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Impact</a:t>
            </a:r>
            <a:r>
              <a:rPr dirty="0" sz="1400" spc="-3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on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Platform</a:t>
            </a:r>
            <a:r>
              <a:rPr dirty="0" sz="1400" spc="-45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Avenir Next"/>
                <a:cs typeface="Avenir Next"/>
              </a:rPr>
              <a:t>Use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39220" y="2554692"/>
            <a:ext cx="3654425" cy="2230120"/>
          </a:xfrm>
          <a:custGeom>
            <a:avLst/>
            <a:gdLst/>
            <a:ahLst/>
            <a:cxnLst/>
            <a:rect l="l" t="t" r="r" b="b"/>
            <a:pathLst>
              <a:path w="3654425" h="2230120">
                <a:moveTo>
                  <a:pt x="0" y="0"/>
                </a:moveTo>
                <a:lnTo>
                  <a:pt x="3653900" y="0"/>
                </a:lnTo>
                <a:lnTo>
                  <a:pt x="3653900" y="2229956"/>
                </a:lnTo>
                <a:lnTo>
                  <a:pt x="0" y="2229956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143982" y="2639060"/>
            <a:ext cx="3644900" cy="2037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6360">
              <a:lnSpc>
                <a:spcPts val="1415"/>
              </a:lnSpc>
              <a:spcBef>
                <a:spcPts val="100"/>
              </a:spcBef>
            </a:pPr>
            <a:r>
              <a:rPr dirty="0" sz="1200">
                <a:latin typeface="Avenir Next"/>
                <a:cs typeface="Avenir Next"/>
              </a:rPr>
              <a:t>Interviews</a:t>
            </a:r>
            <a:r>
              <a:rPr dirty="0" sz="1200" spc="-6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confirmed: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ts val="1390"/>
              </a:lnSpc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Low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awareness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of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emails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ts val="1415"/>
              </a:lnSpc>
              <a:buFont typeface="Times New Roman"/>
              <a:buChar char="●"/>
              <a:tabLst>
                <a:tab pos="543560" algn="l"/>
              </a:tabLst>
            </a:pPr>
            <a:r>
              <a:rPr dirty="0" sz="1200" spc="-10">
                <a:latin typeface="Avenir Next"/>
                <a:cs typeface="Avenir Next"/>
              </a:rPr>
              <a:t>Deprioritizing </a:t>
            </a:r>
            <a:r>
              <a:rPr dirty="0" sz="1200">
                <a:latin typeface="Avenir Next"/>
                <a:cs typeface="Avenir Next"/>
              </a:rPr>
              <a:t>emails</a:t>
            </a:r>
            <a:r>
              <a:rPr dirty="0" sz="1200" spc="-1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because</a:t>
            </a:r>
            <a:r>
              <a:rPr dirty="0" sz="1200" spc="-1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of</a:t>
            </a:r>
            <a:r>
              <a:rPr dirty="0" sz="1200" spc="-1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low</a:t>
            </a:r>
            <a:r>
              <a:rPr dirty="0" sz="1200" spc="-1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use</a:t>
            </a:r>
            <a:r>
              <a:rPr dirty="0" sz="1200" spc="-10">
                <a:latin typeface="Avenir Next"/>
                <a:cs typeface="Avenir Next"/>
              </a:rPr>
              <a:t> </a:t>
            </a:r>
            <a:r>
              <a:rPr dirty="0" sz="1200" spc="-25">
                <a:latin typeface="Avenir Next"/>
                <a:cs typeface="Avenir Next"/>
              </a:rPr>
              <a:t>of</a:t>
            </a:r>
            <a:endParaRPr sz="1200">
              <a:latin typeface="Avenir Next"/>
              <a:cs typeface="Avenir Next"/>
            </a:endParaRPr>
          </a:p>
          <a:p>
            <a:pPr marL="543560">
              <a:lnSpc>
                <a:spcPct val="100000"/>
              </a:lnSpc>
              <a:spcBef>
                <a:spcPts val="70"/>
              </a:spcBef>
            </a:pPr>
            <a:r>
              <a:rPr dirty="0" sz="1200">
                <a:latin typeface="Avenir Next"/>
                <a:cs typeface="Avenir Next"/>
              </a:rPr>
              <a:t>the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tool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and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overload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of</a:t>
            </a:r>
            <a:r>
              <a:rPr dirty="0" sz="1200" spc="-2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daily</a:t>
            </a:r>
            <a:r>
              <a:rPr dirty="0" sz="1200" spc="-20">
                <a:latin typeface="Avenir Next"/>
                <a:cs typeface="Avenir Next"/>
              </a:rPr>
              <a:t> email</a:t>
            </a:r>
            <a:endParaRPr sz="1200">
              <a:latin typeface="Avenir Next"/>
              <a:cs typeface="Avenir Next"/>
            </a:endParaRPr>
          </a:p>
          <a:p>
            <a:pPr marL="86360">
              <a:lnSpc>
                <a:spcPts val="1415"/>
              </a:lnSpc>
              <a:spcBef>
                <a:spcPts val="1465"/>
              </a:spcBef>
            </a:pPr>
            <a:r>
              <a:rPr dirty="0" sz="1200">
                <a:latin typeface="Avenir Next"/>
                <a:cs typeface="Avenir Next"/>
              </a:rPr>
              <a:t>Convenings</a:t>
            </a:r>
            <a:r>
              <a:rPr dirty="0" sz="1200" spc="-6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confirmed:</a:t>
            </a:r>
            <a:endParaRPr sz="1200">
              <a:latin typeface="Avenir Next"/>
              <a:cs typeface="Avenir Next"/>
            </a:endParaRPr>
          </a:p>
          <a:p>
            <a:pPr marL="543560" marR="503555" indent="-304800">
              <a:lnSpc>
                <a:spcPts val="1390"/>
              </a:lnSpc>
              <a:spcBef>
                <a:spcPts val="65"/>
              </a:spcBef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Community</a:t>
            </a:r>
            <a:r>
              <a:rPr dirty="0" sz="1200" spc="-5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resource</a:t>
            </a:r>
            <a:r>
              <a:rPr dirty="0" sz="1200" spc="-5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directory</a:t>
            </a:r>
            <a:r>
              <a:rPr dirty="0" sz="1200" spc="-5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highly valued</a:t>
            </a:r>
            <a:endParaRPr sz="1200">
              <a:latin typeface="Avenir Next"/>
              <a:cs typeface="Avenir Next"/>
            </a:endParaRPr>
          </a:p>
          <a:p>
            <a:pPr marL="543560" marR="233679" indent="-304800">
              <a:lnSpc>
                <a:spcPts val="1390"/>
              </a:lnSpc>
              <a:spcBef>
                <a:spcPts val="125"/>
              </a:spcBef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Must</a:t>
            </a:r>
            <a:r>
              <a:rPr dirty="0" sz="1200" spc="-5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protect</a:t>
            </a:r>
            <a:r>
              <a:rPr dirty="0" sz="1200" spc="-4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client/patient</a:t>
            </a:r>
            <a:r>
              <a:rPr dirty="0" sz="1200" spc="-4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confidentiality </a:t>
            </a:r>
            <a:r>
              <a:rPr dirty="0" sz="1200">
                <a:latin typeface="Avenir Next"/>
                <a:cs typeface="Avenir Next"/>
              </a:rPr>
              <a:t>in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electronic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referrals</a:t>
            </a:r>
            <a:endParaRPr sz="1200">
              <a:latin typeface="Avenir Next"/>
              <a:cs typeface="Avenir Next"/>
            </a:endParaRPr>
          </a:p>
          <a:p>
            <a:pPr marL="543560" indent="-304800">
              <a:lnSpc>
                <a:spcPct val="100000"/>
              </a:lnSpc>
              <a:spcBef>
                <a:spcPts val="35"/>
              </a:spcBef>
              <a:buFont typeface="Times New Roman"/>
              <a:buChar char="●"/>
              <a:tabLst>
                <a:tab pos="543560" algn="l"/>
              </a:tabLst>
            </a:pPr>
            <a:r>
              <a:rPr dirty="0" sz="1200">
                <a:latin typeface="Avenir Next"/>
                <a:cs typeface="Avenir Next"/>
              </a:rPr>
              <a:t>Importance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of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interoperability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39220" y="2188894"/>
            <a:ext cx="3654425" cy="369570"/>
          </a:xfrm>
          <a:custGeom>
            <a:avLst/>
            <a:gdLst/>
            <a:ahLst/>
            <a:cxnLst/>
            <a:rect l="l" t="t" r="r" b="b"/>
            <a:pathLst>
              <a:path w="3654425" h="369569">
                <a:moveTo>
                  <a:pt x="0" y="0"/>
                </a:moveTo>
                <a:lnTo>
                  <a:pt x="3653900" y="0"/>
                </a:lnTo>
                <a:lnTo>
                  <a:pt x="3653900" y="369300"/>
                </a:lnTo>
                <a:lnTo>
                  <a:pt x="0" y="3693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92A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5134457" y="2184131"/>
            <a:ext cx="3663950" cy="379095"/>
          </a:xfrm>
          <a:prstGeom prst="rect">
            <a:avLst/>
          </a:prstGeom>
          <a:solidFill>
            <a:srgbClr val="92A000"/>
          </a:solidFill>
        </p:spPr>
        <p:txBody>
          <a:bodyPr wrap="square" lIns="0" tIns="57785" rIns="0" bIns="0" rtlCol="0" vert="horz">
            <a:spAutoFit/>
          </a:bodyPr>
          <a:lstStyle/>
          <a:p>
            <a:pPr marL="95885">
              <a:lnSpc>
                <a:spcPct val="100000"/>
              </a:lnSpc>
              <a:spcBef>
                <a:spcPts val="455"/>
              </a:spcBef>
            </a:pPr>
            <a:r>
              <a:rPr dirty="0" sz="1400" b="1">
                <a:solidFill>
                  <a:srgbClr val="FFFFFF"/>
                </a:solidFill>
                <a:latin typeface="Avenir Next"/>
                <a:cs typeface="Avenir Next"/>
              </a:rPr>
              <a:t>Other</a:t>
            </a:r>
            <a:r>
              <a:rPr dirty="0" sz="1400" spc="-30" b="1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Avenir Next"/>
                <a:cs typeface="Avenir Next"/>
              </a:rPr>
              <a:t>Impacts</a:t>
            </a:r>
            <a:endParaRPr sz="1400">
              <a:latin typeface="Avenir Next"/>
              <a:cs typeface="Avenir Nex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85176" y="131063"/>
            <a:ext cx="1094231" cy="1094231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-4762" y="29963"/>
            <a:ext cx="4581525" cy="379095"/>
            <a:chOff x="-4762" y="29963"/>
            <a:chExt cx="4581525" cy="379095"/>
          </a:xfrm>
        </p:grpSpPr>
        <p:sp>
          <p:nvSpPr>
            <p:cNvPr id="19" name="object 19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4572000" y="0"/>
                  </a:moveTo>
                  <a:lnTo>
                    <a:pt x="0" y="0"/>
                  </a:lnTo>
                  <a:lnTo>
                    <a:pt x="0" y="369299"/>
                  </a:lnTo>
                  <a:lnTo>
                    <a:pt x="4572000" y="369299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F36D0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0" y="34725"/>
              <a:ext cx="4572000" cy="369570"/>
            </a:xfrm>
            <a:custGeom>
              <a:avLst/>
              <a:gdLst/>
              <a:ahLst/>
              <a:cxnLst/>
              <a:rect l="l" t="t" r="r" b="b"/>
              <a:pathLst>
                <a:path w="4572000" h="369570">
                  <a:moveTo>
                    <a:pt x="0" y="0"/>
                  </a:moveTo>
                  <a:lnTo>
                    <a:pt x="4572000" y="0"/>
                  </a:lnTo>
                  <a:lnTo>
                    <a:pt x="4572000" y="369300"/>
                  </a:lnTo>
                  <a:lnTo>
                    <a:pt x="0" y="36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36D0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$PPTXTitle"/>
          <p:cNvSpPr txBox="1">
            <a:spLocks noGrp="1"/>
          </p:cNvSpPr>
          <p:nvPr>
            <p:ph type="title"/>
          </p:nvPr>
        </p:nvSpPr>
        <p:spPr>
          <a:xfrm>
            <a:off x="78725" y="86867"/>
            <a:ext cx="2135505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Findings</a:t>
            </a:r>
            <a:r>
              <a:rPr dirty="0" sz="1400" spc="-3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from</a:t>
            </a:r>
            <a:r>
              <a:rPr dirty="0" sz="1400" spc="-35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b="0">
                <a:solidFill>
                  <a:srgbClr val="FFFFFF"/>
                </a:solidFill>
                <a:latin typeface="Avenir Book"/>
                <a:cs typeface="Avenir Book"/>
              </a:rPr>
              <a:t>Phase</a:t>
            </a:r>
            <a:r>
              <a:rPr dirty="0" sz="1400" spc="-40" b="0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400" spc="-20" b="0">
                <a:solidFill>
                  <a:srgbClr val="FFFFFF"/>
                </a:solidFill>
                <a:latin typeface="Avenir Book"/>
                <a:cs typeface="Avenir Book"/>
              </a:rPr>
              <a:t>Three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45824" y="4084320"/>
            <a:ext cx="107251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100" spc="-10">
                <a:latin typeface="Avenir Book"/>
                <a:cs typeface="Avenir Book"/>
              </a:rPr>
              <a:t>Communications Campaign</a:t>
            </a:r>
            <a:endParaRPr sz="1100">
              <a:latin typeface="Avenir Book"/>
              <a:cs typeface="Avenir Boo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1868" y="1043363"/>
            <a:ext cx="8481060" cy="2127250"/>
            <a:chOff x="441868" y="1043363"/>
            <a:chExt cx="8481060" cy="2127250"/>
          </a:xfrm>
        </p:grpSpPr>
        <p:sp>
          <p:nvSpPr>
            <p:cNvPr id="4" name="object 4"/>
            <p:cNvSpPr/>
            <p:nvPr/>
          </p:nvSpPr>
          <p:spPr>
            <a:xfrm>
              <a:off x="441868" y="3164786"/>
              <a:ext cx="8481060" cy="0"/>
            </a:xfrm>
            <a:custGeom>
              <a:avLst/>
              <a:gdLst/>
              <a:ahLst/>
              <a:cxnLst/>
              <a:rect l="l" t="t" r="r" b="b"/>
              <a:pathLst>
                <a:path w="8481060" h="0">
                  <a:moveTo>
                    <a:pt x="0" y="0"/>
                  </a:moveTo>
                  <a:lnTo>
                    <a:pt x="8480788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78516" y="1052888"/>
              <a:ext cx="8248015" cy="2108200"/>
            </a:xfrm>
            <a:custGeom>
              <a:avLst/>
              <a:gdLst/>
              <a:ahLst/>
              <a:cxnLst/>
              <a:rect l="l" t="t" r="r" b="b"/>
              <a:pathLst>
                <a:path w="8248015" h="2108200">
                  <a:moveTo>
                    <a:pt x="0" y="2107887"/>
                  </a:moveTo>
                  <a:lnTo>
                    <a:pt x="153003" y="2092648"/>
                  </a:lnTo>
                  <a:lnTo>
                    <a:pt x="345027" y="1845760"/>
                  </a:lnTo>
                  <a:lnTo>
                    <a:pt x="537051" y="2062168"/>
                  </a:lnTo>
                  <a:lnTo>
                    <a:pt x="732123" y="2053024"/>
                  </a:lnTo>
                  <a:lnTo>
                    <a:pt x="924147" y="1915864"/>
                  </a:lnTo>
                  <a:lnTo>
                    <a:pt x="1116171" y="1955488"/>
                  </a:lnTo>
                  <a:lnTo>
                    <a:pt x="1308195" y="1982920"/>
                  </a:lnTo>
                  <a:lnTo>
                    <a:pt x="1500219" y="1629352"/>
                  </a:lnTo>
                  <a:lnTo>
                    <a:pt x="1695291" y="1504384"/>
                  </a:lnTo>
                  <a:lnTo>
                    <a:pt x="1887315" y="1257496"/>
                  </a:lnTo>
                  <a:lnTo>
                    <a:pt x="2079339" y="1739080"/>
                  </a:lnTo>
                  <a:lnTo>
                    <a:pt x="2271363" y="1041088"/>
                  </a:lnTo>
                  <a:lnTo>
                    <a:pt x="2466435" y="1504384"/>
                  </a:lnTo>
                  <a:lnTo>
                    <a:pt x="2658459" y="1266640"/>
                  </a:lnTo>
                  <a:lnTo>
                    <a:pt x="2850483" y="1818328"/>
                  </a:lnTo>
                  <a:lnTo>
                    <a:pt x="3042507" y="1757368"/>
                  </a:lnTo>
                  <a:lnTo>
                    <a:pt x="3237579" y="1925008"/>
                  </a:lnTo>
                  <a:lnTo>
                    <a:pt x="3429603" y="1659832"/>
                  </a:lnTo>
                  <a:lnTo>
                    <a:pt x="3621627" y="1934152"/>
                  </a:lnTo>
                  <a:lnTo>
                    <a:pt x="3813651" y="1611064"/>
                  </a:lnTo>
                  <a:lnTo>
                    <a:pt x="4008723" y="846016"/>
                  </a:lnTo>
                  <a:lnTo>
                    <a:pt x="4200747" y="1415992"/>
                  </a:lnTo>
                  <a:lnTo>
                    <a:pt x="4392771" y="1571440"/>
                  </a:lnTo>
                  <a:lnTo>
                    <a:pt x="4584795" y="1778704"/>
                  </a:lnTo>
                  <a:lnTo>
                    <a:pt x="4779867" y="1757368"/>
                  </a:lnTo>
                  <a:lnTo>
                    <a:pt x="4971891" y="1483048"/>
                  </a:lnTo>
                  <a:lnTo>
                    <a:pt x="5163915" y="1504384"/>
                  </a:lnTo>
                  <a:lnTo>
                    <a:pt x="5355939" y="1641544"/>
                  </a:lnTo>
                  <a:lnTo>
                    <a:pt x="5547963" y="1778704"/>
                  </a:lnTo>
                  <a:lnTo>
                    <a:pt x="5743035" y="1159960"/>
                  </a:lnTo>
                  <a:lnTo>
                    <a:pt x="5935059" y="1336744"/>
                  </a:lnTo>
                  <a:lnTo>
                    <a:pt x="6127083" y="1376368"/>
                  </a:lnTo>
                  <a:lnTo>
                    <a:pt x="6319107" y="1099000"/>
                  </a:lnTo>
                  <a:lnTo>
                    <a:pt x="6514179" y="1385512"/>
                  </a:lnTo>
                  <a:lnTo>
                    <a:pt x="6706203" y="1452568"/>
                  </a:lnTo>
                  <a:lnTo>
                    <a:pt x="6898227" y="1336744"/>
                  </a:lnTo>
                  <a:lnTo>
                    <a:pt x="7090251" y="1208728"/>
                  </a:lnTo>
                  <a:lnTo>
                    <a:pt x="7285323" y="894784"/>
                  </a:lnTo>
                  <a:lnTo>
                    <a:pt x="7477347" y="1275784"/>
                  </a:lnTo>
                  <a:lnTo>
                    <a:pt x="7669371" y="1845760"/>
                  </a:lnTo>
                  <a:lnTo>
                    <a:pt x="7861395" y="1690312"/>
                  </a:lnTo>
                  <a:lnTo>
                    <a:pt x="8056467" y="1690312"/>
                  </a:lnTo>
                  <a:lnTo>
                    <a:pt x="824776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88019" y="1544026"/>
              <a:ext cx="6938645" cy="1617345"/>
            </a:xfrm>
            <a:custGeom>
              <a:avLst/>
              <a:gdLst/>
              <a:ahLst/>
              <a:cxnLst/>
              <a:rect l="l" t="t" r="r" b="b"/>
              <a:pathLst>
                <a:path w="6938645" h="1617345">
                  <a:moveTo>
                    <a:pt x="0" y="1616749"/>
                  </a:moveTo>
                  <a:lnTo>
                    <a:pt x="190716" y="1031533"/>
                  </a:lnTo>
                  <a:lnTo>
                    <a:pt x="385788" y="1226605"/>
                  </a:lnTo>
                  <a:lnTo>
                    <a:pt x="577812" y="1278421"/>
                  </a:lnTo>
                  <a:lnTo>
                    <a:pt x="769836" y="1522261"/>
                  </a:lnTo>
                  <a:lnTo>
                    <a:pt x="961860" y="1177837"/>
                  </a:lnTo>
                  <a:lnTo>
                    <a:pt x="1156932" y="836461"/>
                  </a:lnTo>
                  <a:lnTo>
                    <a:pt x="1348957" y="1226605"/>
                  </a:lnTo>
                  <a:lnTo>
                    <a:pt x="1539027" y="1616749"/>
                  </a:lnTo>
                </a:path>
                <a:path w="6938645" h="1617345">
                  <a:moveTo>
                    <a:pt x="1544909" y="1616749"/>
                  </a:moveTo>
                  <a:lnTo>
                    <a:pt x="1733005" y="1424725"/>
                  </a:lnTo>
                  <a:lnTo>
                    <a:pt x="1924086" y="1616749"/>
                  </a:lnTo>
                </a:path>
                <a:path w="6938645" h="1617345">
                  <a:moveTo>
                    <a:pt x="1943563" y="1616749"/>
                  </a:moveTo>
                  <a:lnTo>
                    <a:pt x="2120101" y="1571029"/>
                  </a:lnTo>
                  <a:lnTo>
                    <a:pt x="2296638" y="1616749"/>
                  </a:lnTo>
                </a:path>
                <a:path w="6938645" h="1617345">
                  <a:moveTo>
                    <a:pt x="3665535" y="1616749"/>
                  </a:moveTo>
                  <a:lnTo>
                    <a:pt x="3854413" y="1375957"/>
                  </a:lnTo>
                  <a:lnTo>
                    <a:pt x="4046437" y="1522261"/>
                  </a:lnTo>
                  <a:lnTo>
                    <a:pt x="4238461" y="0"/>
                  </a:lnTo>
                  <a:lnTo>
                    <a:pt x="4433533" y="1375957"/>
                  </a:lnTo>
                  <a:lnTo>
                    <a:pt x="4625557" y="1473493"/>
                  </a:lnTo>
                  <a:lnTo>
                    <a:pt x="4817581" y="1424725"/>
                  </a:lnTo>
                  <a:lnTo>
                    <a:pt x="5009605" y="245149"/>
                  </a:lnTo>
                  <a:lnTo>
                    <a:pt x="5204677" y="1226605"/>
                  </a:lnTo>
                  <a:lnTo>
                    <a:pt x="5396701" y="1031533"/>
                  </a:lnTo>
                  <a:lnTo>
                    <a:pt x="5588725" y="1522261"/>
                  </a:lnTo>
                  <a:lnTo>
                    <a:pt x="5780749" y="1226605"/>
                  </a:lnTo>
                  <a:lnTo>
                    <a:pt x="5975821" y="836461"/>
                  </a:lnTo>
                  <a:lnTo>
                    <a:pt x="6167845" y="1473493"/>
                  </a:lnTo>
                  <a:lnTo>
                    <a:pt x="6359869" y="1522261"/>
                  </a:lnTo>
                  <a:lnTo>
                    <a:pt x="6551893" y="1278421"/>
                  </a:lnTo>
                  <a:lnTo>
                    <a:pt x="6746965" y="1424725"/>
                  </a:lnTo>
                  <a:lnTo>
                    <a:pt x="6938265" y="1226605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25332" y="2162863"/>
              <a:ext cx="7901305" cy="998219"/>
            </a:xfrm>
            <a:custGeom>
              <a:avLst/>
              <a:gdLst/>
              <a:ahLst/>
              <a:cxnLst/>
              <a:rect l="l" t="t" r="r" b="b"/>
              <a:pathLst>
                <a:path w="7901305" h="998219">
                  <a:moveTo>
                    <a:pt x="0" y="997912"/>
                  </a:moveTo>
                  <a:lnTo>
                    <a:pt x="190235" y="571193"/>
                  </a:lnTo>
                  <a:lnTo>
                    <a:pt x="385307" y="961337"/>
                  </a:lnTo>
                  <a:lnTo>
                    <a:pt x="577331" y="903425"/>
                  </a:lnTo>
                  <a:lnTo>
                    <a:pt x="769355" y="982673"/>
                  </a:lnTo>
                  <a:lnTo>
                    <a:pt x="961379" y="845513"/>
                  </a:lnTo>
                  <a:lnTo>
                    <a:pt x="1148479" y="997912"/>
                  </a:lnTo>
                </a:path>
                <a:path w="7901305" h="998219">
                  <a:moveTo>
                    <a:pt x="1735556" y="997912"/>
                  </a:moveTo>
                  <a:lnTo>
                    <a:pt x="1924547" y="747977"/>
                  </a:lnTo>
                  <a:lnTo>
                    <a:pt x="2119619" y="824177"/>
                  </a:lnTo>
                  <a:lnTo>
                    <a:pt x="2311643" y="726641"/>
                  </a:lnTo>
                  <a:lnTo>
                    <a:pt x="2503667" y="885137"/>
                  </a:lnTo>
                  <a:lnTo>
                    <a:pt x="2695691" y="982673"/>
                  </a:lnTo>
                  <a:lnTo>
                    <a:pt x="2890763" y="982673"/>
                  </a:lnTo>
                  <a:lnTo>
                    <a:pt x="3082787" y="961337"/>
                  </a:lnTo>
                  <a:lnTo>
                    <a:pt x="3274811" y="961337"/>
                  </a:lnTo>
                  <a:lnTo>
                    <a:pt x="3466835" y="943049"/>
                  </a:lnTo>
                  <a:lnTo>
                    <a:pt x="3661907" y="903425"/>
                  </a:lnTo>
                  <a:lnTo>
                    <a:pt x="3853931" y="845513"/>
                  </a:lnTo>
                  <a:lnTo>
                    <a:pt x="4045955" y="805889"/>
                  </a:lnTo>
                  <a:lnTo>
                    <a:pt x="4234050" y="997912"/>
                  </a:lnTo>
                </a:path>
                <a:path w="7901305" h="998219">
                  <a:moveTo>
                    <a:pt x="4242982" y="997912"/>
                  </a:moveTo>
                  <a:lnTo>
                    <a:pt x="4433051" y="845513"/>
                  </a:lnTo>
                  <a:lnTo>
                    <a:pt x="4625075" y="982673"/>
                  </a:lnTo>
                  <a:lnTo>
                    <a:pt x="4817099" y="943049"/>
                  </a:lnTo>
                  <a:lnTo>
                    <a:pt x="4996040" y="997912"/>
                  </a:lnTo>
                </a:path>
                <a:path w="7901305" h="998219">
                  <a:moveTo>
                    <a:pt x="5049136" y="997912"/>
                  </a:moveTo>
                  <a:lnTo>
                    <a:pt x="5201147" y="982673"/>
                  </a:lnTo>
                  <a:lnTo>
                    <a:pt x="5396219" y="982673"/>
                  </a:lnTo>
                  <a:lnTo>
                    <a:pt x="5588243" y="961337"/>
                  </a:lnTo>
                  <a:lnTo>
                    <a:pt x="5780267" y="747977"/>
                  </a:lnTo>
                  <a:lnTo>
                    <a:pt x="5972291" y="156665"/>
                  </a:lnTo>
                  <a:lnTo>
                    <a:pt x="6167363" y="430985"/>
                  </a:lnTo>
                  <a:lnTo>
                    <a:pt x="6359387" y="784553"/>
                  </a:lnTo>
                  <a:lnTo>
                    <a:pt x="6551411" y="531569"/>
                  </a:lnTo>
                  <a:lnTo>
                    <a:pt x="6743435" y="354785"/>
                  </a:lnTo>
                  <a:lnTo>
                    <a:pt x="6938507" y="293825"/>
                  </a:lnTo>
                  <a:lnTo>
                    <a:pt x="7130531" y="178001"/>
                  </a:lnTo>
                  <a:lnTo>
                    <a:pt x="7322555" y="0"/>
                  </a:lnTo>
                  <a:lnTo>
                    <a:pt x="7514579" y="766265"/>
                  </a:lnTo>
                  <a:lnTo>
                    <a:pt x="7709651" y="549857"/>
                  </a:lnTo>
                  <a:lnTo>
                    <a:pt x="7900951" y="784553"/>
                  </a:lnTo>
                </a:path>
              </a:pathLst>
            </a:custGeom>
            <a:ln w="1905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46111" y="2265225"/>
              <a:ext cx="8280400" cy="895985"/>
            </a:xfrm>
            <a:custGeom>
              <a:avLst/>
              <a:gdLst/>
              <a:ahLst/>
              <a:cxnLst/>
              <a:rect l="l" t="t" r="r" b="b"/>
              <a:pathLst>
                <a:path w="8280400" h="895985">
                  <a:moveTo>
                    <a:pt x="0" y="895550"/>
                  </a:moveTo>
                  <a:lnTo>
                    <a:pt x="185408" y="801062"/>
                  </a:lnTo>
                  <a:lnTo>
                    <a:pt x="377432" y="734006"/>
                  </a:lnTo>
                  <a:lnTo>
                    <a:pt x="569456" y="852878"/>
                  </a:lnTo>
                  <a:lnTo>
                    <a:pt x="764528" y="846782"/>
                  </a:lnTo>
                  <a:lnTo>
                    <a:pt x="956552" y="645614"/>
                  </a:lnTo>
                  <a:lnTo>
                    <a:pt x="1148576" y="776678"/>
                  </a:lnTo>
                  <a:lnTo>
                    <a:pt x="1340600" y="846782"/>
                  </a:lnTo>
                  <a:lnTo>
                    <a:pt x="1532624" y="880310"/>
                  </a:lnTo>
                  <a:lnTo>
                    <a:pt x="1727696" y="828494"/>
                  </a:lnTo>
                  <a:lnTo>
                    <a:pt x="1919720" y="880310"/>
                  </a:lnTo>
                  <a:lnTo>
                    <a:pt x="2111744" y="828494"/>
                  </a:lnTo>
                  <a:lnTo>
                    <a:pt x="2303768" y="770582"/>
                  </a:lnTo>
                  <a:lnTo>
                    <a:pt x="2498840" y="724862"/>
                  </a:lnTo>
                  <a:lnTo>
                    <a:pt x="2690864" y="807158"/>
                  </a:lnTo>
                  <a:lnTo>
                    <a:pt x="2882888" y="843734"/>
                  </a:lnTo>
                  <a:lnTo>
                    <a:pt x="3074912" y="822398"/>
                  </a:lnTo>
                  <a:lnTo>
                    <a:pt x="3269984" y="807158"/>
                  </a:lnTo>
                  <a:lnTo>
                    <a:pt x="3462008" y="810206"/>
                  </a:lnTo>
                  <a:lnTo>
                    <a:pt x="3654032" y="718766"/>
                  </a:lnTo>
                  <a:lnTo>
                    <a:pt x="3846056" y="712670"/>
                  </a:lnTo>
                  <a:lnTo>
                    <a:pt x="4041128" y="371294"/>
                  </a:lnTo>
                  <a:lnTo>
                    <a:pt x="4233152" y="413966"/>
                  </a:lnTo>
                  <a:lnTo>
                    <a:pt x="4425176" y="676094"/>
                  </a:lnTo>
                  <a:lnTo>
                    <a:pt x="4617200" y="810206"/>
                  </a:lnTo>
                  <a:lnTo>
                    <a:pt x="4812272" y="779726"/>
                  </a:lnTo>
                  <a:lnTo>
                    <a:pt x="5004296" y="718766"/>
                  </a:lnTo>
                  <a:lnTo>
                    <a:pt x="5196320" y="682190"/>
                  </a:lnTo>
                  <a:lnTo>
                    <a:pt x="5388344" y="630374"/>
                  </a:lnTo>
                  <a:lnTo>
                    <a:pt x="5580368" y="691334"/>
                  </a:lnTo>
                  <a:lnTo>
                    <a:pt x="5775440" y="764486"/>
                  </a:lnTo>
                  <a:lnTo>
                    <a:pt x="5967464" y="755342"/>
                  </a:lnTo>
                  <a:lnTo>
                    <a:pt x="6159488" y="0"/>
                  </a:lnTo>
                  <a:lnTo>
                    <a:pt x="6351512" y="657806"/>
                  </a:lnTo>
                  <a:lnTo>
                    <a:pt x="6546584" y="712670"/>
                  </a:lnTo>
                  <a:lnTo>
                    <a:pt x="6738608" y="770582"/>
                  </a:lnTo>
                  <a:lnTo>
                    <a:pt x="6930632" y="26870"/>
                  </a:lnTo>
                  <a:lnTo>
                    <a:pt x="7122656" y="453590"/>
                  </a:lnTo>
                  <a:lnTo>
                    <a:pt x="7317728" y="554174"/>
                  </a:lnTo>
                  <a:lnTo>
                    <a:pt x="7509752" y="660854"/>
                  </a:lnTo>
                  <a:lnTo>
                    <a:pt x="7701776" y="688286"/>
                  </a:lnTo>
                  <a:lnTo>
                    <a:pt x="7893800" y="718766"/>
                  </a:lnTo>
                  <a:lnTo>
                    <a:pt x="8088872" y="794966"/>
                  </a:lnTo>
                  <a:lnTo>
                    <a:pt x="8280172" y="666950"/>
                  </a:lnTo>
                </a:path>
              </a:pathLst>
            </a:custGeom>
            <a:ln w="1905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67306" y="3070351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595959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306" y="2579623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595959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3743" y="2088895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743" y="159816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15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743" y="1104391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3743" y="613663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8900000">
            <a:off x="237167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8900000">
            <a:off x="419399" y="3348482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8900000">
            <a:off x="612267" y="334845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8900000">
            <a:off x="819933" y="3340735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8900000">
            <a:off x="981080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8900000">
            <a:off x="1200894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8900000">
            <a:off x="1425113" y="3329821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18900000">
            <a:off x="1569760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18900000">
            <a:off x="1762506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8900000">
            <a:off x="1976461" y="3340763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18900000">
            <a:off x="2148083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2340830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2550109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8900000">
            <a:off x="2732341" y="3348482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18900000">
            <a:off x="2925210" y="334845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8900000">
            <a:off x="3132875" y="3340735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8900000">
            <a:off x="3294023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8900000">
            <a:off x="3513835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3738055" y="3329821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8900000">
            <a:off x="3882702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8900000">
            <a:off x="4075447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8900000">
            <a:off x="4289403" y="3340763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8900000">
            <a:off x="4461026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4653772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4863051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045283" y="3348482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5238152" y="334845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8900000">
            <a:off x="5445818" y="3340735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8900000">
            <a:off x="5606965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8900000">
            <a:off x="5826778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6050997" y="3329821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6195646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6388390" y="3350064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8900000">
            <a:off x="6602346" y="3340763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8900000">
            <a:off x="6773968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18900000">
            <a:off x="6966714" y="3350059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8900000">
            <a:off x="7175994" y="334379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18900000">
            <a:off x="7358225" y="3348482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18900000">
            <a:off x="7551095" y="334845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8900000">
            <a:off x="7758760" y="3340735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8900000">
            <a:off x="7919907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18900000">
            <a:off x="8086859" y="3367064"/>
            <a:ext cx="422778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June</a:t>
            </a:r>
            <a:r>
              <a:rPr dirty="0" sz="900" spc="-2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8900000">
            <a:off x="8315921" y="3350041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July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18900000">
            <a:off x="8380911" y="3402847"/>
            <a:ext cx="53371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August</a:t>
            </a:r>
            <a:r>
              <a:rPr dirty="0" sz="900" spc="2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 descr="$PPTXTitle"/>
          <p:cNvSpPr txBox="1">
            <a:spLocks noGrp="1"/>
          </p:cNvSpPr>
          <p:nvPr>
            <p:ph type="title"/>
          </p:nvPr>
        </p:nvSpPr>
        <p:spPr>
          <a:xfrm>
            <a:off x="2608892" y="239267"/>
            <a:ext cx="3978910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Monthly</a:t>
            </a:r>
            <a:r>
              <a:rPr dirty="0" sz="1400" spc="-6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NowPow</a:t>
            </a:r>
            <a:r>
              <a:rPr dirty="0" sz="1400" spc="-5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Logins/Organization,</a:t>
            </a:r>
            <a:r>
              <a:rPr dirty="0" sz="1400" spc="-5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spc="-10" b="0">
                <a:solidFill>
                  <a:srgbClr val="595959"/>
                </a:solidFill>
                <a:latin typeface="Arial"/>
                <a:cs typeface="Arial"/>
              </a:rPr>
              <a:t>2019-</a:t>
            </a:r>
            <a:r>
              <a:rPr dirty="0" sz="1400" spc="-20" b="0">
                <a:solidFill>
                  <a:srgbClr val="595959"/>
                </a:solidFill>
                <a:latin typeface="Arial"/>
                <a:cs typeface="Arial"/>
              </a:rPr>
              <a:t>2022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267569" y="457856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2524427" y="4484623"/>
            <a:ext cx="6921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Data</a:t>
            </a:r>
            <a:r>
              <a:rPr dirty="0" sz="900" spc="2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Insights</a:t>
            </a:r>
            <a:endParaRPr sz="9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407629" y="457856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3664487" y="4484623"/>
            <a:ext cx="6731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Referral</a:t>
            </a:r>
            <a:r>
              <a:rPr dirty="0" sz="900" spc="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Hub</a:t>
            </a:r>
            <a:endParaRPr sz="9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528513" y="457856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859140" y="4578562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007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086119" y="3774062"/>
            <a:ext cx="725805" cy="3810"/>
          </a:xfrm>
          <a:custGeom>
            <a:avLst/>
            <a:gdLst/>
            <a:ahLst/>
            <a:cxnLst/>
            <a:rect l="l" t="t" r="r" b="b"/>
            <a:pathLst>
              <a:path w="725804" h="3810">
                <a:moveTo>
                  <a:pt x="0" y="0"/>
                </a:moveTo>
                <a:lnTo>
                  <a:pt x="725400" y="3402"/>
                </a:lnTo>
              </a:path>
            </a:pathLst>
          </a:custGeom>
          <a:ln w="1143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7550043" y="3972678"/>
            <a:ext cx="584835" cy="3810"/>
          </a:xfrm>
          <a:custGeom>
            <a:avLst/>
            <a:gdLst/>
            <a:ahLst/>
            <a:cxnLst/>
            <a:rect l="l" t="t" r="r" b="b"/>
            <a:pathLst>
              <a:path w="584834" h="3810">
                <a:moveTo>
                  <a:pt x="0" y="0"/>
                </a:moveTo>
                <a:lnTo>
                  <a:pt x="584400" y="3402"/>
                </a:lnTo>
              </a:path>
            </a:pathLst>
          </a:custGeom>
          <a:ln w="114300">
            <a:solidFill>
              <a:srgbClr val="351C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389245" y="4023114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 h="0">
                <a:moveTo>
                  <a:pt x="0" y="0"/>
                </a:moveTo>
                <a:lnTo>
                  <a:pt x="571500" y="1"/>
                </a:lnTo>
              </a:path>
            </a:pathLst>
          </a:custGeom>
          <a:ln w="114300">
            <a:solidFill>
              <a:srgbClr val="FFD9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507878" y="4219850"/>
            <a:ext cx="906144" cy="6350"/>
          </a:xfrm>
          <a:custGeom>
            <a:avLst/>
            <a:gdLst/>
            <a:ahLst/>
            <a:cxnLst/>
            <a:rect l="l" t="t" r="r" b="b"/>
            <a:pathLst>
              <a:path w="906145" h="6350">
                <a:moveTo>
                  <a:pt x="0" y="0"/>
                </a:moveTo>
                <a:lnTo>
                  <a:pt x="905700" y="6124"/>
                </a:lnTo>
              </a:path>
            </a:pathLst>
          </a:custGeom>
          <a:ln w="114300">
            <a:solidFill>
              <a:srgbClr val="00B0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4104443" y="3553967"/>
            <a:ext cx="2232660" cy="54356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100">
                <a:latin typeface="Avenir Book"/>
                <a:cs typeface="Avenir Book"/>
              </a:rPr>
              <a:t>Monthly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>
                <a:latin typeface="Avenir Book"/>
                <a:cs typeface="Avenir Book"/>
              </a:rPr>
              <a:t>data</a:t>
            </a:r>
            <a:r>
              <a:rPr dirty="0" sz="1100" spc="-40">
                <a:latin typeface="Avenir Book"/>
                <a:cs typeface="Avenir Book"/>
              </a:rPr>
              <a:t> </a:t>
            </a:r>
            <a:r>
              <a:rPr dirty="0" sz="1100">
                <a:latin typeface="Avenir Book"/>
                <a:cs typeface="Avenir Book"/>
              </a:rPr>
              <a:t>insights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 spc="-10">
                <a:latin typeface="Avenir Book"/>
                <a:cs typeface="Avenir Book"/>
              </a:rPr>
              <a:t>reports</a:t>
            </a:r>
            <a:endParaRPr sz="1100">
              <a:latin typeface="Avenir Book"/>
              <a:cs typeface="Avenir Book"/>
            </a:endParaRPr>
          </a:p>
          <a:p>
            <a:pPr marL="1462405">
              <a:lnSpc>
                <a:spcPct val="100000"/>
              </a:lnSpc>
              <a:spcBef>
                <a:spcPts val="720"/>
              </a:spcBef>
            </a:pPr>
            <a:r>
              <a:rPr dirty="0" sz="1100">
                <a:latin typeface="Avenir Book"/>
                <a:cs typeface="Avenir Book"/>
              </a:rPr>
              <a:t>Referral</a:t>
            </a:r>
            <a:r>
              <a:rPr dirty="0" sz="1100" spc="-40">
                <a:latin typeface="Avenir Book"/>
                <a:cs typeface="Avenir Book"/>
              </a:rPr>
              <a:t> </a:t>
            </a:r>
            <a:r>
              <a:rPr dirty="0" sz="1100" spc="-25">
                <a:latin typeface="Avenir Book"/>
                <a:cs typeface="Avenir Book"/>
              </a:rPr>
              <a:t>hub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785371" y="4126991"/>
            <a:ext cx="217551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4045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venir Book"/>
                <a:cs typeface="Avenir Book"/>
              </a:rPr>
              <a:t>Tailored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 spc="-10">
                <a:latin typeface="Avenir Book"/>
                <a:cs typeface="Avenir Book"/>
              </a:rPr>
              <a:t>training</a:t>
            </a:r>
            <a:endParaRPr sz="11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  <a:tabLst>
                <a:tab pos="1343025" algn="l"/>
              </a:tabLst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Tailored</a:t>
            </a:r>
            <a:r>
              <a:rPr dirty="0" sz="900" spc="-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Training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	Rest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Network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7106" y="1037535"/>
            <a:ext cx="8490585" cy="2134870"/>
            <a:chOff x="437106" y="1037535"/>
            <a:chExt cx="8490585" cy="2134870"/>
          </a:xfrm>
        </p:grpSpPr>
        <p:sp>
          <p:nvSpPr>
            <p:cNvPr id="3" name="object 3"/>
            <p:cNvSpPr/>
            <p:nvPr/>
          </p:nvSpPr>
          <p:spPr>
            <a:xfrm>
              <a:off x="441868" y="3162312"/>
              <a:ext cx="8481060" cy="0"/>
            </a:xfrm>
            <a:custGeom>
              <a:avLst/>
              <a:gdLst/>
              <a:ahLst/>
              <a:cxnLst/>
              <a:rect l="l" t="t" r="r" b="b"/>
              <a:pathLst>
                <a:path w="8481060" h="0">
                  <a:moveTo>
                    <a:pt x="0" y="0"/>
                  </a:moveTo>
                  <a:lnTo>
                    <a:pt x="8480788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38242" y="1047060"/>
              <a:ext cx="8288655" cy="2115820"/>
            </a:xfrm>
            <a:custGeom>
              <a:avLst/>
              <a:gdLst/>
              <a:ahLst/>
              <a:cxnLst/>
              <a:rect l="l" t="t" r="r" b="b"/>
              <a:pathLst>
                <a:path w="8288655" h="2115820">
                  <a:moveTo>
                    <a:pt x="0" y="2115253"/>
                  </a:moveTo>
                  <a:lnTo>
                    <a:pt x="193278" y="2095428"/>
                  </a:lnTo>
                  <a:lnTo>
                    <a:pt x="385302" y="1848540"/>
                  </a:lnTo>
                  <a:lnTo>
                    <a:pt x="577326" y="2064948"/>
                  </a:lnTo>
                  <a:lnTo>
                    <a:pt x="772398" y="2055804"/>
                  </a:lnTo>
                  <a:lnTo>
                    <a:pt x="964422" y="1918644"/>
                  </a:lnTo>
                  <a:lnTo>
                    <a:pt x="1156446" y="1958268"/>
                  </a:lnTo>
                  <a:lnTo>
                    <a:pt x="1348470" y="1988748"/>
                  </a:lnTo>
                  <a:lnTo>
                    <a:pt x="1540494" y="1632132"/>
                  </a:lnTo>
                  <a:lnTo>
                    <a:pt x="1735566" y="1504116"/>
                  </a:lnTo>
                  <a:lnTo>
                    <a:pt x="1927590" y="1260276"/>
                  </a:lnTo>
                  <a:lnTo>
                    <a:pt x="2119614" y="1741860"/>
                  </a:lnTo>
                  <a:lnTo>
                    <a:pt x="2311638" y="1043868"/>
                  </a:lnTo>
                  <a:lnTo>
                    <a:pt x="2506710" y="1504116"/>
                  </a:lnTo>
                  <a:lnTo>
                    <a:pt x="2698734" y="1269420"/>
                  </a:lnTo>
                  <a:lnTo>
                    <a:pt x="2890758" y="1821108"/>
                  </a:lnTo>
                  <a:lnTo>
                    <a:pt x="3082782" y="1760148"/>
                  </a:lnTo>
                  <a:lnTo>
                    <a:pt x="3277854" y="1927788"/>
                  </a:lnTo>
                  <a:lnTo>
                    <a:pt x="3469878" y="1662612"/>
                  </a:lnTo>
                  <a:lnTo>
                    <a:pt x="3661902" y="1936932"/>
                  </a:lnTo>
                  <a:lnTo>
                    <a:pt x="3853926" y="1613844"/>
                  </a:lnTo>
                  <a:lnTo>
                    <a:pt x="4048998" y="845748"/>
                  </a:lnTo>
                  <a:lnTo>
                    <a:pt x="4241022" y="1415724"/>
                  </a:lnTo>
                  <a:lnTo>
                    <a:pt x="4433046" y="1574220"/>
                  </a:lnTo>
                  <a:lnTo>
                    <a:pt x="4625070" y="1781484"/>
                  </a:lnTo>
                  <a:lnTo>
                    <a:pt x="4820142" y="1760148"/>
                  </a:lnTo>
                  <a:lnTo>
                    <a:pt x="5012166" y="1485828"/>
                  </a:lnTo>
                  <a:lnTo>
                    <a:pt x="5204190" y="1504116"/>
                  </a:lnTo>
                  <a:lnTo>
                    <a:pt x="5396214" y="1644324"/>
                  </a:lnTo>
                  <a:lnTo>
                    <a:pt x="5588238" y="1781484"/>
                  </a:lnTo>
                  <a:lnTo>
                    <a:pt x="5783310" y="1159692"/>
                  </a:lnTo>
                  <a:lnTo>
                    <a:pt x="5975334" y="1339524"/>
                  </a:lnTo>
                  <a:lnTo>
                    <a:pt x="6167358" y="1376100"/>
                  </a:lnTo>
                  <a:lnTo>
                    <a:pt x="6359382" y="1101780"/>
                  </a:lnTo>
                  <a:lnTo>
                    <a:pt x="6554454" y="1388292"/>
                  </a:lnTo>
                  <a:lnTo>
                    <a:pt x="6746478" y="1455348"/>
                  </a:lnTo>
                  <a:lnTo>
                    <a:pt x="6938502" y="1339524"/>
                  </a:lnTo>
                  <a:lnTo>
                    <a:pt x="7130526" y="1211508"/>
                  </a:lnTo>
                  <a:lnTo>
                    <a:pt x="7325598" y="894516"/>
                  </a:lnTo>
                  <a:lnTo>
                    <a:pt x="7517622" y="1278564"/>
                  </a:lnTo>
                  <a:lnTo>
                    <a:pt x="7709646" y="1848540"/>
                  </a:lnTo>
                  <a:lnTo>
                    <a:pt x="7901670" y="1693092"/>
                  </a:lnTo>
                  <a:lnTo>
                    <a:pt x="8096742" y="1693092"/>
                  </a:lnTo>
                  <a:lnTo>
                    <a:pt x="828804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38242" y="1538979"/>
              <a:ext cx="8288655" cy="1623695"/>
            </a:xfrm>
            <a:custGeom>
              <a:avLst/>
              <a:gdLst/>
              <a:ahLst/>
              <a:cxnLst/>
              <a:rect l="l" t="t" r="r" b="b"/>
              <a:pathLst>
                <a:path w="8288655" h="1623695">
                  <a:moveTo>
                    <a:pt x="0" y="1623333"/>
                  </a:moveTo>
                  <a:lnTo>
                    <a:pt x="0" y="1623333"/>
                  </a:lnTo>
                  <a:lnTo>
                    <a:pt x="1348470" y="1623333"/>
                  </a:lnTo>
                  <a:lnTo>
                    <a:pt x="1540494" y="1033532"/>
                  </a:lnTo>
                  <a:lnTo>
                    <a:pt x="1735566" y="1228604"/>
                  </a:lnTo>
                  <a:lnTo>
                    <a:pt x="1927590" y="1280420"/>
                  </a:lnTo>
                  <a:lnTo>
                    <a:pt x="2119614" y="1524260"/>
                  </a:lnTo>
                  <a:lnTo>
                    <a:pt x="2311638" y="1179836"/>
                  </a:lnTo>
                  <a:lnTo>
                    <a:pt x="2506710" y="835412"/>
                  </a:lnTo>
                  <a:lnTo>
                    <a:pt x="2698734" y="1228604"/>
                  </a:lnTo>
                  <a:lnTo>
                    <a:pt x="2890758" y="1623333"/>
                  </a:lnTo>
                  <a:lnTo>
                    <a:pt x="3082782" y="1426724"/>
                  </a:lnTo>
                  <a:lnTo>
                    <a:pt x="3277854" y="1623333"/>
                  </a:lnTo>
                  <a:lnTo>
                    <a:pt x="3469878" y="1573028"/>
                  </a:lnTo>
                  <a:lnTo>
                    <a:pt x="3661902" y="1623333"/>
                  </a:lnTo>
                  <a:lnTo>
                    <a:pt x="5012166" y="1623333"/>
                  </a:lnTo>
                  <a:lnTo>
                    <a:pt x="5204190" y="1377956"/>
                  </a:lnTo>
                  <a:lnTo>
                    <a:pt x="5396214" y="1524260"/>
                  </a:lnTo>
                  <a:lnTo>
                    <a:pt x="5588238" y="0"/>
                  </a:lnTo>
                  <a:lnTo>
                    <a:pt x="5783310" y="1377956"/>
                  </a:lnTo>
                  <a:lnTo>
                    <a:pt x="5975334" y="1475492"/>
                  </a:lnTo>
                  <a:lnTo>
                    <a:pt x="6167358" y="1426724"/>
                  </a:lnTo>
                  <a:lnTo>
                    <a:pt x="6359382" y="247148"/>
                  </a:lnTo>
                  <a:lnTo>
                    <a:pt x="6554454" y="1228604"/>
                  </a:lnTo>
                  <a:lnTo>
                    <a:pt x="6746478" y="1033532"/>
                  </a:lnTo>
                  <a:lnTo>
                    <a:pt x="6938502" y="1524260"/>
                  </a:lnTo>
                  <a:lnTo>
                    <a:pt x="7130526" y="1228604"/>
                  </a:lnTo>
                  <a:lnTo>
                    <a:pt x="7325598" y="835412"/>
                  </a:lnTo>
                  <a:lnTo>
                    <a:pt x="7517622" y="1475492"/>
                  </a:lnTo>
                  <a:lnTo>
                    <a:pt x="7709646" y="1524260"/>
                  </a:lnTo>
                  <a:lnTo>
                    <a:pt x="7901670" y="1280420"/>
                  </a:lnTo>
                  <a:lnTo>
                    <a:pt x="8096742" y="1426724"/>
                  </a:lnTo>
                  <a:lnTo>
                    <a:pt x="8288042" y="1228604"/>
                  </a:lnTo>
                </a:path>
              </a:pathLst>
            </a:custGeom>
            <a:ln w="190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38242" y="2158798"/>
              <a:ext cx="8288655" cy="1003935"/>
            </a:xfrm>
            <a:custGeom>
              <a:avLst/>
              <a:gdLst/>
              <a:ahLst/>
              <a:cxnLst/>
              <a:rect l="l" t="t" r="r" b="b"/>
              <a:pathLst>
                <a:path w="8288655" h="1003935">
                  <a:moveTo>
                    <a:pt x="0" y="1003515"/>
                  </a:moveTo>
                  <a:lnTo>
                    <a:pt x="193278" y="1003515"/>
                  </a:lnTo>
                  <a:lnTo>
                    <a:pt x="385302" y="1003515"/>
                  </a:lnTo>
                  <a:lnTo>
                    <a:pt x="577326" y="569162"/>
                  </a:lnTo>
                  <a:lnTo>
                    <a:pt x="772398" y="965402"/>
                  </a:lnTo>
                  <a:lnTo>
                    <a:pt x="964422" y="904442"/>
                  </a:lnTo>
                  <a:lnTo>
                    <a:pt x="1156446" y="983690"/>
                  </a:lnTo>
                  <a:lnTo>
                    <a:pt x="1348470" y="846530"/>
                  </a:lnTo>
                  <a:lnTo>
                    <a:pt x="1540494" y="1003515"/>
                  </a:lnTo>
                  <a:lnTo>
                    <a:pt x="1735566" y="1003515"/>
                  </a:lnTo>
                  <a:lnTo>
                    <a:pt x="1927590" y="1003515"/>
                  </a:lnTo>
                  <a:lnTo>
                    <a:pt x="2119614" y="1003515"/>
                  </a:lnTo>
                  <a:lnTo>
                    <a:pt x="2311638" y="748994"/>
                  </a:lnTo>
                  <a:lnTo>
                    <a:pt x="2506710" y="825194"/>
                  </a:lnTo>
                  <a:lnTo>
                    <a:pt x="2698734" y="727658"/>
                  </a:lnTo>
                  <a:lnTo>
                    <a:pt x="2890758" y="886154"/>
                  </a:lnTo>
                  <a:lnTo>
                    <a:pt x="3082782" y="983690"/>
                  </a:lnTo>
                  <a:lnTo>
                    <a:pt x="3277854" y="983690"/>
                  </a:lnTo>
                  <a:lnTo>
                    <a:pt x="3469878" y="965402"/>
                  </a:lnTo>
                  <a:lnTo>
                    <a:pt x="3661902" y="965402"/>
                  </a:lnTo>
                  <a:lnTo>
                    <a:pt x="3853926" y="944066"/>
                  </a:lnTo>
                  <a:lnTo>
                    <a:pt x="4048998" y="904442"/>
                  </a:lnTo>
                  <a:lnTo>
                    <a:pt x="4241022" y="846530"/>
                  </a:lnTo>
                  <a:lnTo>
                    <a:pt x="4433046" y="806906"/>
                  </a:lnTo>
                  <a:lnTo>
                    <a:pt x="4625070" y="1003515"/>
                  </a:lnTo>
                  <a:lnTo>
                    <a:pt x="4820142" y="846530"/>
                  </a:lnTo>
                  <a:lnTo>
                    <a:pt x="5012166" y="983690"/>
                  </a:lnTo>
                  <a:lnTo>
                    <a:pt x="5204190" y="944066"/>
                  </a:lnTo>
                  <a:lnTo>
                    <a:pt x="5396214" y="1003515"/>
                  </a:lnTo>
                  <a:lnTo>
                    <a:pt x="5588238" y="983690"/>
                  </a:lnTo>
                  <a:lnTo>
                    <a:pt x="5783310" y="983690"/>
                  </a:lnTo>
                  <a:lnTo>
                    <a:pt x="5975334" y="965402"/>
                  </a:lnTo>
                  <a:lnTo>
                    <a:pt x="6167358" y="748994"/>
                  </a:lnTo>
                  <a:lnTo>
                    <a:pt x="6359382" y="157682"/>
                  </a:lnTo>
                  <a:lnTo>
                    <a:pt x="6554454" y="432002"/>
                  </a:lnTo>
                  <a:lnTo>
                    <a:pt x="6746478" y="785570"/>
                  </a:lnTo>
                  <a:lnTo>
                    <a:pt x="6938502" y="532586"/>
                  </a:lnTo>
                  <a:lnTo>
                    <a:pt x="7130526" y="352754"/>
                  </a:lnTo>
                  <a:lnTo>
                    <a:pt x="7325598" y="294842"/>
                  </a:lnTo>
                  <a:lnTo>
                    <a:pt x="7517622" y="175970"/>
                  </a:lnTo>
                  <a:lnTo>
                    <a:pt x="7709646" y="0"/>
                  </a:lnTo>
                  <a:lnTo>
                    <a:pt x="7901670" y="767282"/>
                  </a:lnTo>
                  <a:lnTo>
                    <a:pt x="8096742" y="550874"/>
                  </a:lnTo>
                  <a:lnTo>
                    <a:pt x="8288042" y="785570"/>
                  </a:lnTo>
                </a:path>
              </a:pathLst>
            </a:custGeom>
            <a:ln w="1905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38242" y="2261323"/>
              <a:ext cx="8288655" cy="901065"/>
            </a:xfrm>
            <a:custGeom>
              <a:avLst/>
              <a:gdLst/>
              <a:ahLst/>
              <a:cxnLst/>
              <a:rect l="l" t="t" r="r" b="b"/>
              <a:pathLst>
                <a:path w="8288655" h="901064">
                  <a:moveTo>
                    <a:pt x="0" y="900989"/>
                  </a:moveTo>
                  <a:lnTo>
                    <a:pt x="193278" y="801916"/>
                  </a:lnTo>
                  <a:lnTo>
                    <a:pt x="385302" y="734860"/>
                  </a:lnTo>
                  <a:lnTo>
                    <a:pt x="577326" y="853732"/>
                  </a:lnTo>
                  <a:lnTo>
                    <a:pt x="772398" y="850684"/>
                  </a:lnTo>
                  <a:lnTo>
                    <a:pt x="964422" y="646468"/>
                  </a:lnTo>
                  <a:lnTo>
                    <a:pt x="1156446" y="777532"/>
                  </a:lnTo>
                  <a:lnTo>
                    <a:pt x="1348470" y="850684"/>
                  </a:lnTo>
                  <a:lnTo>
                    <a:pt x="1540494" y="881164"/>
                  </a:lnTo>
                  <a:lnTo>
                    <a:pt x="1735566" y="829348"/>
                  </a:lnTo>
                  <a:lnTo>
                    <a:pt x="1927590" y="881164"/>
                  </a:lnTo>
                  <a:lnTo>
                    <a:pt x="2119614" y="829348"/>
                  </a:lnTo>
                  <a:lnTo>
                    <a:pt x="2311638" y="771436"/>
                  </a:lnTo>
                  <a:lnTo>
                    <a:pt x="2506710" y="725716"/>
                  </a:lnTo>
                  <a:lnTo>
                    <a:pt x="2698734" y="808012"/>
                  </a:lnTo>
                  <a:lnTo>
                    <a:pt x="2890758" y="844588"/>
                  </a:lnTo>
                  <a:lnTo>
                    <a:pt x="3082782" y="823252"/>
                  </a:lnTo>
                  <a:lnTo>
                    <a:pt x="3277854" y="808012"/>
                  </a:lnTo>
                  <a:lnTo>
                    <a:pt x="3469878" y="814108"/>
                  </a:lnTo>
                  <a:lnTo>
                    <a:pt x="3661902" y="719620"/>
                  </a:lnTo>
                  <a:lnTo>
                    <a:pt x="3853926" y="713524"/>
                  </a:lnTo>
                  <a:lnTo>
                    <a:pt x="4048998" y="372148"/>
                  </a:lnTo>
                  <a:lnTo>
                    <a:pt x="4241022" y="414820"/>
                  </a:lnTo>
                  <a:lnTo>
                    <a:pt x="4433046" y="676948"/>
                  </a:lnTo>
                  <a:lnTo>
                    <a:pt x="4625070" y="814108"/>
                  </a:lnTo>
                  <a:lnTo>
                    <a:pt x="4820142" y="780580"/>
                  </a:lnTo>
                  <a:lnTo>
                    <a:pt x="5012166" y="719620"/>
                  </a:lnTo>
                  <a:lnTo>
                    <a:pt x="5204190" y="683044"/>
                  </a:lnTo>
                  <a:lnTo>
                    <a:pt x="5396214" y="631228"/>
                  </a:lnTo>
                  <a:lnTo>
                    <a:pt x="5588238" y="695236"/>
                  </a:lnTo>
                  <a:lnTo>
                    <a:pt x="5783310" y="765340"/>
                  </a:lnTo>
                  <a:lnTo>
                    <a:pt x="5975334" y="756196"/>
                  </a:lnTo>
                  <a:lnTo>
                    <a:pt x="6167358" y="0"/>
                  </a:lnTo>
                  <a:lnTo>
                    <a:pt x="6359382" y="658660"/>
                  </a:lnTo>
                  <a:lnTo>
                    <a:pt x="6554454" y="713524"/>
                  </a:lnTo>
                  <a:lnTo>
                    <a:pt x="6746478" y="771436"/>
                  </a:lnTo>
                  <a:lnTo>
                    <a:pt x="6938502" y="24676"/>
                  </a:lnTo>
                  <a:lnTo>
                    <a:pt x="7130526" y="454444"/>
                  </a:lnTo>
                  <a:lnTo>
                    <a:pt x="7325598" y="555028"/>
                  </a:lnTo>
                  <a:lnTo>
                    <a:pt x="7517622" y="661708"/>
                  </a:lnTo>
                  <a:lnTo>
                    <a:pt x="7709646" y="689140"/>
                  </a:lnTo>
                  <a:lnTo>
                    <a:pt x="7901670" y="719620"/>
                  </a:lnTo>
                  <a:lnTo>
                    <a:pt x="8096742" y="798868"/>
                  </a:lnTo>
                  <a:lnTo>
                    <a:pt x="8288042" y="667804"/>
                  </a:lnTo>
                </a:path>
              </a:pathLst>
            </a:custGeom>
            <a:ln w="19050">
              <a:solidFill>
                <a:srgbClr val="0070C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267306" y="3067304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595959"/>
                </a:solidFill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7306" y="2576576"/>
            <a:ext cx="895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0">
                <a:solidFill>
                  <a:srgbClr val="595959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3743" y="2082800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3743" y="1592071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15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3743" y="1101344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3743" y="607567"/>
            <a:ext cx="1530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25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 rot="18900000">
            <a:off x="237168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 rot="18900000">
            <a:off x="419399" y="334543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 rot="18900000">
            <a:off x="612268" y="3345407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 rot="18900000">
            <a:off x="819933" y="333768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 rot="18900000">
            <a:off x="981080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 rot="18900000">
            <a:off x="1200894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 rot="18900000">
            <a:off x="1425113" y="3326774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 rot="18900000">
            <a:off x="1569760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 rot="18900000">
            <a:off x="1762506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 rot="18900000">
            <a:off x="1976462" y="3337716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 rot="18900000">
            <a:off x="2148083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 rot="18900000">
            <a:off x="2340830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 rot="18900000">
            <a:off x="2550110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 rot="18900000">
            <a:off x="2732341" y="334543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 rot="18900000">
            <a:off x="2925210" y="3345407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18900000">
            <a:off x="3132876" y="333768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18900000">
            <a:off x="3294023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 rot="18900000">
            <a:off x="3513835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 rot="18900000">
            <a:off x="3738056" y="3326774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 rot="18900000">
            <a:off x="3882702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 rot="18900000">
            <a:off x="4075447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 rot="18900000">
            <a:off x="4289404" y="3337716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 rot="18900000">
            <a:off x="4461026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 rot="18900000">
            <a:off x="4653772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20</a:t>
            </a:r>
            <a:endParaRPr sz="9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 rot="18900000">
            <a:off x="4863052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 rot="18900000">
            <a:off x="5045284" y="334543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 rot="18900000">
            <a:off x="5238152" y="3345407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 rot="18900000">
            <a:off x="5445818" y="333768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8900000">
            <a:off x="5606965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 rot="18900000">
            <a:off x="5826778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 rot="18900000">
            <a:off x="6050998" y="3326774"/>
            <a:ext cx="326121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 rot="18900000">
            <a:off x="6195646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 rot="18900000">
            <a:off x="6388390" y="3347016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Sep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 rot="18900000">
            <a:off x="6602346" y="3337716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Oct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 rot="18900000">
            <a:off x="6773968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Nov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 rot="18900000">
            <a:off x="6966714" y="3347010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Dec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21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 rot="18900000">
            <a:off x="7175994" y="3340749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Jan</a:t>
            </a:r>
            <a:r>
              <a:rPr dirty="0" sz="900" spc="-1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18900000">
            <a:off x="7358226" y="3345434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Feb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18900000">
            <a:off x="7551095" y="3345407"/>
            <a:ext cx="374122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</a:t>
            </a:r>
            <a:r>
              <a:rPr dirty="0" sz="900" spc="-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 rot="18900000">
            <a:off x="7758760" y="3337687"/>
            <a:ext cx="362050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Apr</a:t>
            </a:r>
            <a:r>
              <a:rPr dirty="0" sz="900" spc="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 rot="18900000">
            <a:off x="7919907" y="3351635"/>
            <a:ext cx="398383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Ma</a:t>
            </a:r>
            <a:r>
              <a:rPr dirty="0" sz="900" spc="-15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y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18900000">
            <a:off x="8086860" y="3364016"/>
            <a:ext cx="422778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June</a:t>
            </a:r>
            <a:r>
              <a:rPr dirty="0" sz="900" spc="-2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18900000">
            <a:off x="8315923" y="3346993"/>
            <a:ext cx="386235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July</a:t>
            </a:r>
            <a:r>
              <a:rPr dirty="0" sz="900" spc="3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18900000">
            <a:off x="8380911" y="3399799"/>
            <a:ext cx="533717" cy="11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00"/>
              </a:lnSpc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August</a:t>
            </a:r>
            <a:r>
              <a:rPr dirty="0" sz="900" spc="2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22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 descr="$PPTXTitle"/>
          <p:cNvSpPr txBox="1">
            <a:spLocks noGrp="1"/>
          </p:cNvSpPr>
          <p:nvPr>
            <p:ph type="title"/>
          </p:nvPr>
        </p:nvSpPr>
        <p:spPr>
          <a:xfrm>
            <a:off x="2608892" y="233171"/>
            <a:ext cx="3978910" cy="2387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Monthly</a:t>
            </a:r>
            <a:r>
              <a:rPr dirty="0" sz="1400" spc="-6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NowPow</a:t>
            </a:r>
            <a:r>
              <a:rPr dirty="0" sz="1400" spc="-5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b="0">
                <a:solidFill>
                  <a:srgbClr val="595959"/>
                </a:solidFill>
                <a:latin typeface="Arial"/>
                <a:cs typeface="Arial"/>
              </a:rPr>
              <a:t>Logins/Organization,</a:t>
            </a:r>
            <a:r>
              <a:rPr dirty="0" sz="1400" spc="-55" b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1400" spc="-10" b="0">
                <a:solidFill>
                  <a:srgbClr val="595959"/>
                </a:solidFill>
                <a:latin typeface="Arial"/>
                <a:cs typeface="Arial"/>
              </a:rPr>
              <a:t>2019-</a:t>
            </a:r>
            <a:r>
              <a:rPr dirty="0" sz="1400" spc="-20" b="0">
                <a:solidFill>
                  <a:srgbClr val="595959"/>
                </a:solidFill>
                <a:latin typeface="Arial"/>
                <a:cs typeface="Arial"/>
              </a:rPr>
              <a:t>2022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267569" y="457833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2524427" y="4484623"/>
            <a:ext cx="6921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Data</a:t>
            </a:r>
            <a:r>
              <a:rPr dirty="0" sz="900" spc="2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Insights</a:t>
            </a:r>
            <a:endParaRPr sz="9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407629" y="457833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3664487" y="4484623"/>
            <a:ext cx="6731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Referral</a:t>
            </a:r>
            <a:r>
              <a:rPr dirty="0" sz="900" spc="5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25">
                <a:solidFill>
                  <a:srgbClr val="595959"/>
                </a:solidFill>
                <a:latin typeface="Arial"/>
                <a:cs typeface="Arial"/>
              </a:rPr>
              <a:t>Hub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528513" y="457833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859140" y="4578336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 h="0">
                <a:moveTo>
                  <a:pt x="0" y="0"/>
                </a:moveTo>
                <a:lnTo>
                  <a:pt x="243840" y="1"/>
                </a:lnTo>
              </a:path>
            </a:pathLst>
          </a:custGeom>
          <a:ln w="19050">
            <a:solidFill>
              <a:srgbClr val="007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086119" y="3772556"/>
            <a:ext cx="725805" cy="3810"/>
          </a:xfrm>
          <a:custGeom>
            <a:avLst/>
            <a:gdLst/>
            <a:ahLst/>
            <a:cxnLst/>
            <a:rect l="l" t="t" r="r" b="b"/>
            <a:pathLst>
              <a:path w="725804" h="3810">
                <a:moveTo>
                  <a:pt x="0" y="0"/>
                </a:moveTo>
                <a:lnTo>
                  <a:pt x="725400" y="3407"/>
                </a:lnTo>
              </a:path>
            </a:pathLst>
          </a:custGeom>
          <a:ln w="114300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550043" y="3971488"/>
            <a:ext cx="584835" cy="3810"/>
          </a:xfrm>
          <a:custGeom>
            <a:avLst/>
            <a:gdLst/>
            <a:ahLst/>
            <a:cxnLst/>
            <a:rect l="l" t="t" r="r" b="b"/>
            <a:pathLst>
              <a:path w="584834" h="3810">
                <a:moveTo>
                  <a:pt x="0" y="0"/>
                </a:moveTo>
                <a:lnTo>
                  <a:pt x="584400" y="3407"/>
                </a:lnTo>
              </a:path>
            </a:pathLst>
          </a:custGeom>
          <a:ln w="114300">
            <a:solidFill>
              <a:srgbClr val="351C7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389245" y="4022004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 h="0">
                <a:moveTo>
                  <a:pt x="0" y="0"/>
                </a:moveTo>
                <a:lnTo>
                  <a:pt x="571500" y="1"/>
                </a:lnTo>
              </a:path>
            </a:pathLst>
          </a:custGeom>
          <a:ln w="114300">
            <a:solidFill>
              <a:srgbClr val="FFD96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507878" y="4219052"/>
            <a:ext cx="906144" cy="6350"/>
          </a:xfrm>
          <a:custGeom>
            <a:avLst/>
            <a:gdLst/>
            <a:ahLst/>
            <a:cxnLst/>
            <a:rect l="l" t="t" r="r" b="b"/>
            <a:pathLst>
              <a:path w="906145" h="6350">
                <a:moveTo>
                  <a:pt x="0" y="0"/>
                </a:moveTo>
                <a:lnTo>
                  <a:pt x="905700" y="6133"/>
                </a:lnTo>
              </a:path>
            </a:pathLst>
          </a:custGeom>
          <a:ln w="114300">
            <a:solidFill>
              <a:srgbClr val="00B05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 txBox="1"/>
          <p:nvPr/>
        </p:nvSpPr>
        <p:spPr>
          <a:xfrm>
            <a:off x="4104443" y="3550920"/>
            <a:ext cx="2232660" cy="543560"/>
          </a:xfrm>
          <a:prstGeom prst="rect">
            <a:avLst/>
          </a:prstGeom>
        </p:spPr>
        <p:txBody>
          <a:bodyPr wrap="square" lIns="0" tIns="1041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dirty="0" sz="1100">
                <a:latin typeface="Avenir Book"/>
                <a:cs typeface="Avenir Book"/>
              </a:rPr>
              <a:t>Monthly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>
                <a:latin typeface="Avenir Book"/>
                <a:cs typeface="Avenir Book"/>
              </a:rPr>
              <a:t>data</a:t>
            </a:r>
            <a:r>
              <a:rPr dirty="0" sz="1100" spc="-40">
                <a:latin typeface="Avenir Book"/>
                <a:cs typeface="Avenir Book"/>
              </a:rPr>
              <a:t> </a:t>
            </a:r>
            <a:r>
              <a:rPr dirty="0" sz="1100">
                <a:latin typeface="Avenir Book"/>
                <a:cs typeface="Avenir Book"/>
              </a:rPr>
              <a:t>insights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 spc="-10">
                <a:latin typeface="Avenir Book"/>
                <a:cs typeface="Avenir Book"/>
              </a:rPr>
              <a:t>reports</a:t>
            </a:r>
            <a:endParaRPr sz="1100">
              <a:latin typeface="Avenir Book"/>
              <a:cs typeface="Avenir Book"/>
            </a:endParaRPr>
          </a:p>
          <a:p>
            <a:pPr marL="1462405">
              <a:lnSpc>
                <a:spcPct val="100000"/>
              </a:lnSpc>
              <a:spcBef>
                <a:spcPts val="720"/>
              </a:spcBef>
            </a:pPr>
            <a:r>
              <a:rPr dirty="0" sz="1100">
                <a:latin typeface="Avenir Book"/>
                <a:cs typeface="Avenir Book"/>
              </a:rPr>
              <a:t>Referral</a:t>
            </a:r>
            <a:r>
              <a:rPr dirty="0" sz="1100" spc="-40">
                <a:latin typeface="Avenir Book"/>
                <a:cs typeface="Avenir Book"/>
              </a:rPr>
              <a:t> </a:t>
            </a:r>
            <a:r>
              <a:rPr dirty="0" sz="1100" spc="-25">
                <a:latin typeface="Avenir Book"/>
                <a:cs typeface="Avenir Book"/>
              </a:rPr>
              <a:t>hub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85371" y="4126991"/>
            <a:ext cx="217551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14045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venir Book"/>
                <a:cs typeface="Avenir Book"/>
              </a:rPr>
              <a:t>Tailored</a:t>
            </a:r>
            <a:r>
              <a:rPr dirty="0" sz="1100" spc="-45">
                <a:latin typeface="Avenir Book"/>
                <a:cs typeface="Avenir Book"/>
              </a:rPr>
              <a:t> </a:t>
            </a:r>
            <a:r>
              <a:rPr dirty="0" sz="1100" spc="-10">
                <a:latin typeface="Avenir Book"/>
                <a:cs typeface="Avenir Book"/>
              </a:rPr>
              <a:t>training</a:t>
            </a:r>
            <a:endParaRPr sz="11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  <a:tabLst>
                <a:tab pos="1343025" algn="l"/>
              </a:tabLst>
            </a:pP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Tailored</a:t>
            </a:r>
            <a:r>
              <a:rPr dirty="0" sz="900" spc="-4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Training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	Rest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dirty="0" sz="900" spc="-10">
                <a:solidFill>
                  <a:srgbClr val="595959"/>
                </a:solidFill>
                <a:latin typeface="Arial"/>
                <a:cs typeface="Arial"/>
              </a:rPr>
              <a:t> Network</a:t>
            </a:r>
            <a:endParaRPr sz="9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245421" y="983132"/>
            <a:ext cx="5477510" cy="1180465"/>
          </a:xfrm>
          <a:custGeom>
            <a:avLst/>
            <a:gdLst/>
            <a:ahLst/>
            <a:cxnLst/>
            <a:rect l="l" t="t" r="r" b="b"/>
            <a:pathLst>
              <a:path w="5477509" h="1180464">
                <a:moveTo>
                  <a:pt x="114300" y="1065999"/>
                </a:moveTo>
                <a:lnTo>
                  <a:pt x="76200" y="1065999"/>
                </a:lnTo>
                <a:lnTo>
                  <a:pt x="76200" y="687400"/>
                </a:lnTo>
                <a:lnTo>
                  <a:pt x="38100" y="687400"/>
                </a:lnTo>
                <a:lnTo>
                  <a:pt x="38100" y="1065999"/>
                </a:lnTo>
                <a:lnTo>
                  <a:pt x="0" y="1065999"/>
                </a:lnTo>
                <a:lnTo>
                  <a:pt x="57150" y="1180299"/>
                </a:lnTo>
                <a:lnTo>
                  <a:pt x="104775" y="1085049"/>
                </a:lnTo>
                <a:lnTo>
                  <a:pt x="114300" y="1065999"/>
                </a:lnTo>
                <a:close/>
              </a:path>
              <a:path w="5477509" h="1180464">
                <a:moveTo>
                  <a:pt x="1602701" y="725487"/>
                </a:moveTo>
                <a:lnTo>
                  <a:pt x="1564601" y="725487"/>
                </a:lnTo>
                <a:lnTo>
                  <a:pt x="1564601" y="346887"/>
                </a:lnTo>
                <a:lnTo>
                  <a:pt x="1526501" y="346887"/>
                </a:lnTo>
                <a:lnTo>
                  <a:pt x="1526501" y="725487"/>
                </a:lnTo>
                <a:lnTo>
                  <a:pt x="1488401" y="725487"/>
                </a:lnTo>
                <a:lnTo>
                  <a:pt x="1545551" y="839787"/>
                </a:lnTo>
                <a:lnTo>
                  <a:pt x="1593176" y="744537"/>
                </a:lnTo>
                <a:lnTo>
                  <a:pt x="1602701" y="725487"/>
                </a:lnTo>
                <a:close/>
              </a:path>
              <a:path w="5477509" h="1180464">
                <a:moveTo>
                  <a:pt x="3845763" y="372960"/>
                </a:moveTo>
                <a:lnTo>
                  <a:pt x="3807663" y="372960"/>
                </a:lnTo>
                <a:lnTo>
                  <a:pt x="3807663" y="105067"/>
                </a:lnTo>
                <a:lnTo>
                  <a:pt x="3769563" y="105067"/>
                </a:lnTo>
                <a:lnTo>
                  <a:pt x="3769563" y="372960"/>
                </a:lnTo>
                <a:lnTo>
                  <a:pt x="3731463" y="372960"/>
                </a:lnTo>
                <a:lnTo>
                  <a:pt x="3788613" y="487260"/>
                </a:lnTo>
                <a:lnTo>
                  <a:pt x="3836238" y="392010"/>
                </a:lnTo>
                <a:lnTo>
                  <a:pt x="3845763" y="372960"/>
                </a:lnTo>
                <a:close/>
              </a:path>
              <a:path w="5477509" h="1180464">
                <a:moveTo>
                  <a:pt x="5477218" y="180428"/>
                </a:moveTo>
                <a:lnTo>
                  <a:pt x="5442534" y="196189"/>
                </a:lnTo>
                <a:lnTo>
                  <a:pt x="5353355" y="0"/>
                </a:lnTo>
                <a:lnTo>
                  <a:pt x="5318671" y="15760"/>
                </a:lnTo>
                <a:lnTo>
                  <a:pt x="5407850" y="211963"/>
                </a:lnTo>
                <a:lnTo>
                  <a:pt x="5373167" y="227723"/>
                </a:lnTo>
                <a:lnTo>
                  <a:pt x="5472481" y="308127"/>
                </a:lnTo>
                <a:lnTo>
                  <a:pt x="5475402" y="229298"/>
                </a:lnTo>
                <a:lnTo>
                  <a:pt x="5477218" y="18042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2917703" y="1231391"/>
            <a:ext cx="64071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102870" marR="5080" indent="-90805">
              <a:lnSpc>
                <a:spcPts val="1300"/>
              </a:lnSpc>
              <a:spcBef>
                <a:spcPts val="160"/>
              </a:spcBef>
            </a:pPr>
            <a:r>
              <a:rPr dirty="0" sz="1100" spc="-10">
                <a:latin typeface="Avenir Book"/>
                <a:cs typeface="Avenir Book"/>
              </a:rPr>
              <a:t>Pandemic started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410275" y="957071"/>
            <a:ext cx="73088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90170" marR="5080" indent="-78105">
              <a:lnSpc>
                <a:spcPts val="1300"/>
              </a:lnSpc>
              <a:spcBef>
                <a:spcPts val="160"/>
              </a:spcBef>
            </a:pPr>
            <a:r>
              <a:rPr dirty="0" sz="1100">
                <a:latin typeface="Avenir Book"/>
                <a:cs typeface="Avenir Book"/>
              </a:rPr>
              <a:t>Produce</a:t>
            </a:r>
            <a:r>
              <a:rPr dirty="0" sz="1100" spc="-50">
                <a:latin typeface="Avenir Book"/>
                <a:cs typeface="Avenir Book"/>
              </a:rPr>
              <a:t> </a:t>
            </a:r>
            <a:r>
              <a:rPr dirty="0" sz="1100" spc="-25">
                <a:latin typeface="Avenir Book"/>
                <a:cs typeface="Avenir Book"/>
              </a:rPr>
              <a:t>Rx </a:t>
            </a:r>
            <a:r>
              <a:rPr dirty="0" sz="1100">
                <a:latin typeface="Avenir Book"/>
                <a:cs typeface="Avenir Book"/>
              </a:rPr>
              <a:t>Cohort</a:t>
            </a:r>
            <a:r>
              <a:rPr dirty="0" sz="1100" spc="-25">
                <a:latin typeface="Avenir Book"/>
                <a:cs typeface="Avenir Book"/>
              </a:rPr>
              <a:t> </a:t>
            </a:r>
            <a:r>
              <a:rPr dirty="0" sz="1100" spc="-50">
                <a:latin typeface="Avenir Book"/>
                <a:cs typeface="Avenir Book"/>
              </a:rPr>
              <a:t>1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668645" y="697991"/>
            <a:ext cx="730885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0170" marR="5080" indent="-78105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Avenir Book"/>
                <a:cs typeface="Avenir Book"/>
              </a:rPr>
              <a:t>Produce</a:t>
            </a:r>
            <a:r>
              <a:rPr dirty="0" sz="1100" spc="-50">
                <a:latin typeface="Avenir Book"/>
                <a:cs typeface="Avenir Book"/>
              </a:rPr>
              <a:t> </a:t>
            </a:r>
            <a:r>
              <a:rPr dirty="0" sz="1100" spc="-25">
                <a:latin typeface="Avenir Book"/>
                <a:cs typeface="Avenir Book"/>
              </a:rPr>
              <a:t>Rx </a:t>
            </a:r>
            <a:r>
              <a:rPr dirty="0" sz="1100">
                <a:latin typeface="Avenir Book"/>
                <a:cs typeface="Avenir Book"/>
              </a:rPr>
              <a:t>Cohort</a:t>
            </a:r>
            <a:r>
              <a:rPr dirty="0" sz="1100" spc="-25">
                <a:latin typeface="Avenir Book"/>
                <a:cs typeface="Avenir Book"/>
              </a:rPr>
              <a:t> </a:t>
            </a:r>
            <a:r>
              <a:rPr dirty="0" sz="1100" spc="-50">
                <a:latin typeface="Avenir Book"/>
                <a:cs typeface="Avenir Book"/>
              </a:rPr>
              <a:t>3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142624" y="1119976"/>
            <a:ext cx="114300" cy="306705"/>
          </a:xfrm>
          <a:custGeom>
            <a:avLst/>
            <a:gdLst/>
            <a:ahLst/>
            <a:cxnLst/>
            <a:rect l="l" t="t" r="r" b="b"/>
            <a:pathLst>
              <a:path w="114300" h="306705">
                <a:moveTo>
                  <a:pt x="38094" y="192230"/>
                </a:moveTo>
                <a:lnTo>
                  <a:pt x="0" y="192858"/>
                </a:lnTo>
                <a:lnTo>
                  <a:pt x="59025" y="306200"/>
                </a:lnTo>
                <a:lnTo>
                  <a:pt x="104548" y="211277"/>
                </a:lnTo>
                <a:lnTo>
                  <a:pt x="38408" y="211277"/>
                </a:lnTo>
                <a:lnTo>
                  <a:pt x="38105" y="192858"/>
                </a:lnTo>
                <a:lnTo>
                  <a:pt x="38094" y="192230"/>
                </a:lnTo>
                <a:close/>
              </a:path>
              <a:path w="114300" h="306705">
                <a:moveTo>
                  <a:pt x="76189" y="191602"/>
                </a:moveTo>
                <a:lnTo>
                  <a:pt x="38094" y="192230"/>
                </a:lnTo>
                <a:lnTo>
                  <a:pt x="38398" y="210649"/>
                </a:lnTo>
                <a:lnTo>
                  <a:pt x="38408" y="211277"/>
                </a:lnTo>
                <a:lnTo>
                  <a:pt x="76503" y="210649"/>
                </a:lnTo>
                <a:lnTo>
                  <a:pt x="76210" y="192858"/>
                </a:lnTo>
                <a:lnTo>
                  <a:pt x="76189" y="191602"/>
                </a:lnTo>
                <a:close/>
              </a:path>
              <a:path w="114300" h="306705">
                <a:moveTo>
                  <a:pt x="114284" y="190974"/>
                </a:moveTo>
                <a:lnTo>
                  <a:pt x="76189" y="191602"/>
                </a:lnTo>
                <a:lnTo>
                  <a:pt x="76503" y="210649"/>
                </a:lnTo>
                <a:lnTo>
                  <a:pt x="38408" y="211277"/>
                </a:lnTo>
                <a:lnTo>
                  <a:pt x="104548" y="211277"/>
                </a:lnTo>
                <a:lnTo>
                  <a:pt x="114284" y="190974"/>
                </a:lnTo>
                <a:close/>
              </a:path>
              <a:path w="114300" h="306705">
                <a:moveTo>
                  <a:pt x="73031" y="0"/>
                </a:moveTo>
                <a:lnTo>
                  <a:pt x="34937" y="627"/>
                </a:lnTo>
                <a:lnTo>
                  <a:pt x="38074" y="190974"/>
                </a:lnTo>
                <a:lnTo>
                  <a:pt x="38094" y="192230"/>
                </a:lnTo>
                <a:lnTo>
                  <a:pt x="76189" y="191602"/>
                </a:lnTo>
                <a:lnTo>
                  <a:pt x="73041" y="627"/>
                </a:lnTo>
                <a:lnTo>
                  <a:pt x="73031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5830592" y="752855"/>
            <a:ext cx="730885" cy="35814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marL="90170" marR="5080" indent="-78105">
              <a:lnSpc>
                <a:spcPts val="1300"/>
              </a:lnSpc>
              <a:spcBef>
                <a:spcPts val="160"/>
              </a:spcBef>
            </a:pPr>
            <a:r>
              <a:rPr dirty="0" sz="1100">
                <a:latin typeface="Avenir Book"/>
                <a:cs typeface="Avenir Book"/>
              </a:rPr>
              <a:t>Produce</a:t>
            </a:r>
            <a:r>
              <a:rPr dirty="0" sz="1100" spc="-50">
                <a:latin typeface="Avenir Book"/>
                <a:cs typeface="Avenir Book"/>
              </a:rPr>
              <a:t> </a:t>
            </a:r>
            <a:r>
              <a:rPr dirty="0" sz="1100" spc="-25">
                <a:latin typeface="Avenir Book"/>
                <a:cs typeface="Avenir Book"/>
              </a:rPr>
              <a:t>Rx </a:t>
            </a:r>
            <a:r>
              <a:rPr dirty="0" sz="1100">
                <a:latin typeface="Avenir Book"/>
                <a:cs typeface="Avenir Book"/>
              </a:rPr>
              <a:t>Cohort</a:t>
            </a:r>
            <a:r>
              <a:rPr dirty="0" sz="1100" spc="-25">
                <a:latin typeface="Avenir Book"/>
                <a:cs typeface="Avenir Book"/>
              </a:rPr>
              <a:t> </a:t>
            </a:r>
            <a:r>
              <a:rPr dirty="0" sz="1100" spc="-50">
                <a:latin typeface="Avenir Book"/>
                <a:cs typeface="Avenir Book"/>
              </a:rPr>
              <a:t>2</a:t>
            </a:r>
            <a:endParaRPr sz="1100">
              <a:latin typeface="Avenir Book"/>
              <a:cs typeface="Avenir Book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790672" y="643127"/>
            <a:ext cx="733425" cy="6991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 indent="-635">
              <a:lnSpc>
                <a:spcPct val="100600"/>
              </a:lnSpc>
              <a:spcBef>
                <a:spcPts val="90"/>
              </a:spcBef>
            </a:pPr>
            <a:r>
              <a:rPr dirty="0" sz="1100" spc="-25">
                <a:latin typeface="Avenir Book"/>
                <a:cs typeface="Avenir Book"/>
              </a:rPr>
              <a:t>New </a:t>
            </a:r>
            <a:r>
              <a:rPr dirty="0" sz="1100" spc="-10">
                <a:latin typeface="Avenir Book"/>
                <a:cs typeface="Avenir Book"/>
              </a:rPr>
              <a:t>referral partnership </a:t>
            </a:r>
            <a:r>
              <a:rPr dirty="0" sz="1100">
                <a:latin typeface="Avenir Book"/>
                <a:cs typeface="Avenir Book"/>
              </a:rPr>
              <a:t>btw</a:t>
            </a:r>
            <a:r>
              <a:rPr dirty="0" sz="1100" spc="-15">
                <a:latin typeface="Avenir Book"/>
                <a:cs typeface="Avenir Book"/>
              </a:rPr>
              <a:t> </a:t>
            </a:r>
            <a:r>
              <a:rPr dirty="0" sz="1100">
                <a:latin typeface="Avenir Book"/>
                <a:cs typeface="Avenir Book"/>
              </a:rPr>
              <a:t>2</a:t>
            </a:r>
            <a:r>
              <a:rPr dirty="0" sz="1100" spc="-25">
                <a:latin typeface="Avenir Book"/>
                <a:cs typeface="Avenir Book"/>
              </a:rPr>
              <a:t> </a:t>
            </a:r>
            <a:r>
              <a:rPr dirty="0" sz="1100" spc="-20">
                <a:latin typeface="Avenir Book"/>
                <a:cs typeface="Avenir Book"/>
              </a:rPr>
              <a:t>orgs</a:t>
            </a:r>
            <a:endParaRPr sz="1100">
              <a:latin typeface="Avenir Book"/>
              <a:cs typeface="Avenir Book"/>
            </a:endParaRPr>
          </a:p>
        </p:txBody>
      </p:sp>
      <p:grpSp>
        <p:nvGrpSpPr>
          <p:cNvPr id="78" name="object 78"/>
          <p:cNvGrpSpPr/>
          <p:nvPr/>
        </p:nvGrpSpPr>
        <p:grpSpPr>
          <a:xfrm>
            <a:off x="4571292" y="1322075"/>
            <a:ext cx="2677795" cy="564515"/>
            <a:chOff x="4571292" y="1322075"/>
            <a:chExt cx="2677795" cy="564515"/>
          </a:xfrm>
        </p:grpSpPr>
        <p:sp>
          <p:nvSpPr>
            <p:cNvPr id="79" name="object 79"/>
            <p:cNvSpPr/>
            <p:nvPr/>
          </p:nvSpPr>
          <p:spPr>
            <a:xfrm>
              <a:off x="4579229" y="1742061"/>
              <a:ext cx="423545" cy="136525"/>
            </a:xfrm>
            <a:custGeom>
              <a:avLst/>
              <a:gdLst/>
              <a:ahLst/>
              <a:cxnLst/>
              <a:rect l="l" t="t" r="r" b="b"/>
              <a:pathLst>
                <a:path w="423545" h="136525">
                  <a:moveTo>
                    <a:pt x="0" y="136478"/>
                  </a:moveTo>
                  <a:lnTo>
                    <a:pt x="893" y="109916"/>
                  </a:lnTo>
                  <a:lnTo>
                    <a:pt x="3330" y="88225"/>
                  </a:lnTo>
                  <a:lnTo>
                    <a:pt x="6945" y="73601"/>
                  </a:lnTo>
                  <a:lnTo>
                    <a:pt x="11371" y="68238"/>
                  </a:lnTo>
                  <a:lnTo>
                    <a:pt x="200372" y="68239"/>
                  </a:lnTo>
                  <a:lnTo>
                    <a:pt x="204798" y="62876"/>
                  </a:lnTo>
                  <a:lnTo>
                    <a:pt x="208412" y="48252"/>
                  </a:lnTo>
                  <a:lnTo>
                    <a:pt x="210849" y="26561"/>
                  </a:lnTo>
                  <a:lnTo>
                    <a:pt x="211743" y="0"/>
                  </a:lnTo>
                  <a:lnTo>
                    <a:pt x="212637" y="26561"/>
                  </a:lnTo>
                  <a:lnTo>
                    <a:pt x="215074" y="48252"/>
                  </a:lnTo>
                  <a:lnTo>
                    <a:pt x="218688" y="62876"/>
                  </a:lnTo>
                  <a:lnTo>
                    <a:pt x="223114" y="68239"/>
                  </a:lnTo>
                  <a:lnTo>
                    <a:pt x="412115" y="68239"/>
                  </a:lnTo>
                  <a:lnTo>
                    <a:pt x="416541" y="73601"/>
                  </a:lnTo>
                  <a:lnTo>
                    <a:pt x="420156" y="88226"/>
                  </a:lnTo>
                  <a:lnTo>
                    <a:pt x="422593" y="109916"/>
                  </a:lnTo>
                  <a:lnTo>
                    <a:pt x="423487" y="136478"/>
                  </a:lnTo>
                </a:path>
              </a:pathLst>
            </a:custGeom>
            <a:ln w="1587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6043443" y="1330012"/>
              <a:ext cx="314960" cy="170815"/>
            </a:xfrm>
            <a:custGeom>
              <a:avLst/>
              <a:gdLst/>
              <a:ahLst/>
              <a:cxnLst/>
              <a:rect l="l" t="t" r="r" b="b"/>
              <a:pathLst>
                <a:path w="314960" h="170815">
                  <a:moveTo>
                    <a:pt x="0" y="170487"/>
                  </a:moveTo>
                  <a:lnTo>
                    <a:pt x="1116" y="137306"/>
                  </a:lnTo>
                  <a:lnTo>
                    <a:pt x="4160" y="110210"/>
                  </a:lnTo>
                  <a:lnTo>
                    <a:pt x="8675" y="91942"/>
                  </a:lnTo>
                  <a:lnTo>
                    <a:pt x="14204" y="85243"/>
                  </a:lnTo>
                  <a:lnTo>
                    <a:pt x="143262" y="85243"/>
                  </a:lnTo>
                  <a:lnTo>
                    <a:pt x="148791" y="78544"/>
                  </a:lnTo>
                  <a:lnTo>
                    <a:pt x="153307" y="60276"/>
                  </a:lnTo>
                  <a:lnTo>
                    <a:pt x="156351" y="33180"/>
                  </a:lnTo>
                  <a:lnTo>
                    <a:pt x="157467" y="0"/>
                  </a:lnTo>
                  <a:lnTo>
                    <a:pt x="158583" y="33180"/>
                  </a:lnTo>
                  <a:lnTo>
                    <a:pt x="161627" y="60276"/>
                  </a:lnTo>
                  <a:lnTo>
                    <a:pt x="166143" y="78544"/>
                  </a:lnTo>
                  <a:lnTo>
                    <a:pt x="171672" y="85243"/>
                  </a:lnTo>
                  <a:lnTo>
                    <a:pt x="300730" y="85243"/>
                  </a:lnTo>
                  <a:lnTo>
                    <a:pt x="306259" y="91942"/>
                  </a:lnTo>
                  <a:lnTo>
                    <a:pt x="310774" y="110210"/>
                  </a:lnTo>
                  <a:lnTo>
                    <a:pt x="313818" y="137306"/>
                  </a:lnTo>
                  <a:lnTo>
                    <a:pt x="314935" y="170487"/>
                  </a:lnTo>
                </a:path>
              </a:pathLst>
            </a:custGeom>
            <a:ln w="1587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817362" y="1395822"/>
              <a:ext cx="423545" cy="136525"/>
            </a:xfrm>
            <a:custGeom>
              <a:avLst/>
              <a:gdLst/>
              <a:ahLst/>
              <a:cxnLst/>
              <a:rect l="l" t="t" r="r" b="b"/>
              <a:pathLst>
                <a:path w="423545" h="136525">
                  <a:moveTo>
                    <a:pt x="0" y="136478"/>
                  </a:moveTo>
                  <a:lnTo>
                    <a:pt x="893" y="109916"/>
                  </a:lnTo>
                  <a:lnTo>
                    <a:pt x="3330" y="88225"/>
                  </a:lnTo>
                  <a:lnTo>
                    <a:pt x="6945" y="73601"/>
                  </a:lnTo>
                  <a:lnTo>
                    <a:pt x="11371" y="68238"/>
                  </a:lnTo>
                  <a:lnTo>
                    <a:pt x="200372" y="68239"/>
                  </a:lnTo>
                  <a:lnTo>
                    <a:pt x="204798" y="62876"/>
                  </a:lnTo>
                  <a:lnTo>
                    <a:pt x="208412" y="48252"/>
                  </a:lnTo>
                  <a:lnTo>
                    <a:pt x="210849" y="26561"/>
                  </a:lnTo>
                  <a:lnTo>
                    <a:pt x="211743" y="0"/>
                  </a:lnTo>
                  <a:lnTo>
                    <a:pt x="212637" y="26561"/>
                  </a:lnTo>
                  <a:lnTo>
                    <a:pt x="215074" y="48252"/>
                  </a:lnTo>
                  <a:lnTo>
                    <a:pt x="218688" y="62876"/>
                  </a:lnTo>
                  <a:lnTo>
                    <a:pt x="223114" y="68239"/>
                  </a:lnTo>
                  <a:lnTo>
                    <a:pt x="412115" y="68239"/>
                  </a:lnTo>
                  <a:lnTo>
                    <a:pt x="416541" y="73601"/>
                  </a:lnTo>
                  <a:lnTo>
                    <a:pt x="420156" y="88226"/>
                  </a:lnTo>
                  <a:lnTo>
                    <a:pt x="422593" y="109916"/>
                  </a:lnTo>
                  <a:lnTo>
                    <a:pt x="423487" y="136478"/>
                  </a:lnTo>
                </a:path>
              </a:pathLst>
            </a:custGeom>
            <a:ln w="15875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8863" y="3858767"/>
            <a:ext cx="1094232" cy="1094232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50" b="0">
                <a:latin typeface="Avenir Roman"/>
                <a:cs typeface="Avenir Roman"/>
              </a:rPr>
              <a:t>Overall</a:t>
            </a:r>
            <a:r>
              <a:rPr dirty="0" sz="2450" spc="100" b="0">
                <a:latin typeface="Avenir Roman"/>
                <a:cs typeface="Avenir Roman"/>
              </a:rPr>
              <a:t> </a:t>
            </a:r>
            <a:r>
              <a:rPr dirty="0" sz="2450" b="0">
                <a:latin typeface="Avenir Roman"/>
                <a:cs typeface="Avenir Roman"/>
              </a:rPr>
              <a:t>Impact</a:t>
            </a:r>
            <a:r>
              <a:rPr dirty="0" sz="2450" spc="110" b="0">
                <a:latin typeface="Avenir Roman"/>
                <a:cs typeface="Avenir Roman"/>
              </a:rPr>
              <a:t> </a:t>
            </a:r>
            <a:r>
              <a:rPr dirty="0" sz="2450" b="0">
                <a:latin typeface="Avenir Roman"/>
                <a:cs typeface="Avenir Roman"/>
              </a:rPr>
              <a:t>of</a:t>
            </a:r>
            <a:r>
              <a:rPr dirty="0" sz="2450" spc="100" b="0">
                <a:latin typeface="Avenir Roman"/>
                <a:cs typeface="Avenir Roman"/>
              </a:rPr>
              <a:t> </a:t>
            </a:r>
            <a:r>
              <a:rPr dirty="0" sz="2450" spc="-10" b="0">
                <a:latin typeface="Avenir Roman"/>
                <a:cs typeface="Avenir Roman"/>
              </a:rPr>
              <a:t>Strategies</a:t>
            </a:r>
            <a:endParaRPr sz="2450">
              <a:latin typeface="Avenir Roman"/>
              <a:cs typeface="Avenir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4931" y="1083027"/>
            <a:ext cx="1912620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>
                <a:latin typeface="Avenir Roman"/>
                <a:cs typeface="Avenir Roman"/>
              </a:rPr>
              <a:t>Little</a:t>
            </a:r>
            <a:r>
              <a:rPr dirty="0" sz="1750" spc="70">
                <a:latin typeface="Avenir Roman"/>
                <a:cs typeface="Avenir Roman"/>
              </a:rPr>
              <a:t> </a:t>
            </a:r>
            <a:r>
              <a:rPr dirty="0" sz="1750">
                <a:latin typeface="Avenir Roman"/>
                <a:cs typeface="Avenir Roman"/>
              </a:rPr>
              <a:t>to</a:t>
            </a:r>
            <a:r>
              <a:rPr dirty="0" sz="1750" spc="80">
                <a:latin typeface="Avenir Roman"/>
                <a:cs typeface="Avenir Roman"/>
              </a:rPr>
              <a:t> </a:t>
            </a:r>
            <a:r>
              <a:rPr dirty="0" sz="1750">
                <a:latin typeface="Avenir Roman"/>
                <a:cs typeface="Avenir Roman"/>
              </a:rPr>
              <a:t>no</a:t>
            </a:r>
            <a:r>
              <a:rPr dirty="0" sz="1750" spc="80">
                <a:latin typeface="Avenir Roman"/>
                <a:cs typeface="Avenir Roman"/>
              </a:rPr>
              <a:t> </a:t>
            </a:r>
            <a:r>
              <a:rPr dirty="0" sz="1750" spc="-10">
                <a:latin typeface="Avenir Roman"/>
                <a:cs typeface="Avenir Roman"/>
              </a:rPr>
              <a:t>impact</a:t>
            </a:r>
            <a:endParaRPr sz="1750">
              <a:latin typeface="Avenir Roman"/>
              <a:cs typeface="Avenir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1756" y="2177640"/>
            <a:ext cx="1918970" cy="2794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650">
                <a:latin typeface="Avenir Roman"/>
                <a:cs typeface="Avenir Roman"/>
              </a:rPr>
              <a:t>Very</a:t>
            </a:r>
            <a:r>
              <a:rPr dirty="0" sz="1650" spc="125">
                <a:latin typeface="Avenir Roman"/>
                <a:cs typeface="Avenir Roman"/>
              </a:rPr>
              <a:t> </a:t>
            </a:r>
            <a:r>
              <a:rPr dirty="0" sz="1650">
                <a:latin typeface="Avenir Roman"/>
                <a:cs typeface="Avenir Roman"/>
              </a:rPr>
              <a:t>limited</a:t>
            </a:r>
            <a:r>
              <a:rPr dirty="0" sz="1650" spc="125">
                <a:latin typeface="Avenir Roman"/>
                <a:cs typeface="Avenir Roman"/>
              </a:rPr>
              <a:t> </a:t>
            </a:r>
            <a:r>
              <a:rPr dirty="0" sz="1650" spc="-10">
                <a:latin typeface="Avenir Roman"/>
                <a:cs typeface="Avenir Roman"/>
              </a:rPr>
              <a:t>uptake</a:t>
            </a:r>
            <a:endParaRPr sz="1650">
              <a:latin typeface="Avenir Roman"/>
              <a:cs typeface="Avenir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9193" y="3237963"/>
            <a:ext cx="2283460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>
                <a:latin typeface="Avenir Roman"/>
                <a:cs typeface="Avenir Roman"/>
              </a:rPr>
              <a:t>No</a:t>
            </a:r>
            <a:r>
              <a:rPr dirty="0" sz="1750" spc="120">
                <a:latin typeface="Avenir Roman"/>
                <a:cs typeface="Avenir Roman"/>
              </a:rPr>
              <a:t> </a:t>
            </a:r>
            <a:r>
              <a:rPr dirty="0" sz="1750">
                <a:latin typeface="Avenir Roman"/>
                <a:cs typeface="Avenir Roman"/>
              </a:rPr>
              <a:t>discernible</a:t>
            </a:r>
            <a:r>
              <a:rPr dirty="0" sz="1750" spc="120">
                <a:latin typeface="Avenir Roman"/>
                <a:cs typeface="Avenir Roman"/>
              </a:rPr>
              <a:t> </a:t>
            </a:r>
            <a:r>
              <a:rPr dirty="0" sz="1750" spc="-10">
                <a:latin typeface="Avenir Roman"/>
                <a:cs typeface="Avenir Roman"/>
              </a:rPr>
              <a:t>impact</a:t>
            </a:r>
            <a:endParaRPr sz="1750">
              <a:latin typeface="Avenir Roman"/>
              <a:cs typeface="Avenir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99193" y="4228563"/>
            <a:ext cx="2283460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>
                <a:latin typeface="Avenir Roman"/>
                <a:cs typeface="Avenir Roman"/>
              </a:rPr>
              <a:t>No</a:t>
            </a:r>
            <a:r>
              <a:rPr dirty="0" sz="1750" spc="120">
                <a:latin typeface="Avenir Roman"/>
                <a:cs typeface="Avenir Roman"/>
              </a:rPr>
              <a:t> </a:t>
            </a:r>
            <a:r>
              <a:rPr dirty="0" sz="1750">
                <a:latin typeface="Avenir Roman"/>
                <a:cs typeface="Avenir Roman"/>
              </a:rPr>
              <a:t>discernible</a:t>
            </a:r>
            <a:r>
              <a:rPr dirty="0" sz="1750" spc="120">
                <a:latin typeface="Avenir Roman"/>
                <a:cs typeface="Avenir Roman"/>
              </a:rPr>
              <a:t> </a:t>
            </a:r>
            <a:r>
              <a:rPr dirty="0" sz="1750" spc="-10">
                <a:latin typeface="Avenir Roman"/>
                <a:cs typeface="Avenir Roman"/>
              </a:rPr>
              <a:t>impact</a:t>
            </a:r>
            <a:endParaRPr sz="1750">
              <a:latin typeface="Avenir Roman"/>
              <a:cs typeface="Avenir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3832" y="1106424"/>
            <a:ext cx="844295" cy="83515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2026920"/>
            <a:ext cx="838200" cy="83515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0" y="2983992"/>
            <a:ext cx="1207008" cy="75285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3259086" y="1102236"/>
            <a:ext cx="2626360" cy="616585"/>
            <a:chOff x="3259086" y="1102236"/>
            <a:chExt cx="2626360" cy="616585"/>
          </a:xfrm>
        </p:grpSpPr>
        <p:sp>
          <p:nvSpPr>
            <p:cNvPr id="12" name="object 12"/>
            <p:cNvSpPr/>
            <p:nvPr/>
          </p:nvSpPr>
          <p:spPr>
            <a:xfrm>
              <a:off x="3263849" y="1106999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2313002" y="0"/>
                  </a:moveTo>
                  <a:lnTo>
                    <a:pt x="0" y="0"/>
                  </a:lnTo>
                  <a:lnTo>
                    <a:pt x="0" y="606600"/>
                  </a:lnTo>
                  <a:lnTo>
                    <a:pt x="2313002" y="606600"/>
                  </a:lnTo>
                  <a:lnTo>
                    <a:pt x="2616300" y="303302"/>
                  </a:lnTo>
                  <a:lnTo>
                    <a:pt x="2313002" y="0"/>
                  </a:lnTo>
                  <a:close/>
                </a:path>
              </a:pathLst>
            </a:custGeom>
            <a:solidFill>
              <a:srgbClr val="EE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263849" y="1106999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0" y="0"/>
                  </a:moveTo>
                  <a:lnTo>
                    <a:pt x="2313002" y="0"/>
                  </a:lnTo>
                  <a:lnTo>
                    <a:pt x="2616300" y="303301"/>
                  </a:lnTo>
                  <a:lnTo>
                    <a:pt x="2313002" y="606600"/>
                  </a:lnTo>
                  <a:lnTo>
                    <a:pt x="0" y="606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360318" y="1098267"/>
            <a:ext cx="2272030" cy="57531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734695" marR="5080" indent="-722630">
              <a:lnSpc>
                <a:spcPct val="105100"/>
              </a:lnSpc>
              <a:spcBef>
                <a:spcPts val="5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Monthly</a:t>
            </a:r>
            <a:r>
              <a:rPr dirty="0" sz="1750" spc="125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Data</a:t>
            </a:r>
            <a:r>
              <a:rPr dirty="0" sz="1750" spc="120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10">
                <a:solidFill>
                  <a:srgbClr val="FFFFFF"/>
                </a:solidFill>
                <a:latin typeface="Avenir Roman"/>
                <a:cs typeface="Avenir Roman"/>
              </a:rPr>
              <a:t>Insights Reports</a:t>
            </a:r>
            <a:endParaRPr sz="1750">
              <a:latin typeface="Avenir Roman"/>
              <a:cs typeface="Avenir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59086" y="2111811"/>
            <a:ext cx="2626360" cy="616585"/>
            <a:chOff x="3259086" y="2111811"/>
            <a:chExt cx="2626360" cy="616585"/>
          </a:xfrm>
        </p:grpSpPr>
        <p:sp>
          <p:nvSpPr>
            <p:cNvPr id="16" name="object 16"/>
            <p:cNvSpPr/>
            <p:nvPr/>
          </p:nvSpPr>
          <p:spPr>
            <a:xfrm>
              <a:off x="3263849" y="2116574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2313002" y="0"/>
                  </a:moveTo>
                  <a:lnTo>
                    <a:pt x="0" y="0"/>
                  </a:lnTo>
                  <a:lnTo>
                    <a:pt x="0" y="606600"/>
                  </a:lnTo>
                  <a:lnTo>
                    <a:pt x="2313002" y="606600"/>
                  </a:lnTo>
                  <a:lnTo>
                    <a:pt x="2616300" y="303301"/>
                  </a:lnTo>
                  <a:lnTo>
                    <a:pt x="2313002" y="0"/>
                  </a:lnTo>
                  <a:close/>
                </a:path>
              </a:pathLst>
            </a:custGeom>
            <a:solidFill>
              <a:srgbClr val="F1C23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263849" y="2116574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0" y="0"/>
                  </a:moveTo>
                  <a:lnTo>
                    <a:pt x="2313002" y="0"/>
                  </a:lnTo>
                  <a:lnTo>
                    <a:pt x="2616300" y="303301"/>
                  </a:lnTo>
                  <a:lnTo>
                    <a:pt x="2313002" y="606600"/>
                  </a:lnTo>
                  <a:lnTo>
                    <a:pt x="0" y="606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3834187" y="2247363"/>
            <a:ext cx="1323975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Referral</a:t>
            </a:r>
            <a:r>
              <a:rPr dirty="0" sz="1750" spc="145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25">
                <a:solidFill>
                  <a:srgbClr val="FFFFFF"/>
                </a:solidFill>
                <a:latin typeface="Avenir Roman"/>
                <a:cs typeface="Avenir Roman"/>
              </a:rPr>
              <a:t>Hub</a:t>
            </a:r>
            <a:endParaRPr sz="1750">
              <a:latin typeface="Avenir Roman"/>
              <a:cs typeface="Avenir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259086" y="3104600"/>
            <a:ext cx="2626360" cy="616585"/>
            <a:chOff x="3259086" y="3104600"/>
            <a:chExt cx="2626360" cy="616585"/>
          </a:xfrm>
        </p:grpSpPr>
        <p:sp>
          <p:nvSpPr>
            <p:cNvPr id="20" name="object 20"/>
            <p:cNvSpPr/>
            <p:nvPr/>
          </p:nvSpPr>
          <p:spPr>
            <a:xfrm>
              <a:off x="3263849" y="3109362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2313002" y="0"/>
                  </a:moveTo>
                  <a:lnTo>
                    <a:pt x="0" y="0"/>
                  </a:lnTo>
                  <a:lnTo>
                    <a:pt x="0" y="606600"/>
                  </a:lnTo>
                  <a:lnTo>
                    <a:pt x="2313002" y="606600"/>
                  </a:lnTo>
                  <a:lnTo>
                    <a:pt x="2616300" y="303301"/>
                  </a:lnTo>
                  <a:lnTo>
                    <a:pt x="2313002" y="0"/>
                  </a:lnTo>
                  <a:close/>
                </a:path>
              </a:pathLst>
            </a:custGeom>
            <a:solidFill>
              <a:srgbClr val="38761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263849" y="3109362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0" y="0"/>
                  </a:moveTo>
                  <a:lnTo>
                    <a:pt x="2313002" y="0"/>
                  </a:lnTo>
                  <a:lnTo>
                    <a:pt x="2616300" y="303301"/>
                  </a:lnTo>
                  <a:lnTo>
                    <a:pt x="2313002" y="606600"/>
                  </a:lnTo>
                  <a:lnTo>
                    <a:pt x="0" y="606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8761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610349" y="3237963"/>
            <a:ext cx="1772285" cy="2946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750">
                <a:solidFill>
                  <a:srgbClr val="FFFFFF"/>
                </a:solidFill>
                <a:latin typeface="Avenir Roman"/>
                <a:cs typeface="Avenir Roman"/>
              </a:rPr>
              <a:t>Tailored</a:t>
            </a:r>
            <a:r>
              <a:rPr dirty="0" sz="1750" spc="150">
                <a:solidFill>
                  <a:srgbClr val="FFFFFF"/>
                </a:solidFill>
                <a:latin typeface="Avenir Roman"/>
                <a:cs typeface="Avenir Roman"/>
              </a:rPr>
              <a:t> </a:t>
            </a:r>
            <a:r>
              <a:rPr dirty="0" sz="1750" spc="-10">
                <a:solidFill>
                  <a:srgbClr val="FFFFFF"/>
                </a:solidFill>
                <a:latin typeface="Avenir Roman"/>
                <a:cs typeface="Avenir Roman"/>
              </a:rPr>
              <a:t>Training</a:t>
            </a:r>
            <a:endParaRPr sz="1750">
              <a:latin typeface="Avenir Roman"/>
              <a:cs typeface="Avenir Roman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259086" y="4097400"/>
            <a:ext cx="2626360" cy="616585"/>
            <a:chOff x="3259086" y="4097400"/>
            <a:chExt cx="2626360" cy="616585"/>
          </a:xfrm>
        </p:grpSpPr>
        <p:sp>
          <p:nvSpPr>
            <p:cNvPr id="24" name="object 24"/>
            <p:cNvSpPr/>
            <p:nvPr/>
          </p:nvSpPr>
          <p:spPr>
            <a:xfrm>
              <a:off x="3263849" y="4102162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2313002" y="0"/>
                  </a:moveTo>
                  <a:lnTo>
                    <a:pt x="0" y="0"/>
                  </a:lnTo>
                  <a:lnTo>
                    <a:pt x="0" y="606600"/>
                  </a:lnTo>
                  <a:lnTo>
                    <a:pt x="2313002" y="606600"/>
                  </a:lnTo>
                  <a:lnTo>
                    <a:pt x="2616300" y="303301"/>
                  </a:lnTo>
                  <a:lnTo>
                    <a:pt x="2313002" y="0"/>
                  </a:lnTo>
                  <a:close/>
                </a:path>
              </a:pathLst>
            </a:custGeom>
            <a:solidFill>
              <a:srgbClr val="351C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263849" y="4102162"/>
              <a:ext cx="2616835" cy="607060"/>
            </a:xfrm>
            <a:custGeom>
              <a:avLst/>
              <a:gdLst/>
              <a:ahLst/>
              <a:cxnLst/>
              <a:rect l="l" t="t" r="r" b="b"/>
              <a:pathLst>
                <a:path w="2616835" h="607060">
                  <a:moveTo>
                    <a:pt x="0" y="0"/>
                  </a:moveTo>
                  <a:lnTo>
                    <a:pt x="2313002" y="0"/>
                  </a:lnTo>
                  <a:lnTo>
                    <a:pt x="2616300" y="303301"/>
                  </a:lnTo>
                  <a:lnTo>
                    <a:pt x="2313002" y="606600"/>
                  </a:lnTo>
                  <a:lnTo>
                    <a:pt x="0" y="606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351C7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3620668" y="4094451"/>
            <a:ext cx="1751964" cy="57531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 marL="346710" marR="5080" indent="-334645">
              <a:lnSpc>
                <a:spcPct val="105100"/>
              </a:lnSpc>
              <a:spcBef>
                <a:spcPts val="5"/>
              </a:spcBef>
            </a:pPr>
            <a:r>
              <a:rPr dirty="0" sz="1750" spc="-10">
                <a:solidFill>
                  <a:srgbClr val="FFFFFF"/>
                </a:solidFill>
                <a:latin typeface="Avenir Roman"/>
                <a:cs typeface="Avenir Roman"/>
              </a:rPr>
              <a:t>Communications Campaign</a:t>
            </a:r>
            <a:endParaRPr sz="1750">
              <a:latin typeface="Avenir Roman"/>
              <a:cs typeface="Avenir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Poll</a:t>
            </a:r>
            <a:r>
              <a:rPr dirty="0" spc="-10"/>
              <a:t> Questions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6556" y="1064260"/>
            <a:ext cx="4025265" cy="3542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100"/>
              </a:spcBef>
            </a:pP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What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stage</a:t>
            </a:r>
            <a:r>
              <a:rPr dirty="0" sz="1600" spc="-3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are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you</a:t>
            </a:r>
            <a:r>
              <a:rPr dirty="0" sz="1600" spc="-2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in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of</a:t>
            </a:r>
            <a:r>
              <a:rPr dirty="0" sz="1600" spc="-2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implementing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spc="-50" b="1">
                <a:solidFill>
                  <a:srgbClr val="212121"/>
                </a:solidFill>
                <a:latin typeface="Avenir Next"/>
                <a:cs typeface="Avenir Next"/>
              </a:rPr>
              <a:t>a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community</a:t>
            </a:r>
            <a:r>
              <a:rPr dirty="0" sz="1600" spc="-4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resource</a:t>
            </a:r>
            <a:r>
              <a:rPr dirty="0" sz="1600" spc="-5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referral</a:t>
            </a:r>
            <a:r>
              <a:rPr dirty="0" sz="1600" spc="-5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spc="-10" b="1">
                <a:solidFill>
                  <a:srgbClr val="212121"/>
                </a:solidFill>
                <a:latin typeface="Avenir Next"/>
                <a:cs typeface="Avenir Next"/>
              </a:rPr>
              <a:t>platform?</a:t>
            </a:r>
            <a:endParaRPr sz="1600">
              <a:latin typeface="Avenir Next"/>
              <a:cs typeface="Avenir Next"/>
            </a:endParaRPr>
          </a:p>
          <a:p>
            <a:pPr marL="469265" marR="195580" indent="-336550">
              <a:lnSpc>
                <a:spcPts val="1989"/>
              </a:lnSpc>
              <a:spcBef>
                <a:spcPts val="105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I’m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new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to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this/just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starting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to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learn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about 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them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We’re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in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the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process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of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selecting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50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endParaRPr sz="1400">
              <a:latin typeface="Avenir Next"/>
              <a:cs typeface="Avenir Next"/>
            </a:endParaRPr>
          </a:p>
          <a:p>
            <a:pPr marL="469265">
              <a:lnSpc>
                <a:spcPct val="100000"/>
              </a:lnSpc>
              <a:spcBef>
                <a:spcPts val="215"/>
              </a:spcBef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platform/just</a:t>
            </a:r>
            <a:r>
              <a:rPr dirty="0" sz="1400" spc="-4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selected</a:t>
            </a:r>
            <a:r>
              <a:rPr dirty="0" sz="1400" spc="-4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r>
              <a:rPr dirty="0" sz="1400" spc="-4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platform</a:t>
            </a:r>
            <a:endParaRPr sz="1400">
              <a:latin typeface="Avenir Next"/>
              <a:cs typeface="Avenir Next"/>
            </a:endParaRPr>
          </a:p>
          <a:p>
            <a:pPr marL="469265" marR="173990" indent="-336550">
              <a:lnSpc>
                <a:spcPct val="112900"/>
              </a:lnSpc>
              <a:spcBef>
                <a:spcPts val="12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We’re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in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the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early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stages</a:t>
            </a:r>
            <a:r>
              <a:rPr dirty="0" sz="1400" spc="-1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of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implementing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(for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less</a:t>
            </a:r>
            <a:r>
              <a:rPr dirty="0" sz="1400" spc="-1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than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r>
              <a:rPr dirty="0" sz="1400" spc="-1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year)</a:t>
            </a:r>
            <a:endParaRPr sz="1400">
              <a:latin typeface="Avenir Next"/>
              <a:cs typeface="Avenir Next"/>
            </a:endParaRPr>
          </a:p>
          <a:p>
            <a:pPr marL="469265" marR="73660" indent="-336550">
              <a:lnSpc>
                <a:spcPts val="1989"/>
              </a:lnSpc>
              <a:spcBef>
                <a:spcPts val="25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We’ve</a:t>
            </a:r>
            <a:r>
              <a:rPr dirty="0" sz="1400" spc="-4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been</a:t>
            </a:r>
            <a:r>
              <a:rPr dirty="0" sz="1400" spc="-4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implementing</a:t>
            </a:r>
            <a:r>
              <a:rPr dirty="0" sz="1400" spc="-4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our</a:t>
            </a:r>
            <a:r>
              <a:rPr dirty="0" sz="1400" spc="-4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platform</a:t>
            </a:r>
            <a:r>
              <a:rPr dirty="0" sz="1400" spc="-3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for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over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r>
              <a:rPr dirty="0" sz="1400" spc="-1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year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10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Not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implementing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but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am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r>
              <a:rPr dirty="0" sz="1400" spc="-3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researcher</a:t>
            </a:r>
            <a:r>
              <a:rPr dirty="0" sz="1400" spc="-3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25">
                <a:solidFill>
                  <a:srgbClr val="212121"/>
                </a:solidFill>
                <a:latin typeface="Avenir Next"/>
                <a:cs typeface="Avenir Next"/>
              </a:rPr>
              <a:t>in</a:t>
            </a:r>
            <a:endParaRPr sz="1400">
              <a:latin typeface="Avenir Next"/>
              <a:cs typeface="Avenir Next"/>
            </a:endParaRPr>
          </a:p>
          <a:p>
            <a:pPr marL="469265">
              <a:lnSpc>
                <a:spcPct val="100000"/>
              </a:lnSpc>
              <a:spcBef>
                <a:spcPts val="240"/>
              </a:spcBef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this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area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31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Vendor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215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Other</a:t>
            </a:r>
            <a:endParaRPr sz="1400">
              <a:latin typeface="Avenir Next"/>
              <a:cs typeface="Avenir Nex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61624" y="1064260"/>
            <a:ext cx="2834640" cy="254000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14399"/>
              </a:lnSpc>
              <a:spcBef>
                <a:spcPts val="85"/>
              </a:spcBef>
            </a:pP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If</a:t>
            </a:r>
            <a:r>
              <a:rPr dirty="0" sz="1600" spc="-1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you’ve</a:t>
            </a:r>
            <a:r>
              <a:rPr dirty="0" sz="1600" spc="-2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selected</a:t>
            </a:r>
            <a:r>
              <a:rPr dirty="0" sz="1600" spc="-2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a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spc="-10" b="1">
                <a:solidFill>
                  <a:srgbClr val="212121"/>
                </a:solidFill>
                <a:latin typeface="Avenir Next"/>
                <a:cs typeface="Avenir Next"/>
              </a:rPr>
              <a:t>platform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or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are</a:t>
            </a:r>
            <a:r>
              <a:rPr dirty="0" sz="1600" spc="-3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working</a:t>
            </a:r>
            <a:r>
              <a:rPr dirty="0" sz="1600" spc="-3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with</a:t>
            </a:r>
            <a:r>
              <a:rPr dirty="0" sz="1600" spc="-25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spc="-50" b="1">
                <a:solidFill>
                  <a:srgbClr val="212121"/>
                </a:solidFill>
                <a:latin typeface="Avenir Next"/>
                <a:cs typeface="Avenir Next"/>
              </a:rPr>
              <a:t>a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platform,</a:t>
            </a:r>
            <a:r>
              <a:rPr dirty="0" sz="1600" spc="-5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b="1">
                <a:solidFill>
                  <a:srgbClr val="212121"/>
                </a:solidFill>
                <a:latin typeface="Avenir Next"/>
                <a:cs typeface="Avenir Next"/>
              </a:rPr>
              <a:t>which</a:t>
            </a:r>
            <a:r>
              <a:rPr dirty="0" sz="1600" spc="-40" b="1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600" spc="-10" b="1">
                <a:solidFill>
                  <a:srgbClr val="212121"/>
                </a:solidFill>
                <a:latin typeface="Avenir Next"/>
                <a:cs typeface="Avenir Next"/>
              </a:rPr>
              <a:t>one(s</a:t>
            </a:r>
            <a:r>
              <a:rPr dirty="0" sz="1400" spc="-10" b="1">
                <a:solidFill>
                  <a:srgbClr val="212121"/>
                </a:solidFill>
                <a:latin typeface="Avenir Next"/>
                <a:cs typeface="Avenir Next"/>
              </a:rPr>
              <a:t>)</a:t>
            </a:r>
            <a:r>
              <a:rPr dirty="0" sz="1600" spc="-10" b="1">
                <a:solidFill>
                  <a:srgbClr val="212121"/>
                </a:solidFill>
                <a:latin typeface="Avenir Next"/>
                <a:cs typeface="Avenir Next"/>
              </a:rPr>
              <a:t>?</a:t>
            </a:r>
            <a:endParaRPr sz="16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600">
                <a:solidFill>
                  <a:srgbClr val="212121"/>
                </a:solidFill>
                <a:latin typeface="Avenir Next"/>
                <a:cs typeface="Avenir Next"/>
              </a:rPr>
              <a:t>Check</a:t>
            </a:r>
            <a:r>
              <a:rPr dirty="0" sz="1600" spc="-25">
                <a:solidFill>
                  <a:srgbClr val="212121"/>
                </a:solidFill>
                <a:latin typeface="Avenir Next"/>
                <a:cs typeface="Avenir Next"/>
              </a:rPr>
              <a:t> all</a:t>
            </a:r>
            <a:endParaRPr sz="16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965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Findhelp</a:t>
            </a:r>
            <a:r>
              <a:rPr dirty="0" sz="1400" spc="-3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(Aunt</a:t>
            </a:r>
            <a:r>
              <a:rPr dirty="0" sz="1400" spc="-3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Bertha)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219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Unite</a:t>
            </a:r>
            <a:r>
              <a:rPr dirty="0" sz="1400" spc="-20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Us/NowPow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215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>
                <a:solidFill>
                  <a:srgbClr val="212121"/>
                </a:solidFill>
                <a:latin typeface="Avenir Next"/>
                <a:cs typeface="Avenir Next"/>
              </a:rPr>
              <a:t>Wellsky</a:t>
            </a:r>
            <a:r>
              <a:rPr dirty="0" sz="1400" spc="-55">
                <a:solidFill>
                  <a:srgbClr val="212121"/>
                </a:solidFill>
                <a:latin typeface="Avenir Next"/>
                <a:cs typeface="Avenir Next"/>
              </a:rPr>
              <a:t> </a:t>
            </a: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(Healthify)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24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Other</a:t>
            </a:r>
            <a:endParaRPr sz="1400">
              <a:latin typeface="Avenir Next"/>
              <a:cs typeface="Avenir Next"/>
            </a:endParaRPr>
          </a:p>
          <a:p>
            <a:pPr marL="469265" indent="-335915">
              <a:lnSpc>
                <a:spcPct val="100000"/>
              </a:lnSpc>
              <a:spcBef>
                <a:spcPts val="310"/>
              </a:spcBef>
              <a:buClr>
                <a:srgbClr val="000000"/>
              </a:buClr>
              <a:buSzPct val="121428"/>
              <a:buFont typeface="Arial"/>
              <a:buChar char="•"/>
              <a:tabLst>
                <a:tab pos="469265" algn="l"/>
              </a:tabLst>
            </a:pPr>
            <a:r>
              <a:rPr dirty="0" sz="1400" spc="-10">
                <a:solidFill>
                  <a:srgbClr val="212121"/>
                </a:solidFill>
                <a:latin typeface="Avenir Next"/>
                <a:cs typeface="Avenir Next"/>
              </a:rPr>
              <a:t>Homegrown</a:t>
            </a:r>
            <a:endParaRPr sz="14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90425" y="486663"/>
            <a:ext cx="7407909" cy="1168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Fresh</a:t>
            </a:r>
            <a:r>
              <a:rPr dirty="0" spc="-30"/>
              <a:t> </a:t>
            </a:r>
            <a:r>
              <a:rPr dirty="0"/>
              <a:t>Food</a:t>
            </a:r>
            <a:r>
              <a:rPr dirty="0" spc="-20"/>
              <a:t> </a:t>
            </a:r>
            <a:r>
              <a:rPr dirty="0"/>
              <a:t>for</a:t>
            </a:r>
            <a:r>
              <a:rPr dirty="0" spc="-30"/>
              <a:t> </a:t>
            </a:r>
            <a:r>
              <a:rPr dirty="0"/>
              <a:t>People</a:t>
            </a:r>
            <a:r>
              <a:rPr dirty="0" spc="-30"/>
              <a:t> </a:t>
            </a:r>
            <a:r>
              <a:rPr dirty="0"/>
              <a:t>Living</a:t>
            </a:r>
            <a:r>
              <a:rPr dirty="0" spc="-20"/>
              <a:t> </a:t>
            </a:r>
            <a:r>
              <a:rPr dirty="0"/>
              <a:t>with</a:t>
            </a:r>
            <a:r>
              <a:rPr dirty="0" spc="-30"/>
              <a:t> </a:t>
            </a:r>
            <a:r>
              <a:rPr dirty="0" spc="-10"/>
              <a:t>Diabetes/Pre-diabetes</a:t>
            </a:r>
          </a:p>
          <a:p>
            <a:pPr marL="12700">
              <a:lnSpc>
                <a:spcPct val="100000"/>
              </a:lnSpc>
            </a:pPr>
            <a:r>
              <a:rPr dirty="0"/>
              <a:t>A</a:t>
            </a:r>
            <a:r>
              <a:rPr dirty="0" spc="-30"/>
              <a:t> </a:t>
            </a:r>
            <a:r>
              <a:rPr dirty="0"/>
              <a:t>Produce</a:t>
            </a:r>
            <a:r>
              <a:rPr dirty="0" spc="-35"/>
              <a:t> </a:t>
            </a:r>
            <a:r>
              <a:rPr dirty="0"/>
              <a:t>Rx</a:t>
            </a:r>
            <a:r>
              <a:rPr dirty="0" spc="-30"/>
              <a:t> </a:t>
            </a:r>
            <a:r>
              <a:rPr dirty="0" spc="-10"/>
              <a:t>Program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5" y="1642872"/>
            <a:ext cx="3133725" cy="2707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6700">
              <a:lnSpc>
                <a:spcPct val="112900"/>
              </a:lnSpc>
              <a:spcBef>
                <a:spcPts val="100"/>
              </a:spcBef>
            </a:pPr>
            <a:r>
              <a:rPr dirty="0" sz="1700">
                <a:latin typeface="Avenir Book"/>
                <a:cs typeface="Avenir Book"/>
              </a:rPr>
              <a:t>The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intervention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only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accepts </a:t>
            </a:r>
            <a:r>
              <a:rPr dirty="0" sz="1700">
                <a:latin typeface="Avenir Book"/>
                <a:cs typeface="Avenir Book"/>
              </a:rPr>
              <a:t>referrals</a:t>
            </a:r>
            <a:r>
              <a:rPr dirty="0" sz="1700" spc="-8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through</a:t>
            </a:r>
            <a:r>
              <a:rPr dirty="0" sz="1700" spc="-7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NowPow</a:t>
            </a:r>
            <a:endParaRPr sz="17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dirty="0" u="sng" sz="1700" spc="-10">
                <a:uFill>
                  <a:solidFill>
                    <a:srgbClr val="000000"/>
                  </a:solidFill>
                </a:uFill>
                <a:latin typeface="Avenir Book"/>
                <a:cs typeface="Avenir Book"/>
              </a:rPr>
              <a:t>Outcomes</a:t>
            </a:r>
            <a:endParaRPr sz="1700">
              <a:latin typeface="Avenir Book"/>
              <a:cs typeface="Avenir Book"/>
            </a:endParaRPr>
          </a:p>
          <a:p>
            <a:pPr marL="469265" marR="5080" indent="-342900">
              <a:lnSpc>
                <a:spcPct val="115300"/>
              </a:lnSpc>
              <a:spcBef>
                <a:spcPts val="1150"/>
              </a:spcBef>
              <a:buSzPct val="105882"/>
              <a:buFont typeface="Times New Roman"/>
              <a:buChar char="●"/>
              <a:tabLst>
                <a:tab pos="469265" algn="l"/>
              </a:tabLst>
            </a:pPr>
            <a:r>
              <a:rPr dirty="0" sz="1700">
                <a:latin typeface="Avenir Book"/>
                <a:cs typeface="Avenir Book"/>
              </a:rPr>
              <a:t>Care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providers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requested </a:t>
            </a:r>
            <a:r>
              <a:rPr dirty="0" sz="1700">
                <a:latin typeface="Avenir Book"/>
                <a:cs typeface="Avenir Book"/>
              </a:rPr>
              <a:t>access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to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NowPow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to</a:t>
            </a:r>
            <a:r>
              <a:rPr dirty="0" sz="1700" spc="-20">
                <a:latin typeface="Avenir Book"/>
                <a:cs typeface="Avenir Book"/>
              </a:rPr>
              <a:t> make </a:t>
            </a:r>
            <a:r>
              <a:rPr dirty="0" sz="1700">
                <a:latin typeface="Avenir Book"/>
                <a:cs typeface="Avenir Book"/>
              </a:rPr>
              <a:t>electronic</a:t>
            </a:r>
            <a:r>
              <a:rPr dirty="0" sz="1700" spc="-6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referrals</a:t>
            </a:r>
            <a:endParaRPr sz="1700">
              <a:latin typeface="Avenir Book"/>
              <a:cs typeface="Avenir Book"/>
            </a:endParaRPr>
          </a:p>
          <a:p>
            <a:pPr marL="469265" marR="268605" indent="-342900">
              <a:lnSpc>
                <a:spcPts val="2400"/>
              </a:lnSpc>
              <a:spcBef>
                <a:spcPts val="5"/>
              </a:spcBef>
              <a:buSzPct val="105882"/>
              <a:buFont typeface="Times New Roman"/>
              <a:buChar char="●"/>
              <a:tabLst>
                <a:tab pos="469265" algn="l"/>
              </a:tabLst>
            </a:pPr>
            <a:r>
              <a:rPr dirty="0" sz="1700">
                <a:latin typeface="Avenir Book"/>
                <a:cs typeface="Avenir Book"/>
              </a:rPr>
              <a:t>Five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cohorts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served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 spc="-20">
                <a:latin typeface="Avenir Book"/>
                <a:cs typeface="Avenir Book"/>
              </a:rPr>
              <a:t>from </a:t>
            </a:r>
            <a:r>
              <a:rPr dirty="0" sz="1700">
                <a:latin typeface="Avenir Book"/>
                <a:cs typeface="Avenir Book"/>
              </a:rPr>
              <a:t>2020</a:t>
            </a:r>
            <a:r>
              <a:rPr dirty="0" sz="1700" spc="-1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-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 spc="-20">
                <a:latin typeface="Avenir Book"/>
                <a:cs typeface="Avenir Book"/>
              </a:rPr>
              <a:t>2022</a:t>
            </a:r>
            <a:endParaRPr sz="17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88664" y="1755647"/>
            <a:ext cx="5252085" cy="2606040"/>
            <a:chOff x="3788664" y="1755647"/>
            <a:chExt cx="5252085" cy="2606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8664" y="1755647"/>
              <a:ext cx="5251703" cy="2606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9624" y="1816607"/>
              <a:ext cx="5074920" cy="24292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32657" y="1799350"/>
              <a:ext cx="5108575" cy="2465705"/>
            </a:xfrm>
            <a:custGeom>
              <a:avLst/>
              <a:gdLst/>
              <a:ahLst/>
              <a:cxnLst/>
              <a:rect l="l" t="t" r="r" b="b"/>
              <a:pathLst>
                <a:path w="5108575" h="2465704">
                  <a:moveTo>
                    <a:pt x="0" y="0"/>
                  </a:moveTo>
                  <a:lnTo>
                    <a:pt x="5108518" y="0"/>
                  </a:lnTo>
                  <a:lnTo>
                    <a:pt x="5108518" y="2465201"/>
                  </a:lnTo>
                  <a:lnTo>
                    <a:pt x="0" y="246520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Mercer</a:t>
            </a:r>
            <a:r>
              <a:rPr dirty="0" spc="-35"/>
              <a:t> </a:t>
            </a:r>
            <a:r>
              <a:rPr dirty="0"/>
              <a:t>County</a:t>
            </a:r>
            <a:r>
              <a:rPr dirty="0" spc="-30"/>
              <a:t> </a:t>
            </a:r>
            <a:r>
              <a:rPr dirty="0"/>
              <a:t>Free</a:t>
            </a:r>
            <a:r>
              <a:rPr dirty="0" spc="-30"/>
              <a:t> </a:t>
            </a:r>
            <a:r>
              <a:rPr dirty="0"/>
              <a:t>Food</a:t>
            </a:r>
            <a:r>
              <a:rPr dirty="0" spc="-20"/>
              <a:t> </a:t>
            </a:r>
            <a:r>
              <a:rPr dirty="0" spc="-10"/>
              <a:t>Finder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1075" y="1210056"/>
            <a:ext cx="3199130" cy="3289935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348615" marR="108585" indent="-336550">
              <a:lnSpc>
                <a:spcPct val="115300"/>
              </a:lnSpc>
              <a:spcBef>
                <a:spcPts val="50"/>
              </a:spcBef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Developed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from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a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need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for </a:t>
            </a:r>
            <a:r>
              <a:rPr dirty="0" sz="1700">
                <a:latin typeface="Avenir Book"/>
                <a:cs typeface="Avenir Book"/>
              </a:rPr>
              <a:t>more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tailored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filters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and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 spc="-20">
                <a:latin typeface="Avenir Book"/>
                <a:cs typeface="Avenir Book"/>
              </a:rPr>
              <a:t>real </a:t>
            </a:r>
            <a:r>
              <a:rPr dirty="0" sz="1700">
                <a:latin typeface="Avenir Book"/>
                <a:cs typeface="Avenir Book"/>
              </a:rPr>
              <a:t>time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updates.</a:t>
            </a:r>
            <a:endParaRPr sz="1700">
              <a:latin typeface="Avenir Book"/>
              <a:cs typeface="Avenir Book"/>
            </a:endParaRPr>
          </a:p>
          <a:p>
            <a:pPr marL="348615" marR="460375" indent="-336550">
              <a:lnSpc>
                <a:spcPct val="112900"/>
              </a:lnSpc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Stakeholders</a:t>
            </a:r>
            <a:r>
              <a:rPr dirty="0" sz="1700" spc="-7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from</a:t>
            </a:r>
            <a:r>
              <a:rPr dirty="0" sz="1700" spc="-70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our </a:t>
            </a:r>
            <a:r>
              <a:rPr dirty="0" sz="1700">
                <a:latin typeface="Avenir Book"/>
                <a:cs typeface="Avenir Book"/>
              </a:rPr>
              <a:t>community’s</a:t>
            </a:r>
            <a:r>
              <a:rPr dirty="0" sz="1700" spc="-6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food</a:t>
            </a:r>
            <a:r>
              <a:rPr dirty="0" sz="1700" spc="-6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sector</a:t>
            </a:r>
            <a:endParaRPr sz="1700">
              <a:latin typeface="Avenir Book"/>
              <a:cs typeface="Avenir Book"/>
            </a:endParaRPr>
          </a:p>
          <a:p>
            <a:pPr marL="348615" marR="195580">
              <a:lnSpc>
                <a:spcPct val="114700"/>
              </a:lnSpc>
              <a:spcBef>
                <a:spcPts val="60"/>
              </a:spcBef>
            </a:pPr>
            <a:r>
              <a:rPr dirty="0" sz="1700">
                <a:latin typeface="Avenir Book"/>
                <a:cs typeface="Avenir Book"/>
              </a:rPr>
              <a:t>identified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the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gap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and </a:t>
            </a:r>
            <a:r>
              <a:rPr dirty="0" sz="1700">
                <a:latin typeface="Avenir Book"/>
                <a:cs typeface="Avenir Book"/>
              </a:rPr>
              <a:t>decided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on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the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best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way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to </a:t>
            </a:r>
            <a:r>
              <a:rPr dirty="0" sz="1700">
                <a:latin typeface="Avenir Book"/>
                <a:cs typeface="Avenir Book"/>
              </a:rPr>
              <a:t>fill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it</a:t>
            </a:r>
            <a:endParaRPr sz="1700">
              <a:latin typeface="Avenir Book"/>
              <a:cs typeface="Avenir Book"/>
            </a:endParaRPr>
          </a:p>
          <a:p>
            <a:pPr marL="348615" indent="-335915">
              <a:lnSpc>
                <a:spcPct val="100000"/>
              </a:lnSpc>
              <a:spcBef>
                <a:spcPts val="265"/>
              </a:spcBef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There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was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shared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ownership</a:t>
            </a:r>
            <a:endParaRPr sz="1700">
              <a:latin typeface="Avenir Book"/>
              <a:cs typeface="Avenir Book"/>
            </a:endParaRPr>
          </a:p>
          <a:p>
            <a:pPr marL="348615" marR="5080">
              <a:lnSpc>
                <a:spcPct val="112900"/>
              </a:lnSpc>
              <a:spcBef>
                <a:spcPts val="95"/>
              </a:spcBef>
            </a:pPr>
            <a:r>
              <a:rPr dirty="0" sz="1700">
                <a:latin typeface="Avenir Book"/>
                <a:cs typeface="Avenir Book"/>
              </a:rPr>
              <a:t>of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the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tool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and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it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increased</a:t>
            </a:r>
            <a:r>
              <a:rPr dirty="0" sz="1700" spc="-25">
                <a:latin typeface="Avenir Book"/>
                <a:cs typeface="Avenir Book"/>
              </a:rPr>
              <a:t> in </a:t>
            </a:r>
            <a:r>
              <a:rPr dirty="0" sz="1700">
                <a:latin typeface="Avenir Book"/>
                <a:cs typeface="Avenir Book"/>
              </a:rPr>
              <a:t>sophistication</a:t>
            </a:r>
            <a:r>
              <a:rPr dirty="0" sz="1700" spc="-9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overtime</a:t>
            </a:r>
            <a:endParaRPr sz="17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85615" y="1417319"/>
            <a:ext cx="5257800" cy="2606040"/>
            <a:chOff x="3785615" y="1417319"/>
            <a:chExt cx="5257800" cy="26060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85615" y="1417319"/>
              <a:ext cx="5257799" cy="26060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9623" y="1481327"/>
              <a:ext cx="5074920" cy="24262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830573" y="1462278"/>
              <a:ext cx="5113020" cy="2461260"/>
            </a:xfrm>
            <a:custGeom>
              <a:avLst/>
              <a:gdLst/>
              <a:ahLst/>
              <a:cxnLst/>
              <a:rect l="l" t="t" r="r" b="b"/>
              <a:pathLst>
                <a:path w="5113020" h="2461260">
                  <a:moveTo>
                    <a:pt x="0" y="0"/>
                  </a:moveTo>
                  <a:lnTo>
                    <a:pt x="5113019" y="0"/>
                  </a:lnTo>
                  <a:lnTo>
                    <a:pt x="5113019" y="2461261"/>
                  </a:lnTo>
                  <a:lnTo>
                    <a:pt x="0" y="2461261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Baby</a:t>
            </a:r>
            <a:r>
              <a:rPr dirty="0" spc="-40"/>
              <a:t> </a:t>
            </a:r>
            <a:r>
              <a:rPr dirty="0"/>
              <a:t>Item</a:t>
            </a:r>
            <a:r>
              <a:rPr dirty="0" spc="-30"/>
              <a:t> </a:t>
            </a:r>
            <a:r>
              <a:rPr dirty="0"/>
              <a:t>Inventory</a:t>
            </a:r>
            <a:r>
              <a:rPr dirty="0" spc="-40"/>
              <a:t> </a:t>
            </a:r>
            <a:r>
              <a:rPr dirty="0" spc="-10"/>
              <a:t>Database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1075" y="1210056"/>
            <a:ext cx="3220720" cy="299720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marL="348615" marR="212725" indent="-336550">
              <a:lnSpc>
                <a:spcPct val="114500"/>
              </a:lnSpc>
              <a:spcBef>
                <a:spcPts val="65"/>
              </a:spcBef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Designed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by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stakeholders </a:t>
            </a:r>
            <a:r>
              <a:rPr dirty="0" sz="1700">
                <a:latin typeface="Avenir Book"/>
                <a:cs typeface="Avenir Book"/>
              </a:rPr>
              <a:t>looking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for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a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practical </a:t>
            </a:r>
            <a:r>
              <a:rPr dirty="0" sz="1700">
                <a:latin typeface="Avenir Book"/>
                <a:cs typeface="Avenir Book"/>
              </a:rPr>
              <a:t>solution</a:t>
            </a:r>
            <a:r>
              <a:rPr dirty="0" sz="1700" spc="-4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to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monitor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needed </a:t>
            </a:r>
            <a:r>
              <a:rPr dirty="0" sz="1700">
                <a:latin typeface="Avenir Book"/>
                <a:cs typeface="Avenir Book"/>
              </a:rPr>
              <a:t>baby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supplies</a:t>
            </a:r>
            <a:endParaRPr sz="1700">
              <a:latin typeface="Avenir Book"/>
              <a:cs typeface="Avenir Book"/>
            </a:endParaRPr>
          </a:p>
          <a:p>
            <a:pPr marL="348615" indent="-335915">
              <a:lnSpc>
                <a:spcPct val="100000"/>
              </a:lnSpc>
              <a:spcBef>
                <a:spcPts val="265"/>
              </a:spcBef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NowPow</a:t>
            </a:r>
            <a:r>
              <a:rPr dirty="0" sz="1700" spc="-5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search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feature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 spc="-25">
                <a:latin typeface="Avenir Book"/>
                <a:cs typeface="Avenir Book"/>
              </a:rPr>
              <a:t>and</a:t>
            </a:r>
            <a:endParaRPr sz="1700">
              <a:latin typeface="Avenir Book"/>
              <a:cs typeface="Avenir Book"/>
            </a:endParaRPr>
          </a:p>
          <a:p>
            <a:pPr marL="348615" marR="5080">
              <a:lnSpc>
                <a:spcPct val="111800"/>
              </a:lnSpc>
              <a:spcBef>
                <a:spcPts val="120"/>
              </a:spcBef>
            </a:pPr>
            <a:r>
              <a:rPr dirty="0" sz="1700">
                <a:latin typeface="Avenir Book"/>
                <a:cs typeface="Avenir Book"/>
              </a:rPr>
              <a:t>filters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did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not</a:t>
            </a:r>
            <a:r>
              <a:rPr dirty="0" sz="1700" spc="-2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meet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the</a:t>
            </a:r>
            <a:r>
              <a:rPr dirty="0" sz="1700" spc="-20">
                <a:latin typeface="Avenir Book"/>
                <a:cs typeface="Avenir Book"/>
              </a:rPr>
              <a:t> needs </a:t>
            </a:r>
            <a:r>
              <a:rPr dirty="0" sz="1700">
                <a:latin typeface="Avenir Book"/>
                <a:cs typeface="Avenir Book"/>
              </a:rPr>
              <a:t>of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stakeholders</a:t>
            </a:r>
            <a:endParaRPr sz="1700">
              <a:latin typeface="Avenir Book"/>
              <a:cs typeface="Avenir Book"/>
            </a:endParaRPr>
          </a:p>
          <a:p>
            <a:pPr marL="348615" marR="277495" indent="-336550">
              <a:lnSpc>
                <a:spcPct val="115300"/>
              </a:lnSpc>
              <a:spcBef>
                <a:spcPts val="50"/>
              </a:spcBef>
              <a:buFont typeface="Times New Roman"/>
              <a:buChar char="●"/>
              <a:tabLst>
                <a:tab pos="348615" algn="l"/>
              </a:tabLst>
            </a:pPr>
            <a:r>
              <a:rPr dirty="0" sz="1700">
                <a:latin typeface="Avenir Book"/>
                <a:cs typeface="Avenir Book"/>
              </a:rPr>
              <a:t>Stakeholders</a:t>
            </a:r>
            <a:r>
              <a:rPr dirty="0" sz="1700" spc="-8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wanted</a:t>
            </a:r>
            <a:r>
              <a:rPr dirty="0" sz="1700" spc="-80">
                <a:latin typeface="Avenir Book"/>
                <a:cs typeface="Avenir Book"/>
              </a:rPr>
              <a:t> </a:t>
            </a:r>
            <a:r>
              <a:rPr dirty="0" sz="1700" spc="-20">
                <a:latin typeface="Avenir Book"/>
                <a:cs typeface="Avenir Book"/>
              </a:rPr>
              <a:t>more </a:t>
            </a:r>
            <a:r>
              <a:rPr dirty="0" sz="1700">
                <a:latin typeface="Avenir Book"/>
                <a:cs typeface="Avenir Book"/>
              </a:rPr>
              <a:t>control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over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listings</a:t>
            </a:r>
            <a:r>
              <a:rPr dirty="0" sz="1700" spc="-3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and</a:t>
            </a:r>
            <a:r>
              <a:rPr dirty="0" sz="1700" spc="-40">
                <a:latin typeface="Avenir Book"/>
                <a:cs typeface="Avenir Book"/>
              </a:rPr>
              <a:t> </a:t>
            </a:r>
            <a:r>
              <a:rPr dirty="0" sz="1700" spc="-50">
                <a:latin typeface="Avenir Book"/>
                <a:cs typeface="Avenir Book"/>
              </a:rPr>
              <a:t>a </a:t>
            </a:r>
            <a:r>
              <a:rPr dirty="0" sz="1700">
                <a:latin typeface="Avenir Book"/>
                <a:cs typeface="Avenir Book"/>
              </a:rPr>
              <a:t>place</a:t>
            </a:r>
            <a:r>
              <a:rPr dirty="0" sz="1700" spc="-30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to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>
                <a:latin typeface="Avenir Book"/>
                <a:cs typeface="Avenir Book"/>
              </a:rPr>
              <a:t>share</a:t>
            </a:r>
            <a:r>
              <a:rPr dirty="0" sz="1700" spc="-25">
                <a:latin typeface="Avenir Book"/>
                <a:cs typeface="Avenir Book"/>
              </a:rPr>
              <a:t> </a:t>
            </a:r>
            <a:r>
              <a:rPr dirty="0" sz="1700" spc="-10">
                <a:latin typeface="Avenir Book"/>
                <a:cs typeface="Avenir Book"/>
              </a:rPr>
              <a:t>information</a:t>
            </a:r>
            <a:endParaRPr sz="1700">
              <a:latin typeface="Avenir Book"/>
              <a:cs typeface="Avenir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64735" y="1331975"/>
            <a:ext cx="4398645" cy="2533015"/>
            <a:chOff x="4364735" y="1331975"/>
            <a:chExt cx="4398645" cy="25330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4735" y="1331975"/>
              <a:ext cx="4398264" cy="25328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29664" y="1394975"/>
              <a:ext cx="4217323" cy="23512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410614" y="1375925"/>
              <a:ext cx="4255770" cy="2389505"/>
            </a:xfrm>
            <a:custGeom>
              <a:avLst/>
              <a:gdLst/>
              <a:ahLst/>
              <a:cxnLst/>
              <a:rect l="l" t="t" r="r" b="b"/>
              <a:pathLst>
                <a:path w="4255770" h="2389504">
                  <a:moveTo>
                    <a:pt x="0" y="0"/>
                  </a:moveTo>
                  <a:lnTo>
                    <a:pt x="4255423" y="0"/>
                  </a:lnTo>
                  <a:lnTo>
                    <a:pt x="4255423" y="2389316"/>
                  </a:lnTo>
                  <a:lnTo>
                    <a:pt x="0" y="238931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Overall,</a:t>
            </a:r>
            <a:r>
              <a:rPr dirty="0" spc="-25"/>
              <a:t> </a:t>
            </a:r>
            <a:r>
              <a:rPr dirty="0"/>
              <a:t>what</a:t>
            </a:r>
            <a:r>
              <a:rPr dirty="0" spc="-25"/>
              <a:t> </a:t>
            </a:r>
            <a:r>
              <a:rPr dirty="0"/>
              <a:t>did</a:t>
            </a:r>
            <a:r>
              <a:rPr dirty="0" spc="-15"/>
              <a:t> </a:t>
            </a:r>
            <a:r>
              <a:rPr dirty="0"/>
              <a:t>we</a:t>
            </a:r>
            <a:r>
              <a:rPr dirty="0" spc="-25"/>
              <a:t> </a:t>
            </a:r>
            <a:r>
              <a:rPr dirty="0" spc="-10"/>
              <a:t>learn?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679" y="1037843"/>
            <a:ext cx="7877175" cy="37318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334010" indent="-321310">
              <a:lnSpc>
                <a:spcPct val="100000"/>
              </a:lnSpc>
              <a:spcBef>
                <a:spcPts val="409"/>
              </a:spcBef>
              <a:buFont typeface="Times New Roman"/>
              <a:buChar char="●"/>
              <a:tabLst>
                <a:tab pos="334010" algn="l"/>
              </a:tabLst>
            </a:pPr>
            <a:r>
              <a:rPr dirty="0" sz="1400">
                <a:latin typeface="Avenir Next"/>
                <a:cs typeface="Avenir Next"/>
              </a:rPr>
              <a:t>Strong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interest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resource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directory;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little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interest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in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tracked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referrals</a:t>
            </a:r>
            <a:endParaRPr sz="1400">
              <a:latin typeface="Avenir Next"/>
              <a:cs typeface="Avenir Next"/>
            </a:endParaRPr>
          </a:p>
          <a:p>
            <a:pPr marL="334010" indent="-321310">
              <a:lnSpc>
                <a:spcPct val="100000"/>
              </a:lnSpc>
              <a:spcBef>
                <a:spcPts val="315"/>
              </a:spcBef>
              <a:buFont typeface="Times New Roman"/>
              <a:buChar char="●"/>
              <a:tabLst>
                <a:tab pos="334010" algn="l"/>
              </a:tabLst>
            </a:pPr>
            <a:r>
              <a:rPr dirty="0" sz="1400">
                <a:latin typeface="Avenir Next"/>
                <a:cs typeface="Avenir Next"/>
              </a:rPr>
              <a:t>Lots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barriers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use,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esp.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for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tracked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referrals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310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Existing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referral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processes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335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Existing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mandated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tracking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tools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(e.g.,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HMIS)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315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Lack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comfort</a:t>
            </a:r>
            <a:r>
              <a:rPr dirty="0" sz="1400" spc="-1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e-</a:t>
            </a:r>
            <a:r>
              <a:rPr dirty="0" sz="1400">
                <a:latin typeface="Avenir Next"/>
                <a:cs typeface="Avenir Next"/>
              </a:rPr>
              <a:t>referrals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or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with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technology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215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Platform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limitations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(e.g.,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limited</a:t>
            </a:r>
            <a:r>
              <a:rPr dirty="0" sz="1400" spc="-4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geographic</a:t>
            </a:r>
            <a:r>
              <a:rPr dirty="0" sz="1400" spc="-5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reach)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310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Lack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time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learn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how</a:t>
            </a:r>
            <a:r>
              <a:rPr dirty="0" sz="1400" spc="-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use</a:t>
            </a:r>
            <a:endParaRPr sz="1400">
              <a:latin typeface="Avenir Next"/>
              <a:cs typeface="Avenir Next"/>
            </a:endParaRPr>
          </a:p>
          <a:p>
            <a:pPr marL="334010" indent="-321310">
              <a:lnSpc>
                <a:spcPct val="100000"/>
              </a:lnSpc>
              <a:spcBef>
                <a:spcPts val="335"/>
              </a:spcBef>
              <a:buFont typeface="Times New Roman"/>
              <a:buChar char="●"/>
              <a:tabLst>
                <a:tab pos="334010" algn="l"/>
              </a:tabLst>
            </a:pPr>
            <a:r>
              <a:rPr dirty="0" sz="1400">
                <a:latin typeface="Avenir Next"/>
                <a:cs typeface="Avenir Next"/>
              </a:rPr>
              <a:t>Enthusiasm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&gt;&gt;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actual</a:t>
            </a:r>
            <a:r>
              <a:rPr dirty="0" sz="1400" spc="-40">
                <a:latin typeface="Avenir Next"/>
                <a:cs typeface="Avenir Next"/>
              </a:rPr>
              <a:t> </a:t>
            </a:r>
            <a:r>
              <a:rPr dirty="0" sz="1400" spc="-25">
                <a:latin typeface="Avenir Next"/>
                <a:cs typeface="Avenir Next"/>
              </a:rPr>
              <a:t>use</a:t>
            </a:r>
            <a:endParaRPr sz="1400">
              <a:latin typeface="Avenir Next"/>
              <a:cs typeface="Avenir Next"/>
            </a:endParaRPr>
          </a:p>
          <a:p>
            <a:pPr marL="334010" indent="-321310">
              <a:lnSpc>
                <a:spcPct val="100000"/>
              </a:lnSpc>
              <a:spcBef>
                <a:spcPts val="315"/>
              </a:spcBef>
              <a:buFont typeface="Times New Roman"/>
              <a:buChar char="●"/>
              <a:tabLst>
                <a:tab pos="334010" algn="l"/>
              </a:tabLst>
            </a:pPr>
            <a:r>
              <a:rPr dirty="0" sz="1400">
                <a:latin typeface="Avenir Next"/>
                <a:cs typeface="Avenir Next"/>
              </a:rPr>
              <a:t>Most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useful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20">
                <a:latin typeface="Avenir Next"/>
                <a:cs typeface="Avenir Next"/>
              </a:rPr>
              <a:t>for: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310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Organizations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that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make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lots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of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referrals</a:t>
            </a:r>
            <a:endParaRPr sz="1400">
              <a:latin typeface="Avenir Next"/>
              <a:cs typeface="Avenir Next"/>
            </a:endParaRPr>
          </a:p>
          <a:p>
            <a:pPr lvl="1" marL="791210" indent="-321310">
              <a:lnSpc>
                <a:spcPct val="100000"/>
              </a:lnSpc>
              <a:spcBef>
                <a:spcPts val="240"/>
              </a:spcBef>
              <a:buFont typeface="Times New Roman"/>
              <a:buChar char="○"/>
              <a:tabLst>
                <a:tab pos="791210" algn="l"/>
              </a:tabLst>
            </a:pPr>
            <a:r>
              <a:rPr dirty="0" sz="1400">
                <a:latin typeface="Avenir Next"/>
                <a:cs typeface="Avenir Next"/>
              </a:rPr>
              <a:t>People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new</a:t>
            </a:r>
            <a:r>
              <a:rPr dirty="0" sz="1400" spc="-1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community</a:t>
            </a:r>
            <a:endParaRPr sz="1400">
              <a:latin typeface="Avenir Next"/>
              <a:cs typeface="Avenir Next"/>
            </a:endParaRPr>
          </a:p>
          <a:p>
            <a:pPr marL="334645" marR="5080" indent="-321945">
              <a:lnSpc>
                <a:spcPct val="101400"/>
              </a:lnSpc>
              <a:spcBef>
                <a:spcPts val="290"/>
              </a:spcBef>
              <a:buFont typeface="Times New Roman"/>
              <a:buChar char="●"/>
              <a:tabLst>
                <a:tab pos="334645" algn="l"/>
              </a:tabLst>
            </a:pPr>
            <a:r>
              <a:rPr dirty="0" sz="1400">
                <a:latin typeface="Avenir Next"/>
                <a:cs typeface="Avenir Next"/>
              </a:rPr>
              <a:t>The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strategies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tested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did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not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work;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but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requiring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use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(e.g.,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Produce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Rx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program)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did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drive usage.</a:t>
            </a:r>
            <a:endParaRPr sz="1400">
              <a:latin typeface="Avenir Next"/>
              <a:cs typeface="Avenir Next"/>
            </a:endParaRPr>
          </a:p>
          <a:p>
            <a:pPr marL="334645" marR="74930" indent="-321945">
              <a:lnSpc>
                <a:spcPct val="101400"/>
              </a:lnSpc>
              <a:spcBef>
                <a:spcPts val="285"/>
              </a:spcBef>
              <a:buFont typeface="Times New Roman"/>
              <a:buChar char="●"/>
              <a:tabLst>
                <a:tab pos="334645" algn="l"/>
              </a:tabLst>
            </a:pPr>
            <a:r>
              <a:rPr dirty="0" sz="1400">
                <a:latin typeface="Avenir Next"/>
                <a:cs typeface="Avenir Next"/>
              </a:rPr>
              <a:t>Tools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developed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to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meet</a:t>
            </a:r>
            <a:r>
              <a:rPr dirty="0" sz="1400" spc="-2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very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specific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need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had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much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higher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adoption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(e.g.,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Mercer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County </a:t>
            </a:r>
            <a:r>
              <a:rPr dirty="0" sz="1400">
                <a:latin typeface="Avenir Next"/>
                <a:cs typeface="Avenir Next"/>
              </a:rPr>
              <a:t>Food</a:t>
            </a:r>
            <a:r>
              <a:rPr dirty="0" sz="1400" spc="-3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Finder,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Baby</a:t>
            </a:r>
            <a:r>
              <a:rPr dirty="0" sz="1400" spc="-25">
                <a:latin typeface="Avenir Next"/>
                <a:cs typeface="Avenir Next"/>
              </a:rPr>
              <a:t> </a:t>
            </a:r>
            <a:r>
              <a:rPr dirty="0" sz="1400">
                <a:latin typeface="Avenir Next"/>
                <a:cs typeface="Avenir Next"/>
              </a:rPr>
              <a:t>Item</a:t>
            </a:r>
            <a:r>
              <a:rPr dirty="0" sz="1400" spc="-30">
                <a:latin typeface="Avenir Next"/>
                <a:cs typeface="Avenir Next"/>
              </a:rPr>
              <a:t> </a:t>
            </a:r>
            <a:r>
              <a:rPr dirty="0" sz="1400" spc="-10">
                <a:latin typeface="Avenir Next"/>
                <a:cs typeface="Avenir Next"/>
              </a:rPr>
              <a:t>Inventory).</a:t>
            </a:r>
            <a:endParaRPr sz="14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What</a:t>
            </a:r>
            <a:r>
              <a:rPr dirty="0" spc="-35"/>
              <a:t> </a:t>
            </a:r>
            <a:r>
              <a:rPr dirty="0"/>
              <a:t>might</a:t>
            </a:r>
            <a:r>
              <a:rPr dirty="0" spc="-30"/>
              <a:t> </a:t>
            </a:r>
            <a:r>
              <a:rPr dirty="0" spc="-20"/>
              <a:t>work?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81527" y="2334767"/>
            <a:ext cx="2629535" cy="2022475"/>
            <a:chOff x="3081527" y="2334767"/>
            <a:chExt cx="2629535" cy="2022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81527" y="2334767"/>
              <a:ext cx="1136903" cy="11369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706399" y="3504874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4" h="847725">
                  <a:moveTo>
                    <a:pt x="1999500" y="0"/>
                  </a:moveTo>
                  <a:lnTo>
                    <a:pt x="1575826" y="0"/>
                  </a:lnTo>
                  <a:lnTo>
                    <a:pt x="1573189" y="40802"/>
                  </a:lnTo>
                  <a:lnTo>
                    <a:pt x="1565438" y="80508"/>
                  </a:lnTo>
                  <a:lnTo>
                    <a:pt x="1552816" y="118938"/>
                  </a:lnTo>
                  <a:lnTo>
                    <a:pt x="1535563" y="155917"/>
                  </a:lnTo>
                  <a:lnTo>
                    <a:pt x="1513921" y="191265"/>
                  </a:lnTo>
                  <a:lnTo>
                    <a:pt x="1488132" y="224805"/>
                  </a:lnTo>
                  <a:lnTo>
                    <a:pt x="1458436" y="256361"/>
                  </a:lnTo>
                  <a:lnTo>
                    <a:pt x="1425076" y="285754"/>
                  </a:lnTo>
                  <a:lnTo>
                    <a:pt x="1388292" y="312807"/>
                  </a:lnTo>
                  <a:lnTo>
                    <a:pt x="1348326" y="337342"/>
                  </a:lnTo>
                  <a:lnTo>
                    <a:pt x="1305420" y="359181"/>
                  </a:lnTo>
                  <a:lnTo>
                    <a:pt x="1259815" y="378148"/>
                  </a:lnTo>
                  <a:lnTo>
                    <a:pt x="1211752" y="394065"/>
                  </a:lnTo>
                  <a:lnTo>
                    <a:pt x="1161472" y="406753"/>
                  </a:lnTo>
                  <a:lnTo>
                    <a:pt x="1109218" y="416036"/>
                  </a:lnTo>
                  <a:lnTo>
                    <a:pt x="1055230" y="421736"/>
                  </a:lnTo>
                  <a:lnTo>
                    <a:pt x="999750" y="423676"/>
                  </a:lnTo>
                  <a:lnTo>
                    <a:pt x="944270" y="421736"/>
                  </a:lnTo>
                  <a:lnTo>
                    <a:pt x="890282" y="416036"/>
                  </a:lnTo>
                  <a:lnTo>
                    <a:pt x="838028" y="406753"/>
                  </a:lnTo>
                  <a:lnTo>
                    <a:pt x="787748" y="394065"/>
                  </a:lnTo>
                  <a:lnTo>
                    <a:pt x="739685" y="378148"/>
                  </a:lnTo>
                  <a:lnTo>
                    <a:pt x="694079" y="359181"/>
                  </a:lnTo>
                  <a:lnTo>
                    <a:pt x="651173" y="337342"/>
                  </a:lnTo>
                  <a:lnTo>
                    <a:pt x="611207" y="312807"/>
                  </a:lnTo>
                  <a:lnTo>
                    <a:pt x="574423" y="285754"/>
                  </a:lnTo>
                  <a:lnTo>
                    <a:pt x="541062" y="256361"/>
                  </a:lnTo>
                  <a:lnTo>
                    <a:pt x="511367" y="224805"/>
                  </a:lnTo>
                  <a:lnTo>
                    <a:pt x="485577" y="191265"/>
                  </a:lnTo>
                  <a:lnTo>
                    <a:pt x="463935" y="155917"/>
                  </a:lnTo>
                  <a:lnTo>
                    <a:pt x="446683" y="118938"/>
                  </a:lnTo>
                  <a:lnTo>
                    <a:pt x="434060" y="80508"/>
                  </a:lnTo>
                  <a:lnTo>
                    <a:pt x="426310" y="40802"/>
                  </a:lnTo>
                  <a:lnTo>
                    <a:pt x="423673" y="0"/>
                  </a:lnTo>
                  <a:lnTo>
                    <a:pt x="0" y="0"/>
                  </a:lnTo>
                  <a:lnTo>
                    <a:pt x="1300" y="43604"/>
                  </a:lnTo>
                  <a:lnTo>
                    <a:pt x="5161" y="86636"/>
                  </a:lnTo>
                  <a:lnTo>
                    <a:pt x="11519" y="129043"/>
                  </a:lnTo>
                  <a:lnTo>
                    <a:pt x="20311" y="170770"/>
                  </a:lnTo>
                  <a:lnTo>
                    <a:pt x="31474" y="211766"/>
                  </a:lnTo>
                  <a:lnTo>
                    <a:pt x="44946" y="251976"/>
                  </a:lnTo>
                  <a:lnTo>
                    <a:pt x="60664" y="291347"/>
                  </a:lnTo>
                  <a:lnTo>
                    <a:pt x="78565" y="329826"/>
                  </a:lnTo>
                  <a:lnTo>
                    <a:pt x="98586" y="367361"/>
                  </a:lnTo>
                  <a:lnTo>
                    <a:pt x="120664" y="403897"/>
                  </a:lnTo>
                  <a:lnTo>
                    <a:pt x="144737" y="439381"/>
                  </a:lnTo>
                  <a:lnTo>
                    <a:pt x="170741" y="473761"/>
                  </a:lnTo>
                  <a:lnTo>
                    <a:pt x="198615" y="506983"/>
                  </a:lnTo>
                  <a:lnTo>
                    <a:pt x="228294" y="538993"/>
                  </a:lnTo>
                  <a:lnTo>
                    <a:pt x="259717" y="569739"/>
                  </a:lnTo>
                  <a:lnTo>
                    <a:pt x="292820" y="599167"/>
                  </a:lnTo>
                  <a:lnTo>
                    <a:pt x="327540" y="627223"/>
                  </a:lnTo>
                  <a:lnTo>
                    <a:pt x="363816" y="653856"/>
                  </a:lnTo>
                  <a:lnTo>
                    <a:pt x="401583" y="679011"/>
                  </a:lnTo>
                  <a:lnTo>
                    <a:pt x="440780" y="702636"/>
                  </a:lnTo>
                  <a:lnTo>
                    <a:pt x="481343" y="724676"/>
                  </a:lnTo>
                  <a:lnTo>
                    <a:pt x="523210" y="745079"/>
                  </a:lnTo>
                  <a:lnTo>
                    <a:pt x="566317" y="763792"/>
                  </a:lnTo>
                  <a:lnTo>
                    <a:pt x="610602" y="780761"/>
                  </a:lnTo>
                  <a:lnTo>
                    <a:pt x="656002" y="795933"/>
                  </a:lnTo>
                  <a:lnTo>
                    <a:pt x="702455" y="809254"/>
                  </a:lnTo>
                  <a:lnTo>
                    <a:pt x="749897" y="820673"/>
                  </a:lnTo>
                  <a:lnTo>
                    <a:pt x="798265" y="830134"/>
                  </a:lnTo>
                  <a:lnTo>
                    <a:pt x="847498" y="837586"/>
                  </a:lnTo>
                  <a:lnTo>
                    <a:pt x="897531" y="842975"/>
                  </a:lnTo>
                  <a:lnTo>
                    <a:pt x="948303" y="846247"/>
                  </a:lnTo>
                  <a:lnTo>
                    <a:pt x="999750" y="847350"/>
                  </a:lnTo>
                  <a:lnTo>
                    <a:pt x="1051197" y="846247"/>
                  </a:lnTo>
                  <a:lnTo>
                    <a:pt x="1101968" y="842975"/>
                  </a:lnTo>
                  <a:lnTo>
                    <a:pt x="1152002" y="837586"/>
                  </a:lnTo>
                  <a:lnTo>
                    <a:pt x="1201234" y="830134"/>
                  </a:lnTo>
                  <a:lnTo>
                    <a:pt x="1249603" y="820673"/>
                  </a:lnTo>
                  <a:lnTo>
                    <a:pt x="1297045" y="809254"/>
                  </a:lnTo>
                  <a:lnTo>
                    <a:pt x="1343497" y="795933"/>
                  </a:lnTo>
                  <a:lnTo>
                    <a:pt x="1388898" y="780761"/>
                  </a:lnTo>
                  <a:lnTo>
                    <a:pt x="1433183" y="763792"/>
                  </a:lnTo>
                  <a:lnTo>
                    <a:pt x="1476290" y="745079"/>
                  </a:lnTo>
                  <a:lnTo>
                    <a:pt x="1518157" y="724676"/>
                  </a:lnTo>
                  <a:lnTo>
                    <a:pt x="1558720" y="702636"/>
                  </a:lnTo>
                  <a:lnTo>
                    <a:pt x="1597916" y="679011"/>
                  </a:lnTo>
                  <a:lnTo>
                    <a:pt x="1635684" y="653856"/>
                  </a:lnTo>
                  <a:lnTo>
                    <a:pt x="1671959" y="627223"/>
                  </a:lnTo>
                  <a:lnTo>
                    <a:pt x="1706680" y="599167"/>
                  </a:lnTo>
                  <a:lnTo>
                    <a:pt x="1739783" y="569739"/>
                  </a:lnTo>
                  <a:lnTo>
                    <a:pt x="1771206" y="538993"/>
                  </a:lnTo>
                  <a:lnTo>
                    <a:pt x="1800885" y="506983"/>
                  </a:lnTo>
                  <a:lnTo>
                    <a:pt x="1828758" y="473761"/>
                  </a:lnTo>
                  <a:lnTo>
                    <a:pt x="1854763" y="439381"/>
                  </a:lnTo>
                  <a:lnTo>
                    <a:pt x="1878836" y="403897"/>
                  </a:lnTo>
                  <a:lnTo>
                    <a:pt x="1900914" y="367361"/>
                  </a:lnTo>
                  <a:lnTo>
                    <a:pt x="1920935" y="329826"/>
                  </a:lnTo>
                  <a:lnTo>
                    <a:pt x="1938836" y="291347"/>
                  </a:lnTo>
                  <a:lnTo>
                    <a:pt x="1954553" y="251976"/>
                  </a:lnTo>
                  <a:lnTo>
                    <a:pt x="1968025" y="211766"/>
                  </a:lnTo>
                  <a:lnTo>
                    <a:pt x="1979189" y="170770"/>
                  </a:lnTo>
                  <a:lnTo>
                    <a:pt x="1987981" y="129043"/>
                  </a:lnTo>
                  <a:lnTo>
                    <a:pt x="1994339" y="86636"/>
                  </a:lnTo>
                  <a:lnTo>
                    <a:pt x="1998199" y="43604"/>
                  </a:lnTo>
                  <a:lnTo>
                    <a:pt x="199950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706399" y="3504874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4" h="847725">
                  <a:moveTo>
                    <a:pt x="0" y="0"/>
                  </a:moveTo>
                  <a:lnTo>
                    <a:pt x="1300" y="43604"/>
                  </a:lnTo>
                  <a:lnTo>
                    <a:pt x="5161" y="86636"/>
                  </a:lnTo>
                  <a:lnTo>
                    <a:pt x="11519" y="129043"/>
                  </a:lnTo>
                  <a:lnTo>
                    <a:pt x="20311" y="170770"/>
                  </a:lnTo>
                  <a:lnTo>
                    <a:pt x="31474" y="211765"/>
                  </a:lnTo>
                  <a:lnTo>
                    <a:pt x="44946" y="251975"/>
                  </a:lnTo>
                  <a:lnTo>
                    <a:pt x="60664" y="291347"/>
                  </a:lnTo>
                  <a:lnTo>
                    <a:pt x="78565" y="329826"/>
                  </a:lnTo>
                  <a:lnTo>
                    <a:pt x="98586" y="367361"/>
                  </a:lnTo>
                  <a:lnTo>
                    <a:pt x="120664" y="403897"/>
                  </a:lnTo>
                  <a:lnTo>
                    <a:pt x="144737" y="439381"/>
                  </a:lnTo>
                  <a:lnTo>
                    <a:pt x="170741" y="473761"/>
                  </a:lnTo>
                  <a:lnTo>
                    <a:pt x="198614" y="506983"/>
                  </a:lnTo>
                  <a:lnTo>
                    <a:pt x="228294" y="538993"/>
                  </a:lnTo>
                  <a:lnTo>
                    <a:pt x="259716" y="569739"/>
                  </a:lnTo>
                  <a:lnTo>
                    <a:pt x="292819" y="599166"/>
                  </a:lnTo>
                  <a:lnTo>
                    <a:pt x="327540" y="627223"/>
                  </a:lnTo>
                  <a:lnTo>
                    <a:pt x="363816" y="653856"/>
                  </a:lnTo>
                  <a:lnTo>
                    <a:pt x="401583" y="679011"/>
                  </a:lnTo>
                  <a:lnTo>
                    <a:pt x="440780" y="702635"/>
                  </a:lnTo>
                  <a:lnTo>
                    <a:pt x="481343" y="724676"/>
                  </a:lnTo>
                  <a:lnTo>
                    <a:pt x="523209" y="745079"/>
                  </a:lnTo>
                  <a:lnTo>
                    <a:pt x="566317" y="763792"/>
                  </a:lnTo>
                  <a:lnTo>
                    <a:pt x="610602" y="780761"/>
                  </a:lnTo>
                  <a:lnTo>
                    <a:pt x="656002" y="795933"/>
                  </a:lnTo>
                  <a:lnTo>
                    <a:pt x="702454" y="809254"/>
                  </a:lnTo>
                  <a:lnTo>
                    <a:pt x="749896" y="820673"/>
                  </a:lnTo>
                  <a:lnTo>
                    <a:pt x="798265" y="830134"/>
                  </a:lnTo>
                  <a:lnTo>
                    <a:pt x="847497" y="837586"/>
                  </a:lnTo>
                  <a:lnTo>
                    <a:pt x="897531" y="842975"/>
                  </a:lnTo>
                  <a:lnTo>
                    <a:pt x="948303" y="846247"/>
                  </a:lnTo>
                  <a:lnTo>
                    <a:pt x="999750" y="847350"/>
                  </a:lnTo>
                  <a:lnTo>
                    <a:pt x="1051197" y="846247"/>
                  </a:lnTo>
                  <a:lnTo>
                    <a:pt x="1101968" y="842975"/>
                  </a:lnTo>
                  <a:lnTo>
                    <a:pt x="1152002" y="837586"/>
                  </a:lnTo>
                  <a:lnTo>
                    <a:pt x="1201234" y="830134"/>
                  </a:lnTo>
                  <a:lnTo>
                    <a:pt x="1249603" y="820673"/>
                  </a:lnTo>
                  <a:lnTo>
                    <a:pt x="1297045" y="809254"/>
                  </a:lnTo>
                  <a:lnTo>
                    <a:pt x="1343497" y="795933"/>
                  </a:lnTo>
                  <a:lnTo>
                    <a:pt x="1388897" y="780761"/>
                  </a:lnTo>
                  <a:lnTo>
                    <a:pt x="1433183" y="763792"/>
                  </a:lnTo>
                  <a:lnTo>
                    <a:pt x="1476290" y="745079"/>
                  </a:lnTo>
                  <a:lnTo>
                    <a:pt x="1518156" y="724676"/>
                  </a:lnTo>
                  <a:lnTo>
                    <a:pt x="1558719" y="702635"/>
                  </a:lnTo>
                  <a:lnTo>
                    <a:pt x="1597916" y="679011"/>
                  </a:lnTo>
                  <a:lnTo>
                    <a:pt x="1635683" y="653856"/>
                  </a:lnTo>
                  <a:lnTo>
                    <a:pt x="1671959" y="627223"/>
                  </a:lnTo>
                  <a:lnTo>
                    <a:pt x="1706680" y="599166"/>
                  </a:lnTo>
                  <a:lnTo>
                    <a:pt x="1739783" y="569739"/>
                  </a:lnTo>
                  <a:lnTo>
                    <a:pt x="1771205" y="538993"/>
                  </a:lnTo>
                  <a:lnTo>
                    <a:pt x="1800885" y="506983"/>
                  </a:lnTo>
                  <a:lnTo>
                    <a:pt x="1828758" y="473761"/>
                  </a:lnTo>
                  <a:lnTo>
                    <a:pt x="1854762" y="439381"/>
                  </a:lnTo>
                  <a:lnTo>
                    <a:pt x="1878835" y="403897"/>
                  </a:lnTo>
                  <a:lnTo>
                    <a:pt x="1900913" y="367361"/>
                  </a:lnTo>
                  <a:lnTo>
                    <a:pt x="1920934" y="329826"/>
                  </a:lnTo>
                  <a:lnTo>
                    <a:pt x="1938835" y="291347"/>
                  </a:lnTo>
                  <a:lnTo>
                    <a:pt x="1954553" y="251975"/>
                  </a:lnTo>
                  <a:lnTo>
                    <a:pt x="1968025" y="211765"/>
                  </a:lnTo>
                  <a:lnTo>
                    <a:pt x="1979188" y="170770"/>
                  </a:lnTo>
                  <a:lnTo>
                    <a:pt x="1987980" y="129043"/>
                  </a:lnTo>
                  <a:lnTo>
                    <a:pt x="1994338" y="86636"/>
                  </a:lnTo>
                  <a:lnTo>
                    <a:pt x="1998199" y="43604"/>
                  </a:lnTo>
                  <a:lnTo>
                    <a:pt x="1999500" y="0"/>
                  </a:lnTo>
                  <a:lnTo>
                    <a:pt x="1575826" y="0"/>
                  </a:lnTo>
                  <a:lnTo>
                    <a:pt x="1573188" y="40802"/>
                  </a:lnTo>
                  <a:lnTo>
                    <a:pt x="1565438" y="80508"/>
                  </a:lnTo>
                  <a:lnTo>
                    <a:pt x="1552816" y="118938"/>
                  </a:lnTo>
                  <a:lnTo>
                    <a:pt x="1535563" y="155917"/>
                  </a:lnTo>
                  <a:lnTo>
                    <a:pt x="1513921" y="191265"/>
                  </a:lnTo>
                  <a:lnTo>
                    <a:pt x="1488132" y="224805"/>
                  </a:lnTo>
                  <a:lnTo>
                    <a:pt x="1458436" y="256361"/>
                  </a:lnTo>
                  <a:lnTo>
                    <a:pt x="1425076" y="285754"/>
                  </a:lnTo>
                  <a:lnTo>
                    <a:pt x="1388292" y="312806"/>
                  </a:lnTo>
                  <a:lnTo>
                    <a:pt x="1348326" y="337341"/>
                  </a:lnTo>
                  <a:lnTo>
                    <a:pt x="1305420" y="359181"/>
                  </a:lnTo>
                  <a:lnTo>
                    <a:pt x="1259814" y="378148"/>
                  </a:lnTo>
                  <a:lnTo>
                    <a:pt x="1211751" y="394064"/>
                  </a:lnTo>
                  <a:lnTo>
                    <a:pt x="1161472" y="406753"/>
                  </a:lnTo>
                  <a:lnTo>
                    <a:pt x="1109217" y="416036"/>
                  </a:lnTo>
                  <a:lnTo>
                    <a:pt x="1055229" y="421736"/>
                  </a:lnTo>
                  <a:lnTo>
                    <a:pt x="999750" y="423676"/>
                  </a:lnTo>
                  <a:lnTo>
                    <a:pt x="944270" y="421736"/>
                  </a:lnTo>
                  <a:lnTo>
                    <a:pt x="890282" y="416036"/>
                  </a:lnTo>
                  <a:lnTo>
                    <a:pt x="838027" y="406753"/>
                  </a:lnTo>
                  <a:lnTo>
                    <a:pt x="787748" y="394064"/>
                  </a:lnTo>
                  <a:lnTo>
                    <a:pt x="739684" y="378148"/>
                  </a:lnTo>
                  <a:lnTo>
                    <a:pt x="694079" y="359181"/>
                  </a:lnTo>
                  <a:lnTo>
                    <a:pt x="651173" y="337341"/>
                  </a:lnTo>
                  <a:lnTo>
                    <a:pt x="611207" y="312806"/>
                  </a:lnTo>
                  <a:lnTo>
                    <a:pt x="574423" y="285754"/>
                  </a:lnTo>
                  <a:lnTo>
                    <a:pt x="541062" y="256361"/>
                  </a:lnTo>
                  <a:lnTo>
                    <a:pt x="511367" y="224805"/>
                  </a:lnTo>
                  <a:lnTo>
                    <a:pt x="485577" y="191265"/>
                  </a:lnTo>
                  <a:lnTo>
                    <a:pt x="463936" y="155917"/>
                  </a:lnTo>
                  <a:lnTo>
                    <a:pt x="446683" y="118938"/>
                  </a:lnTo>
                  <a:lnTo>
                    <a:pt x="434061" y="80508"/>
                  </a:lnTo>
                  <a:lnTo>
                    <a:pt x="426310" y="40802"/>
                  </a:lnTo>
                  <a:lnTo>
                    <a:pt x="423673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600" y="2215895"/>
            <a:ext cx="1136903" cy="113690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2800" y="2215895"/>
            <a:ext cx="1136903" cy="113690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769037" y="1349811"/>
            <a:ext cx="2009139" cy="857250"/>
            <a:chOff x="1769037" y="1349811"/>
            <a:chExt cx="2009139" cy="857250"/>
          </a:xfrm>
        </p:grpSpPr>
        <p:sp>
          <p:nvSpPr>
            <p:cNvPr id="10" name="object 10"/>
            <p:cNvSpPr/>
            <p:nvPr/>
          </p:nvSpPr>
          <p:spPr>
            <a:xfrm>
              <a:off x="1773800" y="1354574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4" h="847725">
                  <a:moveTo>
                    <a:pt x="999750" y="0"/>
                  </a:moveTo>
                  <a:lnTo>
                    <a:pt x="948303" y="1102"/>
                  </a:lnTo>
                  <a:lnTo>
                    <a:pt x="897531" y="4374"/>
                  </a:lnTo>
                  <a:lnTo>
                    <a:pt x="847498" y="9763"/>
                  </a:lnTo>
                  <a:lnTo>
                    <a:pt x="798265" y="17215"/>
                  </a:lnTo>
                  <a:lnTo>
                    <a:pt x="749896" y="26676"/>
                  </a:lnTo>
                  <a:lnTo>
                    <a:pt x="702454" y="38095"/>
                  </a:lnTo>
                  <a:lnTo>
                    <a:pt x="656002" y="51417"/>
                  </a:lnTo>
                  <a:lnTo>
                    <a:pt x="610602" y="66589"/>
                  </a:lnTo>
                  <a:lnTo>
                    <a:pt x="566316" y="83557"/>
                  </a:lnTo>
                  <a:lnTo>
                    <a:pt x="523209" y="102270"/>
                  </a:lnTo>
                  <a:lnTo>
                    <a:pt x="481343" y="122673"/>
                  </a:lnTo>
                  <a:lnTo>
                    <a:pt x="440780" y="144714"/>
                  </a:lnTo>
                  <a:lnTo>
                    <a:pt x="401583" y="168338"/>
                  </a:lnTo>
                  <a:lnTo>
                    <a:pt x="363815" y="193493"/>
                  </a:lnTo>
                  <a:lnTo>
                    <a:pt x="327540" y="220126"/>
                  </a:lnTo>
                  <a:lnTo>
                    <a:pt x="292819" y="248183"/>
                  </a:lnTo>
                  <a:lnTo>
                    <a:pt x="259716" y="277611"/>
                  </a:lnTo>
                  <a:lnTo>
                    <a:pt x="228294" y="308356"/>
                  </a:lnTo>
                  <a:lnTo>
                    <a:pt x="198614" y="340367"/>
                  </a:lnTo>
                  <a:lnTo>
                    <a:pt x="170741" y="373588"/>
                  </a:lnTo>
                  <a:lnTo>
                    <a:pt x="144737" y="407968"/>
                  </a:lnTo>
                  <a:lnTo>
                    <a:pt x="120664" y="443452"/>
                  </a:lnTo>
                  <a:lnTo>
                    <a:pt x="98586" y="479989"/>
                  </a:lnTo>
                  <a:lnTo>
                    <a:pt x="78565" y="517523"/>
                  </a:lnTo>
                  <a:lnTo>
                    <a:pt x="60664" y="556002"/>
                  </a:lnTo>
                  <a:lnTo>
                    <a:pt x="44946" y="595374"/>
                  </a:lnTo>
                  <a:lnTo>
                    <a:pt x="31474" y="635584"/>
                  </a:lnTo>
                  <a:lnTo>
                    <a:pt x="20311" y="676579"/>
                  </a:lnTo>
                  <a:lnTo>
                    <a:pt x="11519" y="718307"/>
                  </a:lnTo>
                  <a:lnTo>
                    <a:pt x="5161" y="760713"/>
                  </a:lnTo>
                  <a:lnTo>
                    <a:pt x="1300" y="803745"/>
                  </a:lnTo>
                  <a:lnTo>
                    <a:pt x="0" y="847350"/>
                  </a:lnTo>
                  <a:lnTo>
                    <a:pt x="423673" y="847350"/>
                  </a:lnTo>
                  <a:lnTo>
                    <a:pt x="426310" y="806547"/>
                  </a:lnTo>
                  <a:lnTo>
                    <a:pt x="434060" y="766842"/>
                  </a:lnTo>
                  <a:lnTo>
                    <a:pt x="446683" y="728411"/>
                  </a:lnTo>
                  <a:lnTo>
                    <a:pt x="463935" y="691433"/>
                  </a:lnTo>
                  <a:lnTo>
                    <a:pt x="485577" y="656085"/>
                  </a:lnTo>
                  <a:lnTo>
                    <a:pt x="511366" y="622544"/>
                  </a:lnTo>
                  <a:lnTo>
                    <a:pt x="541062" y="590989"/>
                  </a:lnTo>
                  <a:lnTo>
                    <a:pt x="574423" y="561596"/>
                  </a:lnTo>
                  <a:lnTo>
                    <a:pt x="611206" y="534543"/>
                  </a:lnTo>
                  <a:lnTo>
                    <a:pt x="651172" y="510008"/>
                  </a:lnTo>
                  <a:lnTo>
                    <a:pt x="694079" y="488168"/>
                  </a:lnTo>
                  <a:lnTo>
                    <a:pt x="739684" y="469202"/>
                  </a:lnTo>
                  <a:lnTo>
                    <a:pt x="787747" y="453285"/>
                  </a:lnTo>
                  <a:lnTo>
                    <a:pt x="838027" y="440597"/>
                  </a:lnTo>
                  <a:lnTo>
                    <a:pt x="890282" y="431314"/>
                  </a:lnTo>
                  <a:lnTo>
                    <a:pt x="944270" y="425614"/>
                  </a:lnTo>
                  <a:lnTo>
                    <a:pt x="999750" y="423674"/>
                  </a:lnTo>
                  <a:lnTo>
                    <a:pt x="1055230" y="425614"/>
                  </a:lnTo>
                  <a:lnTo>
                    <a:pt x="1109218" y="431314"/>
                  </a:lnTo>
                  <a:lnTo>
                    <a:pt x="1161472" y="440597"/>
                  </a:lnTo>
                  <a:lnTo>
                    <a:pt x="1211752" y="453285"/>
                  </a:lnTo>
                  <a:lnTo>
                    <a:pt x="1259815" y="469202"/>
                  </a:lnTo>
                  <a:lnTo>
                    <a:pt x="1305420" y="488168"/>
                  </a:lnTo>
                  <a:lnTo>
                    <a:pt x="1348326" y="510008"/>
                  </a:lnTo>
                  <a:lnTo>
                    <a:pt x="1388292" y="534543"/>
                  </a:lnTo>
                  <a:lnTo>
                    <a:pt x="1425076" y="561596"/>
                  </a:lnTo>
                  <a:lnTo>
                    <a:pt x="1458436" y="590989"/>
                  </a:lnTo>
                  <a:lnTo>
                    <a:pt x="1488132" y="622544"/>
                  </a:lnTo>
                  <a:lnTo>
                    <a:pt x="1513921" y="656085"/>
                  </a:lnTo>
                  <a:lnTo>
                    <a:pt x="1535563" y="691433"/>
                  </a:lnTo>
                  <a:lnTo>
                    <a:pt x="1552816" y="728411"/>
                  </a:lnTo>
                  <a:lnTo>
                    <a:pt x="1565438" y="766842"/>
                  </a:lnTo>
                  <a:lnTo>
                    <a:pt x="1573189" y="806547"/>
                  </a:lnTo>
                  <a:lnTo>
                    <a:pt x="1575826" y="847350"/>
                  </a:lnTo>
                  <a:lnTo>
                    <a:pt x="1999499" y="847350"/>
                  </a:lnTo>
                  <a:lnTo>
                    <a:pt x="1998198" y="803745"/>
                  </a:lnTo>
                  <a:lnTo>
                    <a:pt x="1994337" y="760713"/>
                  </a:lnTo>
                  <a:lnTo>
                    <a:pt x="1987980" y="718307"/>
                  </a:lnTo>
                  <a:lnTo>
                    <a:pt x="1979188" y="676579"/>
                  </a:lnTo>
                  <a:lnTo>
                    <a:pt x="1968024" y="635584"/>
                  </a:lnTo>
                  <a:lnTo>
                    <a:pt x="1954552" y="595374"/>
                  </a:lnTo>
                  <a:lnTo>
                    <a:pt x="1938834" y="556002"/>
                  </a:lnTo>
                  <a:lnTo>
                    <a:pt x="1920934" y="517523"/>
                  </a:lnTo>
                  <a:lnTo>
                    <a:pt x="1900913" y="479989"/>
                  </a:lnTo>
                  <a:lnTo>
                    <a:pt x="1878835" y="443452"/>
                  </a:lnTo>
                  <a:lnTo>
                    <a:pt x="1854762" y="407968"/>
                  </a:lnTo>
                  <a:lnTo>
                    <a:pt x="1828758" y="373588"/>
                  </a:lnTo>
                  <a:lnTo>
                    <a:pt x="1800884" y="340367"/>
                  </a:lnTo>
                  <a:lnTo>
                    <a:pt x="1771205" y="308356"/>
                  </a:lnTo>
                  <a:lnTo>
                    <a:pt x="1739782" y="277611"/>
                  </a:lnTo>
                  <a:lnTo>
                    <a:pt x="1706679" y="248183"/>
                  </a:lnTo>
                  <a:lnTo>
                    <a:pt x="1671959" y="220126"/>
                  </a:lnTo>
                  <a:lnTo>
                    <a:pt x="1635683" y="193493"/>
                  </a:lnTo>
                  <a:lnTo>
                    <a:pt x="1597916" y="168338"/>
                  </a:lnTo>
                  <a:lnTo>
                    <a:pt x="1558719" y="144714"/>
                  </a:lnTo>
                  <a:lnTo>
                    <a:pt x="1518156" y="122673"/>
                  </a:lnTo>
                  <a:lnTo>
                    <a:pt x="1476290" y="102270"/>
                  </a:lnTo>
                  <a:lnTo>
                    <a:pt x="1433183" y="83557"/>
                  </a:lnTo>
                  <a:lnTo>
                    <a:pt x="1388897" y="66589"/>
                  </a:lnTo>
                  <a:lnTo>
                    <a:pt x="1343497" y="51417"/>
                  </a:lnTo>
                  <a:lnTo>
                    <a:pt x="1297045" y="38095"/>
                  </a:lnTo>
                  <a:lnTo>
                    <a:pt x="1249603" y="26676"/>
                  </a:lnTo>
                  <a:lnTo>
                    <a:pt x="1201234" y="17215"/>
                  </a:lnTo>
                  <a:lnTo>
                    <a:pt x="1152002" y="9763"/>
                  </a:lnTo>
                  <a:lnTo>
                    <a:pt x="1101968" y="4374"/>
                  </a:lnTo>
                  <a:lnTo>
                    <a:pt x="1051197" y="1102"/>
                  </a:lnTo>
                  <a:lnTo>
                    <a:pt x="99975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773800" y="1354574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4" h="847725">
                  <a:moveTo>
                    <a:pt x="0" y="847350"/>
                  </a:moveTo>
                  <a:lnTo>
                    <a:pt x="1300" y="803745"/>
                  </a:lnTo>
                  <a:lnTo>
                    <a:pt x="5161" y="760713"/>
                  </a:lnTo>
                  <a:lnTo>
                    <a:pt x="11519" y="718306"/>
                  </a:lnTo>
                  <a:lnTo>
                    <a:pt x="20311" y="676579"/>
                  </a:lnTo>
                  <a:lnTo>
                    <a:pt x="31474" y="635584"/>
                  </a:lnTo>
                  <a:lnTo>
                    <a:pt x="44946" y="595374"/>
                  </a:lnTo>
                  <a:lnTo>
                    <a:pt x="60664" y="556002"/>
                  </a:lnTo>
                  <a:lnTo>
                    <a:pt x="78565" y="517523"/>
                  </a:lnTo>
                  <a:lnTo>
                    <a:pt x="98586" y="479988"/>
                  </a:lnTo>
                  <a:lnTo>
                    <a:pt x="120664" y="443452"/>
                  </a:lnTo>
                  <a:lnTo>
                    <a:pt x="144737" y="407968"/>
                  </a:lnTo>
                  <a:lnTo>
                    <a:pt x="170741" y="373588"/>
                  </a:lnTo>
                  <a:lnTo>
                    <a:pt x="198614" y="340366"/>
                  </a:lnTo>
                  <a:lnTo>
                    <a:pt x="228294" y="308356"/>
                  </a:lnTo>
                  <a:lnTo>
                    <a:pt x="259716" y="277610"/>
                  </a:lnTo>
                  <a:lnTo>
                    <a:pt x="292819" y="248183"/>
                  </a:lnTo>
                  <a:lnTo>
                    <a:pt x="327540" y="220126"/>
                  </a:lnTo>
                  <a:lnTo>
                    <a:pt x="363816" y="193493"/>
                  </a:lnTo>
                  <a:lnTo>
                    <a:pt x="401583" y="168338"/>
                  </a:lnTo>
                  <a:lnTo>
                    <a:pt x="440780" y="144714"/>
                  </a:lnTo>
                  <a:lnTo>
                    <a:pt x="481343" y="122673"/>
                  </a:lnTo>
                  <a:lnTo>
                    <a:pt x="523209" y="102270"/>
                  </a:lnTo>
                  <a:lnTo>
                    <a:pt x="566317" y="83557"/>
                  </a:lnTo>
                  <a:lnTo>
                    <a:pt x="610602" y="66588"/>
                  </a:lnTo>
                  <a:lnTo>
                    <a:pt x="656002" y="51416"/>
                  </a:lnTo>
                  <a:lnTo>
                    <a:pt x="702454" y="38095"/>
                  </a:lnTo>
                  <a:lnTo>
                    <a:pt x="749896" y="26676"/>
                  </a:lnTo>
                  <a:lnTo>
                    <a:pt x="798265" y="17215"/>
                  </a:lnTo>
                  <a:lnTo>
                    <a:pt x="847497" y="9763"/>
                  </a:lnTo>
                  <a:lnTo>
                    <a:pt x="897531" y="4374"/>
                  </a:lnTo>
                  <a:lnTo>
                    <a:pt x="948303" y="1102"/>
                  </a:lnTo>
                  <a:lnTo>
                    <a:pt x="999750" y="0"/>
                  </a:lnTo>
                  <a:lnTo>
                    <a:pt x="1051197" y="1102"/>
                  </a:lnTo>
                  <a:lnTo>
                    <a:pt x="1101968" y="4374"/>
                  </a:lnTo>
                  <a:lnTo>
                    <a:pt x="1152002" y="9763"/>
                  </a:lnTo>
                  <a:lnTo>
                    <a:pt x="1201234" y="17215"/>
                  </a:lnTo>
                  <a:lnTo>
                    <a:pt x="1249603" y="26676"/>
                  </a:lnTo>
                  <a:lnTo>
                    <a:pt x="1297045" y="38095"/>
                  </a:lnTo>
                  <a:lnTo>
                    <a:pt x="1343497" y="51416"/>
                  </a:lnTo>
                  <a:lnTo>
                    <a:pt x="1388897" y="66588"/>
                  </a:lnTo>
                  <a:lnTo>
                    <a:pt x="1433183" y="83557"/>
                  </a:lnTo>
                  <a:lnTo>
                    <a:pt x="1476290" y="102270"/>
                  </a:lnTo>
                  <a:lnTo>
                    <a:pt x="1518156" y="122673"/>
                  </a:lnTo>
                  <a:lnTo>
                    <a:pt x="1558719" y="144714"/>
                  </a:lnTo>
                  <a:lnTo>
                    <a:pt x="1597916" y="168338"/>
                  </a:lnTo>
                  <a:lnTo>
                    <a:pt x="1635683" y="193493"/>
                  </a:lnTo>
                  <a:lnTo>
                    <a:pt x="1671959" y="220126"/>
                  </a:lnTo>
                  <a:lnTo>
                    <a:pt x="1706680" y="248183"/>
                  </a:lnTo>
                  <a:lnTo>
                    <a:pt x="1739783" y="277610"/>
                  </a:lnTo>
                  <a:lnTo>
                    <a:pt x="1771205" y="308356"/>
                  </a:lnTo>
                  <a:lnTo>
                    <a:pt x="1800885" y="340366"/>
                  </a:lnTo>
                  <a:lnTo>
                    <a:pt x="1828758" y="373588"/>
                  </a:lnTo>
                  <a:lnTo>
                    <a:pt x="1854762" y="407968"/>
                  </a:lnTo>
                  <a:lnTo>
                    <a:pt x="1878835" y="443452"/>
                  </a:lnTo>
                  <a:lnTo>
                    <a:pt x="1900913" y="479988"/>
                  </a:lnTo>
                  <a:lnTo>
                    <a:pt x="1920934" y="517523"/>
                  </a:lnTo>
                  <a:lnTo>
                    <a:pt x="1938835" y="556002"/>
                  </a:lnTo>
                  <a:lnTo>
                    <a:pt x="1954553" y="595374"/>
                  </a:lnTo>
                  <a:lnTo>
                    <a:pt x="1968025" y="635584"/>
                  </a:lnTo>
                  <a:lnTo>
                    <a:pt x="1979188" y="676579"/>
                  </a:lnTo>
                  <a:lnTo>
                    <a:pt x="1987980" y="718306"/>
                  </a:lnTo>
                  <a:lnTo>
                    <a:pt x="1994338" y="760713"/>
                  </a:lnTo>
                  <a:lnTo>
                    <a:pt x="1998199" y="803745"/>
                  </a:lnTo>
                  <a:lnTo>
                    <a:pt x="1999500" y="847350"/>
                  </a:lnTo>
                  <a:lnTo>
                    <a:pt x="1575826" y="847350"/>
                  </a:lnTo>
                  <a:lnTo>
                    <a:pt x="1573188" y="806547"/>
                  </a:lnTo>
                  <a:lnTo>
                    <a:pt x="1565438" y="766841"/>
                  </a:lnTo>
                  <a:lnTo>
                    <a:pt x="1552816" y="728411"/>
                  </a:lnTo>
                  <a:lnTo>
                    <a:pt x="1535563" y="691432"/>
                  </a:lnTo>
                  <a:lnTo>
                    <a:pt x="1513921" y="656084"/>
                  </a:lnTo>
                  <a:lnTo>
                    <a:pt x="1488132" y="622544"/>
                  </a:lnTo>
                  <a:lnTo>
                    <a:pt x="1458436" y="590988"/>
                  </a:lnTo>
                  <a:lnTo>
                    <a:pt x="1425076" y="561595"/>
                  </a:lnTo>
                  <a:lnTo>
                    <a:pt x="1388292" y="534543"/>
                  </a:lnTo>
                  <a:lnTo>
                    <a:pt x="1348326" y="510008"/>
                  </a:lnTo>
                  <a:lnTo>
                    <a:pt x="1305420" y="488168"/>
                  </a:lnTo>
                  <a:lnTo>
                    <a:pt x="1259814" y="469201"/>
                  </a:lnTo>
                  <a:lnTo>
                    <a:pt x="1211751" y="453285"/>
                  </a:lnTo>
                  <a:lnTo>
                    <a:pt x="1161472" y="440596"/>
                  </a:lnTo>
                  <a:lnTo>
                    <a:pt x="1109217" y="431313"/>
                  </a:lnTo>
                  <a:lnTo>
                    <a:pt x="1055229" y="425613"/>
                  </a:lnTo>
                  <a:lnTo>
                    <a:pt x="999750" y="423673"/>
                  </a:lnTo>
                  <a:lnTo>
                    <a:pt x="944270" y="425613"/>
                  </a:lnTo>
                  <a:lnTo>
                    <a:pt x="890282" y="431313"/>
                  </a:lnTo>
                  <a:lnTo>
                    <a:pt x="838027" y="440596"/>
                  </a:lnTo>
                  <a:lnTo>
                    <a:pt x="787748" y="453285"/>
                  </a:lnTo>
                  <a:lnTo>
                    <a:pt x="739684" y="469201"/>
                  </a:lnTo>
                  <a:lnTo>
                    <a:pt x="694079" y="488168"/>
                  </a:lnTo>
                  <a:lnTo>
                    <a:pt x="651173" y="510008"/>
                  </a:lnTo>
                  <a:lnTo>
                    <a:pt x="611207" y="534543"/>
                  </a:lnTo>
                  <a:lnTo>
                    <a:pt x="574423" y="561595"/>
                  </a:lnTo>
                  <a:lnTo>
                    <a:pt x="541062" y="590988"/>
                  </a:lnTo>
                  <a:lnTo>
                    <a:pt x="511367" y="622544"/>
                  </a:lnTo>
                  <a:lnTo>
                    <a:pt x="485577" y="656084"/>
                  </a:lnTo>
                  <a:lnTo>
                    <a:pt x="463936" y="691432"/>
                  </a:lnTo>
                  <a:lnTo>
                    <a:pt x="446683" y="728411"/>
                  </a:lnTo>
                  <a:lnTo>
                    <a:pt x="434061" y="766841"/>
                  </a:lnTo>
                  <a:lnTo>
                    <a:pt x="426310" y="806547"/>
                  </a:lnTo>
                  <a:lnTo>
                    <a:pt x="423673" y="847350"/>
                  </a:lnTo>
                  <a:lnTo>
                    <a:pt x="0" y="847350"/>
                  </a:lnTo>
                  <a:close/>
                </a:path>
              </a:pathLst>
            </a:custGeom>
            <a:ln w="9525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5847762" y="1263187"/>
            <a:ext cx="2009139" cy="857250"/>
            <a:chOff x="5847762" y="1263187"/>
            <a:chExt cx="2009139" cy="857250"/>
          </a:xfrm>
        </p:grpSpPr>
        <p:sp>
          <p:nvSpPr>
            <p:cNvPr id="13" name="object 13"/>
            <p:cNvSpPr/>
            <p:nvPr/>
          </p:nvSpPr>
          <p:spPr>
            <a:xfrm>
              <a:off x="5852524" y="1267950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5" h="847725">
                  <a:moveTo>
                    <a:pt x="999750" y="0"/>
                  </a:moveTo>
                  <a:lnTo>
                    <a:pt x="948303" y="1102"/>
                  </a:lnTo>
                  <a:lnTo>
                    <a:pt x="897531" y="4374"/>
                  </a:lnTo>
                  <a:lnTo>
                    <a:pt x="847498" y="9763"/>
                  </a:lnTo>
                  <a:lnTo>
                    <a:pt x="798265" y="17215"/>
                  </a:lnTo>
                  <a:lnTo>
                    <a:pt x="749897" y="26676"/>
                  </a:lnTo>
                  <a:lnTo>
                    <a:pt x="702455" y="38095"/>
                  </a:lnTo>
                  <a:lnTo>
                    <a:pt x="656002" y="51416"/>
                  </a:lnTo>
                  <a:lnTo>
                    <a:pt x="610602" y="66588"/>
                  </a:lnTo>
                  <a:lnTo>
                    <a:pt x="566317" y="83557"/>
                  </a:lnTo>
                  <a:lnTo>
                    <a:pt x="523210" y="102270"/>
                  </a:lnTo>
                  <a:lnTo>
                    <a:pt x="481343" y="122673"/>
                  </a:lnTo>
                  <a:lnTo>
                    <a:pt x="440780" y="144713"/>
                  </a:lnTo>
                  <a:lnTo>
                    <a:pt x="401583" y="168338"/>
                  </a:lnTo>
                  <a:lnTo>
                    <a:pt x="363816" y="193493"/>
                  </a:lnTo>
                  <a:lnTo>
                    <a:pt x="327540" y="220125"/>
                  </a:lnTo>
                  <a:lnTo>
                    <a:pt x="292820" y="248182"/>
                  </a:lnTo>
                  <a:lnTo>
                    <a:pt x="259717" y="277610"/>
                  </a:lnTo>
                  <a:lnTo>
                    <a:pt x="228294" y="308356"/>
                  </a:lnTo>
                  <a:lnTo>
                    <a:pt x="198615" y="340366"/>
                  </a:lnTo>
                  <a:lnTo>
                    <a:pt x="170741" y="373587"/>
                  </a:lnTo>
                  <a:lnTo>
                    <a:pt x="144737" y="407967"/>
                  </a:lnTo>
                  <a:lnTo>
                    <a:pt x="120664" y="443451"/>
                  </a:lnTo>
                  <a:lnTo>
                    <a:pt x="98586" y="479987"/>
                  </a:lnTo>
                  <a:lnTo>
                    <a:pt x="78565" y="517522"/>
                  </a:lnTo>
                  <a:lnTo>
                    <a:pt x="60664" y="556001"/>
                  </a:lnTo>
                  <a:lnTo>
                    <a:pt x="44946" y="595373"/>
                  </a:lnTo>
                  <a:lnTo>
                    <a:pt x="31474" y="635583"/>
                  </a:lnTo>
                  <a:lnTo>
                    <a:pt x="20311" y="676578"/>
                  </a:lnTo>
                  <a:lnTo>
                    <a:pt x="11519" y="718306"/>
                  </a:lnTo>
                  <a:lnTo>
                    <a:pt x="5161" y="760712"/>
                  </a:lnTo>
                  <a:lnTo>
                    <a:pt x="1300" y="803744"/>
                  </a:lnTo>
                  <a:lnTo>
                    <a:pt x="0" y="847349"/>
                  </a:lnTo>
                  <a:lnTo>
                    <a:pt x="423674" y="847349"/>
                  </a:lnTo>
                  <a:lnTo>
                    <a:pt x="426311" y="806546"/>
                  </a:lnTo>
                  <a:lnTo>
                    <a:pt x="434062" y="766841"/>
                  </a:lnTo>
                  <a:lnTo>
                    <a:pt x="446684" y="728410"/>
                  </a:lnTo>
                  <a:lnTo>
                    <a:pt x="463937" y="691432"/>
                  </a:lnTo>
                  <a:lnTo>
                    <a:pt x="485578" y="656084"/>
                  </a:lnTo>
                  <a:lnTo>
                    <a:pt x="511368" y="622543"/>
                  </a:lnTo>
                  <a:lnTo>
                    <a:pt x="541063" y="590988"/>
                  </a:lnTo>
                  <a:lnTo>
                    <a:pt x="574424" y="561595"/>
                  </a:lnTo>
                  <a:lnTo>
                    <a:pt x="611207" y="534542"/>
                  </a:lnTo>
                  <a:lnTo>
                    <a:pt x="651173" y="510007"/>
                  </a:lnTo>
                  <a:lnTo>
                    <a:pt x="694080" y="488167"/>
                  </a:lnTo>
                  <a:lnTo>
                    <a:pt x="739685" y="469201"/>
                  </a:lnTo>
                  <a:lnTo>
                    <a:pt x="787748" y="453284"/>
                  </a:lnTo>
                  <a:lnTo>
                    <a:pt x="838028" y="440595"/>
                  </a:lnTo>
                  <a:lnTo>
                    <a:pt x="890282" y="431312"/>
                  </a:lnTo>
                  <a:lnTo>
                    <a:pt x="944270" y="425612"/>
                  </a:lnTo>
                  <a:lnTo>
                    <a:pt x="999750" y="423673"/>
                  </a:lnTo>
                  <a:lnTo>
                    <a:pt x="1055230" y="425612"/>
                  </a:lnTo>
                  <a:lnTo>
                    <a:pt x="1109218" y="431312"/>
                  </a:lnTo>
                  <a:lnTo>
                    <a:pt x="1161472" y="440595"/>
                  </a:lnTo>
                  <a:lnTo>
                    <a:pt x="1211752" y="453284"/>
                  </a:lnTo>
                  <a:lnTo>
                    <a:pt x="1259815" y="469201"/>
                  </a:lnTo>
                  <a:lnTo>
                    <a:pt x="1305420" y="488167"/>
                  </a:lnTo>
                  <a:lnTo>
                    <a:pt x="1348326" y="510007"/>
                  </a:lnTo>
                  <a:lnTo>
                    <a:pt x="1388292" y="534542"/>
                  </a:lnTo>
                  <a:lnTo>
                    <a:pt x="1425076" y="561595"/>
                  </a:lnTo>
                  <a:lnTo>
                    <a:pt x="1458436" y="590988"/>
                  </a:lnTo>
                  <a:lnTo>
                    <a:pt x="1488132" y="622543"/>
                  </a:lnTo>
                  <a:lnTo>
                    <a:pt x="1513921" y="656084"/>
                  </a:lnTo>
                  <a:lnTo>
                    <a:pt x="1535563" y="691432"/>
                  </a:lnTo>
                  <a:lnTo>
                    <a:pt x="1552816" y="728410"/>
                  </a:lnTo>
                  <a:lnTo>
                    <a:pt x="1565438" y="766841"/>
                  </a:lnTo>
                  <a:lnTo>
                    <a:pt x="1573189" y="806546"/>
                  </a:lnTo>
                  <a:lnTo>
                    <a:pt x="1575826" y="847349"/>
                  </a:lnTo>
                  <a:lnTo>
                    <a:pt x="1999500" y="847349"/>
                  </a:lnTo>
                  <a:lnTo>
                    <a:pt x="1998199" y="803744"/>
                  </a:lnTo>
                  <a:lnTo>
                    <a:pt x="1994339" y="760712"/>
                  </a:lnTo>
                  <a:lnTo>
                    <a:pt x="1987981" y="718306"/>
                  </a:lnTo>
                  <a:lnTo>
                    <a:pt x="1979189" y="676578"/>
                  </a:lnTo>
                  <a:lnTo>
                    <a:pt x="1968025" y="635583"/>
                  </a:lnTo>
                  <a:lnTo>
                    <a:pt x="1954553" y="595373"/>
                  </a:lnTo>
                  <a:lnTo>
                    <a:pt x="1938836" y="556001"/>
                  </a:lnTo>
                  <a:lnTo>
                    <a:pt x="1920935" y="517522"/>
                  </a:lnTo>
                  <a:lnTo>
                    <a:pt x="1900914" y="479987"/>
                  </a:lnTo>
                  <a:lnTo>
                    <a:pt x="1878836" y="443451"/>
                  </a:lnTo>
                  <a:lnTo>
                    <a:pt x="1854763" y="407967"/>
                  </a:lnTo>
                  <a:lnTo>
                    <a:pt x="1828758" y="373587"/>
                  </a:lnTo>
                  <a:lnTo>
                    <a:pt x="1800885" y="340366"/>
                  </a:lnTo>
                  <a:lnTo>
                    <a:pt x="1771206" y="308356"/>
                  </a:lnTo>
                  <a:lnTo>
                    <a:pt x="1739783" y="277610"/>
                  </a:lnTo>
                  <a:lnTo>
                    <a:pt x="1706680" y="248182"/>
                  </a:lnTo>
                  <a:lnTo>
                    <a:pt x="1671959" y="220125"/>
                  </a:lnTo>
                  <a:lnTo>
                    <a:pt x="1635684" y="193493"/>
                  </a:lnTo>
                  <a:lnTo>
                    <a:pt x="1597916" y="168338"/>
                  </a:lnTo>
                  <a:lnTo>
                    <a:pt x="1558720" y="144713"/>
                  </a:lnTo>
                  <a:lnTo>
                    <a:pt x="1518157" y="122673"/>
                  </a:lnTo>
                  <a:lnTo>
                    <a:pt x="1476290" y="102270"/>
                  </a:lnTo>
                  <a:lnTo>
                    <a:pt x="1433183" y="83557"/>
                  </a:lnTo>
                  <a:lnTo>
                    <a:pt x="1388898" y="66588"/>
                  </a:lnTo>
                  <a:lnTo>
                    <a:pt x="1343497" y="51416"/>
                  </a:lnTo>
                  <a:lnTo>
                    <a:pt x="1297045" y="38095"/>
                  </a:lnTo>
                  <a:lnTo>
                    <a:pt x="1249603" y="26676"/>
                  </a:lnTo>
                  <a:lnTo>
                    <a:pt x="1201234" y="17215"/>
                  </a:lnTo>
                  <a:lnTo>
                    <a:pt x="1152002" y="9763"/>
                  </a:lnTo>
                  <a:lnTo>
                    <a:pt x="1101968" y="4374"/>
                  </a:lnTo>
                  <a:lnTo>
                    <a:pt x="1051197" y="1102"/>
                  </a:lnTo>
                  <a:lnTo>
                    <a:pt x="99975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852524" y="1267950"/>
              <a:ext cx="1999614" cy="847725"/>
            </a:xfrm>
            <a:custGeom>
              <a:avLst/>
              <a:gdLst/>
              <a:ahLst/>
              <a:cxnLst/>
              <a:rect l="l" t="t" r="r" b="b"/>
              <a:pathLst>
                <a:path w="1999615" h="847725">
                  <a:moveTo>
                    <a:pt x="0" y="847350"/>
                  </a:moveTo>
                  <a:lnTo>
                    <a:pt x="1300" y="803745"/>
                  </a:lnTo>
                  <a:lnTo>
                    <a:pt x="5161" y="760713"/>
                  </a:lnTo>
                  <a:lnTo>
                    <a:pt x="11519" y="718306"/>
                  </a:lnTo>
                  <a:lnTo>
                    <a:pt x="20311" y="676579"/>
                  </a:lnTo>
                  <a:lnTo>
                    <a:pt x="31474" y="635584"/>
                  </a:lnTo>
                  <a:lnTo>
                    <a:pt x="44946" y="595374"/>
                  </a:lnTo>
                  <a:lnTo>
                    <a:pt x="60664" y="556002"/>
                  </a:lnTo>
                  <a:lnTo>
                    <a:pt x="78565" y="517523"/>
                  </a:lnTo>
                  <a:lnTo>
                    <a:pt x="98586" y="479988"/>
                  </a:lnTo>
                  <a:lnTo>
                    <a:pt x="120664" y="443452"/>
                  </a:lnTo>
                  <a:lnTo>
                    <a:pt x="144737" y="407968"/>
                  </a:lnTo>
                  <a:lnTo>
                    <a:pt x="170741" y="373588"/>
                  </a:lnTo>
                  <a:lnTo>
                    <a:pt x="198614" y="340366"/>
                  </a:lnTo>
                  <a:lnTo>
                    <a:pt x="228294" y="308356"/>
                  </a:lnTo>
                  <a:lnTo>
                    <a:pt x="259716" y="277610"/>
                  </a:lnTo>
                  <a:lnTo>
                    <a:pt x="292819" y="248183"/>
                  </a:lnTo>
                  <a:lnTo>
                    <a:pt x="327540" y="220126"/>
                  </a:lnTo>
                  <a:lnTo>
                    <a:pt x="363816" y="193493"/>
                  </a:lnTo>
                  <a:lnTo>
                    <a:pt x="401583" y="168338"/>
                  </a:lnTo>
                  <a:lnTo>
                    <a:pt x="440780" y="144714"/>
                  </a:lnTo>
                  <a:lnTo>
                    <a:pt x="481343" y="122673"/>
                  </a:lnTo>
                  <a:lnTo>
                    <a:pt x="523209" y="102270"/>
                  </a:lnTo>
                  <a:lnTo>
                    <a:pt x="566317" y="83557"/>
                  </a:lnTo>
                  <a:lnTo>
                    <a:pt x="610602" y="66588"/>
                  </a:lnTo>
                  <a:lnTo>
                    <a:pt x="656002" y="51416"/>
                  </a:lnTo>
                  <a:lnTo>
                    <a:pt x="702454" y="38095"/>
                  </a:lnTo>
                  <a:lnTo>
                    <a:pt x="749896" y="26676"/>
                  </a:lnTo>
                  <a:lnTo>
                    <a:pt x="798265" y="17215"/>
                  </a:lnTo>
                  <a:lnTo>
                    <a:pt x="847497" y="9763"/>
                  </a:lnTo>
                  <a:lnTo>
                    <a:pt x="897531" y="4374"/>
                  </a:lnTo>
                  <a:lnTo>
                    <a:pt x="948303" y="1102"/>
                  </a:lnTo>
                  <a:lnTo>
                    <a:pt x="999750" y="0"/>
                  </a:lnTo>
                  <a:lnTo>
                    <a:pt x="1051197" y="1102"/>
                  </a:lnTo>
                  <a:lnTo>
                    <a:pt x="1101968" y="4374"/>
                  </a:lnTo>
                  <a:lnTo>
                    <a:pt x="1152002" y="9763"/>
                  </a:lnTo>
                  <a:lnTo>
                    <a:pt x="1201234" y="17215"/>
                  </a:lnTo>
                  <a:lnTo>
                    <a:pt x="1249603" y="26676"/>
                  </a:lnTo>
                  <a:lnTo>
                    <a:pt x="1297045" y="38095"/>
                  </a:lnTo>
                  <a:lnTo>
                    <a:pt x="1343497" y="51416"/>
                  </a:lnTo>
                  <a:lnTo>
                    <a:pt x="1388897" y="66588"/>
                  </a:lnTo>
                  <a:lnTo>
                    <a:pt x="1433183" y="83557"/>
                  </a:lnTo>
                  <a:lnTo>
                    <a:pt x="1476290" y="102270"/>
                  </a:lnTo>
                  <a:lnTo>
                    <a:pt x="1518156" y="122673"/>
                  </a:lnTo>
                  <a:lnTo>
                    <a:pt x="1558719" y="144714"/>
                  </a:lnTo>
                  <a:lnTo>
                    <a:pt x="1597916" y="168338"/>
                  </a:lnTo>
                  <a:lnTo>
                    <a:pt x="1635683" y="193493"/>
                  </a:lnTo>
                  <a:lnTo>
                    <a:pt x="1671959" y="220126"/>
                  </a:lnTo>
                  <a:lnTo>
                    <a:pt x="1706680" y="248183"/>
                  </a:lnTo>
                  <a:lnTo>
                    <a:pt x="1739783" y="277610"/>
                  </a:lnTo>
                  <a:lnTo>
                    <a:pt x="1771205" y="308356"/>
                  </a:lnTo>
                  <a:lnTo>
                    <a:pt x="1800885" y="340366"/>
                  </a:lnTo>
                  <a:lnTo>
                    <a:pt x="1828758" y="373588"/>
                  </a:lnTo>
                  <a:lnTo>
                    <a:pt x="1854762" y="407968"/>
                  </a:lnTo>
                  <a:lnTo>
                    <a:pt x="1878835" y="443452"/>
                  </a:lnTo>
                  <a:lnTo>
                    <a:pt x="1900913" y="479988"/>
                  </a:lnTo>
                  <a:lnTo>
                    <a:pt x="1920934" y="517523"/>
                  </a:lnTo>
                  <a:lnTo>
                    <a:pt x="1938835" y="556002"/>
                  </a:lnTo>
                  <a:lnTo>
                    <a:pt x="1954553" y="595374"/>
                  </a:lnTo>
                  <a:lnTo>
                    <a:pt x="1968025" y="635584"/>
                  </a:lnTo>
                  <a:lnTo>
                    <a:pt x="1979188" y="676579"/>
                  </a:lnTo>
                  <a:lnTo>
                    <a:pt x="1987980" y="718306"/>
                  </a:lnTo>
                  <a:lnTo>
                    <a:pt x="1994338" y="760713"/>
                  </a:lnTo>
                  <a:lnTo>
                    <a:pt x="1998199" y="803745"/>
                  </a:lnTo>
                  <a:lnTo>
                    <a:pt x="1999500" y="847350"/>
                  </a:lnTo>
                  <a:lnTo>
                    <a:pt x="1575826" y="847350"/>
                  </a:lnTo>
                  <a:lnTo>
                    <a:pt x="1573188" y="806547"/>
                  </a:lnTo>
                  <a:lnTo>
                    <a:pt x="1565438" y="766841"/>
                  </a:lnTo>
                  <a:lnTo>
                    <a:pt x="1552816" y="728411"/>
                  </a:lnTo>
                  <a:lnTo>
                    <a:pt x="1535563" y="691432"/>
                  </a:lnTo>
                  <a:lnTo>
                    <a:pt x="1513921" y="656084"/>
                  </a:lnTo>
                  <a:lnTo>
                    <a:pt x="1488132" y="622544"/>
                  </a:lnTo>
                  <a:lnTo>
                    <a:pt x="1458436" y="590988"/>
                  </a:lnTo>
                  <a:lnTo>
                    <a:pt x="1425076" y="561595"/>
                  </a:lnTo>
                  <a:lnTo>
                    <a:pt x="1388292" y="534543"/>
                  </a:lnTo>
                  <a:lnTo>
                    <a:pt x="1348326" y="510008"/>
                  </a:lnTo>
                  <a:lnTo>
                    <a:pt x="1305420" y="488168"/>
                  </a:lnTo>
                  <a:lnTo>
                    <a:pt x="1259814" y="469201"/>
                  </a:lnTo>
                  <a:lnTo>
                    <a:pt x="1211751" y="453285"/>
                  </a:lnTo>
                  <a:lnTo>
                    <a:pt x="1161472" y="440596"/>
                  </a:lnTo>
                  <a:lnTo>
                    <a:pt x="1109217" y="431313"/>
                  </a:lnTo>
                  <a:lnTo>
                    <a:pt x="1055229" y="425613"/>
                  </a:lnTo>
                  <a:lnTo>
                    <a:pt x="999750" y="423673"/>
                  </a:lnTo>
                  <a:lnTo>
                    <a:pt x="944270" y="425613"/>
                  </a:lnTo>
                  <a:lnTo>
                    <a:pt x="890282" y="431313"/>
                  </a:lnTo>
                  <a:lnTo>
                    <a:pt x="838027" y="440596"/>
                  </a:lnTo>
                  <a:lnTo>
                    <a:pt x="787748" y="453285"/>
                  </a:lnTo>
                  <a:lnTo>
                    <a:pt x="739684" y="469201"/>
                  </a:lnTo>
                  <a:lnTo>
                    <a:pt x="694079" y="488168"/>
                  </a:lnTo>
                  <a:lnTo>
                    <a:pt x="651173" y="510008"/>
                  </a:lnTo>
                  <a:lnTo>
                    <a:pt x="611207" y="534543"/>
                  </a:lnTo>
                  <a:lnTo>
                    <a:pt x="574423" y="561595"/>
                  </a:lnTo>
                  <a:lnTo>
                    <a:pt x="541062" y="590988"/>
                  </a:lnTo>
                  <a:lnTo>
                    <a:pt x="511367" y="622544"/>
                  </a:lnTo>
                  <a:lnTo>
                    <a:pt x="485577" y="656084"/>
                  </a:lnTo>
                  <a:lnTo>
                    <a:pt x="463936" y="691432"/>
                  </a:lnTo>
                  <a:lnTo>
                    <a:pt x="446683" y="728411"/>
                  </a:lnTo>
                  <a:lnTo>
                    <a:pt x="434061" y="766841"/>
                  </a:lnTo>
                  <a:lnTo>
                    <a:pt x="426310" y="806547"/>
                  </a:lnTo>
                  <a:lnTo>
                    <a:pt x="423673" y="847350"/>
                  </a:lnTo>
                  <a:lnTo>
                    <a:pt x="0" y="847350"/>
                  </a:lnTo>
                  <a:close/>
                </a:path>
              </a:pathLst>
            </a:custGeom>
            <a:ln w="9525">
              <a:solidFill>
                <a:srgbClr val="90909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826897" y="3401059"/>
            <a:ext cx="2371725" cy="9309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8900" marR="5080" indent="-76200">
              <a:lnSpc>
                <a:spcPct val="99400"/>
              </a:lnSpc>
              <a:spcBef>
                <a:spcPts val="105"/>
              </a:spcBef>
              <a:buFont typeface="Times New Roman"/>
              <a:buChar char="●"/>
              <a:tabLst>
                <a:tab pos="88900" algn="l"/>
                <a:tab pos="142240" algn="l"/>
              </a:tabLst>
            </a:pPr>
            <a:r>
              <a:rPr dirty="0" sz="1200">
                <a:latin typeface="Avenir Next"/>
                <a:cs typeface="Avenir Next"/>
              </a:rPr>
              <a:t>	</a:t>
            </a:r>
            <a:r>
              <a:rPr dirty="0" sz="1200">
                <a:latin typeface="Avenir Next"/>
                <a:cs typeface="Avenir Next"/>
              </a:rPr>
              <a:t>Gather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community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to</a:t>
            </a:r>
            <a:r>
              <a:rPr dirty="0" sz="1200" spc="-35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assess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 spc="-25">
                <a:latin typeface="Avenir Next"/>
                <a:cs typeface="Avenir Next"/>
              </a:rPr>
              <a:t>the </a:t>
            </a:r>
            <a:r>
              <a:rPr dirty="0" sz="1200">
                <a:latin typeface="Avenir Next"/>
                <a:cs typeface="Avenir Next"/>
              </a:rPr>
              <a:t>need,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design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solutions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together </a:t>
            </a:r>
            <a:r>
              <a:rPr dirty="0" sz="1200">
                <a:latin typeface="Avenir Next"/>
                <a:cs typeface="Avenir Next"/>
              </a:rPr>
              <a:t>and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decide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if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technology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is</a:t>
            </a:r>
            <a:r>
              <a:rPr dirty="0" sz="1200" spc="-25">
                <a:latin typeface="Avenir Next"/>
                <a:cs typeface="Avenir Next"/>
              </a:rPr>
              <a:t> the </a:t>
            </a:r>
            <a:r>
              <a:rPr dirty="0" sz="1200" spc="-10">
                <a:latin typeface="Avenir Next"/>
                <a:cs typeface="Avenir Next"/>
              </a:rPr>
              <a:t>solution</a:t>
            </a:r>
            <a:endParaRPr sz="1200">
              <a:latin typeface="Avenir Next"/>
              <a:cs typeface="Avenir Next"/>
            </a:endParaRPr>
          </a:p>
          <a:p>
            <a:pPr marL="142240" indent="-129539">
              <a:lnSpc>
                <a:spcPts val="1390"/>
              </a:lnSpc>
              <a:buFont typeface="Times New Roman"/>
              <a:buChar char="●"/>
              <a:tabLst>
                <a:tab pos="142240" algn="l"/>
              </a:tabLst>
            </a:pPr>
            <a:r>
              <a:rPr dirty="0" sz="1200">
                <a:latin typeface="Avenir Next"/>
                <a:cs typeface="Avenir Next"/>
              </a:rPr>
              <a:t>Assess</a:t>
            </a:r>
            <a:r>
              <a:rPr dirty="0" sz="1200" spc="1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organizational</a:t>
            </a:r>
            <a:r>
              <a:rPr dirty="0" sz="1200" spc="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readiness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48822" y="1733804"/>
            <a:ext cx="1727200" cy="3886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2240" indent="-129539">
              <a:lnSpc>
                <a:spcPts val="1430"/>
              </a:lnSpc>
              <a:spcBef>
                <a:spcPts val="100"/>
              </a:spcBef>
              <a:buFont typeface="Times New Roman"/>
              <a:buChar char="●"/>
              <a:tabLst>
                <a:tab pos="142240" algn="l"/>
              </a:tabLst>
            </a:pPr>
            <a:r>
              <a:rPr dirty="0" sz="1200">
                <a:latin typeface="Avenir Next"/>
                <a:cs typeface="Avenir Next"/>
              </a:rPr>
              <a:t>Implement</a:t>
            </a:r>
            <a:r>
              <a:rPr dirty="0" sz="1200" spc="-6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slowly</a:t>
            </a:r>
            <a:endParaRPr sz="1200">
              <a:latin typeface="Avenir Next"/>
              <a:cs typeface="Avenir Next"/>
            </a:endParaRPr>
          </a:p>
          <a:p>
            <a:pPr marL="142875" indent="-130175">
              <a:lnSpc>
                <a:spcPts val="1430"/>
              </a:lnSpc>
              <a:buFont typeface="Arial"/>
              <a:buChar char="●"/>
              <a:tabLst>
                <a:tab pos="142875" algn="l"/>
              </a:tabLst>
            </a:pPr>
            <a:r>
              <a:rPr dirty="0" sz="1200">
                <a:latin typeface="Avenir Next"/>
                <a:cs typeface="Avenir Next"/>
              </a:rPr>
              <a:t>Pilot</a:t>
            </a:r>
            <a:r>
              <a:rPr dirty="0" sz="1200" spc="-3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specific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use</a:t>
            </a:r>
            <a:r>
              <a:rPr dirty="0" sz="1200" spc="-15">
                <a:latin typeface="Avenir Next"/>
                <a:cs typeface="Avenir Next"/>
              </a:rPr>
              <a:t> </a:t>
            </a:r>
            <a:r>
              <a:rPr dirty="0" sz="1200" spc="-20">
                <a:latin typeface="Avenir Next"/>
                <a:cs typeface="Avenir Next"/>
              </a:rPr>
              <a:t>cases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8150" y="3544316"/>
            <a:ext cx="1587500" cy="5651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97500"/>
              </a:lnSpc>
              <a:spcBef>
                <a:spcPts val="135"/>
              </a:spcBef>
            </a:pPr>
            <a:r>
              <a:rPr dirty="0" sz="1200">
                <a:latin typeface="Avenir Next"/>
                <a:cs typeface="Avenir Next"/>
              </a:rPr>
              <a:t>Share</a:t>
            </a:r>
            <a:r>
              <a:rPr dirty="0" sz="1200" spc="-4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successful</a:t>
            </a:r>
            <a:r>
              <a:rPr dirty="0" sz="1200" spc="-45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pilots </a:t>
            </a:r>
            <a:r>
              <a:rPr dirty="0" sz="1200">
                <a:latin typeface="Avenir Next"/>
                <a:cs typeface="Avenir Next"/>
              </a:rPr>
              <a:t>to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>
                <a:latin typeface="Avenir Next"/>
                <a:cs typeface="Avenir Next"/>
              </a:rPr>
              <a:t>build</a:t>
            </a:r>
            <a:r>
              <a:rPr dirty="0" sz="1200" spc="-20">
                <a:latin typeface="Avenir Next"/>
                <a:cs typeface="Avenir Next"/>
              </a:rPr>
              <a:t> </a:t>
            </a:r>
            <a:r>
              <a:rPr dirty="0" sz="1200" spc="-10">
                <a:latin typeface="Avenir Next"/>
                <a:cs typeface="Avenir Next"/>
              </a:rPr>
              <a:t>community interest</a:t>
            </a:r>
            <a:endParaRPr sz="1200">
              <a:latin typeface="Avenir Next"/>
              <a:cs typeface="Avenir Nex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2440" y="2334767"/>
            <a:ext cx="1868424" cy="90220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7495" y="4632959"/>
            <a:ext cx="1642872" cy="4815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63" y="4660391"/>
            <a:ext cx="1883664" cy="4815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90425" y="486663"/>
            <a:ext cx="505459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5" b="1">
                <a:solidFill>
                  <a:srgbClr val="093C92"/>
                </a:solidFill>
                <a:latin typeface="Avenir Next"/>
                <a:cs typeface="Avenir Next"/>
              </a:rPr>
              <a:t>OR</a:t>
            </a:r>
            <a:endParaRPr sz="2500">
              <a:latin typeface="Avenir Next"/>
              <a:cs typeface="Avenir Next"/>
            </a:endParaRPr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61074" y="1124203"/>
            <a:ext cx="7622540" cy="915669"/>
          </a:xfrm>
          <a:prstGeom prst="rect"/>
        </p:spPr>
        <p:txBody>
          <a:bodyPr wrap="square" lIns="0" tIns="46990" rIns="0" bIns="0" rtlCol="0" vert="horz">
            <a:spAutoFit/>
          </a:bodyPr>
          <a:lstStyle/>
          <a:p>
            <a:pPr marL="978535" marR="5080" indent="-966469">
              <a:lnSpc>
                <a:spcPts val="3410"/>
              </a:lnSpc>
              <a:spcBef>
                <a:spcPts val="370"/>
              </a:spcBef>
            </a:pP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Mandate</a:t>
            </a:r>
            <a:r>
              <a:rPr dirty="0" sz="3000" spc="-55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use</a:t>
            </a:r>
            <a:r>
              <a:rPr dirty="0" sz="3000" spc="-55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AND</a:t>
            </a:r>
            <a:r>
              <a:rPr dirty="0" sz="3000" spc="-45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provide</a:t>
            </a:r>
            <a:r>
              <a:rPr dirty="0" sz="3000" spc="-55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funding</a:t>
            </a:r>
            <a:r>
              <a:rPr dirty="0" sz="3000" spc="-45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to</a:t>
            </a:r>
            <a:r>
              <a:rPr dirty="0" sz="3000" spc="-5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spc="-10" b="0">
                <a:solidFill>
                  <a:srgbClr val="000000"/>
                </a:solidFill>
                <a:latin typeface="Avenir Next"/>
                <a:cs typeface="Avenir Next"/>
              </a:rPr>
              <a:t>cover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costs</a:t>
            </a:r>
            <a:r>
              <a:rPr dirty="0" sz="3000" spc="-4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associated</a:t>
            </a:r>
            <a:r>
              <a:rPr dirty="0" sz="3000" spc="-4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with</a:t>
            </a:r>
            <a:r>
              <a:rPr dirty="0" sz="3000" spc="-4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use</a:t>
            </a:r>
            <a:r>
              <a:rPr dirty="0" sz="3000" spc="-5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b="0">
                <a:solidFill>
                  <a:srgbClr val="000000"/>
                </a:solidFill>
                <a:latin typeface="Avenir Next"/>
                <a:cs typeface="Avenir Next"/>
              </a:rPr>
              <a:t>of</a:t>
            </a:r>
            <a:r>
              <a:rPr dirty="0" sz="3000" spc="-40" b="0">
                <a:solidFill>
                  <a:srgbClr val="000000"/>
                </a:solidFill>
                <a:latin typeface="Avenir Next"/>
                <a:cs typeface="Avenir Next"/>
              </a:rPr>
              <a:t> </a:t>
            </a:r>
            <a:r>
              <a:rPr dirty="0" sz="3000" spc="-10" b="0">
                <a:solidFill>
                  <a:srgbClr val="000000"/>
                </a:solidFill>
                <a:latin typeface="Avenir Next"/>
                <a:cs typeface="Avenir Next"/>
              </a:rPr>
              <a:t>tool.</a:t>
            </a:r>
            <a:endParaRPr sz="3000">
              <a:latin typeface="Avenir Next"/>
              <a:cs typeface="Avenir N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3343" y="4516628"/>
            <a:ext cx="3697604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venir Next"/>
                <a:cs typeface="Avenir Next"/>
              </a:rPr>
              <a:t>Learn</a:t>
            </a:r>
            <a:r>
              <a:rPr dirty="0" sz="2400" spc="-35">
                <a:latin typeface="Avenir Next"/>
                <a:cs typeface="Avenir Next"/>
              </a:rPr>
              <a:t> </a:t>
            </a:r>
            <a:r>
              <a:rPr dirty="0" sz="2400">
                <a:latin typeface="Avenir Next"/>
                <a:cs typeface="Avenir Next"/>
              </a:rPr>
              <a:t>from</a:t>
            </a:r>
            <a:r>
              <a:rPr dirty="0" sz="2400" spc="-30">
                <a:latin typeface="Avenir Next"/>
                <a:cs typeface="Avenir Next"/>
              </a:rPr>
              <a:t> </a:t>
            </a:r>
            <a:r>
              <a:rPr dirty="0" sz="2400">
                <a:latin typeface="Avenir Next"/>
                <a:cs typeface="Avenir Next"/>
              </a:rPr>
              <a:t>EMR</a:t>
            </a:r>
            <a:r>
              <a:rPr dirty="0" sz="2400" spc="-40">
                <a:latin typeface="Avenir Next"/>
                <a:cs typeface="Avenir Next"/>
              </a:rPr>
              <a:t> </a:t>
            </a:r>
            <a:r>
              <a:rPr dirty="0" sz="2400" spc="-10">
                <a:latin typeface="Avenir Next"/>
                <a:cs typeface="Avenir Next"/>
              </a:rPr>
              <a:t>adoption!</a:t>
            </a:r>
            <a:endParaRPr sz="2400">
              <a:latin typeface="Avenir Next"/>
              <a:cs typeface="Avenir Nex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9200" y="2584704"/>
            <a:ext cx="1420368" cy="108813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212592" y="2075687"/>
            <a:ext cx="4136390" cy="2158365"/>
            <a:chOff x="3212592" y="2075687"/>
            <a:chExt cx="4136390" cy="215836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12592" y="2075687"/>
              <a:ext cx="2718816" cy="2157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28360" y="2584703"/>
              <a:ext cx="1420367" cy="10881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However.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5" y="1230884"/>
            <a:ext cx="6027420" cy="2180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Your</a:t>
            </a:r>
            <a:r>
              <a:rPr dirty="0" sz="1800" spc="-4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integration</a:t>
            </a:r>
            <a:r>
              <a:rPr dirty="0" sz="1800" spc="-4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might</a:t>
            </a:r>
            <a:r>
              <a:rPr dirty="0" sz="1800" spc="-4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be</a:t>
            </a:r>
            <a:r>
              <a:rPr dirty="0" sz="1800" spc="-5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my</a:t>
            </a:r>
            <a:r>
              <a:rPr dirty="0" sz="1800" spc="-4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fragmentation.</a:t>
            </a:r>
            <a:r>
              <a:rPr dirty="0" sz="1800" spc="-5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(Leutz</a:t>
            </a:r>
            <a:r>
              <a:rPr dirty="0" sz="1800" spc="-4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595959"/>
                </a:solidFill>
                <a:latin typeface="Avenir Next"/>
                <a:cs typeface="Avenir Next"/>
              </a:rPr>
              <a:t>1999)</a:t>
            </a:r>
            <a:endParaRPr sz="1800">
              <a:latin typeface="Avenir Next"/>
              <a:cs typeface="Avenir Next"/>
            </a:endParaRPr>
          </a:p>
          <a:p>
            <a:pPr marL="12700" marR="1702435">
              <a:lnSpc>
                <a:spcPts val="7420"/>
              </a:lnSpc>
              <a:spcBef>
                <a:spcPts val="894"/>
              </a:spcBef>
            </a:pP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Might</a:t>
            </a:r>
            <a:r>
              <a:rPr dirty="0" sz="1800" spc="-5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homegrown</a:t>
            </a:r>
            <a:r>
              <a:rPr dirty="0" sz="1800" spc="-5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solutions</a:t>
            </a:r>
            <a:r>
              <a:rPr dirty="0" sz="1800" spc="-5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work</a:t>
            </a:r>
            <a:r>
              <a:rPr dirty="0" sz="1800" spc="-6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595959"/>
                </a:solidFill>
                <a:latin typeface="Avenir Next"/>
                <a:cs typeface="Avenir Next"/>
              </a:rPr>
              <a:t>better?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The</a:t>
            </a:r>
            <a:r>
              <a:rPr dirty="0" sz="1800" spc="-3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technology</a:t>
            </a:r>
            <a:r>
              <a:rPr dirty="0" sz="1800" spc="-35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is</a:t>
            </a:r>
            <a:r>
              <a:rPr dirty="0" sz="1800" spc="-3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not</a:t>
            </a:r>
            <a:r>
              <a:rPr dirty="0" sz="1800" spc="-3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>
                <a:solidFill>
                  <a:srgbClr val="595959"/>
                </a:solidFill>
                <a:latin typeface="Avenir Next"/>
                <a:cs typeface="Avenir Next"/>
              </a:rPr>
              <a:t>the</a:t>
            </a:r>
            <a:r>
              <a:rPr dirty="0" sz="1800" spc="-30">
                <a:solidFill>
                  <a:srgbClr val="595959"/>
                </a:solidFill>
                <a:latin typeface="Avenir Next"/>
                <a:cs typeface="Avenir Next"/>
              </a:rPr>
              <a:t> </a:t>
            </a:r>
            <a:r>
              <a:rPr dirty="0" sz="1800" spc="-10">
                <a:solidFill>
                  <a:srgbClr val="595959"/>
                </a:solidFill>
                <a:latin typeface="Avenir Next"/>
                <a:cs typeface="Avenir Next"/>
              </a:rPr>
              <a:t>network.</a:t>
            </a:r>
            <a:endParaRPr sz="1800">
              <a:latin typeface="Avenir Next"/>
              <a:cs typeface="Avenir Nex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9102" y="4145279"/>
            <a:ext cx="7306309" cy="358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10"/>
              </a:lnSpc>
              <a:spcBef>
                <a:spcPts val="100"/>
              </a:spcBef>
            </a:pPr>
            <a:r>
              <a:rPr dirty="0" sz="1100" spc="-25">
                <a:latin typeface="Avenir Next"/>
                <a:cs typeface="Avenir Next"/>
              </a:rPr>
              <a:t>Leutz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W.</a:t>
            </a:r>
            <a:r>
              <a:rPr dirty="0" sz="1100" spc="-5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Five</a:t>
            </a:r>
            <a:r>
              <a:rPr dirty="0" sz="1100" spc="-35">
                <a:latin typeface="Avenir Next"/>
                <a:cs typeface="Avenir Next"/>
              </a:rPr>
              <a:t> Laws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for </a:t>
            </a:r>
            <a:r>
              <a:rPr dirty="0" sz="1100" spc="-30">
                <a:latin typeface="Avenir Next"/>
                <a:cs typeface="Avenir Next"/>
              </a:rPr>
              <a:t>Integrating Medical</a:t>
            </a:r>
            <a:r>
              <a:rPr dirty="0" sz="1100" spc="-15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and</a:t>
            </a:r>
            <a:r>
              <a:rPr dirty="0" sz="1100" spc="-25">
                <a:latin typeface="Avenir Next"/>
                <a:cs typeface="Avenir Next"/>
              </a:rPr>
              <a:t> Social</a:t>
            </a:r>
            <a:r>
              <a:rPr dirty="0" sz="1100" spc="-15">
                <a:latin typeface="Avenir Next"/>
                <a:cs typeface="Avenir Next"/>
              </a:rPr>
              <a:t> </a:t>
            </a:r>
            <a:r>
              <a:rPr dirty="0" sz="1100" spc="-30">
                <a:latin typeface="Avenir Next"/>
                <a:cs typeface="Avenir Next"/>
              </a:rPr>
              <a:t>Services:</a:t>
            </a:r>
            <a:r>
              <a:rPr dirty="0" sz="1100" spc="-20">
                <a:latin typeface="Avenir Next"/>
                <a:cs typeface="Avenir Next"/>
              </a:rPr>
              <a:t> </a:t>
            </a:r>
            <a:r>
              <a:rPr dirty="0" sz="1100" spc="-30">
                <a:latin typeface="Avenir Next"/>
                <a:cs typeface="Avenir Next"/>
              </a:rPr>
              <a:t>Lessons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 spc="-30">
                <a:latin typeface="Avenir Next"/>
                <a:cs typeface="Avenir Next"/>
              </a:rPr>
              <a:t>from</a:t>
            </a:r>
            <a:r>
              <a:rPr dirty="0" sz="1100" spc="-45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the</a:t>
            </a:r>
            <a:r>
              <a:rPr dirty="0" sz="1100" spc="-35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United States </a:t>
            </a:r>
            <a:r>
              <a:rPr dirty="0" sz="1100" spc="-20">
                <a:latin typeface="Avenir Next"/>
                <a:cs typeface="Avenir Next"/>
              </a:rPr>
              <a:t>and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the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United </a:t>
            </a:r>
            <a:r>
              <a:rPr dirty="0" sz="1100" spc="-10">
                <a:latin typeface="Avenir Next"/>
                <a:cs typeface="Avenir Next"/>
              </a:rPr>
              <a:t>Kingdom.</a:t>
            </a:r>
            <a:endParaRPr sz="1100">
              <a:latin typeface="Avenir Next"/>
              <a:cs typeface="Avenir Next"/>
            </a:endParaRPr>
          </a:p>
          <a:p>
            <a:pPr marL="12700">
              <a:lnSpc>
                <a:spcPts val="1310"/>
              </a:lnSpc>
            </a:pPr>
            <a:r>
              <a:rPr dirty="0" sz="1100" spc="-30" i="1">
                <a:latin typeface="Avenir Next"/>
                <a:cs typeface="Avenir Next"/>
              </a:rPr>
              <a:t>Milbank</a:t>
            </a:r>
            <a:r>
              <a:rPr dirty="0" sz="1100" spc="-35" i="1">
                <a:latin typeface="Avenir Next"/>
                <a:cs typeface="Avenir Next"/>
              </a:rPr>
              <a:t> </a:t>
            </a:r>
            <a:r>
              <a:rPr dirty="0" sz="1100" spc="-30" i="1">
                <a:latin typeface="Avenir Next"/>
                <a:cs typeface="Avenir Next"/>
              </a:rPr>
              <a:t>Quarterly</a:t>
            </a:r>
            <a:r>
              <a:rPr dirty="0" sz="1100" spc="-30">
                <a:latin typeface="Avenir Next"/>
                <a:cs typeface="Avenir Next"/>
              </a:rPr>
              <a:t>.</a:t>
            </a:r>
            <a:r>
              <a:rPr dirty="0" sz="1100" spc="-15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1999;</a:t>
            </a:r>
            <a:r>
              <a:rPr dirty="0" sz="1100" spc="-20">
                <a:latin typeface="Avenir Next"/>
                <a:cs typeface="Avenir Next"/>
              </a:rPr>
              <a:t> 17(1): </a:t>
            </a:r>
            <a:r>
              <a:rPr dirty="0" sz="1100" spc="-25">
                <a:latin typeface="Avenir Next"/>
                <a:cs typeface="Avenir Next"/>
              </a:rPr>
              <a:t>77-</a:t>
            </a:r>
            <a:r>
              <a:rPr dirty="0" sz="1100" spc="-20">
                <a:latin typeface="Avenir Next"/>
                <a:cs typeface="Avenir Next"/>
              </a:rPr>
              <a:t>110.</a:t>
            </a:r>
            <a:endParaRPr sz="11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83066">
              <a:alpha val="929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28680" y="151891"/>
            <a:ext cx="25285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>
                <a:solidFill>
                  <a:srgbClr val="FFFFFF"/>
                </a:solidFill>
              </a:rPr>
              <a:t>Questions?</a:t>
            </a:r>
            <a:endParaRPr sz="3600"/>
          </a:p>
        </p:txBody>
      </p:sp>
      <p:grpSp>
        <p:nvGrpSpPr>
          <p:cNvPr id="4" name="object 4"/>
          <p:cNvGrpSpPr/>
          <p:nvPr/>
        </p:nvGrpSpPr>
        <p:grpSpPr>
          <a:xfrm>
            <a:off x="5233415" y="2798063"/>
            <a:ext cx="3173095" cy="1823085"/>
            <a:chOff x="5233415" y="2798063"/>
            <a:chExt cx="3173095" cy="1823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3415" y="2798063"/>
              <a:ext cx="3172967" cy="18227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91327" y="2834639"/>
              <a:ext cx="3057144" cy="170992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531833" y="1062228"/>
            <a:ext cx="6531609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venir Next"/>
                <a:cs typeface="Avenir Next"/>
              </a:rPr>
              <a:t>SIREN:</a:t>
            </a:r>
            <a:r>
              <a:rPr dirty="0" sz="2000" spc="-3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venir Next"/>
                <a:cs typeface="Avenir Next"/>
                <a:hlinkClick r:id="rId4"/>
              </a:rPr>
              <a:t>siren@ucsf.edu</a:t>
            </a:r>
            <a:endParaRPr sz="2000">
              <a:latin typeface="Avenir Next"/>
              <a:cs typeface="Avenir Next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Avenir Next"/>
                <a:cs typeface="Avenir Next"/>
              </a:rPr>
              <a:t>Trenton</a:t>
            </a:r>
            <a:r>
              <a:rPr dirty="0" sz="2000" spc="-4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FFFFFF"/>
                </a:solidFill>
                <a:latin typeface="Avenir Next"/>
                <a:cs typeface="Avenir Next"/>
              </a:rPr>
              <a:t>Health</a:t>
            </a:r>
            <a:r>
              <a:rPr dirty="0" sz="2000" spc="-4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2000">
                <a:solidFill>
                  <a:srgbClr val="FFFFFF"/>
                </a:solidFill>
                <a:latin typeface="Avenir Next"/>
                <a:cs typeface="Avenir Next"/>
              </a:rPr>
              <a:t>Team:</a:t>
            </a:r>
            <a:r>
              <a:rPr dirty="0" sz="2000" spc="-45">
                <a:solidFill>
                  <a:srgbClr val="FFFFFF"/>
                </a:solidFill>
                <a:latin typeface="Avenir Next"/>
                <a:cs typeface="Avenir Next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venir Next"/>
                <a:cs typeface="Avenir Next"/>
                <a:hlinkClick r:id="rId5"/>
              </a:rPr>
              <a:t>gpaulson@trentonhealthteam.org</a:t>
            </a:r>
            <a:endParaRPr sz="2000">
              <a:latin typeface="Avenir Next"/>
              <a:cs typeface="Avenir Nex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61288" y="2798063"/>
            <a:ext cx="3173095" cy="1823085"/>
            <a:chOff x="1161288" y="2798063"/>
            <a:chExt cx="3173095" cy="182308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1288" y="2798063"/>
              <a:ext cx="3172967" cy="18227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6152" y="2834639"/>
              <a:ext cx="3060192" cy="17099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9"/>
                </a:lnTo>
                <a:lnTo>
                  <a:pt x="9144000" y="5143499"/>
                </a:lnTo>
                <a:lnTo>
                  <a:pt x="9144000" y="0"/>
                </a:lnTo>
                <a:close/>
              </a:path>
            </a:pathLst>
          </a:custGeom>
          <a:solidFill>
            <a:srgbClr val="083066">
              <a:alpha val="929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661568" y="2233676"/>
            <a:ext cx="18205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solidFill>
                  <a:srgbClr val="FFFFFF"/>
                </a:solidFill>
              </a:rPr>
              <a:t>The</a:t>
            </a:r>
            <a:r>
              <a:rPr dirty="0" sz="3600" spc="-50">
                <a:solidFill>
                  <a:srgbClr val="FFFFFF"/>
                </a:solidFill>
              </a:rPr>
              <a:t> </a:t>
            </a:r>
            <a:r>
              <a:rPr dirty="0" sz="3600" spc="-25">
                <a:solidFill>
                  <a:srgbClr val="FFFFFF"/>
                </a:solidFill>
              </a:rPr>
              <a:t>End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86568" y="471932"/>
            <a:ext cx="817054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646555" marR="5080" indent="-1634489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SIREN:</a:t>
            </a:r>
            <a:r>
              <a:rPr dirty="0" sz="3600" spc="-90"/>
              <a:t> </a:t>
            </a:r>
            <a:r>
              <a:rPr dirty="0" sz="3600"/>
              <a:t>Social</a:t>
            </a:r>
            <a:r>
              <a:rPr dirty="0" sz="3600" spc="-90"/>
              <a:t> </a:t>
            </a:r>
            <a:r>
              <a:rPr dirty="0" sz="3600"/>
              <a:t>Interventions</a:t>
            </a:r>
            <a:r>
              <a:rPr dirty="0" sz="3600" spc="-90"/>
              <a:t> </a:t>
            </a:r>
            <a:r>
              <a:rPr dirty="0" sz="3600" spc="-10"/>
              <a:t>Research </a:t>
            </a:r>
            <a:r>
              <a:rPr dirty="0" sz="3600"/>
              <a:t>&amp;</a:t>
            </a:r>
            <a:r>
              <a:rPr dirty="0" sz="3600" spc="-65"/>
              <a:t> </a:t>
            </a:r>
            <a:r>
              <a:rPr dirty="0" sz="3600"/>
              <a:t>Evaluation</a:t>
            </a:r>
            <a:r>
              <a:rPr dirty="0" sz="3600" spc="-65"/>
              <a:t> </a:t>
            </a:r>
            <a:r>
              <a:rPr dirty="0" sz="3600" spc="-10"/>
              <a:t>Network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46137" y="1686051"/>
            <a:ext cx="7452359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24510" marR="5080" indent="-512445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latin typeface="Avenir Next"/>
                <a:cs typeface="Avenir Next"/>
              </a:rPr>
              <a:t>SIREN’s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mission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is</a:t>
            </a:r>
            <a:r>
              <a:rPr dirty="0" sz="1600" spc="-2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to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improve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health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and</a:t>
            </a:r>
            <a:r>
              <a:rPr dirty="0" sz="1600" spc="-2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health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equity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by</a:t>
            </a:r>
            <a:r>
              <a:rPr dirty="0" sz="1600" spc="-4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advancing</a:t>
            </a:r>
            <a:r>
              <a:rPr dirty="0" sz="1600" spc="-2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high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 spc="-10">
                <a:latin typeface="Avenir Next"/>
                <a:cs typeface="Avenir Next"/>
              </a:rPr>
              <a:t>quality </a:t>
            </a:r>
            <a:r>
              <a:rPr dirty="0" sz="1600">
                <a:latin typeface="Avenir Next"/>
                <a:cs typeface="Avenir Next"/>
              </a:rPr>
              <a:t>research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on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healthcare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sector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strategies</a:t>
            </a:r>
            <a:r>
              <a:rPr dirty="0" sz="1600" spc="-30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to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improve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>
                <a:latin typeface="Avenir Next"/>
                <a:cs typeface="Avenir Next"/>
              </a:rPr>
              <a:t>social</a:t>
            </a:r>
            <a:r>
              <a:rPr dirty="0" sz="1600" spc="-35">
                <a:latin typeface="Avenir Next"/>
                <a:cs typeface="Avenir Next"/>
              </a:rPr>
              <a:t> </a:t>
            </a:r>
            <a:r>
              <a:rPr dirty="0" sz="1600" spc="-10">
                <a:latin typeface="Avenir Next"/>
                <a:cs typeface="Avenir Next"/>
              </a:rPr>
              <a:t>conditions.</a:t>
            </a:r>
            <a:endParaRPr sz="1600">
              <a:latin typeface="Avenir Next"/>
              <a:cs typeface="Avenir Nex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426207"/>
            <a:ext cx="2764536" cy="16703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6288" y="2426207"/>
            <a:ext cx="2767584" cy="16581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83223" y="2426207"/>
            <a:ext cx="2947416" cy="165811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14668" y="4147820"/>
            <a:ext cx="22402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Catalyzing</a:t>
            </a:r>
            <a:r>
              <a:rPr dirty="0" sz="1200" spc="-40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high</a:t>
            </a:r>
            <a:r>
              <a:rPr dirty="0" sz="1200" spc="-40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quality</a:t>
            </a:r>
            <a:r>
              <a:rPr dirty="0" sz="1200" spc="-40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052049"/>
                </a:solidFill>
                <a:latin typeface="Avenir Next"/>
                <a:cs typeface="Avenir Next"/>
              </a:rPr>
              <a:t>research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3930" y="4144771"/>
            <a:ext cx="2535555" cy="38862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986790" marR="5080" indent="-974725">
              <a:lnSpc>
                <a:spcPts val="1420"/>
              </a:lnSpc>
              <a:spcBef>
                <a:spcPts val="165"/>
              </a:spcBef>
            </a:pP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Collecting</a:t>
            </a:r>
            <a:r>
              <a:rPr dirty="0" sz="1200" spc="-5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&amp; </a:t>
            </a:r>
            <a:r>
              <a:rPr dirty="0" sz="1200" spc="-10">
                <a:solidFill>
                  <a:srgbClr val="052049"/>
                </a:solidFill>
                <a:latin typeface="Avenir Next"/>
                <a:cs typeface="Avenir Next"/>
              </a:rPr>
              <a:t>disseminating</a:t>
            </a:r>
            <a:r>
              <a:rPr dirty="0" sz="1200" spc="-5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 spc="-10">
                <a:solidFill>
                  <a:srgbClr val="052049"/>
                </a:solidFill>
                <a:latin typeface="Avenir Next"/>
                <a:cs typeface="Avenir Next"/>
              </a:rPr>
              <a:t>research findings</a:t>
            </a:r>
            <a:endParaRPr sz="1200">
              <a:latin typeface="Avenir Next"/>
              <a:cs typeface="Avenir Nex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4124" y="4147820"/>
            <a:ext cx="1946910" cy="3854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535305" marR="5080" indent="-523240">
              <a:lnSpc>
                <a:spcPts val="1390"/>
              </a:lnSpc>
              <a:spcBef>
                <a:spcPts val="185"/>
              </a:spcBef>
            </a:pP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Convening</a:t>
            </a:r>
            <a:r>
              <a:rPr dirty="0" sz="1200" spc="-60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>
                <a:solidFill>
                  <a:srgbClr val="052049"/>
                </a:solidFill>
                <a:latin typeface="Avenir Next"/>
                <a:cs typeface="Avenir Next"/>
              </a:rPr>
              <a:t>researchers</a:t>
            </a:r>
            <a:r>
              <a:rPr dirty="0" sz="1200" spc="-60">
                <a:solidFill>
                  <a:srgbClr val="052049"/>
                </a:solidFill>
                <a:latin typeface="Avenir Next"/>
                <a:cs typeface="Avenir Next"/>
              </a:rPr>
              <a:t> </a:t>
            </a:r>
            <a:r>
              <a:rPr dirty="0" sz="1200" spc="-25">
                <a:solidFill>
                  <a:srgbClr val="052049"/>
                </a:solidFill>
                <a:latin typeface="Avenir Next"/>
                <a:cs typeface="Avenir Next"/>
              </a:rPr>
              <a:t>and </a:t>
            </a:r>
            <a:r>
              <a:rPr dirty="0" sz="1200" spc="-10">
                <a:solidFill>
                  <a:srgbClr val="052049"/>
                </a:solidFill>
                <a:latin typeface="Avenir Next"/>
                <a:cs typeface="Avenir Next"/>
              </a:rPr>
              <a:t>practitioners</a:t>
            </a:r>
            <a:endParaRPr sz="1200">
              <a:latin typeface="Avenir Next"/>
              <a:cs typeface="Avenir Nex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1472" y="1228344"/>
            <a:ext cx="2112264" cy="21122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45023" y="1231391"/>
            <a:ext cx="2115312" cy="2112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66205" y="3619500"/>
            <a:ext cx="2122805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596900" marR="5080" indent="-584200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Caroline</a:t>
            </a:r>
            <a:r>
              <a:rPr dirty="0" sz="1400" spc="-6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Fichtenberg,</a:t>
            </a:r>
            <a:r>
              <a:rPr dirty="0" sz="1400" spc="-55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PhD </a:t>
            </a:r>
            <a:r>
              <a:rPr dirty="0" sz="1400" spc="-10">
                <a:latin typeface="Avenir Book"/>
                <a:cs typeface="Avenir Book"/>
              </a:rPr>
              <a:t>Co-Director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4950" y="3622547"/>
            <a:ext cx="2096135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347980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Yuri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Cartier,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MPH </a:t>
            </a:r>
            <a:r>
              <a:rPr dirty="0" sz="1400">
                <a:latin typeface="Avenir Book"/>
                <a:cs typeface="Avenir Book"/>
              </a:rPr>
              <a:t>Senior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Research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Associate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SIREN</a:t>
            </a:r>
            <a:r>
              <a:rPr dirty="0" spc="-25"/>
              <a:t> </a:t>
            </a:r>
            <a:r>
              <a:rPr dirty="0" spc="-10"/>
              <a:t>Speakers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7280" y="1594103"/>
            <a:ext cx="1761744" cy="23500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8079" y="1618487"/>
            <a:ext cx="1767839" cy="23530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59174" y="4055364"/>
            <a:ext cx="1838960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248285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Gregory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Paulson </a:t>
            </a:r>
            <a:r>
              <a:rPr dirty="0" sz="1400">
                <a:latin typeface="Avenir Book"/>
                <a:cs typeface="Avenir Book"/>
              </a:rPr>
              <a:t>Chief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Executive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Officer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35027" y="4055364"/>
            <a:ext cx="2066925" cy="65659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424180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Jessica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Burnett </a:t>
            </a:r>
            <a:r>
              <a:rPr dirty="0" sz="1400">
                <a:latin typeface="Avenir Book"/>
                <a:cs typeface="Avenir Book"/>
              </a:rPr>
              <a:t>Former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Population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Health</a:t>
            </a:r>
            <a:endParaRPr sz="1400">
              <a:latin typeface="Avenir Book"/>
              <a:cs typeface="Avenir Book"/>
            </a:endParaRPr>
          </a:p>
          <a:p>
            <a:pPr marL="317500">
              <a:lnSpc>
                <a:spcPts val="1635"/>
              </a:lnSpc>
            </a:pPr>
            <a:r>
              <a:rPr dirty="0" sz="1400">
                <a:latin typeface="Avenir Book"/>
                <a:cs typeface="Avenir Book"/>
              </a:rPr>
              <a:t>Program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Manager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85381" y="4055364"/>
            <a:ext cx="1773555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700" marR="5080">
              <a:lnSpc>
                <a:spcPct val="97900"/>
              </a:lnSpc>
              <a:spcBef>
                <a:spcPts val="135"/>
              </a:spcBef>
            </a:pPr>
            <a:r>
              <a:rPr dirty="0" sz="1400">
                <a:latin typeface="Avenir Book"/>
                <a:cs typeface="Avenir Book"/>
              </a:rPr>
              <a:t>Coiel</a:t>
            </a:r>
            <a:r>
              <a:rPr dirty="0" sz="1400" spc="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Ricks-Stephen </a:t>
            </a:r>
            <a:r>
              <a:rPr dirty="0" sz="1400">
                <a:latin typeface="Avenir Book"/>
                <a:cs typeface="Avenir Book"/>
              </a:rPr>
              <a:t>Director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of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Population Health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Trenton</a:t>
            </a:r>
            <a:r>
              <a:rPr dirty="0" spc="-40"/>
              <a:t> </a:t>
            </a:r>
            <a:r>
              <a:rPr dirty="0"/>
              <a:t>Health</a:t>
            </a:r>
            <a:r>
              <a:rPr dirty="0" spc="-40"/>
              <a:t> </a:t>
            </a:r>
            <a:r>
              <a:rPr dirty="0"/>
              <a:t>Team</a:t>
            </a:r>
            <a:r>
              <a:rPr dirty="0" spc="-35"/>
              <a:t> </a:t>
            </a:r>
            <a:r>
              <a:rPr dirty="0" spc="-10"/>
              <a:t>Speakers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84976" y="1636775"/>
            <a:ext cx="1767839" cy="23530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066287"/>
            <a:ext cx="9144000" cy="2075814"/>
            <a:chOff x="0" y="3066287"/>
            <a:chExt cx="9144000" cy="20758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22847" y="3066287"/>
              <a:ext cx="3121152" cy="20756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45535"/>
              <a:ext cx="6025896" cy="1865376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90425" y="450535"/>
            <a:ext cx="4940300" cy="89471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3425"/>
              </a:lnSpc>
              <a:spcBef>
                <a:spcPts val="90"/>
              </a:spcBef>
            </a:pPr>
            <a:r>
              <a:rPr dirty="0" sz="2950" b="0">
                <a:latin typeface="Avenir Roman"/>
                <a:cs typeface="Avenir Roman"/>
              </a:rPr>
              <a:t>Trenton</a:t>
            </a:r>
            <a:r>
              <a:rPr dirty="0" sz="2950" spc="150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Health</a:t>
            </a:r>
            <a:r>
              <a:rPr dirty="0" sz="2950" spc="145" b="0">
                <a:latin typeface="Avenir Roman"/>
                <a:cs typeface="Avenir Roman"/>
              </a:rPr>
              <a:t> </a:t>
            </a:r>
            <a:r>
              <a:rPr dirty="0" sz="2950" spc="-10" b="0">
                <a:latin typeface="Avenir Roman"/>
                <a:cs typeface="Avenir Roman"/>
              </a:rPr>
              <a:t>Team:</a:t>
            </a:r>
            <a:endParaRPr sz="2950">
              <a:latin typeface="Avenir Roman"/>
              <a:cs typeface="Avenir Roman"/>
            </a:endParaRPr>
          </a:p>
          <a:p>
            <a:pPr marL="12700">
              <a:lnSpc>
                <a:spcPts val="3425"/>
              </a:lnSpc>
            </a:pPr>
            <a:r>
              <a:rPr dirty="0" sz="2950" b="0">
                <a:latin typeface="Avenir Roman"/>
                <a:cs typeface="Avenir Roman"/>
              </a:rPr>
              <a:t>Who</a:t>
            </a:r>
            <a:r>
              <a:rPr dirty="0" sz="2950" spc="70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we</a:t>
            </a:r>
            <a:r>
              <a:rPr dirty="0" sz="2950" spc="8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are</a:t>
            </a:r>
            <a:r>
              <a:rPr dirty="0" sz="2950" spc="8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and</a:t>
            </a:r>
            <a:r>
              <a:rPr dirty="0" sz="2950" spc="7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what</a:t>
            </a:r>
            <a:r>
              <a:rPr dirty="0" sz="2950" spc="8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we</a:t>
            </a:r>
            <a:r>
              <a:rPr dirty="0" sz="2950" spc="85" b="0">
                <a:latin typeface="Avenir Roman"/>
                <a:cs typeface="Avenir Roman"/>
              </a:rPr>
              <a:t> </a:t>
            </a:r>
            <a:r>
              <a:rPr dirty="0" sz="2950" spc="-25" b="0">
                <a:latin typeface="Avenir Roman"/>
                <a:cs typeface="Avenir Roman"/>
              </a:rPr>
              <a:t>do</a:t>
            </a:r>
            <a:endParaRPr sz="2950">
              <a:latin typeface="Avenir Roman"/>
              <a:cs typeface="Avenir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425" y="1662684"/>
            <a:ext cx="8081645" cy="121412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dirty="0" sz="1400">
                <a:latin typeface="Avenir Book"/>
                <a:cs typeface="Avenir Book"/>
              </a:rPr>
              <a:t>THT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is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a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community-</a:t>
            </a:r>
            <a:r>
              <a:rPr dirty="0" sz="1400">
                <a:latin typeface="Avenir Book"/>
                <a:cs typeface="Avenir Book"/>
              </a:rPr>
              <a:t>based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non-</a:t>
            </a:r>
            <a:r>
              <a:rPr dirty="0" sz="1400">
                <a:latin typeface="Avenir Book"/>
                <a:cs typeface="Avenir Book"/>
              </a:rPr>
              <a:t>profit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dedicated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to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improving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the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and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well-</a:t>
            </a:r>
            <a:r>
              <a:rPr dirty="0" sz="1400">
                <a:latin typeface="Avenir Book"/>
                <a:cs typeface="Avenir Book"/>
              </a:rPr>
              <a:t>being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of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the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greater </a:t>
            </a:r>
            <a:r>
              <a:rPr dirty="0" sz="1400">
                <a:latin typeface="Avenir Book"/>
                <a:cs typeface="Avenir Book"/>
              </a:rPr>
              <a:t>Trenton</a:t>
            </a:r>
            <a:r>
              <a:rPr dirty="0" sz="1400" spc="3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community.</a:t>
            </a:r>
            <a:endParaRPr sz="1400">
              <a:latin typeface="Avenir Book"/>
              <a:cs typeface="Avenir Book"/>
            </a:endParaRPr>
          </a:p>
          <a:p>
            <a:pPr marL="12700" marR="149860">
              <a:lnSpc>
                <a:spcPct val="100699"/>
              </a:lnSpc>
              <a:spcBef>
                <a:spcPts val="990"/>
              </a:spcBef>
            </a:pPr>
            <a:r>
              <a:rPr dirty="0" sz="1400">
                <a:latin typeface="Avenir Book"/>
                <a:cs typeface="Avenir Book"/>
              </a:rPr>
              <a:t>Having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achieved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national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recognition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since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our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founding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in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2006,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THT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is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now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one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of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NJ’s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four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State-</a:t>
            </a:r>
            <a:r>
              <a:rPr dirty="0" sz="1400">
                <a:latin typeface="Avenir Book"/>
                <a:cs typeface="Avenir Book"/>
              </a:rPr>
              <a:t>designated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Regional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Hubs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focused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on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addressing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the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social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determinants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of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and </a:t>
            </a:r>
            <a:r>
              <a:rPr dirty="0" sz="1400">
                <a:latin typeface="Avenir Book"/>
                <a:cs typeface="Avenir Book"/>
              </a:rPr>
              <a:t>achieving</a:t>
            </a:r>
            <a:r>
              <a:rPr dirty="0" sz="1400" spc="-5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equitable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outcomes.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/>
              <a:t>Our</a:t>
            </a:r>
            <a:r>
              <a:rPr dirty="0" sz="3000" spc="-70"/>
              <a:t> </a:t>
            </a:r>
            <a:r>
              <a:rPr dirty="0" sz="3000"/>
              <a:t>Community:</a:t>
            </a:r>
            <a:r>
              <a:rPr dirty="0" sz="3000" spc="-60"/>
              <a:t> </a:t>
            </a:r>
            <a:r>
              <a:rPr dirty="0" sz="3000"/>
              <a:t>Trenton,</a:t>
            </a:r>
            <a:r>
              <a:rPr dirty="0" sz="3000" spc="-60"/>
              <a:t> </a:t>
            </a:r>
            <a:r>
              <a:rPr dirty="0" sz="3000"/>
              <a:t>New</a:t>
            </a:r>
            <a:r>
              <a:rPr dirty="0" sz="3000" spc="-65"/>
              <a:t> </a:t>
            </a:r>
            <a:r>
              <a:rPr dirty="0" sz="3000" spc="-10"/>
              <a:t>Jersey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90425" y="1158239"/>
            <a:ext cx="3879850" cy="162560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100" spc="-10" b="1">
                <a:solidFill>
                  <a:srgbClr val="2E97A7"/>
                </a:solidFill>
                <a:latin typeface="Avenir Next"/>
                <a:cs typeface="Avenir Next"/>
              </a:rPr>
              <a:t>Demographics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575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83,412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 spc="-10">
                <a:latin typeface="Avenir Next"/>
                <a:cs typeface="Avenir Next"/>
              </a:rPr>
              <a:t>population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675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50%</a:t>
            </a:r>
            <a:r>
              <a:rPr dirty="0" sz="1100" spc="25">
                <a:latin typeface="Avenir Next"/>
                <a:cs typeface="Avenir Next"/>
              </a:rPr>
              <a:t> </a:t>
            </a:r>
            <a:r>
              <a:rPr dirty="0" sz="1100" spc="-10">
                <a:latin typeface="Avenir Next"/>
                <a:cs typeface="Avenir Next"/>
              </a:rPr>
              <a:t>African-American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600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38%</a:t>
            </a:r>
            <a:r>
              <a:rPr dirty="0" sz="1100" spc="-15">
                <a:latin typeface="Avenir Next"/>
                <a:cs typeface="Avenir Next"/>
              </a:rPr>
              <a:t> </a:t>
            </a:r>
            <a:r>
              <a:rPr dirty="0" sz="1100" spc="-10">
                <a:latin typeface="Avenir Next"/>
                <a:cs typeface="Avenir Next"/>
              </a:rPr>
              <a:t>Hispanic/Latin</a:t>
            </a:r>
            <a:endParaRPr sz="1100">
              <a:latin typeface="Avenir Next"/>
              <a:cs typeface="Avenir Next"/>
            </a:endParaRPr>
          </a:p>
          <a:p>
            <a:pPr marL="516890" marR="5080" indent="-275590">
              <a:lnSpc>
                <a:spcPct val="105500"/>
              </a:lnSpc>
              <a:spcBef>
                <a:spcPts val="595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25%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families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living</a:t>
            </a:r>
            <a:r>
              <a:rPr dirty="0" sz="1100" spc="-2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below</a:t>
            </a:r>
            <a:r>
              <a:rPr dirty="0" sz="1100" spc="-2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the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poverty</a:t>
            </a:r>
            <a:r>
              <a:rPr dirty="0" sz="1100" spc="-2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line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(NJ: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 spc="-10">
                <a:latin typeface="Avenir Next"/>
                <a:cs typeface="Avenir Next"/>
              </a:rPr>
              <a:t>7.2%), </a:t>
            </a:r>
            <a:r>
              <a:rPr dirty="0" sz="1100">
                <a:latin typeface="Avenir Next"/>
                <a:cs typeface="Avenir Next"/>
              </a:rPr>
              <a:t>with</a:t>
            </a:r>
            <a:r>
              <a:rPr dirty="0" sz="1100" spc="-3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median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household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income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of</a:t>
            </a:r>
            <a:r>
              <a:rPr dirty="0" sz="1100" spc="-2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$35,402</a:t>
            </a:r>
            <a:r>
              <a:rPr dirty="0" sz="1100" spc="-30">
                <a:latin typeface="Avenir Next"/>
                <a:cs typeface="Avenir Next"/>
              </a:rPr>
              <a:t> </a:t>
            </a:r>
            <a:r>
              <a:rPr dirty="0" sz="1100" spc="-20">
                <a:latin typeface="Avenir Next"/>
                <a:cs typeface="Avenir Next"/>
              </a:rPr>
              <a:t>(NJ:</a:t>
            </a:r>
            <a:endParaRPr sz="1100">
              <a:latin typeface="Avenir Next"/>
              <a:cs typeface="Avenir Next"/>
            </a:endParaRPr>
          </a:p>
          <a:p>
            <a:pPr marL="516890">
              <a:lnSpc>
                <a:spcPct val="100000"/>
              </a:lnSpc>
              <a:spcBef>
                <a:spcPts val="195"/>
              </a:spcBef>
            </a:pPr>
            <a:r>
              <a:rPr dirty="0" sz="1100" spc="-10">
                <a:latin typeface="Avenir Next"/>
                <a:cs typeface="Avenir Next"/>
              </a:rPr>
              <a:t>$82,545)</a:t>
            </a:r>
            <a:endParaRPr sz="1100">
              <a:latin typeface="Avenir Next"/>
              <a:cs typeface="Avenir Nex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0425" y="2894583"/>
            <a:ext cx="384810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venir Next"/>
                <a:cs typeface="Avenir Next"/>
              </a:rPr>
              <a:t>Data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reflects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the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most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recent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available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ACS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data,</a:t>
            </a:r>
            <a:r>
              <a:rPr dirty="0" sz="700" spc="-1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which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is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the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5</a:t>
            </a:r>
            <a:r>
              <a:rPr dirty="0" sz="700" spc="-2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year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estimate</a:t>
            </a:r>
            <a:r>
              <a:rPr dirty="0" sz="700" spc="-2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from</a:t>
            </a:r>
            <a:r>
              <a:rPr dirty="0" sz="700" spc="-2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2015</a:t>
            </a:r>
            <a:r>
              <a:rPr dirty="0" sz="700" spc="-2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-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 spc="-20">
                <a:latin typeface="Avenir Next"/>
                <a:cs typeface="Avenir Next"/>
              </a:rPr>
              <a:t>2019</a:t>
            </a:r>
            <a:endParaRPr sz="700">
              <a:latin typeface="Avenir Next"/>
              <a:cs typeface="Avenir N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425" y="3075432"/>
            <a:ext cx="1875789" cy="100393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100" b="1">
                <a:solidFill>
                  <a:srgbClr val="2E97A7"/>
                </a:solidFill>
                <a:latin typeface="Avenir Next"/>
                <a:cs typeface="Avenir Next"/>
              </a:rPr>
              <a:t>Disease</a:t>
            </a:r>
            <a:r>
              <a:rPr dirty="0" sz="1100" spc="-50" b="1">
                <a:solidFill>
                  <a:srgbClr val="2E97A7"/>
                </a:solidFill>
                <a:latin typeface="Avenir Next"/>
                <a:cs typeface="Avenir Next"/>
              </a:rPr>
              <a:t> </a:t>
            </a:r>
            <a:r>
              <a:rPr dirty="0" sz="1100" spc="-10" b="1">
                <a:solidFill>
                  <a:srgbClr val="2E97A7"/>
                </a:solidFill>
                <a:latin typeface="Avenir Next"/>
                <a:cs typeface="Avenir Next"/>
              </a:rPr>
              <a:t>Prevalence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575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Hypertension</a:t>
            </a:r>
            <a:r>
              <a:rPr dirty="0" sz="1100" spc="-60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41%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695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Diabetes</a:t>
            </a:r>
            <a:r>
              <a:rPr dirty="0" sz="1100" spc="-45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16%</a:t>
            </a:r>
            <a:endParaRPr sz="1100">
              <a:latin typeface="Avenir Next"/>
              <a:cs typeface="Avenir Next"/>
            </a:endParaRPr>
          </a:p>
          <a:p>
            <a:pPr marL="516890" indent="-274955">
              <a:lnSpc>
                <a:spcPct val="100000"/>
              </a:lnSpc>
              <a:spcBef>
                <a:spcPts val="580"/>
              </a:spcBef>
              <a:buFont typeface="Avenir Book"/>
              <a:buChar char="•"/>
              <a:tabLst>
                <a:tab pos="516890" algn="l"/>
              </a:tabLst>
            </a:pPr>
            <a:r>
              <a:rPr dirty="0" sz="1100">
                <a:latin typeface="Avenir Next"/>
                <a:cs typeface="Avenir Next"/>
              </a:rPr>
              <a:t>Clinically</a:t>
            </a:r>
            <a:r>
              <a:rPr dirty="0" sz="1100" spc="-35">
                <a:latin typeface="Avenir Next"/>
                <a:cs typeface="Avenir Next"/>
              </a:rPr>
              <a:t> </a:t>
            </a:r>
            <a:r>
              <a:rPr dirty="0" sz="1100">
                <a:latin typeface="Avenir Next"/>
                <a:cs typeface="Avenir Next"/>
              </a:rPr>
              <a:t>Obese</a:t>
            </a:r>
            <a:r>
              <a:rPr dirty="0" sz="1100" spc="-40">
                <a:latin typeface="Avenir Next"/>
                <a:cs typeface="Avenir Next"/>
              </a:rPr>
              <a:t> </a:t>
            </a:r>
            <a:r>
              <a:rPr dirty="0" sz="1100" spc="-25">
                <a:latin typeface="Avenir Next"/>
                <a:cs typeface="Avenir Next"/>
              </a:rPr>
              <a:t>43%</a:t>
            </a:r>
            <a:endParaRPr sz="1100">
              <a:latin typeface="Avenir Next"/>
              <a:cs typeface="Avenir N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425" y="4202176"/>
            <a:ext cx="209232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latin typeface="Avenir Next"/>
                <a:cs typeface="Avenir Next"/>
              </a:rPr>
              <a:t>Data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reflects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adults</a:t>
            </a:r>
            <a:r>
              <a:rPr dirty="0" sz="700" spc="-2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18+</a:t>
            </a:r>
            <a:r>
              <a:rPr dirty="0" sz="700" spc="-25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from</a:t>
            </a:r>
            <a:r>
              <a:rPr dirty="0" sz="700" spc="-3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CDC’</a:t>
            </a:r>
            <a:r>
              <a:rPr dirty="0" sz="700" spc="-30">
                <a:latin typeface="Avenir Next"/>
                <a:cs typeface="Avenir Next"/>
              </a:rPr>
              <a:t> </a:t>
            </a:r>
            <a:r>
              <a:rPr dirty="0" sz="700">
                <a:latin typeface="Avenir Next"/>
                <a:cs typeface="Avenir Next"/>
              </a:rPr>
              <a:t>PLACES</a:t>
            </a:r>
            <a:r>
              <a:rPr dirty="0" sz="700" spc="-15">
                <a:latin typeface="Avenir Next"/>
                <a:cs typeface="Avenir Next"/>
              </a:rPr>
              <a:t> </a:t>
            </a:r>
            <a:r>
              <a:rPr dirty="0" sz="700" spc="-10">
                <a:latin typeface="Avenir Next"/>
                <a:cs typeface="Avenir Next"/>
              </a:rPr>
              <a:t>project</a:t>
            </a:r>
            <a:endParaRPr sz="700">
              <a:latin typeface="Avenir Next"/>
              <a:cs typeface="Avenir Nex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261871"/>
            <a:ext cx="4261104" cy="319735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90425" y="450535"/>
            <a:ext cx="8037830" cy="894715"/>
          </a:xfrm>
          <a:prstGeom prst="rect"/>
        </p:spPr>
        <p:txBody>
          <a:bodyPr wrap="square" lIns="0" tIns="49530" rIns="0" bIns="0" rtlCol="0" vert="horz">
            <a:spAutoFit/>
          </a:bodyPr>
          <a:lstStyle/>
          <a:p>
            <a:pPr marL="12700" marR="5080">
              <a:lnSpc>
                <a:spcPts val="3310"/>
              </a:lnSpc>
              <a:spcBef>
                <a:spcPts val="390"/>
              </a:spcBef>
            </a:pPr>
            <a:r>
              <a:rPr dirty="0" sz="2950" b="0">
                <a:latin typeface="Avenir Roman"/>
                <a:cs typeface="Avenir Roman"/>
              </a:rPr>
              <a:t>Creating</a:t>
            </a:r>
            <a:r>
              <a:rPr dirty="0" sz="2950" spc="17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a</a:t>
            </a:r>
            <a:r>
              <a:rPr dirty="0" sz="2950" spc="18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Technology-Powered</a:t>
            </a:r>
            <a:r>
              <a:rPr dirty="0" sz="2950" spc="185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Social</a:t>
            </a:r>
            <a:r>
              <a:rPr dirty="0" sz="2950" spc="185" b="0">
                <a:latin typeface="Avenir Roman"/>
                <a:cs typeface="Avenir Roman"/>
              </a:rPr>
              <a:t> </a:t>
            </a:r>
            <a:r>
              <a:rPr dirty="0" sz="2950" spc="-10" b="0">
                <a:latin typeface="Avenir Roman"/>
                <a:cs typeface="Avenir Roman"/>
              </a:rPr>
              <a:t>Service </a:t>
            </a:r>
            <a:r>
              <a:rPr dirty="0" sz="2950" b="0">
                <a:latin typeface="Avenir Roman"/>
                <a:cs typeface="Avenir Roman"/>
              </a:rPr>
              <a:t>Network</a:t>
            </a:r>
            <a:r>
              <a:rPr dirty="0" sz="2950" spc="100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in</a:t>
            </a:r>
            <a:r>
              <a:rPr dirty="0" sz="2950" spc="120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Trenton,</a:t>
            </a:r>
            <a:r>
              <a:rPr dirty="0" sz="2950" spc="114" b="0">
                <a:latin typeface="Avenir Roman"/>
                <a:cs typeface="Avenir Roman"/>
              </a:rPr>
              <a:t> </a:t>
            </a:r>
            <a:r>
              <a:rPr dirty="0" sz="2950" b="0">
                <a:latin typeface="Avenir Roman"/>
                <a:cs typeface="Avenir Roman"/>
              </a:rPr>
              <a:t>New</a:t>
            </a:r>
            <a:r>
              <a:rPr dirty="0" sz="2950" spc="114" b="0">
                <a:latin typeface="Avenir Roman"/>
                <a:cs typeface="Avenir Roman"/>
              </a:rPr>
              <a:t> </a:t>
            </a:r>
            <a:r>
              <a:rPr dirty="0" sz="2950" spc="-10" b="0">
                <a:latin typeface="Avenir Roman"/>
                <a:cs typeface="Avenir Roman"/>
              </a:rPr>
              <a:t>Jersey</a:t>
            </a:r>
            <a:endParaRPr sz="2950">
              <a:latin typeface="Avenir Roman"/>
              <a:cs typeface="Avenir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7703" y="1571244"/>
            <a:ext cx="3623310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Next"/>
                <a:cs typeface="Avenir Next"/>
              </a:rPr>
              <a:t>Goal:</a:t>
            </a:r>
            <a:r>
              <a:rPr dirty="0" sz="2000" spc="-30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To</a:t>
            </a:r>
            <a:r>
              <a:rPr dirty="0" sz="2000" spc="-2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create</a:t>
            </a:r>
            <a:r>
              <a:rPr dirty="0" sz="2000" spc="-2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a</a:t>
            </a:r>
            <a:r>
              <a:rPr dirty="0" sz="2000" spc="-35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referral </a:t>
            </a:r>
            <a:r>
              <a:rPr dirty="0" sz="2000">
                <a:latin typeface="Avenir Next"/>
                <a:cs typeface="Avenir Next"/>
              </a:rPr>
              <a:t>network</a:t>
            </a:r>
            <a:r>
              <a:rPr dirty="0" sz="2000" spc="-40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where</a:t>
            </a:r>
            <a:r>
              <a:rPr dirty="0" sz="2000" spc="-3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referrals</a:t>
            </a:r>
            <a:r>
              <a:rPr dirty="0" sz="2000" spc="-45">
                <a:latin typeface="Avenir Next"/>
                <a:cs typeface="Avenir Next"/>
              </a:rPr>
              <a:t> </a:t>
            </a:r>
            <a:r>
              <a:rPr dirty="0" sz="2000" spc="-25">
                <a:latin typeface="Avenir Next"/>
                <a:cs typeface="Avenir Next"/>
              </a:rPr>
              <a:t>are </a:t>
            </a:r>
            <a:r>
              <a:rPr dirty="0" sz="2000">
                <a:latin typeface="Avenir Next"/>
                <a:cs typeface="Avenir Next"/>
              </a:rPr>
              <a:t>more</a:t>
            </a:r>
            <a:r>
              <a:rPr dirty="0" sz="2000" spc="-4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accessible</a:t>
            </a:r>
            <a:r>
              <a:rPr dirty="0" sz="2000" spc="-4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and</a:t>
            </a:r>
            <a:r>
              <a:rPr dirty="0" sz="2000" spc="-50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outcomes </a:t>
            </a:r>
            <a:r>
              <a:rPr dirty="0" sz="2000">
                <a:latin typeface="Avenir Next"/>
                <a:cs typeface="Avenir Next"/>
              </a:rPr>
              <a:t>are</a:t>
            </a:r>
            <a:r>
              <a:rPr dirty="0" sz="2000" spc="-20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measurable</a:t>
            </a:r>
            <a:endParaRPr sz="2000">
              <a:latin typeface="Avenir Next"/>
              <a:cs typeface="Avenir Next"/>
            </a:endParaRPr>
          </a:p>
          <a:p>
            <a:pPr marL="12700" marR="118745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latin typeface="Avenir Next"/>
                <a:cs typeface="Avenir Next"/>
              </a:rPr>
              <a:t>NowPow</a:t>
            </a:r>
            <a:r>
              <a:rPr dirty="0" sz="2000" spc="-45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provides</a:t>
            </a:r>
            <a:r>
              <a:rPr dirty="0" sz="2000" spc="-40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an</a:t>
            </a:r>
            <a:r>
              <a:rPr dirty="0" sz="2000" spc="-35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online </a:t>
            </a:r>
            <a:r>
              <a:rPr dirty="0" sz="2000">
                <a:latin typeface="Avenir Next"/>
                <a:cs typeface="Avenir Next"/>
              </a:rPr>
              <a:t>community</a:t>
            </a:r>
            <a:r>
              <a:rPr dirty="0" sz="2000" spc="-70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resource</a:t>
            </a:r>
            <a:r>
              <a:rPr dirty="0" sz="2000" spc="-60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directory </a:t>
            </a:r>
            <a:r>
              <a:rPr dirty="0" sz="2000">
                <a:latin typeface="Avenir Next"/>
                <a:cs typeface="Avenir Next"/>
              </a:rPr>
              <a:t>and</a:t>
            </a:r>
            <a:r>
              <a:rPr dirty="0" sz="2000" spc="-50">
                <a:latin typeface="Avenir Next"/>
                <a:cs typeface="Avenir Next"/>
              </a:rPr>
              <a:t> </a:t>
            </a:r>
            <a:r>
              <a:rPr dirty="0" sz="2000">
                <a:latin typeface="Avenir Next"/>
                <a:cs typeface="Avenir Next"/>
              </a:rPr>
              <a:t>electronic</a:t>
            </a:r>
            <a:r>
              <a:rPr dirty="0" sz="2000" spc="-45">
                <a:latin typeface="Avenir Next"/>
                <a:cs typeface="Avenir Next"/>
              </a:rPr>
              <a:t> </a:t>
            </a:r>
            <a:r>
              <a:rPr dirty="0" sz="2000" spc="-10">
                <a:latin typeface="Avenir Next"/>
                <a:cs typeface="Avenir Next"/>
              </a:rPr>
              <a:t>referral functionality.</a:t>
            </a:r>
            <a:endParaRPr sz="2000">
              <a:latin typeface="Avenir Next"/>
              <a:cs typeface="Avenir Nex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7240" y="1615439"/>
            <a:ext cx="3102864" cy="27858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2026-06-17T22:20:20Z</dcterms:created>
  <dcterms:modified xsi:type="dcterms:W3CDTF">2026-06-17T22:20:20Z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2023-03-02T00:00:00Z</vt:filetime>
  </property>
  <property fmtid="{D5CDD505-2E9C-101B-9397-08002B2CF9AE}" pid="3" name="LastSaved">
    <vt:filetime>2026-06-17T00:00:00Z</vt:filetime>
  </property>
  <property fmtid="{D5CDD505-2E9C-101B-9397-08002B2CF9AE}" pid="4" name="Producer">
    <vt:lpwstr>macOS Version 13.0 (Build 22A380) Quartz PDFContext</vt:lpwstr>
  </property>
</Properties>
</file>