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6550" y="1401571"/>
            <a:ext cx="8978900" cy="2232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038601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55591"/>
            <a:ext cx="4038600" cy="25024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05839"/>
            <a:ext cx="3404616" cy="418490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038600" cy="68488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1" y="0"/>
            <a:ext cx="12191997" cy="15910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199" y="0"/>
            <a:ext cx="11731752" cy="1600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9186" y="215900"/>
            <a:ext cx="9993627" cy="1071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2159" y="2513076"/>
            <a:ext cx="9565005" cy="3230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mdpi.com/1660-4601/19/19/12668" TargetMode="External"/><Relationship Id="rId3" Type="http://schemas.openxmlformats.org/officeDocument/2006/relationships/image" Target="../media/image1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eevesreecea@ochin.org" TargetMode="External"/><Relationship Id="rId3" Type="http://schemas.openxmlformats.org/officeDocument/2006/relationships/hyperlink" Target="https://ochin.org/research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hyperlink" Target="https://www.ohsu.edu/oregon-rural-practice-based-research-network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jabfm.org/content/jabfp/36/2/229.full.pdf" TargetMode="External"/><Relationship Id="rId3" Type="http://schemas.openxmlformats.org/officeDocument/2006/relationships/image" Target="../media/image1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628" y="144374"/>
            <a:ext cx="5918199" cy="144444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93139" y="1709420"/>
            <a:ext cx="10102850" cy="1680845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65"/>
              </a:spcBef>
            </a:pPr>
            <a:r>
              <a:rPr dirty="0" spc="-445" b="1">
                <a:solidFill>
                  <a:srgbClr val="4F81BD"/>
                </a:solidFill>
                <a:latin typeface="Arial"/>
                <a:cs typeface="Arial"/>
              </a:rPr>
              <a:t>Assessing</a:t>
            </a:r>
            <a:r>
              <a:rPr dirty="0" spc="-195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285" b="1">
                <a:solidFill>
                  <a:srgbClr val="4F81BD"/>
                </a:solidFill>
                <a:latin typeface="Arial"/>
                <a:cs typeface="Arial"/>
              </a:rPr>
              <a:t>and</a:t>
            </a:r>
            <a:r>
              <a:rPr dirty="0" spc="-195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275" b="1">
                <a:solidFill>
                  <a:srgbClr val="4F81BD"/>
                </a:solidFill>
                <a:latin typeface="Arial"/>
                <a:cs typeface="Arial"/>
              </a:rPr>
              <a:t>Improving</a:t>
            </a:r>
            <a:r>
              <a:rPr dirty="0" spc="-195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245" b="1">
                <a:solidFill>
                  <a:srgbClr val="4F81BD"/>
                </a:solidFill>
                <a:latin typeface="Arial"/>
                <a:cs typeface="Arial"/>
              </a:rPr>
              <a:t>Patients’</a:t>
            </a:r>
            <a:r>
              <a:rPr dirty="0" spc="-204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335" b="1">
                <a:solidFill>
                  <a:srgbClr val="4F81BD"/>
                </a:solidFill>
                <a:latin typeface="Arial"/>
                <a:cs typeface="Arial"/>
              </a:rPr>
              <a:t>Experiences</a:t>
            </a:r>
            <a:r>
              <a:rPr dirty="0" spc="-195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305" b="1">
                <a:solidFill>
                  <a:srgbClr val="4F81BD"/>
                </a:solidFill>
                <a:latin typeface="Arial"/>
                <a:cs typeface="Arial"/>
              </a:rPr>
              <a:t>During </a:t>
            </a:r>
            <a:r>
              <a:rPr dirty="0" spc="-295" b="1">
                <a:solidFill>
                  <a:srgbClr val="4F81BD"/>
                </a:solidFill>
                <a:latin typeface="Arial"/>
                <a:cs typeface="Arial"/>
              </a:rPr>
              <a:t>Phone-</a:t>
            </a:r>
            <a:r>
              <a:rPr dirty="0" spc="-395" b="1">
                <a:solidFill>
                  <a:srgbClr val="4F81BD"/>
                </a:solidFill>
                <a:latin typeface="Arial"/>
                <a:cs typeface="Arial"/>
              </a:rPr>
              <a:t>Based</a:t>
            </a:r>
            <a:r>
              <a:rPr dirty="0" spc="-200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345" b="1">
                <a:solidFill>
                  <a:srgbClr val="4F81BD"/>
                </a:solidFill>
                <a:latin typeface="Arial"/>
                <a:cs typeface="Arial"/>
              </a:rPr>
              <a:t>Social</a:t>
            </a:r>
            <a:r>
              <a:rPr dirty="0" spc="-200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315" b="1">
                <a:solidFill>
                  <a:srgbClr val="4F81BD"/>
                </a:solidFill>
                <a:latin typeface="Arial"/>
                <a:cs typeface="Arial"/>
              </a:rPr>
              <a:t>Needs</a:t>
            </a:r>
            <a:r>
              <a:rPr dirty="0" spc="-204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350" b="1">
                <a:solidFill>
                  <a:srgbClr val="4F81BD"/>
                </a:solidFill>
                <a:latin typeface="Arial"/>
                <a:cs typeface="Arial"/>
              </a:rPr>
              <a:t>Screening</a:t>
            </a:r>
            <a:r>
              <a:rPr dirty="0" spc="-195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85" b="1">
                <a:solidFill>
                  <a:srgbClr val="4F81BD"/>
                </a:solidFill>
                <a:latin typeface="Arial"/>
                <a:cs typeface="Arial"/>
              </a:rPr>
              <a:t>&amp;</a:t>
            </a:r>
            <a:r>
              <a:rPr dirty="0" spc="-195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pc="-270" b="1">
                <a:solidFill>
                  <a:srgbClr val="4F81BD"/>
                </a:solidFill>
                <a:latin typeface="Arial"/>
                <a:cs typeface="Arial"/>
              </a:rPr>
              <a:t>Referral </a:t>
            </a:r>
            <a:r>
              <a:rPr dirty="0" spc="-150" b="1">
                <a:solidFill>
                  <a:srgbClr val="4F81BD"/>
                </a:solidFill>
                <a:latin typeface="Arial"/>
                <a:cs typeface="Arial"/>
              </a:rPr>
              <a:t>Interventions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99833" y="609091"/>
            <a:ext cx="1506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060"/>
                </a:solidFill>
                <a:latin typeface="Helvetica Neue"/>
                <a:cs typeface="Helvetica Neue"/>
              </a:rPr>
              <a:t>June</a:t>
            </a:r>
            <a:r>
              <a:rPr dirty="0" sz="1800" spc="-20" b="1">
                <a:solidFill>
                  <a:srgbClr val="002060"/>
                </a:solidFill>
                <a:latin typeface="Helvetica Neue"/>
                <a:cs typeface="Helvetica Neue"/>
              </a:rPr>
              <a:t> </a:t>
            </a:r>
            <a:r>
              <a:rPr dirty="0" sz="1800" b="1">
                <a:solidFill>
                  <a:srgbClr val="002060"/>
                </a:solidFill>
                <a:latin typeface="Helvetica Neue"/>
                <a:cs typeface="Helvetica Neue"/>
              </a:rPr>
              <a:t>22,</a:t>
            </a:r>
            <a:r>
              <a:rPr dirty="0" sz="1800" spc="-25" b="1">
                <a:solidFill>
                  <a:srgbClr val="002060"/>
                </a:solidFill>
                <a:latin typeface="Helvetica Neue"/>
                <a:cs typeface="Helvetica Neue"/>
              </a:rPr>
              <a:t> </a:t>
            </a:r>
            <a:r>
              <a:rPr dirty="0" sz="1800" spc="-20" b="1">
                <a:solidFill>
                  <a:srgbClr val="002060"/>
                </a:solidFill>
                <a:latin typeface="Helvetica Neue"/>
                <a:cs typeface="Helvetica Neue"/>
              </a:rPr>
              <a:t>2023</a:t>
            </a:r>
            <a:endParaRPr sz="1800">
              <a:latin typeface="Helvetica Neue"/>
              <a:cs typeface="Helvetica Ne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657" y="5778500"/>
            <a:ext cx="540575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564515" marR="30480" indent="-526415">
              <a:lnSpc>
                <a:spcPct val="100800"/>
              </a:lnSpc>
              <a:spcBef>
                <a:spcPts val="75"/>
              </a:spcBef>
              <a:tabLst>
                <a:tab pos="3451860" algn="l"/>
              </a:tabLst>
            </a:pPr>
            <a:r>
              <a:rPr dirty="0" sz="2400" spc="-145">
                <a:latin typeface="Arial"/>
                <a:cs typeface="Arial"/>
              </a:rPr>
              <a:t>Anna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Steeves-</a:t>
            </a:r>
            <a:r>
              <a:rPr dirty="0" sz="2400" spc="-195">
                <a:latin typeface="Arial"/>
                <a:cs typeface="Arial"/>
              </a:rPr>
              <a:t>Reece,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PhD,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baseline="-16203" sz="3600" spc="-187">
                <a:latin typeface="Arial"/>
                <a:cs typeface="Arial"/>
              </a:rPr>
              <a:t>Melissa</a:t>
            </a:r>
            <a:r>
              <a:rPr dirty="0" baseline="-16203" sz="3600" spc="-157">
                <a:latin typeface="Arial"/>
                <a:cs typeface="Arial"/>
              </a:rPr>
              <a:t> </a:t>
            </a:r>
            <a:r>
              <a:rPr dirty="0" baseline="-16203" sz="3600" spc="-209">
                <a:latin typeface="Arial"/>
                <a:cs typeface="Arial"/>
              </a:rPr>
              <a:t>Frangie </a:t>
            </a:r>
            <a:r>
              <a:rPr dirty="0" sz="2400" spc="-170">
                <a:latin typeface="Arial"/>
                <a:cs typeface="Arial"/>
              </a:rPr>
              <a:t>MPH,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MA,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OCHIN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0605" y="3705650"/>
            <a:ext cx="1865496" cy="19840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5432" y="3719093"/>
            <a:ext cx="1750258" cy="19514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1093" y="3709788"/>
            <a:ext cx="1921549" cy="19427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99833" y="5869940"/>
            <a:ext cx="15709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latin typeface="Arial"/>
                <a:cs typeface="Arial"/>
              </a:rPr>
              <a:t>Minnie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Kang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68528" y="3723796"/>
            <a:ext cx="1750258" cy="19261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747691" y="5866891"/>
            <a:ext cx="200723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639445" marR="5080" indent="-627380">
              <a:lnSpc>
                <a:spcPct val="100800"/>
              </a:lnSpc>
              <a:spcBef>
                <a:spcPts val="75"/>
              </a:spcBef>
            </a:pPr>
            <a:r>
              <a:rPr dirty="0" sz="2400" spc="-100">
                <a:latin typeface="Arial"/>
                <a:cs typeface="Arial"/>
              </a:rPr>
              <a:t>Katherin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Gómez </a:t>
            </a:r>
            <a:r>
              <a:rPr dirty="0" sz="2400" spc="-335">
                <a:latin typeface="Arial"/>
                <a:cs typeface="Arial"/>
              </a:rPr>
              <a:t>OHSU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50338" y="436371"/>
            <a:ext cx="578929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0"/>
              <a:t>Ethnicity</a:t>
            </a:r>
            <a:r>
              <a:rPr dirty="0" sz="4000" spc="-180"/>
              <a:t> </a:t>
            </a:r>
            <a:r>
              <a:rPr dirty="0" sz="4000" spc="-229"/>
              <a:t>and</a:t>
            </a:r>
            <a:r>
              <a:rPr dirty="0" sz="4000" spc="-180"/>
              <a:t> </a:t>
            </a:r>
            <a:r>
              <a:rPr dirty="0" sz="4000" spc="-425"/>
              <a:t>Race</a:t>
            </a:r>
            <a:r>
              <a:rPr dirty="0" sz="4000" spc="-175"/>
              <a:t> </a:t>
            </a:r>
            <a:r>
              <a:rPr dirty="0" sz="4000" spc="-200"/>
              <a:t>(N=1504)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1898396"/>
            <a:ext cx="7590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%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Yes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Question: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“Are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you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Hispanic,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Latino/a,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or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Spanish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origin?”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58587" y="2229567"/>
            <a:ext cx="8301355" cy="1431925"/>
            <a:chOff x="2458587" y="2229567"/>
            <a:chExt cx="8301355" cy="1431925"/>
          </a:xfrm>
        </p:grpSpPr>
        <p:sp>
          <p:nvSpPr>
            <p:cNvPr id="6" name="object 6"/>
            <p:cNvSpPr/>
            <p:nvPr/>
          </p:nvSpPr>
          <p:spPr>
            <a:xfrm>
              <a:off x="2472875" y="2229567"/>
              <a:ext cx="8282305" cy="1391285"/>
            </a:xfrm>
            <a:custGeom>
              <a:avLst/>
              <a:gdLst/>
              <a:ahLst/>
              <a:cxnLst/>
              <a:rect l="l" t="t" r="r" b="b"/>
              <a:pathLst>
                <a:path w="8282305" h="1391285">
                  <a:moveTo>
                    <a:pt x="0" y="0"/>
                  </a:moveTo>
                  <a:lnTo>
                    <a:pt x="0" y="1391264"/>
                  </a:lnTo>
                </a:path>
                <a:path w="8282305" h="1391285">
                  <a:moveTo>
                    <a:pt x="1657164" y="0"/>
                  </a:moveTo>
                  <a:lnTo>
                    <a:pt x="1657164" y="1391264"/>
                  </a:lnTo>
                </a:path>
                <a:path w="8282305" h="1391285">
                  <a:moveTo>
                    <a:pt x="3312228" y="0"/>
                  </a:moveTo>
                  <a:lnTo>
                    <a:pt x="3312228" y="1391264"/>
                  </a:lnTo>
                </a:path>
                <a:path w="8282305" h="1391285">
                  <a:moveTo>
                    <a:pt x="4970340" y="0"/>
                  </a:moveTo>
                  <a:lnTo>
                    <a:pt x="4970340" y="1391264"/>
                  </a:lnTo>
                </a:path>
                <a:path w="8282305" h="1391285">
                  <a:moveTo>
                    <a:pt x="6625404" y="0"/>
                  </a:moveTo>
                  <a:lnTo>
                    <a:pt x="6625404" y="1391264"/>
                  </a:lnTo>
                </a:path>
                <a:path w="8282305" h="1391285">
                  <a:moveTo>
                    <a:pt x="8281738" y="0"/>
                  </a:moveTo>
                  <a:lnTo>
                    <a:pt x="8281738" y="139126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72875" y="3620831"/>
              <a:ext cx="8282305" cy="40640"/>
            </a:xfrm>
            <a:custGeom>
              <a:avLst/>
              <a:gdLst/>
              <a:ahLst/>
              <a:cxnLst/>
              <a:rect l="l" t="t" r="r" b="b"/>
              <a:pathLst>
                <a:path w="8282305" h="40639">
                  <a:moveTo>
                    <a:pt x="0" y="0"/>
                  </a:moveTo>
                  <a:lnTo>
                    <a:pt x="8281738" y="1"/>
                  </a:lnTo>
                </a:path>
                <a:path w="8282305" h="40639">
                  <a:moveTo>
                    <a:pt x="0" y="0"/>
                  </a:moveTo>
                  <a:lnTo>
                    <a:pt x="0" y="40301"/>
                  </a:lnTo>
                </a:path>
                <a:path w="8282305" h="40639">
                  <a:moveTo>
                    <a:pt x="1657164" y="0"/>
                  </a:moveTo>
                  <a:lnTo>
                    <a:pt x="1657164" y="40301"/>
                  </a:lnTo>
                </a:path>
                <a:path w="8282305" h="40639">
                  <a:moveTo>
                    <a:pt x="3312228" y="0"/>
                  </a:moveTo>
                  <a:lnTo>
                    <a:pt x="3312228" y="40301"/>
                  </a:lnTo>
                </a:path>
                <a:path w="8282305" h="40639">
                  <a:moveTo>
                    <a:pt x="4970340" y="0"/>
                  </a:moveTo>
                  <a:lnTo>
                    <a:pt x="4970340" y="40301"/>
                  </a:lnTo>
                </a:path>
                <a:path w="8282305" h="40639">
                  <a:moveTo>
                    <a:pt x="6625404" y="0"/>
                  </a:moveTo>
                  <a:lnTo>
                    <a:pt x="6625404" y="40301"/>
                  </a:lnTo>
                </a:path>
                <a:path w="8282305" h="40639">
                  <a:moveTo>
                    <a:pt x="8281738" y="0"/>
                  </a:moveTo>
                  <a:lnTo>
                    <a:pt x="8281738" y="40301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72875" y="3128501"/>
              <a:ext cx="994410" cy="57150"/>
            </a:xfrm>
            <a:custGeom>
              <a:avLst/>
              <a:gdLst/>
              <a:ahLst/>
              <a:cxnLst/>
              <a:rect l="l" t="t" r="r" b="b"/>
              <a:pathLst>
                <a:path w="994410" h="57150">
                  <a:moveTo>
                    <a:pt x="993809" y="29227"/>
                  </a:moveTo>
                  <a:lnTo>
                    <a:pt x="0" y="29227"/>
                  </a:lnTo>
                </a:path>
                <a:path w="994410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72875" y="2664747"/>
              <a:ext cx="1242695" cy="57150"/>
            </a:xfrm>
            <a:custGeom>
              <a:avLst/>
              <a:gdLst/>
              <a:ahLst/>
              <a:cxnLst/>
              <a:rect l="l" t="t" r="r" b="b"/>
              <a:pathLst>
                <a:path w="1242695" h="57150">
                  <a:moveTo>
                    <a:pt x="1242261" y="29685"/>
                  </a:moveTo>
                  <a:lnTo>
                    <a:pt x="0" y="29685"/>
                  </a:lnTo>
                </a:path>
                <a:path w="1242695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43072" y="2473413"/>
              <a:ext cx="695325" cy="908685"/>
            </a:xfrm>
            <a:custGeom>
              <a:avLst/>
              <a:gdLst/>
              <a:ahLst/>
              <a:cxnLst/>
              <a:rect l="l" t="t" r="r" b="b"/>
              <a:pathLst>
                <a:path w="695325" h="908685">
                  <a:moveTo>
                    <a:pt x="445008" y="685800"/>
                  </a:moveTo>
                  <a:lnTo>
                    <a:pt x="440486" y="640956"/>
                  </a:lnTo>
                  <a:lnTo>
                    <a:pt x="427520" y="599186"/>
                  </a:lnTo>
                  <a:lnTo>
                    <a:pt x="406996" y="561390"/>
                  </a:lnTo>
                  <a:lnTo>
                    <a:pt x="379831" y="528459"/>
                  </a:lnTo>
                  <a:lnTo>
                    <a:pt x="346900" y="501294"/>
                  </a:lnTo>
                  <a:lnTo>
                    <a:pt x="309105" y="480783"/>
                  </a:lnTo>
                  <a:lnTo>
                    <a:pt x="267335" y="467817"/>
                  </a:lnTo>
                  <a:lnTo>
                    <a:pt x="222504" y="463296"/>
                  </a:lnTo>
                  <a:lnTo>
                    <a:pt x="177660" y="467817"/>
                  </a:lnTo>
                  <a:lnTo>
                    <a:pt x="135890" y="480783"/>
                  </a:lnTo>
                  <a:lnTo>
                    <a:pt x="98094" y="501294"/>
                  </a:lnTo>
                  <a:lnTo>
                    <a:pt x="65163" y="528459"/>
                  </a:lnTo>
                  <a:lnTo>
                    <a:pt x="37998" y="561390"/>
                  </a:lnTo>
                  <a:lnTo>
                    <a:pt x="17475" y="599186"/>
                  </a:lnTo>
                  <a:lnTo>
                    <a:pt x="4508" y="640956"/>
                  </a:lnTo>
                  <a:lnTo>
                    <a:pt x="0" y="685800"/>
                  </a:lnTo>
                  <a:lnTo>
                    <a:pt x="4508" y="730643"/>
                  </a:lnTo>
                  <a:lnTo>
                    <a:pt x="17475" y="772414"/>
                  </a:lnTo>
                  <a:lnTo>
                    <a:pt x="37998" y="810209"/>
                  </a:lnTo>
                  <a:lnTo>
                    <a:pt x="65163" y="843127"/>
                  </a:lnTo>
                  <a:lnTo>
                    <a:pt x="98094" y="870305"/>
                  </a:lnTo>
                  <a:lnTo>
                    <a:pt x="135890" y="890816"/>
                  </a:lnTo>
                  <a:lnTo>
                    <a:pt x="177660" y="903782"/>
                  </a:lnTo>
                  <a:lnTo>
                    <a:pt x="222504" y="908304"/>
                  </a:lnTo>
                  <a:lnTo>
                    <a:pt x="267335" y="903782"/>
                  </a:lnTo>
                  <a:lnTo>
                    <a:pt x="309105" y="890816"/>
                  </a:lnTo>
                  <a:lnTo>
                    <a:pt x="346900" y="870305"/>
                  </a:lnTo>
                  <a:lnTo>
                    <a:pt x="379831" y="843127"/>
                  </a:lnTo>
                  <a:lnTo>
                    <a:pt x="406996" y="810209"/>
                  </a:lnTo>
                  <a:lnTo>
                    <a:pt x="427520" y="772414"/>
                  </a:lnTo>
                  <a:lnTo>
                    <a:pt x="440486" y="730643"/>
                  </a:lnTo>
                  <a:lnTo>
                    <a:pt x="445008" y="685800"/>
                  </a:lnTo>
                  <a:close/>
                </a:path>
                <a:path w="695325" h="908685">
                  <a:moveTo>
                    <a:pt x="694944" y="222504"/>
                  </a:moveTo>
                  <a:lnTo>
                    <a:pt x="690422" y="177660"/>
                  </a:lnTo>
                  <a:lnTo>
                    <a:pt x="677456" y="135890"/>
                  </a:lnTo>
                  <a:lnTo>
                    <a:pt x="656932" y="98094"/>
                  </a:lnTo>
                  <a:lnTo>
                    <a:pt x="629767" y="65163"/>
                  </a:lnTo>
                  <a:lnTo>
                    <a:pt x="596836" y="37998"/>
                  </a:lnTo>
                  <a:lnTo>
                    <a:pt x="559041" y="17487"/>
                  </a:lnTo>
                  <a:lnTo>
                    <a:pt x="517271" y="4521"/>
                  </a:lnTo>
                  <a:lnTo>
                    <a:pt x="472440" y="0"/>
                  </a:lnTo>
                  <a:lnTo>
                    <a:pt x="427596" y="4521"/>
                  </a:lnTo>
                  <a:lnTo>
                    <a:pt x="385826" y="17487"/>
                  </a:lnTo>
                  <a:lnTo>
                    <a:pt x="348030" y="37998"/>
                  </a:lnTo>
                  <a:lnTo>
                    <a:pt x="315099" y="65163"/>
                  </a:lnTo>
                  <a:lnTo>
                    <a:pt x="287934" y="98094"/>
                  </a:lnTo>
                  <a:lnTo>
                    <a:pt x="267411" y="135890"/>
                  </a:lnTo>
                  <a:lnTo>
                    <a:pt x="254444" y="177660"/>
                  </a:lnTo>
                  <a:lnTo>
                    <a:pt x="249936" y="222504"/>
                  </a:lnTo>
                  <a:lnTo>
                    <a:pt x="254444" y="267347"/>
                  </a:lnTo>
                  <a:lnTo>
                    <a:pt x="267411" y="309118"/>
                  </a:lnTo>
                  <a:lnTo>
                    <a:pt x="287934" y="346913"/>
                  </a:lnTo>
                  <a:lnTo>
                    <a:pt x="315099" y="379831"/>
                  </a:lnTo>
                  <a:lnTo>
                    <a:pt x="348030" y="407009"/>
                  </a:lnTo>
                  <a:lnTo>
                    <a:pt x="385826" y="427520"/>
                  </a:lnTo>
                  <a:lnTo>
                    <a:pt x="427596" y="440486"/>
                  </a:lnTo>
                  <a:lnTo>
                    <a:pt x="472440" y="445008"/>
                  </a:lnTo>
                  <a:lnTo>
                    <a:pt x="517271" y="440486"/>
                  </a:lnTo>
                  <a:lnTo>
                    <a:pt x="559041" y="427520"/>
                  </a:lnTo>
                  <a:lnTo>
                    <a:pt x="596836" y="407009"/>
                  </a:lnTo>
                  <a:lnTo>
                    <a:pt x="629767" y="379831"/>
                  </a:lnTo>
                  <a:lnTo>
                    <a:pt x="656932" y="346913"/>
                  </a:lnTo>
                  <a:lnTo>
                    <a:pt x="677456" y="309118"/>
                  </a:lnTo>
                  <a:lnTo>
                    <a:pt x="690422" y="267347"/>
                  </a:lnTo>
                  <a:lnTo>
                    <a:pt x="694944" y="222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76057" y="3028188"/>
            <a:ext cx="381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24510" y="2564891"/>
            <a:ext cx="381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3648512"/>
            <a:ext cx="9241790" cy="56451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2316480">
              <a:lnSpc>
                <a:spcPct val="100000"/>
              </a:lnSpc>
              <a:spcBef>
                <a:spcPts val="415"/>
              </a:spcBef>
              <a:tabLst>
                <a:tab pos="3940175" algn="l"/>
                <a:tab pos="5596890" algn="l"/>
                <a:tab pos="7252970" algn="l"/>
                <a:tab pos="8909050" algn="l"/>
              </a:tabLst>
            </a:pPr>
            <a:r>
              <a:rPr dirty="0" sz="1000" spc="-25">
                <a:solidFill>
                  <a:srgbClr val="595959"/>
                </a:solidFill>
                <a:latin typeface="Arial"/>
                <a:cs typeface="Arial"/>
              </a:rPr>
              <a:t>0%</a:t>
            </a:r>
            <a:r>
              <a:rPr dirty="0" sz="10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595959"/>
                </a:solidFill>
                <a:latin typeface="Arial"/>
                <a:cs typeface="Arial"/>
              </a:rPr>
              <a:t>20%</a:t>
            </a:r>
            <a:r>
              <a:rPr dirty="0" sz="10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595959"/>
                </a:solidFill>
                <a:latin typeface="Arial"/>
                <a:cs typeface="Arial"/>
              </a:rPr>
              <a:t>40%</a:t>
            </a:r>
            <a:r>
              <a:rPr dirty="0" sz="10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595959"/>
                </a:solidFill>
                <a:latin typeface="Arial"/>
                <a:cs typeface="Arial"/>
              </a:rPr>
              <a:t>60%</a:t>
            </a:r>
            <a:r>
              <a:rPr dirty="0" sz="10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595959"/>
                </a:solidFill>
                <a:latin typeface="Arial"/>
                <a:cs typeface="Arial"/>
              </a:rPr>
              <a:t>80%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800" b="1">
                <a:latin typeface="Arial"/>
                <a:cs typeface="Arial"/>
              </a:rPr>
              <a:t>%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Yes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Question: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“Which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one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or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more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following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would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you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say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is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your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race?”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9536" y="3008884"/>
            <a:ext cx="14776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5">
                <a:latin typeface="Arial"/>
                <a:cs typeface="Arial"/>
              </a:rPr>
              <a:t>In </a:t>
            </a:r>
            <a:r>
              <a:rPr dirty="0" sz="1600" spc="-114">
                <a:latin typeface="Arial"/>
                <a:cs typeface="Arial"/>
              </a:rPr>
              <a:t>Person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(n=653)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3363" y="2521203"/>
            <a:ext cx="13563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5">
                <a:latin typeface="Arial"/>
                <a:cs typeface="Arial"/>
              </a:rPr>
              <a:t>Remote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(n=851)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99928" y="3688588"/>
            <a:ext cx="3060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5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40480" y="5760719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33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40480" y="5041391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5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40480" y="4537335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29">
                <a:moveTo>
                  <a:pt x="0" y="0"/>
                </a:moveTo>
                <a:lnTo>
                  <a:pt x="0" y="2144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88864" y="5041391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5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88864" y="5760719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33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88864" y="4537335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29">
                <a:moveTo>
                  <a:pt x="0" y="0"/>
                </a:moveTo>
                <a:lnTo>
                  <a:pt x="0" y="2144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37248" y="5760719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33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37248" y="5041391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5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937248" y="4537335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29">
                <a:moveTo>
                  <a:pt x="0" y="0"/>
                </a:moveTo>
                <a:lnTo>
                  <a:pt x="0" y="2144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85632" y="5760719"/>
            <a:ext cx="0" cy="215900"/>
          </a:xfrm>
          <a:custGeom>
            <a:avLst/>
            <a:gdLst/>
            <a:ahLst/>
            <a:cxnLst/>
            <a:rect l="l" t="t" r="r" b="b"/>
            <a:pathLst>
              <a:path w="0" h="215900">
                <a:moveTo>
                  <a:pt x="0" y="0"/>
                </a:moveTo>
                <a:lnTo>
                  <a:pt x="0" y="21533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85632" y="5041391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5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85632" y="4537335"/>
            <a:ext cx="0" cy="214629"/>
          </a:xfrm>
          <a:custGeom>
            <a:avLst/>
            <a:gdLst/>
            <a:ahLst/>
            <a:cxnLst/>
            <a:rect l="l" t="t" r="r" b="b"/>
            <a:pathLst>
              <a:path w="0" h="214629">
                <a:moveTo>
                  <a:pt x="0" y="0"/>
                </a:moveTo>
                <a:lnTo>
                  <a:pt x="0" y="2144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033254" y="4537335"/>
            <a:ext cx="0" cy="1438910"/>
          </a:xfrm>
          <a:custGeom>
            <a:avLst/>
            <a:gdLst/>
            <a:ahLst/>
            <a:cxnLst/>
            <a:rect l="l" t="t" r="r" b="b"/>
            <a:pathLst>
              <a:path w="0" h="1438910">
                <a:moveTo>
                  <a:pt x="0" y="0"/>
                </a:moveTo>
                <a:lnTo>
                  <a:pt x="0" y="143872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0" name="object 30"/>
          <p:cNvGrpSpPr/>
          <p:nvPr/>
        </p:nvGrpSpPr>
        <p:grpSpPr>
          <a:xfrm>
            <a:off x="1757238" y="4392178"/>
            <a:ext cx="894080" cy="1588770"/>
            <a:chOff x="1757238" y="4392178"/>
            <a:chExt cx="894080" cy="1588770"/>
          </a:xfrm>
        </p:grpSpPr>
        <p:sp>
          <p:nvSpPr>
            <p:cNvPr id="31" name="object 31"/>
            <p:cNvSpPr/>
            <p:nvPr/>
          </p:nvSpPr>
          <p:spPr>
            <a:xfrm>
              <a:off x="2292108" y="4751831"/>
              <a:ext cx="155575" cy="1009015"/>
            </a:xfrm>
            <a:custGeom>
              <a:avLst/>
              <a:gdLst/>
              <a:ahLst/>
              <a:cxnLst/>
              <a:rect l="l" t="t" r="r" b="b"/>
              <a:pathLst>
                <a:path w="155575" h="1009014">
                  <a:moveTo>
                    <a:pt x="76187" y="719328"/>
                  </a:moveTo>
                  <a:lnTo>
                    <a:pt x="0" y="719328"/>
                  </a:lnTo>
                  <a:lnTo>
                    <a:pt x="0" y="1008888"/>
                  </a:lnTo>
                  <a:lnTo>
                    <a:pt x="76187" y="1008888"/>
                  </a:lnTo>
                  <a:lnTo>
                    <a:pt x="76187" y="719328"/>
                  </a:lnTo>
                  <a:close/>
                </a:path>
                <a:path w="155575" h="1009014">
                  <a:moveTo>
                    <a:pt x="155435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155435" y="289560"/>
                  </a:lnTo>
                  <a:lnTo>
                    <a:pt x="15543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368296" y="4751831"/>
              <a:ext cx="234950" cy="1009015"/>
            </a:xfrm>
            <a:custGeom>
              <a:avLst/>
              <a:gdLst/>
              <a:ahLst/>
              <a:cxnLst/>
              <a:rect l="l" t="t" r="r" b="b"/>
              <a:pathLst>
                <a:path w="234950" h="1009014">
                  <a:moveTo>
                    <a:pt x="79248" y="719328"/>
                  </a:moveTo>
                  <a:lnTo>
                    <a:pt x="0" y="719328"/>
                  </a:lnTo>
                  <a:lnTo>
                    <a:pt x="0" y="1008888"/>
                  </a:lnTo>
                  <a:lnTo>
                    <a:pt x="79248" y="1008888"/>
                  </a:lnTo>
                  <a:lnTo>
                    <a:pt x="79248" y="719328"/>
                  </a:lnTo>
                  <a:close/>
                </a:path>
                <a:path w="234950" h="1009014">
                  <a:moveTo>
                    <a:pt x="234696" y="0"/>
                  </a:moveTo>
                  <a:lnTo>
                    <a:pt x="79248" y="0"/>
                  </a:lnTo>
                  <a:lnTo>
                    <a:pt x="79248" y="289560"/>
                  </a:lnTo>
                  <a:lnTo>
                    <a:pt x="234696" y="289560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292112" y="4537334"/>
              <a:ext cx="0" cy="1438910"/>
            </a:xfrm>
            <a:custGeom>
              <a:avLst/>
              <a:gdLst/>
              <a:ahLst/>
              <a:cxnLst/>
              <a:rect l="l" t="t" r="r" b="b"/>
              <a:pathLst>
                <a:path w="0" h="1438910">
                  <a:moveTo>
                    <a:pt x="0" y="143872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762000" y="5128276"/>
              <a:ext cx="530225" cy="488315"/>
            </a:xfrm>
            <a:custGeom>
              <a:avLst/>
              <a:gdLst/>
              <a:ahLst/>
              <a:cxnLst/>
              <a:rect l="l" t="t" r="r" b="b"/>
              <a:pathLst>
                <a:path w="530225" h="488314">
                  <a:moveTo>
                    <a:pt x="298799" y="0"/>
                  </a:moveTo>
                  <a:lnTo>
                    <a:pt x="0" y="0"/>
                  </a:lnTo>
                  <a:lnTo>
                    <a:pt x="0" y="257636"/>
                  </a:lnTo>
                  <a:lnTo>
                    <a:pt x="174299" y="257636"/>
                  </a:lnTo>
                  <a:lnTo>
                    <a:pt x="530111" y="488097"/>
                  </a:lnTo>
                  <a:lnTo>
                    <a:pt x="249000" y="257636"/>
                  </a:lnTo>
                  <a:lnTo>
                    <a:pt x="298799" y="257636"/>
                  </a:lnTo>
                  <a:lnTo>
                    <a:pt x="29879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762000" y="5128276"/>
              <a:ext cx="530225" cy="488315"/>
            </a:xfrm>
            <a:custGeom>
              <a:avLst/>
              <a:gdLst/>
              <a:ahLst/>
              <a:cxnLst/>
              <a:rect l="l" t="t" r="r" b="b"/>
              <a:pathLst>
                <a:path w="530225" h="488314">
                  <a:moveTo>
                    <a:pt x="0" y="0"/>
                  </a:moveTo>
                  <a:lnTo>
                    <a:pt x="174300" y="0"/>
                  </a:lnTo>
                  <a:lnTo>
                    <a:pt x="249000" y="0"/>
                  </a:lnTo>
                  <a:lnTo>
                    <a:pt x="298800" y="0"/>
                  </a:lnTo>
                  <a:lnTo>
                    <a:pt x="298800" y="150287"/>
                  </a:lnTo>
                  <a:lnTo>
                    <a:pt x="298800" y="214695"/>
                  </a:lnTo>
                  <a:lnTo>
                    <a:pt x="298800" y="257635"/>
                  </a:lnTo>
                  <a:lnTo>
                    <a:pt x="249000" y="257635"/>
                  </a:lnTo>
                  <a:lnTo>
                    <a:pt x="530113" y="488097"/>
                  </a:lnTo>
                  <a:lnTo>
                    <a:pt x="174300" y="257635"/>
                  </a:lnTo>
                  <a:lnTo>
                    <a:pt x="0" y="257635"/>
                  </a:lnTo>
                  <a:lnTo>
                    <a:pt x="0" y="214695"/>
                  </a:lnTo>
                  <a:lnTo>
                    <a:pt x="0" y="1502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922115" y="4396940"/>
              <a:ext cx="370205" cy="500380"/>
            </a:xfrm>
            <a:custGeom>
              <a:avLst/>
              <a:gdLst/>
              <a:ahLst/>
              <a:cxnLst/>
              <a:rect l="l" t="t" r="r" b="b"/>
              <a:pathLst>
                <a:path w="370205" h="500379">
                  <a:moveTo>
                    <a:pt x="298800" y="0"/>
                  </a:moveTo>
                  <a:lnTo>
                    <a:pt x="0" y="0"/>
                  </a:lnTo>
                  <a:lnTo>
                    <a:pt x="0" y="257634"/>
                  </a:lnTo>
                  <a:lnTo>
                    <a:pt x="174299" y="257634"/>
                  </a:lnTo>
                  <a:lnTo>
                    <a:pt x="369995" y="500073"/>
                  </a:lnTo>
                  <a:lnTo>
                    <a:pt x="249000" y="257634"/>
                  </a:lnTo>
                  <a:lnTo>
                    <a:pt x="298800" y="257634"/>
                  </a:lnTo>
                  <a:lnTo>
                    <a:pt x="29880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922115" y="4396940"/>
              <a:ext cx="370205" cy="500380"/>
            </a:xfrm>
            <a:custGeom>
              <a:avLst/>
              <a:gdLst/>
              <a:ahLst/>
              <a:cxnLst/>
              <a:rect l="l" t="t" r="r" b="b"/>
              <a:pathLst>
                <a:path w="370205" h="500379">
                  <a:moveTo>
                    <a:pt x="0" y="0"/>
                  </a:moveTo>
                  <a:lnTo>
                    <a:pt x="174300" y="0"/>
                  </a:lnTo>
                  <a:lnTo>
                    <a:pt x="249000" y="0"/>
                  </a:lnTo>
                  <a:lnTo>
                    <a:pt x="298800" y="0"/>
                  </a:lnTo>
                  <a:lnTo>
                    <a:pt x="298800" y="150287"/>
                  </a:lnTo>
                  <a:lnTo>
                    <a:pt x="298800" y="214695"/>
                  </a:lnTo>
                  <a:lnTo>
                    <a:pt x="298800" y="257635"/>
                  </a:lnTo>
                  <a:lnTo>
                    <a:pt x="249000" y="257635"/>
                  </a:lnTo>
                  <a:lnTo>
                    <a:pt x="369995" y="500074"/>
                  </a:lnTo>
                  <a:lnTo>
                    <a:pt x="174300" y="257635"/>
                  </a:lnTo>
                  <a:lnTo>
                    <a:pt x="0" y="257635"/>
                  </a:lnTo>
                  <a:lnTo>
                    <a:pt x="0" y="214695"/>
                  </a:lnTo>
                  <a:lnTo>
                    <a:pt x="0" y="1502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402583" y="5386069"/>
              <a:ext cx="37465" cy="86360"/>
            </a:xfrm>
            <a:custGeom>
              <a:avLst/>
              <a:gdLst/>
              <a:ahLst/>
              <a:cxnLst/>
              <a:rect l="l" t="t" r="r" b="b"/>
              <a:pathLst>
                <a:path w="37464" h="86360">
                  <a:moveTo>
                    <a:pt x="0" y="86359"/>
                  </a:moveTo>
                  <a:lnTo>
                    <a:pt x="37313" y="86359"/>
                  </a:lnTo>
                  <a:lnTo>
                    <a:pt x="37313" y="0"/>
                  </a:lnTo>
                  <a:lnTo>
                    <a:pt x="0" y="0"/>
                  </a:lnTo>
                  <a:lnTo>
                    <a:pt x="0" y="86359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347127" y="5128276"/>
              <a:ext cx="299085" cy="344805"/>
            </a:xfrm>
            <a:custGeom>
              <a:avLst/>
              <a:gdLst/>
              <a:ahLst/>
              <a:cxnLst/>
              <a:rect l="l" t="t" r="r" b="b"/>
              <a:pathLst>
                <a:path w="299085" h="344804">
                  <a:moveTo>
                    <a:pt x="0" y="0"/>
                  </a:moveTo>
                  <a:lnTo>
                    <a:pt x="49800" y="0"/>
                  </a:lnTo>
                  <a:lnTo>
                    <a:pt x="124500" y="0"/>
                  </a:lnTo>
                  <a:lnTo>
                    <a:pt x="298800" y="0"/>
                  </a:lnTo>
                  <a:lnTo>
                    <a:pt x="298800" y="150287"/>
                  </a:lnTo>
                  <a:lnTo>
                    <a:pt x="298800" y="214695"/>
                  </a:lnTo>
                  <a:lnTo>
                    <a:pt x="298800" y="257635"/>
                  </a:lnTo>
                  <a:lnTo>
                    <a:pt x="124500" y="257635"/>
                  </a:lnTo>
                  <a:lnTo>
                    <a:pt x="61101" y="344226"/>
                  </a:lnTo>
                  <a:lnTo>
                    <a:pt x="49800" y="257635"/>
                  </a:lnTo>
                  <a:lnTo>
                    <a:pt x="0" y="257635"/>
                  </a:lnTo>
                  <a:lnTo>
                    <a:pt x="0" y="214695"/>
                  </a:lnTo>
                  <a:lnTo>
                    <a:pt x="0" y="1502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C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/>
          <p:nvPr/>
        </p:nvSpPr>
        <p:spPr>
          <a:xfrm>
            <a:off x="4072128" y="5471159"/>
            <a:ext cx="155575" cy="289560"/>
          </a:xfrm>
          <a:custGeom>
            <a:avLst/>
            <a:gdLst/>
            <a:ahLst/>
            <a:cxnLst/>
            <a:rect l="l" t="t" r="r" b="b"/>
            <a:pathLst>
              <a:path w="155575" h="289560">
                <a:moveTo>
                  <a:pt x="155448" y="0"/>
                </a:moveTo>
                <a:lnTo>
                  <a:pt x="0" y="0"/>
                </a:lnTo>
                <a:lnTo>
                  <a:pt x="0" y="289559"/>
                </a:lnTo>
                <a:lnTo>
                  <a:pt x="155448" y="289559"/>
                </a:lnTo>
                <a:lnTo>
                  <a:pt x="155448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770120" y="4751832"/>
            <a:ext cx="307975" cy="289560"/>
          </a:xfrm>
          <a:custGeom>
            <a:avLst/>
            <a:gdLst/>
            <a:ahLst/>
            <a:cxnLst/>
            <a:rect l="l" t="t" r="r" b="b"/>
            <a:pathLst>
              <a:path w="307975" h="289560">
                <a:moveTo>
                  <a:pt x="307847" y="0"/>
                </a:moveTo>
                <a:lnTo>
                  <a:pt x="0" y="0"/>
                </a:lnTo>
                <a:lnTo>
                  <a:pt x="0" y="289560"/>
                </a:lnTo>
                <a:lnTo>
                  <a:pt x="307847" y="289560"/>
                </a:lnTo>
                <a:lnTo>
                  <a:pt x="30784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347127" y="5128259"/>
            <a:ext cx="299085" cy="257810"/>
          </a:xfrm>
          <a:prstGeom prst="rect">
            <a:avLst/>
          </a:prstGeom>
          <a:solidFill>
            <a:srgbClr val="CC00CC"/>
          </a:solidFill>
        </p:spPr>
        <p:txBody>
          <a:bodyPr wrap="square" lIns="0" tIns="6350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5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458481" y="4368226"/>
            <a:ext cx="308610" cy="389890"/>
            <a:chOff x="2458481" y="4368226"/>
            <a:chExt cx="308610" cy="389890"/>
          </a:xfrm>
        </p:grpSpPr>
        <p:sp>
          <p:nvSpPr>
            <p:cNvPr id="44" name="object 44"/>
            <p:cNvSpPr/>
            <p:nvPr/>
          </p:nvSpPr>
          <p:spPr>
            <a:xfrm>
              <a:off x="2518707" y="4630420"/>
              <a:ext cx="37465" cy="123189"/>
            </a:xfrm>
            <a:custGeom>
              <a:avLst/>
              <a:gdLst/>
              <a:ahLst/>
              <a:cxnLst/>
              <a:rect l="l" t="t" r="r" b="b"/>
              <a:pathLst>
                <a:path w="37464" h="123189">
                  <a:moveTo>
                    <a:pt x="0" y="123189"/>
                  </a:moveTo>
                  <a:lnTo>
                    <a:pt x="37269" y="123189"/>
                  </a:lnTo>
                  <a:lnTo>
                    <a:pt x="37269" y="0"/>
                  </a:lnTo>
                  <a:lnTo>
                    <a:pt x="0" y="0"/>
                  </a:lnTo>
                  <a:lnTo>
                    <a:pt x="0" y="123189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463243" y="4372988"/>
              <a:ext cx="299085" cy="380365"/>
            </a:xfrm>
            <a:custGeom>
              <a:avLst/>
              <a:gdLst/>
              <a:ahLst/>
              <a:cxnLst/>
              <a:rect l="l" t="t" r="r" b="b"/>
              <a:pathLst>
                <a:path w="299085" h="380364">
                  <a:moveTo>
                    <a:pt x="0" y="0"/>
                  </a:moveTo>
                  <a:lnTo>
                    <a:pt x="49800" y="0"/>
                  </a:lnTo>
                  <a:lnTo>
                    <a:pt x="124500" y="0"/>
                  </a:lnTo>
                  <a:lnTo>
                    <a:pt x="298800" y="0"/>
                  </a:lnTo>
                  <a:lnTo>
                    <a:pt x="298800" y="150287"/>
                  </a:lnTo>
                  <a:lnTo>
                    <a:pt x="298800" y="214695"/>
                  </a:lnTo>
                  <a:lnTo>
                    <a:pt x="298800" y="257635"/>
                  </a:lnTo>
                  <a:lnTo>
                    <a:pt x="124500" y="257635"/>
                  </a:lnTo>
                  <a:lnTo>
                    <a:pt x="61101" y="380153"/>
                  </a:lnTo>
                  <a:lnTo>
                    <a:pt x="49800" y="257635"/>
                  </a:lnTo>
                  <a:lnTo>
                    <a:pt x="0" y="257635"/>
                  </a:lnTo>
                  <a:lnTo>
                    <a:pt x="0" y="214695"/>
                  </a:lnTo>
                  <a:lnTo>
                    <a:pt x="0" y="1502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C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2452777" y="4372609"/>
            <a:ext cx="309880" cy="257810"/>
          </a:xfrm>
          <a:prstGeom prst="rect">
            <a:avLst/>
          </a:prstGeom>
          <a:solidFill>
            <a:srgbClr val="CC00CC"/>
          </a:solidFill>
        </p:spPr>
        <p:txBody>
          <a:bodyPr wrap="square" lIns="0" tIns="8890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7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52777" y="5471159"/>
            <a:ext cx="690245" cy="28956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228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400" spc="-25" b="1">
                <a:solidFill>
                  <a:srgbClr val="404040"/>
                </a:solidFill>
                <a:latin typeface="Arial"/>
                <a:cs typeface="Arial"/>
              </a:rPr>
              <a:t>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02992" y="4751832"/>
            <a:ext cx="619125" cy="28956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23495" rIns="0" bIns="0" rtlCol="0" vert="horz">
            <a:spAutoFit/>
          </a:bodyPr>
          <a:lstStyle/>
          <a:p>
            <a:pPr marL="198120">
              <a:lnSpc>
                <a:spcPct val="100000"/>
              </a:lnSpc>
              <a:spcBef>
                <a:spcPts val="185"/>
              </a:spcBef>
            </a:pPr>
            <a:r>
              <a:rPr dirty="0" sz="1400" spc="-25" b="1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42488" y="5471159"/>
            <a:ext cx="622300" cy="2895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2860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180"/>
              </a:spcBef>
            </a:pPr>
            <a:r>
              <a:rPr dirty="0" sz="1400" spc="-25" b="1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21735" y="4751832"/>
            <a:ext cx="929640" cy="2895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3495" rIns="0" bIns="0" rtlCol="0" vert="horz">
            <a:spAutoFit/>
          </a:bodyPr>
          <a:lstStyle/>
          <a:p>
            <a:pPr marL="308610">
              <a:lnSpc>
                <a:spcPct val="100000"/>
              </a:lnSpc>
              <a:spcBef>
                <a:spcPts val="185"/>
              </a:spcBef>
            </a:pPr>
            <a:r>
              <a:rPr dirty="0" sz="1400" spc="-25" b="1">
                <a:solidFill>
                  <a:srgbClr val="404040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64279" y="5471159"/>
            <a:ext cx="307975" cy="2895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22860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180"/>
              </a:spcBef>
            </a:pPr>
            <a:r>
              <a:rPr dirty="0" sz="1400" spc="-25" b="1">
                <a:solidFill>
                  <a:srgbClr val="404040"/>
                </a:solidFill>
                <a:latin typeface="Arial"/>
                <a:cs typeface="Arial"/>
              </a:rPr>
              <a:t>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51376" y="4751832"/>
            <a:ext cx="619125" cy="2895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23495" rIns="0" bIns="0" rtlCol="0" vert="horz">
            <a:spAutoFit/>
          </a:bodyPr>
          <a:lstStyle/>
          <a:p>
            <a:pPr marL="198120">
              <a:lnSpc>
                <a:spcPct val="100000"/>
              </a:lnSpc>
              <a:spcBef>
                <a:spcPts val="185"/>
              </a:spcBef>
            </a:pPr>
            <a:r>
              <a:rPr dirty="0" sz="1400" spc="-25" b="1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145224" y="5183394"/>
            <a:ext cx="401955" cy="294005"/>
            <a:chOff x="4145224" y="5183394"/>
            <a:chExt cx="401955" cy="294005"/>
          </a:xfrm>
        </p:grpSpPr>
        <p:sp>
          <p:nvSpPr>
            <p:cNvPr id="54" name="object 54"/>
            <p:cNvSpPr/>
            <p:nvPr/>
          </p:nvSpPr>
          <p:spPr>
            <a:xfrm>
              <a:off x="4149986" y="5188156"/>
              <a:ext cx="392430" cy="284480"/>
            </a:xfrm>
            <a:custGeom>
              <a:avLst/>
              <a:gdLst/>
              <a:ahLst/>
              <a:cxnLst/>
              <a:rect l="l" t="t" r="r" b="b"/>
              <a:pathLst>
                <a:path w="392429" h="284479">
                  <a:moveTo>
                    <a:pt x="392220" y="0"/>
                  </a:moveTo>
                  <a:lnTo>
                    <a:pt x="93419" y="0"/>
                  </a:lnTo>
                  <a:lnTo>
                    <a:pt x="93419" y="150286"/>
                  </a:lnTo>
                  <a:lnTo>
                    <a:pt x="0" y="284346"/>
                  </a:lnTo>
                  <a:lnTo>
                    <a:pt x="93419" y="214696"/>
                  </a:lnTo>
                  <a:lnTo>
                    <a:pt x="93419" y="257634"/>
                  </a:lnTo>
                  <a:lnTo>
                    <a:pt x="392220" y="257634"/>
                  </a:lnTo>
                  <a:lnTo>
                    <a:pt x="39222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149986" y="5188156"/>
              <a:ext cx="392430" cy="284480"/>
            </a:xfrm>
            <a:custGeom>
              <a:avLst/>
              <a:gdLst/>
              <a:ahLst/>
              <a:cxnLst/>
              <a:rect l="l" t="t" r="r" b="b"/>
              <a:pathLst>
                <a:path w="392429" h="284479">
                  <a:moveTo>
                    <a:pt x="93419" y="0"/>
                  </a:moveTo>
                  <a:lnTo>
                    <a:pt x="143219" y="0"/>
                  </a:lnTo>
                  <a:lnTo>
                    <a:pt x="217919" y="0"/>
                  </a:lnTo>
                  <a:lnTo>
                    <a:pt x="392219" y="0"/>
                  </a:lnTo>
                  <a:lnTo>
                    <a:pt x="392219" y="150287"/>
                  </a:lnTo>
                  <a:lnTo>
                    <a:pt x="392219" y="214695"/>
                  </a:lnTo>
                  <a:lnTo>
                    <a:pt x="392219" y="257635"/>
                  </a:lnTo>
                  <a:lnTo>
                    <a:pt x="217919" y="257635"/>
                  </a:lnTo>
                  <a:lnTo>
                    <a:pt x="143219" y="257635"/>
                  </a:lnTo>
                  <a:lnTo>
                    <a:pt x="93419" y="257635"/>
                  </a:lnTo>
                  <a:lnTo>
                    <a:pt x="93419" y="214695"/>
                  </a:lnTo>
                  <a:lnTo>
                    <a:pt x="0" y="284346"/>
                  </a:lnTo>
                  <a:lnTo>
                    <a:pt x="93419" y="150287"/>
                  </a:lnTo>
                  <a:lnTo>
                    <a:pt x="93419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3845243" y="5183123"/>
            <a:ext cx="15392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7515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919337" y="4392178"/>
            <a:ext cx="335915" cy="365760"/>
            <a:chOff x="4919337" y="4392178"/>
            <a:chExt cx="335915" cy="365760"/>
          </a:xfrm>
        </p:grpSpPr>
        <p:sp>
          <p:nvSpPr>
            <p:cNvPr id="58" name="object 58"/>
            <p:cNvSpPr/>
            <p:nvPr/>
          </p:nvSpPr>
          <p:spPr>
            <a:xfrm>
              <a:off x="4924100" y="4396940"/>
              <a:ext cx="326390" cy="356235"/>
            </a:xfrm>
            <a:custGeom>
              <a:avLst/>
              <a:gdLst/>
              <a:ahLst/>
              <a:cxnLst/>
              <a:rect l="l" t="t" r="r" b="b"/>
              <a:pathLst>
                <a:path w="326389" h="356235">
                  <a:moveTo>
                    <a:pt x="325997" y="0"/>
                  </a:moveTo>
                  <a:lnTo>
                    <a:pt x="27197" y="0"/>
                  </a:lnTo>
                  <a:lnTo>
                    <a:pt x="27197" y="257634"/>
                  </a:lnTo>
                  <a:lnTo>
                    <a:pt x="76997" y="257634"/>
                  </a:lnTo>
                  <a:lnTo>
                    <a:pt x="0" y="356200"/>
                  </a:lnTo>
                  <a:lnTo>
                    <a:pt x="151696" y="257634"/>
                  </a:lnTo>
                  <a:lnTo>
                    <a:pt x="325997" y="257634"/>
                  </a:lnTo>
                  <a:lnTo>
                    <a:pt x="325997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924100" y="4396940"/>
              <a:ext cx="326390" cy="356235"/>
            </a:xfrm>
            <a:custGeom>
              <a:avLst/>
              <a:gdLst/>
              <a:ahLst/>
              <a:cxnLst/>
              <a:rect l="l" t="t" r="r" b="b"/>
              <a:pathLst>
                <a:path w="326389" h="356235">
                  <a:moveTo>
                    <a:pt x="27196" y="0"/>
                  </a:moveTo>
                  <a:lnTo>
                    <a:pt x="76996" y="0"/>
                  </a:lnTo>
                  <a:lnTo>
                    <a:pt x="151696" y="0"/>
                  </a:lnTo>
                  <a:lnTo>
                    <a:pt x="325996" y="0"/>
                  </a:lnTo>
                  <a:lnTo>
                    <a:pt x="325996" y="150287"/>
                  </a:lnTo>
                  <a:lnTo>
                    <a:pt x="325996" y="214695"/>
                  </a:lnTo>
                  <a:lnTo>
                    <a:pt x="325996" y="257635"/>
                  </a:lnTo>
                  <a:lnTo>
                    <a:pt x="151696" y="257635"/>
                  </a:lnTo>
                  <a:lnTo>
                    <a:pt x="0" y="356201"/>
                  </a:lnTo>
                  <a:lnTo>
                    <a:pt x="76996" y="257635"/>
                  </a:lnTo>
                  <a:lnTo>
                    <a:pt x="27196" y="257635"/>
                  </a:lnTo>
                  <a:lnTo>
                    <a:pt x="27196" y="214695"/>
                  </a:lnTo>
                  <a:lnTo>
                    <a:pt x="27196" y="150287"/>
                  </a:lnTo>
                  <a:lnTo>
                    <a:pt x="27196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4978141" y="4390644"/>
            <a:ext cx="2451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0" b="1">
                <a:solidFill>
                  <a:srgbClr val="FFFFFF"/>
                </a:solidFill>
                <a:latin typeface="Arial"/>
                <a:cs typeface="Arial"/>
              </a:rPr>
              <a:t>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27576" y="5471159"/>
            <a:ext cx="5803900" cy="289560"/>
          </a:xfrm>
          <a:prstGeom prst="rect">
            <a:avLst/>
          </a:prstGeom>
          <a:solidFill>
            <a:srgbClr val="7030A0"/>
          </a:solidFill>
        </p:spPr>
        <p:txBody>
          <a:bodyPr wrap="square" lIns="0" tIns="22860" rIns="0" bIns="0" rtlCol="0" vert="horz">
            <a:spAutoFit/>
          </a:bodyPr>
          <a:lstStyle/>
          <a:p>
            <a:pPr algn="ctr" marL="79375">
              <a:lnSpc>
                <a:spcPct val="100000"/>
              </a:lnSpc>
              <a:spcBef>
                <a:spcPts val="18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76%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77967" y="4751832"/>
            <a:ext cx="4953000" cy="289560"/>
          </a:xfrm>
          <a:prstGeom prst="rect">
            <a:avLst/>
          </a:prstGeom>
          <a:solidFill>
            <a:srgbClr val="7030A0"/>
          </a:solidFill>
        </p:spPr>
        <p:txBody>
          <a:bodyPr wrap="square" lIns="0" tIns="23495" rIns="0" bIns="0" rtlCol="0" vert="horz">
            <a:spAutoFit/>
          </a:bodyPr>
          <a:lstStyle/>
          <a:p>
            <a:pPr algn="ctr" marL="157480">
              <a:lnSpc>
                <a:spcPct val="100000"/>
              </a:lnSpc>
              <a:spcBef>
                <a:spcPts val="18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66%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0705" y="4279519"/>
            <a:ext cx="1563370" cy="144018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7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  <a:p>
            <a:pPr marL="136525">
              <a:lnSpc>
                <a:spcPct val="100000"/>
              </a:lnSpc>
              <a:spcBef>
                <a:spcPts val="1000"/>
              </a:spcBef>
            </a:pPr>
            <a:r>
              <a:rPr dirty="0" sz="1600" spc="-100">
                <a:latin typeface="Arial"/>
                <a:cs typeface="Arial"/>
              </a:rPr>
              <a:t>Remote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(n=851)</a:t>
            </a:r>
            <a:endParaRPr sz="1600">
              <a:latin typeface="Arial"/>
              <a:cs typeface="Arial"/>
            </a:endParaRPr>
          </a:p>
          <a:p>
            <a:pPr marL="1170305">
              <a:lnSpc>
                <a:spcPct val="100000"/>
              </a:lnSpc>
              <a:spcBef>
                <a:spcPts val="116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600" spc="-65">
                <a:latin typeface="Arial"/>
                <a:cs typeface="Arial"/>
              </a:rPr>
              <a:t>In </a:t>
            </a:r>
            <a:r>
              <a:rPr dirty="0" sz="1600" spc="-100">
                <a:latin typeface="Arial"/>
                <a:cs typeface="Arial"/>
              </a:rPr>
              <a:t>Person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(n=653)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1534753" y="6063469"/>
          <a:ext cx="8745220" cy="448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785"/>
                <a:gridCol w="900430"/>
                <a:gridCol w="671195"/>
                <a:gridCol w="295910"/>
                <a:gridCol w="2336165"/>
                <a:gridCol w="814069"/>
                <a:gridCol w="1096009"/>
                <a:gridCol w="1201420"/>
                <a:gridCol w="787400"/>
              </a:tblGrid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1150"/>
                        </a:lnSpc>
                      </a:pPr>
                      <a:r>
                        <a:rPr dirty="0" sz="10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150"/>
                        </a:lnSpc>
                      </a:pPr>
                      <a:r>
                        <a:rPr dirty="0" sz="1000" spc="-6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1650">
                        <a:lnSpc>
                          <a:spcPts val="1150"/>
                        </a:lnSpc>
                      </a:pPr>
                      <a:r>
                        <a:rPr dirty="0" sz="10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ts val="1150"/>
                        </a:lnSpc>
                      </a:pPr>
                      <a:r>
                        <a:rPr dirty="0" sz="10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60%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50"/>
                        </a:lnSpc>
                      </a:pPr>
                      <a:r>
                        <a:rPr dirty="0" sz="10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ts val="1150"/>
                        </a:lnSpc>
                      </a:pPr>
                      <a:r>
                        <a:rPr dirty="0" sz="1000" spc="-4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NHPI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Asian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AIAN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110">
                          <a:latin typeface="Arial"/>
                          <a:cs typeface="Arial"/>
                        </a:rPr>
                        <a:t>Black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60">
                          <a:latin typeface="Arial"/>
                          <a:cs typeface="Arial"/>
                        </a:rPr>
                        <a:t>African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American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Other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Multiple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White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5" name="object 65"/>
          <p:cNvSpPr/>
          <p:nvPr/>
        </p:nvSpPr>
        <p:spPr>
          <a:xfrm>
            <a:off x="1403887" y="635180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198806" y="635180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027573" y="635180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826112" y="635180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331284" y="635180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193577" y="635180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270755" y="635180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171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dirty="0" sz="4000" spc="-135"/>
              <a:t>Additional</a:t>
            </a:r>
            <a:r>
              <a:rPr dirty="0" sz="4000" spc="-110"/>
              <a:t> </a:t>
            </a:r>
            <a:r>
              <a:rPr dirty="0" sz="4000" spc="-254"/>
              <a:t>Demographics</a:t>
            </a:r>
            <a:r>
              <a:rPr dirty="0" sz="4000" spc="-105"/>
              <a:t> </a:t>
            </a:r>
            <a:r>
              <a:rPr dirty="0" sz="4000" spc="-185"/>
              <a:t>(N=1,504)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43875" y="4371207"/>
            <a:ext cx="3616960" cy="1647825"/>
            <a:chOff x="1743875" y="4371207"/>
            <a:chExt cx="3616960" cy="1647825"/>
          </a:xfrm>
        </p:grpSpPr>
        <p:sp>
          <p:nvSpPr>
            <p:cNvPr id="5" name="object 5"/>
            <p:cNvSpPr/>
            <p:nvPr/>
          </p:nvSpPr>
          <p:spPr>
            <a:xfrm>
              <a:off x="1758162" y="4371207"/>
              <a:ext cx="3597910" cy="1613535"/>
            </a:xfrm>
            <a:custGeom>
              <a:avLst/>
              <a:gdLst/>
              <a:ahLst/>
              <a:cxnLst/>
              <a:rect l="l" t="t" r="r" b="b"/>
              <a:pathLst>
                <a:path w="3597910" h="1613535">
                  <a:moveTo>
                    <a:pt x="0" y="0"/>
                  </a:moveTo>
                  <a:lnTo>
                    <a:pt x="0" y="1613154"/>
                  </a:lnTo>
                </a:path>
                <a:path w="3597910" h="1613535">
                  <a:moveTo>
                    <a:pt x="719862" y="0"/>
                  </a:moveTo>
                  <a:lnTo>
                    <a:pt x="719862" y="1613154"/>
                  </a:lnTo>
                </a:path>
                <a:path w="3597910" h="1613535">
                  <a:moveTo>
                    <a:pt x="1439190" y="0"/>
                  </a:moveTo>
                  <a:lnTo>
                    <a:pt x="1439190" y="1613154"/>
                  </a:lnTo>
                </a:path>
                <a:path w="3597910" h="1613535">
                  <a:moveTo>
                    <a:pt x="2158518" y="0"/>
                  </a:moveTo>
                  <a:lnTo>
                    <a:pt x="2158518" y="1613154"/>
                  </a:lnTo>
                </a:path>
                <a:path w="3597910" h="1613535">
                  <a:moveTo>
                    <a:pt x="2877846" y="0"/>
                  </a:moveTo>
                  <a:lnTo>
                    <a:pt x="2877846" y="1613154"/>
                  </a:lnTo>
                </a:path>
                <a:path w="3597910" h="1613535">
                  <a:moveTo>
                    <a:pt x="3597330" y="0"/>
                  </a:moveTo>
                  <a:lnTo>
                    <a:pt x="3597330" y="161315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58162" y="5984362"/>
              <a:ext cx="3597910" cy="34925"/>
            </a:xfrm>
            <a:custGeom>
              <a:avLst/>
              <a:gdLst/>
              <a:ahLst/>
              <a:cxnLst/>
              <a:rect l="l" t="t" r="r" b="b"/>
              <a:pathLst>
                <a:path w="3597910" h="34925">
                  <a:moveTo>
                    <a:pt x="0" y="0"/>
                  </a:moveTo>
                  <a:lnTo>
                    <a:pt x="3597330" y="1"/>
                  </a:lnTo>
                </a:path>
                <a:path w="3597910" h="34925">
                  <a:moveTo>
                    <a:pt x="0" y="0"/>
                  </a:moveTo>
                  <a:lnTo>
                    <a:pt x="0" y="34480"/>
                  </a:lnTo>
                </a:path>
                <a:path w="3597910" h="34925">
                  <a:moveTo>
                    <a:pt x="719862" y="0"/>
                  </a:moveTo>
                  <a:lnTo>
                    <a:pt x="719862" y="34480"/>
                  </a:lnTo>
                </a:path>
                <a:path w="3597910" h="34925">
                  <a:moveTo>
                    <a:pt x="1439190" y="0"/>
                  </a:moveTo>
                  <a:lnTo>
                    <a:pt x="1439190" y="34480"/>
                  </a:lnTo>
                </a:path>
                <a:path w="3597910" h="34925">
                  <a:moveTo>
                    <a:pt x="2158518" y="0"/>
                  </a:moveTo>
                  <a:lnTo>
                    <a:pt x="2158518" y="34480"/>
                  </a:lnTo>
                </a:path>
                <a:path w="3597910" h="34925">
                  <a:moveTo>
                    <a:pt x="2877846" y="0"/>
                  </a:moveTo>
                  <a:lnTo>
                    <a:pt x="2877846" y="34480"/>
                  </a:lnTo>
                </a:path>
                <a:path w="3597910" h="34925">
                  <a:moveTo>
                    <a:pt x="3597330" y="0"/>
                  </a:moveTo>
                  <a:lnTo>
                    <a:pt x="3597330" y="34480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8162" y="5418068"/>
              <a:ext cx="1439545" cy="57150"/>
            </a:xfrm>
            <a:custGeom>
              <a:avLst/>
              <a:gdLst/>
              <a:ahLst/>
              <a:cxnLst/>
              <a:rect l="l" t="t" r="r" b="b"/>
              <a:pathLst>
                <a:path w="1439545" h="57150">
                  <a:moveTo>
                    <a:pt x="1438932" y="28707"/>
                  </a:moveTo>
                  <a:lnTo>
                    <a:pt x="0" y="28707"/>
                  </a:lnTo>
                </a:path>
                <a:path w="1439545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58162" y="4880350"/>
              <a:ext cx="1403350" cy="57150"/>
            </a:xfrm>
            <a:custGeom>
              <a:avLst/>
              <a:gdLst/>
              <a:ahLst/>
              <a:cxnLst/>
              <a:rect l="l" t="t" r="r" b="b"/>
              <a:pathLst>
                <a:path w="1403350" h="57150">
                  <a:moveTo>
                    <a:pt x="1402959" y="29977"/>
                  </a:moveTo>
                  <a:lnTo>
                    <a:pt x="0" y="29977"/>
                  </a:lnTo>
                </a:path>
                <a:path w="1403350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38259" y="4688204"/>
              <a:ext cx="481965" cy="981710"/>
            </a:xfrm>
            <a:custGeom>
              <a:avLst/>
              <a:gdLst/>
              <a:ahLst/>
              <a:cxnLst/>
              <a:rect l="l" t="t" r="r" b="b"/>
              <a:pathLst>
                <a:path w="481964" h="981710">
                  <a:moveTo>
                    <a:pt x="445008" y="222504"/>
                  </a:moveTo>
                  <a:lnTo>
                    <a:pt x="440486" y="177660"/>
                  </a:lnTo>
                  <a:lnTo>
                    <a:pt x="427520" y="135902"/>
                  </a:lnTo>
                  <a:lnTo>
                    <a:pt x="407009" y="98107"/>
                  </a:lnTo>
                  <a:lnTo>
                    <a:pt x="379844" y="65176"/>
                  </a:lnTo>
                  <a:lnTo>
                    <a:pt x="346913" y="37998"/>
                  </a:lnTo>
                  <a:lnTo>
                    <a:pt x="309118" y="17487"/>
                  </a:lnTo>
                  <a:lnTo>
                    <a:pt x="267347" y="4521"/>
                  </a:lnTo>
                  <a:lnTo>
                    <a:pt x="222504" y="0"/>
                  </a:lnTo>
                  <a:lnTo>
                    <a:pt x="177660" y="4521"/>
                  </a:lnTo>
                  <a:lnTo>
                    <a:pt x="135902" y="17487"/>
                  </a:lnTo>
                  <a:lnTo>
                    <a:pt x="98107" y="37998"/>
                  </a:lnTo>
                  <a:lnTo>
                    <a:pt x="65176" y="65176"/>
                  </a:lnTo>
                  <a:lnTo>
                    <a:pt x="37998" y="98107"/>
                  </a:lnTo>
                  <a:lnTo>
                    <a:pt x="17487" y="135902"/>
                  </a:lnTo>
                  <a:lnTo>
                    <a:pt x="4521" y="177660"/>
                  </a:lnTo>
                  <a:lnTo>
                    <a:pt x="0" y="222504"/>
                  </a:lnTo>
                  <a:lnTo>
                    <a:pt x="4521" y="267347"/>
                  </a:lnTo>
                  <a:lnTo>
                    <a:pt x="17487" y="309118"/>
                  </a:lnTo>
                  <a:lnTo>
                    <a:pt x="37998" y="346913"/>
                  </a:lnTo>
                  <a:lnTo>
                    <a:pt x="65176" y="379844"/>
                  </a:lnTo>
                  <a:lnTo>
                    <a:pt x="98107" y="407009"/>
                  </a:lnTo>
                  <a:lnTo>
                    <a:pt x="135902" y="427520"/>
                  </a:lnTo>
                  <a:lnTo>
                    <a:pt x="177660" y="440486"/>
                  </a:lnTo>
                  <a:lnTo>
                    <a:pt x="222504" y="445008"/>
                  </a:lnTo>
                  <a:lnTo>
                    <a:pt x="267347" y="440486"/>
                  </a:lnTo>
                  <a:lnTo>
                    <a:pt x="309118" y="427520"/>
                  </a:lnTo>
                  <a:lnTo>
                    <a:pt x="346913" y="407009"/>
                  </a:lnTo>
                  <a:lnTo>
                    <a:pt x="379844" y="379844"/>
                  </a:lnTo>
                  <a:lnTo>
                    <a:pt x="407009" y="346913"/>
                  </a:lnTo>
                  <a:lnTo>
                    <a:pt x="427520" y="309118"/>
                  </a:lnTo>
                  <a:lnTo>
                    <a:pt x="440486" y="267347"/>
                  </a:lnTo>
                  <a:lnTo>
                    <a:pt x="445008" y="222504"/>
                  </a:lnTo>
                  <a:close/>
                </a:path>
                <a:path w="481964" h="981710">
                  <a:moveTo>
                    <a:pt x="481584" y="758952"/>
                  </a:moveTo>
                  <a:lnTo>
                    <a:pt x="477062" y="714108"/>
                  </a:lnTo>
                  <a:lnTo>
                    <a:pt x="464096" y="672350"/>
                  </a:lnTo>
                  <a:lnTo>
                    <a:pt x="443585" y="634555"/>
                  </a:lnTo>
                  <a:lnTo>
                    <a:pt x="416420" y="601624"/>
                  </a:lnTo>
                  <a:lnTo>
                    <a:pt x="383489" y="574446"/>
                  </a:lnTo>
                  <a:lnTo>
                    <a:pt x="345694" y="553935"/>
                  </a:lnTo>
                  <a:lnTo>
                    <a:pt x="303923" y="540969"/>
                  </a:lnTo>
                  <a:lnTo>
                    <a:pt x="259080" y="536448"/>
                  </a:lnTo>
                  <a:lnTo>
                    <a:pt x="214236" y="540969"/>
                  </a:lnTo>
                  <a:lnTo>
                    <a:pt x="172478" y="553935"/>
                  </a:lnTo>
                  <a:lnTo>
                    <a:pt x="134683" y="574446"/>
                  </a:lnTo>
                  <a:lnTo>
                    <a:pt x="101752" y="601624"/>
                  </a:lnTo>
                  <a:lnTo>
                    <a:pt x="74574" y="634555"/>
                  </a:lnTo>
                  <a:lnTo>
                    <a:pt x="54063" y="672350"/>
                  </a:lnTo>
                  <a:lnTo>
                    <a:pt x="41097" y="714108"/>
                  </a:lnTo>
                  <a:lnTo>
                    <a:pt x="36576" y="758952"/>
                  </a:lnTo>
                  <a:lnTo>
                    <a:pt x="41097" y="803795"/>
                  </a:lnTo>
                  <a:lnTo>
                    <a:pt x="54063" y="845566"/>
                  </a:lnTo>
                  <a:lnTo>
                    <a:pt x="74574" y="883361"/>
                  </a:lnTo>
                  <a:lnTo>
                    <a:pt x="101752" y="916292"/>
                  </a:lnTo>
                  <a:lnTo>
                    <a:pt x="134683" y="943457"/>
                  </a:lnTo>
                  <a:lnTo>
                    <a:pt x="172478" y="963968"/>
                  </a:lnTo>
                  <a:lnTo>
                    <a:pt x="214236" y="976934"/>
                  </a:lnTo>
                  <a:lnTo>
                    <a:pt x="259080" y="981456"/>
                  </a:lnTo>
                  <a:lnTo>
                    <a:pt x="303923" y="976934"/>
                  </a:lnTo>
                  <a:lnTo>
                    <a:pt x="345694" y="963968"/>
                  </a:lnTo>
                  <a:lnTo>
                    <a:pt x="383489" y="943457"/>
                  </a:lnTo>
                  <a:lnTo>
                    <a:pt x="416420" y="916292"/>
                  </a:lnTo>
                  <a:lnTo>
                    <a:pt x="443585" y="883361"/>
                  </a:lnTo>
                  <a:lnTo>
                    <a:pt x="464096" y="845566"/>
                  </a:lnTo>
                  <a:lnTo>
                    <a:pt x="477062" y="803795"/>
                  </a:lnTo>
                  <a:lnTo>
                    <a:pt x="481584" y="758952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006467" y="5320284"/>
            <a:ext cx="381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70494" y="4780788"/>
            <a:ext cx="381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39%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3012" y="5245100"/>
            <a:ext cx="720090" cy="38862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68910" marR="5080" indent="-156845">
              <a:lnSpc>
                <a:spcPts val="1420"/>
              </a:lnSpc>
              <a:spcBef>
                <a:spcPts val="165"/>
              </a:spcBef>
            </a:pP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Person (n=653)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8584" y="4708652"/>
            <a:ext cx="58483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3655" marR="5080" indent="-21590">
              <a:lnSpc>
                <a:spcPts val="1390"/>
              </a:lnSpc>
              <a:spcBef>
                <a:spcPts val="185"/>
              </a:spcBef>
            </a:pPr>
            <a:r>
              <a:rPr dirty="0" sz="1200" spc="-10" b="1">
                <a:latin typeface="Arial"/>
                <a:cs typeface="Arial"/>
              </a:rPr>
              <a:t>Remote (n=851)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2879" y="6026911"/>
            <a:ext cx="190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0564" y="6026911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0029" y="6026911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9495" y="6026911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8962" y="6026911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80%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96645" y="6026911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54837" y="2063391"/>
            <a:ext cx="3616960" cy="1647825"/>
            <a:chOff x="8154837" y="2063391"/>
            <a:chExt cx="3616960" cy="1647825"/>
          </a:xfrm>
        </p:grpSpPr>
        <p:sp>
          <p:nvSpPr>
            <p:cNvPr id="21" name="object 21"/>
            <p:cNvSpPr/>
            <p:nvPr/>
          </p:nvSpPr>
          <p:spPr>
            <a:xfrm>
              <a:off x="8169125" y="2063391"/>
              <a:ext cx="3597910" cy="1613535"/>
            </a:xfrm>
            <a:custGeom>
              <a:avLst/>
              <a:gdLst/>
              <a:ahLst/>
              <a:cxnLst/>
              <a:rect l="l" t="t" r="r" b="b"/>
              <a:pathLst>
                <a:path w="3597909" h="1613535">
                  <a:moveTo>
                    <a:pt x="0" y="0"/>
                  </a:moveTo>
                  <a:lnTo>
                    <a:pt x="0" y="1613154"/>
                  </a:lnTo>
                </a:path>
                <a:path w="3597909" h="1613535">
                  <a:moveTo>
                    <a:pt x="718843" y="0"/>
                  </a:moveTo>
                  <a:lnTo>
                    <a:pt x="718843" y="1613154"/>
                  </a:lnTo>
                </a:path>
                <a:path w="3597909" h="1613535">
                  <a:moveTo>
                    <a:pt x="1438171" y="0"/>
                  </a:moveTo>
                  <a:lnTo>
                    <a:pt x="1438171" y="1613154"/>
                  </a:lnTo>
                </a:path>
                <a:path w="3597909" h="1613535">
                  <a:moveTo>
                    <a:pt x="2157499" y="0"/>
                  </a:moveTo>
                  <a:lnTo>
                    <a:pt x="2157499" y="1613154"/>
                  </a:lnTo>
                </a:path>
                <a:path w="3597909" h="1613535">
                  <a:moveTo>
                    <a:pt x="2876827" y="0"/>
                  </a:moveTo>
                  <a:lnTo>
                    <a:pt x="2876827" y="1613154"/>
                  </a:lnTo>
                </a:path>
                <a:path w="3597909" h="1613535">
                  <a:moveTo>
                    <a:pt x="3597330" y="0"/>
                  </a:moveTo>
                  <a:lnTo>
                    <a:pt x="3597330" y="161315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169125" y="3676545"/>
              <a:ext cx="3597910" cy="34925"/>
            </a:xfrm>
            <a:custGeom>
              <a:avLst/>
              <a:gdLst/>
              <a:ahLst/>
              <a:cxnLst/>
              <a:rect l="l" t="t" r="r" b="b"/>
              <a:pathLst>
                <a:path w="3597909" h="34925">
                  <a:moveTo>
                    <a:pt x="0" y="0"/>
                  </a:moveTo>
                  <a:lnTo>
                    <a:pt x="3597330" y="1"/>
                  </a:lnTo>
                </a:path>
                <a:path w="3597909" h="34925">
                  <a:moveTo>
                    <a:pt x="0" y="0"/>
                  </a:moveTo>
                  <a:lnTo>
                    <a:pt x="0" y="34480"/>
                  </a:lnTo>
                </a:path>
                <a:path w="3597909" h="34925">
                  <a:moveTo>
                    <a:pt x="718843" y="0"/>
                  </a:moveTo>
                  <a:lnTo>
                    <a:pt x="718843" y="34480"/>
                  </a:lnTo>
                </a:path>
                <a:path w="3597909" h="34925">
                  <a:moveTo>
                    <a:pt x="1438171" y="0"/>
                  </a:moveTo>
                  <a:lnTo>
                    <a:pt x="1438171" y="34480"/>
                  </a:lnTo>
                </a:path>
                <a:path w="3597909" h="34925">
                  <a:moveTo>
                    <a:pt x="2157499" y="0"/>
                  </a:moveTo>
                  <a:lnTo>
                    <a:pt x="2157499" y="34480"/>
                  </a:lnTo>
                </a:path>
                <a:path w="3597909" h="34925">
                  <a:moveTo>
                    <a:pt x="2876827" y="0"/>
                  </a:moveTo>
                  <a:lnTo>
                    <a:pt x="2876827" y="34480"/>
                  </a:lnTo>
                </a:path>
                <a:path w="3597909" h="34925">
                  <a:moveTo>
                    <a:pt x="3597330" y="0"/>
                  </a:moveTo>
                  <a:lnTo>
                    <a:pt x="3597330" y="34480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169125" y="3110252"/>
              <a:ext cx="1151255" cy="57150"/>
            </a:xfrm>
            <a:custGeom>
              <a:avLst/>
              <a:gdLst/>
              <a:ahLst/>
              <a:cxnLst/>
              <a:rect l="l" t="t" r="r" b="b"/>
              <a:pathLst>
                <a:path w="1151254" h="57150">
                  <a:moveTo>
                    <a:pt x="1151146" y="29187"/>
                  </a:moveTo>
                  <a:lnTo>
                    <a:pt x="0" y="29187"/>
                  </a:lnTo>
                </a:path>
                <a:path w="1151254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169125" y="2572534"/>
              <a:ext cx="1367155" cy="57150"/>
            </a:xfrm>
            <a:custGeom>
              <a:avLst/>
              <a:gdLst/>
              <a:ahLst/>
              <a:cxnLst/>
              <a:rect l="l" t="t" r="r" b="b"/>
              <a:pathLst>
                <a:path w="1367154" h="57150">
                  <a:moveTo>
                    <a:pt x="1366985" y="27409"/>
                  </a:moveTo>
                  <a:lnTo>
                    <a:pt x="0" y="27409"/>
                  </a:lnTo>
                </a:path>
                <a:path w="1367154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099296" y="2377338"/>
              <a:ext cx="661670" cy="984885"/>
            </a:xfrm>
            <a:custGeom>
              <a:avLst/>
              <a:gdLst/>
              <a:ahLst/>
              <a:cxnLst/>
              <a:rect l="l" t="t" r="r" b="b"/>
              <a:pathLst>
                <a:path w="661670" h="984885">
                  <a:moveTo>
                    <a:pt x="445008" y="762000"/>
                  </a:moveTo>
                  <a:lnTo>
                    <a:pt x="440486" y="717156"/>
                  </a:lnTo>
                  <a:lnTo>
                    <a:pt x="427520" y="675398"/>
                  </a:lnTo>
                  <a:lnTo>
                    <a:pt x="406996" y="637603"/>
                  </a:lnTo>
                  <a:lnTo>
                    <a:pt x="379831" y="604672"/>
                  </a:lnTo>
                  <a:lnTo>
                    <a:pt x="346900" y="577494"/>
                  </a:lnTo>
                  <a:lnTo>
                    <a:pt x="309105" y="556983"/>
                  </a:lnTo>
                  <a:lnTo>
                    <a:pt x="267335" y="544017"/>
                  </a:lnTo>
                  <a:lnTo>
                    <a:pt x="222504" y="539496"/>
                  </a:lnTo>
                  <a:lnTo>
                    <a:pt x="177660" y="544017"/>
                  </a:lnTo>
                  <a:lnTo>
                    <a:pt x="135890" y="556983"/>
                  </a:lnTo>
                  <a:lnTo>
                    <a:pt x="98094" y="577494"/>
                  </a:lnTo>
                  <a:lnTo>
                    <a:pt x="65163" y="604672"/>
                  </a:lnTo>
                  <a:lnTo>
                    <a:pt x="37998" y="637603"/>
                  </a:lnTo>
                  <a:lnTo>
                    <a:pt x="17475" y="675398"/>
                  </a:lnTo>
                  <a:lnTo>
                    <a:pt x="4508" y="717156"/>
                  </a:lnTo>
                  <a:lnTo>
                    <a:pt x="0" y="762000"/>
                  </a:lnTo>
                  <a:lnTo>
                    <a:pt x="4508" y="806843"/>
                  </a:lnTo>
                  <a:lnTo>
                    <a:pt x="17475" y="848614"/>
                  </a:lnTo>
                  <a:lnTo>
                    <a:pt x="37998" y="886409"/>
                  </a:lnTo>
                  <a:lnTo>
                    <a:pt x="65163" y="919340"/>
                  </a:lnTo>
                  <a:lnTo>
                    <a:pt x="98094" y="946505"/>
                  </a:lnTo>
                  <a:lnTo>
                    <a:pt x="135890" y="967016"/>
                  </a:lnTo>
                  <a:lnTo>
                    <a:pt x="177660" y="979982"/>
                  </a:lnTo>
                  <a:lnTo>
                    <a:pt x="222504" y="984504"/>
                  </a:lnTo>
                  <a:lnTo>
                    <a:pt x="267335" y="979982"/>
                  </a:lnTo>
                  <a:lnTo>
                    <a:pt x="309105" y="967016"/>
                  </a:lnTo>
                  <a:lnTo>
                    <a:pt x="346900" y="946505"/>
                  </a:lnTo>
                  <a:lnTo>
                    <a:pt x="379831" y="919340"/>
                  </a:lnTo>
                  <a:lnTo>
                    <a:pt x="406996" y="886409"/>
                  </a:lnTo>
                  <a:lnTo>
                    <a:pt x="427520" y="848614"/>
                  </a:lnTo>
                  <a:lnTo>
                    <a:pt x="440486" y="806843"/>
                  </a:lnTo>
                  <a:lnTo>
                    <a:pt x="445008" y="762000"/>
                  </a:lnTo>
                  <a:close/>
                </a:path>
                <a:path w="661670" h="984885">
                  <a:moveTo>
                    <a:pt x="661416" y="222504"/>
                  </a:moveTo>
                  <a:lnTo>
                    <a:pt x="656894" y="177660"/>
                  </a:lnTo>
                  <a:lnTo>
                    <a:pt x="643928" y="135902"/>
                  </a:lnTo>
                  <a:lnTo>
                    <a:pt x="623404" y="98107"/>
                  </a:lnTo>
                  <a:lnTo>
                    <a:pt x="596239" y="65176"/>
                  </a:lnTo>
                  <a:lnTo>
                    <a:pt x="563308" y="37998"/>
                  </a:lnTo>
                  <a:lnTo>
                    <a:pt x="525513" y="17487"/>
                  </a:lnTo>
                  <a:lnTo>
                    <a:pt x="483743" y="4521"/>
                  </a:lnTo>
                  <a:lnTo>
                    <a:pt x="438912" y="0"/>
                  </a:lnTo>
                  <a:lnTo>
                    <a:pt x="394068" y="4521"/>
                  </a:lnTo>
                  <a:lnTo>
                    <a:pt x="352298" y="17487"/>
                  </a:lnTo>
                  <a:lnTo>
                    <a:pt x="314502" y="37998"/>
                  </a:lnTo>
                  <a:lnTo>
                    <a:pt x="281571" y="65176"/>
                  </a:lnTo>
                  <a:lnTo>
                    <a:pt x="254406" y="98107"/>
                  </a:lnTo>
                  <a:lnTo>
                    <a:pt x="233883" y="135902"/>
                  </a:lnTo>
                  <a:lnTo>
                    <a:pt x="220916" y="177660"/>
                  </a:lnTo>
                  <a:lnTo>
                    <a:pt x="216408" y="222504"/>
                  </a:lnTo>
                  <a:lnTo>
                    <a:pt x="220916" y="267347"/>
                  </a:lnTo>
                  <a:lnTo>
                    <a:pt x="233883" y="309118"/>
                  </a:lnTo>
                  <a:lnTo>
                    <a:pt x="254406" y="346913"/>
                  </a:lnTo>
                  <a:lnTo>
                    <a:pt x="281571" y="379844"/>
                  </a:lnTo>
                  <a:lnTo>
                    <a:pt x="314502" y="407009"/>
                  </a:lnTo>
                  <a:lnTo>
                    <a:pt x="352298" y="427520"/>
                  </a:lnTo>
                  <a:lnTo>
                    <a:pt x="394068" y="440486"/>
                  </a:lnTo>
                  <a:lnTo>
                    <a:pt x="438912" y="445008"/>
                  </a:lnTo>
                  <a:lnTo>
                    <a:pt x="483743" y="440486"/>
                  </a:lnTo>
                  <a:lnTo>
                    <a:pt x="525513" y="427520"/>
                  </a:lnTo>
                  <a:lnTo>
                    <a:pt x="563308" y="407009"/>
                  </a:lnTo>
                  <a:lnTo>
                    <a:pt x="596239" y="379844"/>
                  </a:lnTo>
                  <a:lnTo>
                    <a:pt x="623404" y="346913"/>
                  </a:lnTo>
                  <a:lnTo>
                    <a:pt x="643928" y="309118"/>
                  </a:lnTo>
                  <a:lnTo>
                    <a:pt x="656894" y="267347"/>
                  </a:lnTo>
                  <a:lnTo>
                    <a:pt x="661416" y="222504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129644" y="3009900"/>
            <a:ext cx="381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32%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45483" y="2473452"/>
            <a:ext cx="381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38%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53975" y="2937764"/>
            <a:ext cx="72009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68910" marR="5080" indent="-156845">
              <a:lnSpc>
                <a:spcPts val="1390"/>
              </a:lnSpc>
              <a:spcBef>
                <a:spcPts val="185"/>
              </a:spcBef>
            </a:pP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Person (n=653)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89548" y="2401315"/>
            <a:ext cx="58483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3655" marR="5080" indent="-21590">
              <a:lnSpc>
                <a:spcPts val="1390"/>
              </a:lnSpc>
              <a:spcBef>
                <a:spcPts val="185"/>
              </a:spcBef>
            </a:pPr>
            <a:r>
              <a:rPr dirty="0" sz="1200" spc="-10" b="1">
                <a:latin typeface="Arial"/>
                <a:cs typeface="Arial"/>
              </a:rPr>
              <a:t>Remote (n=851)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73842" y="3719576"/>
            <a:ext cx="190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61526" y="3719576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80993" y="3719576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00458" y="3719576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919924" y="3719576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80%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607608" y="3719576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065706" y="4368900"/>
            <a:ext cx="3616960" cy="1647825"/>
            <a:chOff x="8065706" y="4368900"/>
            <a:chExt cx="3616960" cy="1647825"/>
          </a:xfrm>
        </p:grpSpPr>
        <p:sp>
          <p:nvSpPr>
            <p:cNvPr id="37" name="object 37"/>
            <p:cNvSpPr/>
            <p:nvPr/>
          </p:nvSpPr>
          <p:spPr>
            <a:xfrm>
              <a:off x="8079993" y="4368900"/>
              <a:ext cx="3597910" cy="1613535"/>
            </a:xfrm>
            <a:custGeom>
              <a:avLst/>
              <a:gdLst/>
              <a:ahLst/>
              <a:cxnLst/>
              <a:rect l="l" t="t" r="r" b="b"/>
              <a:pathLst>
                <a:path w="3597909" h="1613535">
                  <a:moveTo>
                    <a:pt x="0" y="0"/>
                  </a:moveTo>
                  <a:lnTo>
                    <a:pt x="0" y="1613154"/>
                  </a:lnTo>
                </a:path>
                <a:path w="3597909" h="1613535">
                  <a:moveTo>
                    <a:pt x="719582" y="0"/>
                  </a:moveTo>
                  <a:lnTo>
                    <a:pt x="719582" y="1613154"/>
                  </a:lnTo>
                </a:path>
                <a:path w="3597909" h="1613535">
                  <a:moveTo>
                    <a:pt x="1438910" y="0"/>
                  </a:moveTo>
                  <a:lnTo>
                    <a:pt x="1438910" y="1613154"/>
                  </a:lnTo>
                </a:path>
                <a:path w="3597909" h="1613535">
                  <a:moveTo>
                    <a:pt x="2158238" y="0"/>
                  </a:moveTo>
                  <a:lnTo>
                    <a:pt x="2158238" y="1613154"/>
                  </a:lnTo>
                </a:path>
                <a:path w="3597909" h="1613535">
                  <a:moveTo>
                    <a:pt x="2877566" y="0"/>
                  </a:moveTo>
                  <a:lnTo>
                    <a:pt x="2877566" y="1613154"/>
                  </a:lnTo>
                </a:path>
                <a:path w="3597909" h="1613535">
                  <a:moveTo>
                    <a:pt x="3597330" y="0"/>
                  </a:moveTo>
                  <a:lnTo>
                    <a:pt x="3597330" y="161315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079993" y="5982053"/>
              <a:ext cx="3597910" cy="34925"/>
            </a:xfrm>
            <a:custGeom>
              <a:avLst/>
              <a:gdLst/>
              <a:ahLst/>
              <a:cxnLst/>
              <a:rect l="l" t="t" r="r" b="b"/>
              <a:pathLst>
                <a:path w="3597909" h="34925">
                  <a:moveTo>
                    <a:pt x="0" y="0"/>
                  </a:moveTo>
                  <a:lnTo>
                    <a:pt x="3597330" y="1"/>
                  </a:lnTo>
                </a:path>
                <a:path w="3597909" h="34925">
                  <a:moveTo>
                    <a:pt x="0" y="0"/>
                  </a:moveTo>
                  <a:lnTo>
                    <a:pt x="0" y="34480"/>
                  </a:lnTo>
                </a:path>
                <a:path w="3597909" h="34925">
                  <a:moveTo>
                    <a:pt x="719582" y="0"/>
                  </a:moveTo>
                  <a:lnTo>
                    <a:pt x="719582" y="34480"/>
                  </a:lnTo>
                </a:path>
                <a:path w="3597909" h="34925">
                  <a:moveTo>
                    <a:pt x="1438910" y="0"/>
                  </a:moveTo>
                  <a:lnTo>
                    <a:pt x="1438910" y="34480"/>
                  </a:lnTo>
                </a:path>
                <a:path w="3597909" h="34925">
                  <a:moveTo>
                    <a:pt x="2158238" y="0"/>
                  </a:moveTo>
                  <a:lnTo>
                    <a:pt x="2158238" y="34480"/>
                  </a:lnTo>
                </a:path>
                <a:path w="3597909" h="34925">
                  <a:moveTo>
                    <a:pt x="2877566" y="0"/>
                  </a:moveTo>
                  <a:lnTo>
                    <a:pt x="2877566" y="34480"/>
                  </a:lnTo>
                </a:path>
                <a:path w="3597909" h="34925">
                  <a:moveTo>
                    <a:pt x="3597330" y="0"/>
                  </a:moveTo>
                  <a:lnTo>
                    <a:pt x="3597330" y="34480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079993" y="5415761"/>
              <a:ext cx="1943100" cy="57150"/>
            </a:xfrm>
            <a:custGeom>
              <a:avLst/>
              <a:gdLst/>
              <a:ahLst/>
              <a:cxnLst/>
              <a:rect l="l" t="t" r="r" b="b"/>
              <a:pathLst>
                <a:path w="1943100" h="57150">
                  <a:moveTo>
                    <a:pt x="1942558" y="27967"/>
                  </a:moveTo>
                  <a:lnTo>
                    <a:pt x="0" y="27967"/>
                  </a:lnTo>
                </a:path>
                <a:path w="1943100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079993" y="4878043"/>
              <a:ext cx="575945" cy="57150"/>
            </a:xfrm>
            <a:custGeom>
              <a:avLst/>
              <a:gdLst/>
              <a:ahLst/>
              <a:cxnLst/>
              <a:rect l="l" t="t" r="r" b="b"/>
              <a:pathLst>
                <a:path w="575945" h="57150">
                  <a:moveTo>
                    <a:pt x="575573" y="29237"/>
                  </a:moveTo>
                  <a:lnTo>
                    <a:pt x="0" y="29237"/>
                  </a:lnTo>
                </a:path>
                <a:path w="575945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434082" y="4685893"/>
              <a:ext cx="1811020" cy="981710"/>
            </a:xfrm>
            <a:custGeom>
              <a:avLst/>
              <a:gdLst/>
              <a:ahLst/>
              <a:cxnLst/>
              <a:rect l="l" t="t" r="r" b="b"/>
              <a:pathLst>
                <a:path w="1811020" h="981710">
                  <a:moveTo>
                    <a:pt x="445008" y="222504"/>
                  </a:moveTo>
                  <a:lnTo>
                    <a:pt x="440486" y="177660"/>
                  </a:lnTo>
                  <a:lnTo>
                    <a:pt x="427520" y="135902"/>
                  </a:lnTo>
                  <a:lnTo>
                    <a:pt x="407009" y="98107"/>
                  </a:lnTo>
                  <a:lnTo>
                    <a:pt x="379844" y="65176"/>
                  </a:lnTo>
                  <a:lnTo>
                    <a:pt x="346913" y="38011"/>
                  </a:lnTo>
                  <a:lnTo>
                    <a:pt x="309118" y="17487"/>
                  </a:lnTo>
                  <a:lnTo>
                    <a:pt x="267347" y="4521"/>
                  </a:lnTo>
                  <a:lnTo>
                    <a:pt x="222504" y="0"/>
                  </a:lnTo>
                  <a:lnTo>
                    <a:pt x="177660" y="4521"/>
                  </a:lnTo>
                  <a:lnTo>
                    <a:pt x="135902" y="17487"/>
                  </a:lnTo>
                  <a:lnTo>
                    <a:pt x="98107" y="38011"/>
                  </a:lnTo>
                  <a:lnTo>
                    <a:pt x="65176" y="65176"/>
                  </a:lnTo>
                  <a:lnTo>
                    <a:pt x="37998" y="98107"/>
                  </a:lnTo>
                  <a:lnTo>
                    <a:pt x="17487" y="135902"/>
                  </a:lnTo>
                  <a:lnTo>
                    <a:pt x="4521" y="177660"/>
                  </a:lnTo>
                  <a:lnTo>
                    <a:pt x="0" y="222504"/>
                  </a:lnTo>
                  <a:lnTo>
                    <a:pt x="4521" y="267347"/>
                  </a:lnTo>
                  <a:lnTo>
                    <a:pt x="17487" y="309118"/>
                  </a:lnTo>
                  <a:lnTo>
                    <a:pt x="37998" y="346913"/>
                  </a:lnTo>
                  <a:lnTo>
                    <a:pt x="65176" y="379844"/>
                  </a:lnTo>
                  <a:lnTo>
                    <a:pt x="98107" y="407009"/>
                  </a:lnTo>
                  <a:lnTo>
                    <a:pt x="135902" y="427532"/>
                  </a:lnTo>
                  <a:lnTo>
                    <a:pt x="177660" y="440486"/>
                  </a:lnTo>
                  <a:lnTo>
                    <a:pt x="222504" y="445008"/>
                  </a:lnTo>
                  <a:lnTo>
                    <a:pt x="267347" y="440486"/>
                  </a:lnTo>
                  <a:lnTo>
                    <a:pt x="309118" y="427532"/>
                  </a:lnTo>
                  <a:lnTo>
                    <a:pt x="346913" y="407009"/>
                  </a:lnTo>
                  <a:lnTo>
                    <a:pt x="379844" y="379844"/>
                  </a:lnTo>
                  <a:lnTo>
                    <a:pt x="407009" y="346913"/>
                  </a:lnTo>
                  <a:lnTo>
                    <a:pt x="427520" y="309118"/>
                  </a:lnTo>
                  <a:lnTo>
                    <a:pt x="440486" y="267347"/>
                  </a:lnTo>
                  <a:lnTo>
                    <a:pt x="445008" y="222504"/>
                  </a:lnTo>
                  <a:close/>
                </a:path>
                <a:path w="1811020" h="981710">
                  <a:moveTo>
                    <a:pt x="1810512" y="758952"/>
                  </a:moveTo>
                  <a:lnTo>
                    <a:pt x="1805990" y="714108"/>
                  </a:lnTo>
                  <a:lnTo>
                    <a:pt x="1793024" y="672350"/>
                  </a:lnTo>
                  <a:lnTo>
                    <a:pt x="1772513" y="634555"/>
                  </a:lnTo>
                  <a:lnTo>
                    <a:pt x="1745348" y="601624"/>
                  </a:lnTo>
                  <a:lnTo>
                    <a:pt x="1712417" y="574459"/>
                  </a:lnTo>
                  <a:lnTo>
                    <a:pt x="1674622" y="553935"/>
                  </a:lnTo>
                  <a:lnTo>
                    <a:pt x="1632851" y="540969"/>
                  </a:lnTo>
                  <a:lnTo>
                    <a:pt x="1588008" y="536448"/>
                  </a:lnTo>
                  <a:lnTo>
                    <a:pt x="1543164" y="540969"/>
                  </a:lnTo>
                  <a:lnTo>
                    <a:pt x="1501406" y="553935"/>
                  </a:lnTo>
                  <a:lnTo>
                    <a:pt x="1463611" y="574459"/>
                  </a:lnTo>
                  <a:lnTo>
                    <a:pt x="1430680" y="601624"/>
                  </a:lnTo>
                  <a:lnTo>
                    <a:pt x="1403502" y="634555"/>
                  </a:lnTo>
                  <a:lnTo>
                    <a:pt x="1382991" y="672350"/>
                  </a:lnTo>
                  <a:lnTo>
                    <a:pt x="1370025" y="714108"/>
                  </a:lnTo>
                  <a:lnTo>
                    <a:pt x="1365504" y="758952"/>
                  </a:lnTo>
                  <a:lnTo>
                    <a:pt x="1370025" y="803795"/>
                  </a:lnTo>
                  <a:lnTo>
                    <a:pt x="1382991" y="845566"/>
                  </a:lnTo>
                  <a:lnTo>
                    <a:pt x="1403502" y="883361"/>
                  </a:lnTo>
                  <a:lnTo>
                    <a:pt x="1430680" y="916292"/>
                  </a:lnTo>
                  <a:lnTo>
                    <a:pt x="1463611" y="943457"/>
                  </a:lnTo>
                  <a:lnTo>
                    <a:pt x="1501406" y="963980"/>
                  </a:lnTo>
                  <a:lnTo>
                    <a:pt x="1543164" y="976934"/>
                  </a:lnTo>
                  <a:lnTo>
                    <a:pt x="1588008" y="981456"/>
                  </a:lnTo>
                  <a:lnTo>
                    <a:pt x="1632851" y="976934"/>
                  </a:lnTo>
                  <a:lnTo>
                    <a:pt x="1674622" y="963980"/>
                  </a:lnTo>
                  <a:lnTo>
                    <a:pt x="1712417" y="943457"/>
                  </a:lnTo>
                  <a:lnTo>
                    <a:pt x="1745348" y="916292"/>
                  </a:lnTo>
                  <a:lnTo>
                    <a:pt x="1772513" y="883361"/>
                  </a:lnTo>
                  <a:lnTo>
                    <a:pt x="1793024" y="845566"/>
                  </a:lnTo>
                  <a:lnTo>
                    <a:pt x="1805990" y="803795"/>
                  </a:lnTo>
                  <a:lnTo>
                    <a:pt x="1810512" y="758952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9831924" y="5317235"/>
            <a:ext cx="381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64939" y="4777740"/>
            <a:ext cx="381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4844" y="5245100"/>
            <a:ext cx="72009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68910" marR="5080" indent="-156845">
              <a:lnSpc>
                <a:spcPts val="1390"/>
              </a:lnSpc>
              <a:spcBef>
                <a:spcPts val="185"/>
              </a:spcBef>
            </a:pP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Person (n=653)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00417" y="4705604"/>
            <a:ext cx="584835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3655" marR="5080" indent="-21590">
              <a:lnSpc>
                <a:spcPts val="1390"/>
              </a:lnSpc>
              <a:spcBef>
                <a:spcPts val="185"/>
              </a:spcBef>
            </a:pPr>
            <a:r>
              <a:rPr dirty="0" sz="1200" spc="-10" b="1">
                <a:latin typeface="Arial"/>
                <a:cs typeface="Arial"/>
              </a:rPr>
              <a:t>Remote (n=851)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84711" y="6026911"/>
            <a:ext cx="190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72395" y="6026911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391862" y="6026911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111327" y="6026911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830793" y="6026911"/>
            <a:ext cx="254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95959"/>
                </a:solidFill>
                <a:latin typeface="Arial"/>
                <a:cs typeface="Arial"/>
              </a:rPr>
              <a:t>80%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518476" y="6026911"/>
            <a:ext cx="317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965306" y="2140027"/>
            <a:ext cx="1784350" cy="1675764"/>
            <a:chOff x="1965306" y="2140027"/>
            <a:chExt cx="1784350" cy="1675764"/>
          </a:xfrm>
        </p:grpSpPr>
        <p:sp>
          <p:nvSpPr>
            <p:cNvPr id="53" name="object 53"/>
            <p:cNvSpPr/>
            <p:nvPr/>
          </p:nvSpPr>
          <p:spPr>
            <a:xfrm>
              <a:off x="1979593" y="2140027"/>
              <a:ext cx="1440815" cy="1675764"/>
            </a:xfrm>
            <a:custGeom>
              <a:avLst/>
              <a:gdLst/>
              <a:ahLst/>
              <a:cxnLst/>
              <a:rect l="l" t="t" r="r" b="b"/>
              <a:pathLst>
                <a:path w="1440814" h="1675764">
                  <a:moveTo>
                    <a:pt x="0" y="0"/>
                  </a:moveTo>
                  <a:lnTo>
                    <a:pt x="0" y="1675529"/>
                  </a:lnTo>
                </a:path>
                <a:path w="1440814" h="1675764">
                  <a:moveTo>
                    <a:pt x="720934" y="0"/>
                  </a:moveTo>
                  <a:lnTo>
                    <a:pt x="720934" y="1675529"/>
                  </a:lnTo>
                </a:path>
                <a:path w="1440814" h="1675764">
                  <a:moveTo>
                    <a:pt x="1440262" y="0"/>
                  </a:moveTo>
                  <a:lnTo>
                    <a:pt x="1440262" y="167552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979593" y="3228470"/>
              <a:ext cx="1546860" cy="57150"/>
            </a:xfrm>
            <a:custGeom>
              <a:avLst/>
              <a:gdLst/>
              <a:ahLst/>
              <a:cxnLst/>
              <a:rect l="l" t="t" r="r" b="b"/>
              <a:pathLst>
                <a:path w="1546860" h="57150">
                  <a:moveTo>
                    <a:pt x="1546852" y="29841"/>
                  </a:moveTo>
                  <a:lnTo>
                    <a:pt x="0" y="29841"/>
                  </a:lnTo>
                </a:path>
                <a:path w="1546860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979593" y="2669961"/>
              <a:ext cx="1439545" cy="57150"/>
            </a:xfrm>
            <a:custGeom>
              <a:avLst/>
              <a:gdLst/>
              <a:ahLst/>
              <a:cxnLst/>
              <a:rect l="l" t="t" r="r" b="b"/>
              <a:pathLst>
                <a:path w="1439545" h="57150">
                  <a:moveTo>
                    <a:pt x="1438932" y="27518"/>
                  </a:moveTo>
                  <a:lnTo>
                    <a:pt x="0" y="27518"/>
                  </a:lnTo>
                </a:path>
                <a:path w="1439545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197352" y="2474874"/>
              <a:ext cx="551815" cy="1005840"/>
            </a:xfrm>
            <a:custGeom>
              <a:avLst/>
              <a:gdLst/>
              <a:ahLst/>
              <a:cxnLst/>
              <a:rect l="l" t="t" r="r" b="b"/>
              <a:pathLst>
                <a:path w="551814" h="1005839">
                  <a:moveTo>
                    <a:pt x="445008" y="222504"/>
                  </a:moveTo>
                  <a:lnTo>
                    <a:pt x="440486" y="177660"/>
                  </a:lnTo>
                  <a:lnTo>
                    <a:pt x="427520" y="135902"/>
                  </a:lnTo>
                  <a:lnTo>
                    <a:pt x="406996" y="98107"/>
                  </a:lnTo>
                  <a:lnTo>
                    <a:pt x="379831" y="65176"/>
                  </a:lnTo>
                  <a:lnTo>
                    <a:pt x="346900" y="37998"/>
                  </a:lnTo>
                  <a:lnTo>
                    <a:pt x="309105" y="17487"/>
                  </a:lnTo>
                  <a:lnTo>
                    <a:pt x="267335" y="4521"/>
                  </a:lnTo>
                  <a:lnTo>
                    <a:pt x="222504" y="0"/>
                  </a:lnTo>
                  <a:lnTo>
                    <a:pt x="177660" y="4521"/>
                  </a:lnTo>
                  <a:lnTo>
                    <a:pt x="135890" y="17487"/>
                  </a:lnTo>
                  <a:lnTo>
                    <a:pt x="98094" y="37998"/>
                  </a:lnTo>
                  <a:lnTo>
                    <a:pt x="65163" y="65176"/>
                  </a:lnTo>
                  <a:lnTo>
                    <a:pt x="37998" y="98107"/>
                  </a:lnTo>
                  <a:lnTo>
                    <a:pt x="17475" y="135902"/>
                  </a:lnTo>
                  <a:lnTo>
                    <a:pt x="4508" y="177660"/>
                  </a:lnTo>
                  <a:lnTo>
                    <a:pt x="0" y="222504"/>
                  </a:lnTo>
                  <a:lnTo>
                    <a:pt x="4508" y="267347"/>
                  </a:lnTo>
                  <a:lnTo>
                    <a:pt x="17475" y="309118"/>
                  </a:lnTo>
                  <a:lnTo>
                    <a:pt x="37998" y="346913"/>
                  </a:lnTo>
                  <a:lnTo>
                    <a:pt x="65163" y="379844"/>
                  </a:lnTo>
                  <a:lnTo>
                    <a:pt x="98094" y="407009"/>
                  </a:lnTo>
                  <a:lnTo>
                    <a:pt x="135890" y="427520"/>
                  </a:lnTo>
                  <a:lnTo>
                    <a:pt x="177660" y="440486"/>
                  </a:lnTo>
                  <a:lnTo>
                    <a:pt x="222504" y="445008"/>
                  </a:lnTo>
                  <a:lnTo>
                    <a:pt x="267335" y="440486"/>
                  </a:lnTo>
                  <a:lnTo>
                    <a:pt x="309105" y="427520"/>
                  </a:lnTo>
                  <a:lnTo>
                    <a:pt x="346900" y="407009"/>
                  </a:lnTo>
                  <a:lnTo>
                    <a:pt x="379831" y="379844"/>
                  </a:lnTo>
                  <a:lnTo>
                    <a:pt x="406996" y="346913"/>
                  </a:lnTo>
                  <a:lnTo>
                    <a:pt x="427520" y="309118"/>
                  </a:lnTo>
                  <a:lnTo>
                    <a:pt x="440486" y="267347"/>
                  </a:lnTo>
                  <a:lnTo>
                    <a:pt x="445008" y="222504"/>
                  </a:lnTo>
                  <a:close/>
                </a:path>
                <a:path w="551814" h="1005839">
                  <a:moveTo>
                    <a:pt x="551688" y="783336"/>
                  </a:moveTo>
                  <a:lnTo>
                    <a:pt x="547166" y="738492"/>
                  </a:lnTo>
                  <a:lnTo>
                    <a:pt x="534200" y="696734"/>
                  </a:lnTo>
                  <a:lnTo>
                    <a:pt x="513676" y="658939"/>
                  </a:lnTo>
                  <a:lnTo>
                    <a:pt x="486511" y="626008"/>
                  </a:lnTo>
                  <a:lnTo>
                    <a:pt x="453580" y="598830"/>
                  </a:lnTo>
                  <a:lnTo>
                    <a:pt x="415785" y="578319"/>
                  </a:lnTo>
                  <a:lnTo>
                    <a:pt x="374015" y="565353"/>
                  </a:lnTo>
                  <a:lnTo>
                    <a:pt x="329184" y="560832"/>
                  </a:lnTo>
                  <a:lnTo>
                    <a:pt x="284340" y="565353"/>
                  </a:lnTo>
                  <a:lnTo>
                    <a:pt x="242570" y="578319"/>
                  </a:lnTo>
                  <a:lnTo>
                    <a:pt x="204774" y="598830"/>
                  </a:lnTo>
                  <a:lnTo>
                    <a:pt x="171843" y="626008"/>
                  </a:lnTo>
                  <a:lnTo>
                    <a:pt x="144678" y="658939"/>
                  </a:lnTo>
                  <a:lnTo>
                    <a:pt x="124155" y="696734"/>
                  </a:lnTo>
                  <a:lnTo>
                    <a:pt x="111188" y="738492"/>
                  </a:lnTo>
                  <a:lnTo>
                    <a:pt x="106680" y="783336"/>
                  </a:lnTo>
                  <a:lnTo>
                    <a:pt x="111188" y="828179"/>
                  </a:lnTo>
                  <a:lnTo>
                    <a:pt x="124155" y="869950"/>
                  </a:lnTo>
                  <a:lnTo>
                    <a:pt x="144678" y="907745"/>
                  </a:lnTo>
                  <a:lnTo>
                    <a:pt x="171843" y="940676"/>
                  </a:lnTo>
                  <a:lnTo>
                    <a:pt x="204774" y="967841"/>
                  </a:lnTo>
                  <a:lnTo>
                    <a:pt x="242570" y="988352"/>
                  </a:lnTo>
                  <a:lnTo>
                    <a:pt x="284340" y="1001318"/>
                  </a:lnTo>
                  <a:lnTo>
                    <a:pt x="329184" y="1005840"/>
                  </a:lnTo>
                  <a:lnTo>
                    <a:pt x="374015" y="1001318"/>
                  </a:lnTo>
                  <a:lnTo>
                    <a:pt x="415785" y="988352"/>
                  </a:lnTo>
                  <a:lnTo>
                    <a:pt x="453580" y="967841"/>
                  </a:lnTo>
                  <a:lnTo>
                    <a:pt x="486511" y="940676"/>
                  </a:lnTo>
                  <a:lnTo>
                    <a:pt x="513676" y="907745"/>
                  </a:lnTo>
                  <a:lnTo>
                    <a:pt x="534200" y="869950"/>
                  </a:lnTo>
                  <a:lnTo>
                    <a:pt x="547166" y="828179"/>
                  </a:lnTo>
                  <a:lnTo>
                    <a:pt x="551688" y="783336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/>
          <p:nvPr/>
        </p:nvSpPr>
        <p:spPr>
          <a:xfrm>
            <a:off x="4139183" y="2140027"/>
            <a:ext cx="0" cy="1675764"/>
          </a:xfrm>
          <a:custGeom>
            <a:avLst/>
            <a:gdLst/>
            <a:ahLst/>
            <a:cxnLst/>
            <a:rect l="l" t="t" r="r" b="b"/>
            <a:pathLst>
              <a:path w="0" h="1675764">
                <a:moveTo>
                  <a:pt x="0" y="0"/>
                </a:moveTo>
                <a:lnTo>
                  <a:pt x="0" y="16755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858511" y="2140027"/>
            <a:ext cx="0" cy="1675764"/>
          </a:xfrm>
          <a:custGeom>
            <a:avLst/>
            <a:gdLst/>
            <a:ahLst/>
            <a:cxnLst/>
            <a:rect l="l" t="t" r="r" b="b"/>
            <a:pathLst>
              <a:path w="0" h="1675764">
                <a:moveTo>
                  <a:pt x="0" y="0"/>
                </a:moveTo>
                <a:lnTo>
                  <a:pt x="0" y="16755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576923" y="2140027"/>
            <a:ext cx="0" cy="1675764"/>
          </a:xfrm>
          <a:custGeom>
            <a:avLst/>
            <a:gdLst/>
            <a:ahLst/>
            <a:cxnLst/>
            <a:rect l="l" t="t" r="r" b="b"/>
            <a:pathLst>
              <a:path w="0" h="1675764">
                <a:moveTo>
                  <a:pt x="0" y="0"/>
                </a:moveTo>
                <a:lnTo>
                  <a:pt x="0" y="167552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171683" y="2455164"/>
            <a:ext cx="713105" cy="10134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34620" marR="5080" indent="-11430">
              <a:lnSpc>
                <a:spcPct val="101400"/>
              </a:lnSpc>
              <a:spcBef>
                <a:spcPts val="75"/>
              </a:spcBef>
            </a:pPr>
            <a:r>
              <a:rPr dirty="0" sz="1400" spc="-110" b="1">
                <a:latin typeface="Arial"/>
                <a:cs typeface="Arial"/>
              </a:rPr>
              <a:t>Remote </a:t>
            </a:r>
            <a:r>
              <a:rPr dirty="0" sz="1400" spc="-80" b="1">
                <a:latin typeface="Arial"/>
                <a:cs typeface="Arial"/>
              </a:rPr>
              <a:t>(n=851)</a:t>
            </a:r>
            <a:endParaRPr sz="1400">
              <a:latin typeface="Arial"/>
              <a:cs typeface="Arial"/>
            </a:endParaRPr>
          </a:p>
          <a:p>
            <a:pPr marL="134620" marR="5080" indent="-122555">
              <a:lnSpc>
                <a:spcPct val="100000"/>
              </a:lnSpc>
              <a:spcBef>
                <a:spcPts val="1030"/>
              </a:spcBef>
            </a:pPr>
            <a:r>
              <a:rPr dirty="0" sz="1400" spc="-70" b="1">
                <a:latin typeface="Arial"/>
                <a:cs typeface="Arial"/>
              </a:rPr>
              <a:t>In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Person </a:t>
            </a:r>
            <a:r>
              <a:rPr dirty="0" sz="1400" spc="-80" b="1">
                <a:latin typeface="Arial"/>
                <a:cs typeface="Arial"/>
              </a:rPr>
              <a:t>(n=653)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05289" y="2647188"/>
            <a:ext cx="81406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80104" y="3186684"/>
            <a:ext cx="2228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67871" y="1738884"/>
            <a:ext cx="12160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F5597"/>
                </a:solidFill>
                <a:latin typeface="Arial"/>
                <a:cs typeface="Arial"/>
              </a:rPr>
              <a:t>Mean</a:t>
            </a:r>
            <a:r>
              <a:rPr dirty="0" sz="2000" spc="-110" b="1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2F5597"/>
                </a:solidFill>
                <a:latin typeface="Arial"/>
                <a:cs typeface="Arial"/>
              </a:rPr>
              <a:t>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8739" y="4021835"/>
            <a:ext cx="46520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548235"/>
                </a:solidFill>
                <a:latin typeface="Arial"/>
                <a:cs typeface="Arial"/>
              </a:rPr>
              <a:t>%</a:t>
            </a:r>
            <a:r>
              <a:rPr dirty="0" sz="2000" spc="-130" b="1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48235"/>
                </a:solidFill>
                <a:latin typeface="Arial"/>
                <a:cs typeface="Arial"/>
              </a:rPr>
              <a:t>Annual</a:t>
            </a:r>
            <a:r>
              <a:rPr dirty="0" sz="2000" spc="-65" b="1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48235"/>
                </a:solidFill>
                <a:latin typeface="Arial"/>
                <a:cs typeface="Arial"/>
              </a:rPr>
              <a:t>Household</a:t>
            </a:r>
            <a:r>
              <a:rPr dirty="0" sz="2000" spc="-55" b="1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48235"/>
                </a:solidFill>
                <a:latin typeface="Arial"/>
                <a:cs typeface="Arial"/>
              </a:rPr>
              <a:t>Income</a:t>
            </a:r>
            <a:r>
              <a:rPr dirty="0" sz="2000" spc="-60" b="1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48235"/>
                </a:solidFill>
                <a:latin typeface="Arial"/>
                <a:cs typeface="Arial"/>
              </a:rPr>
              <a:t>&lt;$10,000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00569" y="1738884"/>
            <a:ext cx="8845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7030A0"/>
                </a:solidFill>
                <a:latin typeface="Arial"/>
                <a:cs typeface="Arial"/>
              </a:rPr>
              <a:t>%</a:t>
            </a:r>
            <a:r>
              <a:rPr dirty="0" sz="2000" spc="-10" b="1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7030A0"/>
                </a:solidFill>
                <a:latin typeface="Arial"/>
                <a:cs typeface="Arial"/>
              </a:rPr>
              <a:t>Male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00569" y="4021835"/>
            <a:ext cx="23228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C55A11"/>
                </a:solidFill>
                <a:latin typeface="Arial"/>
                <a:cs typeface="Arial"/>
              </a:rPr>
              <a:t>%</a:t>
            </a:r>
            <a:r>
              <a:rPr dirty="0" sz="2000" spc="-2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55A11"/>
                </a:solidFill>
                <a:latin typeface="Arial"/>
                <a:cs typeface="Arial"/>
              </a:rPr>
              <a:t>Rural</a:t>
            </a:r>
            <a:r>
              <a:rPr dirty="0" sz="2000" spc="-2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55A11"/>
                </a:solidFill>
                <a:latin typeface="Arial"/>
                <a:cs typeface="Arial"/>
              </a:rPr>
              <a:t>or</a:t>
            </a:r>
            <a:r>
              <a:rPr dirty="0" sz="2000" spc="-2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55A11"/>
                </a:solidFill>
                <a:latin typeface="Arial"/>
                <a:cs typeface="Arial"/>
              </a:rPr>
              <a:t>Frontier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171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dirty="0" sz="4000" spc="-135"/>
              <a:t>Additional</a:t>
            </a:r>
            <a:r>
              <a:rPr dirty="0" sz="4000" spc="-120"/>
              <a:t> </a:t>
            </a:r>
            <a:r>
              <a:rPr dirty="0" sz="4000" spc="-225"/>
              <a:t>Demographics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46320" y="3794759"/>
            <a:ext cx="0" cy="230504"/>
          </a:xfrm>
          <a:custGeom>
            <a:avLst/>
            <a:gdLst/>
            <a:ahLst/>
            <a:cxnLst/>
            <a:rect l="l" t="t" r="r" b="b"/>
            <a:pathLst>
              <a:path w="0" h="230504">
                <a:moveTo>
                  <a:pt x="0" y="0"/>
                </a:moveTo>
                <a:lnTo>
                  <a:pt x="0" y="23009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46320" y="3032760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46320" y="249915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880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64224" y="3794759"/>
            <a:ext cx="0" cy="230504"/>
          </a:xfrm>
          <a:custGeom>
            <a:avLst/>
            <a:gdLst/>
            <a:ahLst/>
            <a:cxnLst/>
            <a:rect l="l" t="t" r="r" b="b"/>
            <a:pathLst>
              <a:path w="0" h="230504">
                <a:moveTo>
                  <a:pt x="0" y="0"/>
                </a:moveTo>
                <a:lnTo>
                  <a:pt x="0" y="23009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64224" y="3032760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64224" y="249915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880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82128" y="3794759"/>
            <a:ext cx="0" cy="230504"/>
          </a:xfrm>
          <a:custGeom>
            <a:avLst/>
            <a:gdLst/>
            <a:ahLst/>
            <a:cxnLst/>
            <a:rect l="l" t="t" r="r" b="b"/>
            <a:pathLst>
              <a:path w="0" h="230504">
                <a:moveTo>
                  <a:pt x="0" y="0"/>
                </a:moveTo>
                <a:lnTo>
                  <a:pt x="0" y="23009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82128" y="3032760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82128" y="249915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880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403080" y="3794759"/>
            <a:ext cx="0" cy="230504"/>
          </a:xfrm>
          <a:custGeom>
            <a:avLst/>
            <a:gdLst/>
            <a:ahLst/>
            <a:cxnLst/>
            <a:rect l="l" t="t" r="r" b="b"/>
            <a:pathLst>
              <a:path w="0" h="230504">
                <a:moveTo>
                  <a:pt x="0" y="0"/>
                </a:moveTo>
                <a:lnTo>
                  <a:pt x="0" y="23009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403080" y="3032760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03080" y="2499158"/>
            <a:ext cx="0" cy="229235"/>
          </a:xfrm>
          <a:custGeom>
            <a:avLst/>
            <a:gdLst/>
            <a:ahLst/>
            <a:cxnLst/>
            <a:rect l="l" t="t" r="r" b="b"/>
            <a:pathLst>
              <a:path w="0" h="229235">
                <a:moveTo>
                  <a:pt x="0" y="0"/>
                </a:moveTo>
                <a:lnTo>
                  <a:pt x="0" y="22880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921270" y="2499158"/>
            <a:ext cx="0" cy="1525905"/>
          </a:xfrm>
          <a:custGeom>
            <a:avLst/>
            <a:gdLst/>
            <a:ahLst/>
            <a:cxnLst/>
            <a:rect l="l" t="t" r="r" b="b"/>
            <a:pathLst>
              <a:path w="0" h="1525904">
                <a:moveTo>
                  <a:pt x="0" y="0"/>
                </a:moveTo>
                <a:lnTo>
                  <a:pt x="0" y="152569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2701590" y="2494395"/>
            <a:ext cx="929005" cy="1535430"/>
            <a:chOff x="2701590" y="2494395"/>
            <a:chExt cx="929005" cy="1535430"/>
          </a:xfrm>
        </p:grpSpPr>
        <p:sp>
          <p:nvSpPr>
            <p:cNvPr id="18" name="object 18"/>
            <p:cNvSpPr/>
            <p:nvPr/>
          </p:nvSpPr>
          <p:spPr>
            <a:xfrm>
              <a:off x="3325898" y="3489959"/>
              <a:ext cx="152400" cy="304800"/>
            </a:xfrm>
            <a:custGeom>
              <a:avLst/>
              <a:gdLst/>
              <a:ahLst/>
              <a:cxnLst/>
              <a:rect l="l" t="t" r="r" b="b"/>
              <a:pathLst>
                <a:path w="152400" h="304800">
                  <a:moveTo>
                    <a:pt x="15186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51869" y="304800"/>
                  </a:lnTo>
                  <a:lnTo>
                    <a:pt x="15186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25888" y="2727959"/>
              <a:ext cx="304800" cy="1066800"/>
            </a:xfrm>
            <a:custGeom>
              <a:avLst/>
              <a:gdLst/>
              <a:ahLst/>
              <a:cxnLst/>
              <a:rect l="l" t="t" r="r" b="b"/>
              <a:pathLst>
                <a:path w="304800" h="1066800">
                  <a:moveTo>
                    <a:pt x="22807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28079" y="304800"/>
                  </a:lnTo>
                  <a:lnTo>
                    <a:pt x="228079" y="0"/>
                  </a:lnTo>
                  <a:close/>
                </a:path>
                <a:path w="304800" h="1066800">
                  <a:moveTo>
                    <a:pt x="304279" y="762000"/>
                  </a:moveTo>
                  <a:lnTo>
                    <a:pt x="151879" y="762000"/>
                  </a:lnTo>
                  <a:lnTo>
                    <a:pt x="151879" y="1066800"/>
                  </a:lnTo>
                  <a:lnTo>
                    <a:pt x="304279" y="1066800"/>
                  </a:lnTo>
                  <a:lnTo>
                    <a:pt x="304279" y="762000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325900" y="2499157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w="0" h="1525904">
                  <a:moveTo>
                    <a:pt x="0" y="152569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706353" y="3197109"/>
              <a:ext cx="619760" cy="446405"/>
            </a:xfrm>
            <a:custGeom>
              <a:avLst/>
              <a:gdLst/>
              <a:ahLst/>
              <a:cxnLst/>
              <a:rect l="l" t="t" r="r" b="b"/>
              <a:pathLst>
                <a:path w="619760" h="446404">
                  <a:moveTo>
                    <a:pt x="298799" y="0"/>
                  </a:moveTo>
                  <a:lnTo>
                    <a:pt x="0" y="0"/>
                  </a:lnTo>
                  <a:lnTo>
                    <a:pt x="0" y="257634"/>
                  </a:lnTo>
                  <a:lnTo>
                    <a:pt x="298799" y="257634"/>
                  </a:lnTo>
                  <a:lnTo>
                    <a:pt x="298799" y="214696"/>
                  </a:lnTo>
                  <a:lnTo>
                    <a:pt x="619546" y="446316"/>
                  </a:lnTo>
                  <a:lnTo>
                    <a:pt x="298799" y="150286"/>
                  </a:lnTo>
                  <a:lnTo>
                    <a:pt x="29879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706353" y="3197109"/>
              <a:ext cx="619760" cy="446405"/>
            </a:xfrm>
            <a:custGeom>
              <a:avLst/>
              <a:gdLst/>
              <a:ahLst/>
              <a:cxnLst/>
              <a:rect l="l" t="t" r="r" b="b"/>
              <a:pathLst>
                <a:path w="619760" h="446404">
                  <a:moveTo>
                    <a:pt x="0" y="0"/>
                  </a:moveTo>
                  <a:lnTo>
                    <a:pt x="174300" y="0"/>
                  </a:lnTo>
                  <a:lnTo>
                    <a:pt x="249000" y="0"/>
                  </a:lnTo>
                  <a:lnTo>
                    <a:pt x="298800" y="0"/>
                  </a:lnTo>
                  <a:lnTo>
                    <a:pt x="298800" y="150287"/>
                  </a:lnTo>
                  <a:lnTo>
                    <a:pt x="619547" y="446316"/>
                  </a:lnTo>
                  <a:lnTo>
                    <a:pt x="298800" y="214695"/>
                  </a:lnTo>
                  <a:lnTo>
                    <a:pt x="298800" y="257635"/>
                  </a:lnTo>
                  <a:lnTo>
                    <a:pt x="249000" y="257635"/>
                  </a:lnTo>
                  <a:lnTo>
                    <a:pt x="174300" y="257635"/>
                  </a:lnTo>
                  <a:lnTo>
                    <a:pt x="0" y="257635"/>
                  </a:lnTo>
                  <a:lnTo>
                    <a:pt x="0" y="214695"/>
                  </a:lnTo>
                  <a:lnTo>
                    <a:pt x="0" y="1502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213860" y="3108209"/>
              <a:ext cx="340360" cy="382905"/>
            </a:xfrm>
            <a:custGeom>
              <a:avLst/>
              <a:gdLst/>
              <a:ahLst/>
              <a:cxnLst/>
              <a:rect l="l" t="t" r="r" b="b"/>
              <a:pathLst>
                <a:path w="340360" h="382904">
                  <a:moveTo>
                    <a:pt x="298800" y="0"/>
                  </a:moveTo>
                  <a:lnTo>
                    <a:pt x="0" y="0"/>
                  </a:lnTo>
                  <a:lnTo>
                    <a:pt x="0" y="257634"/>
                  </a:lnTo>
                  <a:lnTo>
                    <a:pt x="174299" y="257634"/>
                  </a:lnTo>
                  <a:lnTo>
                    <a:pt x="339900" y="382647"/>
                  </a:lnTo>
                  <a:lnTo>
                    <a:pt x="249000" y="257634"/>
                  </a:lnTo>
                  <a:lnTo>
                    <a:pt x="298800" y="257634"/>
                  </a:lnTo>
                  <a:lnTo>
                    <a:pt x="298800" y="0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13860" y="3108209"/>
              <a:ext cx="340360" cy="382905"/>
            </a:xfrm>
            <a:custGeom>
              <a:avLst/>
              <a:gdLst/>
              <a:ahLst/>
              <a:cxnLst/>
              <a:rect l="l" t="t" r="r" b="b"/>
              <a:pathLst>
                <a:path w="340360" h="382904">
                  <a:moveTo>
                    <a:pt x="0" y="0"/>
                  </a:moveTo>
                  <a:lnTo>
                    <a:pt x="174300" y="0"/>
                  </a:lnTo>
                  <a:lnTo>
                    <a:pt x="249000" y="0"/>
                  </a:lnTo>
                  <a:lnTo>
                    <a:pt x="298800" y="0"/>
                  </a:lnTo>
                  <a:lnTo>
                    <a:pt x="298800" y="150287"/>
                  </a:lnTo>
                  <a:lnTo>
                    <a:pt x="298800" y="214695"/>
                  </a:lnTo>
                  <a:lnTo>
                    <a:pt x="298800" y="257635"/>
                  </a:lnTo>
                  <a:lnTo>
                    <a:pt x="249000" y="257635"/>
                  </a:lnTo>
                  <a:lnTo>
                    <a:pt x="339900" y="382647"/>
                  </a:lnTo>
                  <a:lnTo>
                    <a:pt x="174300" y="257635"/>
                  </a:lnTo>
                  <a:lnTo>
                    <a:pt x="0" y="257635"/>
                  </a:lnTo>
                  <a:lnTo>
                    <a:pt x="0" y="214695"/>
                  </a:lnTo>
                  <a:lnTo>
                    <a:pt x="0" y="1502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C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240706" y="3104388"/>
            <a:ext cx="2451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0" b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387267" y="2315199"/>
            <a:ext cx="308610" cy="417830"/>
            <a:chOff x="3387267" y="2315199"/>
            <a:chExt cx="308610" cy="417830"/>
          </a:xfrm>
        </p:grpSpPr>
        <p:sp>
          <p:nvSpPr>
            <p:cNvPr id="27" name="object 27"/>
            <p:cNvSpPr/>
            <p:nvPr/>
          </p:nvSpPr>
          <p:spPr>
            <a:xfrm>
              <a:off x="3440826" y="2578099"/>
              <a:ext cx="37465" cy="149860"/>
            </a:xfrm>
            <a:custGeom>
              <a:avLst/>
              <a:gdLst/>
              <a:ahLst/>
              <a:cxnLst/>
              <a:rect l="l" t="t" r="r" b="b"/>
              <a:pathLst>
                <a:path w="37464" h="149860">
                  <a:moveTo>
                    <a:pt x="0" y="149859"/>
                  </a:moveTo>
                  <a:lnTo>
                    <a:pt x="37238" y="149859"/>
                  </a:lnTo>
                  <a:lnTo>
                    <a:pt x="37238" y="0"/>
                  </a:lnTo>
                  <a:lnTo>
                    <a:pt x="0" y="0"/>
                  </a:lnTo>
                  <a:lnTo>
                    <a:pt x="0" y="149859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392030" y="2319962"/>
              <a:ext cx="299085" cy="408305"/>
            </a:xfrm>
            <a:custGeom>
              <a:avLst/>
              <a:gdLst/>
              <a:ahLst/>
              <a:cxnLst/>
              <a:rect l="l" t="t" r="r" b="b"/>
              <a:pathLst>
                <a:path w="299085" h="408305">
                  <a:moveTo>
                    <a:pt x="0" y="0"/>
                  </a:moveTo>
                  <a:lnTo>
                    <a:pt x="49800" y="0"/>
                  </a:lnTo>
                  <a:lnTo>
                    <a:pt x="124500" y="0"/>
                  </a:lnTo>
                  <a:lnTo>
                    <a:pt x="298800" y="0"/>
                  </a:lnTo>
                  <a:lnTo>
                    <a:pt x="298800" y="150287"/>
                  </a:lnTo>
                  <a:lnTo>
                    <a:pt x="298800" y="214695"/>
                  </a:lnTo>
                  <a:lnTo>
                    <a:pt x="298800" y="257635"/>
                  </a:lnTo>
                  <a:lnTo>
                    <a:pt x="124500" y="257635"/>
                  </a:lnTo>
                  <a:lnTo>
                    <a:pt x="47799" y="408047"/>
                  </a:lnTo>
                  <a:lnTo>
                    <a:pt x="49800" y="257635"/>
                  </a:lnTo>
                  <a:lnTo>
                    <a:pt x="0" y="257635"/>
                  </a:lnTo>
                  <a:lnTo>
                    <a:pt x="0" y="214695"/>
                  </a:lnTo>
                  <a:lnTo>
                    <a:pt x="0" y="1502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C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392030" y="2320289"/>
            <a:ext cx="299085" cy="257810"/>
          </a:xfrm>
          <a:prstGeom prst="rect">
            <a:avLst/>
          </a:prstGeom>
          <a:solidFill>
            <a:srgbClr val="CC00CC"/>
          </a:solidFill>
        </p:spPr>
        <p:txBody>
          <a:bodyPr wrap="square" lIns="0" tIns="698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5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30167" y="3489959"/>
            <a:ext cx="607060" cy="3048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38100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300"/>
              </a:spcBef>
            </a:pPr>
            <a:r>
              <a:rPr dirty="0" sz="1400" spc="-25" b="1"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53967" y="2727960"/>
            <a:ext cx="988060" cy="3048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38100" rIns="0" bIns="0" rtlCol="0" vert="horz">
            <a:spAutoFit/>
          </a:bodyPr>
          <a:lstStyle/>
          <a:p>
            <a:pPr marL="314960">
              <a:lnSpc>
                <a:spcPct val="100000"/>
              </a:lnSpc>
              <a:spcBef>
                <a:spcPts val="300"/>
              </a:spcBef>
            </a:pPr>
            <a:r>
              <a:rPr dirty="0" sz="1400" spc="-25" b="1">
                <a:latin typeface="Arial"/>
                <a:cs typeface="Arial"/>
              </a:rPr>
              <a:t>13%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6720" y="3489959"/>
            <a:ext cx="6684645" cy="30480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00"/>
              </a:spcBef>
            </a:pPr>
            <a:r>
              <a:rPr dirty="0" sz="1400" spc="-25" b="1">
                <a:latin typeface="Arial"/>
                <a:cs typeface="Arial"/>
              </a:rPr>
              <a:t>88%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41520" y="2727960"/>
            <a:ext cx="6379845" cy="30480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1400" spc="-25" b="1">
                <a:latin typeface="Arial"/>
                <a:cs typeface="Arial"/>
              </a:rPr>
              <a:t>84%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64493" y="3129660"/>
            <a:ext cx="1484630" cy="61785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080770">
              <a:lnSpc>
                <a:spcPct val="100000"/>
              </a:lnSpc>
              <a:spcBef>
                <a:spcPts val="59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600" spc="-65">
                <a:latin typeface="Arial"/>
                <a:cs typeface="Arial"/>
              </a:rPr>
              <a:t>In </a:t>
            </a:r>
            <a:r>
              <a:rPr dirty="0" sz="1600" spc="-100">
                <a:latin typeface="Arial"/>
                <a:cs typeface="Arial"/>
              </a:rPr>
              <a:t>Person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(n=653)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208595" y="4103505"/>
          <a:ext cx="7958455" cy="424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1860550"/>
                <a:gridCol w="601979"/>
                <a:gridCol w="1026160"/>
                <a:gridCol w="601979"/>
                <a:gridCol w="940435"/>
                <a:gridCol w="892175"/>
                <a:gridCol w="944245"/>
              </a:tblGrid>
              <a:tr h="158115">
                <a:tc>
                  <a:txBody>
                    <a:bodyPr/>
                    <a:lstStyle/>
                    <a:p>
                      <a:pPr marL="46990">
                        <a:lnSpc>
                          <a:spcPts val="1035"/>
                        </a:lnSpc>
                      </a:pPr>
                      <a:r>
                        <a:rPr dirty="0" sz="9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1334">
                        <a:lnSpc>
                          <a:spcPts val="1035"/>
                        </a:lnSpc>
                      </a:pPr>
                      <a:r>
                        <a:rPr dirty="0" sz="9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035"/>
                        </a:lnSpc>
                      </a:pPr>
                      <a:r>
                        <a:rPr dirty="0" sz="9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035"/>
                        </a:lnSpc>
                      </a:pPr>
                      <a:r>
                        <a:rPr dirty="0" sz="9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60%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035"/>
                        </a:lnSpc>
                      </a:pPr>
                      <a:r>
                        <a:rPr dirty="0" sz="900" spc="-25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35"/>
                        </a:lnSpc>
                      </a:pPr>
                      <a:r>
                        <a:rPr dirty="0" sz="900" spc="-2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667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Other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marL="5067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Another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Adult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16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Child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Myself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1788575" y="2716276"/>
            <a:ext cx="13569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latin typeface="Arial"/>
                <a:cs typeface="Arial"/>
              </a:rPr>
              <a:t>Remote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(n=851)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77729" y="436981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69117" y="436981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749163" y="436981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485853" y="4369817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586" y="0"/>
                </a:moveTo>
                <a:lnTo>
                  <a:pt x="0" y="0"/>
                </a:lnTo>
                <a:lnTo>
                  <a:pt x="0" y="111586"/>
                </a:lnTo>
                <a:lnTo>
                  <a:pt x="111586" y="111586"/>
                </a:lnTo>
                <a:lnTo>
                  <a:pt x="1115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45539" y="1858771"/>
            <a:ext cx="6130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%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Yes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Question: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“I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am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answering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this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survey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about…”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50338" y="299211"/>
            <a:ext cx="6572250" cy="9258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745"/>
              </a:lnSpc>
              <a:spcBef>
                <a:spcPts val="100"/>
              </a:spcBef>
            </a:pPr>
            <a:r>
              <a:rPr dirty="0" sz="4000" spc="-215"/>
              <a:t>Logistic</a:t>
            </a:r>
            <a:r>
              <a:rPr dirty="0" sz="4000" spc="-200"/>
              <a:t> </a:t>
            </a:r>
            <a:r>
              <a:rPr dirty="0" sz="4000" spc="-305"/>
              <a:t>Regression</a:t>
            </a:r>
            <a:r>
              <a:rPr dirty="0" sz="4000" spc="-200"/>
              <a:t> </a:t>
            </a:r>
            <a:r>
              <a:rPr dirty="0" sz="4000" spc="-305"/>
              <a:t>Results</a:t>
            </a:r>
            <a:endParaRPr sz="4000"/>
          </a:p>
          <a:p>
            <a:pPr marL="12700">
              <a:lnSpc>
                <a:spcPts val="2345"/>
              </a:lnSpc>
            </a:pPr>
            <a:r>
              <a:rPr dirty="0" sz="2000" spc="-100"/>
              <a:t>Adjusted</a:t>
            </a:r>
            <a:r>
              <a:rPr dirty="0" sz="2000" spc="-90"/>
              <a:t> </a:t>
            </a:r>
            <a:r>
              <a:rPr dirty="0" sz="2000" spc="-320"/>
              <a:t>OR</a:t>
            </a:r>
            <a:r>
              <a:rPr dirty="0" sz="2000" spc="-85"/>
              <a:t> </a:t>
            </a:r>
            <a:r>
              <a:rPr dirty="0" sz="2000" spc="-20"/>
              <a:t>of</a:t>
            </a:r>
            <a:r>
              <a:rPr dirty="0" sz="2000" spc="-80"/>
              <a:t> </a:t>
            </a:r>
            <a:r>
              <a:rPr dirty="0" sz="2000" spc="-110"/>
              <a:t>Accepting</a:t>
            </a:r>
            <a:r>
              <a:rPr dirty="0" sz="2000" spc="-85"/>
              <a:t> </a:t>
            </a:r>
            <a:r>
              <a:rPr dirty="0" sz="2000" spc="-110"/>
              <a:t>Navigation</a:t>
            </a:r>
            <a:r>
              <a:rPr dirty="0" sz="2000" spc="-85"/>
              <a:t> </a:t>
            </a:r>
            <a:r>
              <a:rPr dirty="0" sz="2000" spc="-150"/>
              <a:t>Given</a:t>
            </a:r>
            <a:r>
              <a:rPr dirty="0" sz="2000" spc="-85"/>
              <a:t> </a:t>
            </a:r>
            <a:r>
              <a:rPr dirty="0" sz="2000" spc="-45"/>
              <a:t>the</a:t>
            </a:r>
            <a:r>
              <a:rPr dirty="0" sz="2000" spc="-85"/>
              <a:t> </a:t>
            </a:r>
            <a:r>
              <a:rPr dirty="0" sz="2000" spc="-130"/>
              <a:t>#</a:t>
            </a:r>
            <a:r>
              <a:rPr dirty="0" sz="2000" spc="-80"/>
              <a:t> </a:t>
            </a:r>
            <a:r>
              <a:rPr dirty="0" sz="2000" spc="-20"/>
              <a:t>of</a:t>
            </a:r>
            <a:r>
              <a:rPr dirty="0" sz="2000" spc="-80"/>
              <a:t> </a:t>
            </a:r>
            <a:r>
              <a:rPr dirty="0" sz="2000" spc="-150"/>
              <a:t>Social</a:t>
            </a:r>
            <a:r>
              <a:rPr dirty="0" sz="2000" spc="-85"/>
              <a:t> </a:t>
            </a:r>
            <a:r>
              <a:rPr dirty="0" sz="2000" spc="-60"/>
              <a:t>Needs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15439" y="1730441"/>
            <a:ext cx="5862955" cy="3961765"/>
            <a:chOff x="3815439" y="1730441"/>
            <a:chExt cx="5862955" cy="3961765"/>
          </a:xfrm>
        </p:grpSpPr>
        <p:sp>
          <p:nvSpPr>
            <p:cNvPr id="5" name="object 5"/>
            <p:cNvSpPr/>
            <p:nvPr/>
          </p:nvSpPr>
          <p:spPr>
            <a:xfrm>
              <a:off x="4038600" y="1730441"/>
              <a:ext cx="5634990" cy="3961765"/>
            </a:xfrm>
            <a:custGeom>
              <a:avLst/>
              <a:gdLst/>
              <a:ahLst/>
              <a:cxnLst/>
              <a:rect l="l" t="t" r="r" b="b"/>
              <a:pathLst>
                <a:path w="5634990" h="3961765">
                  <a:moveTo>
                    <a:pt x="0" y="0"/>
                  </a:moveTo>
                  <a:lnTo>
                    <a:pt x="0" y="3961679"/>
                  </a:lnTo>
                </a:path>
                <a:path w="5634990" h="3961765">
                  <a:moveTo>
                    <a:pt x="624840" y="0"/>
                  </a:moveTo>
                  <a:lnTo>
                    <a:pt x="624840" y="3961679"/>
                  </a:lnTo>
                </a:path>
                <a:path w="5634990" h="3961765">
                  <a:moveTo>
                    <a:pt x="1252728" y="0"/>
                  </a:moveTo>
                  <a:lnTo>
                    <a:pt x="1252728" y="3961679"/>
                  </a:lnTo>
                </a:path>
                <a:path w="5634990" h="3961765">
                  <a:moveTo>
                    <a:pt x="1877568" y="0"/>
                  </a:moveTo>
                  <a:lnTo>
                    <a:pt x="1877568" y="3961679"/>
                  </a:lnTo>
                </a:path>
                <a:path w="5634990" h="3961765">
                  <a:moveTo>
                    <a:pt x="2505456" y="0"/>
                  </a:moveTo>
                  <a:lnTo>
                    <a:pt x="2505456" y="3961679"/>
                  </a:lnTo>
                </a:path>
                <a:path w="5634990" h="3961765">
                  <a:moveTo>
                    <a:pt x="3130296" y="0"/>
                  </a:moveTo>
                  <a:lnTo>
                    <a:pt x="3130296" y="3961679"/>
                  </a:lnTo>
                </a:path>
                <a:path w="5634990" h="3961765">
                  <a:moveTo>
                    <a:pt x="3755136" y="0"/>
                  </a:moveTo>
                  <a:lnTo>
                    <a:pt x="3755136" y="3961679"/>
                  </a:lnTo>
                </a:path>
                <a:path w="5634990" h="3961765">
                  <a:moveTo>
                    <a:pt x="4383024" y="0"/>
                  </a:moveTo>
                  <a:lnTo>
                    <a:pt x="4383024" y="3961679"/>
                  </a:lnTo>
                </a:path>
                <a:path w="5634990" h="3961765">
                  <a:moveTo>
                    <a:pt x="5007864" y="0"/>
                  </a:moveTo>
                  <a:lnTo>
                    <a:pt x="5007864" y="3961679"/>
                  </a:lnTo>
                </a:path>
                <a:path w="5634990" h="3961765">
                  <a:moveTo>
                    <a:pt x="5634689" y="0"/>
                  </a:moveTo>
                  <a:lnTo>
                    <a:pt x="5634689" y="39616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65285" y="5267377"/>
              <a:ext cx="4497070" cy="57150"/>
            </a:xfrm>
            <a:custGeom>
              <a:avLst/>
              <a:gdLst/>
              <a:ahLst/>
              <a:cxnLst/>
              <a:rect l="l" t="t" r="r" b="b"/>
              <a:pathLst>
                <a:path w="4497070" h="57150">
                  <a:moveTo>
                    <a:pt x="1503739" y="30047"/>
                  </a:moveTo>
                  <a:lnTo>
                    <a:pt x="0" y="30047"/>
                  </a:lnTo>
                </a:path>
                <a:path w="4497070" h="57150">
                  <a:moveTo>
                    <a:pt x="1503739" y="30047"/>
                  </a:moveTo>
                  <a:lnTo>
                    <a:pt x="4496874" y="30047"/>
                  </a:lnTo>
                </a:path>
                <a:path w="4497070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88727" y="4475040"/>
              <a:ext cx="3506470" cy="57150"/>
            </a:xfrm>
            <a:custGeom>
              <a:avLst/>
              <a:gdLst/>
              <a:ahLst/>
              <a:cxnLst/>
              <a:rect l="l" t="t" r="r" b="b"/>
              <a:pathLst>
                <a:path w="3506470" h="57150">
                  <a:moveTo>
                    <a:pt x="1127568" y="29903"/>
                  </a:moveTo>
                  <a:lnTo>
                    <a:pt x="0" y="29903"/>
                  </a:lnTo>
                </a:path>
                <a:path w="3506470" h="57150">
                  <a:moveTo>
                    <a:pt x="1127568" y="29903"/>
                  </a:moveTo>
                  <a:lnTo>
                    <a:pt x="3506226" y="29903"/>
                  </a:lnTo>
                </a:path>
                <a:path w="3506470" h="57150">
                  <a:moveTo>
                    <a:pt x="0" y="0"/>
                  </a:moveTo>
                  <a:lnTo>
                    <a:pt x="0" y="57150"/>
                  </a:lnTo>
                </a:path>
                <a:path w="3506470" h="57150">
                  <a:moveTo>
                    <a:pt x="3506226" y="0"/>
                  </a:moveTo>
                  <a:lnTo>
                    <a:pt x="3506226" y="571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13951" y="3682705"/>
              <a:ext cx="2129155" cy="57150"/>
            </a:xfrm>
            <a:custGeom>
              <a:avLst/>
              <a:gdLst/>
              <a:ahLst/>
              <a:cxnLst/>
              <a:rect l="l" t="t" r="r" b="b"/>
              <a:pathLst>
                <a:path w="2129154" h="57150">
                  <a:moveTo>
                    <a:pt x="813369" y="29759"/>
                  </a:moveTo>
                  <a:lnTo>
                    <a:pt x="0" y="29759"/>
                  </a:lnTo>
                </a:path>
                <a:path w="2129154" h="57150">
                  <a:moveTo>
                    <a:pt x="813369" y="29759"/>
                  </a:moveTo>
                  <a:lnTo>
                    <a:pt x="2128780" y="29759"/>
                  </a:lnTo>
                </a:path>
                <a:path w="2129154" h="57150">
                  <a:moveTo>
                    <a:pt x="0" y="0"/>
                  </a:moveTo>
                  <a:lnTo>
                    <a:pt x="0" y="57150"/>
                  </a:lnTo>
                </a:path>
                <a:path w="2129154" h="57150">
                  <a:moveTo>
                    <a:pt x="2128780" y="0"/>
                  </a:moveTo>
                  <a:lnTo>
                    <a:pt x="2128780" y="571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50449" y="2890370"/>
              <a:ext cx="1252220" cy="57150"/>
            </a:xfrm>
            <a:custGeom>
              <a:avLst/>
              <a:gdLst/>
              <a:ahLst/>
              <a:cxnLst/>
              <a:rect l="l" t="t" r="r" b="b"/>
              <a:pathLst>
                <a:path w="1252220" h="57150">
                  <a:moveTo>
                    <a:pt x="438086" y="29614"/>
                  </a:moveTo>
                  <a:lnTo>
                    <a:pt x="0" y="29614"/>
                  </a:lnTo>
                </a:path>
                <a:path w="1252220" h="57150">
                  <a:moveTo>
                    <a:pt x="438086" y="29614"/>
                  </a:moveTo>
                  <a:lnTo>
                    <a:pt x="1252224" y="29614"/>
                  </a:lnTo>
                </a:path>
                <a:path w="1252220" h="57150">
                  <a:moveTo>
                    <a:pt x="0" y="0"/>
                  </a:moveTo>
                  <a:lnTo>
                    <a:pt x="0" y="57150"/>
                  </a:lnTo>
                </a:path>
                <a:path w="1252220" h="57150">
                  <a:moveTo>
                    <a:pt x="1252224" y="0"/>
                  </a:moveTo>
                  <a:lnTo>
                    <a:pt x="1252224" y="571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19232" y="2098039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381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38100" y="5715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863" y="5201097"/>
              <a:ext cx="188975" cy="1889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72863" y="5201097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29">
                  <a:moveTo>
                    <a:pt x="188976" y="94488"/>
                  </a:moveTo>
                  <a:lnTo>
                    <a:pt x="181550" y="131267"/>
                  </a:lnTo>
                  <a:lnTo>
                    <a:pt x="161301" y="161301"/>
                  </a:lnTo>
                  <a:lnTo>
                    <a:pt x="131267" y="181550"/>
                  </a:lnTo>
                  <a:lnTo>
                    <a:pt x="94488" y="188976"/>
                  </a:lnTo>
                  <a:lnTo>
                    <a:pt x="57709" y="181550"/>
                  </a:lnTo>
                  <a:lnTo>
                    <a:pt x="27674" y="161301"/>
                  </a:lnTo>
                  <a:lnTo>
                    <a:pt x="7425" y="131267"/>
                  </a:lnTo>
                  <a:lnTo>
                    <a:pt x="0" y="94488"/>
                  </a:lnTo>
                  <a:lnTo>
                    <a:pt x="7425" y="57709"/>
                  </a:lnTo>
                  <a:lnTo>
                    <a:pt x="27674" y="27674"/>
                  </a:lnTo>
                  <a:lnTo>
                    <a:pt x="57709" y="7425"/>
                  </a:lnTo>
                  <a:lnTo>
                    <a:pt x="94488" y="0"/>
                  </a:lnTo>
                  <a:lnTo>
                    <a:pt x="131267" y="7425"/>
                  </a:lnTo>
                  <a:lnTo>
                    <a:pt x="161301" y="27674"/>
                  </a:lnTo>
                  <a:lnTo>
                    <a:pt x="181550" y="57709"/>
                  </a:lnTo>
                  <a:lnTo>
                    <a:pt x="188976" y="94488"/>
                  </a:lnTo>
                  <a:close/>
                </a:path>
              </a:pathLst>
            </a:custGeom>
            <a:ln w="254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0135" y="4408617"/>
              <a:ext cx="188975" cy="1889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20135" y="4408617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29">
                  <a:moveTo>
                    <a:pt x="188976" y="94488"/>
                  </a:moveTo>
                  <a:lnTo>
                    <a:pt x="181550" y="131267"/>
                  </a:lnTo>
                  <a:lnTo>
                    <a:pt x="161301" y="161301"/>
                  </a:lnTo>
                  <a:lnTo>
                    <a:pt x="131267" y="181550"/>
                  </a:lnTo>
                  <a:lnTo>
                    <a:pt x="94488" y="188976"/>
                  </a:lnTo>
                  <a:lnTo>
                    <a:pt x="57709" y="181550"/>
                  </a:lnTo>
                  <a:lnTo>
                    <a:pt x="27674" y="161301"/>
                  </a:lnTo>
                  <a:lnTo>
                    <a:pt x="7425" y="131267"/>
                  </a:lnTo>
                  <a:lnTo>
                    <a:pt x="0" y="94488"/>
                  </a:lnTo>
                  <a:lnTo>
                    <a:pt x="7425" y="57709"/>
                  </a:lnTo>
                  <a:lnTo>
                    <a:pt x="27674" y="27674"/>
                  </a:lnTo>
                  <a:lnTo>
                    <a:pt x="57709" y="7425"/>
                  </a:lnTo>
                  <a:lnTo>
                    <a:pt x="94488" y="0"/>
                  </a:lnTo>
                  <a:lnTo>
                    <a:pt x="131267" y="7425"/>
                  </a:lnTo>
                  <a:lnTo>
                    <a:pt x="161301" y="27674"/>
                  </a:lnTo>
                  <a:lnTo>
                    <a:pt x="181550" y="57709"/>
                  </a:lnTo>
                  <a:lnTo>
                    <a:pt x="188976" y="94488"/>
                  </a:lnTo>
                  <a:close/>
                </a:path>
              </a:pathLst>
            </a:custGeom>
            <a:ln w="254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4207" y="3616137"/>
              <a:ext cx="188975" cy="1889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34207" y="3616137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29">
                  <a:moveTo>
                    <a:pt x="188976" y="94488"/>
                  </a:moveTo>
                  <a:lnTo>
                    <a:pt x="181550" y="131267"/>
                  </a:lnTo>
                  <a:lnTo>
                    <a:pt x="161301" y="161301"/>
                  </a:lnTo>
                  <a:lnTo>
                    <a:pt x="131267" y="181550"/>
                  </a:lnTo>
                  <a:lnTo>
                    <a:pt x="94488" y="188976"/>
                  </a:lnTo>
                  <a:lnTo>
                    <a:pt x="57709" y="181550"/>
                  </a:lnTo>
                  <a:lnTo>
                    <a:pt x="27674" y="161301"/>
                  </a:lnTo>
                  <a:lnTo>
                    <a:pt x="7425" y="131267"/>
                  </a:lnTo>
                  <a:lnTo>
                    <a:pt x="0" y="94488"/>
                  </a:lnTo>
                  <a:lnTo>
                    <a:pt x="7425" y="57709"/>
                  </a:lnTo>
                  <a:lnTo>
                    <a:pt x="27674" y="27674"/>
                  </a:lnTo>
                  <a:lnTo>
                    <a:pt x="57709" y="7425"/>
                  </a:lnTo>
                  <a:lnTo>
                    <a:pt x="94488" y="0"/>
                  </a:lnTo>
                  <a:lnTo>
                    <a:pt x="131267" y="7425"/>
                  </a:lnTo>
                  <a:lnTo>
                    <a:pt x="161301" y="27674"/>
                  </a:lnTo>
                  <a:lnTo>
                    <a:pt x="181550" y="57709"/>
                  </a:lnTo>
                  <a:lnTo>
                    <a:pt x="188976" y="94488"/>
                  </a:lnTo>
                  <a:close/>
                </a:path>
              </a:pathLst>
            </a:custGeom>
            <a:ln w="254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5423" y="2823657"/>
              <a:ext cx="188975" cy="1889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95423" y="2823657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30">
                  <a:moveTo>
                    <a:pt x="188976" y="94488"/>
                  </a:moveTo>
                  <a:lnTo>
                    <a:pt x="181550" y="131267"/>
                  </a:lnTo>
                  <a:lnTo>
                    <a:pt x="161301" y="161301"/>
                  </a:lnTo>
                  <a:lnTo>
                    <a:pt x="131267" y="181550"/>
                  </a:lnTo>
                  <a:lnTo>
                    <a:pt x="94488" y="188976"/>
                  </a:lnTo>
                  <a:lnTo>
                    <a:pt x="57709" y="181550"/>
                  </a:lnTo>
                  <a:lnTo>
                    <a:pt x="27674" y="161301"/>
                  </a:lnTo>
                  <a:lnTo>
                    <a:pt x="7425" y="131267"/>
                  </a:lnTo>
                  <a:lnTo>
                    <a:pt x="0" y="94488"/>
                  </a:lnTo>
                  <a:lnTo>
                    <a:pt x="7425" y="57709"/>
                  </a:lnTo>
                  <a:lnTo>
                    <a:pt x="27674" y="27674"/>
                  </a:lnTo>
                  <a:lnTo>
                    <a:pt x="57709" y="7425"/>
                  </a:lnTo>
                  <a:lnTo>
                    <a:pt x="94488" y="0"/>
                  </a:lnTo>
                  <a:lnTo>
                    <a:pt x="131267" y="7425"/>
                  </a:lnTo>
                  <a:lnTo>
                    <a:pt x="161301" y="27674"/>
                  </a:lnTo>
                  <a:lnTo>
                    <a:pt x="181550" y="57709"/>
                  </a:lnTo>
                  <a:lnTo>
                    <a:pt x="188976" y="94488"/>
                  </a:lnTo>
                  <a:close/>
                </a:path>
              </a:pathLst>
            </a:custGeom>
            <a:ln w="254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2439" y="2031177"/>
              <a:ext cx="188975" cy="1889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42439" y="2031177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30">
                  <a:moveTo>
                    <a:pt x="188976" y="94488"/>
                  </a:moveTo>
                  <a:lnTo>
                    <a:pt x="181550" y="131267"/>
                  </a:lnTo>
                  <a:lnTo>
                    <a:pt x="161301" y="161301"/>
                  </a:lnTo>
                  <a:lnTo>
                    <a:pt x="131267" y="181550"/>
                  </a:lnTo>
                  <a:lnTo>
                    <a:pt x="94488" y="188976"/>
                  </a:lnTo>
                  <a:lnTo>
                    <a:pt x="57709" y="181550"/>
                  </a:lnTo>
                  <a:lnTo>
                    <a:pt x="27674" y="161301"/>
                  </a:lnTo>
                  <a:lnTo>
                    <a:pt x="7425" y="131267"/>
                  </a:lnTo>
                  <a:lnTo>
                    <a:pt x="0" y="94488"/>
                  </a:lnTo>
                  <a:lnTo>
                    <a:pt x="7425" y="57709"/>
                  </a:lnTo>
                  <a:lnTo>
                    <a:pt x="27674" y="27674"/>
                  </a:lnTo>
                  <a:lnTo>
                    <a:pt x="57709" y="7425"/>
                  </a:lnTo>
                  <a:lnTo>
                    <a:pt x="94488" y="0"/>
                  </a:lnTo>
                  <a:lnTo>
                    <a:pt x="131267" y="7425"/>
                  </a:lnTo>
                  <a:lnTo>
                    <a:pt x="161301" y="27674"/>
                  </a:lnTo>
                  <a:lnTo>
                    <a:pt x="181550" y="57709"/>
                  </a:lnTo>
                  <a:lnTo>
                    <a:pt x="188976" y="94488"/>
                  </a:lnTo>
                  <a:close/>
                </a:path>
              </a:pathLst>
            </a:custGeom>
            <a:ln w="254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3412172" y="1730440"/>
            <a:ext cx="0" cy="3961765"/>
          </a:xfrm>
          <a:custGeom>
            <a:avLst/>
            <a:gdLst/>
            <a:ahLst/>
            <a:cxnLst/>
            <a:rect l="l" t="t" r="r" b="b"/>
            <a:pathLst>
              <a:path w="0" h="3961765">
                <a:moveTo>
                  <a:pt x="0" y="3961679"/>
                </a:moveTo>
                <a:lnTo>
                  <a:pt x="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525110" y="5145532"/>
            <a:ext cx="2857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5.2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2886" y="4353052"/>
            <a:ext cx="2857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3.2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85053" y="3560572"/>
            <a:ext cx="2857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2.9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45884" y="2768091"/>
            <a:ext cx="2857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1.4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74085" y="1978659"/>
            <a:ext cx="1289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54419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0530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06641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2754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58865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84978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11089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37200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63311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89423" y="5780532"/>
            <a:ext cx="115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70482" y="5780532"/>
            <a:ext cx="203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58749" y="5094732"/>
            <a:ext cx="83629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0">
                <a:latin typeface="Arial"/>
                <a:cs typeface="Arial"/>
              </a:rPr>
              <a:t>5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58749" y="4302252"/>
            <a:ext cx="83629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0">
                <a:latin typeface="Arial"/>
                <a:cs typeface="Arial"/>
              </a:rPr>
              <a:t>4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58749" y="3509772"/>
            <a:ext cx="83629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0">
                <a:latin typeface="Arial"/>
                <a:cs typeface="Arial"/>
              </a:rPr>
              <a:t>3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58749" y="2717291"/>
            <a:ext cx="83629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0">
                <a:latin typeface="Arial"/>
                <a:cs typeface="Arial"/>
              </a:rPr>
              <a:t>2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58063" y="1924811"/>
            <a:ext cx="7308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0">
                <a:latin typeface="Arial"/>
                <a:cs typeface="Arial"/>
              </a:rPr>
              <a:t>1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need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011" rIns="0" bIns="0" rtlCol="0" vert="horz">
            <a:spAutoFit/>
          </a:bodyPr>
          <a:lstStyle/>
          <a:p>
            <a:pPr marL="363220">
              <a:lnSpc>
                <a:spcPts val="4745"/>
              </a:lnSpc>
              <a:spcBef>
                <a:spcPts val="100"/>
              </a:spcBef>
            </a:pPr>
            <a:r>
              <a:rPr dirty="0" sz="4000" spc="-215"/>
              <a:t>Logistic</a:t>
            </a:r>
            <a:r>
              <a:rPr dirty="0" sz="4000" spc="-200"/>
              <a:t> </a:t>
            </a:r>
            <a:r>
              <a:rPr dirty="0" sz="4000" spc="-305"/>
              <a:t>Regression</a:t>
            </a:r>
            <a:r>
              <a:rPr dirty="0" sz="4000" spc="-200"/>
              <a:t> </a:t>
            </a:r>
            <a:r>
              <a:rPr dirty="0" sz="4000" spc="-305"/>
              <a:t>Results</a:t>
            </a:r>
            <a:endParaRPr sz="4000"/>
          </a:p>
          <a:p>
            <a:pPr marL="363220">
              <a:lnSpc>
                <a:spcPts val="2345"/>
              </a:lnSpc>
            </a:pPr>
            <a:r>
              <a:rPr dirty="0" sz="2000" spc="-100"/>
              <a:t>Adjusted</a:t>
            </a:r>
            <a:r>
              <a:rPr dirty="0" sz="2000" spc="-85"/>
              <a:t> </a:t>
            </a:r>
            <a:r>
              <a:rPr dirty="0" sz="2000" spc="-320"/>
              <a:t>OR</a:t>
            </a:r>
            <a:r>
              <a:rPr dirty="0" sz="2000" spc="-85"/>
              <a:t> </a:t>
            </a:r>
            <a:r>
              <a:rPr dirty="0" sz="2000" spc="-130"/>
              <a:t>–</a:t>
            </a:r>
            <a:r>
              <a:rPr dirty="0" sz="2000" spc="-75"/>
              <a:t> </a:t>
            </a:r>
            <a:r>
              <a:rPr dirty="0" sz="2000" spc="-145"/>
              <a:t>Screening</a:t>
            </a:r>
            <a:r>
              <a:rPr dirty="0" sz="2000" spc="-85"/>
              <a:t> </a:t>
            </a:r>
            <a:r>
              <a:rPr dirty="0" sz="2000" spc="-75"/>
              <a:t>Mode</a:t>
            </a:r>
            <a:r>
              <a:rPr dirty="0" sz="2000" spc="-85"/>
              <a:t> </a:t>
            </a:r>
            <a:r>
              <a:rPr dirty="0" sz="2000"/>
              <a:t>&amp;</a:t>
            </a:r>
            <a:r>
              <a:rPr dirty="0" sz="2000" spc="-80"/>
              <a:t> </a:t>
            </a:r>
            <a:r>
              <a:rPr dirty="0" sz="2000" spc="-65"/>
              <a:t>Interaction</a:t>
            </a:r>
            <a:r>
              <a:rPr dirty="0" sz="2000" spc="-85"/>
              <a:t> </a:t>
            </a:r>
            <a:r>
              <a:rPr dirty="0" sz="2000" spc="-10"/>
              <a:t>Terms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1847" y="2024275"/>
          <a:ext cx="10604500" cy="3740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402590">
                <a:tc gridSpan="3">
                  <a:txBody>
                    <a:bodyPr/>
                    <a:lstStyle/>
                    <a:p>
                      <a:pPr algn="ctr" marR="36195">
                        <a:lnSpc>
                          <a:spcPct val="100000"/>
                        </a:lnSpc>
                        <a:spcBef>
                          <a:spcPts val="295"/>
                        </a:spcBef>
                        <a:tabLst>
                          <a:tab pos="3195320" algn="l"/>
                          <a:tab pos="7054215" algn="l"/>
                        </a:tabLst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aOR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CI)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P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000" spc="-1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7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Person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[Reference]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Remote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87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95">
                          <a:latin typeface="Arial"/>
                          <a:cs typeface="Arial"/>
                        </a:rPr>
                        <a:t>1.3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70">
                          <a:latin typeface="Arial"/>
                          <a:cs typeface="Arial"/>
                        </a:rPr>
                        <a:t>(.6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2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2.9)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.50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0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Interaction</a:t>
                      </a:r>
                      <a:r>
                        <a:rPr dirty="0" sz="20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200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(Total</a:t>
                      </a:r>
                      <a:r>
                        <a:rPr dirty="0" sz="2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dirty="0" sz="200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200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2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2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dirty="0" sz="200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20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21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2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remote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[Reference]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2 </a:t>
                      </a:r>
                      <a:r>
                        <a:rPr dirty="0" sz="2000" spc="-125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21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remote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85">
                          <a:latin typeface="Arial"/>
                          <a:cs typeface="Arial"/>
                        </a:rPr>
                        <a:t>.9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70">
                          <a:latin typeface="Arial"/>
                          <a:cs typeface="Arial"/>
                        </a:rPr>
                        <a:t>(.5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1.7)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.78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2000" spc="-125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21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remote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000" spc="-85">
                          <a:latin typeface="Arial"/>
                          <a:cs typeface="Arial"/>
                        </a:rPr>
                        <a:t>.5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70">
                          <a:latin typeface="Arial"/>
                          <a:cs typeface="Arial"/>
                        </a:rPr>
                        <a:t>(.3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1.0)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.06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4 </a:t>
                      </a:r>
                      <a:r>
                        <a:rPr dirty="0" sz="2000" spc="-125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21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remote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87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95">
                          <a:latin typeface="Arial"/>
                          <a:cs typeface="Arial"/>
                        </a:rPr>
                        <a:t>1.3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70">
                          <a:latin typeface="Arial"/>
                          <a:cs typeface="Arial"/>
                        </a:rPr>
                        <a:t>(.5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2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3.4)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.60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2000" spc="-125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215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remote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85">
                          <a:latin typeface="Arial"/>
                          <a:cs typeface="Arial"/>
                        </a:rPr>
                        <a:t>.4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80">
                          <a:latin typeface="Arial"/>
                          <a:cs typeface="Arial"/>
                        </a:rPr>
                        <a:t>(.16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3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2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1.2)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.10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848" y="1825244"/>
            <a:ext cx="3817620" cy="208026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algn="ctr" marL="12065" marR="5080" indent="-635">
              <a:lnSpc>
                <a:spcPts val="5210"/>
              </a:lnSpc>
              <a:spcBef>
                <a:spcPts val="730"/>
              </a:spcBef>
            </a:pPr>
            <a:r>
              <a:rPr dirty="0" sz="4800" spc="-305">
                <a:solidFill>
                  <a:srgbClr val="FFFFFF"/>
                </a:solidFill>
                <a:latin typeface="Arial"/>
                <a:cs typeface="Arial"/>
              </a:rPr>
              <a:t>Conclusions</a:t>
            </a:r>
            <a:r>
              <a:rPr dirty="0" sz="4800" spc="-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5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4800" spc="-190">
                <a:solidFill>
                  <a:srgbClr val="FFFFFF"/>
                </a:solidFill>
                <a:latin typeface="Arial"/>
                <a:cs typeface="Arial"/>
              </a:rPr>
              <a:t>Implications</a:t>
            </a:r>
            <a:r>
              <a:rPr dirty="0" sz="480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4800" spc="-28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888998" y="1377188"/>
            <a:ext cx="38868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>
                <a:solidFill>
                  <a:srgbClr val="000000"/>
                </a:solidFill>
              </a:rPr>
              <a:t>Healthcare</a:t>
            </a:r>
            <a:r>
              <a:rPr dirty="0" sz="2400" spc="-90">
                <a:solidFill>
                  <a:srgbClr val="000000"/>
                </a:solidFill>
              </a:rPr>
              <a:t> </a:t>
            </a:r>
            <a:r>
              <a:rPr dirty="0" sz="2400" spc="-114">
                <a:solidFill>
                  <a:srgbClr val="000000"/>
                </a:solidFill>
              </a:rPr>
              <a:t>organizations</a:t>
            </a:r>
            <a:r>
              <a:rPr dirty="0" sz="2400" spc="-90">
                <a:solidFill>
                  <a:srgbClr val="000000"/>
                </a:solidFill>
              </a:rPr>
              <a:t> </a:t>
            </a:r>
            <a:r>
              <a:rPr dirty="0" sz="2400" spc="-325">
                <a:solidFill>
                  <a:srgbClr val="000000"/>
                </a:solidFill>
              </a:rPr>
              <a:t>may…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888998" y="1835403"/>
            <a:ext cx="6316345" cy="356616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41300" marR="324485" indent="-228600">
              <a:lnSpc>
                <a:spcPct val="88600"/>
              </a:lnSpc>
              <a:spcBef>
                <a:spcPts val="400"/>
              </a:spcBef>
              <a:buChar char="•"/>
              <a:tabLst>
                <a:tab pos="241300" algn="l"/>
              </a:tabLst>
            </a:pPr>
            <a:r>
              <a:rPr dirty="0" sz="2200" spc="-165">
                <a:latin typeface="Arial"/>
                <a:cs typeface="Arial"/>
              </a:rPr>
              <a:t>Screen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patients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-110">
                <a:latin typeface="Arial"/>
                <a:cs typeface="Arial"/>
              </a:rPr>
              <a:t> social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135">
                <a:latin typeface="Arial"/>
                <a:cs typeface="Arial"/>
              </a:rPr>
              <a:t>needs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remotely,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knowing there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125">
                <a:latin typeface="Arial"/>
                <a:cs typeface="Arial"/>
              </a:rPr>
              <a:t>is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not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evidence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doing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65">
                <a:latin typeface="Arial"/>
                <a:cs typeface="Arial"/>
              </a:rPr>
              <a:t>so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adversely </a:t>
            </a:r>
            <a:r>
              <a:rPr dirty="0" sz="2200" spc="-70">
                <a:latin typeface="Arial"/>
                <a:cs typeface="Arial"/>
              </a:rPr>
              <a:t>impact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patients’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willingness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accept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navigation.</a:t>
            </a:r>
            <a:endParaRPr sz="2200">
              <a:latin typeface="Arial"/>
              <a:cs typeface="Arial"/>
            </a:endParaRPr>
          </a:p>
          <a:p>
            <a:pPr marL="241300" marR="5080" indent="-228600">
              <a:lnSpc>
                <a:spcPts val="240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dirty="0" sz="2200" spc="-165">
                <a:latin typeface="Arial"/>
                <a:cs typeface="Arial"/>
              </a:rPr>
              <a:t>Screen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patients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-110">
                <a:latin typeface="Arial"/>
                <a:cs typeface="Arial"/>
              </a:rPr>
              <a:t> social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135">
                <a:latin typeface="Arial"/>
                <a:cs typeface="Arial"/>
              </a:rPr>
              <a:t>needs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remotely,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knowing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65">
                <a:latin typeface="Arial"/>
                <a:cs typeface="Arial"/>
              </a:rPr>
              <a:t>it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45">
                <a:latin typeface="Arial"/>
                <a:cs typeface="Arial"/>
              </a:rPr>
              <a:t>may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also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have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40">
                <a:latin typeface="Arial"/>
                <a:cs typeface="Arial"/>
              </a:rPr>
              <a:t>advantages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from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80">
                <a:latin typeface="Arial"/>
                <a:cs typeface="Arial"/>
              </a:rPr>
              <a:t>a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health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equity </a:t>
            </a:r>
            <a:r>
              <a:rPr dirty="0" sz="2200" spc="-10">
                <a:latin typeface="Arial"/>
                <a:cs typeface="Arial"/>
              </a:rPr>
              <a:t>perspective.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2200">
              <a:latin typeface="Arial"/>
              <a:cs typeface="Arial"/>
            </a:endParaRPr>
          </a:p>
          <a:p>
            <a:pPr algn="just" marL="12700" marR="233679">
              <a:lnSpc>
                <a:spcPct val="90400"/>
              </a:lnSpc>
              <a:spcBef>
                <a:spcPts val="5"/>
              </a:spcBef>
            </a:pPr>
            <a:r>
              <a:rPr dirty="0" sz="2400" spc="-155">
                <a:latin typeface="Arial"/>
                <a:cs typeface="Arial"/>
              </a:rPr>
              <a:t>However,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remote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screening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may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also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have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health </a:t>
            </a:r>
            <a:r>
              <a:rPr dirty="0" sz="2400" spc="-50">
                <a:latin typeface="Arial"/>
                <a:cs typeface="Arial"/>
              </a:rPr>
              <a:t>equity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disadvantages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(e.g.,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those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limited </a:t>
            </a:r>
            <a:r>
              <a:rPr dirty="0" sz="2400" spc="-155">
                <a:latin typeface="Arial"/>
                <a:cs typeface="Arial"/>
              </a:rPr>
              <a:t>English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proficiency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and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technological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barriers).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260"/>
              </a:lnSpc>
              <a:spcBef>
                <a:spcPts val="100"/>
              </a:spcBef>
            </a:pPr>
            <a:r>
              <a:rPr dirty="0" spc="-315" b="1">
                <a:latin typeface="Arial"/>
                <a:cs typeface="Arial"/>
              </a:rPr>
              <a:t>Study</a:t>
            </a:r>
            <a:r>
              <a:rPr dirty="0" spc="-175" b="1">
                <a:latin typeface="Arial"/>
                <a:cs typeface="Arial"/>
              </a:rPr>
              <a:t> </a:t>
            </a:r>
            <a:r>
              <a:rPr dirty="0" spc="-50" b="1">
                <a:latin typeface="Arial"/>
                <a:cs typeface="Arial"/>
              </a:rPr>
              <a:t>2</a:t>
            </a:r>
          </a:p>
          <a:p>
            <a:pPr algn="ctr" marL="12700" marR="5080">
              <a:lnSpc>
                <a:spcPct val="89400"/>
              </a:lnSpc>
              <a:spcBef>
                <a:spcPts val="245"/>
              </a:spcBef>
            </a:pPr>
            <a:r>
              <a:rPr dirty="0" sz="2400" spc="-10"/>
              <a:t>Steeves-</a:t>
            </a:r>
            <a:r>
              <a:rPr dirty="0" sz="2400" spc="-20"/>
              <a:t>Reece</a:t>
            </a:r>
            <a:r>
              <a:rPr dirty="0" sz="2400" spc="-150"/>
              <a:t> </a:t>
            </a:r>
            <a:r>
              <a:rPr dirty="0" sz="2400"/>
              <a:t>A,</a:t>
            </a:r>
            <a:r>
              <a:rPr dirty="0" sz="2400" spc="-75"/>
              <a:t> </a:t>
            </a:r>
            <a:r>
              <a:rPr dirty="0" sz="2400"/>
              <a:t>Nicolaidis</a:t>
            </a:r>
            <a:r>
              <a:rPr dirty="0" sz="2400" spc="-50"/>
              <a:t> </a:t>
            </a:r>
            <a:r>
              <a:rPr dirty="0" sz="2400"/>
              <a:t>C,</a:t>
            </a:r>
            <a:r>
              <a:rPr dirty="0" sz="2400" spc="-55"/>
              <a:t> </a:t>
            </a:r>
            <a:r>
              <a:rPr dirty="0" sz="2400"/>
              <a:t>Richardson</a:t>
            </a:r>
            <a:r>
              <a:rPr dirty="0" sz="2400" spc="-50"/>
              <a:t> </a:t>
            </a:r>
            <a:r>
              <a:rPr dirty="0" sz="2400"/>
              <a:t>D,</a:t>
            </a:r>
            <a:r>
              <a:rPr dirty="0" sz="2400" spc="-55"/>
              <a:t> </a:t>
            </a:r>
            <a:r>
              <a:rPr dirty="0" sz="2400"/>
              <a:t>Frangie</a:t>
            </a:r>
            <a:r>
              <a:rPr dirty="0" sz="2400" spc="-50"/>
              <a:t> </a:t>
            </a:r>
            <a:r>
              <a:rPr dirty="0" sz="2400"/>
              <a:t>M,</a:t>
            </a:r>
            <a:r>
              <a:rPr dirty="0" sz="2400" spc="-55"/>
              <a:t> </a:t>
            </a:r>
            <a:r>
              <a:rPr dirty="0" sz="2400" spc="-10"/>
              <a:t>Gomez-</a:t>
            </a:r>
            <a:r>
              <a:rPr dirty="0" sz="2400"/>
              <a:t>Arboleda</a:t>
            </a:r>
            <a:r>
              <a:rPr dirty="0" sz="2400" spc="-50"/>
              <a:t> </a:t>
            </a:r>
            <a:r>
              <a:rPr dirty="0" sz="2400"/>
              <a:t>K,</a:t>
            </a:r>
            <a:r>
              <a:rPr dirty="0" sz="2400" spc="-50"/>
              <a:t> </a:t>
            </a:r>
            <a:r>
              <a:rPr dirty="0" sz="2400"/>
              <a:t>Barnes</a:t>
            </a:r>
            <a:r>
              <a:rPr dirty="0" sz="2400" spc="-45"/>
              <a:t> </a:t>
            </a:r>
            <a:r>
              <a:rPr dirty="0" sz="2400"/>
              <a:t>C,</a:t>
            </a:r>
            <a:r>
              <a:rPr dirty="0" sz="2400" spc="-55"/>
              <a:t> </a:t>
            </a:r>
            <a:r>
              <a:rPr dirty="0" sz="2400"/>
              <a:t>Kang</a:t>
            </a:r>
            <a:r>
              <a:rPr dirty="0" sz="2400" spc="-45"/>
              <a:t> </a:t>
            </a:r>
            <a:r>
              <a:rPr dirty="0" sz="2400"/>
              <a:t>M,</a:t>
            </a:r>
            <a:r>
              <a:rPr dirty="0" sz="2400" spc="-50"/>
              <a:t> </a:t>
            </a:r>
            <a:r>
              <a:rPr dirty="0" sz="2400"/>
              <a:t>Goldberg</a:t>
            </a:r>
            <a:r>
              <a:rPr dirty="0" sz="2400" spc="-45"/>
              <a:t> </a:t>
            </a:r>
            <a:r>
              <a:rPr dirty="0" sz="2400"/>
              <a:t>B,</a:t>
            </a:r>
            <a:r>
              <a:rPr dirty="0" sz="2400" spc="-55"/>
              <a:t> </a:t>
            </a:r>
            <a:r>
              <a:rPr dirty="0" sz="2400"/>
              <a:t>Lindner</a:t>
            </a:r>
            <a:r>
              <a:rPr dirty="0" sz="2400" spc="-45"/>
              <a:t> </a:t>
            </a:r>
            <a:r>
              <a:rPr dirty="0" sz="2400"/>
              <a:t>S,</a:t>
            </a:r>
            <a:r>
              <a:rPr dirty="0" sz="2400" spc="-50"/>
              <a:t> </a:t>
            </a:r>
            <a:r>
              <a:rPr dirty="0" sz="2400"/>
              <a:t>Davis</a:t>
            </a:r>
            <a:r>
              <a:rPr dirty="0" sz="2400" spc="-45"/>
              <a:t> </a:t>
            </a:r>
            <a:r>
              <a:rPr dirty="0" sz="2400" spc="-25"/>
              <a:t>M. </a:t>
            </a:r>
            <a:r>
              <a:rPr dirty="0" sz="2400" b="1">
                <a:latin typeface="Arial"/>
                <a:cs typeface="Arial"/>
              </a:rPr>
              <a:t>“It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made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feel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like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things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are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starting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change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society:”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qualitative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study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foster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positive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patient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experiences </a:t>
            </a:r>
            <a:r>
              <a:rPr dirty="0" sz="2400" b="1">
                <a:latin typeface="Arial"/>
                <a:cs typeface="Arial"/>
              </a:rPr>
              <a:t>during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phone-</a:t>
            </a:r>
            <a:r>
              <a:rPr dirty="0" sz="2400" b="1">
                <a:latin typeface="Arial"/>
                <a:cs typeface="Arial"/>
              </a:rPr>
              <a:t>based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social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needs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interventions.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IJERPH</a:t>
            </a:r>
            <a:r>
              <a:rPr dirty="0" sz="2400" spc="-10"/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9777" y="4480052"/>
            <a:ext cx="60928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6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https://www.mdpi.com/1660-</a:t>
            </a:r>
            <a:r>
              <a:rPr dirty="0" u="sng" sz="2400" spc="-4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4601/19/19/12668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171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dirty="0" sz="4000" spc="-540"/>
              <a:t>AHC</a:t>
            </a:r>
            <a:r>
              <a:rPr dirty="0" sz="4000" spc="-204"/>
              <a:t> </a:t>
            </a:r>
            <a:r>
              <a:rPr dirty="0" sz="4000" spc="-120"/>
              <a:t>Model</a:t>
            </a:r>
            <a:r>
              <a:rPr dirty="0" sz="4000" spc="-200"/>
              <a:t> </a:t>
            </a:r>
            <a:r>
              <a:rPr dirty="0" sz="4000" spc="-155"/>
              <a:t>Interviewees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50338" y="2196083"/>
            <a:ext cx="4739640" cy="204660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94945">
              <a:lnSpc>
                <a:spcPct val="100000"/>
              </a:lnSpc>
              <a:spcBef>
                <a:spcPts val="915"/>
              </a:spcBef>
            </a:pPr>
            <a:r>
              <a:rPr dirty="0" sz="2000" spc="-35" b="1">
                <a:latin typeface="Arial"/>
                <a:cs typeface="Arial"/>
              </a:rPr>
              <a:t>Interviewees: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Char char="•"/>
              <a:tabLst>
                <a:tab pos="240665" algn="l"/>
              </a:tabLst>
            </a:pPr>
            <a:r>
              <a:rPr dirty="0" sz="2000" spc="-80">
                <a:latin typeface="Arial"/>
                <a:cs typeface="Arial"/>
              </a:rPr>
              <a:t>Medicare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Medicaid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Beneficiaries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</a:tabLst>
            </a:pPr>
            <a:r>
              <a:rPr dirty="0" sz="2000" spc="-75">
                <a:latin typeface="Arial"/>
                <a:cs typeface="Arial"/>
              </a:rPr>
              <a:t>Participated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65">
                <a:latin typeface="Arial"/>
                <a:cs typeface="Arial"/>
              </a:rPr>
              <a:t>AHC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Model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Oregon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Char char="•"/>
              <a:tabLst>
                <a:tab pos="240665" algn="l"/>
              </a:tabLst>
            </a:pPr>
            <a:r>
              <a:rPr dirty="0" sz="2000" spc="-65">
                <a:latin typeface="Arial"/>
                <a:cs typeface="Arial"/>
              </a:rPr>
              <a:t>Qualified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resource </a:t>
            </a:r>
            <a:r>
              <a:rPr dirty="0" sz="2000" spc="-80">
                <a:latin typeface="Arial"/>
                <a:cs typeface="Arial"/>
              </a:rPr>
              <a:t>navigation</a:t>
            </a:r>
            <a:r>
              <a:rPr dirty="0" sz="2000" spc="-95">
                <a:latin typeface="Arial"/>
                <a:cs typeface="Arial"/>
              </a:rPr>
              <a:t> assistance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</a:tabLst>
            </a:pPr>
            <a:r>
              <a:rPr dirty="0" sz="2000" spc="-105">
                <a:latin typeface="Arial"/>
                <a:cs typeface="Arial"/>
              </a:rPr>
              <a:t>Accepted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resource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navigation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assistance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8" y="4613147"/>
            <a:ext cx="6426835" cy="122936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94945">
              <a:lnSpc>
                <a:spcPct val="100000"/>
              </a:lnSpc>
              <a:spcBef>
                <a:spcPts val="890"/>
              </a:spcBef>
            </a:pPr>
            <a:r>
              <a:rPr dirty="0" sz="2000" spc="-160" b="1">
                <a:latin typeface="Arial"/>
                <a:cs typeface="Arial"/>
              </a:rPr>
              <a:t>Clinical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25" b="1">
                <a:latin typeface="Arial"/>
                <a:cs typeface="Arial"/>
              </a:rPr>
              <a:t>Delivery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Sites: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har char="•"/>
              <a:tabLst>
                <a:tab pos="240665" algn="l"/>
              </a:tabLst>
            </a:pPr>
            <a:r>
              <a:rPr dirty="0" sz="2000" spc="-140">
                <a:latin typeface="Arial"/>
                <a:cs typeface="Arial"/>
              </a:rPr>
              <a:t>Emergency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Department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Federally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Qualified</a:t>
            </a:r>
            <a:r>
              <a:rPr dirty="0" sz="2000" spc="-75">
                <a:latin typeface="Arial"/>
                <a:cs typeface="Arial"/>
              </a:rPr>
              <a:t> Health </a:t>
            </a:r>
            <a:r>
              <a:rPr dirty="0" sz="2000" spc="-25"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</a:tabLst>
            </a:pPr>
            <a:r>
              <a:rPr dirty="0" sz="2000" spc="-125">
                <a:latin typeface="Arial"/>
                <a:cs typeface="Arial"/>
              </a:rPr>
              <a:t>Phone-</a:t>
            </a:r>
            <a:r>
              <a:rPr dirty="0" sz="2000" spc="-135">
                <a:latin typeface="Arial"/>
                <a:cs typeface="Arial"/>
              </a:rPr>
              <a:t>based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screening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referral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862682" y="3927360"/>
            <a:ext cx="1645285" cy="317500"/>
            <a:chOff x="7862682" y="3927360"/>
            <a:chExt cx="1645285" cy="317500"/>
          </a:xfrm>
        </p:grpSpPr>
        <p:sp>
          <p:nvSpPr>
            <p:cNvPr id="7" name="object 7"/>
            <p:cNvSpPr/>
            <p:nvPr/>
          </p:nvSpPr>
          <p:spPr>
            <a:xfrm>
              <a:off x="8685288" y="3946410"/>
              <a:ext cx="803910" cy="279400"/>
            </a:xfrm>
            <a:custGeom>
              <a:avLst/>
              <a:gdLst/>
              <a:ahLst/>
              <a:cxnLst/>
              <a:rect l="l" t="t" r="r" b="b"/>
              <a:pathLst>
                <a:path w="803909" h="279400">
                  <a:moveTo>
                    <a:pt x="0" y="0"/>
                  </a:moveTo>
                  <a:lnTo>
                    <a:pt x="0" y="139460"/>
                  </a:lnTo>
                  <a:lnTo>
                    <a:pt x="803555" y="139460"/>
                  </a:lnTo>
                  <a:lnTo>
                    <a:pt x="803555" y="27892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81732" y="3946410"/>
              <a:ext cx="803910" cy="279400"/>
            </a:xfrm>
            <a:custGeom>
              <a:avLst/>
              <a:gdLst/>
              <a:ahLst/>
              <a:cxnLst/>
              <a:rect l="l" t="t" r="r" b="b"/>
              <a:pathLst>
                <a:path w="803909" h="279400">
                  <a:moveTo>
                    <a:pt x="803555" y="0"/>
                  </a:moveTo>
                  <a:lnTo>
                    <a:pt x="803555" y="139460"/>
                  </a:lnTo>
                  <a:lnTo>
                    <a:pt x="0" y="139460"/>
                  </a:lnTo>
                  <a:lnTo>
                    <a:pt x="0" y="27892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021193" y="3065880"/>
            <a:ext cx="1328420" cy="880744"/>
          </a:xfrm>
          <a:prstGeom prst="rect">
            <a:avLst/>
          </a:prstGeom>
          <a:solidFill>
            <a:srgbClr val="2F5597"/>
          </a:solidFill>
          <a:ln w="38100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algn="ctr" marL="203200" marR="195580">
              <a:lnSpc>
                <a:spcPct val="87100"/>
              </a:lnSpc>
              <a:spcBef>
                <a:spcPts val="295"/>
              </a:spcBef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Offered Resource Navigation Assistance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7636" y="4225330"/>
            <a:ext cx="1328420" cy="503555"/>
          </a:xfrm>
          <a:prstGeom prst="rect">
            <a:avLst/>
          </a:prstGeom>
          <a:solidFill>
            <a:srgbClr val="2F5597"/>
          </a:solidFill>
          <a:ln w="38100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203200" marR="195580" indent="63500">
              <a:lnSpc>
                <a:spcPts val="1610"/>
              </a:lnSpc>
              <a:spcBef>
                <a:spcPts val="335"/>
              </a:spcBef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Accepted Assistance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24748" y="4225330"/>
            <a:ext cx="1328420" cy="503555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203200" marR="195580" indent="89535">
              <a:lnSpc>
                <a:spcPts val="1610"/>
              </a:lnSpc>
              <a:spcBef>
                <a:spcPts val="335"/>
              </a:spcBef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Declined Assistance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50338" y="436371"/>
            <a:ext cx="564007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40"/>
              <a:t>Pragmatic</a:t>
            </a:r>
            <a:r>
              <a:rPr dirty="0" sz="4000" spc="-204"/>
              <a:t> </a:t>
            </a:r>
            <a:r>
              <a:rPr dirty="0" sz="4000" spc="-150"/>
              <a:t>Qualitative</a:t>
            </a:r>
            <a:r>
              <a:rPr dirty="0" sz="4000" spc="-200"/>
              <a:t> </a:t>
            </a:r>
            <a:r>
              <a:rPr dirty="0" sz="4000" spc="-185"/>
              <a:t>Study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76872" y="1862105"/>
            <a:ext cx="7638415" cy="4158615"/>
            <a:chOff x="2276872" y="1862105"/>
            <a:chExt cx="7638415" cy="4158615"/>
          </a:xfrm>
        </p:grpSpPr>
        <p:sp>
          <p:nvSpPr>
            <p:cNvPr id="5" name="object 5"/>
            <p:cNvSpPr/>
            <p:nvPr/>
          </p:nvSpPr>
          <p:spPr>
            <a:xfrm>
              <a:off x="2295922" y="1881155"/>
              <a:ext cx="6080125" cy="906780"/>
            </a:xfrm>
            <a:custGeom>
              <a:avLst/>
              <a:gdLst/>
              <a:ahLst/>
              <a:cxnLst/>
              <a:rect l="l" t="t" r="r" b="b"/>
              <a:pathLst>
                <a:path w="6080125" h="906780">
                  <a:moveTo>
                    <a:pt x="5989473" y="0"/>
                  </a:moveTo>
                  <a:lnTo>
                    <a:pt x="90648" y="0"/>
                  </a:lnTo>
                  <a:lnTo>
                    <a:pt x="55364" y="7123"/>
                  </a:lnTo>
                  <a:lnTo>
                    <a:pt x="26550" y="26550"/>
                  </a:lnTo>
                  <a:lnTo>
                    <a:pt x="7123" y="55364"/>
                  </a:lnTo>
                  <a:lnTo>
                    <a:pt x="0" y="90650"/>
                  </a:lnTo>
                  <a:lnTo>
                    <a:pt x="0" y="815837"/>
                  </a:lnTo>
                  <a:lnTo>
                    <a:pt x="7123" y="851122"/>
                  </a:lnTo>
                  <a:lnTo>
                    <a:pt x="26550" y="879936"/>
                  </a:lnTo>
                  <a:lnTo>
                    <a:pt x="55364" y="899362"/>
                  </a:lnTo>
                  <a:lnTo>
                    <a:pt x="90648" y="906486"/>
                  </a:lnTo>
                  <a:lnTo>
                    <a:pt x="5989473" y="906486"/>
                  </a:lnTo>
                  <a:lnTo>
                    <a:pt x="6024758" y="899362"/>
                  </a:lnTo>
                  <a:lnTo>
                    <a:pt x="6053572" y="879936"/>
                  </a:lnTo>
                  <a:lnTo>
                    <a:pt x="6073000" y="851122"/>
                  </a:lnTo>
                  <a:lnTo>
                    <a:pt x="6080123" y="815837"/>
                  </a:lnTo>
                  <a:lnTo>
                    <a:pt x="6080123" y="90650"/>
                  </a:lnTo>
                  <a:lnTo>
                    <a:pt x="6073000" y="55364"/>
                  </a:lnTo>
                  <a:lnTo>
                    <a:pt x="6053572" y="26550"/>
                  </a:lnTo>
                  <a:lnTo>
                    <a:pt x="6024758" y="7123"/>
                  </a:lnTo>
                  <a:lnTo>
                    <a:pt x="5989473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95922" y="1881155"/>
              <a:ext cx="6080125" cy="906780"/>
            </a:xfrm>
            <a:custGeom>
              <a:avLst/>
              <a:gdLst/>
              <a:ahLst/>
              <a:cxnLst/>
              <a:rect l="l" t="t" r="r" b="b"/>
              <a:pathLst>
                <a:path w="6080125" h="906780">
                  <a:moveTo>
                    <a:pt x="0" y="90650"/>
                  </a:moveTo>
                  <a:lnTo>
                    <a:pt x="7123" y="55364"/>
                  </a:lnTo>
                  <a:lnTo>
                    <a:pt x="26550" y="26550"/>
                  </a:lnTo>
                  <a:lnTo>
                    <a:pt x="55364" y="7123"/>
                  </a:lnTo>
                  <a:lnTo>
                    <a:pt x="90649" y="0"/>
                  </a:lnTo>
                  <a:lnTo>
                    <a:pt x="5989475" y="0"/>
                  </a:lnTo>
                  <a:lnTo>
                    <a:pt x="6024760" y="7123"/>
                  </a:lnTo>
                  <a:lnTo>
                    <a:pt x="6053574" y="26550"/>
                  </a:lnTo>
                  <a:lnTo>
                    <a:pt x="6073001" y="55364"/>
                  </a:lnTo>
                  <a:lnTo>
                    <a:pt x="6080125" y="90650"/>
                  </a:lnTo>
                  <a:lnTo>
                    <a:pt x="6080125" y="815837"/>
                  </a:lnTo>
                  <a:lnTo>
                    <a:pt x="6073001" y="851122"/>
                  </a:lnTo>
                  <a:lnTo>
                    <a:pt x="6053574" y="879936"/>
                  </a:lnTo>
                  <a:lnTo>
                    <a:pt x="6024760" y="899363"/>
                  </a:lnTo>
                  <a:lnTo>
                    <a:pt x="5989475" y="906487"/>
                  </a:lnTo>
                  <a:lnTo>
                    <a:pt x="90649" y="906487"/>
                  </a:lnTo>
                  <a:lnTo>
                    <a:pt x="55364" y="899363"/>
                  </a:lnTo>
                  <a:lnTo>
                    <a:pt x="26550" y="879936"/>
                  </a:lnTo>
                  <a:lnTo>
                    <a:pt x="7123" y="851122"/>
                  </a:lnTo>
                  <a:lnTo>
                    <a:pt x="0" y="815837"/>
                  </a:lnTo>
                  <a:lnTo>
                    <a:pt x="0" y="906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05131" y="2952459"/>
              <a:ext cx="6080125" cy="906780"/>
            </a:xfrm>
            <a:custGeom>
              <a:avLst/>
              <a:gdLst/>
              <a:ahLst/>
              <a:cxnLst/>
              <a:rect l="l" t="t" r="r" b="b"/>
              <a:pathLst>
                <a:path w="6080125" h="906779">
                  <a:moveTo>
                    <a:pt x="5989474" y="0"/>
                  </a:moveTo>
                  <a:lnTo>
                    <a:pt x="90650" y="0"/>
                  </a:lnTo>
                  <a:lnTo>
                    <a:pt x="55364" y="7123"/>
                  </a:lnTo>
                  <a:lnTo>
                    <a:pt x="26550" y="26550"/>
                  </a:lnTo>
                  <a:lnTo>
                    <a:pt x="7123" y="55364"/>
                  </a:lnTo>
                  <a:lnTo>
                    <a:pt x="0" y="90650"/>
                  </a:lnTo>
                  <a:lnTo>
                    <a:pt x="0" y="815836"/>
                  </a:lnTo>
                  <a:lnTo>
                    <a:pt x="7123" y="851121"/>
                  </a:lnTo>
                  <a:lnTo>
                    <a:pt x="26550" y="879935"/>
                  </a:lnTo>
                  <a:lnTo>
                    <a:pt x="55364" y="899362"/>
                  </a:lnTo>
                  <a:lnTo>
                    <a:pt x="90650" y="906486"/>
                  </a:lnTo>
                  <a:lnTo>
                    <a:pt x="5989474" y="906486"/>
                  </a:lnTo>
                  <a:lnTo>
                    <a:pt x="6024760" y="899362"/>
                  </a:lnTo>
                  <a:lnTo>
                    <a:pt x="6053574" y="879935"/>
                  </a:lnTo>
                  <a:lnTo>
                    <a:pt x="6073001" y="851121"/>
                  </a:lnTo>
                  <a:lnTo>
                    <a:pt x="6080125" y="815836"/>
                  </a:lnTo>
                  <a:lnTo>
                    <a:pt x="6080125" y="90650"/>
                  </a:lnTo>
                  <a:lnTo>
                    <a:pt x="6073001" y="55364"/>
                  </a:lnTo>
                  <a:lnTo>
                    <a:pt x="6053574" y="26550"/>
                  </a:lnTo>
                  <a:lnTo>
                    <a:pt x="6024760" y="7123"/>
                  </a:lnTo>
                  <a:lnTo>
                    <a:pt x="5989474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05131" y="2952459"/>
              <a:ext cx="6080125" cy="906780"/>
            </a:xfrm>
            <a:custGeom>
              <a:avLst/>
              <a:gdLst/>
              <a:ahLst/>
              <a:cxnLst/>
              <a:rect l="l" t="t" r="r" b="b"/>
              <a:pathLst>
                <a:path w="6080125" h="906779">
                  <a:moveTo>
                    <a:pt x="0" y="90650"/>
                  </a:moveTo>
                  <a:lnTo>
                    <a:pt x="7123" y="55364"/>
                  </a:lnTo>
                  <a:lnTo>
                    <a:pt x="26550" y="26550"/>
                  </a:lnTo>
                  <a:lnTo>
                    <a:pt x="55364" y="7123"/>
                  </a:lnTo>
                  <a:lnTo>
                    <a:pt x="90649" y="0"/>
                  </a:lnTo>
                  <a:lnTo>
                    <a:pt x="5989475" y="0"/>
                  </a:lnTo>
                  <a:lnTo>
                    <a:pt x="6024760" y="7123"/>
                  </a:lnTo>
                  <a:lnTo>
                    <a:pt x="6053574" y="26550"/>
                  </a:lnTo>
                  <a:lnTo>
                    <a:pt x="6073001" y="55364"/>
                  </a:lnTo>
                  <a:lnTo>
                    <a:pt x="6080125" y="90650"/>
                  </a:lnTo>
                  <a:lnTo>
                    <a:pt x="6080125" y="815837"/>
                  </a:lnTo>
                  <a:lnTo>
                    <a:pt x="6073001" y="851122"/>
                  </a:lnTo>
                  <a:lnTo>
                    <a:pt x="6053574" y="879936"/>
                  </a:lnTo>
                  <a:lnTo>
                    <a:pt x="6024760" y="899363"/>
                  </a:lnTo>
                  <a:lnTo>
                    <a:pt x="5989475" y="906487"/>
                  </a:lnTo>
                  <a:lnTo>
                    <a:pt x="90649" y="906487"/>
                  </a:lnTo>
                  <a:lnTo>
                    <a:pt x="55364" y="899363"/>
                  </a:lnTo>
                  <a:lnTo>
                    <a:pt x="26550" y="879936"/>
                  </a:lnTo>
                  <a:lnTo>
                    <a:pt x="7123" y="851122"/>
                  </a:lnTo>
                  <a:lnTo>
                    <a:pt x="0" y="815837"/>
                  </a:lnTo>
                  <a:lnTo>
                    <a:pt x="0" y="906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06742" y="4023762"/>
              <a:ext cx="6080125" cy="906780"/>
            </a:xfrm>
            <a:custGeom>
              <a:avLst/>
              <a:gdLst/>
              <a:ahLst/>
              <a:cxnLst/>
              <a:rect l="l" t="t" r="r" b="b"/>
              <a:pathLst>
                <a:path w="6080125" h="906779">
                  <a:moveTo>
                    <a:pt x="5989474" y="0"/>
                  </a:moveTo>
                  <a:lnTo>
                    <a:pt x="90650" y="0"/>
                  </a:lnTo>
                  <a:lnTo>
                    <a:pt x="55364" y="7123"/>
                  </a:lnTo>
                  <a:lnTo>
                    <a:pt x="26550" y="26550"/>
                  </a:lnTo>
                  <a:lnTo>
                    <a:pt x="7123" y="55364"/>
                  </a:lnTo>
                  <a:lnTo>
                    <a:pt x="0" y="90650"/>
                  </a:lnTo>
                  <a:lnTo>
                    <a:pt x="0" y="815837"/>
                  </a:lnTo>
                  <a:lnTo>
                    <a:pt x="7123" y="851122"/>
                  </a:lnTo>
                  <a:lnTo>
                    <a:pt x="26550" y="879936"/>
                  </a:lnTo>
                  <a:lnTo>
                    <a:pt x="55364" y="899363"/>
                  </a:lnTo>
                  <a:lnTo>
                    <a:pt x="90650" y="906487"/>
                  </a:lnTo>
                  <a:lnTo>
                    <a:pt x="5989474" y="906487"/>
                  </a:lnTo>
                  <a:lnTo>
                    <a:pt x="6024760" y="899363"/>
                  </a:lnTo>
                  <a:lnTo>
                    <a:pt x="6053574" y="879936"/>
                  </a:lnTo>
                  <a:lnTo>
                    <a:pt x="6073001" y="851122"/>
                  </a:lnTo>
                  <a:lnTo>
                    <a:pt x="6080124" y="815837"/>
                  </a:lnTo>
                  <a:lnTo>
                    <a:pt x="6080124" y="90650"/>
                  </a:lnTo>
                  <a:lnTo>
                    <a:pt x="6073001" y="55364"/>
                  </a:lnTo>
                  <a:lnTo>
                    <a:pt x="6053574" y="26550"/>
                  </a:lnTo>
                  <a:lnTo>
                    <a:pt x="6024760" y="7123"/>
                  </a:lnTo>
                  <a:lnTo>
                    <a:pt x="5989474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06742" y="4023762"/>
              <a:ext cx="6080125" cy="906780"/>
            </a:xfrm>
            <a:custGeom>
              <a:avLst/>
              <a:gdLst/>
              <a:ahLst/>
              <a:cxnLst/>
              <a:rect l="l" t="t" r="r" b="b"/>
              <a:pathLst>
                <a:path w="6080125" h="906779">
                  <a:moveTo>
                    <a:pt x="0" y="90650"/>
                  </a:moveTo>
                  <a:lnTo>
                    <a:pt x="7123" y="55364"/>
                  </a:lnTo>
                  <a:lnTo>
                    <a:pt x="26550" y="26550"/>
                  </a:lnTo>
                  <a:lnTo>
                    <a:pt x="55364" y="7123"/>
                  </a:lnTo>
                  <a:lnTo>
                    <a:pt x="90649" y="0"/>
                  </a:lnTo>
                  <a:lnTo>
                    <a:pt x="5989475" y="0"/>
                  </a:lnTo>
                  <a:lnTo>
                    <a:pt x="6024760" y="7123"/>
                  </a:lnTo>
                  <a:lnTo>
                    <a:pt x="6053574" y="26550"/>
                  </a:lnTo>
                  <a:lnTo>
                    <a:pt x="6073001" y="55364"/>
                  </a:lnTo>
                  <a:lnTo>
                    <a:pt x="6080125" y="90650"/>
                  </a:lnTo>
                  <a:lnTo>
                    <a:pt x="6080125" y="815837"/>
                  </a:lnTo>
                  <a:lnTo>
                    <a:pt x="6073001" y="851122"/>
                  </a:lnTo>
                  <a:lnTo>
                    <a:pt x="6053574" y="879936"/>
                  </a:lnTo>
                  <a:lnTo>
                    <a:pt x="6024760" y="899363"/>
                  </a:lnTo>
                  <a:lnTo>
                    <a:pt x="5989475" y="906487"/>
                  </a:lnTo>
                  <a:lnTo>
                    <a:pt x="90649" y="906487"/>
                  </a:lnTo>
                  <a:lnTo>
                    <a:pt x="55364" y="899363"/>
                  </a:lnTo>
                  <a:lnTo>
                    <a:pt x="26550" y="879936"/>
                  </a:lnTo>
                  <a:lnTo>
                    <a:pt x="7123" y="851122"/>
                  </a:lnTo>
                  <a:lnTo>
                    <a:pt x="0" y="815837"/>
                  </a:lnTo>
                  <a:lnTo>
                    <a:pt x="0" y="906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15952" y="5095067"/>
              <a:ext cx="6080125" cy="906780"/>
            </a:xfrm>
            <a:custGeom>
              <a:avLst/>
              <a:gdLst/>
              <a:ahLst/>
              <a:cxnLst/>
              <a:rect l="l" t="t" r="r" b="b"/>
              <a:pathLst>
                <a:path w="6080125" h="906779">
                  <a:moveTo>
                    <a:pt x="5989474" y="0"/>
                  </a:moveTo>
                  <a:lnTo>
                    <a:pt x="90650" y="0"/>
                  </a:lnTo>
                  <a:lnTo>
                    <a:pt x="55364" y="7123"/>
                  </a:lnTo>
                  <a:lnTo>
                    <a:pt x="26550" y="26550"/>
                  </a:lnTo>
                  <a:lnTo>
                    <a:pt x="7123" y="55364"/>
                  </a:lnTo>
                  <a:lnTo>
                    <a:pt x="0" y="90650"/>
                  </a:lnTo>
                  <a:lnTo>
                    <a:pt x="0" y="815836"/>
                  </a:lnTo>
                  <a:lnTo>
                    <a:pt x="7123" y="851121"/>
                  </a:lnTo>
                  <a:lnTo>
                    <a:pt x="26550" y="879935"/>
                  </a:lnTo>
                  <a:lnTo>
                    <a:pt x="55364" y="899362"/>
                  </a:lnTo>
                  <a:lnTo>
                    <a:pt x="90650" y="906486"/>
                  </a:lnTo>
                  <a:lnTo>
                    <a:pt x="5989474" y="906486"/>
                  </a:lnTo>
                  <a:lnTo>
                    <a:pt x="6024760" y="899362"/>
                  </a:lnTo>
                  <a:lnTo>
                    <a:pt x="6053574" y="879935"/>
                  </a:lnTo>
                  <a:lnTo>
                    <a:pt x="6073001" y="851121"/>
                  </a:lnTo>
                  <a:lnTo>
                    <a:pt x="6080125" y="815836"/>
                  </a:lnTo>
                  <a:lnTo>
                    <a:pt x="6080125" y="90650"/>
                  </a:lnTo>
                  <a:lnTo>
                    <a:pt x="6073001" y="55364"/>
                  </a:lnTo>
                  <a:lnTo>
                    <a:pt x="6053574" y="26550"/>
                  </a:lnTo>
                  <a:lnTo>
                    <a:pt x="6024760" y="7123"/>
                  </a:lnTo>
                  <a:lnTo>
                    <a:pt x="5989474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15952" y="5095067"/>
              <a:ext cx="6080125" cy="906780"/>
            </a:xfrm>
            <a:custGeom>
              <a:avLst/>
              <a:gdLst/>
              <a:ahLst/>
              <a:cxnLst/>
              <a:rect l="l" t="t" r="r" b="b"/>
              <a:pathLst>
                <a:path w="6080125" h="906779">
                  <a:moveTo>
                    <a:pt x="0" y="90650"/>
                  </a:moveTo>
                  <a:lnTo>
                    <a:pt x="7123" y="55364"/>
                  </a:lnTo>
                  <a:lnTo>
                    <a:pt x="26550" y="26550"/>
                  </a:lnTo>
                  <a:lnTo>
                    <a:pt x="55364" y="7123"/>
                  </a:lnTo>
                  <a:lnTo>
                    <a:pt x="90649" y="0"/>
                  </a:lnTo>
                  <a:lnTo>
                    <a:pt x="5989475" y="0"/>
                  </a:lnTo>
                  <a:lnTo>
                    <a:pt x="6024760" y="7123"/>
                  </a:lnTo>
                  <a:lnTo>
                    <a:pt x="6053574" y="26550"/>
                  </a:lnTo>
                  <a:lnTo>
                    <a:pt x="6073001" y="55364"/>
                  </a:lnTo>
                  <a:lnTo>
                    <a:pt x="6080125" y="90650"/>
                  </a:lnTo>
                  <a:lnTo>
                    <a:pt x="6080125" y="815837"/>
                  </a:lnTo>
                  <a:lnTo>
                    <a:pt x="6073001" y="851122"/>
                  </a:lnTo>
                  <a:lnTo>
                    <a:pt x="6053574" y="879936"/>
                  </a:lnTo>
                  <a:lnTo>
                    <a:pt x="6024760" y="899363"/>
                  </a:lnTo>
                  <a:lnTo>
                    <a:pt x="5989475" y="906487"/>
                  </a:lnTo>
                  <a:lnTo>
                    <a:pt x="90649" y="906487"/>
                  </a:lnTo>
                  <a:lnTo>
                    <a:pt x="55364" y="899363"/>
                  </a:lnTo>
                  <a:lnTo>
                    <a:pt x="26550" y="879936"/>
                  </a:lnTo>
                  <a:lnTo>
                    <a:pt x="7123" y="851122"/>
                  </a:lnTo>
                  <a:lnTo>
                    <a:pt x="0" y="815837"/>
                  </a:lnTo>
                  <a:lnTo>
                    <a:pt x="0" y="906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989966" y="2124964"/>
            <a:ext cx="5066030" cy="3576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Interview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dirty="0" sz="2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25"/>
              </a:spcBef>
            </a:pPr>
            <a:endParaRPr sz="2200">
              <a:latin typeface="Arial"/>
              <a:cs typeface="Arial"/>
            </a:endParaRPr>
          </a:p>
          <a:p>
            <a:pPr marL="1027430" marR="904240" indent="-570230">
              <a:lnSpc>
                <a:spcPts val="2280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Purposeful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Sampling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Strategy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(Maximum</a:t>
            </a:r>
            <a:r>
              <a:rPr dirty="0" sz="22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Variation)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2200">
              <a:latin typeface="Arial"/>
              <a:cs typeface="Arial"/>
            </a:endParaRPr>
          </a:p>
          <a:p>
            <a:pPr marL="1677670" marR="158115" indent="-955675">
              <a:lnSpc>
                <a:spcPts val="2300"/>
              </a:lnSpc>
              <a:spcBef>
                <a:spcPts val="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Recruitment,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Collection,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85"/>
              </a:spcBef>
            </a:pPr>
            <a:endParaRPr sz="2200">
              <a:latin typeface="Arial"/>
              <a:cs typeface="Arial"/>
            </a:endParaRPr>
          </a:p>
          <a:p>
            <a:pPr marL="1579880">
              <a:lnSpc>
                <a:spcPct val="100000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Reflexive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Thematic</a:t>
            </a:r>
            <a:r>
              <a:rPr dirty="0" sz="2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67780" y="2556393"/>
            <a:ext cx="1638300" cy="2770505"/>
            <a:chOff x="7767780" y="2556393"/>
            <a:chExt cx="1638300" cy="2770505"/>
          </a:xfrm>
        </p:grpSpPr>
        <p:sp>
          <p:nvSpPr>
            <p:cNvPr id="15" name="object 15"/>
            <p:cNvSpPr/>
            <p:nvPr/>
          </p:nvSpPr>
          <p:spPr>
            <a:xfrm>
              <a:off x="7786830" y="2575443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79" h="589280">
                  <a:moveTo>
                    <a:pt x="456642" y="0"/>
                  </a:moveTo>
                  <a:lnTo>
                    <a:pt x="132574" y="0"/>
                  </a:lnTo>
                  <a:lnTo>
                    <a:pt x="132574" y="324069"/>
                  </a:lnTo>
                  <a:lnTo>
                    <a:pt x="0" y="324069"/>
                  </a:lnTo>
                  <a:lnTo>
                    <a:pt x="294608" y="589216"/>
                  </a:lnTo>
                  <a:lnTo>
                    <a:pt x="589216" y="324069"/>
                  </a:lnTo>
                  <a:lnTo>
                    <a:pt x="456642" y="324069"/>
                  </a:lnTo>
                  <a:lnTo>
                    <a:pt x="456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86830" y="2575443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79" h="589280">
                  <a:moveTo>
                    <a:pt x="0" y="324069"/>
                  </a:moveTo>
                  <a:lnTo>
                    <a:pt x="132573" y="324069"/>
                  </a:lnTo>
                  <a:lnTo>
                    <a:pt x="132573" y="0"/>
                  </a:lnTo>
                  <a:lnTo>
                    <a:pt x="456643" y="0"/>
                  </a:lnTo>
                  <a:lnTo>
                    <a:pt x="456643" y="324069"/>
                  </a:lnTo>
                  <a:lnTo>
                    <a:pt x="589217" y="324069"/>
                  </a:lnTo>
                  <a:lnTo>
                    <a:pt x="294608" y="589217"/>
                  </a:lnTo>
                  <a:lnTo>
                    <a:pt x="0" y="32406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296041" y="3646745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79" h="589279">
                  <a:moveTo>
                    <a:pt x="456642" y="0"/>
                  </a:moveTo>
                  <a:lnTo>
                    <a:pt x="132574" y="0"/>
                  </a:lnTo>
                  <a:lnTo>
                    <a:pt x="132574" y="324069"/>
                  </a:lnTo>
                  <a:lnTo>
                    <a:pt x="0" y="324069"/>
                  </a:lnTo>
                  <a:lnTo>
                    <a:pt x="294608" y="589217"/>
                  </a:lnTo>
                  <a:lnTo>
                    <a:pt x="589216" y="324069"/>
                  </a:lnTo>
                  <a:lnTo>
                    <a:pt x="456642" y="324069"/>
                  </a:lnTo>
                  <a:lnTo>
                    <a:pt x="456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96041" y="3646745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79" h="589279">
                  <a:moveTo>
                    <a:pt x="0" y="324069"/>
                  </a:moveTo>
                  <a:lnTo>
                    <a:pt x="132573" y="324069"/>
                  </a:lnTo>
                  <a:lnTo>
                    <a:pt x="132573" y="0"/>
                  </a:lnTo>
                  <a:lnTo>
                    <a:pt x="456643" y="0"/>
                  </a:lnTo>
                  <a:lnTo>
                    <a:pt x="456643" y="324069"/>
                  </a:lnTo>
                  <a:lnTo>
                    <a:pt x="589217" y="324069"/>
                  </a:lnTo>
                  <a:lnTo>
                    <a:pt x="294608" y="589217"/>
                  </a:lnTo>
                  <a:lnTo>
                    <a:pt x="0" y="32406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797651" y="4718050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79" h="589279">
                  <a:moveTo>
                    <a:pt x="456643" y="0"/>
                  </a:moveTo>
                  <a:lnTo>
                    <a:pt x="132574" y="0"/>
                  </a:lnTo>
                  <a:lnTo>
                    <a:pt x="132574" y="324069"/>
                  </a:lnTo>
                  <a:lnTo>
                    <a:pt x="0" y="324069"/>
                  </a:lnTo>
                  <a:lnTo>
                    <a:pt x="294608" y="589216"/>
                  </a:lnTo>
                  <a:lnTo>
                    <a:pt x="589216" y="324069"/>
                  </a:lnTo>
                  <a:lnTo>
                    <a:pt x="456643" y="324069"/>
                  </a:lnTo>
                  <a:lnTo>
                    <a:pt x="456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797651" y="4718050"/>
              <a:ext cx="589280" cy="589280"/>
            </a:xfrm>
            <a:custGeom>
              <a:avLst/>
              <a:gdLst/>
              <a:ahLst/>
              <a:cxnLst/>
              <a:rect l="l" t="t" r="r" b="b"/>
              <a:pathLst>
                <a:path w="589279" h="589279">
                  <a:moveTo>
                    <a:pt x="0" y="324069"/>
                  </a:moveTo>
                  <a:lnTo>
                    <a:pt x="132573" y="324069"/>
                  </a:lnTo>
                  <a:lnTo>
                    <a:pt x="132573" y="0"/>
                  </a:lnTo>
                  <a:lnTo>
                    <a:pt x="456643" y="0"/>
                  </a:lnTo>
                  <a:lnTo>
                    <a:pt x="456643" y="324069"/>
                  </a:lnTo>
                  <a:lnTo>
                    <a:pt x="589217" y="324069"/>
                  </a:lnTo>
                  <a:lnTo>
                    <a:pt x="294608" y="589217"/>
                  </a:lnTo>
                  <a:lnTo>
                    <a:pt x="0" y="32406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171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dirty="0" sz="4000" spc="-150"/>
              <a:t>Interviewee</a:t>
            </a:r>
            <a:r>
              <a:rPr dirty="0" sz="4000" spc="-155"/>
              <a:t> </a:t>
            </a:r>
            <a:r>
              <a:rPr dirty="0" sz="4000" spc="-254"/>
              <a:t>Demographics</a:t>
            </a:r>
            <a:r>
              <a:rPr dirty="0" sz="4000" spc="-150"/>
              <a:t> </a:t>
            </a:r>
            <a:r>
              <a:rPr dirty="0" sz="4000" spc="-175"/>
              <a:t>(N=34)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1298" y="2350460"/>
          <a:ext cx="5509260" cy="3710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1005839"/>
              </a:tblGrid>
              <a:tr h="30924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Race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Ethnicity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(Combined)*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American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Indian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Alaska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Native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(6%)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Asian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(3%)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Black or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African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American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(15%)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Hispanic,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Latino/a,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Spanish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Origin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(29%)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Native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Hawaiian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Pacific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Islander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(3%)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White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(50%)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Other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(21%)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Response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(9%)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Spanish</a:t>
                      </a:r>
                      <a:r>
                        <a:rPr dirty="0" sz="18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Language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Interview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29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(35%)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(15%)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896607" y="2350460"/>
          <a:ext cx="2125980" cy="3713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155"/>
                <a:gridCol w="1025525"/>
              </a:tblGrid>
              <a:tr h="331470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</a:tr>
              <a:tr h="751840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Female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Male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(59%)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(41%)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&lt;20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(6%)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r" marR="2489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20-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29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(21%)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r" marR="2489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30-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(9%)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r" marR="2489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40-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49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(12%)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r" marR="2489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50-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59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(21%)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&gt;60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8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(32%)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22205" y="599101"/>
            <a:ext cx="5017135" cy="280860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500"/>
              </a:spcBef>
            </a:pPr>
            <a:r>
              <a:rPr dirty="0" sz="3900" spc="-295">
                <a:solidFill>
                  <a:srgbClr val="000000"/>
                </a:solidFill>
              </a:rPr>
              <a:t>Assessing</a:t>
            </a:r>
            <a:r>
              <a:rPr dirty="0" sz="3900" spc="-145">
                <a:solidFill>
                  <a:srgbClr val="000000"/>
                </a:solidFill>
              </a:rPr>
              <a:t> </a:t>
            </a:r>
            <a:r>
              <a:rPr dirty="0" sz="3900" spc="-185">
                <a:solidFill>
                  <a:srgbClr val="000000"/>
                </a:solidFill>
              </a:rPr>
              <a:t>and</a:t>
            </a:r>
            <a:r>
              <a:rPr dirty="0" sz="3900" spc="-145">
                <a:solidFill>
                  <a:srgbClr val="000000"/>
                </a:solidFill>
              </a:rPr>
              <a:t> </a:t>
            </a:r>
            <a:r>
              <a:rPr dirty="0" sz="3900" spc="-105">
                <a:solidFill>
                  <a:srgbClr val="000000"/>
                </a:solidFill>
              </a:rPr>
              <a:t>Improving </a:t>
            </a:r>
            <a:r>
              <a:rPr dirty="0" sz="3900" spc="-145">
                <a:solidFill>
                  <a:srgbClr val="000000"/>
                </a:solidFill>
              </a:rPr>
              <a:t>Patients’</a:t>
            </a:r>
            <a:r>
              <a:rPr dirty="0" sz="3900" spc="-100">
                <a:solidFill>
                  <a:srgbClr val="000000"/>
                </a:solidFill>
              </a:rPr>
              <a:t> </a:t>
            </a:r>
            <a:r>
              <a:rPr dirty="0" sz="3900" spc="-120">
                <a:solidFill>
                  <a:srgbClr val="000000"/>
                </a:solidFill>
              </a:rPr>
              <a:t>Experiences </a:t>
            </a:r>
            <a:r>
              <a:rPr dirty="0" sz="3900" spc="-145">
                <a:solidFill>
                  <a:srgbClr val="000000"/>
                </a:solidFill>
              </a:rPr>
              <a:t>During</a:t>
            </a:r>
            <a:r>
              <a:rPr dirty="0" sz="3900" spc="-114">
                <a:solidFill>
                  <a:srgbClr val="000000"/>
                </a:solidFill>
              </a:rPr>
              <a:t> </a:t>
            </a:r>
            <a:r>
              <a:rPr dirty="0" sz="3900" spc="-204">
                <a:solidFill>
                  <a:srgbClr val="000000"/>
                </a:solidFill>
              </a:rPr>
              <a:t>Phone-</a:t>
            </a:r>
            <a:r>
              <a:rPr dirty="0" sz="3900" spc="-310">
                <a:solidFill>
                  <a:srgbClr val="000000"/>
                </a:solidFill>
              </a:rPr>
              <a:t>Based </a:t>
            </a:r>
            <a:r>
              <a:rPr dirty="0" sz="3900" spc="-250">
                <a:solidFill>
                  <a:srgbClr val="000000"/>
                </a:solidFill>
              </a:rPr>
              <a:t>Social</a:t>
            </a:r>
            <a:r>
              <a:rPr dirty="0" sz="3900" spc="-140">
                <a:solidFill>
                  <a:srgbClr val="000000"/>
                </a:solidFill>
              </a:rPr>
              <a:t> </a:t>
            </a:r>
            <a:r>
              <a:rPr dirty="0" sz="3900" spc="-254">
                <a:solidFill>
                  <a:srgbClr val="000000"/>
                </a:solidFill>
              </a:rPr>
              <a:t>Needs</a:t>
            </a:r>
            <a:r>
              <a:rPr dirty="0" sz="3900" spc="-135">
                <a:solidFill>
                  <a:srgbClr val="000000"/>
                </a:solidFill>
              </a:rPr>
              <a:t> </a:t>
            </a:r>
            <a:r>
              <a:rPr dirty="0" sz="3900" spc="-100">
                <a:solidFill>
                  <a:srgbClr val="000000"/>
                </a:solidFill>
              </a:rPr>
              <a:t>Screening </a:t>
            </a:r>
            <a:r>
              <a:rPr dirty="0" sz="3900" spc="75">
                <a:solidFill>
                  <a:srgbClr val="000000"/>
                </a:solidFill>
              </a:rPr>
              <a:t>&amp;</a:t>
            </a:r>
            <a:r>
              <a:rPr dirty="0" sz="3900" spc="-140">
                <a:solidFill>
                  <a:srgbClr val="000000"/>
                </a:solidFill>
              </a:rPr>
              <a:t> </a:t>
            </a:r>
            <a:r>
              <a:rPr dirty="0" sz="3900" spc="-195">
                <a:solidFill>
                  <a:srgbClr val="000000"/>
                </a:solidFill>
              </a:rPr>
              <a:t>Referral</a:t>
            </a:r>
            <a:r>
              <a:rPr dirty="0" sz="3900" spc="-145">
                <a:solidFill>
                  <a:srgbClr val="000000"/>
                </a:solidFill>
              </a:rPr>
              <a:t> </a:t>
            </a:r>
            <a:r>
              <a:rPr dirty="0" sz="3900" spc="-10">
                <a:solidFill>
                  <a:srgbClr val="000000"/>
                </a:solidFill>
              </a:rPr>
              <a:t>Interventions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722205" y="4073651"/>
            <a:ext cx="4362450" cy="2436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</a:pPr>
            <a:r>
              <a:rPr dirty="0" sz="2000" spc="-254" b="1">
                <a:latin typeface="Arial"/>
                <a:cs typeface="Arial"/>
              </a:rPr>
              <a:t>SIREN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200" b="1">
                <a:latin typeface="Arial"/>
                <a:cs typeface="Arial"/>
              </a:rPr>
              <a:t>Research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160" b="1">
                <a:latin typeface="Arial"/>
                <a:cs typeface="Arial"/>
              </a:rPr>
              <a:t>and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55" b="1">
                <a:latin typeface="Arial"/>
                <a:cs typeface="Arial"/>
              </a:rPr>
              <a:t>Dissemination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140" b="1">
                <a:latin typeface="Arial"/>
                <a:cs typeface="Arial"/>
              </a:rPr>
              <a:t>Series </a:t>
            </a:r>
            <a:r>
              <a:rPr dirty="0" sz="2000" spc="-235" b="1">
                <a:latin typeface="Arial"/>
                <a:cs typeface="Arial"/>
              </a:rPr>
              <a:t>June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90" b="1">
                <a:latin typeface="Arial"/>
                <a:cs typeface="Arial"/>
              </a:rPr>
              <a:t>22,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  <a:p>
            <a:pPr marL="12700" marR="2255520">
              <a:lnSpc>
                <a:spcPct val="130700"/>
              </a:lnSpc>
              <a:spcBef>
                <a:spcPts val="55"/>
              </a:spcBef>
            </a:pPr>
            <a:r>
              <a:rPr dirty="0" sz="2000" spc="-130">
                <a:latin typeface="Arial"/>
                <a:cs typeface="Arial"/>
              </a:rPr>
              <a:t>Anna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Steeves-</a:t>
            </a:r>
            <a:r>
              <a:rPr dirty="0" sz="2000" spc="-170">
                <a:latin typeface="Arial"/>
                <a:cs typeface="Arial"/>
              </a:rPr>
              <a:t>Reece </a:t>
            </a:r>
            <a:r>
              <a:rPr dirty="0" sz="2000" spc="-100">
                <a:latin typeface="Arial"/>
                <a:cs typeface="Arial"/>
              </a:rPr>
              <a:t>Melissa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Frangie </a:t>
            </a:r>
            <a:r>
              <a:rPr dirty="0" sz="2000" spc="-80">
                <a:latin typeface="Arial"/>
                <a:cs typeface="Arial"/>
              </a:rPr>
              <a:t>Katherin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</a:t>
            </a:r>
            <a:r>
              <a:rPr dirty="0" sz="2000" spc="-10">
                <a:solidFill>
                  <a:srgbClr val="3C4043"/>
                </a:solidFill>
                <a:latin typeface="Arial"/>
                <a:cs typeface="Arial"/>
              </a:rPr>
              <a:t>ó</a:t>
            </a:r>
            <a:r>
              <a:rPr dirty="0" sz="2000" spc="-10">
                <a:latin typeface="Arial"/>
                <a:cs typeface="Arial"/>
              </a:rPr>
              <a:t>mez </a:t>
            </a:r>
            <a:r>
              <a:rPr dirty="0" sz="2000" spc="-40">
                <a:latin typeface="Arial"/>
                <a:cs typeface="Arial"/>
              </a:rPr>
              <a:t>Minnie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Kang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29699" y="12699"/>
            <a:ext cx="5962650" cy="6845300"/>
            <a:chOff x="6229699" y="12699"/>
            <a:chExt cx="5962650" cy="6845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9699" y="12699"/>
              <a:ext cx="5962300" cy="68452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9947" y="6210320"/>
              <a:ext cx="2388852" cy="438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50338" y="436371"/>
            <a:ext cx="663765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0"/>
              <a:t>Interviewee</a:t>
            </a:r>
            <a:r>
              <a:rPr dirty="0" sz="4000" spc="-204"/>
              <a:t> </a:t>
            </a:r>
            <a:r>
              <a:rPr dirty="0" sz="4000" spc="-285"/>
              <a:t>Social</a:t>
            </a:r>
            <a:r>
              <a:rPr dirty="0" sz="4000" spc="-200"/>
              <a:t> </a:t>
            </a:r>
            <a:r>
              <a:rPr dirty="0" sz="4000" spc="-305"/>
              <a:t>Needs</a:t>
            </a:r>
            <a:r>
              <a:rPr dirty="0" sz="4000" spc="-195"/>
              <a:t> </a:t>
            </a:r>
            <a:r>
              <a:rPr dirty="0" sz="4000" spc="-175"/>
              <a:t>(N=34)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47431" y="1877682"/>
          <a:ext cx="4420870" cy="364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520"/>
                <a:gridCol w="1297940"/>
              </a:tblGrid>
              <a:tr h="3606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Types*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22580">
                        <a:lnSpc>
                          <a:spcPts val="2060"/>
                        </a:lnSpc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Food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(79%)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22580">
                        <a:lnSpc>
                          <a:spcPts val="206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Housing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(76%)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18135">
                        <a:lnSpc>
                          <a:spcPts val="207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Transportation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7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(47%)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22580">
                        <a:lnSpc>
                          <a:spcPts val="205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Utilities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(24%)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22580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Interpersonal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Safety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(9%)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22580">
                        <a:lnSpc>
                          <a:spcPts val="2050"/>
                        </a:lnSpc>
                      </a:pPr>
                      <a:r>
                        <a:rPr dirty="0" sz="1800" spc="-5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(24%)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22580">
                        <a:lnSpc>
                          <a:spcPts val="2055"/>
                        </a:lnSpc>
                      </a:pPr>
                      <a:r>
                        <a:rPr dirty="0" sz="1800" spc="-5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(29%)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22580">
                        <a:lnSpc>
                          <a:spcPts val="2060"/>
                        </a:lnSpc>
                      </a:pPr>
                      <a:r>
                        <a:rPr dirty="0" sz="1800" spc="-5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(35%)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22580">
                        <a:lnSpc>
                          <a:spcPts val="2065"/>
                        </a:lnSpc>
                      </a:pPr>
                      <a:r>
                        <a:rPr dirty="0" sz="1800" spc="-5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(12%)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322580">
                        <a:lnSpc>
                          <a:spcPts val="2070"/>
                        </a:lnSpc>
                      </a:pPr>
                      <a:r>
                        <a:rPr dirty="0" sz="1800" spc="-5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ts val="207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(0%)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50338" y="436371"/>
            <a:ext cx="88861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5"/>
              <a:t>Interviewees’</a:t>
            </a:r>
            <a:r>
              <a:rPr dirty="0" sz="4000" spc="-180"/>
              <a:t> </a:t>
            </a:r>
            <a:r>
              <a:rPr dirty="0" sz="4000" spc="-540"/>
              <a:t>AHC</a:t>
            </a:r>
            <a:r>
              <a:rPr dirty="0" sz="4000" spc="-175"/>
              <a:t> </a:t>
            </a:r>
            <a:r>
              <a:rPr dirty="0" sz="4000" spc="-120"/>
              <a:t>Model</a:t>
            </a:r>
            <a:r>
              <a:rPr dirty="0" sz="4000" spc="-170"/>
              <a:t> </a:t>
            </a:r>
            <a:r>
              <a:rPr dirty="0" sz="4000" spc="-250"/>
              <a:t>Outcomes</a:t>
            </a:r>
            <a:r>
              <a:rPr dirty="0" sz="4000" spc="-170"/>
              <a:t> (N=34)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91960" y="3898391"/>
            <a:ext cx="496570" cy="0"/>
          </a:xfrm>
          <a:custGeom>
            <a:avLst/>
            <a:gdLst/>
            <a:ahLst/>
            <a:cxnLst/>
            <a:rect l="l" t="t" r="r" b="b"/>
            <a:pathLst>
              <a:path w="496570" h="0">
                <a:moveTo>
                  <a:pt x="0" y="0"/>
                </a:moveTo>
                <a:lnTo>
                  <a:pt x="49611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59623" y="3898391"/>
            <a:ext cx="993775" cy="0"/>
          </a:xfrm>
          <a:custGeom>
            <a:avLst/>
            <a:gdLst/>
            <a:ahLst/>
            <a:cxnLst/>
            <a:rect l="l" t="t" r="r" b="b"/>
            <a:pathLst>
              <a:path w="993775" h="0">
                <a:moveTo>
                  <a:pt x="0" y="0"/>
                </a:moveTo>
                <a:lnTo>
                  <a:pt x="99364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14688" y="3898391"/>
            <a:ext cx="496570" cy="0"/>
          </a:xfrm>
          <a:custGeom>
            <a:avLst/>
            <a:gdLst/>
            <a:ahLst/>
            <a:cxnLst/>
            <a:rect l="l" t="t" r="r" b="b"/>
            <a:pathLst>
              <a:path w="496570" h="0">
                <a:moveTo>
                  <a:pt x="0" y="0"/>
                </a:moveTo>
                <a:lnTo>
                  <a:pt x="49643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3191960" y="2994469"/>
            <a:ext cx="6619240" cy="1373505"/>
            <a:chOff x="3191960" y="2994469"/>
            <a:chExt cx="6619240" cy="1373505"/>
          </a:xfrm>
        </p:grpSpPr>
        <p:sp>
          <p:nvSpPr>
            <p:cNvPr id="8" name="object 8"/>
            <p:cNvSpPr/>
            <p:nvPr/>
          </p:nvSpPr>
          <p:spPr>
            <a:xfrm>
              <a:off x="4349495" y="2999231"/>
              <a:ext cx="5461635" cy="899160"/>
            </a:xfrm>
            <a:custGeom>
              <a:avLst/>
              <a:gdLst/>
              <a:ahLst/>
              <a:cxnLst/>
              <a:rect l="l" t="t" r="r" b="b"/>
              <a:pathLst>
                <a:path w="5461634" h="899160">
                  <a:moveTo>
                    <a:pt x="0" y="899160"/>
                  </a:moveTo>
                  <a:lnTo>
                    <a:pt x="993648" y="899160"/>
                  </a:lnTo>
                </a:path>
                <a:path w="5461634" h="899160">
                  <a:moveTo>
                    <a:pt x="1655064" y="899160"/>
                  </a:moveTo>
                  <a:lnTo>
                    <a:pt x="2648711" y="899160"/>
                  </a:lnTo>
                </a:path>
                <a:path w="5461634" h="899160">
                  <a:moveTo>
                    <a:pt x="0" y="448056"/>
                  </a:moveTo>
                  <a:lnTo>
                    <a:pt x="993648" y="448056"/>
                  </a:lnTo>
                </a:path>
                <a:path w="5461634" h="899160">
                  <a:moveTo>
                    <a:pt x="1655064" y="448056"/>
                  </a:moveTo>
                  <a:lnTo>
                    <a:pt x="2648711" y="448056"/>
                  </a:lnTo>
                </a:path>
                <a:path w="5461634" h="899160">
                  <a:moveTo>
                    <a:pt x="0" y="0"/>
                  </a:moveTo>
                  <a:lnTo>
                    <a:pt x="546162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43143" y="3023615"/>
              <a:ext cx="661670" cy="1325245"/>
            </a:xfrm>
            <a:custGeom>
              <a:avLst/>
              <a:gdLst/>
              <a:ahLst/>
              <a:cxnLst/>
              <a:rect l="l" t="t" r="r" b="b"/>
              <a:pathLst>
                <a:path w="661670" h="1325245">
                  <a:moveTo>
                    <a:pt x="0" y="0"/>
                  </a:moveTo>
                  <a:lnTo>
                    <a:pt x="661416" y="0"/>
                  </a:lnTo>
                  <a:lnTo>
                    <a:pt x="661416" y="1324696"/>
                  </a:lnTo>
                  <a:lnTo>
                    <a:pt x="0" y="132469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91960" y="4348312"/>
              <a:ext cx="6619240" cy="0"/>
            </a:xfrm>
            <a:custGeom>
              <a:avLst/>
              <a:gdLst/>
              <a:ahLst/>
              <a:cxnLst/>
              <a:rect l="l" t="t" r="r" b="b"/>
              <a:pathLst>
                <a:path w="6619240" h="0">
                  <a:moveTo>
                    <a:pt x="0" y="0"/>
                  </a:moveTo>
                  <a:lnTo>
                    <a:pt x="6619160" y="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3191960" y="3447287"/>
            <a:ext cx="496570" cy="0"/>
          </a:xfrm>
          <a:custGeom>
            <a:avLst/>
            <a:gdLst/>
            <a:ahLst/>
            <a:cxnLst/>
            <a:rect l="l" t="t" r="r" b="b"/>
            <a:pathLst>
              <a:path w="496570" h="0">
                <a:moveTo>
                  <a:pt x="0" y="0"/>
                </a:moveTo>
                <a:lnTo>
                  <a:pt x="49611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59623" y="3447287"/>
            <a:ext cx="2152015" cy="0"/>
          </a:xfrm>
          <a:custGeom>
            <a:avLst/>
            <a:gdLst/>
            <a:ahLst/>
            <a:cxnLst/>
            <a:rect l="l" t="t" r="r" b="b"/>
            <a:pathLst>
              <a:path w="2152015" h="0">
                <a:moveTo>
                  <a:pt x="0" y="0"/>
                </a:moveTo>
                <a:lnTo>
                  <a:pt x="21514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91960" y="2999231"/>
            <a:ext cx="496570" cy="0"/>
          </a:xfrm>
          <a:custGeom>
            <a:avLst/>
            <a:gdLst/>
            <a:ahLst/>
            <a:cxnLst/>
            <a:rect l="l" t="t" r="r" b="b"/>
            <a:pathLst>
              <a:path w="496570" h="0">
                <a:moveTo>
                  <a:pt x="0" y="0"/>
                </a:moveTo>
                <a:lnTo>
                  <a:pt x="49611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91960" y="2548127"/>
            <a:ext cx="6619240" cy="0"/>
          </a:xfrm>
          <a:custGeom>
            <a:avLst/>
            <a:gdLst/>
            <a:ahLst/>
            <a:cxnLst/>
            <a:rect l="l" t="t" r="r" b="b"/>
            <a:pathLst>
              <a:path w="6619240" h="0">
                <a:moveTo>
                  <a:pt x="0" y="0"/>
                </a:moveTo>
                <a:lnTo>
                  <a:pt x="661916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91960" y="2097328"/>
            <a:ext cx="6619240" cy="0"/>
          </a:xfrm>
          <a:custGeom>
            <a:avLst/>
            <a:gdLst/>
            <a:ahLst/>
            <a:cxnLst/>
            <a:rect l="l" t="t" r="r" b="b"/>
            <a:pathLst>
              <a:path w="6619240" h="0">
                <a:moveTo>
                  <a:pt x="0" y="0"/>
                </a:moveTo>
                <a:lnTo>
                  <a:pt x="661916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688079" y="2627375"/>
            <a:ext cx="661670" cy="1721485"/>
          </a:xfrm>
          <a:prstGeom prst="rect">
            <a:avLst/>
          </a:prstGeom>
          <a:solidFill>
            <a:srgbClr val="2F5597"/>
          </a:solidFill>
          <a:ln w="381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2000">
              <a:latin typeface="Times New Roman"/>
              <a:cs typeface="Times New Roman"/>
            </a:endParaRPr>
          </a:p>
          <a:p>
            <a:pPr marL="189865">
              <a:lnSpc>
                <a:spcPct val="100000"/>
              </a:lnSpc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3144" y="3023616"/>
            <a:ext cx="661670" cy="1325245"/>
          </a:xfrm>
          <a:prstGeom prst="rect">
            <a:avLst/>
          </a:prstGeom>
          <a:solidFill>
            <a:srgbClr val="2F5597"/>
          </a:solidFill>
        </p:spPr>
        <p:txBody>
          <a:bodyPr wrap="square" lIns="0" tIns="2127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75"/>
              </a:spcBef>
            </a:pPr>
            <a:endParaRPr sz="200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8207" y="3437620"/>
            <a:ext cx="661670" cy="911225"/>
          </a:xfrm>
          <a:prstGeom prst="rect">
            <a:avLst/>
          </a:prstGeom>
          <a:solidFill>
            <a:srgbClr val="2F5597"/>
          </a:solidFill>
          <a:ln w="38100">
            <a:solidFill>
              <a:srgbClr val="000000"/>
            </a:solidFill>
          </a:ln>
        </p:spPr>
        <p:txBody>
          <a:bodyPr wrap="square" lIns="0" tIns="288925" rIns="0" bIns="0" rtlCol="0" vert="horz">
            <a:spAutoFit/>
          </a:bodyPr>
          <a:lstStyle/>
          <a:p>
            <a:pPr marL="189230">
              <a:lnSpc>
                <a:spcPct val="100000"/>
              </a:lnSpc>
              <a:spcBef>
                <a:spcPts val="2275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53271" y="3752087"/>
            <a:ext cx="661670" cy="596265"/>
          </a:xfrm>
          <a:prstGeom prst="rect">
            <a:avLst/>
          </a:prstGeom>
          <a:solidFill>
            <a:srgbClr val="2F5597"/>
          </a:solidFill>
          <a:ln w="38100">
            <a:solidFill>
              <a:srgbClr val="000000"/>
            </a:solidFill>
          </a:ln>
        </p:spPr>
        <p:txBody>
          <a:bodyPr wrap="square" lIns="0" tIns="139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1024" y="1763267"/>
            <a:ext cx="672465" cy="2722880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225"/>
              </a:spcBef>
            </a:pPr>
            <a:r>
              <a:rPr dirty="0" sz="2000" spc="-20">
                <a:latin typeface="Arial"/>
                <a:cs typeface="Arial"/>
              </a:rPr>
              <a:t>100%</a:t>
            </a:r>
            <a:endParaRPr sz="20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1130"/>
              </a:spcBef>
            </a:pPr>
            <a:r>
              <a:rPr dirty="0" sz="2000" spc="-25">
                <a:latin typeface="Arial"/>
                <a:cs typeface="Arial"/>
              </a:rPr>
              <a:t>80%</a:t>
            </a:r>
            <a:endParaRPr sz="20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1150"/>
              </a:spcBef>
            </a:pPr>
            <a:r>
              <a:rPr dirty="0" sz="2000" spc="-25">
                <a:latin typeface="Arial"/>
                <a:cs typeface="Arial"/>
              </a:rPr>
              <a:t>60%</a:t>
            </a:r>
            <a:endParaRPr sz="20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1155"/>
              </a:spcBef>
            </a:pPr>
            <a:r>
              <a:rPr dirty="0" sz="2000" spc="-25">
                <a:latin typeface="Arial"/>
                <a:cs typeface="Arial"/>
              </a:rPr>
              <a:t>40%</a:t>
            </a:r>
            <a:endParaRPr sz="20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1125"/>
              </a:spcBef>
            </a:pPr>
            <a:r>
              <a:rPr dirty="0" sz="2000" spc="-25">
                <a:latin typeface="Arial"/>
                <a:cs typeface="Arial"/>
              </a:rPr>
              <a:t>20%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55"/>
              </a:spcBef>
            </a:pPr>
            <a:r>
              <a:rPr dirty="0" sz="2000" spc="-25">
                <a:latin typeface="Arial"/>
                <a:cs typeface="Arial"/>
              </a:rPr>
              <a:t>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63324" y="4711700"/>
            <a:ext cx="1511935" cy="5619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 indent="69850">
              <a:lnSpc>
                <a:spcPts val="2060"/>
              </a:lnSpc>
              <a:spcBef>
                <a:spcPts val="250"/>
              </a:spcBef>
            </a:pPr>
            <a:r>
              <a:rPr dirty="0" sz="1800">
                <a:latin typeface="Arial"/>
                <a:cs typeface="Arial"/>
              </a:rPr>
              <a:t>Social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Needs </a:t>
            </a:r>
            <a:r>
              <a:rPr dirty="0" sz="1800">
                <a:latin typeface="Arial"/>
                <a:cs typeface="Arial"/>
              </a:rPr>
              <a:t>Screening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14219" y="4461764"/>
            <a:ext cx="47523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9875" algn="l"/>
              </a:tabLst>
            </a:pPr>
            <a:r>
              <a:rPr dirty="0" baseline="3086" sz="2700" spc="-15">
                <a:latin typeface="Arial"/>
                <a:cs typeface="Arial"/>
              </a:rPr>
              <a:t>Remembered</a:t>
            </a:r>
            <a:r>
              <a:rPr dirty="0" baseline="3086" sz="2700">
                <a:latin typeface="Arial"/>
                <a:cs typeface="Arial"/>
              </a:rPr>
              <a:t>	Received</a:t>
            </a:r>
            <a:r>
              <a:rPr dirty="0" baseline="3086" sz="2700" spc="-52">
                <a:latin typeface="Arial"/>
                <a:cs typeface="Arial"/>
              </a:rPr>
              <a:t> </a:t>
            </a:r>
            <a:r>
              <a:rPr dirty="0" baseline="3086" sz="2700">
                <a:latin typeface="Arial"/>
                <a:cs typeface="Arial"/>
              </a:rPr>
              <a:t>Social</a:t>
            </a:r>
            <a:r>
              <a:rPr dirty="0" baseline="3086" sz="2700" spc="487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Outreached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15125" y="4726940"/>
            <a:ext cx="1028065" cy="8210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ctr" marL="12700" marR="5080">
              <a:lnSpc>
                <a:spcPct val="95000"/>
              </a:lnSpc>
              <a:spcBef>
                <a:spcPts val="204"/>
              </a:spcBef>
            </a:pPr>
            <a:r>
              <a:rPr dirty="0" sz="1800">
                <a:latin typeface="Arial"/>
                <a:cs typeface="Arial"/>
              </a:rPr>
              <a:t>≥ 1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Social Needs Resource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85703" y="4461764"/>
            <a:ext cx="1396365" cy="8210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24130" marR="5080" indent="-12065">
              <a:lnSpc>
                <a:spcPct val="95000"/>
              </a:lnSpc>
              <a:spcBef>
                <a:spcPts val="204"/>
              </a:spcBef>
            </a:pPr>
            <a:r>
              <a:rPr dirty="0" sz="1800">
                <a:latin typeface="Arial"/>
                <a:cs typeface="Arial"/>
              </a:rPr>
              <a:t>Accessed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≥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1 </a:t>
            </a:r>
            <a:r>
              <a:rPr dirty="0" sz="1800">
                <a:latin typeface="Arial"/>
                <a:cs typeface="Arial"/>
              </a:rPr>
              <a:t>Resource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for </a:t>
            </a:r>
            <a:r>
              <a:rPr dirty="0" sz="1800">
                <a:latin typeface="Arial"/>
                <a:cs typeface="Arial"/>
              </a:rPr>
              <a:t>Social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Needs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32917" y="5707553"/>
            <a:ext cx="153035" cy="153035"/>
            <a:chOff x="5532917" y="5707553"/>
            <a:chExt cx="153035" cy="153035"/>
          </a:xfrm>
        </p:grpSpPr>
        <p:sp>
          <p:nvSpPr>
            <p:cNvPr id="26" name="object 26"/>
            <p:cNvSpPr/>
            <p:nvPr/>
          </p:nvSpPr>
          <p:spPr>
            <a:xfrm>
              <a:off x="5551967" y="5726603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114872" y="0"/>
                  </a:moveTo>
                  <a:lnTo>
                    <a:pt x="0" y="0"/>
                  </a:lnTo>
                  <a:lnTo>
                    <a:pt x="0" y="114872"/>
                  </a:lnTo>
                  <a:lnTo>
                    <a:pt x="114872" y="114872"/>
                  </a:lnTo>
                  <a:lnTo>
                    <a:pt x="114872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551967" y="5726603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0" y="0"/>
                  </a:moveTo>
                  <a:lnTo>
                    <a:pt x="114872" y="0"/>
                  </a:lnTo>
                  <a:lnTo>
                    <a:pt x="114872" y="114872"/>
                  </a:lnTo>
                  <a:lnTo>
                    <a:pt x="0" y="1148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5089691" y="4711700"/>
            <a:ext cx="1169035" cy="119634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700" marR="5080" indent="-635">
              <a:lnSpc>
                <a:spcPts val="2060"/>
              </a:lnSpc>
              <a:spcBef>
                <a:spcPts val="250"/>
              </a:spcBef>
            </a:pPr>
            <a:r>
              <a:rPr dirty="0" sz="1800" spc="-10">
                <a:latin typeface="Arial"/>
                <a:cs typeface="Arial"/>
              </a:rPr>
              <a:t>Needs Resources Information</a:t>
            </a:r>
            <a:endParaRPr sz="1800">
              <a:latin typeface="Arial"/>
              <a:cs typeface="Arial"/>
            </a:endParaRPr>
          </a:p>
          <a:p>
            <a:pPr marL="629285">
              <a:lnSpc>
                <a:spcPct val="100000"/>
              </a:lnSpc>
              <a:spcBef>
                <a:spcPts val="725"/>
              </a:spcBef>
            </a:pPr>
            <a:r>
              <a:rPr dirty="0" sz="1800" spc="-25">
                <a:latin typeface="Arial"/>
                <a:cs typeface="Arial"/>
              </a:rPr>
              <a:t>Yes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493" rIns="0" bIns="0" rtlCol="0" vert="horz">
            <a:spAutoFit/>
          </a:bodyPr>
          <a:lstStyle/>
          <a:p>
            <a:pPr marL="363220" marR="5080">
              <a:lnSpc>
                <a:spcPts val="3479"/>
              </a:lnSpc>
              <a:spcBef>
                <a:spcPts val="515"/>
              </a:spcBef>
            </a:pPr>
            <a:r>
              <a:rPr dirty="0" sz="3200" spc="-215"/>
              <a:t>Theme</a:t>
            </a:r>
            <a:r>
              <a:rPr dirty="0" sz="3200" spc="-140"/>
              <a:t> </a:t>
            </a:r>
            <a:r>
              <a:rPr dirty="0" sz="3200" spc="-165"/>
              <a:t>1</a:t>
            </a:r>
            <a:r>
              <a:rPr dirty="0" sz="3200" spc="-150"/>
              <a:t> </a:t>
            </a:r>
            <a:r>
              <a:rPr dirty="0" sz="3200" spc="-204"/>
              <a:t>–</a:t>
            </a:r>
            <a:r>
              <a:rPr dirty="0" sz="3200" spc="-140"/>
              <a:t> </a:t>
            </a:r>
            <a:r>
              <a:rPr dirty="0" sz="3200" spc="-165"/>
              <a:t>Patients</a:t>
            </a:r>
            <a:r>
              <a:rPr dirty="0" sz="3200" spc="-140"/>
              <a:t> were </a:t>
            </a:r>
            <a:r>
              <a:rPr dirty="0" sz="3200" spc="-125"/>
              <a:t>likely</a:t>
            </a:r>
            <a:r>
              <a:rPr dirty="0" sz="3200" spc="-145"/>
              <a:t> </a:t>
            </a:r>
            <a:r>
              <a:rPr dirty="0" sz="3200"/>
              <a:t>to</a:t>
            </a:r>
            <a:r>
              <a:rPr dirty="0" sz="3200" spc="-135"/>
              <a:t> </a:t>
            </a:r>
            <a:r>
              <a:rPr dirty="0" sz="3200" spc="-165"/>
              <a:t>be</a:t>
            </a:r>
            <a:r>
              <a:rPr dirty="0" sz="3200" spc="-140"/>
              <a:t> </a:t>
            </a:r>
            <a:r>
              <a:rPr dirty="0" sz="3200" spc="-50"/>
              <a:t>initially</a:t>
            </a:r>
            <a:r>
              <a:rPr dirty="0" sz="3200" spc="-145"/>
              <a:t> </a:t>
            </a:r>
            <a:r>
              <a:rPr dirty="0" sz="3200" spc="-35"/>
              <a:t>skeptical </a:t>
            </a:r>
            <a:r>
              <a:rPr dirty="0" sz="3200" spc="-60"/>
              <a:t>and/or</a:t>
            </a:r>
            <a:r>
              <a:rPr dirty="0" sz="3200" spc="-140"/>
              <a:t> </a:t>
            </a:r>
            <a:r>
              <a:rPr dirty="0" sz="3200" spc="-229"/>
              <a:t>have</a:t>
            </a:r>
            <a:r>
              <a:rPr dirty="0" sz="3200" spc="-130"/>
              <a:t> </a:t>
            </a:r>
            <a:r>
              <a:rPr dirty="0" sz="3200" spc="-150"/>
              <a:t>reservations</a:t>
            </a:r>
            <a:r>
              <a:rPr dirty="0" sz="3200" spc="-130"/>
              <a:t> </a:t>
            </a:r>
            <a:r>
              <a:rPr dirty="0" sz="3200" spc="-100"/>
              <a:t>about</a:t>
            </a:r>
            <a:r>
              <a:rPr dirty="0" sz="3200" spc="-140"/>
              <a:t> </a:t>
            </a:r>
            <a:r>
              <a:rPr dirty="0" sz="3200" spc="-60"/>
              <a:t>the</a:t>
            </a:r>
            <a:r>
              <a:rPr dirty="0" sz="3200" spc="-125"/>
              <a:t> </a:t>
            </a:r>
            <a:r>
              <a:rPr dirty="0" sz="3200" spc="-175"/>
              <a:t>social</a:t>
            </a:r>
            <a:r>
              <a:rPr dirty="0" sz="3200" spc="-130"/>
              <a:t> </a:t>
            </a:r>
            <a:r>
              <a:rPr dirty="0" sz="3200" spc="-210"/>
              <a:t>needs</a:t>
            </a:r>
            <a:r>
              <a:rPr dirty="0" sz="3200" spc="-130"/>
              <a:t> </a:t>
            </a:r>
            <a:r>
              <a:rPr dirty="0" sz="3200" spc="-105"/>
              <a:t>questions.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66920" y="2799588"/>
            <a:ext cx="9657715" cy="265811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065" marR="5080" indent="635">
              <a:lnSpc>
                <a:spcPct val="91500"/>
              </a:lnSpc>
              <a:spcBef>
                <a:spcPts val="300"/>
              </a:spcBef>
            </a:pPr>
            <a:r>
              <a:rPr dirty="0" sz="2000" spc="-10" i="1">
                <a:latin typeface="Arial"/>
                <a:cs typeface="Arial"/>
              </a:rPr>
              <a:t>“I’m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very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inquisitive</a:t>
            </a:r>
            <a:r>
              <a:rPr dirty="0" sz="2000" spc="-100" i="1">
                <a:latin typeface="Arial"/>
                <a:cs typeface="Arial"/>
              </a:rPr>
              <a:t> when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60" i="1">
                <a:latin typeface="Arial"/>
                <a:cs typeface="Arial"/>
              </a:rPr>
              <a:t>it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55" i="1">
                <a:latin typeface="Arial"/>
                <a:cs typeface="Arial"/>
              </a:rPr>
              <a:t>comes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that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640" i="1">
                <a:latin typeface="Arial"/>
                <a:cs typeface="Arial"/>
              </a:rPr>
              <a:t>…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At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first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[I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ask],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85" i="1">
                <a:latin typeface="Arial"/>
                <a:cs typeface="Arial"/>
              </a:rPr>
              <a:t>‘Where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are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05" i="1">
                <a:latin typeface="Arial"/>
                <a:cs typeface="Arial"/>
              </a:rPr>
              <a:t>you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calling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30" i="1">
                <a:latin typeface="Arial"/>
                <a:cs typeface="Arial"/>
              </a:rPr>
              <a:t>me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from? </a:t>
            </a:r>
            <a:r>
              <a:rPr dirty="0" sz="2000" spc="-130" i="1">
                <a:latin typeface="Arial"/>
                <a:cs typeface="Arial"/>
              </a:rPr>
              <a:t>Why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are </a:t>
            </a:r>
            <a:r>
              <a:rPr dirty="0" sz="2000" spc="-105" i="1">
                <a:latin typeface="Arial"/>
                <a:cs typeface="Arial"/>
              </a:rPr>
              <a:t>you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calling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me?’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Not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just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anyone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is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going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40" i="1">
                <a:latin typeface="Arial"/>
                <a:cs typeface="Arial"/>
              </a:rPr>
              <a:t>be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helping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a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10" i="1">
                <a:latin typeface="Arial"/>
                <a:cs typeface="Arial"/>
              </a:rPr>
              <a:t>person.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35" i="1">
                <a:latin typeface="Arial"/>
                <a:cs typeface="Arial"/>
              </a:rPr>
              <a:t>Sometimes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they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just </a:t>
            </a:r>
            <a:r>
              <a:rPr dirty="0" sz="2000" spc="-100" i="1">
                <a:latin typeface="Arial"/>
                <a:cs typeface="Arial"/>
              </a:rPr>
              <a:t>do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60" i="1">
                <a:latin typeface="Arial"/>
                <a:cs typeface="Arial"/>
              </a:rPr>
              <a:t>it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grab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your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information.”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dirty="0" sz="1600" spc="-70">
                <a:latin typeface="Arial"/>
                <a:cs typeface="Arial"/>
              </a:rPr>
              <a:t>45-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54-</a:t>
            </a:r>
            <a:r>
              <a:rPr dirty="0" sz="1600" spc="-90">
                <a:latin typeface="Arial"/>
                <a:cs typeface="Arial"/>
              </a:rPr>
              <a:t>year-</a:t>
            </a:r>
            <a:r>
              <a:rPr dirty="0" sz="1600" spc="-40">
                <a:latin typeface="Arial"/>
                <a:cs typeface="Arial"/>
              </a:rPr>
              <a:t>old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95">
                <a:latin typeface="Arial"/>
                <a:cs typeface="Arial"/>
              </a:rPr>
              <a:t>Hispanic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female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(translated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from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Spanish)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600">
              <a:latin typeface="Arial"/>
              <a:cs typeface="Arial"/>
            </a:endParaRPr>
          </a:p>
          <a:p>
            <a:pPr algn="ctr" marL="31750" marR="27940">
              <a:lnSpc>
                <a:spcPts val="2210"/>
              </a:lnSpc>
            </a:pPr>
            <a:r>
              <a:rPr dirty="0" sz="2000" i="1">
                <a:latin typeface="Arial"/>
                <a:cs typeface="Arial"/>
              </a:rPr>
              <a:t>“With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my</a:t>
            </a:r>
            <a:r>
              <a:rPr dirty="0" sz="2000" spc="-75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daughter’s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disability</a:t>
            </a:r>
            <a:r>
              <a:rPr dirty="0" sz="2000" spc="-75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there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was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[Department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of</a:t>
            </a:r>
            <a:r>
              <a:rPr dirty="0" sz="2000" spc="-75" i="1">
                <a:latin typeface="Arial"/>
                <a:cs typeface="Arial"/>
              </a:rPr>
              <a:t> </a:t>
            </a:r>
            <a:r>
              <a:rPr dirty="0" sz="2000" spc="-114" i="1">
                <a:latin typeface="Arial"/>
                <a:cs typeface="Arial"/>
              </a:rPr>
              <a:t>Human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40" i="1">
                <a:latin typeface="Arial"/>
                <a:cs typeface="Arial"/>
              </a:rPr>
              <a:t>Services]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involved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quite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a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bit </a:t>
            </a:r>
            <a:r>
              <a:rPr dirty="0" sz="2000" spc="-45" i="1">
                <a:latin typeface="Arial"/>
                <a:cs typeface="Arial"/>
              </a:rPr>
              <a:t>in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our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5" i="1">
                <a:latin typeface="Arial"/>
                <a:cs typeface="Arial"/>
              </a:rPr>
              <a:t>household.</a:t>
            </a:r>
            <a:r>
              <a:rPr dirty="0" sz="2000" spc="-95" i="1">
                <a:latin typeface="Arial"/>
                <a:cs typeface="Arial"/>
              </a:rPr>
              <a:t> Maybe </a:t>
            </a:r>
            <a:r>
              <a:rPr dirty="0" sz="2000" spc="60" i="1">
                <a:latin typeface="Arial"/>
                <a:cs typeface="Arial"/>
              </a:rPr>
              <a:t>it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would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55" i="1">
                <a:latin typeface="Arial"/>
                <a:cs typeface="Arial"/>
              </a:rPr>
              <a:t>cause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her </a:t>
            </a:r>
            <a:r>
              <a:rPr dirty="0" sz="2000" spc="-80" i="1">
                <a:latin typeface="Arial"/>
                <a:cs typeface="Arial"/>
              </a:rPr>
              <a:t>more</a:t>
            </a:r>
            <a:r>
              <a:rPr dirty="0" sz="2000" spc="-95" i="1">
                <a:latin typeface="Arial"/>
                <a:cs typeface="Arial"/>
              </a:rPr>
              <a:t> problems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30" i="1">
                <a:latin typeface="Arial"/>
                <a:cs typeface="Arial"/>
              </a:rPr>
              <a:t>admit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45" i="1">
                <a:latin typeface="Arial"/>
                <a:cs typeface="Arial"/>
              </a:rPr>
              <a:t>some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of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this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stuff.”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 sz="1600" spc="-70">
                <a:latin typeface="Arial"/>
                <a:cs typeface="Arial"/>
              </a:rPr>
              <a:t>65-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74-</a:t>
            </a:r>
            <a:r>
              <a:rPr dirty="0" sz="1600" spc="-90">
                <a:latin typeface="Arial"/>
                <a:cs typeface="Arial"/>
              </a:rPr>
              <a:t>year-</a:t>
            </a:r>
            <a:r>
              <a:rPr dirty="0" sz="1600" spc="-40">
                <a:latin typeface="Arial"/>
                <a:cs typeface="Arial"/>
              </a:rPr>
              <a:t>old</a:t>
            </a:r>
            <a:r>
              <a:rPr dirty="0" sz="1600" spc="-45">
                <a:latin typeface="Arial"/>
                <a:cs typeface="Arial"/>
              </a:rPr>
              <a:t> White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female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363220" marR="5080">
              <a:lnSpc>
                <a:spcPts val="3910"/>
              </a:lnSpc>
              <a:spcBef>
                <a:spcPts val="570"/>
              </a:spcBef>
            </a:pPr>
            <a:r>
              <a:rPr dirty="0" spc="-260"/>
              <a:t>Theme</a:t>
            </a:r>
            <a:r>
              <a:rPr dirty="0" spc="-190"/>
              <a:t> </a:t>
            </a:r>
            <a:r>
              <a:rPr dirty="0" spc="-180"/>
              <a:t>2 </a:t>
            </a:r>
            <a:r>
              <a:rPr dirty="0" spc="-220"/>
              <a:t>–</a:t>
            </a:r>
            <a:r>
              <a:rPr dirty="0" spc="-190"/>
              <a:t> </a:t>
            </a:r>
            <a:r>
              <a:rPr dirty="0" spc="-150"/>
              <a:t>Immediate</a:t>
            </a:r>
            <a:r>
              <a:rPr dirty="0" spc="-185"/>
              <a:t> </a:t>
            </a:r>
            <a:r>
              <a:rPr dirty="0" spc="-175"/>
              <a:t>transparency</a:t>
            </a:r>
            <a:r>
              <a:rPr dirty="0" spc="-180"/>
              <a:t> </a:t>
            </a:r>
            <a:r>
              <a:rPr dirty="0" spc="-204"/>
              <a:t>and</a:t>
            </a:r>
            <a:r>
              <a:rPr dirty="0" spc="-180"/>
              <a:t> </a:t>
            </a:r>
            <a:r>
              <a:rPr dirty="0" spc="-110"/>
              <a:t>ongoing </a:t>
            </a:r>
            <a:r>
              <a:rPr dirty="0" spc="-175"/>
              <a:t>respect</a:t>
            </a:r>
            <a:r>
              <a:rPr dirty="0" spc="-150"/>
              <a:t> </a:t>
            </a:r>
            <a:r>
              <a:rPr dirty="0" spc="-40"/>
              <a:t>for</a:t>
            </a:r>
            <a:r>
              <a:rPr dirty="0" spc="-160"/>
              <a:t> autonomy</a:t>
            </a:r>
            <a:r>
              <a:rPr dirty="0" spc="-155"/>
              <a:t> </a:t>
            </a:r>
            <a:r>
              <a:rPr dirty="0" spc="-170"/>
              <a:t>were</a:t>
            </a:r>
            <a:r>
              <a:rPr dirty="0" spc="-160"/>
              <a:t> </a:t>
            </a:r>
            <a:r>
              <a:rPr dirty="0" spc="-30"/>
              <a:t>fundamental.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6764" y="2936747"/>
            <a:ext cx="9534525" cy="23774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 marL="151765" marR="144780" indent="635">
              <a:lnSpc>
                <a:spcPts val="2210"/>
              </a:lnSpc>
              <a:spcBef>
                <a:spcPts val="330"/>
              </a:spcBef>
            </a:pPr>
            <a:r>
              <a:rPr dirty="0" sz="2000" spc="75" i="1">
                <a:latin typeface="Arial"/>
                <a:cs typeface="Arial"/>
              </a:rPr>
              <a:t>“It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60" i="1">
                <a:latin typeface="Arial"/>
                <a:cs typeface="Arial"/>
              </a:rPr>
              <a:t>seemed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85" i="1">
                <a:latin typeface="Arial"/>
                <a:cs typeface="Arial"/>
              </a:rPr>
              <a:t>like</a:t>
            </a:r>
            <a:r>
              <a:rPr dirty="0" sz="2000" spc="-95" i="1">
                <a:latin typeface="Arial"/>
                <a:cs typeface="Arial"/>
              </a:rPr>
              <a:t> a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55" i="1">
                <a:latin typeface="Arial"/>
                <a:cs typeface="Arial"/>
              </a:rPr>
              <a:t>scam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at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first,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but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55" i="1">
                <a:latin typeface="Arial"/>
                <a:cs typeface="Arial"/>
              </a:rPr>
              <a:t>because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85" i="1">
                <a:latin typeface="Arial"/>
                <a:cs typeface="Arial"/>
              </a:rPr>
              <a:t> know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[the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healthcare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organization]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and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I’ve </a:t>
            </a:r>
            <a:r>
              <a:rPr dirty="0" sz="2000" spc="-135" i="1">
                <a:latin typeface="Arial"/>
                <a:cs typeface="Arial"/>
              </a:rPr>
              <a:t>been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going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there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135" i="1">
                <a:latin typeface="Arial"/>
                <a:cs typeface="Arial"/>
              </a:rPr>
              <a:t>since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was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85" i="1">
                <a:latin typeface="Arial"/>
                <a:cs typeface="Arial"/>
              </a:rPr>
              <a:t>like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two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years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old,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was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like,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85" i="1">
                <a:latin typeface="Arial"/>
                <a:cs typeface="Arial"/>
              </a:rPr>
              <a:t>‘No,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there’s</a:t>
            </a:r>
            <a:r>
              <a:rPr dirty="0" sz="2000" spc="-100" i="1">
                <a:latin typeface="Arial"/>
                <a:cs typeface="Arial"/>
              </a:rPr>
              <a:t> no </a:t>
            </a:r>
            <a:r>
              <a:rPr dirty="0" sz="2000" spc="-85" i="1">
                <a:latin typeface="Arial"/>
                <a:cs typeface="Arial"/>
              </a:rPr>
              <a:t>way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30" i="1">
                <a:latin typeface="Arial"/>
                <a:cs typeface="Arial"/>
              </a:rPr>
              <a:t>it’s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a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scam.’”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dirty="0" sz="1600" spc="-100">
                <a:latin typeface="Arial"/>
                <a:cs typeface="Arial"/>
              </a:rPr>
              <a:t>&lt;25-</a:t>
            </a:r>
            <a:r>
              <a:rPr dirty="0" sz="1600" spc="-90">
                <a:latin typeface="Arial"/>
                <a:cs typeface="Arial"/>
              </a:rPr>
              <a:t>year-</a:t>
            </a:r>
            <a:r>
              <a:rPr dirty="0" sz="1600" spc="-40">
                <a:latin typeface="Arial"/>
                <a:cs typeface="Arial"/>
              </a:rPr>
              <a:t>old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White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female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600">
              <a:latin typeface="Arial"/>
              <a:cs typeface="Arial"/>
            </a:endParaRPr>
          </a:p>
          <a:p>
            <a:pPr algn="ctr" marL="12065" marR="5080">
              <a:lnSpc>
                <a:spcPts val="2180"/>
              </a:lnSpc>
              <a:spcBef>
                <a:spcPts val="5"/>
              </a:spcBef>
            </a:pPr>
            <a:r>
              <a:rPr dirty="0" sz="2000" spc="60" i="1">
                <a:latin typeface="Arial"/>
                <a:cs typeface="Arial"/>
              </a:rPr>
              <a:t>“I</a:t>
            </a:r>
            <a:r>
              <a:rPr dirty="0" sz="2000" spc="-100" i="1">
                <a:latin typeface="Arial"/>
                <a:cs typeface="Arial"/>
              </a:rPr>
              <a:t> mean,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don’t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40" i="1">
                <a:latin typeface="Arial"/>
                <a:cs typeface="Arial"/>
              </a:rPr>
              <a:t>want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40" i="1">
                <a:latin typeface="Arial"/>
                <a:cs typeface="Arial"/>
              </a:rPr>
              <a:t>be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35" i="1">
                <a:latin typeface="Arial"/>
                <a:cs typeface="Arial"/>
              </a:rPr>
              <a:t>hassled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if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tell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them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that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everything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is</a:t>
            </a:r>
            <a:r>
              <a:rPr dirty="0" sz="2000" spc="-95" i="1">
                <a:latin typeface="Arial"/>
                <a:cs typeface="Arial"/>
              </a:rPr>
              <a:t> good </a:t>
            </a:r>
            <a:r>
              <a:rPr dirty="0" sz="2000" spc="-640" i="1">
                <a:latin typeface="Arial"/>
                <a:cs typeface="Arial"/>
              </a:rPr>
              <a:t>…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If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I’m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not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in</a:t>
            </a:r>
            <a:r>
              <a:rPr dirty="0" sz="2000" spc="-95" i="1">
                <a:latin typeface="Arial"/>
                <a:cs typeface="Arial"/>
              </a:rPr>
              <a:t> a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good </a:t>
            </a:r>
            <a:r>
              <a:rPr dirty="0" sz="2000" spc="-100" i="1">
                <a:latin typeface="Arial"/>
                <a:cs typeface="Arial"/>
              </a:rPr>
              <a:t>place,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I’ll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50" i="1">
                <a:latin typeface="Arial"/>
                <a:cs typeface="Arial"/>
              </a:rPr>
              <a:t>ask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them.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don’t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40" i="1">
                <a:latin typeface="Arial"/>
                <a:cs typeface="Arial"/>
              </a:rPr>
              <a:t>want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40" i="1">
                <a:latin typeface="Arial"/>
                <a:cs typeface="Arial"/>
              </a:rPr>
              <a:t>be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pressured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40" i="1">
                <a:latin typeface="Arial"/>
                <a:cs typeface="Arial"/>
              </a:rPr>
              <a:t>or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hassled.”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dirty="0" sz="1600" spc="-70">
                <a:latin typeface="Arial"/>
                <a:cs typeface="Arial"/>
              </a:rPr>
              <a:t>45-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54-</a:t>
            </a:r>
            <a:r>
              <a:rPr dirty="0" sz="1600" spc="-90">
                <a:latin typeface="Arial"/>
                <a:cs typeface="Arial"/>
              </a:rPr>
              <a:t>year-</a:t>
            </a:r>
            <a:r>
              <a:rPr dirty="0" sz="1600" spc="-40">
                <a:latin typeface="Arial"/>
                <a:cs typeface="Arial"/>
              </a:rPr>
              <a:t>old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10">
                <a:latin typeface="Arial"/>
                <a:cs typeface="Arial"/>
              </a:rPr>
              <a:t>Black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male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363220" marR="5080">
              <a:lnSpc>
                <a:spcPts val="3910"/>
              </a:lnSpc>
              <a:spcBef>
                <a:spcPts val="570"/>
              </a:spcBef>
            </a:pPr>
            <a:r>
              <a:rPr dirty="0" spc="-260"/>
              <a:t>Theme</a:t>
            </a:r>
            <a:r>
              <a:rPr dirty="0" spc="-175"/>
              <a:t> </a:t>
            </a:r>
            <a:r>
              <a:rPr dirty="0" spc="-180"/>
              <a:t>3</a:t>
            </a:r>
            <a:r>
              <a:rPr dirty="0" spc="-170"/>
              <a:t> </a:t>
            </a:r>
            <a:r>
              <a:rPr dirty="0" spc="-220"/>
              <a:t>–</a:t>
            </a:r>
            <a:r>
              <a:rPr dirty="0" spc="-175"/>
              <a:t> </a:t>
            </a:r>
            <a:r>
              <a:rPr dirty="0" spc="-245"/>
              <a:t>Showing</a:t>
            </a:r>
            <a:r>
              <a:rPr dirty="0" spc="-170"/>
              <a:t> </a:t>
            </a:r>
            <a:r>
              <a:rPr dirty="0" spc="-225"/>
              <a:t>kindness</a:t>
            </a:r>
            <a:r>
              <a:rPr dirty="0" spc="-175"/>
              <a:t> </a:t>
            </a:r>
            <a:r>
              <a:rPr dirty="0" spc="-40"/>
              <a:t>for</a:t>
            </a:r>
            <a:r>
              <a:rPr dirty="0" spc="-175"/>
              <a:t> </a:t>
            </a:r>
            <a:r>
              <a:rPr dirty="0" spc="-70"/>
              <a:t>the</a:t>
            </a:r>
            <a:r>
              <a:rPr dirty="0" spc="-175"/>
              <a:t> </a:t>
            </a:r>
            <a:r>
              <a:rPr dirty="0" spc="-85"/>
              <a:t>patient</a:t>
            </a:r>
            <a:r>
              <a:rPr dirty="0" spc="-165"/>
              <a:t> </a:t>
            </a:r>
            <a:r>
              <a:rPr dirty="0" spc="-35"/>
              <a:t>through </a:t>
            </a:r>
            <a:r>
              <a:rPr dirty="0" spc="-225"/>
              <a:t>one’s</a:t>
            </a:r>
            <a:r>
              <a:rPr dirty="0" spc="-160"/>
              <a:t> </a:t>
            </a:r>
            <a:r>
              <a:rPr dirty="0" spc="-180"/>
              <a:t>demeanor</a:t>
            </a:r>
            <a:r>
              <a:rPr dirty="0" spc="-155"/>
              <a:t> </a:t>
            </a:r>
            <a:r>
              <a:rPr dirty="0" spc="-300"/>
              <a:t>was</a:t>
            </a:r>
            <a:r>
              <a:rPr dirty="0" spc="-155"/>
              <a:t> </a:t>
            </a:r>
            <a:r>
              <a:rPr dirty="0" spc="-10"/>
              <a:t>important.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3751" y="2650235"/>
            <a:ext cx="9500235" cy="295021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49530" marR="42545">
              <a:lnSpc>
                <a:spcPct val="91500"/>
              </a:lnSpc>
              <a:spcBef>
                <a:spcPts val="300"/>
              </a:spcBef>
            </a:pPr>
            <a:r>
              <a:rPr dirty="0" sz="2000" spc="-70" i="1">
                <a:latin typeface="Arial"/>
                <a:cs typeface="Arial"/>
              </a:rPr>
              <a:t>“The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tone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of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14" i="1">
                <a:latin typeface="Arial"/>
                <a:cs typeface="Arial"/>
              </a:rPr>
              <a:t>voice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75" i="1">
                <a:latin typeface="Arial"/>
                <a:cs typeface="Arial"/>
              </a:rPr>
              <a:t>she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maintained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the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whole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30" i="1">
                <a:latin typeface="Arial"/>
                <a:cs typeface="Arial"/>
              </a:rPr>
              <a:t>time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was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5" i="1">
                <a:latin typeface="Arial"/>
                <a:cs typeface="Arial"/>
              </a:rPr>
              <a:t>also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really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helpful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40" i="1">
                <a:latin typeface="Arial"/>
                <a:cs typeface="Arial"/>
              </a:rPr>
              <a:t>…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155" i="1">
                <a:latin typeface="Arial"/>
                <a:cs typeface="Arial"/>
              </a:rPr>
              <a:t>Just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maintaining </a:t>
            </a:r>
            <a:r>
              <a:rPr dirty="0" sz="2000" spc="-110" i="1">
                <a:latin typeface="Arial"/>
                <a:cs typeface="Arial"/>
              </a:rPr>
              <a:t>maybe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a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45" i="1">
                <a:latin typeface="Arial"/>
                <a:cs typeface="Arial"/>
              </a:rPr>
              <a:t>soft,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60" i="1">
                <a:latin typeface="Arial"/>
                <a:cs typeface="Arial"/>
              </a:rPr>
              <a:t>it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doesn’t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always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have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40" i="1">
                <a:latin typeface="Arial"/>
                <a:cs typeface="Arial"/>
              </a:rPr>
              <a:t>be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45" i="1">
                <a:latin typeface="Arial"/>
                <a:cs typeface="Arial"/>
              </a:rPr>
              <a:t>soft,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but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just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85" i="1">
                <a:latin typeface="Arial"/>
                <a:cs typeface="Arial"/>
              </a:rPr>
              <a:t>like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a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calming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[voice]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40" i="1">
                <a:latin typeface="Arial"/>
                <a:cs typeface="Arial"/>
              </a:rPr>
              <a:t>…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45" i="1">
                <a:latin typeface="Arial"/>
                <a:cs typeface="Arial"/>
              </a:rPr>
              <a:t>It’s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very </a:t>
            </a:r>
            <a:r>
              <a:rPr dirty="0" sz="2000" spc="-75" i="1">
                <a:latin typeface="Arial"/>
                <a:cs typeface="Arial"/>
              </a:rPr>
              <a:t>stereotypical,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but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60" i="1">
                <a:latin typeface="Arial"/>
                <a:cs typeface="Arial"/>
              </a:rPr>
              <a:t>it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50" i="1">
                <a:latin typeface="Arial"/>
                <a:cs typeface="Arial"/>
              </a:rPr>
              <a:t>does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work.”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1700" spc="-105">
                <a:latin typeface="Arial"/>
                <a:cs typeface="Arial"/>
              </a:rPr>
              <a:t>&lt;25-</a:t>
            </a:r>
            <a:r>
              <a:rPr dirty="0" sz="1700" spc="-95">
                <a:latin typeface="Arial"/>
                <a:cs typeface="Arial"/>
              </a:rPr>
              <a:t>year-</a:t>
            </a:r>
            <a:r>
              <a:rPr dirty="0" sz="1700" spc="-35">
                <a:latin typeface="Arial"/>
                <a:cs typeface="Arial"/>
              </a:rPr>
              <a:t>old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00">
                <a:latin typeface="Arial"/>
                <a:cs typeface="Arial"/>
              </a:rPr>
              <a:t>Hispanic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70">
                <a:latin typeface="Arial"/>
                <a:cs typeface="Arial"/>
              </a:rPr>
              <a:t>female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(a)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700">
              <a:latin typeface="Arial"/>
              <a:cs typeface="Arial"/>
            </a:endParaRPr>
          </a:p>
          <a:p>
            <a:pPr algn="ctr" marL="12065" marR="5080">
              <a:lnSpc>
                <a:spcPct val="89500"/>
              </a:lnSpc>
            </a:pPr>
            <a:r>
              <a:rPr dirty="0" sz="2000" spc="-135" i="1">
                <a:latin typeface="Arial"/>
                <a:cs typeface="Arial"/>
              </a:rPr>
              <a:t>“She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wasn’t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very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kind,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45" i="1">
                <a:latin typeface="Arial"/>
                <a:cs typeface="Arial"/>
              </a:rPr>
              <a:t>too.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55" i="1">
                <a:latin typeface="Arial"/>
                <a:cs typeface="Arial"/>
              </a:rPr>
              <a:t>Just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quick </a:t>
            </a:r>
            <a:r>
              <a:rPr dirty="0" sz="2000" spc="-100" i="1">
                <a:latin typeface="Arial"/>
                <a:cs typeface="Arial"/>
              </a:rPr>
              <a:t>and </a:t>
            </a:r>
            <a:r>
              <a:rPr dirty="0" sz="2000" spc="-60" i="1">
                <a:latin typeface="Arial"/>
                <a:cs typeface="Arial"/>
              </a:rPr>
              <a:t>short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640" i="1">
                <a:latin typeface="Arial"/>
                <a:cs typeface="Arial"/>
              </a:rPr>
              <a:t>…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75" i="1">
                <a:latin typeface="Arial"/>
                <a:cs typeface="Arial"/>
              </a:rPr>
              <a:t>The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tone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in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her </a:t>
            </a:r>
            <a:r>
              <a:rPr dirty="0" sz="2000" spc="-105" i="1">
                <a:latin typeface="Arial"/>
                <a:cs typeface="Arial"/>
              </a:rPr>
              <a:t>voice,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60" i="1">
                <a:latin typeface="Arial"/>
                <a:cs typeface="Arial"/>
              </a:rPr>
              <a:t>it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60" i="1">
                <a:latin typeface="Arial"/>
                <a:cs typeface="Arial"/>
              </a:rPr>
              <a:t>seemed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85" i="1">
                <a:latin typeface="Arial"/>
                <a:cs typeface="Arial"/>
              </a:rPr>
              <a:t>like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she </a:t>
            </a:r>
            <a:r>
              <a:rPr dirty="0" sz="2000" spc="-120" i="1">
                <a:latin typeface="Arial"/>
                <a:cs typeface="Arial"/>
              </a:rPr>
              <a:t>was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in</a:t>
            </a:r>
            <a:r>
              <a:rPr dirty="0" sz="2000" spc="-95" i="1">
                <a:latin typeface="Arial"/>
                <a:cs typeface="Arial"/>
              </a:rPr>
              <a:t> a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big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hurry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640" i="1">
                <a:latin typeface="Arial"/>
                <a:cs typeface="Arial"/>
              </a:rPr>
              <a:t>…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100" i="1">
                <a:latin typeface="Arial"/>
                <a:cs typeface="Arial"/>
              </a:rPr>
              <a:t> had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the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feeling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75" i="1">
                <a:latin typeface="Arial"/>
                <a:cs typeface="Arial"/>
              </a:rPr>
              <a:t>she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didn’t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have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her </a:t>
            </a:r>
            <a:r>
              <a:rPr dirty="0" sz="2000" spc="-65" i="1">
                <a:latin typeface="Arial"/>
                <a:cs typeface="Arial"/>
              </a:rPr>
              <a:t>morning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coffee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40" i="1">
                <a:latin typeface="Arial"/>
                <a:cs typeface="Arial"/>
              </a:rPr>
              <a:t>…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140" i="1">
                <a:latin typeface="Arial"/>
                <a:cs typeface="Arial"/>
              </a:rPr>
              <a:t>There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was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just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no </a:t>
            </a:r>
            <a:r>
              <a:rPr dirty="0" sz="2000" spc="-35" i="1">
                <a:latin typeface="Arial"/>
                <a:cs typeface="Arial"/>
              </a:rPr>
              <a:t>life</a:t>
            </a:r>
            <a:r>
              <a:rPr dirty="0" sz="2000" spc="-100" i="1">
                <a:latin typeface="Arial"/>
                <a:cs typeface="Arial"/>
              </a:rPr>
              <a:t> and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no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10" i="1">
                <a:latin typeface="Arial"/>
                <a:cs typeface="Arial"/>
              </a:rPr>
              <a:t>concern,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no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personal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interest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in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what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75" i="1">
                <a:latin typeface="Arial"/>
                <a:cs typeface="Arial"/>
              </a:rPr>
              <a:t>she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was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saying.”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1700" spc="-85">
                <a:latin typeface="Arial"/>
                <a:cs typeface="Arial"/>
              </a:rPr>
              <a:t>55-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90">
                <a:latin typeface="Arial"/>
                <a:cs typeface="Arial"/>
              </a:rPr>
              <a:t>64-</a:t>
            </a:r>
            <a:r>
              <a:rPr dirty="0" sz="1700" spc="-95">
                <a:latin typeface="Arial"/>
                <a:cs typeface="Arial"/>
              </a:rPr>
              <a:t>year-</a:t>
            </a:r>
            <a:r>
              <a:rPr dirty="0" sz="1700" spc="-35">
                <a:latin typeface="Arial"/>
                <a:cs typeface="Arial"/>
              </a:rPr>
              <a:t>old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White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female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363220" marR="5080">
              <a:lnSpc>
                <a:spcPts val="3910"/>
              </a:lnSpc>
              <a:spcBef>
                <a:spcPts val="570"/>
              </a:spcBef>
            </a:pPr>
            <a:r>
              <a:rPr dirty="0" spc="-260"/>
              <a:t>Theme</a:t>
            </a:r>
            <a:r>
              <a:rPr dirty="0" spc="-180"/>
              <a:t> 4</a:t>
            </a:r>
            <a:r>
              <a:rPr dirty="0" spc="-175"/>
              <a:t> </a:t>
            </a:r>
            <a:r>
              <a:rPr dirty="0" spc="-220"/>
              <a:t>–</a:t>
            </a:r>
            <a:r>
              <a:rPr dirty="0" spc="-180"/>
              <a:t> </a:t>
            </a:r>
            <a:r>
              <a:rPr dirty="0" spc="-165"/>
              <a:t>Demonstrating</a:t>
            </a:r>
            <a:r>
              <a:rPr dirty="0" spc="-175"/>
              <a:t> </a:t>
            </a:r>
            <a:r>
              <a:rPr dirty="0" spc="-320"/>
              <a:t>a</a:t>
            </a:r>
            <a:r>
              <a:rPr dirty="0" spc="-170"/>
              <a:t> </a:t>
            </a:r>
            <a:r>
              <a:rPr dirty="0" spc="-185"/>
              <a:t>genuine</a:t>
            </a:r>
            <a:r>
              <a:rPr dirty="0" spc="-180"/>
              <a:t> </a:t>
            </a:r>
            <a:r>
              <a:rPr dirty="0" spc="-65"/>
              <a:t>intention</a:t>
            </a:r>
            <a:r>
              <a:rPr dirty="0" spc="-170"/>
              <a:t> </a:t>
            </a:r>
            <a:r>
              <a:rPr dirty="0" spc="-25"/>
              <a:t>to </a:t>
            </a:r>
            <a:r>
              <a:rPr dirty="0" spc="-165"/>
              <a:t>connect</a:t>
            </a:r>
            <a:r>
              <a:rPr dirty="0" spc="-160"/>
              <a:t> </a:t>
            </a:r>
            <a:r>
              <a:rPr dirty="0" spc="-130"/>
              <a:t>patients</a:t>
            </a:r>
            <a:r>
              <a:rPr dirty="0" spc="-165"/>
              <a:t> </a:t>
            </a:r>
            <a:r>
              <a:rPr dirty="0" spc="-10"/>
              <a:t>with</a:t>
            </a:r>
            <a:r>
              <a:rPr dirty="0" spc="-160"/>
              <a:t> </a:t>
            </a:r>
            <a:r>
              <a:rPr dirty="0" spc="-215"/>
              <a:t>resources</a:t>
            </a:r>
            <a:r>
              <a:rPr dirty="0" spc="-165"/>
              <a:t> </a:t>
            </a:r>
            <a:r>
              <a:rPr dirty="0" spc="-10"/>
              <a:t>mattered.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0289" y="2533694"/>
            <a:ext cx="9527540" cy="3067050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dirty="0" sz="2000" spc="-135" i="1">
                <a:latin typeface="Arial"/>
                <a:cs typeface="Arial"/>
              </a:rPr>
              <a:t>“As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long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70" i="1">
                <a:latin typeface="Arial"/>
                <a:cs typeface="Arial"/>
              </a:rPr>
              <a:t>as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35" i="1">
                <a:latin typeface="Arial"/>
                <a:cs typeface="Arial"/>
              </a:rPr>
              <a:t>think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30" i="1">
                <a:latin typeface="Arial"/>
                <a:cs typeface="Arial"/>
              </a:rPr>
              <a:t>it’s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gonna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help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30" i="1">
                <a:latin typeface="Arial"/>
                <a:cs typeface="Arial"/>
              </a:rPr>
              <a:t>me</a:t>
            </a:r>
            <a:r>
              <a:rPr dirty="0" sz="2000" spc="-110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and </a:t>
            </a:r>
            <a:r>
              <a:rPr dirty="0" sz="2000" spc="-20" i="1">
                <a:latin typeface="Arial"/>
                <a:cs typeface="Arial"/>
              </a:rPr>
              <a:t>not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hurt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10" i="1">
                <a:latin typeface="Arial"/>
                <a:cs typeface="Arial"/>
              </a:rPr>
              <a:t>me,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I’m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30" i="1">
                <a:latin typeface="Arial"/>
                <a:cs typeface="Arial"/>
              </a:rPr>
              <a:t>willing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05" i="1">
                <a:latin typeface="Arial"/>
                <a:cs typeface="Arial"/>
              </a:rPr>
              <a:t>answer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the</a:t>
            </a:r>
            <a:r>
              <a:rPr dirty="0" sz="2000" spc="-11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question.”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dirty="0" sz="1700" spc="-85" i="1">
                <a:latin typeface="Arial"/>
                <a:cs typeface="Arial"/>
              </a:rPr>
              <a:t>45-</a:t>
            </a:r>
            <a:r>
              <a:rPr dirty="0" sz="1700" spc="-70" i="1">
                <a:latin typeface="Arial"/>
                <a:cs typeface="Arial"/>
              </a:rPr>
              <a:t> </a:t>
            </a:r>
            <a:r>
              <a:rPr dirty="0" sz="1700" i="1">
                <a:latin typeface="Arial"/>
                <a:cs typeface="Arial"/>
              </a:rPr>
              <a:t>to</a:t>
            </a:r>
            <a:r>
              <a:rPr dirty="0" sz="1700" spc="-65" i="1">
                <a:latin typeface="Arial"/>
                <a:cs typeface="Arial"/>
              </a:rPr>
              <a:t> </a:t>
            </a:r>
            <a:r>
              <a:rPr dirty="0" sz="1700" spc="-90" i="1">
                <a:latin typeface="Arial"/>
                <a:cs typeface="Arial"/>
              </a:rPr>
              <a:t>54-</a:t>
            </a:r>
            <a:r>
              <a:rPr dirty="0" sz="1700" spc="-80" i="1">
                <a:latin typeface="Arial"/>
                <a:cs typeface="Arial"/>
              </a:rPr>
              <a:t>year-</a:t>
            </a:r>
            <a:r>
              <a:rPr dirty="0" sz="1700" spc="-55" i="1">
                <a:latin typeface="Arial"/>
                <a:cs typeface="Arial"/>
              </a:rPr>
              <a:t>old</a:t>
            </a:r>
            <a:r>
              <a:rPr dirty="0" sz="1700" spc="-65" i="1">
                <a:latin typeface="Arial"/>
                <a:cs typeface="Arial"/>
              </a:rPr>
              <a:t> </a:t>
            </a:r>
            <a:r>
              <a:rPr dirty="0" sz="1700" spc="-85" i="1">
                <a:latin typeface="Arial"/>
                <a:cs typeface="Arial"/>
              </a:rPr>
              <a:t>American</a:t>
            </a:r>
            <a:r>
              <a:rPr dirty="0" sz="1700" spc="-65" i="1">
                <a:latin typeface="Arial"/>
                <a:cs typeface="Arial"/>
              </a:rPr>
              <a:t> </a:t>
            </a:r>
            <a:r>
              <a:rPr dirty="0" sz="1700" spc="-60" i="1">
                <a:latin typeface="Arial"/>
                <a:cs typeface="Arial"/>
              </a:rPr>
              <a:t>Indian</a:t>
            </a:r>
            <a:r>
              <a:rPr dirty="0" sz="1700" spc="-65" i="1">
                <a:latin typeface="Arial"/>
                <a:cs typeface="Arial"/>
              </a:rPr>
              <a:t> </a:t>
            </a:r>
            <a:r>
              <a:rPr dirty="0" sz="1700" spc="-30" i="1">
                <a:latin typeface="Arial"/>
                <a:cs typeface="Arial"/>
              </a:rPr>
              <a:t>or</a:t>
            </a:r>
            <a:r>
              <a:rPr dirty="0" sz="1700" spc="-70" i="1">
                <a:latin typeface="Arial"/>
                <a:cs typeface="Arial"/>
              </a:rPr>
              <a:t> </a:t>
            </a:r>
            <a:r>
              <a:rPr dirty="0" sz="1700" spc="-110" i="1">
                <a:latin typeface="Arial"/>
                <a:cs typeface="Arial"/>
              </a:rPr>
              <a:t>Alaska</a:t>
            </a:r>
            <a:r>
              <a:rPr dirty="0" sz="1700" spc="-65" i="1">
                <a:latin typeface="Arial"/>
                <a:cs typeface="Arial"/>
              </a:rPr>
              <a:t> </a:t>
            </a:r>
            <a:r>
              <a:rPr dirty="0" sz="1700" spc="-60" i="1">
                <a:latin typeface="Arial"/>
                <a:cs typeface="Arial"/>
              </a:rPr>
              <a:t>Native</a:t>
            </a:r>
            <a:r>
              <a:rPr dirty="0" sz="1700" spc="-65" i="1">
                <a:latin typeface="Arial"/>
                <a:cs typeface="Arial"/>
              </a:rPr>
              <a:t> </a:t>
            </a:r>
            <a:r>
              <a:rPr dirty="0" sz="1700" spc="-10" i="1">
                <a:latin typeface="Arial"/>
                <a:cs typeface="Arial"/>
              </a:rPr>
              <a:t>female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700">
              <a:latin typeface="Arial"/>
              <a:cs typeface="Arial"/>
            </a:endParaRPr>
          </a:p>
          <a:p>
            <a:pPr algn="ctr" marL="12700" marR="5080">
              <a:lnSpc>
                <a:spcPct val="89500"/>
              </a:lnSpc>
            </a:pPr>
            <a:r>
              <a:rPr dirty="0" sz="2000" spc="-65" i="1">
                <a:latin typeface="Arial"/>
                <a:cs typeface="Arial"/>
              </a:rPr>
              <a:t>Interviewer: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45" i="1">
                <a:latin typeface="Arial"/>
                <a:cs typeface="Arial"/>
              </a:rPr>
              <a:t>“Is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60" i="1">
                <a:latin typeface="Arial"/>
                <a:cs typeface="Arial"/>
              </a:rPr>
              <a:t>it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25" i="1">
                <a:latin typeface="Arial"/>
                <a:cs typeface="Arial"/>
              </a:rPr>
              <a:t>okay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50" i="1">
                <a:latin typeface="Arial"/>
                <a:cs typeface="Arial"/>
              </a:rPr>
              <a:t>ask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35" i="1">
                <a:latin typeface="Arial"/>
                <a:cs typeface="Arial"/>
              </a:rPr>
              <a:t>[about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social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14" i="1">
                <a:latin typeface="Arial"/>
                <a:cs typeface="Arial"/>
              </a:rPr>
              <a:t>needs],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45" i="1">
                <a:latin typeface="Arial"/>
                <a:cs typeface="Arial"/>
              </a:rPr>
              <a:t>even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when</a:t>
            </a:r>
            <a:r>
              <a:rPr dirty="0" sz="2000" spc="-90" i="1">
                <a:latin typeface="Arial"/>
                <a:cs typeface="Arial"/>
              </a:rPr>
              <a:t> help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40" i="1">
                <a:latin typeface="Arial"/>
                <a:cs typeface="Arial"/>
              </a:rPr>
              <a:t>or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30" i="1">
                <a:latin typeface="Arial"/>
                <a:cs typeface="Arial"/>
              </a:rPr>
              <a:t>resources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cannot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be </a:t>
            </a:r>
            <a:r>
              <a:rPr dirty="0" sz="2000" spc="-70" i="1">
                <a:latin typeface="Arial"/>
                <a:cs typeface="Arial"/>
              </a:rPr>
              <a:t>guaranteed?”</a:t>
            </a:r>
            <a:r>
              <a:rPr dirty="0" sz="2000" spc="-75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Interviewee:</a:t>
            </a:r>
            <a:r>
              <a:rPr dirty="0" sz="2000" spc="-70" i="1">
                <a:latin typeface="Arial"/>
                <a:cs typeface="Arial"/>
              </a:rPr>
              <a:t> </a:t>
            </a:r>
            <a:r>
              <a:rPr dirty="0" sz="2000" spc="75" i="1">
                <a:latin typeface="Arial"/>
                <a:cs typeface="Arial"/>
              </a:rPr>
              <a:t>“It</a:t>
            </a:r>
            <a:r>
              <a:rPr dirty="0" sz="2000" spc="-75" i="1">
                <a:latin typeface="Arial"/>
                <a:cs typeface="Arial"/>
              </a:rPr>
              <a:t> </a:t>
            </a:r>
            <a:r>
              <a:rPr dirty="0" sz="2000" spc="-140" i="1">
                <a:latin typeface="Arial"/>
                <a:cs typeface="Arial"/>
              </a:rPr>
              <a:t>depends</a:t>
            </a:r>
            <a:r>
              <a:rPr dirty="0" sz="2000" spc="-75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on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the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110" i="1">
                <a:latin typeface="Arial"/>
                <a:cs typeface="Arial"/>
              </a:rPr>
              <a:t>person.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35" i="1">
                <a:latin typeface="Arial"/>
                <a:cs typeface="Arial"/>
              </a:rPr>
              <a:t>Look,</a:t>
            </a:r>
            <a:r>
              <a:rPr dirty="0" sz="2000" spc="-7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there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are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times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when,</a:t>
            </a:r>
            <a:r>
              <a:rPr dirty="0" sz="2000" spc="-7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if</a:t>
            </a:r>
            <a:r>
              <a:rPr dirty="0" sz="2000" spc="-75" i="1">
                <a:latin typeface="Arial"/>
                <a:cs typeface="Arial"/>
              </a:rPr>
              <a:t> they</a:t>
            </a:r>
            <a:r>
              <a:rPr dirty="0" sz="2000" spc="-7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are </a:t>
            </a:r>
            <a:r>
              <a:rPr dirty="0" sz="2000" spc="-75" i="1">
                <a:latin typeface="Arial"/>
                <a:cs typeface="Arial"/>
              </a:rPr>
              <a:t>going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90" i="1">
                <a:latin typeface="Arial"/>
                <a:cs typeface="Arial"/>
              </a:rPr>
              <a:t> help</a:t>
            </a:r>
            <a:r>
              <a:rPr dirty="0" sz="2000" spc="-95" i="1">
                <a:latin typeface="Arial"/>
                <a:cs typeface="Arial"/>
              </a:rPr>
              <a:t> you,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35" i="1">
                <a:latin typeface="Arial"/>
                <a:cs typeface="Arial"/>
              </a:rPr>
              <a:t>that’s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fine!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85" i="1">
                <a:latin typeface="Arial"/>
                <a:cs typeface="Arial"/>
              </a:rPr>
              <a:t>But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if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they</a:t>
            </a:r>
            <a:r>
              <a:rPr dirty="0" sz="2000" spc="-90" i="1">
                <a:latin typeface="Arial"/>
                <a:cs typeface="Arial"/>
              </a:rPr>
              <a:t> are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one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of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those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05" i="1">
                <a:latin typeface="Arial"/>
                <a:cs typeface="Arial"/>
              </a:rPr>
              <a:t>people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who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doesn’t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40" i="1">
                <a:latin typeface="Arial"/>
                <a:cs typeface="Arial"/>
              </a:rPr>
              <a:t>want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help, </a:t>
            </a:r>
            <a:r>
              <a:rPr dirty="0" sz="2000" spc="-75" i="1">
                <a:latin typeface="Arial"/>
                <a:cs typeface="Arial"/>
              </a:rPr>
              <a:t>they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will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not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explain </a:t>
            </a:r>
            <a:r>
              <a:rPr dirty="0" sz="2000" spc="60" i="1">
                <a:latin typeface="Arial"/>
                <a:cs typeface="Arial"/>
              </a:rPr>
              <a:t>it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90" i="1">
                <a:latin typeface="Arial"/>
                <a:cs typeface="Arial"/>
              </a:rPr>
              <a:t>you.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Interviewer: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14" i="1">
                <a:latin typeface="Arial"/>
                <a:cs typeface="Arial"/>
              </a:rPr>
              <a:t>“So,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more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85" i="1">
                <a:latin typeface="Arial"/>
                <a:cs typeface="Arial"/>
              </a:rPr>
              <a:t>like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what</a:t>
            </a:r>
            <a:r>
              <a:rPr dirty="0" sz="2000" spc="-90" i="1">
                <a:latin typeface="Arial"/>
                <a:cs typeface="Arial"/>
              </a:rPr>
              <a:t> are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the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intentions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[of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the </a:t>
            </a:r>
            <a:r>
              <a:rPr dirty="0" sz="2000" spc="-70" i="1">
                <a:latin typeface="Arial"/>
                <a:cs typeface="Arial"/>
              </a:rPr>
              <a:t>person]?”</a:t>
            </a:r>
            <a:r>
              <a:rPr dirty="0" sz="2000" spc="-65" i="1">
                <a:latin typeface="Arial"/>
                <a:cs typeface="Arial"/>
              </a:rPr>
              <a:t> </a:t>
            </a:r>
            <a:r>
              <a:rPr dirty="0" sz="2000" spc="-80" i="1">
                <a:latin typeface="Arial"/>
                <a:cs typeface="Arial"/>
              </a:rPr>
              <a:t>Interviewee:</a:t>
            </a:r>
            <a:r>
              <a:rPr dirty="0" sz="2000" spc="-6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“Yes.”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1700" spc="-85">
                <a:latin typeface="Arial"/>
                <a:cs typeface="Arial"/>
              </a:rPr>
              <a:t>45-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to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90">
                <a:latin typeface="Arial"/>
                <a:cs typeface="Arial"/>
              </a:rPr>
              <a:t>54-</a:t>
            </a:r>
            <a:r>
              <a:rPr dirty="0" sz="1700" spc="-95">
                <a:latin typeface="Arial"/>
                <a:cs typeface="Arial"/>
              </a:rPr>
              <a:t>year-</a:t>
            </a:r>
            <a:r>
              <a:rPr dirty="0" sz="1700" spc="-35">
                <a:latin typeface="Arial"/>
                <a:cs typeface="Arial"/>
              </a:rPr>
              <a:t>old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100">
                <a:latin typeface="Arial"/>
                <a:cs typeface="Arial"/>
              </a:rPr>
              <a:t>Hispanic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85">
                <a:latin typeface="Arial"/>
                <a:cs typeface="Arial"/>
              </a:rPr>
              <a:t>male</a:t>
            </a:r>
            <a:r>
              <a:rPr dirty="0" sz="1700" spc="-60">
                <a:latin typeface="Arial"/>
                <a:cs typeface="Arial"/>
              </a:rPr>
              <a:t> (translated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from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Spanish)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493" rIns="0" bIns="0" rtlCol="0" vert="horz">
            <a:spAutoFit/>
          </a:bodyPr>
          <a:lstStyle/>
          <a:p>
            <a:pPr marL="8890" marR="5080">
              <a:lnSpc>
                <a:spcPts val="3479"/>
              </a:lnSpc>
              <a:spcBef>
                <a:spcPts val="515"/>
              </a:spcBef>
            </a:pPr>
            <a:r>
              <a:rPr dirty="0" sz="3200" spc="-215"/>
              <a:t>Theme</a:t>
            </a:r>
            <a:r>
              <a:rPr dirty="0" sz="3200" spc="-140"/>
              <a:t> </a:t>
            </a:r>
            <a:r>
              <a:rPr dirty="0" sz="3200" spc="-165"/>
              <a:t>5</a:t>
            </a:r>
            <a:r>
              <a:rPr dirty="0" sz="3200" spc="-150"/>
              <a:t> </a:t>
            </a:r>
            <a:r>
              <a:rPr dirty="0" sz="3200" spc="-204"/>
              <a:t>–</a:t>
            </a:r>
            <a:r>
              <a:rPr dirty="0" sz="3200" spc="-135"/>
              <a:t> </a:t>
            </a:r>
            <a:r>
              <a:rPr dirty="0" sz="3200" spc="-245"/>
              <a:t>The</a:t>
            </a:r>
            <a:r>
              <a:rPr dirty="0" sz="3200" spc="-140"/>
              <a:t> </a:t>
            </a:r>
            <a:r>
              <a:rPr dirty="0" sz="3200" spc="-175"/>
              <a:t>degree</a:t>
            </a:r>
            <a:r>
              <a:rPr dirty="0" sz="3200" spc="-140"/>
              <a:t> </a:t>
            </a:r>
            <a:r>
              <a:rPr dirty="0" sz="3200"/>
              <a:t>of</a:t>
            </a:r>
            <a:r>
              <a:rPr dirty="0" sz="3200" spc="-135"/>
              <a:t> </a:t>
            </a:r>
            <a:r>
              <a:rPr dirty="0" sz="3200" spc="-140"/>
              <a:t>attentiveness</a:t>
            </a:r>
            <a:r>
              <a:rPr dirty="0" sz="3200" spc="-150"/>
              <a:t> </a:t>
            </a:r>
            <a:r>
              <a:rPr dirty="0" sz="3200"/>
              <a:t>&amp;</a:t>
            </a:r>
            <a:r>
              <a:rPr dirty="0" sz="3200" spc="-140"/>
              <a:t> </a:t>
            </a:r>
            <a:r>
              <a:rPr dirty="0" sz="3200" spc="-204"/>
              <a:t>responsiveness</a:t>
            </a:r>
            <a:r>
              <a:rPr dirty="0" sz="3200" spc="-145"/>
              <a:t> </a:t>
            </a:r>
            <a:r>
              <a:rPr dirty="0" sz="3200" spc="-25"/>
              <a:t>to </a:t>
            </a:r>
            <a:r>
              <a:rPr dirty="0" sz="3200" spc="-70"/>
              <a:t>patient</a:t>
            </a:r>
            <a:r>
              <a:rPr dirty="0" sz="3200" spc="-160"/>
              <a:t> </a:t>
            </a:r>
            <a:r>
              <a:rPr dirty="0" sz="3200" spc="-175"/>
              <a:t>circumstances</a:t>
            </a:r>
            <a:r>
              <a:rPr dirty="0" sz="3200" spc="-150"/>
              <a:t> </a:t>
            </a:r>
            <a:r>
              <a:rPr dirty="0" sz="3200"/>
              <a:t>&amp;</a:t>
            </a:r>
            <a:r>
              <a:rPr dirty="0" sz="3200" spc="-145"/>
              <a:t> </a:t>
            </a:r>
            <a:r>
              <a:rPr dirty="0" sz="3200" spc="-160"/>
              <a:t>requests</a:t>
            </a:r>
            <a:r>
              <a:rPr dirty="0" sz="3200" spc="-150"/>
              <a:t> </a:t>
            </a:r>
            <a:r>
              <a:rPr dirty="0" sz="3200" spc="-130"/>
              <a:t>impacted</a:t>
            </a:r>
            <a:r>
              <a:rPr dirty="0" sz="3200" spc="-150"/>
              <a:t> </a:t>
            </a:r>
            <a:r>
              <a:rPr dirty="0" sz="3200" spc="-25"/>
              <a:t>their</a:t>
            </a:r>
            <a:r>
              <a:rPr dirty="0" sz="3200" spc="-155"/>
              <a:t> </a:t>
            </a:r>
            <a:r>
              <a:rPr dirty="0" sz="3200" spc="-125"/>
              <a:t>experience.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70797" y="2936747"/>
            <a:ext cx="9526270" cy="23774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algn="ctr" marL="238760" marR="231775">
              <a:lnSpc>
                <a:spcPts val="2210"/>
              </a:lnSpc>
              <a:spcBef>
                <a:spcPts val="330"/>
              </a:spcBef>
            </a:pPr>
            <a:r>
              <a:rPr dirty="0" sz="2000" spc="-10" i="1">
                <a:latin typeface="Arial"/>
                <a:cs typeface="Arial"/>
              </a:rPr>
              <a:t>“I’m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just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really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14" i="1">
                <a:latin typeface="Arial"/>
                <a:cs typeface="Arial"/>
              </a:rPr>
              <a:t>anxious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about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stuff</a:t>
            </a:r>
            <a:r>
              <a:rPr dirty="0" sz="2000" spc="-85" i="1">
                <a:latin typeface="Arial"/>
                <a:cs typeface="Arial"/>
              </a:rPr>
              <a:t> like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that,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10" i="1">
                <a:latin typeface="Arial"/>
                <a:cs typeface="Arial"/>
              </a:rPr>
              <a:t>especially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in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regards </a:t>
            </a:r>
            <a:r>
              <a:rPr dirty="0" sz="2000" i="1">
                <a:latin typeface="Arial"/>
                <a:cs typeface="Arial"/>
              </a:rPr>
              <a:t>to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paperwork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and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legal </a:t>
            </a:r>
            <a:r>
              <a:rPr dirty="0" sz="2000" spc="-45" i="1">
                <a:latin typeface="Arial"/>
                <a:cs typeface="Arial"/>
              </a:rPr>
              <a:t>stuff,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would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have</a:t>
            </a:r>
            <a:r>
              <a:rPr dirty="0" sz="2000" spc="-110" i="1">
                <a:latin typeface="Arial"/>
                <a:cs typeface="Arial"/>
              </a:rPr>
              <a:t> </a:t>
            </a:r>
            <a:r>
              <a:rPr dirty="0" sz="2000" spc="-135" i="1">
                <a:latin typeface="Arial"/>
                <a:cs typeface="Arial"/>
              </a:rPr>
              <a:t>been</a:t>
            </a:r>
            <a:r>
              <a:rPr dirty="0" sz="2000" spc="-110" i="1">
                <a:latin typeface="Arial"/>
                <a:cs typeface="Arial"/>
              </a:rPr>
              <a:t> </a:t>
            </a:r>
            <a:r>
              <a:rPr dirty="0" sz="2000" spc="-30" i="1">
                <a:latin typeface="Arial"/>
                <a:cs typeface="Arial"/>
              </a:rPr>
              <a:t>too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35" i="1">
                <a:latin typeface="Arial"/>
                <a:cs typeface="Arial"/>
              </a:rPr>
              <a:t>afraid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of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doing</a:t>
            </a:r>
            <a:r>
              <a:rPr dirty="0" sz="2000" spc="-110" i="1">
                <a:latin typeface="Arial"/>
                <a:cs typeface="Arial"/>
              </a:rPr>
              <a:t> </a:t>
            </a:r>
            <a:r>
              <a:rPr dirty="0" sz="2000" spc="60" i="1">
                <a:latin typeface="Arial"/>
                <a:cs typeface="Arial"/>
              </a:rPr>
              <a:t>it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wrong.”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dirty="0" sz="1600" spc="-100">
                <a:latin typeface="Arial"/>
                <a:cs typeface="Arial"/>
              </a:rPr>
              <a:t>&lt;25-</a:t>
            </a:r>
            <a:r>
              <a:rPr dirty="0" sz="1600" spc="-90">
                <a:latin typeface="Arial"/>
                <a:cs typeface="Arial"/>
              </a:rPr>
              <a:t>year-</a:t>
            </a:r>
            <a:r>
              <a:rPr dirty="0" sz="1600" spc="-40">
                <a:latin typeface="Arial"/>
                <a:cs typeface="Arial"/>
              </a:rPr>
              <a:t>old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95">
                <a:latin typeface="Arial"/>
                <a:cs typeface="Arial"/>
              </a:rPr>
              <a:t>Hispanic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female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(b)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600">
              <a:latin typeface="Arial"/>
              <a:cs typeface="Arial"/>
            </a:endParaRPr>
          </a:p>
          <a:p>
            <a:pPr algn="ctr" marL="12065" marR="5080">
              <a:lnSpc>
                <a:spcPts val="2180"/>
              </a:lnSpc>
              <a:spcBef>
                <a:spcPts val="5"/>
              </a:spcBef>
            </a:pPr>
            <a:r>
              <a:rPr dirty="0" sz="2000" spc="-45" i="1">
                <a:latin typeface="Arial"/>
                <a:cs typeface="Arial"/>
              </a:rPr>
              <a:t>“Well,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told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him,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‘I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live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in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[County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A],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170" i="1">
                <a:latin typeface="Arial"/>
                <a:cs typeface="Arial"/>
              </a:rPr>
              <a:t>so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0" i="1">
                <a:latin typeface="Arial"/>
                <a:cs typeface="Arial"/>
              </a:rPr>
              <a:t>do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05" i="1">
                <a:latin typeface="Arial"/>
                <a:cs typeface="Arial"/>
              </a:rPr>
              <a:t>you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[have]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65" i="1">
                <a:latin typeface="Arial"/>
                <a:cs typeface="Arial"/>
              </a:rPr>
              <a:t>anything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in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[County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60" i="1">
                <a:latin typeface="Arial"/>
                <a:cs typeface="Arial"/>
              </a:rPr>
              <a:t>A]?’</a:t>
            </a:r>
            <a:r>
              <a:rPr dirty="0" sz="2000" spc="-85" i="1">
                <a:latin typeface="Arial"/>
                <a:cs typeface="Arial"/>
              </a:rPr>
              <a:t> But </a:t>
            </a:r>
            <a:r>
              <a:rPr dirty="0" sz="2000" spc="-75" i="1">
                <a:latin typeface="Arial"/>
                <a:cs typeface="Arial"/>
              </a:rPr>
              <a:t>they</a:t>
            </a:r>
            <a:r>
              <a:rPr dirty="0" sz="2000" spc="-8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gave </a:t>
            </a:r>
            <a:r>
              <a:rPr dirty="0" sz="2000" spc="-130" i="1">
                <a:latin typeface="Arial"/>
                <a:cs typeface="Arial"/>
              </a:rPr>
              <a:t>me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55" i="1">
                <a:latin typeface="Arial"/>
                <a:cs typeface="Arial"/>
              </a:rPr>
              <a:t>the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70" i="1">
                <a:latin typeface="Arial"/>
                <a:cs typeface="Arial"/>
              </a:rPr>
              <a:t>[number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for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120" i="1">
                <a:latin typeface="Arial"/>
                <a:cs typeface="Arial"/>
              </a:rPr>
              <a:t>County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05" i="1">
                <a:latin typeface="Arial"/>
                <a:cs typeface="Arial"/>
              </a:rPr>
              <a:t>B]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640" i="1">
                <a:latin typeface="Arial"/>
                <a:cs typeface="Arial"/>
              </a:rPr>
              <a:t>…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That’s </a:t>
            </a:r>
            <a:r>
              <a:rPr dirty="0" sz="2000" spc="-55" i="1">
                <a:latin typeface="Arial"/>
                <a:cs typeface="Arial"/>
              </a:rPr>
              <a:t>the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75" i="1">
                <a:latin typeface="Arial"/>
                <a:cs typeface="Arial"/>
              </a:rPr>
              <a:t>problem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640" i="1">
                <a:latin typeface="Arial"/>
                <a:cs typeface="Arial"/>
              </a:rPr>
              <a:t>…</a:t>
            </a:r>
            <a:r>
              <a:rPr dirty="0" sz="2000" spc="-105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I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don’t</a:t>
            </a:r>
            <a:r>
              <a:rPr dirty="0" sz="2000" spc="-95" i="1">
                <a:latin typeface="Arial"/>
                <a:cs typeface="Arial"/>
              </a:rPr>
              <a:t> </a:t>
            </a:r>
            <a:r>
              <a:rPr dirty="0" sz="2000" spc="-135" i="1">
                <a:latin typeface="Arial"/>
                <a:cs typeface="Arial"/>
              </a:rPr>
              <a:t>need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95" i="1">
                <a:latin typeface="Arial"/>
                <a:cs typeface="Arial"/>
              </a:rPr>
              <a:t>[County </a:t>
            </a:r>
            <a:r>
              <a:rPr dirty="0" sz="2000" spc="-20" i="1">
                <a:latin typeface="Arial"/>
                <a:cs typeface="Arial"/>
              </a:rPr>
              <a:t>B].”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dirty="0" sz="1600" spc="-70">
                <a:latin typeface="Arial"/>
                <a:cs typeface="Arial"/>
              </a:rPr>
              <a:t>45-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54-</a:t>
            </a:r>
            <a:r>
              <a:rPr dirty="0" sz="1600" spc="-90">
                <a:latin typeface="Arial"/>
                <a:cs typeface="Arial"/>
              </a:rPr>
              <a:t>year-</a:t>
            </a:r>
            <a:r>
              <a:rPr dirty="0" sz="1600" spc="-40">
                <a:latin typeface="Arial"/>
                <a:cs typeface="Arial"/>
              </a:rPr>
              <a:t>old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5">
                <a:latin typeface="Arial"/>
                <a:cs typeface="Arial"/>
              </a:rPr>
              <a:t>Asian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male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493" rIns="0" bIns="0" rtlCol="0" vert="horz">
            <a:spAutoFit/>
          </a:bodyPr>
          <a:lstStyle/>
          <a:p>
            <a:pPr marL="363220" marR="5080">
              <a:lnSpc>
                <a:spcPts val="3479"/>
              </a:lnSpc>
              <a:spcBef>
                <a:spcPts val="515"/>
              </a:spcBef>
            </a:pPr>
            <a:r>
              <a:rPr dirty="0" sz="3200" spc="-215"/>
              <a:t>Theme</a:t>
            </a:r>
            <a:r>
              <a:rPr dirty="0" sz="3200" spc="-135"/>
              <a:t> </a:t>
            </a:r>
            <a:r>
              <a:rPr dirty="0" sz="3200" spc="-165"/>
              <a:t>6</a:t>
            </a:r>
            <a:r>
              <a:rPr dirty="0" sz="3200" spc="-145"/>
              <a:t> </a:t>
            </a:r>
            <a:r>
              <a:rPr dirty="0" sz="3200" spc="-204"/>
              <a:t>–</a:t>
            </a:r>
            <a:r>
              <a:rPr dirty="0" sz="3200" spc="-135"/>
              <a:t> </a:t>
            </a:r>
            <a:r>
              <a:rPr dirty="0" sz="3200" spc="-165"/>
              <a:t>Patients</a:t>
            </a:r>
            <a:r>
              <a:rPr dirty="0" sz="3200" spc="-140"/>
              <a:t> </a:t>
            </a:r>
            <a:r>
              <a:rPr dirty="0" sz="3200" spc="-135"/>
              <a:t>could</a:t>
            </a:r>
            <a:r>
              <a:rPr dirty="0" sz="3200" spc="-140"/>
              <a:t> </a:t>
            </a:r>
            <a:r>
              <a:rPr dirty="0" sz="3200" spc="-165"/>
              <a:t>be</a:t>
            </a:r>
            <a:r>
              <a:rPr dirty="0" sz="3200" spc="-135"/>
              <a:t> </a:t>
            </a:r>
            <a:r>
              <a:rPr dirty="0" sz="3200"/>
              <a:t>left</a:t>
            </a:r>
            <a:r>
              <a:rPr dirty="0" sz="3200" spc="-140"/>
              <a:t> </a:t>
            </a:r>
            <a:r>
              <a:rPr dirty="0" sz="3200" spc="-125"/>
              <a:t>feeling</a:t>
            </a:r>
            <a:r>
              <a:rPr dirty="0" sz="3200" spc="-140"/>
              <a:t> </a:t>
            </a:r>
            <a:r>
              <a:rPr dirty="0" sz="3200" spc="-135"/>
              <a:t>appreciative </a:t>
            </a:r>
            <a:r>
              <a:rPr dirty="0" sz="3200" spc="-25"/>
              <a:t>or </a:t>
            </a:r>
            <a:r>
              <a:rPr dirty="0" sz="3200" spc="-105"/>
              <a:t>hopeful,</a:t>
            </a:r>
            <a:r>
              <a:rPr dirty="0" sz="3200" spc="-145"/>
              <a:t> </a:t>
            </a:r>
            <a:r>
              <a:rPr dirty="0" sz="3200" spc="-85"/>
              <a:t>whether</a:t>
            </a:r>
            <a:r>
              <a:rPr dirty="0" sz="3200" spc="-150"/>
              <a:t> </a:t>
            </a:r>
            <a:r>
              <a:rPr dirty="0" sz="3200" spc="-105"/>
              <a:t>they</a:t>
            </a:r>
            <a:r>
              <a:rPr dirty="0" sz="3200" spc="-145"/>
              <a:t> </a:t>
            </a:r>
            <a:r>
              <a:rPr dirty="0" sz="3200" spc="-254"/>
              <a:t>accessed</a:t>
            </a:r>
            <a:r>
              <a:rPr dirty="0" sz="3200" spc="-145"/>
              <a:t> </a:t>
            </a:r>
            <a:r>
              <a:rPr dirty="0" sz="3200" spc="-180"/>
              <a:t>resources</a:t>
            </a:r>
            <a:r>
              <a:rPr dirty="0" sz="3200" spc="-150"/>
              <a:t> </a:t>
            </a:r>
            <a:r>
              <a:rPr dirty="0" sz="3200" spc="-20"/>
              <a:t>or</a:t>
            </a:r>
            <a:r>
              <a:rPr dirty="0" sz="3200" spc="-150"/>
              <a:t> </a:t>
            </a:r>
            <a:r>
              <a:rPr dirty="0" sz="3200" spc="-20"/>
              <a:t>not.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algn="ctr" marL="27940" marR="23495" indent="1905">
              <a:lnSpc>
                <a:spcPct val="91500"/>
              </a:lnSpc>
              <a:spcBef>
                <a:spcPts val="300"/>
              </a:spcBef>
            </a:pPr>
            <a:r>
              <a:rPr dirty="0" spc="60"/>
              <a:t>“I</a:t>
            </a:r>
            <a:r>
              <a:rPr dirty="0" spc="-100"/>
              <a:t> </a:t>
            </a:r>
            <a:r>
              <a:rPr dirty="0" spc="-120"/>
              <a:t>was</a:t>
            </a:r>
            <a:r>
              <a:rPr dirty="0" spc="-90"/>
              <a:t> </a:t>
            </a:r>
            <a:r>
              <a:rPr dirty="0" spc="-100"/>
              <a:t>happy</a:t>
            </a:r>
            <a:r>
              <a:rPr dirty="0" spc="-80"/>
              <a:t> </a:t>
            </a:r>
            <a:r>
              <a:rPr dirty="0"/>
              <a:t>[to</a:t>
            </a:r>
            <a:r>
              <a:rPr dirty="0" spc="-90"/>
              <a:t> </a:t>
            </a:r>
            <a:r>
              <a:rPr dirty="0" spc="-140"/>
              <a:t>be</a:t>
            </a:r>
            <a:r>
              <a:rPr dirty="0" spc="-95"/>
              <a:t> </a:t>
            </a:r>
            <a:r>
              <a:rPr dirty="0" spc="-155"/>
              <a:t>asked</a:t>
            </a:r>
            <a:r>
              <a:rPr dirty="0" spc="-90"/>
              <a:t> </a:t>
            </a:r>
            <a:r>
              <a:rPr dirty="0" spc="-55"/>
              <a:t>the</a:t>
            </a:r>
            <a:r>
              <a:rPr dirty="0" spc="-95"/>
              <a:t> </a:t>
            </a:r>
            <a:r>
              <a:rPr dirty="0" spc="-100"/>
              <a:t>social</a:t>
            </a:r>
            <a:r>
              <a:rPr dirty="0" spc="-85"/>
              <a:t> </a:t>
            </a:r>
            <a:r>
              <a:rPr dirty="0" spc="-155"/>
              <a:t>needs</a:t>
            </a:r>
            <a:r>
              <a:rPr dirty="0" spc="-90"/>
              <a:t> </a:t>
            </a:r>
            <a:r>
              <a:rPr dirty="0" spc="-114"/>
              <a:t>screening</a:t>
            </a:r>
            <a:r>
              <a:rPr dirty="0" spc="-90"/>
              <a:t> questions] </a:t>
            </a:r>
            <a:r>
              <a:rPr dirty="0" spc="-155"/>
              <a:t>because</a:t>
            </a:r>
            <a:r>
              <a:rPr dirty="0" spc="-95"/>
              <a:t> </a:t>
            </a:r>
            <a:r>
              <a:rPr dirty="0" spc="60"/>
              <a:t>it</a:t>
            </a:r>
            <a:r>
              <a:rPr dirty="0" spc="-85"/>
              <a:t> </a:t>
            </a:r>
            <a:r>
              <a:rPr dirty="0" spc="-110"/>
              <a:t>made</a:t>
            </a:r>
            <a:r>
              <a:rPr dirty="0" spc="-95"/>
              <a:t> </a:t>
            </a:r>
            <a:r>
              <a:rPr dirty="0" spc="-130"/>
              <a:t>me</a:t>
            </a:r>
            <a:r>
              <a:rPr dirty="0" spc="-95"/>
              <a:t> </a:t>
            </a:r>
            <a:r>
              <a:rPr dirty="0" spc="-90"/>
              <a:t>feel</a:t>
            </a:r>
            <a:r>
              <a:rPr dirty="0" spc="-85"/>
              <a:t> </a:t>
            </a:r>
            <a:r>
              <a:rPr dirty="0" spc="-20"/>
              <a:t>like </a:t>
            </a:r>
            <a:r>
              <a:rPr dirty="0" spc="-65"/>
              <a:t>things</a:t>
            </a:r>
            <a:r>
              <a:rPr dirty="0" spc="-100"/>
              <a:t> </a:t>
            </a:r>
            <a:r>
              <a:rPr dirty="0" spc="-90"/>
              <a:t>are</a:t>
            </a:r>
            <a:r>
              <a:rPr dirty="0" spc="-100"/>
              <a:t> </a:t>
            </a:r>
            <a:r>
              <a:rPr dirty="0" spc="-40"/>
              <a:t>starting</a:t>
            </a:r>
            <a:r>
              <a:rPr dirty="0" spc="-95"/>
              <a:t> </a:t>
            </a:r>
            <a:r>
              <a:rPr dirty="0"/>
              <a:t>to</a:t>
            </a:r>
            <a:r>
              <a:rPr dirty="0" spc="-100"/>
              <a:t> </a:t>
            </a:r>
            <a:r>
              <a:rPr dirty="0" spc="-120"/>
              <a:t>change</a:t>
            </a:r>
            <a:r>
              <a:rPr dirty="0" spc="-100"/>
              <a:t> </a:t>
            </a:r>
            <a:r>
              <a:rPr dirty="0" spc="-45"/>
              <a:t>in</a:t>
            </a:r>
            <a:r>
              <a:rPr dirty="0" spc="-95"/>
              <a:t> </a:t>
            </a:r>
            <a:r>
              <a:rPr dirty="0" spc="-100"/>
              <a:t>society</a:t>
            </a:r>
            <a:r>
              <a:rPr dirty="0" spc="-90"/>
              <a:t> </a:t>
            </a:r>
            <a:r>
              <a:rPr dirty="0" spc="-640"/>
              <a:t>…</a:t>
            </a:r>
            <a:r>
              <a:rPr dirty="0" spc="-105"/>
              <a:t> </a:t>
            </a:r>
            <a:r>
              <a:rPr dirty="0" spc="-55"/>
              <a:t>I</a:t>
            </a:r>
            <a:r>
              <a:rPr dirty="0" spc="-100"/>
              <a:t> </a:t>
            </a:r>
            <a:r>
              <a:rPr dirty="0" spc="-60"/>
              <a:t>really</a:t>
            </a:r>
            <a:r>
              <a:rPr dirty="0" spc="-90"/>
              <a:t> </a:t>
            </a:r>
            <a:r>
              <a:rPr dirty="0"/>
              <a:t>felt</a:t>
            </a:r>
            <a:r>
              <a:rPr dirty="0" spc="-90"/>
              <a:t> </a:t>
            </a:r>
            <a:r>
              <a:rPr dirty="0" spc="-30"/>
              <a:t>important</a:t>
            </a:r>
            <a:r>
              <a:rPr dirty="0" spc="-90"/>
              <a:t> </a:t>
            </a:r>
            <a:r>
              <a:rPr dirty="0" spc="-100"/>
              <a:t>and </a:t>
            </a:r>
            <a:r>
              <a:rPr dirty="0" spc="-75"/>
              <a:t>like</a:t>
            </a:r>
            <a:r>
              <a:rPr dirty="0" spc="-100"/>
              <a:t> </a:t>
            </a:r>
            <a:r>
              <a:rPr dirty="0" spc="-65"/>
              <a:t>things</a:t>
            </a:r>
            <a:r>
              <a:rPr dirty="0" spc="-95"/>
              <a:t> </a:t>
            </a:r>
            <a:r>
              <a:rPr dirty="0" spc="-90"/>
              <a:t>are</a:t>
            </a:r>
            <a:r>
              <a:rPr dirty="0" spc="-100"/>
              <a:t> </a:t>
            </a:r>
            <a:r>
              <a:rPr dirty="0" spc="-40"/>
              <a:t>starting</a:t>
            </a:r>
            <a:r>
              <a:rPr dirty="0" spc="-100"/>
              <a:t> </a:t>
            </a:r>
            <a:r>
              <a:rPr dirty="0" spc="-25"/>
              <a:t>to </a:t>
            </a:r>
            <a:r>
              <a:rPr dirty="0" spc="-10"/>
              <a:t>change.”</a:t>
            </a: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1700" spc="-85" i="0">
                <a:latin typeface="Arial"/>
                <a:cs typeface="Arial"/>
              </a:rPr>
              <a:t>25-</a:t>
            </a:r>
            <a:r>
              <a:rPr dirty="0" sz="1700" spc="-60" i="0">
                <a:latin typeface="Arial"/>
                <a:cs typeface="Arial"/>
              </a:rPr>
              <a:t> </a:t>
            </a:r>
            <a:r>
              <a:rPr dirty="0" sz="1700" i="0">
                <a:latin typeface="Arial"/>
                <a:cs typeface="Arial"/>
              </a:rPr>
              <a:t>to</a:t>
            </a:r>
            <a:r>
              <a:rPr dirty="0" sz="1700" spc="-55" i="0">
                <a:latin typeface="Arial"/>
                <a:cs typeface="Arial"/>
              </a:rPr>
              <a:t> </a:t>
            </a:r>
            <a:r>
              <a:rPr dirty="0" sz="1700" spc="-90" i="0">
                <a:latin typeface="Arial"/>
                <a:cs typeface="Arial"/>
              </a:rPr>
              <a:t>34-</a:t>
            </a:r>
            <a:r>
              <a:rPr dirty="0" sz="1700" spc="-95" i="0">
                <a:latin typeface="Arial"/>
                <a:cs typeface="Arial"/>
              </a:rPr>
              <a:t>year-</a:t>
            </a:r>
            <a:r>
              <a:rPr dirty="0" sz="1700" spc="-35" i="0">
                <a:latin typeface="Arial"/>
                <a:cs typeface="Arial"/>
              </a:rPr>
              <a:t>old</a:t>
            </a:r>
            <a:r>
              <a:rPr dirty="0" sz="1700" spc="-70" i="0">
                <a:latin typeface="Arial"/>
                <a:cs typeface="Arial"/>
              </a:rPr>
              <a:t> </a:t>
            </a:r>
            <a:r>
              <a:rPr dirty="0" sz="1700" spc="-100" i="0">
                <a:latin typeface="Arial"/>
                <a:cs typeface="Arial"/>
              </a:rPr>
              <a:t>Hispanic</a:t>
            </a:r>
            <a:r>
              <a:rPr dirty="0" sz="1700" spc="-50" i="0">
                <a:latin typeface="Arial"/>
                <a:cs typeface="Arial"/>
              </a:rPr>
              <a:t> </a:t>
            </a:r>
            <a:r>
              <a:rPr dirty="0" sz="1700" spc="-70" i="0">
                <a:latin typeface="Arial"/>
                <a:cs typeface="Arial"/>
              </a:rPr>
              <a:t>female</a:t>
            </a:r>
            <a:r>
              <a:rPr dirty="0" sz="1700" spc="-60" i="0">
                <a:latin typeface="Arial"/>
                <a:cs typeface="Arial"/>
              </a:rPr>
              <a:t> </a:t>
            </a:r>
            <a:r>
              <a:rPr dirty="0" sz="1700" spc="-35" i="0">
                <a:latin typeface="Arial"/>
                <a:cs typeface="Arial"/>
              </a:rPr>
              <a:t>(Didn’t</a:t>
            </a:r>
            <a:r>
              <a:rPr dirty="0" sz="1700" spc="-50" i="0">
                <a:latin typeface="Arial"/>
                <a:cs typeface="Arial"/>
              </a:rPr>
              <a:t> </a:t>
            </a:r>
            <a:r>
              <a:rPr dirty="0" sz="1700" spc="-155" i="0">
                <a:latin typeface="Arial"/>
                <a:cs typeface="Arial"/>
              </a:rPr>
              <a:t>Access</a:t>
            </a:r>
            <a:r>
              <a:rPr dirty="0" sz="1700" spc="-65" i="0">
                <a:latin typeface="Arial"/>
                <a:cs typeface="Arial"/>
              </a:rPr>
              <a:t> </a:t>
            </a:r>
            <a:r>
              <a:rPr dirty="0" sz="1700" spc="-20" i="0">
                <a:latin typeface="Arial"/>
                <a:cs typeface="Arial"/>
              </a:rPr>
              <a:t>Resources)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700">
              <a:latin typeface="Arial"/>
              <a:cs typeface="Arial"/>
            </a:endParaRPr>
          </a:p>
          <a:p>
            <a:pPr algn="ctr" marL="12700" marR="5080">
              <a:lnSpc>
                <a:spcPct val="90300"/>
              </a:lnSpc>
            </a:pPr>
            <a:r>
              <a:rPr dirty="0" spc="-70"/>
              <a:t>“The</a:t>
            </a:r>
            <a:r>
              <a:rPr dirty="0" spc="-100"/>
              <a:t> </a:t>
            </a:r>
            <a:r>
              <a:rPr dirty="0" spc="-85"/>
              <a:t>way </a:t>
            </a:r>
            <a:r>
              <a:rPr dirty="0"/>
              <a:t>that</a:t>
            </a:r>
            <a:r>
              <a:rPr dirty="0" spc="-85"/>
              <a:t> </a:t>
            </a:r>
            <a:r>
              <a:rPr dirty="0" spc="-120"/>
              <a:t>my</a:t>
            </a:r>
            <a:r>
              <a:rPr dirty="0" spc="-90"/>
              <a:t> </a:t>
            </a:r>
            <a:r>
              <a:rPr dirty="0" spc="-45"/>
              <a:t>situation</a:t>
            </a:r>
            <a:r>
              <a:rPr dirty="0" spc="-90"/>
              <a:t> </a:t>
            </a:r>
            <a:r>
              <a:rPr dirty="0" spc="-120"/>
              <a:t>was</a:t>
            </a:r>
            <a:r>
              <a:rPr dirty="0" spc="-90"/>
              <a:t> </a:t>
            </a:r>
            <a:r>
              <a:rPr dirty="0" spc="-95"/>
              <a:t>handled</a:t>
            </a:r>
            <a:r>
              <a:rPr dirty="0" spc="-90"/>
              <a:t> </a:t>
            </a:r>
            <a:r>
              <a:rPr dirty="0" spc="-640"/>
              <a:t>…</a:t>
            </a:r>
            <a:r>
              <a:rPr dirty="0" spc="-100"/>
              <a:t> </a:t>
            </a:r>
            <a:r>
              <a:rPr dirty="0" spc="60"/>
              <a:t>[it]</a:t>
            </a:r>
            <a:r>
              <a:rPr dirty="0" spc="-90"/>
              <a:t> </a:t>
            </a:r>
            <a:r>
              <a:rPr dirty="0" spc="-60"/>
              <a:t>went</a:t>
            </a:r>
            <a:r>
              <a:rPr dirty="0" spc="-85"/>
              <a:t> </a:t>
            </a:r>
            <a:r>
              <a:rPr dirty="0" spc="-120"/>
              <a:t>above</a:t>
            </a:r>
            <a:r>
              <a:rPr dirty="0" spc="-95"/>
              <a:t> </a:t>
            </a:r>
            <a:r>
              <a:rPr dirty="0" spc="-100"/>
              <a:t>and</a:t>
            </a:r>
            <a:r>
              <a:rPr dirty="0" spc="-95"/>
              <a:t> </a:t>
            </a:r>
            <a:r>
              <a:rPr dirty="0" spc="-114"/>
              <a:t>beyond</a:t>
            </a:r>
            <a:r>
              <a:rPr dirty="0" spc="-90"/>
              <a:t> </a:t>
            </a:r>
            <a:r>
              <a:rPr dirty="0" spc="-25"/>
              <a:t>what</a:t>
            </a:r>
            <a:r>
              <a:rPr dirty="0" spc="-85"/>
              <a:t> </a:t>
            </a:r>
            <a:r>
              <a:rPr dirty="0" spc="-55"/>
              <a:t>I</a:t>
            </a:r>
            <a:r>
              <a:rPr dirty="0" spc="-100"/>
              <a:t> </a:t>
            </a:r>
            <a:r>
              <a:rPr dirty="0" spc="-140"/>
              <a:t>needed</a:t>
            </a:r>
            <a:r>
              <a:rPr dirty="0" spc="-90"/>
              <a:t> </a:t>
            </a:r>
            <a:r>
              <a:rPr dirty="0" spc="-145"/>
              <a:t>even</a:t>
            </a:r>
            <a:r>
              <a:rPr dirty="0" spc="-90"/>
              <a:t> </a:t>
            </a:r>
            <a:r>
              <a:rPr dirty="0" spc="-690"/>
              <a:t>…</a:t>
            </a:r>
            <a:r>
              <a:rPr dirty="0" spc="-114"/>
              <a:t> Honestly,</a:t>
            </a:r>
            <a:r>
              <a:rPr dirty="0" spc="-85"/>
              <a:t> </a:t>
            </a:r>
            <a:r>
              <a:rPr dirty="0" spc="-50"/>
              <a:t>I</a:t>
            </a:r>
            <a:r>
              <a:rPr dirty="0" spc="-85"/>
              <a:t> </a:t>
            </a:r>
            <a:r>
              <a:rPr dirty="0"/>
              <a:t>didn’t’</a:t>
            </a:r>
            <a:r>
              <a:rPr dirty="0" spc="-85"/>
              <a:t> know</a:t>
            </a:r>
            <a:r>
              <a:rPr dirty="0" spc="-90"/>
              <a:t> </a:t>
            </a:r>
            <a:r>
              <a:rPr dirty="0"/>
              <a:t>that</a:t>
            </a:r>
            <a:r>
              <a:rPr dirty="0" spc="-85"/>
              <a:t> </a:t>
            </a:r>
            <a:r>
              <a:rPr dirty="0" spc="60"/>
              <a:t>it</a:t>
            </a:r>
            <a:r>
              <a:rPr dirty="0" spc="-80"/>
              <a:t> </a:t>
            </a:r>
            <a:r>
              <a:rPr dirty="0" spc="-120"/>
              <a:t>was</a:t>
            </a:r>
            <a:r>
              <a:rPr dirty="0" spc="-90"/>
              <a:t> </a:t>
            </a:r>
            <a:r>
              <a:rPr dirty="0" spc="-85"/>
              <a:t>something </a:t>
            </a:r>
            <a:r>
              <a:rPr dirty="0"/>
              <a:t>that</a:t>
            </a:r>
            <a:r>
              <a:rPr dirty="0" spc="-85"/>
              <a:t> </a:t>
            </a:r>
            <a:r>
              <a:rPr dirty="0" spc="-80"/>
              <a:t>healthcare</a:t>
            </a:r>
            <a:r>
              <a:rPr dirty="0" spc="-90"/>
              <a:t> </a:t>
            </a:r>
            <a:r>
              <a:rPr dirty="0" spc="-80"/>
              <a:t>organizations</a:t>
            </a:r>
            <a:r>
              <a:rPr dirty="0" spc="-90"/>
              <a:t> </a:t>
            </a:r>
            <a:r>
              <a:rPr dirty="0" spc="-50"/>
              <a:t>took</a:t>
            </a:r>
            <a:r>
              <a:rPr dirty="0" spc="-80"/>
              <a:t> </a:t>
            </a:r>
            <a:r>
              <a:rPr dirty="0" spc="-114"/>
              <a:t>care</a:t>
            </a:r>
            <a:r>
              <a:rPr dirty="0" spc="-95"/>
              <a:t> </a:t>
            </a:r>
            <a:r>
              <a:rPr dirty="0" spc="-65"/>
              <a:t>of.</a:t>
            </a:r>
            <a:r>
              <a:rPr dirty="0" spc="-90"/>
              <a:t> </a:t>
            </a:r>
            <a:r>
              <a:rPr dirty="0" spc="-50"/>
              <a:t>I </a:t>
            </a:r>
            <a:r>
              <a:rPr dirty="0" spc="-100"/>
              <a:t>mean,</a:t>
            </a:r>
            <a:r>
              <a:rPr dirty="0" spc="-90"/>
              <a:t> </a:t>
            </a:r>
            <a:r>
              <a:rPr dirty="0" spc="-30"/>
              <a:t>it’s</a:t>
            </a:r>
            <a:r>
              <a:rPr dirty="0" spc="-90"/>
              <a:t> </a:t>
            </a:r>
            <a:r>
              <a:rPr dirty="0" spc="-80"/>
              <a:t>more</a:t>
            </a:r>
            <a:r>
              <a:rPr dirty="0" spc="-95"/>
              <a:t> </a:t>
            </a:r>
            <a:r>
              <a:rPr dirty="0" spc="-10"/>
              <a:t>of</a:t>
            </a:r>
            <a:r>
              <a:rPr dirty="0" spc="-85"/>
              <a:t> </a:t>
            </a:r>
            <a:r>
              <a:rPr dirty="0" spc="-95"/>
              <a:t>a </a:t>
            </a:r>
            <a:r>
              <a:rPr dirty="0" spc="-60"/>
              <a:t>well-</a:t>
            </a:r>
            <a:r>
              <a:rPr dirty="0" spc="-90"/>
              <a:t>being </a:t>
            </a:r>
            <a:r>
              <a:rPr dirty="0" spc="-140"/>
              <a:t>business,</a:t>
            </a:r>
            <a:r>
              <a:rPr dirty="0" spc="-85"/>
              <a:t> </a:t>
            </a:r>
            <a:r>
              <a:rPr dirty="0" spc="-105"/>
              <a:t>you</a:t>
            </a:r>
            <a:r>
              <a:rPr dirty="0" spc="-90"/>
              <a:t> </a:t>
            </a:r>
            <a:r>
              <a:rPr dirty="0" spc="-110"/>
              <a:t>know,</a:t>
            </a:r>
            <a:r>
              <a:rPr dirty="0" spc="-90"/>
              <a:t> </a:t>
            </a:r>
            <a:r>
              <a:rPr dirty="0" spc="-170"/>
              <a:t>as</a:t>
            </a:r>
            <a:r>
              <a:rPr dirty="0" spc="-90"/>
              <a:t> </a:t>
            </a:r>
            <a:r>
              <a:rPr dirty="0" spc="-130"/>
              <a:t>opposed</a:t>
            </a:r>
            <a:r>
              <a:rPr dirty="0" spc="-90"/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 spc="-55"/>
              <a:t>just</a:t>
            </a:r>
            <a:r>
              <a:rPr dirty="0" spc="-90"/>
              <a:t> </a:t>
            </a:r>
            <a:r>
              <a:rPr dirty="0" spc="-60"/>
              <a:t>health.</a:t>
            </a:r>
            <a:r>
              <a:rPr dirty="0" spc="-95"/>
              <a:t> </a:t>
            </a:r>
            <a:r>
              <a:rPr dirty="0" spc="-130"/>
              <a:t>And</a:t>
            </a:r>
            <a:r>
              <a:rPr dirty="0" spc="-90"/>
              <a:t> </a:t>
            </a:r>
            <a:r>
              <a:rPr dirty="0" spc="-10"/>
              <a:t>that’s </a:t>
            </a:r>
            <a:r>
              <a:rPr dirty="0" spc="-85"/>
              <a:t>something </a:t>
            </a:r>
            <a:r>
              <a:rPr dirty="0"/>
              <a:t>that</a:t>
            </a:r>
            <a:r>
              <a:rPr dirty="0" spc="-75"/>
              <a:t> </a:t>
            </a:r>
            <a:r>
              <a:rPr dirty="0" spc="-50"/>
              <a:t>I</a:t>
            </a:r>
            <a:r>
              <a:rPr dirty="0" spc="-80"/>
              <a:t> </a:t>
            </a:r>
            <a:r>
              <a:rPr dirty="0" spc="-20"/>
              <a:t>didn’t</a:t>
            </a:r>
            <a:r>
              <a:rPr dirty="0" spc="-80"/>
              <a:t> </a:t>
            </a:r>
            <a:r>
              <a:rPr dirty="0" spc="-100"/>
              <a:t>realize</a:t>
            </a:r>
            <a:r>
              <a:rPr dirty="0" spc="-85"/>
              <a:t> </a:t>
            </a:r>
            <a:r>
              <a:rPr dirty="0"/>
              <a:t>that</a:t>
            </a:r>
            <a:r>
              <a:rPr dirty="0" spc="-75"/>
              <a:t> </a:t>
            </a:r>
            <a:r>
              <a:rPr dirty="0" spc="-105"/>
              <a:t>you</a:t>
            </a:r>
            <a:r>
              <a:rPr dirty="0" spc="-85"/>
              <a:t> </a:t>
            </a:r>
            <a:r>
              <a:rPr dirty="0" spc="-140"/>
              <a:t>guys</a:t>
            </a:r>
            <a:r>
              <a:rPr dirty="0" spc="-80"/>
              <a:t> </a:t>
            </a:r>
            <a:r>
              <a:rPr dirty="0" spc="-10"/>
              <a:t>did.”</a:t>
            </a: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1700" spc="-105" i="0">
                <a:latin typeface="Arial"/>
                <a:cs typeface="Arial"/>
              </a:rPr>
              <a:t>&lt;25-</a:t>
            </a:r>
            <a:r>
              <a:rPr dirty="0" sz="1700" spc="-95" i="0">
                <a:latin typeface="Arial"/>
                <a:cs typeface="Arial"/>
              </a:rPr>
              <a:t>year-</a:t>
            </a:r>
            <a:r>
              <a:rPr dirty="0" sz="1700" spc="-35" i="0">
                <a:latin typeface="Arial"/>
                <a:cs typeface="Arial"/>
              </a:rPr>
              <a:t>old</a:t>
            </a:r>
            <a:r>
              <a:rPr dirty="0" sz="1700" spc="-65" i="0">
                <a:latin typeface="Arial"/>
                <a:cs typeface="Arial"/>
              </a:rPr>
              <a:t> </a:t>
            </a:r>
            <a:r>
              <a:rPr dirty="0" sz="1700" spc="-45" i="0">
                <a:latin typeface="Arial"/>
                <a:cs typeface="Arial"/>
              </a:rPr>
              <a:t>White</a:t>
            </a:r>
            <a:r>
              <a:rPr dirty="0" sz="1700" spc="-55" i="0">
                <a:latin typeface="Arial"/>
                <a:cs typeface="Arial"/>
              </a:rPr>
              <a:t> </a:t>
            </a:r>
            <a:r>
              <a:rPr dirty="0" sz="1700" spc="-75" i="0">
                <a:latin typeface="Arial"/>
                <a:cs typeface="Arial"/>
              </a:rPr>
              <a:t>male</a:t>
            </a:r>
            <a:r>
              <a:rPr dirty="0" sz="1700" spc="-55" i="0">
                <a:latin typeface="Arial"/>
                <a:cs typeface="Arial"/>
              </a:rPr>
              <a:t> </a:t>
            </a:r>
            <a:r>
              <a:rPr dirty="0" sz="1700" spc="-35" i="0">
                <a:latin typeface="Arial"/>
                <a:cs typeface="Arial"/>
              </a:rPr>
              <a:t>(Didn’t</a:t>
            </a:r>
            <a:r>
              <a:rPr dirty="0" sz="1700" spc="-45" i="0">
                <a:latin typeface="Arial"/>
                <a:cs typeface="Arial"/>
              </a:rPr>
              <a:t> </a:t>
            </a:r>
            <a:r>
              <a:rPr dirty="0" sz="1700" spc="-155" i="0">
                <a:latin typeface="Arial"/>
                <a:cs typeface="Arial"/>
              </a:rPr>
              <a:t>Access</a:t>
            </a:r>
            <a:r>
              <a:rPr dirty="0" sz="1700" spc="-60" i="0">
                <a:latin typeface="Arial"/>
                <a:cs typeface="Arial"/>
              </a:rPr>
              <a:t> </a:t>
            </a:r>
            <a:r>
              <a:rPr dirty="0" sz="1700" spc="-25" i="0">
                <a:latin typeface="Arial"/>
                <a:cs typeface="Arial"/>
              </a:rPr>
              <a:t>Resources)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363220" marR="5080">
              <a:lnSpc>
                <a:spcPts val="3910"/>
              </a:lnSpc>
              <a:spcBef>
                <a:spcPts val="570"/>
              </a:spcBef>
            </a:pPr>
            <a:r>
              <a:rPr dirty="0" spc="-260"/>
              <a:t>Theme</a:t>
            </a:r>
            <a:r>
              <a:rPr dirty="0" spc="-190"/>
              <a:t> </a:t>
            </a:r>
            <a:r>
              <a:rPr dirty="0" spc="-180"/>
              <a:t>6 </a:t>
            </a:r>
            <a:r>
              <a:rPr dirty="0" spc="-220"/>
              <a:t>–</a:t>
            </a:r>
            <a:r>
              <a:rPr dirty="0" spc="-190"/>
              <a:t> </a:t>
            </a:r>
            <a:r>
              <a:rPr dirty="0" spc="-185"/>
              <a:t>Patients </a:t>
            </a:r>
            <a:r>
              <a:rPr dirty="0" spc="-155"/>
              <a:t>could</a:t>
            </a:r>
            <a:r>
              <a:rPr dirty="0" spc="-175"/>
              <a:t> </a:t>
            </a:r>
            <a:r>
              <a:rPr dirty="0" spc="-195"/>
              <a:t>be</a:t>
            </a:r>
            <a:r>
              <a:rPr dirty="0" spc="-190"/>
              <a:t> </a:t>
            </a:r>
            <a:r>
              <a:rPr dirty="0"/>
              <a:t>left</a:t>
            </a:r>
            <a:r>
              <a:rPr dirty="0" spc="-175"/>
              <a:t> </a:t>
            </a:r>
            <a:r>
              <a:rPr dirty="0" spc="-150"/>
              <a:t>feeling</a:t>
            </a:r>
            <a:r>
              <a:rPr dirty="0" spc="-180"/>
              <a:t> </a:t>
            </a:r>
            <a:r>
              <a:rPr dirty="0" spc="-114"/>
              <a:t>appreciative </a:t>
            </a:r>
            <a:r>
              <a:rPr dirty="0" spc="-55"/>
              <a:t>or</a:t>
            </a:r>
            <a:r>
              <a:rPr dirty="0" spc="-165"/>
              <a:t> </a:t>
            </a:r>
            <a:r>
              <a:rPr dirty="0" spc="-114"/>
              <a:t>hopeful,</a:t>
            </a:r>
            <a:r>
              <a:rPr dirty="0" spc="-165"/>
              <a:t> </a:t>
            </a:r>
            <a:r>
              <a:rPr dirty="0" spc="-105"/>
              <a:t>whether</a:t>
            </a:r>
            <a:r>
              <a:rPr dirty="0" spc="-165"/>
              <a:t> </a:t>
            </a:r>
            <a:r>
              <a:rPr dirty="0" spc="-120"/>
              <a:t>they</a:t>
            </a:r>
            <a:r>
              <a:rPr dirty="0" spc="-160"/>
              <a:t> </a:t>
            </a:r>
            <a:r>
              <a:rPr dirty="0" spc="-295"/>
              <a:t>accessed</a:t>
            </a:r>
            <a:r>
              <a:rPr dirty="0" spc="-155"/>
              <a:t> </a:t>
            </a:r>
            <a:r>
              <a:rPr dirty="0" spc="-225"/>
              <a:t>resources</a:t>
            </a:r>
            <a:r>
              <a:rPr dirty="0" spc="-160"/>
              <a:t> </a:t>
            </a:r>
            <a:r>
              <a:rPr dirty="0" spc="-55"/>
              <a:t>or</a:t>
            </a:r>
            <a:r>
              <a:rPr dirty="0" spc="-165"/>
              <a:t> </a:t>
            </a:r>
            <a:r>
              <a:rPr dirty="0" spc="-20"/>
              <a:t>not.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66698" rIns="0" bIns="0" rtlCol="0" vert="horz">
            <a:spAutoFit/>
          </a:bodyPr>
          <a:lstStyle/>
          <a:p>
            <a:pPr algn="ctr" marL="10795" marR="5080" indent="635">
              <a:lnSpc>
                <a:spcPct val="90500"/>
              </a:lnSpc>
              <a:spcBef>
                <a:spcPts val="325"/>
              </a:spcBef>
            </a:pPr>
            <a:r>
              <a:rPr dirty="0"/>
              <a:t>“It’s</a:t>
            </a:r>
            <a:r>
              <a:rPr dirty="0" spc="-100"/>
              <a:t> </a:t>
            </a:r>
            <a:r>
              <a:rPr dirty="0" spc="-65"/>
              <a:t>giving</a:t>
            </a:r>
            <a:r>
              <a:rPr dirty="0" spc="-95"/>
              <a:t> </a:t>
            </a:r>
            <a:r>
              <a:rPr dirty="0" spc="-170"/>
              <a:t>so</a:t>
            </a:r>
            <a:r>
              <a:rPr dirty="0" spc="-95"/>
              <a:t> </a:t>
            </a:r>
            <a:r>
              <a:rPr dirty="0" spc="-114"/>
              <a:t>much</a:t>
            </a:r>
            <a:r>
              <a:rPr dirty="0" spc="-95"/>
              <a:t> </a:t>
            </a:r>
            <a:r>
              <a:rPr dirty="0" spc="-114"/>
              <a:t>hope</a:t>
            </a:r>
            <a:r>
              <a:rPr dirty="0" spc="-100"/>
              <a:t> and</a:t>
            </a:r>
            <a:r>
              <a:rPr dirty="0" spc="-95"/>
              <a:t> </a:t>
            </a:r>
            <a:r>
              <a:rPr dirty="0" spc="-130"/>
              <a:t>kindness</a:t>
            </a:r>
            <a:r>
              <a:rPr dirty="0" spc="-100"/>
              <a:t> </a:t>
            </a:r>
            <a:r>
              <a:rPr dirty="0" spc="-640"/>
              <a:t>…</a:t>
            </a:r>
            <a:r>
              <a:rPr dirty="0" spc="-100"/>
              <a:t> </a:t>
            </a:r>
            <a:r>
              <a:rPr dirty="0" spc="-175"/>
              <a:t>Because</a:t>
            </a:r>
            <a:r>
              <a:rPr dirty="0" spc="-100"/>
              <a:t> </a:t>
            </a:r>
            <a:r>
              <a:rPr dirty="0" spc="-10"/>
              <a:t>of</a:t>
            </a:r>
            <a:r>
              <a:rPr dirty="0" spc="-90"/>
              <a:t> </a:t>
            </a:r>
            <a:r>
              <a:rPr dirty="0" spc="-245"/>
              <a:t>COVID</a:t>
            </a:r>
            <a:r>
              <a:rPr dirty="0" spc="-100"/>
              <a:t> </a:t>
            </a:r>
            <a:r>
              <a:rPr dirty="0" spc="-640"/>
              <a:t>…</a:t>
            </a:r>
            <a:r>
              <a:rPr dirty="0" spc="-100"/>
              <a:t> </a:t>
            </a:r>
            <a:r>
              <a:rPr dirty="0" spc="-155"/>
              <a:t>because</a:t>
            </a:r>
            <a:r>
              <a:rPr dirty="0" spc="-105"/>
              <a:t> </a:t>
            </a:r>
            <a:r>
              <a:rPr dirty="0" spc="-10"/>
              <a:t>of</a:t>
            </a:r>
            <a:r>
              <a:rPr dirty="0" spc="-90"/>
              <a:t> </a:t>
            </a:r>
            <a:r>
              <a:rPr dirty="0" spc="-120"/>
              <a:t>my</a:t>
            </a:r>
            <a:r>
              <a:rPr dirty="0" spc="-90"/>
              <a:t> </a:t>
            </a:r>
            <a:r>
              <a:rPr dirty="0" spc="-55"/>
              <a:t>heart</a:t>
            </a:r>
            <a:r>
              <a:rPr dirty="0" spc="-90"/>
              <a:t> </a:t>
            </a:r>
            <a:r>
              <a:rPr dirty="0" spc="-10"/>
              <a:t>condition </a:t>
            </a:r>
            <a:r>
              <a:rPr dirty="0" spc="-100"/>
              <a:t>and </a:t>
            </a:r>
            <a:r>
              <a:rPr dirty="0" spc="-60"/>
              <a:t>health</a:t>
            </a:r>
            <a:r>
              <a:rPr dirty="0" spc="-95"/>
              <a:t> </a:t>
            </a:r>
            <a:r>
              <a:rPr dirty="0" spc="-60"/>
              <a:t>condition</a:t>
            </a:r>
            <a:r>
              <a:rPr dirty="0" spc="-100"/>
              <a:t> </a:t>
            </a:r>
            <a:r>
              <a:rPr dirty="0" spc="-640"/>
              <a:t>…</a:t>
            </a:r>
            <a:r>
              <a:rPr dirty="0" spc="-100"/>
              <a:t> </a:t>
            </a:r>
            <a:r>
              <a:rPr dirty="0" spc="-50"/>
              <a:t>I</a:t>
            </a:r>
            <a:r>
              <a:rPr dirty="0" spc="-100"/>
              <a:t> </a:t>
            </a:r>
            <a:r>
              <a:rPr dirty="0" spc="-120"/>
              <a:t>have</a:t>
            </a:r>
            <a:r>
              <a:rPr dirty="0" spc="-100"/>
              <a:t> </a:t>
            </a:r>
            <a:r>
              <a:rPr dirty="0"/>
              <a:t>to</a:t>
            </a:r>
            <a:r>
              <a:rPr dirty="0" spc="-100"/>
              <a:t> </a:t>
            </a:r>
            <a:r>
              <a:rPr dirty="0" spc="-95"/>
              <a:t>stay</a:t>
            </a:r>
            <a:r>
              <a:rPr dirty="0" spc="-90"/>
              <a:t> away </a:t>
            </a:r>
            <a:r>
              <a:rPr dirty="0" spc="-25"/>
              <a:t>from</a:t>
            </a:r>
            <a:r>
              <a:rPr dirty="0" spc="-95"/>
              <a:t> </a:t>
            </a:r>
            <a:r>
              <a:rPr dirty="0" spc="-100"/>
              <a:t>people,</a:t>
            </a:r>
            <a:r>
              <a:rPr dirty="0" spc="-90"/>
              <a:t> </a:t>
            </a:r>
            <a:r>
              <a:rPr dirty="0" spc="-50"/>
              <a:t>I</a:t>
            </a:r>
            <a:r>
              <a:rPr dirty="0" spc="-100"/>
              <a:t> </a:t>
            </a:r>
            <a:r>
              <a:rPr dirty="0" spc="-25"/>
              <a:t>don’t</a:t>
            </a:r>
            <a:r>
              <a:rPr dirty="0" spc="-90"/>
              <a:t> </a:t>
            </a:r>
            <a:r>
              <a:rPr dirty="0" spc="-120"/>
              <a:t>have</a:t>
            </a:r>
            <a:r>
              <a:rPr dirty="0" spc="-105"/>
              <a:t> </a:t>
            </a:r>
            <a:r>
              <a:rPr dirty="0" spc="-55"/>
              <a:t>the</a:t>
            </a:r>
            <a:r>
              <a:rPr dirty="0" spc="-100"/>
              <a:t> </a:t>
            </a:r>
            <a:r>
              <a:rPr dirty="0" spc="-120"/>
              <a:t>vaccine</a:t>
            </a:r>
            <a:r>
              <a:rPr dirty="0" spc="-100"/>
              <a:t> </a:t>
            </a:r>
            <a:r>
              <a:rPr dirty="0" spc="-65"/>
              <a:t>yet</a:t>
            </a:r>
            <a:r>
              <a:rPr dirty="0" spc="-95"/>
              <a:t> </a:t>
            </a:r>
            <a:r>
              <a:rPr dirty="0" spc="-30"/>
              <a:t>because </a:t>
            </a:r>
            <a:r>
              <a:rPr dirty="0" spc="-10"/>
              <a:t>of</a:t>
            </a:r>
            <a:r>
              <a:rPr dirty="0" spc="-90"/>
              <a:t> </a:t>
            </a:r>
            <a:r>
              <a:rPr dirty="0" spc="-120"/>
              <a:t>my</a:t>
            </a:r>
            <a:r>
              <a:rPr dirty="0" spc="-90"/>
              <a:t> </a:t>
            </a:r>
            <a:r>
              <a:rPr dirty="0" spc="-55"/>
              <a:t>heart</a:t>
            </a:r>
            <a:r>
              <a:rPr dirty="0" spc="-90"/>
              <a:t> </a:t>
            </a:r>
            <a:r>
              <a:rPr dirty="0" spc="-100"/>
              <a:t>and</a:t>
            </a:r>
            <a:r>
              <a:rPr dirty="0" spc="-95"/>
              <a:t> </a:t>
            </a:r>
            <a:r>
              <a:rPr dirty="0" spc="-75"/>
              <a:t>everything.</a:t>
            </a:r>
            <a:r>
              <a:rPr dirty="0" spc="-95"/>
              <a:t> </a:t>
            </a:r>
            <a:r>
              <a:rPr dirty="0" spc="-220"/>
              <a:t>So,</a:t>
            </a:r>
            <a:r>
              <a:rPr dirty="0" spc="-90"/>
              <a:t> </a:t>
            </a:r>
            <a:r>
              <a:rPr dirty="0" spc="-75"/>
              <a:t>I’m</a:t>
            </a:r>
            <a:r>
              <a:rPr dirty="0" spc="-90"/>
              <a:t> </a:t>
            </a:r>
            <a:r>
              <a:rPr dirty="0" spc="-20"/>
              <a:t>not</a:t>
            </a:r>
            <a:r>
              <a:rPr dirty="0" spc="-90"/>
              <a:t> </a:t>
            </a:r>
            <a:r>
              <a:rPr dirty="0" spc="-170"/>
              <a:t>as</a:t>
            </a:r>
            <a:r>
              <a:rPr dirty="0" spc="-95"/>
              <a:t> </a:t>
            </a:r>
            <a:r>
              <a:rPr dirty="0" spc="-100"/>
              <a:t>social</a:t>
            </a:r>
            <a:r>
              <a:rPr dirty="0" spc="-85"/>
              <a:t> </a:t>
            </a:r>
            <a:r>
              <a:rPr dirty="0" spc="-170"/>
              <a:t>as</a:t>
            </a:r>
            <a:r>
              <a:rPr dirty="0" spc="-95"/>
              <a:t> </a:t>
            </a:r>
            <a:r>
              <a:rPr dirty="0" spc="-50"/>
              <a:t>I</a:t>
            </a:r>
            <a:r>
              <a:rPr dirty="0" spc="-95"/>
              <a:t> </a:t>
            </a:r>
            <a:r>
              <a:rPr dirty="0" spc="-150"/>
              <a:t>used</a:t>
            </a:r>
            <a:r>
              <a:rPr dirty="0" spc="-95"/>
              <a:t> </a:t>
            </a:r>
            <a:r>
              <a:rPr dirty="0"/>
              <a:t>to</a:t>
            </a:r>
            <a:r>
              <a:rPr dirty="0" spc="-95"/>
              <a:t> </a:t>
            </a:r>
            <a:r>
              <a:rPr dirty="0" spc="-114"/>
              <a:t>be.</a:t>
            </a:r>
            <a:r>
              <a:rPr dirty="0" spc="-100"/>
              <a:t> </a:t>
            </a:r>
            <a:r>
              <a:rPr dirty="0" spc="-130"/>
              <a:t>And</a:t>
            </a:r>
            <a:r>
              <a:rPr dirty="0" spc="-90"/>
              <a:t> </a:t>
            </a:r>
            <a:r>
              <a:rPr dirty="0" spc="-145"/>
              <a:t>some</a:t>
            </a:r>
            <a:r>
              <a:rPr dirty="0" spc="-100"/>
              <a:t> people,</a:t>
            </a:r>
            <a:r>
              <a:rPr dirty="0" spc="-90"/>
              <a:t> </a:t>
            </a:r>
            <a:r>
              <a:rPr dirty="0" spc="-25"/>
              <a:t>their</a:t>
            </a:r>
            <a:r>
              <a:rPr dirty="0" spc="-90"/>
              <a:t> </a:t>
            </a:r>
            <a:r>
              <a:rPr dirty="0" spc="-10"/>
              <a:t>lights </a:t>
            </a:r>
            <a:r>
              <a:rPr dirty="0" spc="-100"/>
              <a:t>go</a:t>
            </a:r>
            <a:r>
              <a:rPr dirty="0" spc="-90"/>
              <a:t> </a:t>
            </a:r>
            <a:r>
              <a:rPr dirty="0" spc="-55"/>
              <a:t>dim.</a:t>
            </a:r>
            <a:r>
              <a:rPr dirty="0" spc="-90"/>
              <a:t> </a:t>
            </a:r>
            <a:r>
              <a:rPr dirty="0" spc="-130"/>
              <a:t>And</a:t>
            </a:r>
            <a:r>
              <a:rPr dirty="0" spc="-90"/>
              <a:t> </a:t>
            </a:r>
            <a:r>
              <a:rPr dirty="0" spc="-105"/>
              <a:t>you</a:t>
            </a:r>
            <a:r>
              <a:rPr dirty="0" spc="-85"/>
              <a:t> </a:t>
            </a:r>
            <a:r>
              <a:rPr dirty="0" spc="-140"/>
              <a:t>guys</a:t>
            </a:r>
            <a:r>
              <a:rPr dirty="0" spc="-90"/>
              <a:t> are </a:t>
            </a:r>
            <a:r>
              <a:rPr dirty="0" spc="-85"/>
              <a:t>like</a:t>
            </a:r>
            <a:r>
              <a:rPr dirty="0" spc="-95"/>
              <a:t> </a:t>
            </a:r>
            <a:r>
              <a:rPr dirty="0" spc="-55"/>
              <a:t>the</a:t>
            </a:r>
            <a:r>
              <a:rPr dirty="0" spc="-90"/>
              <a:t> </a:t>
            </a:r>
            <a:r>
              <a:rPr dirty="0" spc="-80"/>
              <a:t>lighthouse</a:t>
            </a:r>
            <a:r>
              <a:rPr dirty="0" spc="-95"/>
              <a:t> </a:t>
            </a:r>
            <a:r>
              <a:rPr dirty="0" spc="-100"/>
              <a:t>on</a:t>
            </a:r>
            <a:r>
              <a:rPr dirty="0" spc="-85"/>
              <a:t> </a:t>
            </a:r>
            <a:r>
              <a:rPr dirty="0" spc="-55"/>
              <a:t>the</a:t>
            </a:r>
            <a:r>
              <a:rPr dirty="0" spc="-95"/>
              <a:t> </a:t>
            </a:r>
            <a:r>
              <a:rPr dirty="0" spc="-114"/>
              <a:t>beach,</a:t>
            </a:r>
            <a:r>
              <a:rPr dirty="0" spc="-80"/>
              <a:t> </a:t>
            </a:r>
            <a:r>
              <a:rPr dirty="0" spc="-100"/>
              <a:t>saying,</a:t>
            </a:r>
            <a:r>
              <a:rPr dirty="0" spc="-85"/>
              <a:t> </a:t>
            </a:r>
            <a:r>
              <a:rPr dirty="0" spc="-120"/>
              <a:t>‘Here’s</a:t>
            </a:r>
            <a:r>
              <a:rPr dirty="0" spc="-85"/>
              <a:t> </a:t>
            </a:r>
            <a:r>
              <a:rPr dirty="0" spc="-55"/>
              <a:t>the</a:t>
            </a:r>
            <a:r>
              <a:rPr dirty="0" spc="-95"/>
              <a:t> </a:t>
            </a:r>
            <a:r>
              <a:rPr dirty="0" spc="-25"/>
              <a:t>light,</a:t>
            </a:r>
            <a:r>
              <a:rPr dirty="0" spc="-80"/>
              <a:t> </a:t>
            </a:r>
            <a:r>
              <a:rPr dirty="0" spc="-75"/>
              <a:t>I’m</a:t>
            </a:r>
            <a:r>
              <a:rPr dirty="0" spc="-80"/>
              <a:t> </a:t>
            </a:r>
            <a:r>
              <a:rPr dirty="0" spc="-10"/>
              <a:t>trying </a:t>
            </a:r>
            <a:r>
              <a:rPr dirty="0"/>
              <a:t>to</a:t>
            </a:r>
            <a:r>
              <a:rPr dirty="0" spc="-105"/>
              <a:t> </a:t>
            </a:r>
            <a:r>
              <a:rPr dirty="0" spc="-120"/>
              <a:t>shine</a:t>
            </a:r>
            <a:r>
              <a:rPr dirty="0" spc="-110"/>
              <a:t> </a:t>
            </a:r>
            <a:r>
              <a:rPr dirty="0" spc="60"/>
              <a:t>it</a:t>
            </a:r>
            <a:r>
              <a:rPr dirty="0" spc="-95"/>
              <a:t> </a:t>
            </a:r>
            <a:r>
              <a:rPr dirty="0"/>
              <a:t>to</a:t>
            </a:r>
            <a:r>
              <a:rPr dirty="0" spc="-105"/>
              <a:t> </a:t>
            </a:r>
            <a:r>
              <a:rPr dirty="0" spc="-10"/>
              <a:t>you.’”</a:t>
            </a: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dirty="0" sz="1600" spc="-70" i="0">
                <a:latin typeface="Arial"/>
                <a:cs typeface="Arial"/>
              </a:rPr>
              <a:t>45-</a:t>
            </a:r>
            <a:r>
              <a:rPr dirty="0" sz="1600" spc="-45" i="0">
                <a:latin typeface="Arial"/>
                <a:cs typeface="Arial"/>
              </a:rPr>
              <a:t> </a:t>
            </a:r>
            <a:r>
              <a:rPr dirty="0" sz="1600" i="0">
                <a:latin typeface="Arial"/>
                <a:cs typeface="Arial"/>
              </a:rPr>
              <a:t>to</a:t>
            </a:r>
            <a:r>
              <a:rPr dirty="0" sz="1600" spc="-40" i="0">
                <a:latin typeface="Arial"/>
                <a:cs typeface="Arial"/>
              </a:rPr>
              <a:t> </a:t>
            </a:r>
            <a:r>
              <a:rPr dirty="0" sz="1600" spc="-85" i="0">
                <a:latin typeface="Arial"/>
                <a:cs typeface="Arial"/>
              </a:rPr>
              <a:t>54-</a:t>
            </a:r>
            <a:r>
              <a:rPr dirty="0" sz="1600" spc="-90" i="0">
                <a:latin typeface="Arial"/>
                <a:cs typeface="Arial"/>
              </a:rPr>
              <a:t>year-</a:t>
            </a:r>
            <a:r>
              <a:rPr dirty="0" sz="1600" spc="-40" i="0">
                <a:latin typeface="Arial"/>
                <a:cs typeface="Arial"/>
              </a:rPr>
              <a:t>old</a:t>
            </a:r>
            <a:r>
              <a:rPr dirty="0" sz="1600" spc="-50" i="0">
                <a:latin typeface="Arial"/>
                <a:cs typeface="Arial"/>
              </a:rPr>
              <a:t> </a:t>
            </a:r>
            <a:r>
              <a:rPr dirty="0" sz="1600" spc="-35" i="0">
                <a:latin typeface="Arial"/>
                <a:cs typeface="Arial"/>
              </a:rPr>
              <a:t>Multiracial</a:t>
            </a:r>
            <a:r>
              <a:rPr dirty="0" sz="1600" spc="-45" i="0">
                <a:latin typeface="Arial"/>
                <a:cs typeface="Arial"/>
              </a:rPr>
              <a:t> </a:t>
            </a:r>
            <a:r>
              <a:rPr dirty="0" sz="1600" spc="-70" i="0">
                <a:latin typeface="Arial"/>
                <a:cs typeface="Arial"/>
              </a:rPr>
              <a:t>female</a:t>
            </a:r>
            <a:r>
              <a:rPr dirty="0" sz="1600" spc="-40" i="0">
                <a:latin typeface="Arial"/>
                <a:cs typeface="Arial"/>
              </a:rPr>
              <a:t> </a:t>
            </a:r>
            <a:r>
              <a:rPr dirty="0" sz="1600" spc="-125" i="0">
                <a:latin typeface="Arial"/>
                <a:cs typeface="Arial"/>
              </a:rPr>
              <a:t>(Accessed</a:t>
            </a:r>
            <a:r>
              <a:rPr dirty="0" sz="1600" spc="-50" i="0">
                <a:latin typeface="Arial"/>
                <a:cs typeface="Arial"/>
              </a:rPr>
              <a:t> </a:t>
            </a:r>
            <a:r>
              <a:rPr dirty="0" sz="1600" spc="-10" i="0">
                <a:latin typeface="Arial"/>
                <a:cs typeface="Arial"/>
              </a:rPr>
              <a:t>Resources)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12192000" cy="1600200"/>
            <a:chOff x="-1" y="0"/>
            <a:chExt cx="12192000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12191997" cy="15910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0"/>
              <a:ext cx="11731752" cy="1600200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72479" y="200659"/>
            <a:ext cx="1106297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pc="-204"/>
              <a:t>Framework</a:t>
            </a:r>
            <a:r>
              <a:rPr dirty="0" spc="-180"/>
              <a:t> </a:t>
            </a:r>
            <a:r>
              <a:rPr dirty="0" spc="-40"/>
              <a:t>for</a:t>
            </a:r>
            <a:r>
              <a:rPr dirty="0" spc="-185"/>
              <a:t> </a:t>
            </a:r>
            <a:r>
              <a:rPr dirty="0" spc="-195"/>
              <a:t>Fostering</a:t>
            </a:r>
            <a:r>
              <a:rPr dirty="0" spc="-180"/>
              <a:t> </a:t>
            </a:r>
            <a:r>
              <a:rPr dirty="0" spc="-195"/>
              <a:t>Positive</a:t>
            </a:r>
            <a:r>
              <a:rPr dirty="0" spc="-185"/>
              <a:t> </a:t>
            </a:r>
            <a:r>
              <a:rPr dirty="0" spc="-160"/>
              <a:t>Patient</a:t>
            </a:r>
            <a:r>
              <a:rPr dirty="0" spc="-175"/>
              <a:t> </a:t>
            </a:r>
            <a:r>
              <a:rPr dirty="0" spc="-240"/>
              <a:t>Experiences</a:t>
            </a:r>
            <a:r>
              <a:rPr dirty="0" spc="-185"/>
              <a:t> </a:t>
            </a:r>
            <a:r>
              <a:rPr dirty="0" spc="-75"/>
              <a:t>During </a:t>
            </a:r>
            <a:r>
              <a:rPr dirty="0" spc="-235"/>
              <a:t>Phone-</a:t>
            </a:r>
            <a:r>
              <a:rPr dirty="0" spc="-254"/>
              <a:t>based</a:t>
            </a:r>
            <a:r>
              <a:rPr dirty="0" spc="-160"/>
              <a:t> </a:t>
            </a:r>
            <a:r>
              <a:rPr dirty="0" spc="-260"/>
              <a:t>Social</a:t>
            </a:r>
            <a:r>
              <a:rPr dirty="0" spc="-160"/>
              <a:t> </a:t>
            </a:r>
            <a:r>
              <a:rPr dirty="0" spc="-275"/>
              <a:t>Needs</a:t>
            </a:r>
            <a:r>
              <a:rPr dirty="0" spc="-170"/>
              <a:t> </a:t>
            </a:r>
            <a:r>
              <a:rPr dirty="0" spc="-245"/>
              <a:t>Screening</a:t>
            </a:r>
            <a:r>
              <a:rPr dirty="0" spc="-165"/>
              <a:t> </a:t>
            </a:r>
            <a:r>
              <a:rPr dirty="0"/>
              <a:t>&amp;</a:t>
            </a:r>
            <a:r>
              <a:rPr dirty="0" spc="-165"/>
              <a:t> </a:t>
            </a:r>
            <a:r>
              <a:rPr dirty="0" spc="-220"/>
              <a:t>Referral</a:t>
            </a:r>
            <a:r>
              <a:rPr dirty="0" spc="-160"/>
              <a:t> </a:t>
            </a:r>
            <a:r>
              <a:rPr dirty="0" spc="-20"/>
              <a:t>Interactions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03376" y="1757157"/>
            <a:ext cx="10985500" cy="4892675"/>
            <a:chOff x="1003376" y="1757157"/>
            <a:chExt cx="10985500" cy="48926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9947" y="6210320"/>
              <a:ext cx="2388852" cy="4389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3376" y="1757157"/>
              <a:ext cx="10185240" cy="4453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50338" y="436371"/>
            <a:ext cx="955992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15"/>
              <a:t>Accountable</a:t>
            </a:r>
            <a:r>
              <a:rPr dirty="0" sz="4000" spc="-175"/>
              <a:t> </a:t>
            </a:r>
            <a:r>
              <a:rPr dirty="0" sz="4000" spc="-180"/>
              <a:t>Health</a:t>
            </a:r>
            <a:r>
              <a:rPr dirty="0" sz="4000" spc="-175"/>
              <a:t> </a:t>
            </a:r>
            <a:r>
              <a:rPr dirty="0" sz="4000" spc="-200"/>
              <a:t>Communities</a:t>
            </a:r>
            <a:r>
              <a:rPr dirty="0" sz="4000" spc="-170"/>
              <a:t> </a:t>
            </a:r>
            <a:r>
              <a:rPr dirty="0" sz="4000" spc="-385"/>
              <a:t>(AHC)</a:t>
            </a:r>
            <a:r>
              <a:rPr dirty="0" sz="4000" spc="-170"/>
              <a:t> </a:t>
            </a:r>
            <a:r>
              <a:rPr dirty="0" sz="4000" spc="-10"/>
              <a:t>Model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50338" y="2199132"/>
            <a:ext cx="8317230" cy="36195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000" spc="-280" b="1">
                <a:latin typeface="Arial"/>
                <a:cs typeface="Arial"/>
              </a:rPr>
              <a:t>AHC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45" b="1">
                <a:latin typeface="Arial"/>
                <a:cs typeface="Arial"/>
              </a:rPr>
              <a:t>Eligibility: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79000"/>
              </a:lnSpc>
              <a:spcBef>
                <a:spcPts val="1105"/>
              </a:spcBef>
            </a:pPr>
            <a:r>
              <a:rPr dirty="0" sz="2000" spc="-85">
                <a:latin typeface="Arial"/>
                <a:cs typeface="Arial"/>
              </a:rPr>
              <a:t>Community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dwelling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Medicare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Medicaid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beneficiaries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accessing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health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care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at </a:t>
            </a:r>
            <a:r>
              <a:rPr dirty="0" sz="2000" spc="-50">
                <a:latin typeface="Arial"/>
                <a:cs typeface="Arial"/>
              </a:rPr>
              <a:t>participating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clinical</a:t>
            </a:r>
            <a:r>
              <a:rPr dirty="0" sz="2000" spc="-65">
                <a:latin typeface="Arial"/>
                <a:cs typeface="Arial"/>
              </a:rPr>
              <a:t> delivery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sites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280" b="1">
                <a:latin typeface="Arial"/>
                <a:cs typeface="Arial"/>
              </a:rPr>
              <a:t>AHC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85" b="1">
                <a:latin typeface="Arial"/>
                <a:cs typeface="Arial"/>
              </a:rPr>
              <a:t>Screening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Tool:</a:t>
            </a:r>
            <a:endParaRPr sz="2000">
              <a:latin typeface="Arial"/>
              <a:cs typeface="Arial"/>
            </a:endParaRPr>
          </a:p>
          <a:p>
            <a:pPr marL="652145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652145" algn="l"/>
              </a:tabLst>
            </a:pPr>
            <a:r>
              <a:rPr dirty="0" sz="2000" spc="-145">
                <a:latin typeface="Arial"/>
                <a:cs typeface="Arial"/>
              </a:rPr>
              <a:t>Food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insecurity</a:t>
            </a:r>
            <a:endParaRPr sz="2000">
              <a:latin typeface="Arial"/>
              <a:cs typeface="Arial"/>
            </a:endParaRPr>
          </a:p>
          <a:p>
            <a:pPr marL="652145" indent="-457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52145" algn="l"/>
              </a:tabLst>
            </a:pPr>
            <a:r>
              <a:rPr dirty="0" sz="2000" spc="-120">
                <a:latin typeface="Arial"/>
                <a:cs typeface="Arial"/>
              </a:rPr>
              <a:t>Housing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instability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quality</a:t>
            </a:r>
            <a:endParaRPr sz="2000">
              <a:latin typeface="Arial"/>
              <a:cs typeface="Arial"/>
            </a:endParaRPr>
          </a:p>
          <a:p>
            <a:pPr marL="652145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652145" algn="l"/>
              </a:tabLst>
            </a:pPr>
            <a:r>
              <a:rPr dirty="0" sz="2000">
                <a:latin typeface="Arial"/>
                <a:cs typeface="Arial"/>
              </a:rPr>
              <a:t>Utility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 marL="652145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652145" algn="l"/>
              </a:tabLst>
            </a:pPr>
            <a:r>
              <a:rPr dirty="0" sz="2000" spc="-80">
                <a:latin typeface="Arial"/>
                <a:cs typeface="Arial"/>
              </a:rPr>
              <a:t>Transportation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 marL="652145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652145" algn="l"/>
              </a:tabLst>
            </a:pPr>
            <a:r>
              <a:rPr dirty="0" sz="2000" spc="-70">
                <a:latin typeface="Arial"/>
                <a:cs typeface="Arial"/>
              </a:rPr>
              <a:t>Interpersonal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violence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4312" y="3193317"/>
            <a:ext cx="1483371" cy="19331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4038600" cy="6858000"/>
            <a:chOff x="-1" y="0"/>
            <a:chExt cx="4038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4038601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55591"/>
              <a:ext cx="4038600" cy="25024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05839"/>
              <a:ext cx="3404616" cy="4184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038600" cy="6848855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09848" y="1825244"/>
            <a:ext cx="3817620" cy="2080260"/>
          </a:xfrm>
          <a:prstGeom prst="rect"/>
        </p:spPr>
        <p:txBody>
          <a:bodyPr wrap="square" lIns="0" tIns="92710" rIns="0" bIns="0" rtlCol="0" vert="horz">
            <a:spAutoFit/>
          </a:bodyPr>
          <a:lstStyle/>
          <a:p>
            <a:pPr algn="ctr" marL="12065" marR="5080" indent="-635">
              <a:lnSpc>
                <a:spcPts val="5210"/>
              </a:lnSpc>
              <a:spcBef>
                <a:spcPts val="730"/>
              </a:spcBef>
            </a:pPr>
            <a:r>
              <a:rPr dirty="0" sz="4800" spc="-305"/>
              <a:t>Conclusions</a:t>
            </a:r>
            <a:r>
              <a:rPr dirty="0" sz="4800" spc="-245"/>
              <a:t> </a:t>
            </a:r>
            <a:r>
              <a:rPr dirty="0" sz="4800" spc="-50"/>
              <a:t>&amp; </a:t>
            </a:r>
            <a:r>
              <a:rPr dirty="0" sz="4800" spc="-190"/>
              <a:t>Implications</a:t>
            </a:r>
            <a:r>
              <a:rPr dirty="0" sz="4800" spc="-220"/>
              <a:t> </a:t>
            </a:r>
            <a:r>
              <a:rPr dirty="0" sz="4800" spc="-25"/>
              <a:t>for </a:t>
            </a:r>
            <a:r>
              <a:rPr dirty="0" sz="4800" spc="-280"/>
              <a:t>Practice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4888998" y="2212062"/>
            <a:ext cx="6175375" cy="2252345"/>
          </a:xfrm>
          <a:prstGeom prst="rect">
            <a:avLst/>
          </a:prstGeom>
        </p:spPr>
        <p:txBody>
          <a:bodyPr wrap="square" lIns="0" tIns="1136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dirty="0" sz="2400" spc="-110">
                <a:latin typeface="Arial"/>
                <a:cs typeface="Arial"/>
              </a:rPr>
              <a:t>Healthcare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organizations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325">
                <a:latin typeface="Arial"/>
                <a:cs typeface="Arial"/>
              </a:rPr>
              <a:t>may…</a:t>
            </a:r>
            <a:endParaRPr sz="2400">
              <a:latin typeface="Arial"/>
              <a:cs typeface="Arial"/>
            </a:endParaRPr>
          </a:p>
          <a:p>
            <a:pPr marL="241300" marR="5080" indent="-228600">
              <a:lnSpc>
                <a:spcPct val="89100"/>
              </a:lnSpc>
              <a:spcBef>
                <a:spcPts val="1015"/>
              </a:spcBef>
              <a:buChar char="•"/>
              <a:tabLst>
                <a:tab pos="241300" algn="l"/>
              </a:tabLst>
            </a:pPr>
            <a:r>
              <a:rPr dirty="0" sz="2200" spc="-195">
                <a:latin typeface="Arial"/>
                <a:cs typeface="Arial"/>
              </a:rPr>
              <a:t>Use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our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framework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train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those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who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be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calling </a:t>
            </a:r>
            <a:r>
              <a:rPr dirty="0" sz="2200" spc="-65">
                <a:latin typeface="Arial"/>
                <a:cs typeface="Arial"/>
              </a:rPr>
              <a:t>patients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for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social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40">
                <a:latin typeface="Arial"/>
                <a:cs typeface="Arial"/>
              </a:rPr>
              <a:t>needs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screening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&amp;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referral interventions.</a:t>
            </a:r>
            <a:endParaRPr sz="2200">
              <a:latin typeface="Arial"/>
              <a:cs typeface="Arial"/>
            </a:endParaRPr>
          </a:p>
          <a:p>
            <a:pPr marL="241300" marR="227329" indent="-228600">
              <a:lnSpc>
                <a:spcPts val="2400"/>
              </a:lnSpc>
              <a:spcBef>
                <a:spcPts val="1019"/>
              </a:spcBef>
              <a:buChar char="•"/>
              <a:tabLst>
                <a:tab pos="241300" algn="l"/>
              </a:tabLst>
            </a:pPr>
            <a:r>
              <a:rPr dirty="0" sz="2200" spc="-135">
                <a:latin typeface="Arial"/>
                <a:cs typeface="Arial"/>
              </a:rPr>
              <a:t>Create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conditions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in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which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callers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60">
                <a:latin typeface="Arial"/>
                <a:cs typeface="Arial"/>
              </a:rPr>
              <a:t>can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do </a:t>
            </a:r>
            <a:r>
              <a:rPr dirty="0" sz="2200" spc="-55">
                <a:latin typeface="Arial"/>
                <a:cs typeface="Arial"/>
              </a:rPr>
              <a:t>this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work </a:t>
            </a:r>
            <a:r>
              <a:rPr dirty="0" sz="2200" spc="-80">
                <a:latin typeface="Arial"/>
                <a:cs typeface="Arial"/>
              </a:rPr>
              <a:t>most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effectively.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22205" y="1725346"/>
            <a:ext cx="4226560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-215">
                <a:solidFill>
                  <a:srgbClr val="000000"/>
                </a:solidFill>
              </a:rPr>
              <a:t>Thank</a:t>
            </a:r>
            <a:r>
              <a:rPr dirty="0" sz="3500" spc="-150">
                <a:solidFill>
                  <a:srgbClr val="000000"/>
                </a:solidFill>
              </a:rPr>
              <a:t> </a:t>
            </a:r>
            <a:r>
              <a:rPr dirty="0" sz="3500" spc="-50">
                <a:solidFill>
                  <a:srgbClr val="000000"/>
                </a:solidFill>
              </a:rPr>
              <a:t>you!</a:t>
            </a:r>
            <a:r>
              <a:rPr dirty="0" sz="3500" spc="-150">
                <a:solidFill>
                  <a:srgbClr val="000000"/>
                </a:solidFill>
              </a:rPr>
              <a:t> </a:t>
            </a:r>
            <a:r>
              <a:rPr dirty="0" sz="3500" spc="-140">
                <a:solidFill>
                  <a:srgbClr val="000000"/>
                </a:solidFill>
              </a:rPr>
              <a:t>Questions?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22205" y="4268723"/>
            <a:ext cx="3673475" cy="204978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000" spc="-165" b="1">
                <a:latin typeface="Arial"/>
                <a:cs typeface="Arial"/>
              </a:rPr>
              <a:t>Contact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Information: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2000"/>
              </a:lnSpc>
              <a:spcBef>
                <a:spcPts val="50"/>
              </a:spcBef>
            </a:pPr>
            <a:r>
              <a:rPr dirty="0" sz="2000" spc="-130">
                <a:latin typeface="Arial"/>
                <a:cs typeface="Arial"/>
              </a:rPr>
              <a:t>Anna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Steeves-</a:t>
            </a:r>
            <a:r>
              <a:rPr dirty="0" sz="2000" spc="-170">
                <a:latin typeface="Arial"/>
                <a:cs typeface="Arial"/>
              </a:rPr>
              <a:t>Reece,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00">
                <a:latin typeface="Arial"/>
                <a:cs typeface="Arial"/>
              </a:rPr>
              <a:t>PhD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(she/her) </a:t>
            </a:r>
            <a:r>
              <a:rPr dirty="0" sz="2000" spc="-75">
                <a:latin typeface="Arial"/>
                <a:cs typeface="Arial"/>
              </a:rPr>
              <a:t>Investigator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I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390">
                <a:latin typeface="Arial"/>
                <a:cs typeface="Arial"/>
              </a:rPr>
              <a:t>|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90">
                <a:latin typeface="Arial"/>
                <a:cs typeface="Arial"/>
              </a:rPr>
              <a:t>OCHIN,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Inc. </a:t>
            </a:r>
            <a:r>
              <a:rPr dirty="0" u="sng" sz="2000" spc="-7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steevesreecea@ochin.org</a:t>
            </a:r>
            <a:r>
              <a:rPr dirty="0" sz="2000" spc="-7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dirty="0" u="sng" sz="20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3"/>
              </a:rPr>
              <a:t>https://ochin.org/research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29699" y="12699"/>
            <a:ext cx="5962650" cy="6845300"/>
            <a:chOff x="6229699" y="12699"/>
            <a:chExt cx="5962650" cy="68453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9699" y="12699"/>
              <a:ext cx="5962300" cy="68452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9947" y="6210320"/>
              <a:ext cx="2388852" cy="438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171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dirty="0" sz="4000" spc="-540"/>
              <a:t>AHC</a:t>
            </a:r>
            <a:r>
              <a:rPr dirty="0" sz="4000" spc="-204"/>
              <a:t> </a:t>
            </a:r>
            <a:r>
              <a:rPr dirty="0" sz="4000" spc="-120"/>
              <a:t>Model</a:t>
            </a:r>
            <a:r>
              <a:rPr dirty="0" sz="4000" spc="-200"/>
              <a:t> </a:t>
            </a:r>
            <a:r>
              <a:rPr dirty="0" sz="4000" spc="-114"/>
              <a:t>Implementation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50338" y="2196083"/>
            <a:ext cx="7592695" cy="185737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15"/>
              </a:spcBef>
              <a:buChar char="•"/>
              <a:tabLst>
                <a:tab pos="240665" algn="l"/>
              </a:tabLst>
            </a:pPr>
            <a:r>
              <a:rPr dirty="0" sz="2000" spc="-110">
                <a:latin typeface="Arial"/>
                <a:cs typeface="Arial"/>
              </a:rPr>
              <a:t>28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“bridge”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organizations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implemented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65">
                <a:latin typeface="Arial"/>
                <a:cs typeface="Arial"/>
              </a:rPr>
              <a:t>AHC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Model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nationally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175" b="1">
                <a:latin typeface="Arial"/>
                <a:cs typeface="Arial"/>
              </a:rPr>
              <a:t>Oregon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70" b="1">
                <a:latin typeface="Arial"/>
                <a:cs typeface="Arial"/>
              </a:rPr>
              <a:t>Rural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50" b="1">
                <a:latin typeface="Arial"/>
                <a:cs typeface="Arial"/>
              </a:rPr>
              <a:t>Practice-</a:t>
            </a:r>
            <a:r>
              <a:rPr dirty="0" sz="2000" spc="-175" b="1">
                <a:latin typeface="Arial"/>
                <a:cs typeface="Arial"/>
              </a:rPr>
              <a:t>based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00" b="1">
                <a:latin typeface="Arial"/>
                <a:cs typeface="Arial"/>
              </a:rPr>
              <a:t>Research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5" b="1">
                <a:latin typeface="Arial"/>
                <a:cs typeface="Arial"/>
              </a:rPr>
              <a:t>Network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30" b="1">
                <a:latin typeface="Arial"/>
                <a:cs typeface="Arial"/>
              </a:rPr>
              <a:t>(ORPRN)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dirty="0" sz="2000" spc="-95">
                <a:latin typeface="Arial"/>
                <a:cs typeface="Arial"/>
              </a:rPr>
              <a:t>Recruited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clinical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delivery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sites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participate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190"/>
              </a:spcBef>
              <a:buChar char="•"/>
              <a:tabLst>
                <a:tab pos="697865" algn="l"/>
              </a:tabLst>
            </a:pPr>
            <a:r>
              <a:rPr dirty="0" sz="2000" spc="-95">
                <a:latin typeface="Arial"/>
                <a:cs typeface="Arial"/>
              </a:rPr>
              <a:t>Aligned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partners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optimize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community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capacity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address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ct val="100000"/>
              </a:lnSpc>
              <a:spcBef>
                <a:spcPts val="315"/>
              </a:spcBef>
              <a:buChar char="•"/>
              <a:tabLst>
                <a:tab pos="697865" algn="l"/>
              </a:tabLst>
            </a:pPr>
            <a:r>
              <a:rPr dirty="0" sz="2000" spc="-130">
                <a:latin typeface="Arial"/>
                <a:cs typeface="Arial"/>
              </a:rPr>
              <a:t>Responsible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data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collection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597" y="4159876"/>
            <a:ext cx="4114800" cy="11809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6353" y="5559552"/>
            <a:ext cx="40201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solidFill>
                  <a:srgbClr val="44546A"/>
                </a:solidFill>
                <a:latin typeface="Arial"/>
                <a:cs typeface="Arial"/>
                <a:hlinkClick r:id="rId4"/>
              </a:rPr>
              <a:t>https://www.ohsu.edu/oregon-rural-</a:t>
            </a:r>
            <a:r>
              <a:rPr dirty="0" sz="1100" spc="-45">
                <a:solidFill>
                  <a:srgbClr val="44546A"/>
                </a:solidFill>
                <a:latin typeface="Arial"/>
                <a:cs typeface="Arial"/>
                <a:hlinkClick r:id="rId4"/>
              </a:rPr>
              <a:t>practice-</a:t>
            </a:r>
            <a:r>
              <a:rPr dirty="0" sz="1100" spc="-75">
                <a:solidFill>
                  <a:srgbClr val="44546A"/>
                </a:solidFill>
                <a:latin typeface="Arial"/>
                <a:cs typeface="Arial"/>
                <a:hlinkClick r:id="rId4"/>
              </a:rPr>
              <a:t>based-</a:t>
            </a:r>
            <a:r>
              <a:rPr dirty="0" sz="1100" spc="-60">
                <a:solidFill>
                  <a:srgbClr val="44546A"/>
                </a:solidFill>
                <a:latin typeface="Arial"/>
                <a:cs typeface="Arial"/>
                <a:hlinkClick r:id="rId4"/>
              </a:rPr>
              <a:t>research-</a:t>
            </a:r>
            <a:r>
              <a:rPr dirty="0" sz="1100" spc="-10">
                <a:solidFill>
                  <a:srgbClr val="44546A"/>
                </a:solidFill>
                <a:latin typeface="Arial"/>
                <a:cs typeface="Arial"/>
                <a:hlinkClick r:id="rId4"/>
              </a:rPr>
              <a:t>network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7292" rIns="0" bIns="0" rtlCol="0" vert="horz">
            <a:spAutoFit/>
          </a:bodyPr>
          <a:lstStyle/>
          <a:p>
            <a:pPr algn="ctr">
              <a:lnSpc>
                <a:spcPts val="4210"/>
              </a:lnSpc>
              <a:spcBef>
                <a:spcPts val="100"/>
              </a:spcBef>
            </a:pPr>
            <a:r>
              <a:rPr dirty="0" spc="-315" b="1">
                <a:latin typeface="Arial"/>
                <a:cs typeface="Arial"/>
              </a:rPr>
              <a:t>Study</a:t>
            </a:r>
            <a:r>
              <a:rPr dirty="0" spc="-175" b="1">
                <a:latin typeface="Arial"/>
                <a:cs typeface="Arial"/>
              </a:rPr>
              <a:t> </a:t>
            </a:r>
            <a:r>
              <a:rPr dirty="0" spc="-50" b="1">
                <a:latin typeface="Arial"/>
                <a:cs typeface="Arial"/>
              </a:rPr>
              <a:t>1</a:t>
            </a:r>
          </a:p>
          <a:p>
            <a:pPr algn="ctr" marL="12700" marR="5080" indent="-635">
              <a:lnSpc>
                <a:spcPct val="90300"/>
              </a:lnSpc>
              <a:spcBef>
                <a:spcPts val="170"/>
              </a:spcBef>
            </a:pPr>
            <a:r>
              <a:rPr dirty="0" sz="2400" spc="-175"/>
              <a:t>Steeves-</a:t>
            </a:r>
            <a:r>
              <a:rPr dirty="0" sz="2400" spc="-229"/>
              <a:t>Reece</a:t>
            </a:r>
            <a:r>
              <a:rPr dirty="0" sz="2400" spc="-105"/>
              <a:t> </a:t>
            </a:r>
            <a:r>
              <a:rPr dirty="0" sz="2400" spc="-145"/>
              <a:t>A,</a:t>
            </a:r>
            <a:r>
              <a:rPr dirty="0" sz="2400" spc="-105"/>
              <a:t> </a:t>
            </a:r>
            <a:r>
              <a:rPr dirty="0" sz="2400" spc="-190"/>
              <a:t>Davis</a:t>
            </a:r>
            <a:r>
              <a:rPr dirty="0" sz="2400" spc="-110"/>
              <a:t> </a:t>
            </a:r>
            <a:r>
              <a:rPr dirty="0" sz="2400"/>
              <a:t>M,</a:t>
            </a:r>
            <a:r>
              <a:rPr dirty="0" sz="2400" spc="-105"/>
              <a:t> </a:t>
            </a:r>
            <a:r>
              <a:rPr dirty="0" sz="2400" spc="-65"/>
              <a:t>Hiebert</a:t>
            </a:r>
            <a:r>
              <a:rPr dirty="0" sz="2400" spc="-114"/>
              <a:t> </a:t>
            </a:r>
            <a:r>
              <a:rPr dirty="0" sz="2400" spc="-165"/>
              <a:t>Larson</a:t>
            </a:r>
            <a:r>
              <a:rPr dirty="0" sz="2400" spc="-105"/>
              <a:t> </a:t>
            </a:r>
            <a:r>
              <a:rPr dirty="0" sz="2400" spc="-275"/>
              <a:t>J,</a:t>
            </a:r>
            <a:r>
              <a:rPr dirty="0" sz="2400" spc="-105"/>
              <a:t> </a:t>
            </a:r>
            <a:r>
              <a:rPr dirty="0" sz="2400" spc="-60"/>
              <a:t>Major-</a:t>
            </a:r>
            <a:r>
              <a:rPr dirty="0" sz="2400" spc="-100"/>
              <a:t>McDowall</a:t>
            </a:r>
            <a:r>
              <a:rPr dirty="0" sz="2400" spc="-105"/>
              <a:t> </a:t>
            </a:r>
            <a:r>
              <a:rPr dirty="0" sz="2400" spc="-215"/>
              <a:t>Z,</a:t>
            </a:r>
            <a:r>
              <a:rPr dirty="0" sz="2400" spc="-105"/>
              <a:t> </a:t>
            </a:r>
            <a:r>
              <a:rPr dirty="0" sz="2400" spc="-165"/>
              <a:t>King</a:t>
            </a:r>
            <a:r>
              <a:rPr dirty="0" sz="2400" spc="-114"/>
              <a:t> </a:t>
            </a:r>
            <a:r>
              <a:rPr dirty="0" sz="2400" spc="-25"/>
              <a:t>A, </a:t>
            </a:r>
            <a:r>
              <a:rPr dirty="0" sz="2400" spc="-105"/>
              <a:t>Nicolaidis</a:t>
            </a:r>
            <a:r>
              <a:rPr dirty="0" sz="2400" spc="-114"/>
              <a:t> </a:t>
            </a:r>
            <a:r>
              <a:rPr dirty="0" sz="2400" spc="-280"/>
              <a:t>C,</a:t>
            </a:r>
            <a:r>
              <a:rPr dirty="0" sz="2400" spc="-110"/>
              <a:t> </a:t>
            </a:r>
            <a:r>
              <a:rPr dirty="0" sz="2400" spc="-125"/>
              <a:t>Goldberg</a:t>
            </a:r>
            <a:r>
              <a:rPr dirty="0" sz="2400" spc="-114"/>
              <a:t> </a:t>
            </a:r>
            <a:r>
              <a:rPr dirty="0" sz="2400" spc="-215"/>
              <a:t>B,</a:t>
            </a:r>
            <a:r>
              <a:rPr dirty="0" sz="2400" spc="-110"/>
              <a:t> </a:t>
            </a:r>
            <a:r>
              <a:rPr dirty="0" sz="2400" spc="-145"/>
              <a:t>Richardson</a:t>
            </a:r>
            <a:r>
              <a:rPr dirty="0" sz="2400" spc="-110"/>
              <a:t> </a:t>
            </a:r>
            <a:r>
              <a:rPr dirty="0" sz="2400" spc="-215"/>
              <a:t>D,</a:t>
            </a:r>
            <a:r>
              <a:rPr dirty="0" sz="2400" spc="-110"/>
              <a:t> </a:t>
            </a:r>
            <a:r>
              <a:rPr dirty="0" sz="2400" spc="-100"/>
              <a:t>Lindner</a:t>
            </a:r>
            <a:r>
              <a:rPr dirty="0" sz="2400" spc="-110"/>
              <a:t> </a:t>
            </a:r>
            <a:r>
              <a:rPr dirty="0" sz="2400" spc="-204"/>
              <a:t>L.</a:t>
            </a:r>
            <a:r>
              <a:rPr dirty="0" sz="2400" spc="-120"/>
              <a:t> </a:t>
            </a:r>
            <a:r>
              <a:rPr dirty="0" sz="2400" spc="-150" b="1">
                <a:latin typeface="Arial"/>
                <a:cs typeface="Arial"/>
              </a:rPr>
              <a:t>Patients’</a:t>
            </a:r>
            <a:r>
              <a:rPr dirty="0" sz="2400" spc="-105" b="1">
                <a:latin typeface="Arial"/>
                <a:cs typeface="Arial"/>
              </a:rPr>
              <a:t> </a:t>
            </a:r>
            <a:r>
              <a:rPr dirty="0" sz="2400" spc="-75" b="1">
                <a:latin typeface="Arial"/>
                <a:cs typeface="Arial"/>
              </a:rPr>
              <a:t>willingness </a:t>
            </a:r>
            <a:r>
              <a:rPr dirty="0" sz="2400" spc="-95" b="1">
                <a:latin typeface="Arial"/>
                <a:cs typeface="Arial"/>
              </a:rPr>
              <a:t>to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-190" b="1">
                <a:latin typeface="Arial"/>
                <a:cs typeface="Arial"/>
              </a:rPr>
              <a:t>accept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-204" b="1">
                <a:latin typeface="Arial"/>
                <a:cs typeface="Arial"/>
              </a:rPr>
              <a:t>social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204" b="1">
                <a:latin typeface="Arial"/>
                <a:cs typeface="Arial"/>
              </a:rPr>
              <a:t>needs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-170" b="1">
                <a:latin typeface="Arial"/>
                <a:cs typeface="Arial"/>
              </a:rPr>
              <a:t>navigation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90" b="1">
                <a:latin typeface="Arial"/>
                <a:cs typeface="Arial"/>
              </a:rPr>
              <a:t>after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spc="-125" b="1">
                <a:latin typeface="Arial"/>
                <a:cs typeface="Arial"/>
              </a:rPr>
              <a:t>in-</a:t>
            </a:r>
            <a:r>
              <a:rPr dirty="0" sz="2400" spc="-204" b="1">
                <a:latin typeface="Arial"/>
                <a:cs typeface="Arial"/>
              </a:rPr>
              <a:t>person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220" b="1">
                <a:latin typeface="Arial"/>
                <a:cs typeface="Arial"/>
              </a:rPr>
              <a:t>vs.</a:t>
            </a:r>
            <a:r>
              <a:rPr dirty="0" sz="2400" spc="-105" b="1">
                <a:latin typeface="Arial"/>
                <a:cs typeface="Arial"/>
              </a:rPr>
              <a:t> </a:t>
            </a:r>
            <a:r>
              <a:rPr dirty="0" sz="2400" spc="-135" b="1">
                <a:latin typeface="Arial"/>
                <a:cs typeface="Arial"/>
              </a:rPr>
              <a:t>remote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-165" b="1">
                <a:latin typeface="Arial"/>
                <a:cs typeface="Arial"/>
              </a:rPr>
              <a:t>screening: </a:t>
            </a:r>
            <a:r>
              <a:rPr dirty="0" sz="2400" spc="-170" b="1">
                <a:latin typeface="Arial"/>
                <a:cs typeface="Arial"/>
              </a:rPr>
              <a:t>a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254" b="1">
                <a:latin typeface="Arial"/>
                <a:cs typeface="Arial"/>
              </a:rPr>
              <a:t>cross-</a:t>
            </a:r>
            <a:r>
              <a:rPr dirty="0" sz="2400" spc="-170" b="1">
                <a:latin typeface="Arial"/>
                <a:cs typeface="Arial"/>
              </a:rPr>
              <a:t>sectional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-195" b="1">
                <a:latin typeface="Arial"/>
                <a:cs typeface="Arial"/>
              </a:rPr>
              <a:t>study.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-60" i="1">
                <a:latin typeface="Arial"/>
                <a:cs typeface="Arial"/>
              </a:rPr>
              <a:t>JABFM.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8741" y="4480052"/>
            <a:ext cx="6934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2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https://www.jabfm.org/content/jabfp/36/2/229.full.pdf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171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dirty="0" sz="4000" spc="-195"/>
              <a:t>Eligible</a:t>
            </a:r>
            <a:r>
              <a:rPr dirty="0" sz="4000" spc="-204"/>
              <a:t> </a:t>
            </a:r>
            <a:r>
              <a:rPr dirty="0" sz="4000" spc="-165"/>
              <a:t>Participants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50338" y="2196083"/>
            <a:ext cx="6267450" cy="842644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15"/>
              </a:spcBef>
              <a:buChar char="•"/>
              <a:tabLst>
                <a:tab pos="240665" algn="l"/>
              </a:tabLst>
            </a:pPr>
            <a:r>
              <a:rPr dirty="0" sz="2000" spc="-75">
                <a:latin typeface="Arial"/>
                <a:cs typeface="Arial"/>
              </a:rPr>
              <a:t>Participated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65">
                <a:latin typeface="Arial"/>
                <a:cs typeface="Arial"/>
              </a:rPr>
              <a:t>AHC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Model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(10/2018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through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12/2020)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815"/>
              </a:spcBef>
              <a:buChar char="•"/>
              <a:tabLst>
                <a:tab pos="240665" algn="l"/>
              </a:tabLst>
            </a:pPr>
            <a:r>
              <a:rPr dirty="0" sz="2000" spc="-114">
                <a:latin typeface="Arial"/>
                <a:cs typeface="Arial"/>
              </a:rPr>
              <a:t>Were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offered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resource</a:t>
            </a:r>
            <a:r>
              <a:rPr dirty="0" sz="2000" spc="-80">
                <a:latin typeface="Arial"/>
                <a:cs typeface="Arial"/>
              </a:rPr>
              <a:t> navigation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assistance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036897" y="4414406"/>
            <a:ext cx="2118360" cy="399415"/>
            <a:chOff x="5036897" y="4414406"/>
            <a:chExt cx="2118360" cy="399415"/>
          </a:xfrm>
        </p:grpSpPr>
        <p:sp>
          <p:nvSpPr>
            <p:cNvPr id="6" name="object 6"/>
            <p:cNvSpPr/>
            <p:nvPr/>
          </p:nvSpPr>
          <p:spPr>
            <a:xfrm>
              <a:off x="6095997" y="4433456"/>
              <a:ext cx="1040130" cy="361315"/>
            </a:xfrm>
            <a:custGeom>
              <a:avLst/>
              <a:gdLst/>
              <a:ahLst/>
              <a:cxnLst/>
              <a:rect l="l" t="t" r="r" b="b"/>
              <a:pathLst>
                <a:path w="1040129" h="361314">
                  <a:moveTo>
                    <a:pt x="0" y="0"/>
                  </a:moveTo>
                  <a:lnTo>
                    <a:pt x="0" y="180504"/>
                  </a:lnTo>
                  <a:lnTo>
                    <a:pt x="1040049" y="180504"/>
                  </a:lnTo>
                  <a:lnTo>
                    <a:pt x="1040049" y="36100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55947" y="4433456"/>
              <a:ext cx="1040130" cy="361315"/>
            </a:xfrm>
            <a:custGeom>
              <a:avLst/>
              <a:gdLst/>
              <a:ahLst/>
              <a:cxnLst/>
              <a:rect l="l" t="t" r="r" b="b"/>
              <a:pathLst>
                <a:path w="1040129" h="361314">
                  <a:moveTo>
                    <a:pt x="1040049" y="0"/>
                  </a:moveTo>
                  <a:lnTo>
                    <a:pt x="1040049" y="180504"/>
                  </a:lnTo>
                  <a:lnTo>
                    <a:pt x="0" y="180504"/>
                  </a:lnTo>
                  <a:lnTo>
                    <a:pt x="0" y="36100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236452" y="3293776"/>
            <a:ext cx="1719580" cy="1139825"/>
          </a:xfrm>
          <a:prstGeom prst="rect">
            <a:avLst/>
          </a:prstGeom>
          <a:solidFill>
            <a:srgbClr val="385723"/>
          </a:solidFill>
          <a:ln w="38100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309245" marR="302260" indent="156210">
              <a:lnSpc>
                <a:spcPts val="2210"/>
              </a:lnSpc>
              <a:spcBef>
                <a:spcPts val="1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Offered 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endParaRPr sz="2000">
              <a:latin typeface="Arial"/>
              <a:cs typeface="Arial"/>
            </a:endParaRPr>
          </a:p>
          <a:p>
            <a:pPr marL="323850" marR="302260" indent="-14604">
              <a:lnSpc>
                <a:spcPts val="2180"/>
              </a:lnSpc>
              <a:spcBef>
                <a:spcPts val="20"/>
              </a:spcBef>
            </a:pP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Navigation 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6402" y="4794465"/>
            <a:ext cx="1719580" cy="651510"/>
          </a:xfrm>
          <a:prstGeom prst="rect">
            <a:avLst/>
          </a:prstGeom>
          <a:solidFill>
            <a:srgbClr val="385723"/>
          </a:solidFill>
          <a:ln w="38100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323850" marR="316230" indent="53975">
              <a:lnSpc>
                <a:spcPts val="2210"/>
              </a:lnSpc>
              <a:spcBef>
                <a:spcPts val="295"/>
              </a:spcBef>
            </a:pP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Accepted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6501" y="4794465"/>
            <a:ext cx="1719580" cy="651510"/>
          </a:xfrm>
          <a:prstGeom prst="rect">
            <a:avLst/>
          </a:prstGeom>
          <a:solidFill>
            <a:srgbClr val="385723"/>
          </a:solidFill>
          <a:ln w="38100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323850" marR="316230" indent="85090">
              <a:lnSpc>
                <a:spcPts val="2210"/>
              </a:lnSpc>
              <a:spcBef>
                <a:spcPts val="295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Declined </a:t>
            </a:r>
            <a:r>
              <a:rPr dirty="0" sz="2000" spc="-135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171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dirty="0" sz="4000" spc="-170"/>
              <a:t>Analytic</a:t>
            </a:r>
            <a:r>
              <a:rPr dirty="0" sz="4000" spc="-155"/>
              <a:t> </a:t>
            </a:r>
            <a:r>
              <a:rPr dirty="0" sz="4000" spc="-200"/>
              <a:t>Approach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63946" y="2582947"/>
          <a:ext cx="749554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1828800"/>
                <a:gridCol w="1188720"/>
              </a:tblGrid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03864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10" b="1">
                          <a:latin typeface="Arial"/>
                          <a:cs typeface="Arial"/>
                        </a:rPr>
                        <a:t>Willingness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to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0" b="1">
                          <a:latin typeface="Arial"/>
                          <a:cs typeface="Arial"/>
                        </a:rPr>
                        <a:t>Accept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0" b="1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0" b="1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Navigation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95" b="1">
                          <a:latin typeface="Arial"/>
                          <a:cs typeface="Arial"/>
                        </a:rPr>
                        <a:t>Dependent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Variable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Binary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80" b="1">
                          <a:latin typeface="Arial"/>
                          <a:cs typeface="Arial"/>
                        </a:rPr>
                        <a:t>Interaction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40" b="1">
                          <a:latin typeface="Arial"/>
                          <a:cs typeface="Arial"/>
                        </a:rPr>
                        <a:t>Term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#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0" b="1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0" b="1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5" b="1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Mode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dirty="0" sz="1400" spc="-100" b="1">
                          <a:latin typeface="Arial"/>
                          <a:cs typeface="Arial"/>
                        </a:rPr>
                        <a:t>Predictor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Variables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2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30" b="1">
                          <a:latin typeface="Arial"/>
                          <a:cs typeface="Arial"/>
                        </a:rPr>
                        <a:t>Categorical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#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of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0" b="1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0" b="1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30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Ordinal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35" b="1">
                          <a:latin typeface="Arial"/>
                          <a:cs typeface="Arial"/>
                        </a:rPr>
                        <a:t>Screening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Mode 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40" b="1">
                          <a:latin typeface="Arial"/>
                          <a:cs typeface="Arial"/>
                        </a:rPr>
                        <a:t>Person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20" b="1">
                          <a:latin typeface="Arial"/>
                          <a:cs typeface="Arial"/>
                        </a:rPr>
                        <a:t>vs.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Remote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2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Binary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Ethnicity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1400" spc="-70">
                          <a:latin typeface="Arial"/>
                          <a:cs typeface="Arial"/>
                        </a:rPr>
                        <a:t>Confounding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Variables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Binary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Race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Categorical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Sex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Binary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Rurality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Binary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Age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Categorical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Proxy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Categorical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Income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Categorical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49036" y="1760220"/>
            <a:ext cx="98723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35">
                <a:latin typeface="Arial"/>
                <a:cs typeface="Arial"/>
              </a:rPr>
              <a:t>Testing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whether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two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people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presenting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same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number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social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needs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would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be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equally </a:t>
            </a:r>
            <a:r>
              <a:rPr dirty="0" sz="2000" spc="-65">
                <a:latin typeface="Arial"/>
                <a:cs typeface="Arial"/>
              </a:rPr>
              <a:t>likely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95">
                <a:latin typeface="Arial"/>
                <a:cs typeface="Arial"/>
              </a:rPr>
              <a:t> accept</a:t>
            </a:r>
            <a:r>
              <a:rPr dirty="0" sz="2000" spc="-80">
                <a:latin typeface="Arial"/>
                <a:cs typeface="Arial"/>
              </a:rPr>
              <a:t> navigation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assistance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whether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they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were </a:t>
            </a:r>
            <a:r>
              <a:rPr dirty="0" sz="2000" spc="-114">
                <a:latin typeface="Arial"/>
                <a:cs typeface="Arial"/>
              </a:rPr>
              <a:t>screened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person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remotely.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2427" rIns="0" bIns="0" rtlCol="0" vert="horz">
            <a:spAutoFit/>
          </a:bodyPr>
          <a:lstStyle/>
          <a:p>
            <a:pPr marL="363220">
              <a:lnSpc>
                <a:spcPts val="4255"/>
              </a:lnSpc>
              <a:spcBef>
                <a:spcPts val="100"/>
              </a:spcBef>
            </a:pPr>
            <a:r>
              <a:rPr dirty="0" spc="-229"/>
              <a:t>Study</a:t>
            </a:r>
            <a:r>
              <a:rPr dirty="0" spc="-170"/>
              <a:t> </a:t>
            </a:r>
            <a:r>
              <a:rPr dirty="0" spc="-280"/>
              <a:t>Sample</a:t>
            </a:r>
            <a:r>
              <a:rPr dirty="0" spc="-175"/>
              <a:t> </a:t>
            </a:r>
            <a:r>
              <a:rPr dirty="0" spc="-220"/>
              <a:t>–</a:t>
            </a:r>
            <a:r>
              <a:rPr dirty="0" spc="-175"/>
              <a:t> </a:t>
            </a:r>
            <a:r>
              <a:rPr dirty="0" spc="-160"/>
              <a:t>Medicare</a:t>
            </a:r>
            <a:r>
              <a:rPr dirty="0" spc="-170"/>
              <a:t> </a:t>
            </a:r>
            <a:r>
              <a:rPr dirty="0"/>
              <a:t>&amp;</a:t>
            </a:r>
            <a:r>
              <a:rPr dirty="0" spc="-170"/>
              <a:t> </a:t>
            </a:r>
            <a:r>
              <a:rPr dirty="0" spc="-150"/>
              <a:t>Medicaid</a:t>
            </a:r>
            <a:r>
              <a:rPr dirty="0" spc="-165"/>
              <a:t> </a:t>
            </a:r>
            <a:r>
              <a:rPr dirty="0" spc="-140"/>
              <a:t>Beneficiaries</a:t>
            </a:r>
          </a:p>
          <a:p>
            <a:pPr marL="363220">
              <a:lnSpc>
                <a:spcPts val="2335"/>
              </a:lnSpc>
            </a:pPr>
            <a:r>
              <a:rPr dirty="0" sz="2000" spc="-90"/>
              <a:t>October</a:t>
            </a:r>
            <a:r>
              <a:rPr dirty="0" sz="2000" spc="-80"/>
              <a:t> </a:t>
            </a:r>
            <a:r>
              <a:rPr dirty="0" sz="2000" spc="-105"/>
              <a:t>2018</a:t>
            </a:r>
            <a:r>
              <a:rPr dirty="0" sz="2000" spc="-75"/>
              <a:t> </a:t>
            </a:r>
            <a:r>
              <a:rPr dirty="0" sz="2000" spc="-65"/>
              <a:t>through</a:t>
            </a:r>
            <a:r>
              <a:rPr dirty="0" sz="2000" spc="-80"/>
              <a:t> </a:t>
            </a:r>
            <a:r>
              <a:rPr dirty="0" sz="2000" spc="-125"/>
              <a:t>December</a:t>
            </a:r>
            <a:r>
              <a:rPr dirty="0" sz="2000" spc="-75"/>
              <a:t> </a:t>
            </a:r>
            <a:r>
              <a:rPr dirty="0" sz="2000" spc="-20"/>
              <a:t>2020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47159" y="2216035"/>
            <a:ext cx="4297680" cy="548640"/>
          </a:xfrm>
          <a:prstGeom prst="rect">
            <a:avLst/>
          </a:prstGeom>
          <a:solidFill>
            <a:srgbClr val="767171"/>
          </a:solidFill>
          <a:ln w="38100">
            <a:solidFill>
              <a:srgbClr val="000000"/>
            </a:solidFill>
          </a:ln>
        </p:spPr>
        <p:txBody>
          <a:bodyPr wrap="square" lIns="0" tIns="136525" rIns="0" bIns="0" rtlCol="0" vert="horz">
            <a:spAutoFit/>
          </a:bodyPr>
          <a:lstStyle/>
          <a:p>
            <a:pPr marL="301625">
              <a:lnSpc>
                <a:spcPct val="100000"/>
              </a:lnSpc>
              <a:spcBef>
                <a:spcPts val="107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14,691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≥1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7159" y="3313315"/>
            <a:ext cx="4297680" cy="914400"/>
          </a:xfrm>
          <a:prstGeom prst="rect">
            <a:avLst/>
          </a:prstGeom>
          <a:solidFill>
            <a:srgbClr val="767171"/>
          </a:solidFill>
          <a:ln w="38100">
            <a:solidFill>
              <a:srgbClr val="000000"/>
            </a:solidFill>
          </a:ln>
        </p:spPr>
        <p:txBody>
          <a:bodyPr wrap="square" lIns="0" tIns="196850" rIns="0" bIns="0" rtlCol="0" vert="horz">
            <a:spAutoFit/>
          </a:bodyPr>
          <a:lstStyle/>
          <a:p>
            <a:pPr marL="279400" marR="270510" indent="294005">
              <a:lnSpc>
                <a:spcPts val="2110"/>
              </a:lnSpc>
              <a:spcBef>
                <a:spcPts val="155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2,741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qualified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navigation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28109" y="4757305"/>
          <a:ext cx="441198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680"/>
              </a:tblGrid>
              <a:tr h="54864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1,504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included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final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652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85723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021080" indent="-285750">
                        <a:lnSpc>
                          <a:spcPts val="2135"/>
                        </a:lnSpc>
                        <a:spcBef>
                          <a:spcPts val="1435"/>
                        </a:spcBef>
                        <a:buFont typeface="Arial"/>
                        <a:buChar char="•"/>
                        <a:tabLst>
                          <a:tab pos="1021080" algn="l"/>
                        </a:tabLst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653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screened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027430" indent="-285750">
                        <a:lnSpc>
                          <a:spcPts val="2135"/>
                        </a:lnSpc>
                        <a:buFont typeface="Arial"/>
                        <a:buChar char="•"/>
                        <a:tabLst>
                          <a:tab pos="1027430" algn="l"/>
                        </a:tabLst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851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screened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phone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224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385723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038851" y="2764675"/>
            <a:ext cx="114300" cy="548640"/>
          </a:xfrm>
          <a:custGeom>
            <a:avLst/>
            <a:gdLst/>
            <a:ahLst/>
            <a:cxnLst/>
            <a:rect l="l" t="t" r="r" b="b"/>
            <a:pathLst>
              <a:path w="114300" h="548639">
                <a:moveTo>
                  <a:pt x="38099" y="434340"/>
                </a:moveTo>
                <a:lnTo>
                  <a:pt x="0" y="434340"/>
                </a:lnTo>
                <a:lnTo>
                  <a:pt x="57150" y="548640"/>
                </a:lnTo>
                <a:lnTo>
                  <a:pt x="104775" y="453390"/>
                </a:lnTo>
                <a:lnTo>
                  <a:pt x="38100" y="453390"/>
                </a:lnTo>
                <a:lnTo>
                  <a:pt x="38099" y="434340"/>
                </a:lnTo>
                <a:close/>
              </a:path>
              <a:path w="114300" h="548639">
                <a:moveTo>
                  <a:pt x="76198" y="0"/>
                </a:moveTo>
                <a:lnTo>
                  <a:pt x="38098" y="0"/>
                </a:lnTo>
                <a:lnTo>
                  <a:pt x="38100" y="453390"/>
                </a:lnTo>
                <a:lnTo>
                  <a:pt x="76200" y="453390"/>
                </a:lnTo>
                <a:lnTo>
                  <a:pt x="76198" y="0"/>
                </a:lnTo>
                <a:close/>
              </a:path>
              <a:path w="114300" h="548639">
                <a:moveTo>
                  <a:pt x="114300" y="434340"/>
                </a:moveTo>
                <a:lnTo>
                  <a:pt x="76199" y="434340"/>
                </a:lnTo>
                <a:lnTo>
                  <a:pt x="76200" y="453390"/>
                </a:lnTo>
                <a:lnTo>
                  <a:pt x="104775" y="453390"/>
                </a:lnTo>
                <a:lnTo>
                  <a:pt x="114300" y="434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38851" y="4227715"/>
            <a:ext cx="114300" cy="548640"/>
          </a:xfrm>
          <a:custGeom>
            <a:avLst/>
            <a:gdLst/>
            <a:ahLst/>
            <a:cxnLst/>
            <a:rect l="l" t="t" r="r" b="b"/>
            <a:pathLst>
              <a:path w="114300" h="548639">
                <a:moveTo>
                  <a:pt x="38099" y="434340"/>
                </a:moveTo>
                <a:lnTo>
                  <a:pt x="0" y="434340"/>
                </a:lnTo>
                <a:lnTo>
                  <a:pt x="57150" y="548640"/>
                </a:lnTo>
                <a:lnTo>
                  <a:pt x="104775" y="453390"/>
                </a:lnTo>
                <a:lnTo>
                  <a:pt x="38100" y="453390"/>
                </a:lnTo>
                <a:lnTo>
                  <a:pt x="38099" y="434340"/>
                </a:lnTo>
                <a:close/>
              </a:path>
              <a:path w="114300" h="548639">
                <a:moveTo>
                  <a:pt x="76198" y="0"/>
                </a:moveTo>
                <a:lnTo>
                  <a:pt x="38098" y="0"/>
                </a:lnTo>
                <a:lnTo>
                  <a:pt x="38100" y="453390"/>
                </a:lnTo>
                <a:lnTo>
                  <a:pt x="76200" y="453390"/>
                </a:lnTo>
                <a:lnTo>
                  <a:pt x="76198" y="0"/>
                </a:lnTo>
                <a:close/>
              </a:path>
              <a:path w="114300" h="548639">
                <a:moveTo>
                  <a:pt x="114300" y="434340"/>
                </a:moveTo>
                <a:lnTo>
                  <a:pt x="76199" y="434340"/>
                </a:lnTo>
                <a:lnTo>
                  <a:pt x="76200" y="453390"/>
                </a:lnTo>
                <a:lnTo>
                  <a:pt x="104775" y="453390"/>
                </a:lnTo>
                <a:lnTo>
                  <a:pt x="114300" y="434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Social</a:t>
            </a:r>
            <a:r>
              <a:rPr dirty="0" spc="-170"/>
              <a:t> </a:t>
            </a:r>
            <a:r>
              <a:rPr dirty="0" spc="-275"/>
              <a:t>Needs</a:t>
            </a:r>
            <a:r>
              <a:rPr dirty="0" spc="-180"/>
              <a:t> </a:t>
            </a:r>
            <a:r>
              <a:rPr dirty="0"/>
              <a:t>&amp;</a:t>
            </a:r>
            <a:r>
              <a:rPr dirty="0" spc="-175"/>
              <a:t> </a:t>
            </a:r>
            <a:r>
              <a:rPr dirty="0" spc="-180"/>
              <a:t>Navigation</a:t>
            </a:r>
            <a:r>
              <a:rPr dirty="0" spc="-170"/>
              <a:t> </a:t>
            </a:r>
            <a:r>
              <a:rPr dirty="0" spc="-220"/>
              <a:t>Acceptance</a:t>
            </a:r>
            <a:r>
              <a:rPr dirty="0" spc="-180"/>
              <a:t> </a:t>
            </a:r>
            <a:r>
              <a:rPr dirty="0" spc="-145"/>
              <a:t>(N=1,504)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9948" y="6210320"/>
            <a:ext cx="2388852" cy="43891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99480" y="2300736"/>
          <a:ext cx="8204835" cy="1099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640"/>
                <a:gridCol w="469265"/>
                <a:gridCol w="1017905"/>
                <a:gridCol w="79375"/>
                <a:gridCol w="1329055"/>
                <a:gridCol w="234950"/>
                <a:gridCol w="548639"/>
                <a:gridCol w="1014730"/>
                <a:gridCol w="78739"/>
                <a:gridCol w="468630"/>
                <a:gridCol w="703579"/>
                <a:gridCol w="362585"/>
                <a:gridCol w="243840"/>
              </a:tblGrid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 gridSpan="2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31%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4B18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58140">
                        <a:lnSpc>
                          <a:spcPts val="1630"/>
                        </a:lnSpc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55A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843C0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075">
                <a:tc gridSpan="3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39%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20%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4B18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62560">
                        <a:lnSpc>
                          <a:spcPts val="163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10%</a:t>
                      </a:r>
                      <a:r>
                        <a:rPr dirty="0" sz="1800" spc="3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C55A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solidFill>
                      <a:srgbClr val="843C0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06199" y="3465576"/>
            <a:ext cx="2070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0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6583" y="3402555"/>
            <a:ext cx="749935" cy="63373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206375">
              <a:lnSpc>
                <a:spcPct val="100000"/>
              </a:lnSpc>
              <a:spcBef>
                <a:spcPts val="595"/>
              </a:spcBef>
            </a:pPr>
            <a:r>
              <a:rPr dirty="0" sz="1100" spc="-25">
                <a:solidFill>
                  <a:srgbClr val="595959"/>
                </a:solidFill>
                <a:latin typeface="Arial"/>
                <a:cs typeface="Arial"/>
              </a:rPr>
              <a:t>40%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800" spc="-90">
                <a:latin typeface="Arial"/>
                <a:cs typeface="Arial"/>
              </a:rPr>
              <a:t>3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needs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0886" y="3465576"/>
            <a:ext cx="2654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95">
                <a:solidFill>
                  <a:srgbClr val="595959"/>
                </a:solidFill>
                <a:latin typeface="Arial"/>
                <a:cs typeface="Arial"/>
              </a:rPr>
              <a:t>80%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0506" y="3465576"/>
            <a:ext cx="3467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6650" y="2392171"/>
            <a:ext cx="1669414" cy="851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latin typeface="Arial"/>
                <a:cs typeface="Arial"/>
              </a:rPr>
              <a:t>Remote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(n=851)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800" spc="-30">
                <a:latin typeface="Arial"/>
                <a:cs typeface="Arial"/>
              </a:rPr>
              <a:t>In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Person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(n=653)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54580" y="3857569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30" y="0"/>
                </a:moveTo>
                <a:lnTo>
                  <a:pt x="0" y="0"/>
                </a:lnTo>
                <a:lnTo>
                  <a:pt x="0" y="125529"/>
                </a:lnTo>
                <a:lnTo>
                  <a:pt x="125530" y="125529"/>
                </a:lnTo>
                <a:lnTo>
                  <a:pt x="125530" y="0"/>
                </a:lnTo>
                <a:close/>
              </a:path>
            </a:pathLst>
          </a:custGeom>
          <a:solidFill>
            <a:srgbClr val="FBE5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25413" y="3736340"/>
            <a:ext cx="666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1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need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00462" y="3857569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29" y="0"/>
                </a:moveTo>
                <a:lnTo>
                  <a:pt x="0" y="0"/>
                </a:lnTo>
                <a:lnTo>
                  <a:pt x="0" y="125529"/>
                </a:lnTo>
                <a:lnTo>
                  <a:pt x="125529" y="125529"/>
                </a:lnTo>
                <a:lnTo>
                  <a:pt x="125529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35819" y="3402555"/>
            <a:ext cx="985519" cy="63373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100" spc="-25">
                <a:solidFill>
                  <a:srgbClr val="595959"/>
                </a:solidFill>
                <a:latin typeface="Arial"/>
                <a:cs typeface="Arial"/>
              </a:rPr>
              <a:t>20%</a:t>
            </a:r>
            <a:endParaRPr sz="1100">
              <a:latin typeface="Arial"/>
              <a:cs typeface="Arial"/>
            </a:endParaRPr>
          </a:p>
          <a:p>
            <a:pPr marL="247650">
              <a:lnSpc>
                <a:spcPct val="100000"/>
              </a:lnSpc>
              <a:spcBef>
                <a:spcPts val="810"/>
              </a:spcBef>
            </a:pPr>
            <a:r>
              <a:rPr dirty="0" sz="1800" spc="-90">
                <a:latin typeface="Arial"/>
                <a:cs typeface="Arial"/>
              </a:rPr>
              <a:t>2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needs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35750" y="3857569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30" y="0"/>
                </a:moveTo>
                <a:lnTo>
                  <a:pt x="0" y="0"/>
                </a:lnTo>
                <a:lnTo>
                  <a:pt x="0" y="125529"/>
                </a:lnTo>
                <a:lnTo>
                  <a:pt x="125530" y="125529"/>
                </a:lnTo>
                <a:lnTo>
                  <a:pt x="125530" y="0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71039" y="3857569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30" y="0"/>
                </a:moveTo>
                <a:lnTo>
                  <a:pt x="0" y="0"/>
                </a:lnTo>
                <a:lnTo>
                  <a:pt x="0" y="125529"/>
                </a:lnTo>
                <a:lnTo>
                  <a:pt x="125530" y="125529"/>
                </a:lnTo>
                <a:lnTo>
                  <a:pt x="125530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906329" y="3857569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29" y="0"/>
                </a:moveTo>
                <a:lnTo>
                  <a:pt x="0" y="0"/>
                </a:lnTo>
                <a:lnTo>
                  <a:pt x="0" y="125529"/>
                </a:lnTo>
                <a:lnTo>
                  <a:pt x="125529" y="125529"/>
                </a:lnTo>
                <a:lnTo>
                  <a:pt x="125529" y="0"/>
                </a:lnTo>
                <a:close/>
              </a:path>
            </a:pathLst>
          </a:custGeom>
          <a:solidFill>
            <a:srgbClr val="843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41872" y="3402555"/>
            <a:ext cx="1885314" cy="63373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algn="ctr" marR="364490">
              <a:lnSpc>
                <a:spcPct val="100000"/>
              </a:lnSpc>
              <a:spcBef>
                <a:spcPts val="595"/>
              </a:spcBef>
            </a:pPr>
            <a:r>
              <a:rPr dirty="0" sz="1100" spc="-25">
                <a:solidFill>
                  <a:srgbClr val="595959"/>
                </a:solidFill>
                <a:latin typeface="Arial"/>
                <a:cs typeface="Arial"/>
              </a:rPr>
              <a:t>60%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1147445" algn="l"/>
              </a:tabLst>
            </a:pPr>
            <a:r>
              <a:rPr dirty="0" sz="1800" spc="-90">
                <a:latin typeface="Arial"/>
                <a:cs typeface="Arial"/>
              </a:rPr>
              <a:t>4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needs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90">
                <a:latin typeface="Arial"/>
                <a:cs typeface="Arial"/>
              </a:rPr>
              <a:t>5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needs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23588" y="4724961"/>
            <a:ext cx="4265295" cy="1817370"/>
            <a:chOff x="4923588" y="4724961"/>
            <a:chExt cx="4265295" cy="1817370"/>
          </a:xfrm>
        </p:grpSpPr>
        <p:sp>
          <p:nvSpPr>
            <p:cNvPr id="19" name="object 19"/>
            <p:cNvSpPr/>
            <p:nvPr/>
          </p:nvSpPr>
          <p:spPr>
            <a:xfrm>
              <a:off x="4937875" y="4724961"/>
              <a:ext cx="4246245" cy="1781175"/>
            </a:xfrm>
            <a:custGeom>
              <a:avLst/>
              <a:gdLst/>
              <a:ahLst/>
              <a:cxnLst/>
              <a:rect l="l" t="t" r="r" b="b"/>
              <a:pathLst>
                <a:path w="4246245" h="1781175">
                  <a:moveTo>
                    <a:pt x="0" y="0"/>
                  </a:moveTo>
                  <a:lnTo>
                    <a:pt x="0" y="1780667"/>
                  </a:lnTo>
                </a:path>
                <a:path w="4246245" h="1781175">
                  <a:moveTo>
                    <a:pt x="850276" y="0"/>
                  </a:moveTo>
                  <a:lnTo>
                    <a:pt x="850276" y="1780667"/>
                  </a:lnTo>
                </a:path>
                <a:path w="4246245" h="1781175">
                  <a:moveTo>
                    <a:pt x="1697620" y="0"/>
                  </a:moveTo>
                  <a:lnTo>
                    <a:pt x="1697620" y="1780667"/>
                  </a:lnTo>
                </a:path>
                <a:path w="4246245" h="1781175">
                  <a:moveTo>
                    <a:pt x="2548012" y="0"/>
                  </a:moveTo>
                  <a:lnTo>
                    <a:pt x="2548012" y="1780667"/>
                  </a:lnTo>
                </a:path>
                <a:path w="4246245" h="1781175">
                  <a:moveTo>
                    <a:pt x="3395356" y="0"/>
                  </a:moveTo>
                  <a:lnTo>
                    <a:pt x="3395356" y="1780667"/>
                  </a:lnTo>
                </a:path>
                <a:path w="4246245" h="1781175">
                  <a:moveTo>
                    <a:pt x="4246028" y="0"/>
                  </a:moveTo>
                  <a:lnTo>
                    <a:pt x="4246028" y="178066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937875" y="6505629"/>
              <a:ext cx="4246245" cy="36830"/>
            </a:xfrm>
            <a:custGeom>
              <a:avLst/>
              <a:gdLst/>
              <a:ahLst/>
              <a:cxnLst/>
              <a:rect l="l" t="t" r="r" b="b"/>
              <a:pathLst>
                <a:path w="4246245" h="36829">
                  <a:moveTo>
                    <a:pt x="0" y="0"/>
                  </a:moveTo>
                  <a:lnTo>
                    <a:pt x="4246028" y="1"/>
                  </a:lnTo>
                </a:path>
                <a:path w="4246245" h="36829">
                  <a:moveTo>
                    <a:pt x="0" y="0"/>
                  </a:moveTo>
                  <a:lnTo>
                    <a:pt x="0" y="36258"/>
                  </a:lnTo>
                </a:path>
                <a:path w="4246245" h="36829">
                  <a:moveTo>
                    <a:pt x="850276" y="0"/>
                  </a:moveTo>
                  <a:lnTo>
                    <a:pt x="850276" y="36258"/>
                  </a:lnTo>
                </a:path>
                <a:path w="4246245" h="36829">
                  <a:moveTo>
                    <a:pt x="1697620" y="0"/>
                  </a:moveTo>
                  <a:lnTo>
                    <a:pt x="1697620" y="36258"/>
                  </a:lnTo>
                </a:path>
                <a:path w="4246245" h="36829">
                  <a:moveTo>
                    <a:pt x="2548012" y="0"/>
                  </a:moveTo>
                  <a:lnTo>
                    <a:pt x="2548012" y="36258"/>
                  </a:lnTo>
                </a:path>
                <a:path w="4246245" h="36829">
                  <a:moveTo>
                    <a:pt x="3395356" y="0"/>
                  </a:moveTo>
                  <a:lnTo>
                    <a:pt x="3395356" y="36258"/>
                  </a:lnTo>
                </a:path>
                <a:path w="4246245" h="36829">
                  <a:moveTo>
                    <a:pt x="4246028" y="0"/>
                  </a:moveTo>
                  <a:lnTo>
                    <a:pt x="4246028" y="36258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937875" y="5883497"/>
              <a:ext cx="2675255" cy="57150"/>
            </a:xfrm>
            <a:custGeom>
              <a:avLst/>
              <a:gdLst/>
              <a:ahLst/>
              <a:cxnLst/>
              <a:rect l="l" t="t" r="r" b="b"/>
              <a:pathLst>
                <a:path w="2675254" h="57150">
                  <a:moveTo>
                    <a:pt x="2674998" y="29622"/>
                  </a:moveTo>
                  <a:lnTo>
                    <a:pt x="0" y="29622"/>
                  </a:lnTo>
                </a:path>
                <a:path w="2675254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937875" y="5289942"/>
              <a:ext cx="3269615" cy="57150"/>
            </a:xfrm>
            <a:custGeom>
              <a:avLst/>
              <a:gdLst/>
              <a:ahLst/>
              <a:cxnLst/>
              <a:rect l="l" t="t" r="r" b="b"/>
              <a:pathLst>
                <a:path w="3269615" h="57150">
                  <a:moveTo>
                    <a:pt x="3269442" y="28817"/>
                  </a:moveTo>
                  <a:lnTo>
                    <a:pt x="0" y="28817"/>
                  </a:lnTo>
                </a:path>
                <a:path w="3269615" h="57150">
                  <a:moveTo>
                    <a:pt x="0" y="0"/>
                  </a:moveTo>
                  <a:lnTo>
                    <a:pt x="0" y="57150"/>
                  </a:lnTo>
                </a:path>
              </a:pathLst>
            </a:custGeom>
            <a:ln w="2857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24344" y="5029199"/>
              <a:ext cx="1167765" cy="1167765"/>
            </a:xfrm>
            <a:custGeom>
              <a:avLst/>
              <a:gdLst/>
              <a:ahLst/>
              <a:cxnLst/>
              <a:rect l="l" t="t" r="r" b="b"/>
              <a:pathLst>
                <a:path w="1167765" h="1167764">
                  <a:moveTo>
                    <a:pt x="573024" y="880872"/>
                  </a:moveTo>
                  <a:lnTo>
                    <a:pt x="569264" y="834402"/>
                  </a:lnTo>
                  <a:lnTo>
                    <a:pt x="558406" y="790321"/>
                  </a:lnTo>
                  <a:lnTo>
                    <a:pt x="541032" y="749211"/>
                  </a:lnTo>
                  <a:lnTo>
                    <a:pt x="517740" y="711669"/>
                  </a:lnTo>
                  <a:lnTo>
                    <a:pt x="489102" y="678281"/>
                  </a:lnTo>
                  <a:lnTo>
                    <a:pt x="455714" y="649643"/>
                  </a:lnTo>
                  <a:lnTo>
                    <a:pt x="418172" y="626351"/>
                  </a:lnTo>
                  <a:lnTo>
                    <a:pt x="377063" y="608977"/>
                  </a:lnTo>
                  <a:lnTo>
                    <a:pt x="332981" y="598119"/>
                  </a:lnTo>
                  <a:lnTo>
                    <a:pt x="286512" y="594360"/>
                  </a:lnTo>
                  <a:lnTo>
                    <a:pt x="240030" y="598119"/>
                  </a:lnTo>
                  <a:lnTo>
                    <a:pt x="195948" y="608977"/>
                  </a:lnTo>
                  <a:lnTo>
                    <a:pt x="154838" y="626351"/>
                  </a:lnTo>
                  <a:lnTo>
                    <a:pt x="117297" y="649643"/>
                  </a:lnTo>
                  <a:lnTo>
                    <a:pt x="83908" y="678281"/>
                  </a:lnTo>
                  <a:lnTo>
                    <a:pt x="55270" y="711669"/>
                  </a:lnTo>
                  <a:lnTo>
                    <a:pt x="31978" y="749211"/>
                  </a:lnTo>
                  <a:lnTo>
                    <a:pt x="14605" y="790321"/>
                  </a:lnTo>
                  <a:lnTo>
                    <a:pt x="3746" y="834402"/>
                  </a:lnTo>
                  <a:lnTo>
                    <a:pt x="0" y="880872"/>
                  </a:lnTo>
                  <a:lnTo>
                    <a:pt x="3746" y="927354"/>
                  </a:lnTo>
                  <a:lnTo>
                    <a:pt x="14605" y="971435"/>
                  </a:lnTo>
                  <a:lnTo>
                    <a:pt x="31978" y="1012545"/>
                  </a:lnTo>
                  <a:lnTo>
                    <a:pt x="55270" y="1050086"/>
                  </a:lnTo>
                  <a:lnTo>
                    <a:pt x="83908" y="1083475"/>
                  </a:lnTo>
                  <a:lnTo>
                    <a:pt x="117297" y="1112113"/>
                  </a:lnTo>
                  <a:lnTo>
                    <a:pt x="154838" y="1135405"/>
                  </a:lnTo>
                  <a:lnTo>
                    <a:pt x="195948" y="1152779"/>
                  </a:lnTo>
                  <a:lnTo>
                    <a:pt x="240030" y="1163637"/>
                  </a:lnTo>
                  <a:lnTo>
                    <a:pt x="286512" y="1167384"/>
                  </a:lnTo>
                  <a:lnTo>
                    <a:pt x="332981" y="1163637"/>
                  </a:lnTo>
                  <a:lnTo>
                    <a:pt x="377063" y="1152779"/>
                  </a:lnTo>
                  <a:lnTo>
                    <a:pt x="418172" y="1135405"/>
                  </a:lnTo>
                  <a:lnTo>
                    <a:pt x="455714" y="1112113"/>
                  </a:lnTo>
                  <a:lnTo>
                    <a:pt x="489102" y="1083475"/>
                  </a:lnTo>
                  <a:lnTo>
                    <a:pt x="517740" y="1050086"/>
                  </a:lnTo>
                  <a:lnTo>
                    <a:pt x="541032" y="1012545"/>
                  </a:lnTo>
                  <a:lnTo>
                    <a:pt x="558406" y="971435"/>
                  </a:lnTo>
                  <a:lnTo>
                    <a:pt x="569264" y="927354"/>
                  </a:lnTo>
                  <a:lnTo>
                    <a:pt x="573024" y="880872"/>
                  </a:lnTo>
                  <a:close/>
                </a:path>
                <a:path w="1167765" h="1167764">
                  <a:moveTo>
                    <a:pt x="1167384" y="286512"/>
                  </a:moveTo>
                  <a:lnTo>
                    <a:pt x="1163624" y="240042"/>
                  </a:lnTo>
                  <a:lnTo>
                    <a:pt x="1152766" y="195961"/>
                  </a:lnTo>
                  <a:lnTo>
                    <a:pt x="1135392" y="154851"/>
                  </a:lnTo>
                  <a:lnTo>
                    <a:pt x="1112100" y="117309"/>
                  </a:lnTo>
                  <a:lnTo>
                    <a:pt x="1083462" y="83921"/>
                  </a:lnTo>
                  <a:lnTo>
                    <a:pt x="1050074" y="55283"/>
                  </a:lnTo>
                  <a:lnTo>
                    <a:pt x="1012532" y="31991"/>
                  </a:lnTo>
                  <a:lnTo>
                    <a:pt x="971423" y="14617"/>
                  </a:lnTo>
                  <a:lnTo>
                    <a:pt x="927341" y="3759"/>
                  </a:lnTo>
                  <a:lnTo>
                    <a:pt x="880872" y="0"/>
                  </a:lnTo>
                  <a:lnTo>
                    <a:pt x="834390" y="3759"/>
                  </a:lnTo>
                  <a:lnTo>
                    <a:pt x="790308" y="14617"/>
                  </a:lnTo>
                  <a:lnTo>
                    <a:pt x="749198" y="31991"/>
                  </a:lnTo>
                  <a:lnTo>
                    <a:pt x="711657" y="55283"/>
                  </a:lnTo>
                  <a:lnTo>
                    <a:pt x="678268" y="83921"/>
                  </a:lnTo>
                  <a:lnTo>
                    <a:pt x="649630" y="117309"/>
                  </a:lnTo>
                  <a:lnTo>
                    <a:pt x="626338" y="154851"/>
                  </a:lnTo>
                  <a:lnTo>
                    <a:pt x="608965" y="195961"/>
                  </a:lnTo>
                  <a:lnTo>
                    <a:pt x="598106" y="240042"/>
                  </a:lnTo>
                  <a:lnTo>
                    <a:pt x="594360" y="286512"/>
                  </a:lnTo>
                  <a:lnTo>
                    <a:pt x="598106" y="332994"/>
                  </a:lnTo>
                  <a:lnTo>
                    <a:pt x="608965" y="377075"/>
                  </a:lnTo>
                  <a:lnTo>
                    <a:pt x="626338" y="418185"/>
                  </a:lnTo>
                  <a:lnTo>
                    <a:pt x="649630" y="455726"/>
                  </a:lnTo>
                  <a:lnTo>
                    <a:pt x="678268" y="489115"/>
                  </a:lnTo>
                  <a:lnTo>
                    <a:pt x="711657" y="517753"/>
                  </a:lnTo>
                  <a:lnTo>
                    <a:pt x="749198" y="541045"/>
                  </a:lnTo>
                  <a:lnTo>
                    <a:pt x="790308" y="558419"/>
                  </a:lnTo>
                  <a:lnTo>
                    <a:pt x="834390" y="569277"/>
                  </a:lnTo>
                  <a:lnTo>
                    <a:pt x="880872" y="573024"/>
                  </a:lnTo>
                  <a:lnTo>
                    <a:pt x="927341" y="569277"/>
                  </a:lnTo>
                  <a:lnTo>
                    <a:pt x="971423" y="558419"/>
                  </a:lnTo>
                  <a:lnTo>
                    <a:pt x="1012532" y="541045"/>
                  </a:lnTo>
                  <a:lnTo>
                    <a:pt x="1050074" y="517753"/>
                  </a:lnTo>
                  <a:lnTo>
                    <a:pt x="1083462" y="489115"/>
                  </a:lnTo>
                  <a:lnTo>
                    <a:pt x="1112100" y="455726"/>
                  </a:lnTo>
                  <a:lnTo>
                    <a:pt x="1135392" y="418185"/>
                  </a:lnTo>
                  <a:lnTo>
                    <a:pt x="1152766" y="377075"/>
                  </a:lnTo>
                  <a:lnTo>
                    <a:pt x="1163624" y="332994"/>
                  </a:lnTo>
                  <a:lnTo>
                    <a:pt x="1167384" y="286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7371415" y="5754116"/>
            <a:ext cx="4832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63%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65858" y="5162803"/>
            <a:ext cx="4832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77%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54832" y="5013452"/>
            <a:ext cx="888365" cy="117475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54305" marR="5080" indent="-5080">
              <a:lnSpc>
                <a:spcPct val="102200"/>
              </a:lnSpc>
              <a:spcBef>
                <a:spcPts val="50"/>
              </a:spcBef>
            </a:pPr>
            <a:r>
              <a:rPr dirty="0" sz="1800" spc="-110">
                <a:latin typeface="Arial"/>
                <a:cs typeface="Arial"/>
              </a:rPr>
              <a:t>Remote </a:t>
            </a:r>
            <a:r>
              <a:rPr dirty="0" sz="1800" spc="-95">
                <a:latin typeface="Arial"/>
                <a:cs typeface="Arial"/>
              </a:rPr>
              <a:t>(n=851)</a:t>
            </a:r>
            <a:endParaRPr sz="1800">
              <a:latin typeface="Arial"/>
              <a:cs typeface="Arial"/>
            </a:endParaRPr>
          </a:p>
          <a:p>
            <a:pPr marL="154305" marR="5080" indent="-142240">
              <a:lnSpc>
                <a:spcPct val="102200"/>
              </a:lnSpc>
              <a:spcBef>
                <a:spcPts val="265"/>
              </a:spcBef>
            </a:pPr>
            <a:r>
              <a:rPr dirty="0" sz="1800" spc="-55">
                <a:latin typeface="Arial"/>
                <a:cs typeface="Arial"/>
              </a:rPr>
              <a:t>In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Person </a:t>
            </a:r>
            <a:r>
              <a:rPr dirty="0" sz="1800" spc="-95">
                <a:latin typeface="Arial"/>
                <a:cs typeface="Arial"/>
              </a:rPr>
              <a:t>(n=653)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55357" y="6566407"/>
            <a:ext cx="1765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75608" y="6566407"/>
            <a:ext cx="22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>
                <a:solidFill>
                  <a:srgbClr val="595959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24812" y="6566407"/>
            <a:ext cx="22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>
                <a:solidFill>
                  <a:srgbClr val="595959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74018" y="6566407"/>
            <a:ext cx="22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>
                <a:solidFill>
                  <a:srgbClr val="595959"/>
                </a:solidFill>
                <a:latin typeface="Arial"/>
                <a:cs typeface="Arial"/>
              </a:rPr>
              <a:t>60%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23223" y="6566407"/>
            <a:ext cx="22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>
                <a:solidFill>
                  <a:srgbClr val="595959"/>
                </a:solidFill>
                <a:latin typeface="Arial"/>
                <a:cs typeface="Arial"/>
              </a:rPr>
              <a:t>80%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43474" y="6566407"/>
            <a:ext cx="2908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40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32401" y="1743964"/>
            <a:ext cx="272796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0" b="1">
                <a:latin typeface="Arial"/>
                <a:cs typeface="Arial"/>
              </a:rPr>
              <a:t>Total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#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Social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Needs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7961" y="4313428"/>
            <a:ext cx="465455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Arial"/>
                <a:cs typeface="Arial"/>
              </a:rPr>
              <a:t>%</a:t>
            </a:r>
            <a:r>
              <a:rPr dirty="0" sz="2200" spc="-114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Accepted</a:t>
            </a:r>
            <a:r>
              <a:rPr dirty="0" sz="2200" spc="-1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Navigation</a:t>
            </a:r>
            <a:r>
              <a:rPr dirty="0" sz="2200" spc="-10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Assistance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2026-06-18T01:52:18Z</dcterms:created>
  <dcterms:modified xsi:type="dcterms:W3CDTF">2026-06-18T01:52:18Z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2023-06-23T00:00:00Z</vt:filetime>
  </property>
  <property fmtid="{D5CDD505-2E9C-101B-9397-08002B2CF9AE}" pid="3" name="LastSaved">
    <vt:filetime>2026-06-18T00:00:00Z</vt:filetime>
  </property>
  <property fmtid="{D5CDD505-2E9C-101B-9397-08002B2CF9AE}" pid="4" name="Producer">
    <vt:lpwstr>macOS Version 13.3.1 (a) (Build 22E772610a) Quartz PDFContext</vt:lpwstr>
  </property>
</Properties>
</file>