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2346" y="0"/>
            <a:ext cx="9669653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90257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5729" y="200226"/>
            <a:ext cx="4031915" cy="7007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29397" y="681062"/>
            <a:ext cx="981710" cy="429259"/>
          </a:xfrm>
          <a:custGeom>
            <a:avLst/>
            <a:gdLst/>
            <a:ahLst/>
            <a:cxnLst/>
            <a:rect l="l" t="t" r="r" b="b"/>
            <a:pathLst>
              <a:path w="981709" h="429259">
                <a:moveTo>
                  <a:pt x="981252" y="0"/>
                </a:moveTo>
                <a:lnTo>
                  <a:pt x="0" y="0"/>
                </a:lnTo>
                <a:lnTo>
                  <a:pt x="0" y="429171"/>
                </a:lnTo>
                <a:lnTo>
                  <a:pt x="981252" y="429171"/>
                </a:lnTo>
                <a:lnTo>
                  <a:pt x="981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64235" y="828167"/>
            <a:ext cx="7896859" cy="0"/>
          </a:xfrm>
          <a:custGeom>
            <a:avLst/>
            <a:gdLst/>
            <a:ahLst/>
            <a:cxnLst/>
            <a:rect l="l" t="t" r="r" b="b"/>
            <a:pathLst>
              <a:path w="7896859" h="0">
                <a:moveTo>
                  <a:pt x="7896326" y="0"/>
                </a:moveTo>
                <a:lnTo>
                  <a:pt x="0" y="0"/>
                </a:lnTo>
              </a:path>
            </a:pathLst>
          </a:custGeom>
          <a:ln w="22225">
            <a:solidFill>
              <a:srgbClr val="FFBC1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5729" y="200226"/>
            <a:ext cx="4031915" cy="7007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29397" y="681062"/>
            <a:ext cx="981710" cy="429259"/>
          </a:xfrm>
          <a:custGeom>
            <a:avLst/>
            <a:gdLst/>
            <a:ahLst/>
            <a:cxnLst/>
            <a:rect l="l" t="t" r="r" b="b"/>
            <a:pathLst>
              <a:path w="981709" h="429259">
                <a:moveTo>
                  <a:pt x="981252" y="0"/>
                </a:moveTo>
                <a:lnTo>
                  <a:pt x="0" y="0"/>
                </a:lnTo>
                <a:lnTo>
                  <a:pt x="0" y="429171"/>
                </a:lnTo>
                <a:lnTo>
                  <a:pt x="981252" y="429171"/>
                </a:lnTo>
                <a:lnTo>
                  <a:pt x="981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64235" y="828167"/>
            <a:ext cx="7896859" cy="0"/>
          </a:xfrm>
          <a:custGeom>
            <a:avLst/>
            <a:gdLst/>
            <a:ahLst/>
            <a:cxnLst/>
            <a:rect l="l" t="t" r="r" b="b"/>
            <a:pathLst>
              <a:path w="7896859" h="0">
                <a:moveTo>
                  <a:pt x="7896326" y="0"/>
                </a:moveTo>
                <a:lnTo>
                  <a:pt x="0" y="0"/>
                </a:lnTo>
              </a:path>
            </a:pathLst>
          </a:custGeom>
          <a:ln w="22225">
            <a:solidFill>
              <a:srgbClr val="FFBC1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5729" y="200226"/>
            <a:ext cx="4031915" cy="7007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29397" y="681062"/>
            <a:ext cx="981710" cy="429259"/>
          </a:xfrm>
          <a:custGeom>
            <a:avLst/>
            <a:gdLst/>
            <a:ahLst/>
            <a:cxnLst/>
            <a:rect l="l" t="t" r="r" b="b"/>
            <a:pathLst>
              <a:path w="981709" h="429259">
                <a:moveTo>
                  <a:pt x="981252" y="0"/>
                </a:moveTo>
                <a:lnTo>
                  <a:pt x="0" y="0"/>
                </a:lnTo>
                <a:lnTo>
                  <a:pt x="0" y="429171"/>
                </a:lnTo>
                <a:lnTo>
                  <a:pt x="981252" y="429171"/>
                </a:lnTo>
                <a:lnTo>
                  <a:pt x="981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64235" y="828167"/>
            <a:ext cx="7896859" cy="0"/>
          </a:xfrm>
          <a:custGeom>
            <a:avLst/>
            <a:gdLst/>
            <a:ahLst/>
            <a:cxnLst/>
            <a:rect l="l" t="t" r="r" b="b"/>
            <a:pathLst>
              <a:path w="7896859" h="0">
                <a:moveTo>
                  <a:pt x="7896326" y="0"/>
                </a:moveTo>
                <a:lnTo>
                  <a:pt x="0" y="0"/>
                </a:lnTo>
              </a:path>
            </a:pathLst>
          </a:custGeom>
          <a:ln w="22225">
            <a:solidFill>
              <a:srgbClr val="FFBC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90" y="579881"/>
            <a:ext cx="32321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342881" y="6558406"/>
            <a:ext cx="10699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53959" y="6552386"/>
            <a:ext cx="1505584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C3E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www.PatientInsightInstitute.org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7.png"/><Relationship Id="rId6" Type="http://schemas.openxmlformats.org/officeDocument/2006/relationships/image" Target="../media/image2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8.jp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66659" y="6565086"/>
            <a:ext cx="283337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  <a:tabLst>
                <a:tab pos="1788795" algn="l"/>
              </a:tabLst>
            </a:pPr>
            <a:r>
              <a:rPr dirty="0" sz="1100" spc="-10">
                <a:solidFill>
                  <a:srgbClr val="1C3E93"/>
                </a:solidFill>
                <a:latin typeface="Arial"/>
                <a:cs typeface="Arial"/>
              </a:rPr>
              <a:t>patientinsightinstitute.org</a:t>
            </a:r>
            <a:r>
              <a:rPr dirty="0" sz="1100">
                <a:solidFill>
                  <a:srgbClr val="1C3E93"/>
                </a:solidFill>
                <a:latin typeface="Arial"/>
                <a:cs typeface="Arial"/>
              </a:rPr>
              <a:t>	</a:t>
            </a:r>
            <a:r>
              <a:rPr dirty="0" baseline="2777" sz="1500" spc="-52">
                <a:solidFill>
                  <a:srgbClr val="1C3E93"/>
                </a:solidFill>
                <a:latin typeface="Arial"/>
                <a:cs typeface="Arial"/>
              </a:rPr>
              <a:t>patientadvocate.org</a:t>
            </a:r>
            <a:endParaRPr baseline="2777" sz="1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4235" y="25"/>
            <a:ext cx="11276965" cy="1110615"/>
            <a:chOff x="664235" y="25"/>
            <a:chExt cx="11276965" cy="11106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2327" y="25"/>
              <a:ext cx="4498721" cy="1110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9397" y="681062"/>
              <a:ext cx="981710" cy="429259"/>
            </a:xfrm>
            <a:custGeom>
              <a:avLst/>
              <a:gdLst/>
              <a:ahLst/>
              <a:cxnLst/>
              <a:rect l="l" t="t" r="r" b="b"/>
              <a:pathLst>
                <a:path w="981709" h="429259">
                  <a:moveTo>
                    <a:pt x="981252" y="0"/>
                  </a:moveTo>
                  <a:lnTo>
                    <a:pt x="0" y="0"/>
                  </a:lnTo>
                  <a:lnTo>
                    <a:pt x="0" y="429171"/>
                  </a:lnTo>
                  <a:lnTo>
                    <a:pt x="981252" y="429171"/>
                  </a:lnTo>
                  <a:lnTo>
                    <a:pt x="981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4235" y="828167"/>
              <a:ext cx="7896859" cy="0"/>
            </a:xfrm>
            <a:custGeom>
              <a:avLst/>
              <a:gdLst/>
              <a:ahLst/>
              <a:cxnLst/>
              <a:rect l="l" t="t" r="r" b="b"/>
              <a:pathLst>
                <a:path w="7896859" h="0">
                  <a:moveTo>
                    <a:pt x="7896326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FFBC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6776" y="6101231"/>
              <a:ext cx="1665224" cy="7567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2327" y="25"/>
              <a:ext cx="4498721" cy="1110208"/>
            </a:xfrm>
            <a:prstGeom prst="rect">
              <a:avLst/>
            </a:prstGeom>
          </p:spPr>
        </p:pic>
        <p:pic>
          <p:nvPicPr>
            <p:cNvPr id="13" name="object 13" descr="A person talking to a doctor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" y="45"/>
              <a:ext cx="12191999" cy="68308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815" y="4096003"/>
              <a:ext cx="8141703" cy="6389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44041" y="4736084"/>
            <a:ext cx="82702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20">
                <a:solidFill>
                  <a:srgbClr val="FFFFFF"/>
                </a:solidFill>
                <a:latin typeface="Arial"/>
                <a:cs typeface="Arial"/>
              </a:rPr>
              <a:t>SDOH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041" y="5958636"/>
            <a:ext cx="3875404" cy="71755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Rebekah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Angove,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30" i="1">
                <a:solidFill>
                  <a:srgbClr val="FFFFFF"/>
                </a:solidFill>
                <a:latin typeface="Arial"/>
                <a:cs typeface="Arial"/>
              </a:rPr>
              <a:t>Executive</a:t>
            </a:r>
            <a:r>
              <a:rPr dirty="0" sz="1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 i="1">
                <a:solidFill>
                  <a:srgbClr val="FFFFFF"/>
                </a:solidFill>
                <a:latin typeface="Arial"/>
                <a:cs typeface="Arial"/>
              </a:rPr>
              <a:t>Director,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 i="1">
                <a:solidFill>
                  <a:srgbClr val="FFFFFF"/>
                </a:solidFill>
                <a:latin typeface="Arial"/>
                <a:cs typeface="Arial"/>
              </a:rPr>
              <a:t>Insight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i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9413" y="6376822"/>
            <a:ext cx="2980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www.PatientInsightInstitute.org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810142"/>
            <a:ext cx="3148965" cy="40386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A6A6A6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140" b="1">
                <a:solidFill>
                  <a:srgbClr val="112B78"/>
                </a:solidFill>
                <a:latin typeface="Arial"/>
                <a:cs typeface="Arial"/>
              </a:rPr>
              <a:t>Who</a:t>
            </a:r>
            <a:r>
              <a:rPr dirty="0" sz="2000" spc="-95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12B78"/>
                </a:solidFill>
                <a:latin typeface="Arial"/>
                <a:cs typeface="Arial"/>
              </a:rPr>
              <a:t>is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doing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the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112B78"/>
                </a:solidFill>
                <a:latin typeface="Arial"/>
                <a:cs typeface="Arial"/>
              </a:rPr>
              <a:t>assessment?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Front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desk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Provider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or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Nurse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Chatbot</a:t>
            </a:r>
            <a:endParaRPr sz="2000">
              <a:latin typeface="Arial"/>
              <a:cs typeface="Arial"/>
            </a:endParaRPr>
          </a:p>
          <a:p>
            <a:pPr marL="12700" marR="2428875">
              <a:lnSpc>
                <a:spcPct val="131600"/>
              </a:lnSpc>
              <a:spcBef>
                <a:spcPts val="10"/>
              </a:spcBef>
            </a:pP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When </a:t>
            </a:r>
            <a:r>
              <a:rPr dirty="0" sz="2000" spc="-90">
                <a:solidFill>
                  <a:srgbClr val="A6A6A6"/>
                </a:solidFill>
                <a:latin typeface="Arial"/>
                <a:cs typeface="Arial"/>
              </a:rPr>
              <a:t>Where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 </a:t>
            </a: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What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810142"/>
            <a:ext cx="2506980" cy="363791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A6A6A6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25">
                <a:solidFill>
                  <a:srgbClr val="BEBEBE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 spc="-125" b="1">
                <a:solidFill>
                  <a:srgbClr val="112B78"/>
                </a:solidFill>
                <a:latin typeface="Arial"/>
                <a:cs typeface="Arial"/>
              </a:rPr>
              <a:t>When</a:t>
            </a:r>
            <a:r>
              <a:rPr dirty="0" sz="2000" spc="-114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112B78"/>
                </a:solidFill>
                <a:latin typeface="Arial"/>
                <a:cs typeface="Arial"/>
              </a:rPr>
              <a:t>it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take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place?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 spc="-65">
                <a:solidFill>
                  <a:srgbClr val="112B78"/>
                </a:solidFill>
                <a:latin typeface="Arial"/>
                <a:cs typeface="Arial"/>
              </a:rPr>
              <a:t>At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every</a:t>
            </a: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112B78"/>
                </a:solidFill>
                <a:latin typeface="Arial"/>
                <a:cs typeface="Arial"/>
              </a:rPr>
              <a:t>appointment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Annually</a:t>
            </a:r>
            <a:endParaRPr sz="2000">
              <a:latin typeface="Arial"/>
              <a:cs typeface="Arial"/>
            </a:endParaRPr>
          </a:p>
          <a:p>
            <a:pPr marL="12700" marR="1787525">
              <a:lnSpc>
                <a:spcPct val="131700"/>
              </a:lnSpc>
              <a:spcBef>
                <a:spcPts val="10"/>
              </a:spcBef>
            </a:pPr>
            <a:r>
              <a:rPr dirty="0" sz="2000" spc="-90">
                <a:solidFill>
                  <a:srgbClr val="A6A6A6"/>
                </a:solidFill>
                <a:latin typeface="Arial"/>
                <a:cs typeface="Arial"/>
              </a:rPr>
              <a:t>Where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 </a:t>
            </a: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What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810142"/>
            <a:ext cx="3266440" cy="40386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A6A6A6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25">
                <a:solidFill>
                  <a:srgbClr val="BEBEBE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 spc="-20">
                <a:solidFill>
                  <a:srgbClr val="BEBEBE"/>
                </a:solidFill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120" b="1">
                <a:solidFill>
                  <a:srgbClr val="112B78"/>
                </a:solidFill>
                <a:latin typeface="Arial"/>
                <a:cs typeface="Arial"/>
              </a:rPr>
              <a:t>Where</a:t>
            </a:r>
            <a:r>
              <a:rPr dirty="0" sz="2000" spc="-90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112B78"/>
                </a:solidFill>
                <a:latin typeface="Arial"/>
                <a:cs typeface="Arial"/>
              </a:rPr>
              <a:t>it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happen?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Waiting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room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2000" spc="-130">
                <a:solidFill>
                  <a:srgbClr val="112B78"/>
                </a:solidFill>
                <a:latin typeface="Arial"/>
                <a:cs typeface="Arial"/>
              </a:rPr>
              <a:t>Home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(prior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to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112B78"/>
                </a:solidFill>
                <a:latin typeface="Arial"/>
                <a:cs typeface="Arial"/>
              </a:rPr>
              <a:t>appointment)</a:t>
            </a:r>
            <a:endParaRPr sz="2000">
              <a:latin typeface="Arial"/>
              <a:cs typeface="Arial"/>
            </a:endParaRPr>
          </a:p>
          <a:p>
            <a:pPr marL="12700" marR="1650364" indent="227965">
              <a:lnSpc>
                <a:spcPct val="131500"/>
              </a:lnSpc>
              <a:buChar char="•"/>
              <a:tabLst>
                <a:tab pos="240665" algn="l"/>
              </a:tabLst>
            </a:pP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Private</a:t>
            </a: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112B78"/>
                </a:solidFill>
                <a:latin typeface="Arial"/>
                <a:cs typeface="Arial"/>
              </a:rPr>
              <a:t>space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</a:t>
            </a:r>
            <a:endParaRPr sz="2000">
              <a:latin typeface="Arial"/>
              <a:cs typeface="Arial"/>
            </a:endParaRPr>
          </a:p>
          <a:p>
            <a:pPr marL="12700" marR="2680970">
              <a:lnSpc>
                <a:spcPct val="131600"/>
              </a:lnSpc>
              <a:spcBef>
                <a:spcPts val="10"/>
              </a:spcBef>
            </a:pPr>
            <a:r>
              <a:rPr dirty="0" sz="2000" spc="-70">
                <a:solidFill>
                  <a:srgbClr val="A6A6A6"/>
                </a:solidFill>
                <a:latin typeface="Arial"/>
                <a:cs typeface="Arial"/>
              </a:rPr>
              <a:t>What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596999"/>
            <a:ext cx="3634740" cy="3912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46505">
              <a:lnSpc>
                <a:spcPct val="131600"/>
              </a:lnSpc>
              <a:spcBef>
                <a:spcPts val="95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A6A6A6"/>
                </a:solidFill>
                <a:latin typeface="Arial"/>
                <a:cs typeface="Arial"/>
              </a:rPr>
              <a:t>Assessment </a:t>
            </a:r>
            <a:r>
              <a:rPr dirty="0" sz="2000" spc="-25">
                <a:solidFill>
                  <a:srgbClr val="BEBEBE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 marR="2914650">
              <a:lnSpc>
                <a:spcPct val="131500"/>
              </a:lnSpc>
              <a:spcBef>
                <a:spcPts val="15"/>
              </a:spcBef>
            </a:pPr>
            <a:r>
              <a:rPr dirty="0" sz="2000" spc="-20">
                <a:solidFill>
                  <a:srgbClr val="BEBEBE"/>
                </a:solidFill>
                <a:latin typeface="Arial"/>
                <a:cs typeface="Arial"/>
              </a:rPr>
              <a:t>When </a:t>
            </a:r>
            <a:r>
              <a:rPr dirty="0" sz="2000" spc="-90">
                <a:solidFill>
                  <a:srgbClr val="BEBEBE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150" b="1">
                <a:solidFill>
                  <a:srgbClr val="112B78"/>
                </a:solidFill>
                <a:latin typeface="Arial"/>
                <a:cs typeface="Arial"/>
              </a:rPr>
              <a:t>Why</a:t>
            </a:r>
            <a:r>
              <a:rPr dirty="0" sz="2000" spc="-100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are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you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asking?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16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000" spc="-110">
                <a:solidFill>
                  <a:srgbClr val="112B78"/>
                </a:solidFill>
                <a:latin typeface="Arial"/>
                <a:cs typeface="Arial"/>
              </a:rPr>
              <a:t>Acknowledge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that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112B78"/>
                </a:solidFill>
                <a:latin typeface="Arial"/>
                <a:cs typeface="Arial"/>
              </a:rPr>
              <a:t>some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of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112B78"/>
                </a:solidFill>
                <a:latin typeface="Arial"/>
                <a:cs typeface="Arial"/>
              </a:rPr>
              <a:t>these 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questions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112B78"/>
                </a:solidFill>
                <a:latin typeface="Arial"/>
                <a:cs typeface="Arial"/>
              </a:rPr>
              <a:t>may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112B78"/>
                </a:solidFill>
                <a:latin typeface="Arial"/>
                <a:cs typeface="Arial"/>
              </a:rPr>
              <a:t>seem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sensitive</a:t>
            </a:r>
            <a:endParaRPr sz="2000">
              <a:latin typeface="Arial"/>
              <a:cs typeface="Arial"/>
            </a:endParaRPr>
          </a:p>
          <a:p>
            <a:pPr marL="12700" marR="554355" indent="227965">
              <a:lnSpc>
                <a:spcPts val="3160"/>
              </a:lnSpc>
              <a:spcBef>
                <a:spcPts val="195"/>
              </a:spcBef>
              <a:buChar char="•"/>
              <a:tabLst>
                <a:tab pos="240665" algn="l"/>
              </a:tabLst>
            </a:pP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Normalize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the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conversation </a:t>
            </a: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What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596999"/>
            <a:ext cx="3668395" cy="4039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80160">
              <a:lnSpc>
                <a:spcPct val="131600"/>
              </a:lnSpc>
              <a:spcBef>
                <a:spcPts val="95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A6A6A6"/>
                </a:solidFill>
                <a:latin typeface="Arial"/>
                <a:cs typeface="Arial"/>
              </a:rPr>
              <a:t>Assessment </a:t>
            </a:r>
            <a:r>
              <a:rPr dirty="0" sz="2000" spc="-25">
                <a:solidFill>
                  <a:srgbClr val="BEBEBE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 marR="2948305">
              <a:lnSpc>
                <a:spcPct val="131500"/>
              </a:lnSpc>
              <a:spcBef>
                <a:spcPts val="15"/>
              </a:spcBef>
            </a:pPr>
            <a:r>
              <a:rPr dirty="0" sz="2000" spc="-20">
                <a:solidFill>
                  <a:srgbClr val="BEBEBE"/>
                </a:solidFill>
                <a:latin typeface="Arial"/>
                <a:cs typeface="Arial"/>
              </a:rPr>
              <a:t>When </a:t>
            </a:r>
            <a:r>
              <a:rPr dirty="0" sz="2000" spc="-90">
                <a:solidFill>
                  <a:srgbClr val="BEBEBE"/>
                </a:solidFill>
                <a:latin typeface="Arial"/>
                <a:cs typeface="Arial"/>
              </a:rPr>
              <a:t>Where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 spc="-100" b="1">
                <a:solidFill>
                  <a:srgbClr val="112B78"/>
                </a:solidFill>
                <a:latin typeface="Arial"/>
                <a:cs typeface="Arial"/>
              </a:rPr>
              <a:t>What</a:t>
            </a:r>
            <a:r>
              <a:rPr dirty="0" sz="2000" spc="-105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you</a:t>
            </a:r>
            <a:r>
              <a:rPr dirty="0" sz="2000" spc="-114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do</a:t>
            </a:r>
            <a:r>
              <a:rPr dirty="0" sz="2000" spc="-114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with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12B78"/>
                </a:solidFill>
                <a:latin typeface="Arial"/>
                <a:cs typeface="Arial"/>
              </a:rPr>
              <a:t>this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data?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Where</a:t>
            </a:r>
            <a:r>
              <a:rPr dirty="0" sz="2000" spc="-11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12B78"/>
                </a:solidFill>
                <a:latin typeface="Arial"/>
                <a:cs typeface="Arial"/>
              </a:rPr>
              <a:t>this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112B78"/>
                </a:solidFill>
                <a:latin typeface="Arial"/>
                <a:cs typeface="Arial"/>
              </a:rPr>
              <a:t>info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be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stored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Who</a:t>
            </a:r>
            <a:r>
              <a:rPr dirty="0" sz="2000" spc="-13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know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112B78"/>
                </a:solidFill>
                <a:latin typeface="Arial"/>
                <a:cs typeface="Arial"/>
              </a:rPr>
              <a:t>about</a:t>
            </a:r>
            <a:r>
              <a:rPr dirty="0" sz="2000" spc="-114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112B78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Acknowledge</a:t>
            </a:r>
            <a:r>
              <a:rPr dirty="0" sz="2000" spc="-114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research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or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12B78"/>
                </a:solidFill>
                <a:latin typeface="Arial"/>
                <a:cs typeface="Arial"/>
              </a:rPr>
              <a:t>QI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uses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448" y="1603095"/>
            <a:ext cx="2781300" cy="4105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3065">
              <a:lnSpc>
                <a:spcPct val="121600"/>
              </a:lnSpc>
              <a:spcBef>
                <a:spcPts val="95"/>
              </a:spcBef>
            </a:pPr>
            <a:r>
              <a:rPr dirty="0" sz="2000" spc="-80">
                <a:solidFill>
                  <a:srgbClr val="A6A6A6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A6A6A6"/>
                </a:solidFill>
                <a:latin typeface="Arial"/>
                <a:cs typeface="Arial"/>
              </a:rPr>
              <a:t>Assessment </a:t>
            </a:r>
            <a:r>
              <a:rPr dirty="0" sz="2000" spc="-25">
                <a:solidFill>
                  <a:srgbClr val="BEBEBE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 marR="2061210">
              <a:lnSpc>
                <a:spcPct val="121700"/>
              </a:lnSpc>
              <a:spcBef>
                <a:spcPts val="10"/>
              </a:spcBef>
            </a:pPr>
            <a:r>
              <a:rPr dirty="0" sz="2000" spc="-20">
                <a:solidFill>
                  <a:srgbClr val="BEBEBE"/>
                </a:solidFill>
                <a:latin typeface="Arial"/>
                <a:cs typeface="Arial"/>
              </a:rPr>
              <a:t>When </a:t>
            </a:r>
            <a:r>
              <a:rPr dirty="0" sz="2000" spc="-90">
                <a:solidFill>
                  <a:srgbClr val="BEBEBE"/>
                </a:solidFill>
                <a:latin typeface="Arial"/>
                <a:cs typeface="Arial"/>
              </a:rPr>
              <a:t>Where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 </a:t>
            </a:r>
            <a:r>
              <a:rPr dirty="0" sz="2000" spc="-20">
                <a:solidFill>
                  <a:srgbClr val="BEBEBE"/>
                </a:solidFill>
                <a:latin typeface="Arial"/>
                <a:cs typeface="Arial"/>
              </a:rPr>
              <a:t>What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00" spc="-145" b="1">
                <a:solidFill>
                  <a:srgbClr val="112B78"/>
                </a:solidFill>
                <a:latin typeface="Arial"/>
                <a:cs typeface="Arial"/>
              </a:rPr>
              <a:t>How</a:t>
            </a:r>
            <a:r>
              <a:rPr dirty="0" sz="2000" spc="-114" b="1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will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you</a:t>
            </a:r>
            <a:r>
              <a:rPr dirty="0" sz="2000" spc="-13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respond?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dirty="0" sz="2000" spc="-110">
                <a:solidFill>
                  <a:srgbClr val="112B78"/>
                </a:solidFill>
                <a:latin typeface="Arial"/>
                <a:cs typeface="Arial"/>
              </a:rPr>
              <a:t>Acknowledge</a:t>
            </a:r>
            <a:r>
              <a:rPr dirty="0" sz="2000" spc="-3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12B78"/>
                </a:solidFill>
                <a:latin typeface="Arial"/>
                <a:cs typeface="Arial"/>
              </a:rPr>
              <a:t>limitations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</a:tabLst>
            </a:pPr>
            <a:r>
              <a:rPr dirty="0" sz="2000" spc="-190">
                <a:solidFill>
                  <a:srgbClr val="112B78"/>
                </a:solidFill>
                <a:latin typeface="Arial"/>
                <a:cs typeface="Arial"/>
              </a:rPr>
              <a:t>Be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honest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open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dirty="0" sz="2000" spc="-175">
                <a:solidFill>
                  <a:srgbClr val="112B78"/>
                </a:solidFill>
                <a:latin typeface="Arial"/>
                <a:cs typeface="Arial"/>
              </a:rPr>
              <a:t>Ask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permission</a:t>
            </a:r>
            <a:r>
              <a:rPr dirty="0" sz="2000" spc="-7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to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12B78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</a:tabLst>
            </a:pP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Build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12B78"/>
                </a:solidFill>
                <a:latin typeface="Arial"/>
                <a:cs typeface="Arial"/>
              </a:rPr>
              <a:t>a</a:t>
            </a:r>
            <a:r>
              <a:rPr dirty="0" sz="2000" spc="-9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relationship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346" y="0"/>
              <a:ext cx="9669653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025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197" y="343636"/>
              <a:ext cx="4384802" cy="581418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3528" y="102133"/>
            <a:ext cx="11674475" cy="6756400"/>
            <a:chOff x="33528" y="102133"/>
            <a:chExt cx="11674475" cy="6756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5729" y="200226"/>
              <a:ext cx="4031915" cy="7007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9397" y="681062"/>
              <a:ext cx="981710" cy="429259"/>
            </a:xfrm>
            <a:custGeom>
              <a:avLst/>
              <a:gdLst/>
              <a:ahLst/>
              <a:cxnLst/>
              <a:rect l="l" t="t" r="r" b="b"/>
              <a:pathLst>
                <a:path w="981709" h="429259">
                  <a:moveTo>
                    <a:pt x="981252" y="0"/>
                  </a:moveTo>
                  <a:lnTo>
                    <a:pt x="0" y="0"/>
                  </a:lnTo>
                  <a:lnTo>
                    <a:pt x="0" y="429171"/>
                  </a:lnTo>
                  <a:lnTo>
                    <a:pt x="981252" y="429171"/>
                  </a:lnTo>
                  <a:lnTo>
                    <a:pt x="981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4235" y="828166"/>
              <a:ext cx="7896859" cy="0"/>
            </a:xfrm>
            <a:custGeom>
              <a:avLst/>
              <a:gdLst/>
              <a:ahLst/>
              <a:cxnLst/>
              <a:rect l="l" t="t" r="r" b="b"/>
              <a:pathLst>
                <a:path w="7896859" h="0">
                  <a:moveTo>
                    <a:pt x="7896326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FFBC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Casual woman with hand on fac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" y="102133"/>
              <a:ext cx="2818003" cy="6755866"/>
            </a:xfrm>
            <a:prstGeom prst="rect">
              <a:avLst/>
            </a:prstGeom>
          </p:spPr>
        </p:pic>
        <p:pic>
          <p:nvPicPr>
            <p:cNvPr id="8" name="object 8" descr="Casual woman with hand on face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879" y="297052"/>
              <a:ext cx="2248128" cy="6560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2" y="1208458"/>
              <a:ext cx="8548122" cy="11019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1165847"/>
              <a:ext cx="8627364" cy="124512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098800" y="1222336"/>
            <a:ext cx="8470265" cy="1016000"/>
          </a:xfrm>
          <a:prstGeom prst="rect"/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1440" marR="204470">
              <a:lnSpc>
                <a:spcPct val="100000"/>
              </a:lnSpc>
              <a:spcBef>
                <a:spcPts val="229"/>
              </a:spcBef>
            </a:pPr>
            <a:r>
              <a:rPr dirty="0" sz="2000" spc="60">
                <a:solidFill>
                  <a:srgbClr val="000000"/>
                </a:solidFill>
              </a:rPr>
              <a:t>“I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85">
                <a:solidFill>
                  <a:srgbClr val="000000"/>
                </a:solidFill>
              </a:rPr>
              <a:t>understand</a:t>
            </a:r>
            <a:r>
              <a:rPr dirty="0" sz="2000" spc="-95">
                <a:solidFill>
                  <a:srgbClr val="000000"/>
                </a:solidFill>
              </a:rPr>
              <a:t> </a:t>
            </a:r>
            <a:r>
              <a:rPr dirty="0" sz="2000" spc="-85">
                <a:solidFill>
                  <a:srgbClr val="000000"/>
                </a:solidFill>
              </a:rPr>
              <a:t>why</a:t>
            </a:r>
            <a:r>
              <a:rPr dirty="0" sz="2000" spc="-105">
                <a:solidFill>
                  <a:srgbClr val="000000"/>
                </a:solidFill>
              </a:rPr>
              <a:t> </a:t>
            </a:r>
            <a:r>
              <a:rPr dirty="0" sz="2000" spc="-45">
                <a:solidFill>
                  <a:srgbClr val="000000"/>
                </a:solidFill>
              </a:rPr>
              <a:t>they</a:t>
            </a:r>
            <a:r>
              <a:rPr dirty="0" sz="2000" spc="-105">
                <a:solidFill>
                  <a:srgbClr val="000000"/>
                </a:solidFill>
              </a:rPr>
              <a:t> </a:t>
            </a:r>
            <a:r>
              <a:rPr dirty="0" sz="2000" spc="-100">
                <a:solidFill>
                  <a:srgbClr val="000000"/>
                </a:solidFill>
              </a:rPr>
              <a:t>are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 spc="-85">
                <a:solidFill>
                  <a:srgbClr val="000000"/>
                </a:solidFill>
              </a:rPr>
              <a:t>done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but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200">
                <a:solidFill>
                  <a:srgbClr val="000000"/>
                </a:solidFill>
              </a:rPr>
              <a:t>as</a:t>
            </a:r>
            <a:r>
              <a:rPr dirty="0" sz="2000" spc="-75">
                <a:solidFill>
                  <a:srgbClr val="000000"/>
                </a:solidFill>
              </a:rPr>
              <a:t> </a:t>
            </a:r>
            <a:r>
              <a:rPr dirty="0" sz="2000" spc="-165">
                <a:solidFill>
                  <a:srgbClr val="000000"/>
                </a:solidFill>
              </a:rPr>
              <a:t>a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35">
                <a:solidFill>
                  <a:srgbClr val="000000"/>
                </a:solidFill>
              </a:rPr>
              <a:t>patient</a:t>
            </a:r>
            <a:r>
              <a:rPr dirty="0" sz="2000" spc="-75">
                <a:solidFill>
                  <a:srgbClr val="000000"/>
                </a:solidFill>
              </a:rPr>
              <a:t> </a:t>
            </a:r>
            <a:r>
              <a:rPr dirty="0" sz="2000" spc="-55">
                <a:solidFill>
                  <a:srgbClr val="000000"/>
                </a:solidFill>
              </a:rPr>
              <a:t>I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 spc="-10">
                <a:solidFill>
                  <a:srgbClr val="000000"/>
                </a:solidFill>
              </a:rPr>
              <a:t>don't</a:t>
            </a:r>
            <a:r>
              <a:rPr dirty="0" sz="2000" spc="-120">
                <a:solidFill>
                  <a:srgbClr val="000000"/>
                </a:solidFill>
              </a:rPr>
              <a:t> </a:t>
            </a:r>
            <a:r>
              <a:rPr dirty="0" sz="2000" spc="-160">
                <a:solidFill>
                  <a:srgbClr val="000000"/>
                </a:solidFill>
              </a:rPr>
              <a:t>see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 spc="-125">
                <a:solidFill>
                  <a:srgbClr val="000000"/>
                </a:solidFill>
              </a:rPr>
              <a:t>any</a:t>
            </a:r>
            <a:r>
              <a:rPr dirty="0" sz="2000" spc="-105">
                <a:solidFill>
                  <a:srgbClr val="000000"/>
                </a:solidFill>
              </a:rPr>
              <a:t> </a:t>
            </a:r>
            <a:r>
              <a:rPr dirty="0" sz="2000" spc="-60">
                <a:solidFill>
                  <a:srgbClr val="000000"/>
                </a:solidFill>
              </a:rPr>
              <a:t>action</a:t>
            </a:r>
            <a:r>
              <a:rPr dirty="0" sz="2000" spc="-85">
                <a:solidFill>
                  <a:srgbClr val="000000"/>
                </a:solidFill>
              </a:rPr>
              <a:t> </a:t>
            </a:r>
            <a:r>
              <a:rPr dirty="0" sz="2000" spc="-80">
                <a:solidFill>
                  <a:srgbClr val="000000"/>
                </a:solidFill>
              </a:rPr>
              <a:t>when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50">
                <a:solidFill>
                  <a:srgbClr val="000000"/>
                </a:solidFill>
              </a:rPr>
              <a:t>I </a:t>
            </a:r>
            <a:r>
              <a:rPr dirty="0" sz="2000" spc="-75">
                <a:solidFill>
                  <a:srgbClr val="000000"/>
                </a:solidFill>
              </a:rPr>
              <a:t>complete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 spc="-80">
                <a:solidFill>
                  <a:srgbClr val="000000"/>
                </a:solidFill>
              </a:rPr>
              <a:t>these </a:t>
            </a:r>
            <a:r>
              <a:rPr dirty="0" sz="2000" spc="-60">
                <a:solidFill>
                  <a:srgbClr val="000000"/>
                </a:solidFill>
              </a:rPr>
              <a:t>during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114">
                <a:solidFill>
                  <a:srgbClr val="000000"/>
                </a:solidFill>
              </a:rPr>
              <a:t>my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75">
                <a:solidFill>
                  <a:srgbClr val="000000"/>
                </a:solidFill>
              </a:rPr>
              <a:t>visits,</a:t>
            </a:r>
            <a:r>
              <a:rPr dirty="0" sz="2000" spc="-60">
                <a:solidFill>
                  <a:srgbClr val="000000"/>
                </a:solidFill>
              </a:rPr>
              <a:t> </a:t>
            </a:r>
            <a:r>
              <a:rPr dirty="0" sz="2000" spc="-145">
                <a:solidFill>
                  <a:srgbClr val="000000"/>
                </a:solidFill>
              </a:rPr>
              <a:t>so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 spc="-55">
                <a:solidFill>
                  <a:srgbClr val="000000"/>
                </a:solidFill>
              </a:rPr>
              <a:t>I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don't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75">
                <a:solidFill>
                  <a:srgbClr val="000000"/>
                </a:solidFill>
              </a:rPr>
              <a:t>complete</a:t>
            </a:r>
            <a:r>
              <a:rPr dirty="0" sz="2000" spc="-85">
                <a:solidFill>
                  <a:srgbClr val="000000"/>
                </a:solidFill>
              </a:rPr>
              <a:t> </a:t>
            </a:r>
            <a:r>
              <a:rPr dirty="0" sz="2000" spc="-35">
                <a:solidFill>
                  <a:srgbClr val="000000"/>
                </a:solidFill>
              </a:rPr>
              <a:t>them</a:t>
            </a:r>
            <a:r>
              <a:rPr dirty="0" sz="2000" spc="-95">
                <a:solidFill>
                  <a:srgbClr val="000000"/>
                </a:solidFill>
              </a:rPr>
              <a:t> </a:t>
            </a:r>
            <a:r>
              <a:rPr dirty="0" sz="2000" spc="-90">
                <a:solidFill>
                  <a:srgbClr val="000000"/>
                </a:solidFill>
              </a:rPr>
              <a:t>anymore</a:t>
            </a:r>
            <a:r>
              <a:rPr dirty="0" sz="2000" spc="-110">
                <a:solidFill>
                  <a:srgbClr val="000000"/>
                </a:solidFill>
              </a:rPr>
              <a:t> and</a:t>
            </a:r>
            <a:r>
              <a:rPr dirty="0" sz="2000" spc="-85">
                <a:solidFill>
                  <a:srgbClr val="000000"/>
                </a:solidFill>
              </a:rPr>
              <a:t> </a:t>
            </a:r>
            <a:r>
              <a:rPr dirty="0" sz="2000" spc="-55">
                <a:solidFill>
                  <a:srgbClr val="000000"/>
                </a:solidFill>
              </a:rPr>
              <a:t>I</a:t>
            </a:r>
            <a:r>
              <a:rPr dirty="0" sz="2000" spc="-105">
                <a:solidFill>
                  <a:srgbClr val="000000"/>
                </a:solidFill>
              </a:rPr>
              <a:t> </a:t>
            </a:r>
            <a:r>
              <a:rPr dirty="0" sz="2000" spc="-20">
                <a:solidFill>
                  <a:srgbClr val="000000"/>
                </a:solidFill>
              </a:rPr>
              <a:t>check </a:t>
            </a:r>
            <a:r>
              <a:rPr dirty="0" sz="2000">
                <a:solidFill>
                  <a:srgbClr val="000000"/>
                </a:solidFill>
              </a:rPr>
              <a:t>to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 spc="-160">
                <a:solidFill>
                  <a:srgbClr val="000000"/>
                </a:solidFill>
              </a:rPr>
              <a:t>see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if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 spc="-105">
                <a:solidFill>
                  <a:srgbClr val="000000"/>
                </a:solidFill>
              </a:rPr>
              <a:t>anyone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85">
                <a:solidFill>
                  <a:srgbClr val="000000"/>
                </a:solidFill>
              </a:rPr>
              <a:t>enters</a:t>
            </a:r>
            <a:r>
              <a:rPr dirty="0" sz="2000" spc="-55">
                <a:solidFill>
                  <a:srgbClr val="000000"/>
                </a:solidFill>
              </a:rPr>
              <a:t> </a:t>
            </a:r>
            <a:r>
              <a:rPr dirty="0" sz="2000" spc="-85">
                <a:solidFill>
                  <a:srgbClr val="000000"/>
                </a:solidFill>
              </a:rPr>
              <a:t>one </a:t>
            </a:r>
            <a:r>
              <a:rPr dirty="0" sz="2000" spc="-70">
                <a:solidFill>
                  <a:srgbClr val="000000"/>
                </a:solidFill>
              </a:rPr>
              <a:t>on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114">
                <a:solidFill>
                  <a:srgbClr val="000000"/>
                </a:solidFill>
              </a:rPr>
              <a:t>my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 spc="-65">
                <a:solidFill>
                  <a:srgbClr val="000000"/>
                </a:solidFill>
              </a:rPr>
              <a:t>behalf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without</a:t>
            </a:r>
            <a:r>
              <a:rPr dirty="0" sz="2000" spc="-90">
                <a:solidFill>
                  <a:srgbClr val="000000"/>
                </a:solidFill>
              </a:rPr>
              <a:t> </a:t>
            </a:r>
            <a:r>
              <a:rPr dirty="0" sz="2000" spc="-114">
                <a:solidFill>
                  <a:srgbClr val="000000"/>
                </a:solidFill>
              </a:rPr>
              <a:t>my</a:t>
            </a:r>
            <a:r>
              <a:rPr dirty="0" sz="2000" spc="-80">
                <a:solidFill>
                  <a:srgbClr val="000000"/>
                </a:solidFill>
              </a:rPr>
              <a:t> </a:t>
            </a:r>
            <a:r>
              <a:rPr dirty="0" sz="2000" spc="-10">
                <a:solidFill>
                  <a:srgbClr val="000000"/>
                </a:solidFill>
              </a:rPr>
              <a:t>permission.”</a:t>
            </a:r>
            <a:endParaRPr sz="2000"/>
          </a:p>
        </p:txBody>
      </p:sp>
      <p:grpSp>
        <p:nvGrpSpPr>
          <p:cNvPr id="13" name="object 13"/>
          <p:cNvGrpSpPr/>
          <p:nvPr/>
        </p:nvGrpSpPr>
        <p:grpSpPr>
          <a:xfrm>
            <a:off x="6088379" y="2959607"/>
            <a:ext cx="5681980" cy="1550035"/>
            <a:chOff x="6088379" y="2959607"/>
            <a:chExt cx="5681980" cy="155003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1512" y="3002183"/>
              <a:ext cx="5608359" cy="1409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8379" y="2959607"/>
              <a:ext cx="5327904" cy="15499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76136" y="3015995"/>
            <a:ext cx="5530215" cy="132397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dirty="0" sz="2000" spc="-70">
                <a:latin typeface="Arial"/>
                <a:cs typeface="Arial"/>
              </a:rPr>
              <a:t>“Clients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embarrassed</a:t>
            </a:r>
            <a:endParaRPr sz="20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Clients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have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mistrust</a:t>
            </a:r>
            <a:endParaRPr sz="20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Clients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feel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[embarrassed]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asking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handout</a:t>
            </a:r>
            <a:endParaRPr sz="20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Clients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feel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like </a:t>
            </a:r>
            <a:r>
              <a:rPr dirty="0" sz="2000" spc="65">
                <a:latin typeface="Arial"/>
                <a:cs typeface="Arial"/>
              </a:rPr>
              <a:t>it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is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waste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time”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11423" y="2651760"/>
            <a:ext cx="2847340" cy="2159635"/>
            <a:chOff x="3011423" y="2651760"/>
            <a:chExt cx="2847340" cy="215963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4514" y="2694391"/>
              <a:ext cx="2679284" cy="20254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1423" y="2651760"/>
              <a:ext cx="2846831" cy="215950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098800" y="2708148"/>
            <a:ext cx="2592705" cy="1939289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 marR="110489">
              <a:lnSpc>
                <a:spcPct val="100000"/>
              </a:lnSpc>
              <a:spcBef>
                <a:spcPts val="235"/>
              </a:spcBef>
            </a:pPr>
            <a:r>
              <a:rPr dirty="0" sz="2000" spc="-70">
                <a:latin typeface="Arial"/>
                <a:cs typeface="Arial"/>
              </a:rPr>
              <a:t>“Badly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handled </a:t>
            </a:r>
            <a:r>
              <a:rPr dirty="0" sz="2000" spc="-114">
                <a:latin typeface="Arial"/>
                <a:cs typeface="Arial"/>
              </a:rPr>
              <a:t>services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is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sometimes </a:t>
            </a:r>
            <a:r>
              <a:rPr dirty="0" sz="2000" spc="-95">
                <a:latin typeface="Arial"/>
                <a:cs typeface="Arial"/>
              </a:rPr>
              <a:t>worse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than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no</a:t>
            </a:r>
            <a:r>
              <a:rPr dirty="0" sz="2000" spc="-105">
                <a:latin typeface="Arial"/>
                <a:cs typeface="Arial"/>
              </a:rPr>
              <a:t> service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, </a:t>
            </a:r>
            <a:r>
              <a:rPr dirty="0" sz="2000" spc="-20">
                <a:latin typeface="Arial"/>
                <a:cs typeface="Arial"/>
              </a:rPr>
              <a:t>it's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already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exhausting </a:t>
            </a:r>
            <a:r>
              <a:rPr dirty="0" sz="2000" spc="-200">
                <a:latin typeface="Arial"/>
                <a:cs typeface="Arial"/>
              </a:rPr>
              <a:t>as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patient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2000" spc="-80">
                <a:latin typeface="Arial"/>
                <a:cs typeface="Arial"/>
              </a:rPr>
              <a:t>chronic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care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issues.”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8620" y="5061203"/>
            <a:ext cx="6254750" cy="1245235"/>
            <a:chOff x="4198620" y="5061203"/>
            <a:chExt cx="6254750" cy="124523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1745" y="5102290"/>
              <a:ext cx="6181384" cy="11034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8620" y="5061203"/>
              <a:ext cx="6039612" cy="12451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286630" y="5117528"/>
            <a:ext cx="6094095" cy="101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075" marR="419100">
              <a:lnSpc>
                <a:spcPct val="100000"/>
              </a:lnSpc>
              <a:spcBef>
                <a:spcPts val="240"/>
              </a:spcBef>
            </a:pPr>
            <a:r>
              <a:rPr dirty="0" sz="2000" spc="-95">
                <a:latin typeface="Arial"/>
                <a:cs typeface="Arial"/>
              </a:rPr>
              <a:t>“Taking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any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approach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incorporates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empathy </a:t>
            </a:r>
            <a:r>
              <a:rPr dirty="0" sz="2000" spc="-25">
                <a:latin typeface="Arial"/>
                <a:cs typeface="Arial"/>
              </a:rPr>
              <a:t>not </a:t>
            </a:r>
            <a:r>
              <a:rPr dirty="0" sz="2000" spc="-100">
                <a:latin typeface="Arial"/>
                <a:cs typeface="Arial"/>
              </a:rPr>
              <a:t>sympathy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creates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bond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between</a:t>
            </a:r>
            <a:r>
              <a:rPr dirty="0" sz="2000" spc="-80">
                <a:latin typeface="Arial"/>
                <a:cs typeface="Arial"/>
              </a:rPr>
              <a:t> healthcare </a:t>
            </a:r>
            <a:r>
              <a:rPr dirty="0" sz="2000" spc="-45">
                <a:latin typeface="Arial"/>
                <a:cs typeface="Arial"/>
              </a:rPr>
              <a:t>workers </a:t>
            </a:r>
            <a:r>
              <a:rPr dirty="0" sz="2000" spc="-110">
                <a:latin typeface="Arial"/>
                <a:cs typeface="Arial"/>
              </a:rPr>
              <a:t>and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patients.”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634" y="385953"/>
            <a:ext cx="1910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4" i="1">
                <a:solidFill>
                  <a:srgbClr val="122961"/>
                </a:solidFill>
                <a:latin typeface="Arial"/>
                <a:cs typeface="Arial"/>
              </a:rPr>
              <a:t>SDOH</a:t>
            </a:r>
            <a:r>
              <a:rPr dirty="0" sz="1800" spc="-75" i="1">
                <a:solidFill>
                  <a:srgbClr val="122961"/>
                </a:solidFill>
                <a:latin typeface="Arial"/>
                <a:cs typeface="Arial"/>
              </a:rPr>
              <a:t> </a:t>
            </a:r>
            <a:r>
              <a:rPr dirty="0" sz="1800" spc="-100" i="1">
                <a:solidFill>
                  <a:srgbClr val="122961"/>
                </a:solidFill>
                <a:latin typeface="Arial"/>
                <a:cs typeface="Arial"/>
              </a:rPr>
              <a:t>Conversations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6776" y="6101231"/>
            <a:ext cx="1665224" cy="75676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43204" y="926083"/>
            <a:ext cx="51022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75"/>
              <a:t>Key</a:t>
            </a:r>
            <a:r>
              <a:rPr dirty="0" sz="4400" spc="-225"/>
              <a:t> </a:t>
            </a:r>
            <a:r>
              <a:rPr dirty="0" sz="4400" spc="-310"/>
              <a:t>Things</a:t>
            </a:r>
            <a:r>
              <a:rPr dirty="0" sz="4400" spc="-220"/>
              <a:t> </a:t>
            </a:r>
            <a:r>
              <a:rPr dirty="0" sz="4400"/>
              <a:t>to</a:t>
            </a:r>
            <a:r>
              <a:rPr dirty="0" sz="4400" spc="-220"/>
              <a:t> </a:t>
            </a:r>
            <a:r>
              <a:rPr dirty="0" sz="4400" spc="-275"/>
              <a:t>Consider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496227" y="2256282"/>
            <a:ext cx="1482725" cy="1482725"/>
            <a:chOff x="496227" y="2256282"/>
            <a:chExt cx="1482725" cy="1482725"/>
          </a:xfrm>
        </p:grpSpPr>
        <p:sp>
          <p:nvSpPr>
            <p:cNvPr id="6" name="object 6"/>
            <p:cNvSpPr/>
            <p:nvPr/>
          </p:nvSpPr>
          <p:spPr>
            <a:xfrm>
              <a:off x="496227" y="2256282"/>
              <a:ext cx="1482725" cy="1482725"/>
            </a:xfrm>
            <a:custGeom>
              <a:avLst/>
              <a:gdLst/>
              <a:ahLst/>
              <a:cxnLst/>
              <a:rect l="l" t="t" r="r" b="b"/>
              <a:pathLst>
                <a:path w="1482725" h="1482725">
                  <a:moveTo>
                    <a:pt x="741349" y="0"/>
                  </a:moveTo>
                  <a:lnTo>
                    <a:pt x="692605" y="1576"/>
                  </a:lnTo>
                  <a:lnTo>
                    <a:pt x="644703" y="6241"/>
                  </a:lnTo>
                  <a:lnTo>
                    <a:pt x="597741" y="13896"/>
                  </a:lnTo>
                  <a:lnTo>
                    <a:pt x="551816" y="24444"/>
                  </a:lnTo>
                  <a:lnTo>
                    <a:pt x="507026" y="37788"/>
                  </a:lnTo>
                  <a:lnTo>
                    <a:pt x="463468" y="53829"/>
                  </a:lnTo>
                  <a:lnTo>
                    <a:pt x="421241" y="72469"/>
                  </a:lnTo>
                  <a:lnTo>
                    <a:pt x="380442" y="93613"/>
                  </a:lnTo>
                  <a:lnTo>
                    <a:pt x="341168" y="117161"/>
                  </a:lnTo>
                  <a:lnTo>
                    <a:pt x="303518" y="143016"/>
                  </a:lnTo>
                  <a:lnTo>
                    <a:pt x="267589" y="171080"/>
                  </a:lnTo>
                  <a:lnTo>
                    <a:pt x="233479" y="201256"/>
                  </a:lnTo>
                  <a:lnTo>
                    <a:pt x="201285" y="233447"/>
                  </a:lnTo>
                  <a:lnTo>
                    <a:pt x="171105" y="267554"/>
                  </a:lnTo>
                  <a:lnTo>
                    <a:pt x="143037" y="303480"/>
                  </a:lnTo>
                  <a:lnTo>
                    <a:pt x="117179" y="341127"/>
                  </a:lnTo>
                  <a:lnTo>
                    <a:pt x="93628" y="380398"/>
                  </a:lnTo>
                  <a:lnTo>
                    <a:pt x="72481" y="421194"/>
                  </a:lnTo>
                  <a:lnTo>
                    <a:pt x="53838" y="463420"/>
                  </a:lnTo>
                  <a:lnTo>
                    <a:pt x="37794" y="506975"/>
                  </a:lnTo>
                  <a:lnTo>
                    <a:pt x="24449" y="551764"/>
                  </a:lnTo>
                  <a:lnTo>
                    <a:pt x="13899" y="597689"/>
                  </a:lnTo>
                  <a:lnTo>
                    <a:pt x="6242" y="644651"/>
                  </a:lnTo>
                  <a:lnTo>
                    <a:pt x="1576" y="692553"/>
                  </a:lnTo>
                  <a:lnTo>
                    <a:pt x="0" y="741298"/>
                  </a:lnTo>
                  <a:lnTo>
                    <a:pt x="1576" y="790044"/>
                  </a:lnTo>
                  <a:lnTo>
                    <a:pt x="6242" y="837946"/>
                  </a:lnTo>
                  <a:lnTo>
                    <a:pt x="13899" y="884908"/>
                  </a:lnTo>
                  <a:lnTo>
                    <a:pt x="24449" y="930833"/>
                  </a:lnTo>
                  <a:lnTo>
                    <a:pt x="37794" y="975622"/>
                  </a:lnTo>
                  <a:lnTo>
                    <a:pt x="53838" y="1019177"/>
                  </a:lnTo>
                  <a:lnTo>
                    <a:pt x="72481" y="1061403"/>
                  </a:lnTo>
                  <a:lnTo>
                    <a:pt x="93628" y="1102199"/>
                  </a:lnTo>
                  <a:lnTo>
                    <a:pt x="117179" y="1141470"/>
                  </a:lnTo>
                  <a:lnTo>
                    <a:pt x="143037" y="1179117"/>
                  </a:lnTo>
                  <a:lnTo>
                    <a:pt x="171105" y="1215043"/>
                  </a:lnTo>
                  <a:lnTo>
                    <a:pt x="201285" y="1249150"/>
                  </a:lnTo>
                  <a:lnTo>
                    <a:pt x="233479" y="1281341"/>
                  </a:lnTo>
                  <a:lnTo>
                    <a:pt x="267589" y="1311517"/>
                  </a:lnTo>
                  <a:lnTo>
                    <a:pt x="303518" y="1339581"/>
                  </a:lnTo>
                  <a:lnTo>
                    <a:pt x="341168" y="1365436"/>
                  </a:lnTo>
                  <a:lnTo>
                    <a:pt x="380442" y="1388984"/>
                  </a:lnTo>
                  <a:lnTo>
                    <a:pt x="421241" y="1410128"/>
                  </a:lnTo>
                  <a:lnTo>
                    <a:pt x="463468" y="1428768"/>
                  </a:lnTo>
                  <a:lnTo>
                    <a:pt x="507026" y="1444809"/>
                  </a:lnTo>
                  <a:lnTo>
                    <a:pt x="551816" y="1458153"/>
                  </a:lnTo>
                  <a:lnTo>
                    <a:pt x="597741" y="1468701"/>
                  </a:lnTo>
                  <a:lnTo>
                    <a:pt x="644703" y="1476356"/>
                  </a:lnTo>
                  <a:lnTo>
                    <a:pt x="692605" y="1481021"/>
                  </a:lnTo>
                  <a:lnTo>
                    <a:pt x="741349" y="1482597"/>
                  </a:lnTo>
                  <a:lnTo>
                    <a:pt x="790099" y="1481021"/>
                  </a:lnTo>
                  <a:lnTo>
                    <a:pt x="838005" y="1476356"/>
                  </a:lnTo>
                  <a:lnTo>
                    <a:pt x="884971" y="1468701"/>
                  </a:lnTo>
                  <a:lnTo>
                    <a:pt x="930899" y="1458153"/>
                  </a:lnTo>
                  <a:lnTo>
                    <a:pt x="975691" y="1444809"/>
                  </a:lnTo>
                  <a:lnTo>
                    <a:pt x="1019250" y="1428768"/>
                  </a:lnTo>
                  <a:lnTo>
                    <a:pt x="1061477" y="1410128"/>
                  </a:lnTo>
                  <a:lnTo>
                    <a:pt x="1102276" y="1388984"/>
                  </a:lnTo>
                  <a:lnTo>
                    <a:pt x="1141549" y="1365436"/>
                  </a:lnTo>
                  <a:lnTo>
                    <a:pt x="1179198" y="1339581"/>
                  </a:lnTo>
                  <a:lnTo>
                    <a:pt x="1215125" y="1311517"/>
                  </a:lnTo>
                  <a:lnTo>
                    <a:pt x="1249234" y="1281341"/>
                  </a:lnTo>
                  <a:lnTo>
                    <a:pt x="1281425" y="1249150"/>
                  </a:lnTo>
                  <a:lnTo>
                    <a:pt x="1311602" y="1215043"/>
                  </a:lnTo>
                  <a:lnTo>
                    <a:pt x="1339668" y="1179117"/>
                  </a:lnTo>
                  <a:lnTo>
                    <a:pt x="1365523" y="1141470"/>
                  </a:lnTo>
                  <a:lnTo>
                    <a:pt x="1389072" y="1102199"/>
                  </a:lnTo>
                  <a:lnTo>
                    <a:pt x="1410216" y="1061403"/>
                  </a:lnTo>
                  <a:lnTo>
                    <a:pt x="1428857" y="1019177"/>
                  </a:lnTo>
                  <a:lnTo>
                    <a:pt x="1444898" y="975622"/>
                  </a:lnTo>
                  <a:lnTo>
                    <a:pt x="1458242" y="930833"/>
                  </a:lnTo>
                  <a:lnTo>
                    <a:pt x="1468790" y="884908"/>
                  </a:lnTo>
                  <a:lnTo>
                    <a:pt x="1476445" y="837946"/>
                  </a:lnTo>
                  <a:lnTo>
                    <a:pt x="1481110" y="790044"/>
                  </a:lnTo>
                  <a:lnTo>
                    <a:pt x="1482686" y="741298"/>
                  </a:lnTo>
                  <a:lnTo>
                    <a:pt x="1481110" y="692553"/>
                  </a:lnTo>
                  <a:lnTo>
                    <a:pt x="1476445" y="644651"/>
                  </a:lnTo>
                  <a:lnTo>
                    <a:pt x="1468790" y="597689"/>
                  </a:lnTo>
                  <a:lnTo>
                    <a:pt x="1458242" y="551764"/>
                  </a:lnTo>
                  <a:lnTo>
                    <a:pt x="1444898" y="506975"/>
                  </a:lnTo>
                  <a:lnTo>
                    <a:pt x="1428857" y="463420"/>
                  </a:lnTo>
                  <a:lnTo>
                    <a:pt x="1410216" y="421194"/>
                  </a:lnTo>
                  <a:lnTo>
                    <a:pt x="1389072" y="380398"/>
                  </a:lnTo>
                  <a:lnTo>
                    <a:pt x="1365523" y="341127"/>
                  </a:lnTo>
                  <a:lnTo>
                    <a:pt x="1339668" y="303480"/>
                  </a:lnTo>
                  <a:lnTo>
                    <a:pt x="1311602" y="267554"/>
                  </a:lnTo>
                  <a:lnTo>
                    <a:pt x="1281425" y="233447"/>
                  </a:lnTo>
                  <a:lnTo>
                    <a:pt x="1249234" y="201256"/>
                  </a:lnTo>
                  <a:lnTo>
                    <a:pt x="1215125" y="171080"/>
                  </a:lnTo>
                  <a:lnTo>
                    <a:pt x="1179198" y="143016"/>
                  </a:lnTo>
                  <a:lnTo>
                    <a:pt x="1141549" y="117161"/>
                  </a:lnTo>
                  <a:lnTo>
                    <a:pt x="1102276" y="93613"/>
                  </a:lnTo>
                  <a:lnTo>
                    <a:pt x="1061477" y="72469"/>
                  </a:lnTo>
                  <a:lnTo>
                    <a:pt x="1019250" y="53829"/>
                  </a:lnTo>
                  <a:lnTo>
                    <a:pt x="975691" y="37788"/>
                  </a:lnTo>
                  <a:lnTo>
                    <a:pt x="930899" y="24444"/>
                  </a:lnTo>
                  <a:lnTo>
                    <a:pt x="884971" y="13896"/>
                  </a:lnTo>
                  <a:lnTo>
                    <a:pt x="838005" y="6241"/>
                  </a:lnTo>
                  <a:lnTo>
                    <a:pt x="790099" y="1576"/>
                  </a:lnTo>
                  <a:lnTo>
                    <a:pt x="741349" y="0"/>
                  </a:lnTo>
                  <a:close/>
                </a:path>
              </a:pathLst>
            </a:custGeom>
            <a:solidFill>
              <a:srgbClr val="FFBC1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4425" y="2644952"/>
              <a:ext cx="549275" cy="709295"/>
            </a:xfrm>
            <a:custGeom>
              <a:avLst/>
              <a:gdLst/>
              <a:ahLst/>
              <a:cxnLst/>
              <a:rect l="l" t="t" r="r" b="b"/>
              <a:pathLst>
                <a:path w="549275" h="709295">
                  <a:moveTo>
                    <a:pt x="549109" y="0"/>
                  </a:moveTo>
                  <a:lnTo>
                    <a:pt x="495973" y="0"/>
                  </a:lnTo>
                  <a:lnTo>
                    <a:pt x="495973" y="53352"/>
                  </a:lnTo>
                  <a:lnTo>
                    <a:pt x="495973" y="655497"/>
                  </a:lnTo>
                  <a:lnTo>
                    <a:pt x="53136" y="655497"/>
                  </a:lnTo>
                  <a:lnTo>
                    <a:pt x="53136" y="53352"/>
                  </a:lnTo>
                  <a:lnTo>
                    <a:pt x="495973" y="53352"/>
                  </a:lnTo>
                  <a:lnTo>
                    <a:pt x="495973" y="0"/>
                  </a:lnTo>
                  <a:lnTo>
                    <a:pt x="0" y="0"/>
                  </a:lnTo>
                  <a:lnTo>
                    <a:pt x="0" y="53352"/>
                  </a:lnTo>
                  <a:lnTo>
                    <a:pt x="0" y="655497"/>
                  </a:lnTo>
                  <a:lnTo>
                    <a:pt x="0" y="708850"/>
                  </a:lnTo>
                  <a:lnTo>
                    <a:pt x="549109" y="708850"/>
                  </a:lnTo>
                  <a:lnTo>
                    <a:pt x="549109" y="655510"/>
                  </a:lnTo>
                  <a:lnTo>
                    <a:pt x="549109" y="53352"/>
                  </a:lnTo>
                  <a:lnTo>
                    <a:pt x="549109" y="52933"/>
                  </a:lnTo>
                  <a:lnTo>
                    <a:pt x="5491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4430" y="2644704"/>
              <a:ext cx="549275" cy="709295"/>
            </a:xfrm>
            <a:custGeom>
              <a:avLst/>
              <a:gdLst/>
              <a:ahLst/>
              <a:cxnLst/>
              <a:rect l="l" t="t" r="r" b="b"/>
              <a:pathLst>
                <a:path w="549275" h="709295">
                  <a:moveTo>
                    <a:pt x="53140" y="53169"/>
                  </a:moveTo>
                  <a:lnTo>
                    <a:pt x="495974" y="53169"/>
                  </a:lnTo>
                  <a:lnTo>
                    <a:pt x="495974" y="655755"/>
                  </a:lnTo>
                  <a:lnTo>
                    <a:pt x="53140" y="655755"/>
                  </a:lnTo>
                  <a:lnTo>
                    <a:pt x="53140" y="53169"/>
                  </a:lnTo>
                  <a:close/>
                </a:path>
                <a:path w="549275" h="709295">
                  <a:moveTo>
                    <a:pt x="0" y="708925"/>
                  </a:moveTo>
                  <a:lnTo>
                    <a:pt x="549114" y="708925"/>
                  </a:lnTo>
                  <a:lnTo>
                    <a:pt x="549114" y="0"/>
                  </a:lnTo>
                  <a:lnTo>
                    <a:pt x="0" y="0"/>
                  </a:lnTo>
                  <a:lnTo>
                    <a:pt x="0" y="708925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56701" y="2777627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150563" y="0"/>
                  </a:moveTo>
                  <a:lnTo>
                    <a:pt x="0" y="0"/>
                  </a:lnTo>
                  <a:lnTo>
                    <a:pt x="0" y="35446"/>
                  </a:lnTo>
                  <a:lnTo>
                    <a:pt x="150563" y="35446"/>
                  </a:lnTo>
                  <a:lnTo>
                    <a:pt x="1505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56701" y="2777627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0" y="35446"/>
                  </a:moveTo>
                  <a:lnTo>
                    <a:pt x="150563" y="35446"/>
                  </a:lnTo>
                  <a:lnTo>
                    <a:pt x="150563" y="0"/>
                  </a:lnTo>
                  <a:lnTo>
                    <a:pt x="0" y="0"/>
                  </a:lnTo>
                  <a:lnTo>
                    <a:pt x="0" y="35446"/>
                  </a:lnTo>
                  <a:close/>
                </a:path>
              </a:pathLst>
            </a:custGeom>
            <a:ln w="10338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56701" y="2919412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150563" y="0"/>
                  </a:moveTo>
                  <a:lnTo>
                    <a:pt x="0" y="0"/>
                  </a:lnTo>
                  <a:lnTo>
                    <a:pt x="0" y="35446"/>
                  </a:lnTo>
                  <a:lnTo>
                    <a:pt x="150563" y="35446"/>
                  </a:lnTo>
                  <a:lnTo>
                    <a:pt x="1505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56701" y="2919412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0" y="35446"/>
                  </a:moveTo>
                  <a:lnTo>
                    <a:pt x="150563" y="35446"/>
                  </a:lnTo>
                  <a:lnTo>
                    <a:pt x="150563" y="0"/>
                  </a:lnTo>
                  <a:lnTo>
                    <a:pt x="0" y="0"/>
                  </a:lnTo>
                  <a:lnTo>
                    <a:pt x="0" y="35446"/>
                  </a:lnTo>
                  <a:close/>
                </a:path>
              </a:pathLst>
            </a:custGeom>
            <a:ln w="10338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56701" y="3202983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150563" y="0"/>
                  </a:moveTo>
                  <a:lnTo>
                    <a:pt x="0" y="0"/>
                  </a:lnTo>
                  <a:lnTo>
                    <a:pt x="0" y="35446"/>
                  </a:lnTo>
                  <a:lnTo>
                    <a:pt x="150563" y="35446"/>
                  </a:lnTo>
                  <a:lnTo>
                    <a:pt x="1505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56701" y="3202983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0" y="35446"/>
                  </a:moveTo>
                  <a:lnTo>
                    <a:pt x="150563" y="35446"/>
                  </a:lnTo>
                  <a:lnTo>
                    <a:pt x="150563" y="0"/>
                  </a:lnTo>
                  <a:lnTo>
                    <a:pt x="0" y="0"/>
                  </a:lnTo>
                  <a:lnTo>
                    <a:pt x="0" y="35446"/>
                  </a:lnTo>
                  <a:close/>
                </a:path>
              </a:pathLst>
            </a:custGeom>
            <a:ln w="10338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56701" y="3061197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150563" y="0"/>
                  </a:moveTo>
                  <a:lnTo>
                    <a:pt x="0" y="0"/>
                  </a:lnTo>
                  <a:lnTo>
                    <a:pt x="0" y="35446"/>
                  </a:lnTo>
                  <a:lnTo>
                    <a:pt x="150563" y="35446"/>
                  </a:lnTo>
                  <a:lnTo>
                    <a:pt x="1505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56701" y="3061197"/>
              <a:ext cx="151130" cy="35560"/>
            </a:xfrm>
            <a:custGeom>
              <a:avLst/>
              <a:gdLst/>
              <a:ahLst/>
              <a:cxnLst/>
              <a:rect l="l" t="t" r="r" b="b"/>
              <a:pathLst>
                <a:path w="151130" h="35560">
                  <a:moveTo>
                    <a:pt x="0" y="35446"/>
                  </a:moveTo>
                  <a:lnTo>
                    <a:pt x="150563" y="35446"/>
                  </a:lnTo>
                  <a:lnTo>
                    <a:pt x="150563" y="0"/>
                  </a:lnTo>
                  <a:lnTo>
                    <a:pt x="0" y="0"/>
                  </a:lnTo>
                  <a:lnTo>
                    <a:pt x="0" y="35446"/>
                  </a:lnTo>
                  <a:close/>
                </a:path>
              </a:pathLst>
            </a:custGeom>
            <a:ln w="10338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542" y="2728151"/>
              <a:ext cx="141415" cy="118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542" y="2869936"/>
              <a:ext cx="141415" cy="118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542" y="3011722"/>
              <a:ext cx="141415" cy="1184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542" y="3151734"/>
              <a:ext cx="141415" cy="1184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284222" y="2598165"/>
            <a:ext cx="2716530" cy="76454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dirty="0" sz="2400" spc="-105">
                <a:latin typeface="Arial"/>
                <a:cs typeface="Arial"/>
              </a:rPr>
              <a:t>Scripting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how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 spc="-65">
                <a:latin typeface="Arial"/>
                <a:cs typeface="Arial"/>
              </a:rPr>
              <a:t>introduce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00419" y="2256282"/>
            <a:ext cx="1482725" cy="1482725"/>
            <a:chOff x="6400419" y="2256282"/>
            <a:chExt cx="1482725" cy="1482725"/>
          </a:xfrm>
        </p:grpSpPr>
        <p:sp>
          <p:nvSpPr>
            <p:cNvPr id="23" name="object 23"/>
            <p:cNvSpPr/>
            <p:nvPr/>
          </p:nvSpPr>
          <p:spPr>
            <a:xfrm>
              <a:off x="6400419" y="2256282"/>
              <a:ext cx="1482725" cy="1482725"/>
            </a:xfrm>
            <a:custGeom>
              <a:avLst/>
              <a:gdLst/>
              <a:ahLst/>
              <a:cxnLst/>
              <a:rect l="l" t="t" r="r" b="b"/>
              <a:pathLst>
                <a:path w="1482725" h="1482725">
                  <a:moveTo>
                    <a:pt x="741426" y="0"/>
                  </a:moveTo>
                  <a:lnTo>
                    <a:pt x="692680" y="1576"/>
                  </a:lnTo>
                  <a:lnTo>
                    <a:pt x="644776" y="6241"/>
                  </a:lnTo>
                  <a:lnTo>
                    <a:pt x="597811" y="13896"/>
                  </a:lnTo>
                  <a:lnTo>
                    <a:pt x="551883" y="24444"/>
                  </a:lnTo>
                  <a:lnTo>
                    <a:pt x="507089" y="37788"/>
                  </a:lnTo>
                  <a:lnTo>
                    <a:pt x="463528" y="53829"/>
                  </a:lnTo>
                  <a:lnTo>
                    <a:pt x="421297" y="72469"/>
                  </a:lnTo>
                  <a:lnTo>
                    <a:pt x="380494" y="93613"/>
                  </a:lnTo>
                  <a:lnTo>
                    <a:pt x="341216" y="117161"/>
                  </a:lnTo>
                  <a:lnTo>
                    <a:pt x="303562" y="143016"/>
                  </a:lnTo>
                  <a:lnTo>
                    <a:pt x="267629" y="171080"/>
                  </a:lnTo>
                  <a:lnTo>
                    <a:pt x="233514" y="201256"/>
                  </a:lnTo>
                  <a:lnTo>
                    <a:pt x="201316" y="233447"/>
                  </a:lnTo>
                  <a:lnTo>
                    <a:pt x="171132" y="267554"/>
                  </a:lnTo>
                  <a:lnTo>
                    <a:pt x="143060" y="303480"/>
                  </a:lnTo>
                  <a:lnTo>
                    <a:pt x="117198" y="341127"/>
                  </a:lnTo>
                  <a:lnTo>
                    <a:pt x="93643" y="380398"/>
                  </a:lnTo>
                  <a:lnTo>
                    <a:pt x="72494" y="421194"/>
                  </a:lnTo>
                  <a:lnTo>
                    <a:pt x="53847" y="463420"/>
                  </a:lnTo>
                  <a:lnTo>
                    <a:pt x="37801" y="506975"/>
                  </a:lnTo>
                  <a:lnTo>
                    <a:pt x="24453" y="551764"/>
                  </a:lnTo>
                  <a:lnTo>
                    <a:pt x="13901" y="597689"/>
                  </a:lnTo>
                  <a:lnTo>
                    <a:pt x="6243" y="644651"/>
                  </a:lnTo>
                  <a:lnTo>
                    <a:pt x="1577" y="692553"/>
                  </a:lnTo>
                  <a:lnTo>
                    <a:pt x="0" y="741298"/>
                  </a:lnTo>
                  <a:lnTo>
                    <a:pt x="1577" y="790044"/>
                  </a:lnTo>
                  <a:lnTo>
                    <a:pt x="6243" y="837946"/>
                  </a:lnTo>
                  <a:lnTo>
                    <a:pt x="13901" y="884908"/>
                  </a:lnTo>
                  <a:lnTo>
                    <a:pt x="24453" y="930833"/>
                  </a:lnTo>
                  <a:lnTo>
                    <a:pt x="37801" y="975622"/>
                  </a:lnTo>
                  <a:lnTo>
                    <a:pt x="53847" y="1019177"/>
                  </a:lnTo>
                  <a:lnTo>
                    <a:pt x="72494" y="1061403"/>
                  </a:lnTo>
                  <a:lnTo>
                    <a:pt x="93643" y="1102199"/>
                  </a:lnTo>
                  <a:lnTo>
                    <a:pt x="117198" y="1141470"/>
                  </a:lnTo>
                  <a:lnTo>
                    <a:pt x="143060" y="1179117"/>
                  </a:lnTo>
                  <a:lnTo>
                    <a:pt x="171132" y="1215043"/>
                  </a:lnTo>
                  <a:lnTo>
                    <a:pt x="201316" y="1249150"/>
                  </a:lnTo>
                  <a:lnTo>
                    <a:pt x="233514" y="1281341"/>
                  </a:lnTo>
                  <a:lnTo>
                    <a:pt x="267629" y="1311517"/>
                  </a:lnTo>
                  <a:lnTo>
                    <a:pt x="303562" y="1339581"/>
                  </a:lnTo>
                  <a:lnTo>
                    <a:pt x="341216" y="1365436"/>
                  </a:lnTo>
                  <a:lnTo>
                    <a:pt x="380494" y="1388984"/>
                  </a:lnTo>
                  <a:lnTo>
                    <a:pt x="421297" y="1410128"/>
                  </a:lnTo>
                  <a:lnTo>
                    <a:pt x="463528" y="1428768"/>
                  </a:lnTo>
                  <a:lnTo>
                    <a:pt x="507089" y="1444809"/>
                  </a:lnTo>
                  <a:lnTo>
                    <a:pt x="551883" y="1458153"/>
                  </a:lnTo>
                  <a:lnTo>
                    <a:pt x="597811" y="1468701"/>
                  </a:lnTo>
                  <a:lnTo>
                    <a:pt x="644776" y="1476356"/>
                  </a:lnTo>
                  <a:lnTo>
                    <a:pt x="692680" y="1481021"/>
                  </a:lnTo>
                  <a:lnTo>
                    <a:pt x="741426" y="1482597"/>
                  </a:lnTo>
                  <a:lnTo>
                    <a:pt x="790171" y="1481021"/>
                  </a:lnTo>
                  <a:lnTo>
                    <a:pt x="838073" y="1476356"/>
                  </a:lnTo>
                  <a:lnTo>
                    <a:pt x="885035" y="1468701"/>
                  </a:lnTo>
                  <a:lnTo>
                    <a:pt x="930960" y="1458153"/>
                  </a:lnTo>
                  <a:lnTo>
                    <a:pt x="975749" y="1444809"/>
                  </a:lnTo>
                  <a:lnTo>
                    <a:pt x="1019304" y="1428768"/>
                  </a:lnTo>
                  <a:lnTo>
                    <a:pt x="1061530" y="1410128"/>
                  </a:lnTo>
                  <a:lnTo>
                    <a:pt x="1102326" y="1388984"/>
                  </a:lnTo>
                  <a:lnTo>
                    <a:pt x="1141597" y="1365436"/>
                  </a:lnTo>
                  <a:lnTo>
                    <a:pt x="1179244" y="1339581"/>
                  </a:lnTo>
                  <a:lnTo>
                    <a:pt x="1215170" y="1311517"/>
                  </a:lnTo>
                  <a:lnTo>
                    <a:pt x="1249277" y="1281341"/>
                  </a:lnTo>
                  <a:lnTo>
                    <a:pt x="1281468" y="1249150"/>
                  </a:lnTo>
                  <a:lnTo>
                    <a:pt x="1311644" y="1215043"/>
                  </a:lnTo>
                  <a:lnTo>
                    <a:pt x="1339708" y="1179117"/>
                  </a:lnTo>
                  <a:lnTo>
                    <a:pt x="1365563" y="1141470"/>
                  </a:lnTo>
                  <a:lnTo>
                    <a:pt x="1389111" y="1102199"/>
                  </a:lnTo>
                  <a:lnTo>
                    <a:pt x="1410255" y="1061403"/>
                  </a:lnTo>
                  <a:lnTo>
                    <a:pt x="1428895" y="1019177"/>
                  </a:lnTo>
                  <a:lnTo>
                    <a:pt x="1444936" y="975622"/>
                  </a:lnTo>
                  <a:lnTo>
                    <a:pt x="1458280" y="930833"/>
                  </a:lnTo>
                  <a:lnTo>
                    <a:pt x="1468828" y="884908"/>
                  </a:lnTo>
                  <a:lnTo>
                    <a:pt x="1476483" y="837946"/>
                  </a:lnTo>
                  <a:lnTo>
                    <a:pt x="1481148" y="790044"/>
                  </a:lnTo>
                  <a:lnTo>
                    <a:pt x="1482725" y="741298"/>
                  </a:lnTo>
                  <a:lnTo>
                    <a:pt x="1481148" y="692553"/>
                  </a:lnTo>
                  <a:lnTo>
                    <a:pt x="1476483" y="644651"/>
                  </a:lnTo>
                  <a:lnTo>
                    <a:pt x="1468828" y="597689"/>
                  </a:lnTo>
                  <a:lnTo>
                    <a:pt x="1458280" y="551764"/>
                  </a:lnTo>
                  <a:lnTo>
                    <a:pt x="1444936" y="506975"/>
                  </a:lnTo>
                  <a:lnTo>
                    <a:pt x="1428895" y="463420"/>
                  </a:lnTo>
                  <a:lnTo>
                    <a:pt x="1410255" y="421194"/>
                  </a:lnTo>
                  <a:lnTo>
                    <a:pt x="1389111" y="380398"/>
                  </a:lnTo>
                  <a:lnTo>
                    <a:pt x="1365563" y="341127"/>
                  </a:lnTo>
                  <a:lnTo>
                    <a:pt x="1339708" y="303480"/>
                  </a:lnTo>
                  <a:lnTo>
                    <a:pt x="1311644" y="267554"/>
                  </a:lnTo>
                  <a:lnTo>
                    <a:pt x="1281468" y="233447"/>
                  </a:lnTo>
                  <a:lnTo>
                    <a:pt x="1249277" y="201256"/>
                  </a:lnTo>
                  <a:lnTo>
                    <a:pt x="1215170" y="171080"/>
                  </a:lnTo>
                  <a:lnTo>
                    <a:pt x="1179244" y="143016"/>
                  </a:lnTo>
                  <a:lnTo>
                    <a:pt x="1141597" y="117161"/>
                  </a:lnTo>
                  <a:lnTo>
                    <a:pt x="1102326" y="93613"/>
                  </a:lnTo>
                  <a:lnTo>
                    <a:pt x="1061530" y="72469"/>
                  </a:lnTo>
                  <a:lnTo>
                    <a:pt x="1019304" y="53829"/>
                  </a:lnTo>
                  <a:lnTo>
                    <a:pt x="975749" y="37788"/>
                  </a:lnTo>
                  <a:lnTo>
                    <a:pt x="930960" y="24444"/>
                  </a:lnTo>
                  <a:lnTo>
                    <a:pt x="885035" y="13896"/>
                  </a:lnTo>
                  <a:lnTo>
                    <a:pt x="838073" y="6241"/>
                  </a:lnTo>
                  <a:lnTo>
                    <a:pt x="790171" y="1576"/>
                  </a:lnTo>
                  <a:lnTo>
                    <a:pt x="741426" y="0"/>
                  </a:lnTo>
                  <a:close/>
                </a:path>
              </a:pathLst>
            </a:custGeom>
            <a:solidFill>
              <a:srgbClr val="FFBC1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88950" y="2751043"/>
              <a:ext cx="443230" cy="398780"/>
            </a:xfrm>
            <a:custGeom>
              <a:avLst/>
              <a:gdLst/>
              <a:ahLst/>
              <a:cxnLst/>
              <a:rect l="l" t="t" r="r" b="b"/>
              <a:pathLst>
                <a:path w="443229" h="398780">
                  <a:moveTo>
                    <a:pt x="407407" y="0"/>
                  </a:moveTo>
                  <a:lnTo>
                    <a:pt x="35426" y="0"/>
                  </a:lnTo>
                  <a:lnTo>
                    <a:pt x="21671" y="2796"/>
                  </a:lnTo>
                  <a:lnTo>
                    <a:pt x="10406" y="10412"/>
                  </a:lnTo>
                  <a:lnTo>
                    <a:pt x="2795" y="21683"/>
                  </a:lnTo>
                  <a:lnTo>
                    <a:pt x="0" y="35446"/>
                  </a:lnTo>
                  <a:lnTo>
                    <a:pt x="0" y="274708"/>
                  </a:lnTo>
                  <a:lnTo>
                    <a:pt x="2795" y="288471"/>
                  </a:lnTo>
                  <a:lnTo>
                    <a:pt x="10406" y="299742"/>
                  </a:lnTo>
                  <a:lnTo>
                    <a:pt x="21671" y="307357"/>
                  </a:lnTo>
                  <a:lnTo>
                    <a:pt x="35426" y="310154"/>
                  </a:lnTo>
                  <a:lnTo>
                    <a:pt x="88566" y="310154"/>
                  </a:lnTo>
                  <a:lnTo>
                    <a:pt x="88566" y="398770"/>
                  </a:lnTo>
                  <a:lnTo>
                    <a:pt x="177133" y="310154"/>
                  </a:lnTo>
                  <a:lnTo>
                    <a:pt x="230274" y="310154"/>
                  </a:lnTo>
                  <a:lnTo>
                    <a:pt x="230274" y="132923"/>
                  </a:lnTo>
                  <a:lnTo>
                    <a:pt x="235864" y="105397"/>
                  </a:lnTo>
                  <a:lnTo>
                    <a:pt x="251087" y="82855"/>
                  </a:lnTo>
                  <a:lnTo>
                    <a:pt x="273616" y="67624"/>
                  </a:lnTo>
                  <a:lnTo>
                    <a:pt x="301127" y="62030"/>
                  </a:lnTo>
                  <a:lnTo>
                    <a:pt x="442834" y="62030"/>
                  </a:lnTo>
                  <a:lnTo>
                    <a:pt x="442834" y="35446"/>
                  </a:lnTo>
                  <a:lnTo>
                    <a:pt x="440039" y="21683"/>
                  </a:lnTo>
                  <a:lnTo>
                    <a:pt x="432428" y="10412"/>
                  </a:lnTo>
                  <a:lnTo>
                    <a:pt x="421163" y="2796"/>
                  </a:lnTo>
                  <a:lnTo>
                    <a:pt x="4074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788950" y="2751043"/>
              <a:ext cx="443230" cy="398780"/>
            </a:xfrm>
            <a:custGeom>
              <a:avLst/>
              <a:gdLst/>
              <a:ahLst/>
              <a:cxnLst/>
              <a:rect l="l" t="t" r="r" b="b"/>
              <a:pathLst>
                <a:path w="443229" h="398780">
                  <a:moveTo>
                    <a:pt x="301127" y="62030"/>
                  </a:moveTo>
                  <a:lnTo>
                    <a:pt x="442834" y="62030"/>
                  </a:lnTo>
                  <a:lnTo>
                    <a:pt x="442834" y="35446"/>
                  </a:lnTo>
                  <a:lnTo>
                    <a:pt x="440039" y="21683"/>
                  </a:lnTo>
                  <a:lnTo>
                    <a:pt x="432428" y="10412"/>
                  </a:lnTo>
                  <a:lnTo>
                    <a:pt x="421163" y="2796"/>
                  </a:lnTo>
                  <a:lnTo>
                    <a:pt x="407407" y="0"/>
                  </a:lnTo>
                  <a:lnTo>
                    <a:pt x="35426" y="0"/>
                  </a:lnTo>
                  <a:lnTo>
                    <a:pt x="21671" y="2796"/>
                  </a:lnTo>
                  <a:lnTo>
                    <a:pt x="10406" y="10412"/>
                  </a:lnTo>
                  <a:lnTo>
                    <a:pt x="2795" y="21683"/>
                  </a:lnTo>
                  <a:lnTo>
                    <a:pt x="0" y="35446"/>
                  </a:lnTo>
                  <a:lnTo>
                    <a:pt x="0" y="274708"/>
                  </a:lnTo>
                  <a:lnTo>
                    <a:pt x="2795" y="288471"/>
                  </a:lnTo>
                  <a:lnTo>
                    <a:pt x="10406" y="299742"/>
                  </a:lnTo>
                  <a:lnTo>
                    <a:pt x="21671" y="307357"/>
                  </a:lnTo>
                  <a:lnTo>
                    <a:pt x="35426" y="310154"/>
                  </a:lnTo>
                  <a:lnTo>
                    <a:pt x="88566" y="310154"/>
                  </a:lnTo>
                  <a:lnTo>
                    <a:pt x="88566" y="398770"/>
                  </a:lnTo>
                  <a:lnTo>
                    <a:pt x="177133" y="310154"/>
                  </a:lnTo>
                  <a:lnTo>
                    <a:pt x="230274" y="310154"/>
                  </a:lnTo>
                  <a:lnTo>
                    <a:pt x="230274" y="132923"/>
                  </a:lnTo>
                  <a:lnTo>
                    <a:pt x="235864" y="105397"/>
                  </a:lnTo>
                  <a:lnTo>
                    <a:pt x="251087" y="82855"/>
                  </a:lnTo>
                  <a:lnTo>
                    <a:pt x="273616" y="67624"/>
                  </a:lnTo>
                  <a:lnTo>
                    <a:pt x="301127" y="62030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54650" y="2848520"/>
              <a:ext cx="443230" cy="398780"/>
            </a:xfrm>
            <a:custGeom>
              <a:avLst/>
              <a:gdLst/>
              <a:ahLst/>
              <a:cxnLst/>
              <a:rect l="l" t="t" r="r" b="b"/>
              <a:pathLst>
                <a:path w="443229" h="398780">
                  <a:moveTo>
                    <a:pt x="407407" y="0"/>
                  </a:moveTo>
                  <a:lnTo>
                    <a:pt x="35426" y="0"/>
                  </a:lnTo>
                  <a:lnTo>
                    <a:pt x="21671" y="2796"/>
                  </a:lnTo>
                  <a:lnTo>
                    <a:pt x="10406" y="10412"/>
                  </a:lnTo>
                  <a:lnTo>
                    <a:pt x="2795" y="21683"/>
                  </a:lnTo>
                  <a:lnTo>
                    <a:pt x="0" y="35446"/>
                  </a:lnTo>
                  <a:lnTo>
                    <a:pt x="0" y="274708"/>
                  </a:lnTo>
                  <a:lnTo>
                    <a:pt x="2795" y="288471"/>
                  </a:lnTo>
                  <a:lnTo>
                    <a:pt x="10406" y="299742"/>
                  </a:lnTo>
                  <a:lnTo>
                    <a:pt x="21671" y="307357"/>
                  </a:lnTo>
                  <a:lnTo>
                    <a:pt x="35426" y="310154"/>
                  </a:lnTo>
                  <a:lnTo>
                    <a:pt x="265700" y="310154"/>
                  </a:lnTo>
                  <a:lnTo>
                    <a:pt x="354267" y="398770"/>
                  </a:lnTo>
                  <a:lnTo>
                    <a:pt x="354267" y="310154"/>
                  </a:lnTo>
                  <a:lnTo>
                    <a:pt x="407407" y="310154"/>
                  </a:lnTo>
                  <a:lnTo>
                    <a:pt x="421163" y="307357"/>
                  </a:lnTo>
                  <a:lnTo>
                    <a:pt x="432428" y="299742"/>
                  </a:lnTo>
                  <a:lnTo>
                    <a:pt x="440039" y="288471"/>
                  </a:lnTo>
                  <a:lnTo>
                    <a:pt x="442834" y="274708"/>
                  </a:lnTo>
                  <a:lnTo>
                    <a:pt x="442834" y="35446"/>
                  </a:lnTo>
                  <a:lnTo>
                    <a:pt x="440039" y="21683"/>
                  </a:lnTo>
                  <a:lnTo>
                    <a:pt x="432428" y="10412"/>
                  </a:lnTo>
                  <a:lnTo>
                    <a:pt x="421163" y="2796"/>
                  </a:lnTo>
                  <a:lnTo>
                    <a:pt x="4074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54650" y="2848520"/>
              <a:ext cx="443230" cy="398780"/>
            </a:xfrm>
            <a:custGeom>
              <a:avLst/>
              <a:gdLst/>
              <a:ahLst/>
              <a:cxnLst/>
              <a:rect l="l" t="t" r="r" b="b"/>
              <a:pathLst>
                <a:path w="443229" h="398780">
                  <a:moveTo>
                    <a:pt x="407407" y="0"/>
                  </a:moveTo>
                  <a:lnTo>
                    <a:pt x="35426" y="0"/>
                  </a:lnTo>
                  <a:lnTo>
                    <a:pt x="21671" y="2796"/>
                  </a:lnTo>
                  <a:lnTo>
                    <a:pt x="10406" y="10412"/>
                  </a:lnTo>
                  <a:lnTo>
                    <a:pt x="2795" y="21683"/>
                  </a:lnTo>
                  <a:lnTo>
                    <a:pt x="0" y="35446"/>
                  </a:lnTo>
                  <a:lnTo>
                    <a:pt x="0" y="274708"/>
                  </a:lnTo>
                  <a:lnTo>
                    <a:pt x="2795" y="288471"/>
                  </a:lnTo>
                  <a:lnTo>
                    <a:pt x="10406" y="299742"/>
                  </a:lnTo>
                  <a:lnTo>
                    <a:pt x="21671" y="307357"/>
                  </a:lnTo>
                  <a:lnTo>
                    <a:pt x="35426" y="310154"/>
                  </a:lnTo>
                  <a:lnTo>
                    <a:pt x="265700" y="310154"/>
                  </a:lnTo>
                  <a:lnTo>
                    <a:pt x="354267" y="398770"/>
                  </a:lnTo>
                  <a:lnTo>
                    <a:pt x="354267" y="310154"/>
                  </a:lnTo>
                  <a:lnTo>
                    <a:pt x="407407" y="310154"/>
                  </a:lnTo>
                  <a:lnTo>
                    <a:pt x="421163" y="307357"/>
                  </a:lnTo>
                  <a:lnTo>
                    <a:pt x="432428" y="299742"/>
                  </a:lnTo>
                  <a:lnTo>
                    <a:pt x="440039" y="288471"/>
                  </a:lnTo>
                  <a:lnTo>
                    <a:pt x="442834" y="274708"/>
                  </a:lnTo>
                  <a:lnTo>
                    <a:pt x="442834" y="35446"/>
                  </a:lnTo>
                  <a:lnTo>
                    <a:pt x="440039" y="21683"/>
                  </a:lnTo>
                  <a:lnTo>
                    <a:pt x="432428" y="10412"/>
                  </a:lnTo>
                  <a:lnTo>
                    <a:pt x="421163" y="2796"/>
                  </a:lnTo>
                  <a:lnTo>
                    <a:pt x="407407" y="0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189214" y="2598165"/>
            <a:ext cx="3479800" cy="76454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dirty="0" sz="2400" spc="-130">
                <a:latin typeface="Arial"/>
                <a:cs typeface="Arial"/>
              </a:rPr>
              <a:t>Make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70">
                <a:latin typeface="Arial"/>
                <a:cs typeface="Arial"/>
              </a:rPr>
              <a:t>it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conversational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 spc="-85">
                <a:latin typeface="Arial"/>
                <a:cs typeface="Arial"/>
              </a:rPr>
              <a:t>individualize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experience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6227" y="4380103"/>
            <a:ext cx="1482725" cy="1482725"/>
            <a:chOff x="496227" y="4380103"/>
            <a:chExt cx="1482725" cy="1482725"/>
          </a:xfrm>
        </p:grpSpPr>
        <p:sp>
          <p:nvSpPr>
            <p:cNvPr id="30" name="object 30"/>
            <p:cNvSpPr/>
            <p:nvPr/>
          </p:nvSpPr>
          <p:spPr>
            <a:xfrm>
              <a:off x="496227" y="4380103"/>
              <a:ext cx="1482725" cy="1482725"/>
            </a:xfrm>
            <a:custGeom>
              <a:avLst/>
              <a:gdLst/>
              <a:ahLst/>
              <a:cxnLst/>
              <a:rect l="l" t="t" r="r" b="b"/>
              <a:pathLst>
                <a:path w="1482725" h="1482725">
                  <a:moveTo>
                    <a:pt x="741349" y="0"/>
                  </a:moveTo>
                  <a:lnTo>
                    <a:pt x="692605" y="1576"/>
                  </a:lnTo>
                  <a:lnTo>
                    <a:pt x="644703" y="6241"/>
                  </a:lnTo>
                  <a:lnTo>
                    <a:pt x="597741" y="13896"/>
                  </a:lnTo>
                  <a:lnTo>
                    <a:pt x="551816" y="24444"/>
                  </a:lnTo>
                  <a:lnTo>
                    <a:pt x="507026" y="37788"/>
                  </a:lnTo>
                  <a:lnTo>
                    <a:pt x="463468" y="53829"/>
                  </a:lnTo>
                  <a:lnTo>
                    <a:pt x="421241" y="72469"/>
                  </a:lnTo>
                  <a:lnTo>
                    <a:pt x="380442" y="93613"/>
                  </a:lnTo>
                  <a:lnTo>
                    <a:pt x="341168" y="117161"/>
                  </a:lnTo>
                  <a:lnTo>
                    <a:pt x="303518" y="143016"/>
                  </a:lnTo>
                  <a:lnTo>
                    <a:pt x="267589" y="171080"/>
                  </a:lnTo>
                  <a:lnTo>
                    <a:pt x="233479" y="201256"/>
                  </a:lnTo>
                  <a:lnTo>
                    <a:pt x="201285" y="233447"/>
                  </a:lnTo>
                  <a:lnTo>
                    <a:pt x="171105" y="267554"/>
                  </a:lnTo>
                  <a:lnTo>
                    <a:pt x="143037" y="303480"/>
                  </a:lnTo>
                  <a:lnTo>
                    <a:pt x="117179" y="341127"/>
                  </a:lnTo>
                  <a:lnTo>
                    <a:pt x="93628" y="380398"/>
                  </a:lnTo>
                  <a:lnTo>
                    <a:pt x="72481" y="421194"/>
                  </a:lnTo>
                  <a:lnTo>
                    <a:pt x="53838" y="463420"/>
                  </a:lnTo>
                  <a:lnTo>
                    <a:pt x="37794" y="506975"/>
                  </a:lnTo>
                  <a:lnTo>
                    <a:pt x="24449" y="551764"/>
                  </a:lnTo>
                  <a:lnTo>
                    <a:pt x="13899" y="597689"/>
                  </a:lnTo>
                  <a:lnTo>
                    <a:pt x="6242" y="644651"/>
                  </a:lnTo>
                  <a:lnTo>
                    <a:pt x="1576" y="692553"/>
                  </a:lnTo>
                  <a:lnTo>
                    <a:pt x="0" y="741299"/>
                  </a:lnTo>
                  <a:lnTo>
                    <a:pt x="1576" y="790044"/>
                  </a:lnTo>
                  <a:lnTo>
                    <a:pt x="6242" y="837947"/>
                  </a:lnTo>
                  <a:lnTo>
                    <a:pt x="13899" y="884911"/>
                  </a:lnTo>
                  <a:lnTo>
                    <a:pt x="24449" y="930837"/>
                  </a:lnTo>
                  <a:lnTo>
                    <a:pt x="37794" y="975628"/>
                  </a:lnTo>
                  <a:lnTo>
                    <a:pt x="53838" y="1019187"/>
                  </a:lnTo>
                  <a:lnTo>
                    <a:pt x="72481" y="1061415"/>
                  </a:lnTo>
                  <a:lnTo>
                    <a:pt x="93628" y="1102215"/>
                  </a:lnTo>
                  <a:lnTo>
                    <a:pt x="117179" y="1141489"/>
                  </a:lnTo>
                  <a:lnTo>
                    <a:pt x="143037" y="1179140"/>
                  </a:lnTo>
                  <a:lnTo>
                    <a:pt x="171105" y="1215069"/>
                  </a:lnTo>
                  <a:lnTo>
                    <a:pt x="201285" y="1249180"/>
                  </a:lnTo>
                  <a:lnTo>
                    <a:pt x="233479" y="1281374"/>
                  </a:lnTo>
                  <a:lnTo>
                    <a:pt x="267589" y="1311554"/>
                  </a:lnTo>
                  <a:lnTo>
                    <a:pt x="303518" y="1339622"/>
                  </a:lnTo>
                  <a:lnTo>
                    <a:pt x="341168" y="1365481"/>
                  </a:lnTo>
                  <a:lnTo>
                    <a:pt x="380442" y="1389032"/>
                  </a:lnTo>
                  <a:lnTo>
                    <a:pt x="421241" y="1410179"/>
                  </a:lnTo>
                  <a:lnTo>
                    <a:pt x="463468" y="1428823"/>
                  </a:lnTo>
                  <a:lnTo>
                    <a:pt x="507026" y="1444866"/>
                  </a:lnTo>
                  <a:lnTo>
                    <a:pt x="551816" y="1458212"/>
                  </a:lnTo>
                  <a:lnTo>
                    <a:pt x="597741" y="1468762"/>
                  </a:lnTo>
                  <a:lnTo>
                    <a:pt x="644703" y="1476418"/>
                  </a:lnTo>
                  <a:lnTo>
                    <a:pt x="692605" y="1481084"/>
                  </a:lnTo>
                  <a:lnTo>
                    <a:pt x="741349" y="1482661"/>
                  </a:lnTo>
                  <a:lnTo>
                    <a:pt x="790099" y="1481084"/>
                  </a:lnTo>
                  <a:lnTo>
                    <a:pt x="838005" y="1476418"/>
                  </a:lnTo>
                  <a:lnTo>
                    <a:pt x="884971" y="1468762"/>
                  </a:lnTo>
                  <a:lnTo>
                    <a:pt x="930899" y="1458212"/>
                  </a:lnTo>
                  <a:lnTo>
                    <a:pt x="975691" y="1444866"/>
                  </a:lnTo>
                  <a:lnTo>
                    <a:pt x="1019250" y="1428823"/>
                  </a:lnTo>
                  <a:lnTo>
                    <a:pt x="1061477" y="1410179"/>
                  </a:lnTo>
                  <a:lnTo>
                    <a:pt x="1102276" y="1389032"/>
                  </a:lnTo>
                  <a:lnTo>
                    <a:pt x="1141549" y="1365481"/>
                  </a:lnTo>
                  <a:lnTo>
                    <a:pt x="1179198" y="1339622"/>
                  </a:lnTo>
                  <a:lnTo>
                    <a:pt x="1215125" y="1311554"/>
                  </a:lnTo>
                  <a:lnTo>
                    <a:pt x="1249234" y="1281374"/>
                  </a:lnTo>
                  <a:lnTo>
                    <a:pt x="1281425" y="1249180"/>
                  </a:lnTo>
                  <a:lnTo>
                    <a:pt x="1311602" y="1215069"/>
                  </a:lnTo>
                  <a:lnTo>
                    <a:pt x="1339668" y="1179140"/>
                  </a:lnTo>
                  <a:lnTo>
                    <a:pt x="1365523" y="1141489"/>
                  </a:lnTo>
                  <a:lnTo>
                    <a:pt x="1389072" y="1102215"/>
                  </a:lnTo>
                  <a:lnTo>
                    <a:pt x="1410216" y="1061415"/>
                  </a:lnTo>
                  <a:lnTo>
                    <a:pt x="1428857" y="1019187"/>
                  </a:lnTo>
                  <a:lnTo>
                    <a:pt x="1444898" y="975628"/>
                  </a:lnTo>
                  <a:lnTo>
                    <a:pt x="1458242" y="930837"/>
                  </a:lnTo>
                  <a:lnTo>
                    <a:pt x="1468790" y="884911"/>
                  </a:lnTo>
                  <a:lnTo>
                    <a:pt x="1476445" y="837947"/>
                  </a:lnTo>
                  <a:lnTo>
                    <a:pt x="1481110" y="790044"/>
                  </a:lnTo>
                  <a:lnTo>
                    <a:pt x="1482686" y="741299"/>
                  </a:lnTo>
                  <a:lnTo>
                    <a:pt x="1481110" y="692553"/>
                  </a:lnTo>
                  <a:lnTo>
                    <a:pt x="1476445" y="644651"/>
                  </a:lnTo>
                  <a:lnTo>
                    <a:pt x="1468790" y="597689"/>
                  </a:lnTo>
                  <a:lnTo>
                    <a:pt x="1458242" y="551764"/>
                  </a:lnTo>
                  <a:lnTo>
                    <a:pt x="1444898" y="506975"/>
                  </a:lnTo>
                  <a:lnTo>
                    <a:pt x="1428857" y="463420"/>
                  </a:lnTo>
                  <a:lnTo>
                    <a:pt x="1410216" y="421194"/>
                  </a:lnTo>
                  <a:lnTo>
                    <a:pt x="1389072" y="380398"/>
                  </a:lnTo>
                  <a:lnTo>
                    <a:pt x="1365523" y="341127"/>
                  </a:lnTo>
                  <a:lnTo>
                    <a:pt x="1339668" y="303480"/>
                  </a:lnTo>
                  <a:lnTo>
                    <a:pt x="1311602" y="267554"/>
                  </a:lnTo>
                  <a:lnTo>
                    <a:pt x="1281425" y="233447"/>
                  </a:lnTo>
                  <a:lnTo>
                    <a:pt x="1249234" y="201256"/>
                  </a:lnTo>
                  <a:lnTo>
                    <a:pt x="1215125" y="171080"/>
                  </a:lnTo>
                  <a:lnTo>
                    <a:pt x="1179198" y="143016"/>
                  </a:lnTo>
                  <a:lnTo>
                    <a:pt x="1141549" y="117161"/>
                  </a:lnTo>
                  <a:lnTo>
                    <a:pt x="1102276" y="93613"/>
                  </a:lnTo>
                  <a:lnTo>
                    <a:pt x="1061477" y="72469"/>
                  </a:lnTo>
                  <a:lnTo>
                    <a:pt x="1019250" y="53829"/>
                  </a:lnTo>
                  <a:lnTo>
                    <a:pt x="975691" y="37788"/>
                  </a:lnTo>
                  <a:lnTo>
                    <a:pt x="930899" y="24444"/>
                  </a:lnTo>
                  <a:lnTo>
                    <a:pt x="884971" y="13896"/>
                  </a:lnTo>
                  <a:lnTo>
                    <a:pt x="838005" y="6241"/>
                  </a:lnTo>
                  <a:lnTo>
                    <a:pt x="790099" y="1576"/>
                  </a:lnTo>
                  <a:lnTo>
                    <a:pt x="741349" y="0"/>
                  </a:lnTo>
                  <a:close/>
                </a:path>
              </a:pathLst>
            </a:custGeom>
            <a:solidFill>
              <a:srgbClr val="FFBC1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603" y="5147816"/>
              <a:ext cx="253080" cy="1915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607" y="4891828"/>
              <a:ext cx="176995" cy="2107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63544" y="4971582"/>
              <a:ext cx="474980" cy="382270"/>
            </a:xfrm>
            <a:custGeom>
              <a:avLst/>
              <a:gdLst/>
              <a:ahLst/>
              <a:cxnLst/>
              <a:rect l="l" t="t" r="r" b="b"/>
              <a:pathLst>
                <a:path w="474980" h="382270">
                  <a:moveTo>
                    <a:pt x="424455" y="272936"/>
                  </a:moveTo>
                  <a:lnTo>
                    <a:pt x="290499" y="272936"/>
                  </a:lnTo>
                  <a:lnTo>
                    <a:pt x="298470" y="275594"/>
                  </a:lnTo>
                  <a:lnTo>
                    <a:pt x="304670" y="281797"/>
                  </a:lnTo>
                  <a:lnTo>
                    <a:pt x="309472" y="286907"/>
                  </a:lnTo>
                  <a:lnTo>
                    <a:pt x="313194" y="292763"/>
                  </a:lnTo>
                  <a:lnTo>
                    <a:pt x="315754" y="299119"/>
                  </a:lnTo>
                  <a:lnTo>
                    <a:pt x="317069" y="305724"/>
                  </a:lnTo>
                  <a:lnTo>
                    <a:pt x="316931" y="312854"/>
                  </a:lnTo>
                  <a:lnTo>
                    <a:pt x="315298" y="319570"/>
                  </a:lnTo>
                  <a:lnTo>
                    <a:pt x="312336" y="325787"/>
                  </a:lnTo>
                  <a:lnTo>
                    <a:pt x="308212" y="331422"/>
                  </a:lnTo>
                  <a:lnTo>
                    <a:pt x="278100" y="365982"/>
                  </a:lnTo>
                  <a:lnTo>
                    <a:pt x="290499" y="375730"/>
                  </a:lnTo>
                  <a:lnTo>
                    <a:pt x="296699" y="379275"/>
                  </a:lnTo>
                  <a:lnTo>
                    <a:pt x="303784" y="381933"/>
                  </a:lnTo>
                  <a:lnTo>
                    <a:pt x="311755" y="381047"/>
                  </a:lnTo>
                  <a:lnTo>
                    <a:pt x="325206" y="377087"/>
                  </a:lnTo>
                  <a:lnTo>
                    <a:pt x="335668" y="368641"/>
                  </a:lnTo>
                  <a:lnTo>
                    <a:pt x="342145" y="356871"/>
                  </a:lnTo>
                  <a:lnTo>
                    <a:pt x="343639" y="342942"/>
                  </a:lnTo>
                  <a:lnTo>
                    <a:pt x="343639" y="342056"/>
                  </a:lnTo>
                  <a:lnTo>
                    <a:pt x="355506" y="342056"/>
                  </a:lnTo>
                  <a:lnTo>
                    <a:pt x="384285" y="305724"/>
                  </a:lnTo>
                  <a:lnTo>
                    <a:pt x="384380" y="303951"/>
                  </a:lnTo>
                  <a:lnTo>
                    <a:pt x="396247" y="303951"/>
                  </a:lnTo>
                  <a:lnTo>
                    <a:pt x="424170" y="275594"/>
                  </a:lnTo>
                  <a:lnTo>
                    <a:pt x="424265" y="274708"/>
                  </a:lnTo>
                  <a:lnTo>
                    <a:pt x="424360" y="273822"/>
                  </a:lnTo>
                  <a:lnTo>
                    <a:pt x="424455" y="272936"/>
                  </a:lnTo>
                  <a:close/>
                </a:path>
                <a:path w="474980" h="382270">
                  <a:moveTo>
                    <a:pt x="355506" y="342056"/>
                  </a:moveTo>
                  <a:lnTo>
                    <a:pt x="343639" y="342056"/>
                  </a:lnTo>
                  <a:lnTo>
                    <a:pt x="346296" y="342942"/>
                  </a:lnTo>
                  <a:lnTo>
                    <a:pt x="352496" y="342942"/>
                  </a:lnTo>
                  <a:lnTo>
                    <a:pt x="355506" y="342056"/>
                  </a:lnTo>
                  <a:close/>
                </a:path>
                <a:path w="474980" h="382270">
                  <a:moveTo>
                    <a:pt x="396247" y="303951"/>
                  </a:moveTo>
                  <a:lnTo>
                    <a:pt x="384380" y="303951"/>
                  </a:lnTo>
                  <a:lnTo>
                    <a:pt x="387037" y="304837"/>
                  </a:lnTo>
                  <a:lnTo>
                    <a:pt x="393237" y="304837"/>
                  </a:lnTo>
                  <a:lnTo>
                    <a:pt x="396247" y="303951"/>
                  </a:lnTo>
                  <a:close/>
                </a:path>
                <a:path w="474980" h="382270">
                  <a:moveTo>
                    <a:pt x="473577" y="237489"/>
                  </a:moveTo>
                  <a:lnTo>
                    <a:pt x="232045" y="237489"/>
                  </a:lnTo>
                  <a:lnTo>
                    <a:pt x="239186" y="238140"/>
                  </a:lnTo>
                  <a:lnTo>
                    <a:pt x="245994" y="240037"/>
                  </a:lnTo>
                  <a:lnTo>
                    <a:pt x="271900" y="274708"/>
                  </a:lnTo>
                  <a:lnTo>
                    <a:pt x="274557" y="273822"/>
                  </a:lnTo>
                  <a:lnTo>
                    <a:pt x="278100" y="272936"/>
                  </a:lnTo>
                  <a:lnTo>
                    <a:pt x="424455" y="272936"/>
                  </a:lnTo>
                  <a:lnTo>
                    <a:pt x="425100" y="266926"/>
                  </a:lnTo>
                  <a:lnTo>
                    <a:pt x="425121" y="264960"/>
                  </a:lnTo>
                  <a:lnTo>
                    <a:pt x="424235" y="263188"/>
                  </a:lnTo>
                  <a:lnTo>
                    <a:pt x="424235" y="261416"/>
                  </a:lnTo>
                  <a:lnTo>
                    <a:pt x="454874" y="261416"/>
                  </a:lnTo>
                  <a:lnTo>
                    <a:pt x="456285" y="261000"/>
                  </a:lnTo>
                  <a:lnTo>
                    <a:pt x="466747" y="252554"/>
                  </a:lnTo>
                  <a:lnTo>
                    <a:pt x="473224" y="240785"/>
                  </a:lnTo>
                  <a:lnTo>
                    <a:pt x="473304" y="240037"/>
                  </a:lnTo>
                  <a:lnTo>
                    <a:pt x="473387" y="239262"/>
                  </a:lnTo>
                  <a:lnTo>
                    <a:pt x="473507" y="238140"/>
                  </a:lnTo>
                  <a:lnTo>
                    <a:pt x="473577" y="237489"/>
                  </a:lnTo>
                  <a:close/>
                </a:path>
                <a:path w="474980" h="382270">
                  <a:moveTo>
                    <a:pt x="454874" y="261416"/>
                  </a:moveTo>
                  <a:lnTo>
                    <a:pt x="424235" y="261416"/>
                  </a:lnTo>
                  <a:lnTo>
                    <a:pt x="429549" y="264074"/>
                  </a:lnTo>
                  <a:lnTo>
                    <a:pt x="435749" y="265846"/>
                  </a:lnTo>
                  <a:lnTo>
                    <a:pt x="442834" y="264960"/>
                  </a:lnTo>
                  <a:lnTo>
                    <a:pt x="454874" y="261416"/>
                  </a:lnTo>
                  <a:close/>
                </a:path>
                <a:path w="474980" h="382270">
                  <a:moveTo>
                    <a:pt x="456710" y="195840"/>
                  </a:moveTo>
                  <a:lnTo>
                    <a:pt x="176248" y="195840"/>
                  </a:lnTo>
                  <a:lnTo>
                    <a:pt x="184177" y="196505"/>
                  </a:lnTo>
                  <a:lnTo>
                    <a:pt x="191858" y="198499"/>
                  </a:lnTo>
                  <a:lnTo>
                    <a:pt x="219549" y="230151"/>
                  </a:lnTo>
                  <a:lnTo>
                    <a:pt x="220410" y="238140"/>
                  </a:lnTo>
                  <a:lnTo>
                    <a:pt x="220531" y="239262"/>
                  </a:lnTo>
                  <a:lnTo>
                    <a:pt x="224074" y="238376"/>
                  </a:lnTo>
                  <a:lnTo>
                    <a:pt x="228502" y="237489"/>
                  </a:lnTo>
                  <a:lnTo>
                    <a:pt x="473577" y="237489"/>
                  </a:lnTo>
                  <a:lnTo>
                    <a:pt x="474718" y="226856"/>
                  </a:lnTo>
                  <a:lnTo>
                    <a:pt x="474507" y="221539"/>
                  </a:lnTo>
                  <a:lnTo>
                    <a:pt x="474441" y="219877"/>
                  </a:lnTo>
                  <a:lnTo>
                    <a:pt x="472513" y="213591"/>
                  </a:lnTo>
                  <a:lnTo>
                    <a:pt x="469238" y="207914"/>
                  </a:lnTo>
                  <a:lnTo>
                    <a:pt x="464976" y="202929"/>
                  </a:lnTo>
                  <a:lnTo>
                    <a:pt x="456710" y="195840"/>
                  </a:lnTo>
                  <a:close/>
                </a:path>
                <a:path w="474980" h="382270">
                  <a:moveTo>
                    <a:pt x="192298" y="155963"/>
                  </a:moveTo>
                  <a:lnTo>
                    <a:pt x="116908" y="155963"/>
                  </a:lnTo>
                  <a:lnTo>
                    <a:pt x="124837" y="156628"/>
                  </a:lnTo>
                  <a:lnTo>
                    <a:pt x="132637" y="158677"/>
                  </a:lnTo>
                  <a:lnTo>
                    <a:pt x="159835" y="189402"/>
                  </a:lnTo>
                  <a:lnTo>
                    <a:pt x="161191" y="198499"/>
                  </a:lnTo>
                  <a:lnTo>
                    <a:pt x="165620" y="196726"/>
                  </a:lnTo>
                  <a:lnTo>
                    <a:pt x="170934" y="195840"/>
                  </a:lnTo>
                  <a:lnTo>
                    <a:pt x="456710" y="195840"/>
                  </a:lnTo>
                  <a:lnTo>
                    <a:pt x="414345" y="159508"/>
                  </a:lnTo>
                  <a:lnTo>
                    <a:pt x="211674" y="159508"/>
                  </a:lnTo>
                  <a:lnTo>
                    <a:pt x="201918" y="158677"/>
                  </a:lnTo>
                  <a:lnTo>
                    <a:pt x="192743" y="156185"/>
                  </a:lnTo>
                  <a:lnTo>
                    <a:pt x="192298" y="155963"/>
                  </a:lnTo>
                  <a:close/>
                </a:path>
                <a:path w="474980" h="382270">
                  <a:moveTo>
                    <a:pt x="77053" y="0"/>
                  </a:moveTo>
                  <a:lnTo>
                    <a:pt x="0" y="127606"/>
                  </a:lnTo>
                  <a:lnTo>
                    <a:pt x="60225" y="197612"/>
                  </a:lnTo>
                  <a:lnTo>
                    <a:pt x="83252" y="171028"/>
                  </a:lnTo>
                  <a:lnTo>
                    <a:pt x="90006" y="164562"/>
                  </a:lnTo>
                  <a:lnTo>
                    <a:pt x="98087" y="159840"/>
                  </a:lnTo>
                  <a:lnTo>
                    <a:pt x="107165" y="156946"/>
                  </a:lnTo>
                  <a:lnTo>
                    <a:pt x="116908" y="155963"/>
                  </a:lnTo>
                  <a:lnTo>
                    <a:pt x="192298" y="155963"/>
                  </a:lnTo>
                  <a:lnTo>
                    <a:pt x="184399" y="152031"/>
                  </a:lnTo>
                  <a:lnTo>
                    <a:pt x="177133" y="146215"/>
                  </a:lnTo>
                  <a:lnTo>
                    <a:pt x="164347" y="129337"/>
                  </a:lnTo>
                  <a:lnTo>
                    <a:pt x="159199" y="109551"/>
                  </a:lnTo>
                  <a:lnTo>
                    <a:pt x="161690" y="89266"/>
                  </a:lnTo>
                  <a:lnTo>
                    <a:pt x="171819" y="70892"/>
                  </a:lnTo>
                  <a:lnTo>
                    <a:pt x="221768" y="13292"/>
                  </a:lnTo>
                  <a:lnTo>
                    <a:pt x="155545" y="13292"/>
                  </a:lnTo>
                  <a:lnTo>
                    <a:pt x="117088" y="12129"/>
                  </a:lnTo>
                  <a:lnTo>
                    <a:pt x="77053" y="0"/>
                  </a:lnTo>
                  <a:close/>
                </a:path>
                <a:path w="474980" h="382270">
                  <a:moveTo>
                    <a:pt x="312641" y="71778"/>
                  </a:moveTo>
                  <a:lnTo>
                    <a:pt x="251530" y="141785"/>
                  </a:lnTo>
                  <a:lnTo>
                    <a:pt x="216103" y="159508"/>
                  </a:lnTo>
                  <a:lnTo>
                    <a:pt x="414345" y="159508"/>
                  </a:lnTo>
                  <a:lnTo>
                    <a:pt x="322383" y="80640"/>
                  </a:lnTo>
                  <a:lnTo>
                    <a:pt x="312641" y="71778"/>
                  </a:lnTo>
                  <a:close/>
                </a:path>
                <a:path w="474980" h="382270">
                  <a:moveTo>
                    <a:pt x="191512" y="10467"/>
                  </a:moveTo>
                  <a:lnTo>
                    <a:pt x="155545" y="13292"/>
                  </a:lnTo>
                  <a:lnTo>
                    <a:pt x="221768" y="13292"/>
                  </a:lnTo>
                  <a:lnTo>
                    <a:pt x="224074" y="10633"/>
                  </a:lnTo>
                  <a:lnTo>
                    <a:pt x="191512" y="1046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6372" y="4891828"/>
              <a:ext cx="176995" cy="21076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38907" y="4963606"/>
              <a:ext cx="374650" cy="208279"/>
            </a:xfrm>
            <a:custGeom>
              <a:avLst/>
              <a:gdLst/>
              <a:ahLst/>
              <a:cxnLst/>
              <a:rect l="l" t="t" r="r" b="b"/>
              <a:pathLst>
                <a:path w="374650" h="208279">
                  <a:moveTo>
                    <a:pt x="325352" y="54055"/>
                  </a:moveTo>
                  <a:lnTo>
                    <a:pt x="135507" y="54055"/>
                  </a:lnTo>
                  <a:lnTo>
                    <a:pt x="301127" y="196726"/>
                  </a:lnTo>
                  <a:lnTo>
                    <a:pt x="307327" y="202929"/>
                  </a:lnTo>
                  <a:lnTo>
                    <a:pt x="310869" y="208246"/>
                  </a:lnTo>
                  <a:lnTo>
                    <a:pt x="374638" y="134695"/>
                  </a:lnTo>
                  <a:lnTo>
                    <a:pt x="325352" y="54055"/>
                  </a:lnTo>
                  <a:close/>
                </a:path>
                <a:path w="374650" h="208279">
                  <a:moveTo>
                    <a:pt x="108937" y="0"/>
                  </a:moveTo>
                  <a:lnTo>
                    <a:pt x="8856" y="91274"/>
                  </a:lnTo>
                  <a:lnTo>
                    <a:pt x="0" y="117083"/>
                  </a:lnTo>
                  <a:lnTo>
                    <a:pt x="3625" y="130029"/>
                  </a:lnTo>
                  <a:lnTo>
                    <a:pt x="38969" y="149760"/>
                  </a:lnTo>
                  <a:lnTo>
                    <a:pt x="45570" y="148569"/>
                  </a:lnTo>
                  <a:lnTo>
                    <a:pt x="51922" y="146215"/>
                  </a:lnTo>
                  <a:lnTo>
                    <a:pt x="57776" y="142532"/>
                  </a:lnTo>
                  <a:lnTo>
                    <a:pt x="62882" y="137354"/>
                  </a:lnTo>
                  <a:lnTo>
                    <a:pt x="135507" y="54055"/>
                  </a:lnTo>
                  <a:lnTo>
                    <a:pt x="325352" y="54055"/>
                  </a:lnTo>
                  <a:lnTo>
                    <a:pt x="306185" y="22693"/>
                  </a:lnTo>
                  <a:lnTo>
                    <a:pt x="247627" y="22693"/>
                  </a:lnTo>
                  <a:lnTo>
                    <a:pt x="201046" y="20492"/>
                  </a:lnTo>
                  <a:lnTo>
                    <a:pt x="157123" y="11146"/>
                  </a:lnTo>
                  <a:lnTo>
                    <a:pt x="113365" y="886"/>
                  </a:lnTo>
                  <a:lnTo>
                    <a:pt x="112480" y="886"/>
                  </a:lnTo>
                  <a:lnTo>
                    <a:pt x="108937" y="0"/>
                  </a:lnTo>
                  <a:close/>
                </a:path>
                <a:path w="374650" h="208279">
                  <a:moveTo>
                    <a:pt x="299356" y="11520"/>
                  </a:moveTo>
                  <a:lnTo>
                    <a:pt x="247627" y="22693"/>
                  </a:lnTo>
                  <a:lnTo>
                    <a:pt x="306185" y="22693"/>
                  </a:lnTo>
                  <a:lnTo>
                    <a:pt x="299356" y="115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284222" y="4722367"/>
            <a:ext cx="3452495" cy="76517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dirty="0" sz="2400" spc="-145">
                <a:latin typeface="Arial"/>
                <a:cs typeface="Arial"/>
              </a:rPr>
              <a:t>Trust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matters,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take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time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build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00419" y="4380103"/>
            <a:ext cx="1482725" cy="1482725"/>
            <a:chOff x="6400419" y="4380103"/>
            <a:chExt cx="1482725" cy="1482725"/>
          </a:xfrm>
        </p:grpSpPr>
        <p:sp>
          <p:nvSpPr>
            <p:cNvPr id="38" name="object 38"/>
            <p:cNvSpPr/>
            <p:nvPr/>
          </p:nvSpPr>
          <p:spPr>
            <a:xfrm>
              <a:off x="6400419" y="4380103"/>
              <a:ext cx="1482725" cy="1482725"/>
            </a:xfrm>
            <a:custGeom>
              <a:avLst/>
              <a:gdLst/>
              <a:ahLst/>
              <a:cxnLst/>
              <a:rect l="l" t="t" r="r" b="b"/>
              <a:pathLst>
                <a:path w="1482725" h="1482725">
                  <a:moveTo>
                    <a:pt x="741426" y="0"/>
                  </a:moveTo>
                  <a:lnTo>
                    <a:pt x="692680" y="1576"/>
                  </a:lnTo>
                  <a:lnTo>
                    <a:pt x="644776" y="6241"/>
                  </a:lnTo>
                  <a:lnTo>
                    <a:pt x="597811" y="13896"/>
                  </a:lnTo>
                  <a:lnTo>
                    <a:pt x="551883" y="24444"/>
                  </a:lnTo>
                  <a:lnTo>
                    <a:pt x="507089" y="37788"/>
                  </a:lnTo>
                  <a:lnTo>
                    <a:pt x="463528" y="53829"/>
                  </a:lnTo>
                  <a:lnTo>
                    <a:pt x="421297" y="72469"/>
                  </a:lnTo>
                  <a:lnTo>
                    <a:pt x="380494" y="93613"/>
                  </a:lnTo>
                  <a:lnTo>
                    <a:pt x="341216" y="117161"/>
                  </a:lnTo>
                  <a:lnTo>
                    <a:pt x="303562" y="143016"/>
                  </a:lnTo>
                  <a:lnTo>
                    <a:pt x="267629" y="171080"/>
                  </a:lnTo>
                  <a:lnTo>
                    <a:pt x="233514" y="201256"/>
                  </a:lnTo>
                  <a:lnTo>
                    <a:pt x="201316" y="233447"/>
                  </a:lnTo>
                  <a:lnTo>
                    <a:pt x="171132" y="267554"/>
                  </a:lnTo>
                  <a:lnTo>
                    <a:pt x="143060" y="303480"/>
                  </a:lnTo>
                  <a:lnTo>
                    <a:pt x="117198" y="341127"/>
                  </a:lnTo>
                  <a:lnTo>
                    <a:pt x="93643" y="380398"/>
                  </a:lnTo>
                  <a:lnTo>
                    <a:pt x="72494" y="421194"/>
                  </a:lnTo>
                  <a:lnTo>
                    <a:pt x="53847" y="463420"/>
                  </a:lnTo>
                  <a:lnTo>
                    <a:pt x="37801" y="506975"/>
                  </a:lnTo>
                  <a:lnTo>
                    <a:pt x="24453" y="551764"/>
                  </a:lnTo>
                  <a:lnTo>
                    <a:pt x="13901" y="597689"/>
                  </a:lnTo>
                  <a:lnTo>
                    <a:pt x="6243" y="644651"/>
                  </a:lnTo>
                  <a:lnTo>
                    <a:pt x="1577" y="692553"/>
                  </a:lnTo>
                  <a:lnTo>
                    <a:pt x="0" y="741299"/>
                  </a:lnTo>
                  <a:lnTo>
                    <a:pt x="1577" y="790044"/>
                  </a:lnTo>
                  <a:lnTo>
                    <a:pt x="6243" y="837947"/>
                  </a:lnTo>
                  <a:lnTo>
                    <a:pt x="13901" y="884911"/>
                  </a:lnTo>
                  <a:lnTo>
                    <a:pt x="24453" y="930837"/>
                  </a:lnTo>
                  <a:lnTo>
                    <a:pt x="37801" y="975628"/>
                  </a:lnTo>
                  <a:lnTo>
                    <a:pt x="53847" y="1019187"/>
                  </a:lnTo>
                  <a:lnTo>
                    <a:pt x="72494" y="1061415"/>
                  </a:lnTo>
                  <a:lnTo>
                    <a:pt x="93643" y="1102215"/>
                  </a:lnTo>
                  <a:lnTo>
                    <a:pt x="117198" y="1141489"/>
                  </a:lnTo>
                  <a:lnTo>
                    <a:pt x="143060" y="1179140"/>
                  </a:lnTo>
                  <a:lnTo>
                    <a:pt x="171132" y="1215069"/>
                  </a:lnTo>
                  <a:lnTo>
                    <a:pt x="201316" y="1249180"/>
                  </a:lnTo>
                  <a:lnTo>
                    <a:pt x="233514" y="1281374"/>
                  </a:lnTo>
                  <a:lnTo>
                    <a:pt x="267629" y="1311554"/>
                  </a:lnTo>
                  <a:lnTo>
                    <a:pt x="303562" y="1339622"/>
                  </a:lnTo>
                  <a:lnTo>
                    <a:pt x="341216" y="1365481"/>
                  </a:lnTo>
                  <a:lnTo>
                    <a:pt x="380494" y="1389032"/>
                  </a:lnTo>
                  <a:lnTo>
                    <a:pt x="421297" y="1410179"/>
                  </a:lnTo>
                  <a:lnTo>
                    <a:pt x="463528" y="1428823"/>
                  </a:lnTo>
                  <a:lnTo>
                    <a:pt x="507089" y="1444866"/>
                  </a:lnTo>
                  <a:lnTo>
                    <a:pt x="551883" y="1458212"/>
                  </a:lnTo>
                  <a:lnTo>
                    <a:pt x="597811" y="1468762"/>
                  </a:lnTo>
                  <a:lnTo>
                    <a:pt x="644776" y="1476418"/>
                  </a:lnTo>
                  <a:lnTo>
                    <a:pt x="692680" y="1481084"/>
                  </a:lnTo>
                  <a:lnTo>
                    <a:pt x="741426" y="1482661"/>
                  </a:lnTo>
                  <a:lnTo>
                    <a:pt x="790171" y="1481084"/>
                  </a:lnTo>
                  <a:lnTo>
                    <a:pt x="838073" y="1476418"/>
                  </a:lnTo>
                  <a:lnTo>
                    <a:pt x="885035" y="1468762"/>
                  </a:lnTo>
                  <a:lnTo>
                    <a:pt x="930960" y="1458212"/>
                  </a:lnTo>
                  <a:lnTo>
                    <a:pt x="975749" y="1444866"/>
                  </a:lnTo>
                  <a:lnTo>
                    <a:pt x="1019304" y="1428823"/>
                  </a:lnTo>
                  <a:lnTo>
                    <a:pt x="1061530" y="1410179"/>
                  </a:lnTo>
                  <a:lnTo>
                    <a:pt x="1102326" y="1389032"/>
                  </a:lnTo>
                  <a:lnTo>
                    <a:pt x="1141597" y="1365481"/>
                  </a:lnTo>
                  <a:lnTo>
                    <a:pt x="1179244" y="1339622"/>
                  </a:lnTo>
                  <a:lnTo>
                    <a:pt x="1215170" y="1311554"/>
                  </a:lnTo>
                  <a:lnTo>
                    <a:pt x="1249277" y="1281374"/>
                  </a:lnTo>
                  <a:lnTo>
                    <a:pt x="1281468" y="1249180"/>
                  </a:lnTo>
                  <a:lnTo>
                    <a:pt x="1311644" y="1215069"/>
                  </a:lnTo>
                  <a:lnTo>
                    <a:pt x="1339708" y="1179140"/>
                  </a:lnTo>
                  <a:lnTo>
                    <a:pt x="1365563" y="1141489"/>
                  </a:lnTo>
                  <a:lnTo>
                    <a:pt x="1389111" y="1102215"/>
                  </a:lnTo>
                  <a:lnTo>
                    <a:pt x="1410255" y="1061415"/>
                  </a:lnTo>
                  <a:lnTo>
                    <a:pt x="1428895" y="1019187"/>
                  </a:lnTo>
                  <a:lnTo>
                    <a:pt x="1444936" y="975628"/>
                  </a:lnTo>
                  <a:lnTo>
                    <a:pt x="1458280" y="930837"/>
                  </a:lnTo>
                  <a:lnTo>
                    <a:pt x="1468828" y="884911"/>
                  </a:lnTo>
                  <a:lnTo>
                    <a:pt x="1476483" y="837947"/>
                  </a:lnTo>
                  <a:lnTo>
                    <a:pt x="1481148" y="790044"/>
                  </a:lnTo>
                  <a:lnTo>
                    <a:pt x="1482725" y="741299"/>
                  </a:lnTo>
                  <a:lnTo>
                    <a:pt x="1481148" y="692553"/>
                  </a:lnTo>
                  <a:lnTo>
                    <a:pt x="1476483" y="644651"/>
                  </a:lnTo>
                  <a:lnTo>
                    <a:pt x="1468828" y="597689"/>
                  </a:lnTo>
                  <a:lnTo>
                    <a:pt x="1458280" y="551764"/>
                  </a:lnTo>
                  <a:lnTo>
                    <a:pt x="1444936" y="506975"/>
                  </a:lnTo>
                  <a:lnTo>
                    <a:pt x="1428895" y="463420"/>
                  </a:lnTo>
                  <a:lnTo>
                    <a:pt x="1410255" y="421194"/>
                  </a:lnTo>
                  <a:lnTo>
                    <a:pt x="1389111" y="380398"/>
                  </a:lnTo>
                  <a:lnTo>
                    <a:pt x="1365563" y="341127"/>
                  </a:lnTo>
                  <a:lnTo>
                    <a:pt x="1339708" y="303480"/>
                  </a:lnTo>
                  <a:lnTo>
                    <a:pt x="1311644" y="267554"/>
                  </a:lnTo>
                  <a:lnTo>
                    <a:pt x="1281468" y="233447"/>
                  </a:lnTo>
                  <a:lnTo>
                    <a:pt x="1249277" y="201256"/>
                  </a:lnTo>
                  <a:lnTo>
                    <a:pt x="1215170" y="171080"/>
                  </a:lnTo>
                  <a:lnTo>
                    <a:pt x="1179244" y="143016"/>
                  </a:lnTo>
                  <a:lnTo>
                    <a:pt x="1141597" y="117161"/>
                  </a:lnTo>
                  <a:lnTo>
                    <a:pt x="1102326" y="93613"/>
                  </a:lnTo>
                  <a:lnTo>
                    <a:pt x="1061530" y="72469"/>
                  </a:lnTo>
                  <a:lnTo>
                    <a:pt x="1019304" y="53829"/>
                  </a:lnTo>
                  <a:lnTo>
                    <a:pt x="975749" y="37788"/>
                  </a:lnTo>
                  <a:lnTo>
                    <a:pt x="930960" y="24444"/>
                  </a:lnTo>
                  <a:lnTo>
                    <a:pt x="885035" y="13896"/>
                  </a:lnTo>
                  <a:lnTo>
                    <a:pt x="838073" y="6241"/>
                  </a:lnTo>
                  <a:lnTo>
                    <a:pt x="790171" y="1576"/>
                  </a:lnTo>
                  <a:lnTo>
                    <a:pt x="741426" y="0"/>
                  </a:lnTo>
                  <a:close/>
                </a:path>
              </a:pathLst>
            </a:custGeom>
            <a:solidFill>
              <a:srgbClr val="FFBC1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806663" y="4786375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5" h="673100">
                  <a:moveTo>
                    <a:pt x="408009" y="447509"/>
                  </a:moveTo>
                  <a:lnTo>
                    <a:pt x="264815" y="447509"/>
                  </a:lnTo>
                  <a:lnTo>
                    <a:pt x="307327" y="582204"/>
                  </a:lnTo>
                  <a:lnTo>
                    <a:pt x="324154" y="637146"/>
                  </a:lnTo>
                  <a:lnTo>
                    <a:pt x="335668" y="672592"/>
                  </a:lnTo>
                  <a:lnTo>
                    <a:pt x="347182" y="637146"/>
                  </a:lnTo>
                  <a:lnTo>
                    <a:pt x="364895" y="582204"/>
                  </a:lnTo>
                  <a:lnTo>
                    <a:pt x="408009" y="447509"/>
                  </a:lnTo>
                  <a:close/>
                </a:path>
                <a:path w="672465" h="673100">
                  <a:moveTo>
                    <a:pt x="182447" y="181662"/>
                  </a:moveTo>
                  <a:lnTo>
                    <a:pt x="225845" y="264960"/>
                  </a:lnTo>
                  <a:lnTo>
                    <a:pt x="91223" y="307496"/>
                  </a:lnTo>
                  <a:lnTo>
                    <a:pt x="35426" y="324333"/>
                  </a:lnTo>
                  <a:lnTo>
                    <a:pt x="0" y="335853"/>
                  </a:lnTo>
                  <a:lnTo>
                    <a:pt x="89452" y="365096"/>
                  </a:lnTo>
                  <a:lnTo>
                    <a:pt x="224960" y="407632"/>
                  </a:lnTo>
                  <a:lnTo>
                    <a:pt x="181562" y="490930"/>
                  </a:lnTo>
                  <a:lnTo>
                    <a:pt x="264815" y="447509"/>
                  </a:lnTo>
                  <a:lnTo>
                    <a:pt x="408009" y="447509"/>
                  </a:lnTo>
                  <a:lnTo>
                    <a:pt x="408293" y="446622"/>
                  </a:lnTo>
                  <a:lnTo>
                    <a:pt x="468462" y="446622"/>
                  </a:lnTo>
                  <a:lnTo>
                    <a:pt x="447263" y="406745"/>
                  </a:lnTo>
                  <a:lnTo>
                    <a:pt x="500550" y="389908"/>
                  </a:lnTo>
                  <a:lnTo>
                    <a:pt x="336554" y="389908"/>
                  </a:lnTo>
                  <a:lnTo>
                    <a:pt x="315921" y="385713"/>
                  </a:lnTo>
                  <a:lnTo>
                    <a:pt x="299024" y="374290"/>
                  </a:lnTo>
                  <a:lnTo>
                    <a:pt x="287607" y="357384"/>
                  </a:lnTo>
                  <a:lnTo>
                    <a:pt x="283414" y="336739"/>
                  </a:lnTo>
                  <a:lnTo>
                    <a:pt x="287607" y="316094"/>
                  </a:lnTo>
                  <a:lnTo>
                    <a:pt x="299024" y="299188"/>
                  </a:lnTo>
                  <a:lnTo>
                    <a:pt x="315921" y="287765"/>
                  </a:lnTo>
                  <a:lnTo>
                    <a:pt x="336554" y="283570"/>
                  </a:lnTo>
                  <a:lnTo>
                    <a:pt x="504241" y="283570"/>
                  </a:lnTo>
                  <a:lnTo>
                    <a:pt x="448148" y="265846"/>
                  </a:lnTo>
                  <a:lnTo>
                    <a:pt x="469162" y="225083"/>
                  </a:lnTo>
                  <a:lnTo>
                    <a:pt x="266586" y="225083"/>
                  </a:lnTo>
                  <a:lnTo>
                    <a:pt x="182447" y="181662"/>
                  </a:lnTo>
                  <a:close/>
                </a:path>
                <a:path w="672465" h="673100">
                  <a:moveTo>
                    <a:pt x="468462" y="446622"/>
                  </a:moveTo>
                  <a:lnTo>
                    <a:pt x="408293" y="446622"/>
                  </a:lnTo>
                  <a:lnTo>
                    <a:pt x="491546" y="490044"/>
                  </a:lnTo>
                  <a:lnTo>
                    <a:pt x="468462" y="446622"/>
                  </a:lnTo>
                  <a:close/>
                </a:path>
                <a:path w="672465" h="673100">
                  <a:moveTo>
                    <a:pt x="504241" y="283570"/>
                  </a:moveTo>
                  <a:lnTo>
                    <a:pt x="336554" y="283570"/>
                  </a:lnTo>
                  <a:lnTo>
                    <a:pt x="357187" y="287765"/>
                  </a:lnTo>
                  <a:lnTo>
                    <a:pt x="374084" y="299188"/>
                  </a:lnTo>
                  <a:lnTo>
                    <a:pt x="385501" y="316094"/>
                  </a:lnTo>
                  <a:lnTo>
                    <a:pt x="389694" y="336739"/>
                  </a:lnTo>
                  <a:lnTo>
                    <a:pt x="385501" y="357384"/>
                  </a:lnTo>
                  <a:lnTo>
                    <a:pt x="374084" y="374290"/>
                  </a:lnTo>
                  <a:lnTo>
                    <a:pt x="357187" y="385713"/>
                  </a:lnTo>
                  <a:lnTo>
                    <a:pt x="336554" y="389908"/>
                  </a:lnTo>
                  <a:lnTo>
                    <a:pt x="500550" y="389908"/>
                  </a:lnTo>
                  <a:lnTo>
                    <a:pt x="672223" y="334967"/>
                  </a:lnTo>
                  <a:lnTo>
                    <a:pt x="637681" y="325219"/>
                  </a:lnTo>
                  <a:lnTo>
                    <a:pt x="504241" y="283570"/>
                  </a:lnTo>
                  <a:close/>
                </a:path>
                <a:path w="672465" h="673100">
                  <a:moveTo>
                    <a:pt x="336554" y="0"/>
                  </a:moveTo>
                  <a:lnTo>
                    <a:pt x="325040" y="35446"/>
                  </a:lnTo>
                  <a:lnTo>
                    <a:pt x="308212" y="90387"/>
                  </a:lnTo>
                  <a:lnTo>
                    <a:pt x="266586" y="225083"/>
                  </a:lnTo>
                  <a:lnTo>
                    <a:pt x="408293" y="225083"/>
                  </a:lnTo>
                  <a:lnTo>
                    <a:pt x="364895" y="89501"/>
                  </a:lnTo>
                  <a:lnTo>
                    <a:pt x="347182" y="34560"/>
                  </a:lnTo>
                  <a:lnTo>
                    <a:pt x="336554" y="0"/>
                  </a:lnTo>
                  <a:close/>
                </a:path>
                <a:path w="672465" h="673100">
                  <a:moveTo>
                    <a:pt x="491546" y="181662"/>
                  </a:moveTo>
                  <a:lnTo>
                    <a:pt x="408293" y="225083"/>
                  </a:lnTo>
                  <a:lnTo>
                    <a:pt x="469162" y="225083"/>
                  </a:lnTo>
                  <a:lnTo>
                    <a:pt x="491546" y="18166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4909" y="5064777"/>
              <a:ext cx="116615" cy="1166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806663" y="4786375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5" h="673100">
                  <a:moveTo>
                    <a:pt x="637681" y="325219"/>
                  </a:moveTo>
                  <a:lnTo>
                    <a:pt x="582770" y="308382"/>
                  </a:lnTo>
                  <a:lnTo>
                    <a:pt x="448148" y="265846"/>
                  </a:lnTo>
                  <a:lnTo>
                    <a:pt x="491546" y="181662"/>
                  </a:lnTo>
                  <a:lnTo>
                    <a:pt x="408293" y="225083"/>
                  </a:lnTo>
                  <a:lnTo>
                    <a:pt x="364895" y="89501"/>
                  </a:lnTo>
                  <a:lnTo>
                    <a:pt x="347182" y="34560"/>
                  </a:lnTo>
                  <a:lnTo>
                    <a:pt x="336554" y="0"/>
                  </a:lnTo>
                  <a:lnTo>
                    <a:pt x="325040" y="35446"/>
                  </a:lnTo>
                  <a:lnTo>
                    <a:pt x="308212" y="90387"/>
                  </a:lnTo>
                  <a:lnTo>
                    <a:pt x="266586" y="225083"/>
                  </a:lnTo>
                  <a:lnTo>
                    <a:pt x="182447" y="181662"/>
                  </a:lnTo>
                  <a:lnTo>
                    <a:pt x="225845" y="264960"/>
                  </a:lnTo>
                  <a:lnTo>
                    <a:pt x="91223" y="307496"/>
                  </a:lnTo>
                  <a:lnTo>
                    <a:pt x="35426" y="324333"/>
                  </a:lnTo>
                  <a:lnTo>
                    <a:pt x="0" y="335853"/>
                  </a:lnTo>
                  <a:lnTo>
                    <a:pt x="35426" y="347373"/>
                  </a:lnTo>
                  <a:lnTo>
                    <a:pt x="89452" y="365096"/>
                  </a:lnTo>
                  <a:lnTo>
                    <a:pt x="224960" y="407632"/>
                  </a:lnTo>
                  <a:lnTo>
                    <a:pt x="181562" y="490930"/>
                  </a:lnTo>
                  <a:lnTo>
                    <a:pt x="264815" y="447509"/>
                  </a:lnTo>
                  <a:lnTo>
                    <a:pt x="307327" y="582204"/>
                  </a:lnTo>
                  <a:lnTo>
                    <a:pt x="324154" y="637146"/>
                  </a:lnTo>
                  <a:lnTo>
                    <a:pt x="335668" y="672592"/>
                  </a:lnTo>
                  <a:lnTo>
                    <a:pt x="347182" y="637146"/>
                  </a:lnTo>
                  <a:lnTo>
                    <a:pt x="364895" y="582204"/>
                  </a:lnTo>
                  <a:lnTo>
                    <a:pt x="408293" y="446622"/>
                  </a:lnTo>
                  <a:lnTo>
                    <a:pt x="491546" y="490044"/>
                  </a:lnTo>
                  <a:lnTo>
                    <a:pt x="447263" y="406745"/>
                  </a:lnTo>
                  <a:lnTo>
                    <a:pt x="581884" y="364210"/>
                  </a:lnTo>
                  <a:lnTo>
                    <a:pt x="636796" y="346487"/>
                  </a:lnTo>
                  <a:lnTo>
                    <a:pt x="672223" y="334967"/>
                  </a:lnTo>
                  <a:lnTo>
                    <a:pt x="637681" y="325219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2815" y="5171853"/>
              <a:ext cx="247987" cy="2481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192815" y="5171853"/>
              <a:ext cx="248285" cy="248285"/>
            </a:xfrm>
            <a:custGeom>
              <a:avLst/>
              <a:gdLst/>
              <a:ahLst/>
              <a:cxnLst/>
              <a:rect l="l" t="t" r="r" b="b"/>
              <a:pathLst>
                <a:path w="248284" h="248285">
                  <a:moveTo>
                    <a:pt x="188647" y="18609"/>
                  </a:moveTo>
                  <a:lnTo>
                    <a:pt x="170823" y="63581"/>
                  </a:lnTo>
                  <a:lnTo>
                    <a:pt x="144364" y="104566"/>
                  </a:lnTo>
                  <a:lnTo>
                    <a:pt x="115095" y="135845"/>
                  </a:lnTo>
                  <a:lnTo>
                    <a:pt x="84595" y="159605"/>
                  </a:lnTo>
                  <a:lnTo>
                    <a:pt x="41114" y="181842"/>
                  </a:lnTo>
                  <a:lnTo>
                    <a:pt x="17713" y="189637"/>
                  </a:lnTo>
                  <a:lnTo>
                    <a:pt x="12399" y="208246"/>
                  </a:lnTo>
                  <a:lnTo>
                    <a:pt x="0" y="248123"/>
                  </a:lnTo>
                  <a:lnTo>
                    <a:pt x="42913" y="237697"/>
                  </a:lnTo>
                  <a:lnTo>
                    <a:pt x="83585" y="221206"/>
                  </a:lnTo>
                  <a:lnTo>
                    <a:pt x="121433" y="198900"/>
                  </a:lnTo>
                  <a:lnTo>
                    <a:pt x="155877" y="171028"/>
                  </a:lnTo>
                  <a:lnTo>
                    <a:pt x="161191" y="165711"/>
                  </a:lnTo>
                  <a:lnTo>
                    <a:pt x="166505" y="160394"/>
                  </a:lnTo>
                  <a:lnTo>
                    <a:pt x="171819" y="155077"/>
                  </a:lnTo>
                  <a:lnTo>
                    <a:pt x="199164" y="120628"/>
                  </a:lnTo>
                  <a:lnTo>
                    <a:pt x="221195" y="82855"/>
                  </a:lnTo>
                  <a:lnTo>
                    <a:pt x="237580" y="42424"/>
                  </a:lnTo>
                  <a:lnTo>
                    <a:pt x="247987" y="0"/>
                  </a:lnTo>
                  <a:lnTo>
                    <a:pt x="207246" y="13292"/>
                  </a:lnTo>
                  <a:lnTo>
                    <a:pt x="188647" y="18609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2815" y="4826252"/>
              <a:ext cx="247101" cy="24723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192815" y="4826252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18599" y="58486"/>
                  </a:moveTo>
                  <a:lnTo>
                    <a:pt x="63436" y="76320"/>
                  </a:lnTo>
                  <a:lnTo>
                    <a:pt x="103623" y="102794"/>
                  </a:lnTo>
                  <a:lnTo>
                    <a:pt x="134884" y="132452"/>
                  </a:lnTo>
                  <a:lnTo>
                    <a:pt x="158631" y="163343"/>
                  </a:lnTo>
                  <a:lnTo>
                    <a:pt x="180856" y="206239"/>
                  </a:lnTo>
                  <a:lnTo>
                    <a:pt x="188647" y="229514"/>
                  </a:lnTo>
                  <a:lnTo>
                    <a:pt x="207246" y="234831"/>
                  </a:lnTo>
                  <a:lnTo>
                    <a:pt x="247101" y="247237"/>
                  </a:lnTo>
                  <a:lnTo>
                    <a:pt x="236695" y="204812"/>
                  </a:lnTo>
                  <a:lnTo>
                    <a:pt x="220310" y="164382"/>
                  </a:lnTo>
                  <a:lnTo>
                    <a:pt x="198279" y="126609"/>
                  </a:lnTo>
                  <a:lnTo>
                    <a:pt x="170934" y="92160"/>
                  </a:lnTo>
                  <a:lnTo>
                    <a:pt x="165620" y="86843"/>
                  </a:lnTo>
                  <a:lnTo>
                    <a:pt x="160306" y="81526"/>
                  </a:lnTo>
                  <a:lnTo>
                    <a:pt x="154992" y="76209"/>
                  </a:lnTo>
                  <a:lnTo>
                    <a:pt x="120686" y="48849"/>
                  </a:lnTo>
                  <a:lnTo>
                    <a:pt x="83142" y="26806"/>
                  </a:lnTo>
                  <a:lnTo>
                    <a:pt x="42775" y="10412"/>
                  </a:lnTo>
                  <a:lnTo>
                    <a:pt x="0" y="0"/>
                  </a:lnTo>
                  <a:lnTo>
                    <a:pt x="12399" y="39877"/>
                  </a:lnTo>
                  <a:lnTo>
                    <a:pt x="18599" y="58486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5632" y="4826252"/>
              <a:ext cx="247987" cy="2463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845632" y="4826252"/>
              <a:ext cx="248285" cy="246379"/>
            </a:xfrm>
            <a:custGeom>
              <a:avLst/>
              <a:gdLst/>
              <a:ahLst/>
              <a:cxnLst/>
              <a:rect l="l" t="t" r="r" b="b"/>
              <a:pathLst>
                <a:path w="248284" h="246379">
                  <a:moveTo>
                    <a:pt x="59339" y="227742"/>
                  </a:moveTo>
                  <a:lnTo>
                    <a:pt x="77163" y="182769"/>
                  </a:lnTo>
                  <a:lnTo>
                    <a:pt x="103623" y="141785"/>
                  </a:lnTo>
                  <a:lnTo>
                    <a:pt x="133265" y="110506"/>
                  </a:lnTo>
                  <a:lnTo>
                    <a:pt x="164125" y="86884"/>
                  </a:lnTo>
                  <a:lnTo>
                    <a:pt x="206637" y="65257"/>
                  </a:lnTo>
                  <a:lnTo>
                    <a:pt x="229388" y="57600"/>
                  </a:lnTo>
                  <a:lnTo>
                    <a:pt x="235588" y="39877"/>
                  </a:lnTo>
                  <a:lnTo>
                    <a:pt x="247987" y="0"/>
                  </a:lnTo>
                  <a:lnTo>
                    <a:pt x="205585" y="10273"/>
                  </a:lnTo>
                  <a:lnTo>
                    <a:pt x="165177" y="26363"/>
                  </a:lnTo>
                  <a:lnTo>
                    <a:pt x="127425" y="48101"/>
                  </a:lnTo>
                  <a:lnTo>
                    <a:pt x="92995" y="75323"/>
                  </a:lnTo>
                  <a:lnTo>
                    <a:pt x="87681" y="80640"/>
                  </a:lnTo>
                  <a:lnTo>
                    <a:pt x="82367" y="85957"/>
                  </a:lnTo>
                  <a:lnTo>
                    <a:pt x="49569" y="125723"/>
                  </a:lnTo>
                  <a:lnTo>
                    <a:pt x="27234" y="163495"/>
                  </a:lnTo>
                  <a:lnTo>
                    <a:pt x="10545" y="203926"/>
                  </a:lnTo>
                  <a:lnTo>
                    <a:pt x="0" y="246351"/>
                  </a:lnTo>
                  <a:lnTo>
                    <a:pt x="39855" y="233945"/>
                  </a:lnTo>
                  <a:lnTo>
                    <a:pt x="59339" y="227742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46518" y="5172739"/>
              <a:ext cx="247101" cy="24723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46518" y="5172739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28502" y="188751"/>
                  </a:moveTo>
                  <a:lnTo>
                    <a:pt x="183554" y="170917"/>
                  </a:lnTo>
                  <a:lnTo>
                    <a:pt x="142592" y="144443"/>
                  </a:lnTo>
                  <a:lnTo>
                    <a:pt x="111705" y="115158"/>
                  </a:lnTo>
                  <a:lnTo>
                    <a:pt x="88470" y="84655"/>
                  </a:lnTo>
                  <a:lnTo>
                    <a:pt x="66245" y="41510"/>
                  </a:lnTo>
                  <a:lnTo>
                    <a:pt x="58454" y="18609"/>
                  </a:lnTo>
                  <a:lnTo>
                    <a:pt x="39855" y="12406"/>
                  </a:lnTo>
                  <a:lnTo>
                    <a:pt x="0" y="0"/>
                  </a:lnTo>
                  <a:lnTo>
                    <a:pt x="10406" y="42923"/>
                  </a:lnTo>
                  <a:lnTo>
                    <a:pt x="26791" y="83520"/>
                  </a:lnTo>
                  <a:lnTo>
                    <a:pt x="48822" y="121126"/>
                  </a:lnTo>
                  <a:lnTo>
                    <a:pt x="76167" y="155077"/>
                  </a:lnTo>
                  <a:lnTo>
                    <a:pt x="81481" y="160394"/>
                  </a:lnTo>
                  <a:lnTo>
                    <a:pt x="86795" y="165711"/>
                  </a:lnTo>
                  <a:lnTo>
                    <a:pt x="126540" y="198388"/>
                  </a:lnTo>
                  <a:lnTo>
                    <a:pt x="164291" y="220431"/>
                  </a:lnTo>
                  <a:lnTo>
                    <a:pt x="204700" y="236825"/>
                  </a:lnTo>
                  <a:lnTo>
                    <a:pt x="247101" y="247237"/>
                  </a:lnTo>
                  <a:lnTo>
                    <a:pt x="233816" y="207360"/>
                  </a:lnTo>
                  <a:lnTo>
                    <a:pt x="228502" y="188751"/>
                  </a:lnTo>
                  <a:close/>
                </a:path>
              </a:pathLst>
            </a:custGeom>
            <a:ln w="10335">
              <a:solidFill>
                <a:srgbClr val="112B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8189214" y="4722367"/>
            <a:ext cx="3462020" cy="76517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dirty="0" sz="2400" spc="-140">
                <a:latin typeface="Arial"/>
                <a:cs typeface="Arial"/>
              </a:rPr>
              <a:t>How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do</a:t>
            </a:r>
            <a:r>
              <a:rPr dirty="0" sz="2400" spc="-110">
                <a:latin typeface="Arial"/>
                <a:cs typeface="Arial"/>
              </a:rPr>
              <a:t> you</a:t>
            </a:r>
            <a:r>
              <a:rPr dirty="0" sz="2400" spc="-120">
                <a:latin typeface="Arial"/>
                <a:cs typeface="Arial"/>
              </a:rPr>
              <a:t> navigate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asking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there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is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help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give?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5729" y="200226"/>
            <a:ext cx="4031915" cy="7007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-6350"/>
            <a:ext cx="12198350" cy="6870700"/>
            <a:chOff x="-6350" y="-6350"/>
            <a:chExt cx="12198350" cy="6870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6776" y="6101231"/>
              <a:ext cx="1665224" cy="75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2327" y="25"/>
              <a:ext cx="4498721" cy="1110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6776" y="6112382"/>
              <a:ext cx="1665224" cy="745614"/>
            </a:xfrm>
            <a:prstGeom prst="rect">
              <a:avLst/>
            </a:prstGeom>
          </p:spPr>
        </p:pic>
        <p:pic>
          <p:nvPicPr>
            <p:cNvPr id="8" name="object 8" descr="A person speaking to a group of people  Description automatically generated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47" y="47"/>
              <a:ext cx="9669526" cy="68578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945114" cy="6858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10945495" cy="6858000"/>
            </a:xfrm>
            <a:custGeom>
              <a:avLst/>
              <a:gdLst/>
              <a:ahLst/>
              <a:cxnLst/>
              <a:rect l="l" t="t" r="r" b="b"/>
              <a:pathLst>
                <a:path w="10945495" h="6858000">
                  <a:moveTo>
                    <a:pt x="0" y="0"/>
                  </a:moveTo>
                  <a:lnTo>
                    <a:pt x="0" y="6858000"/>
                  </a:lnTo>
                  <a:lnTo>
                    <a:pt x="10945114" y="6858000"/>
                  </a:lnTo>
                  <a:lnTo>
                    <a:pt x="10945114" y="0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2327" y="25"/>
              <a:ext cx="4498721" cy="11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939" y="3226676"/>
              <a:ext cx="4942078" cy="3275444"/>
            </a:xfrm>
            <a:prstGeom prst="rect">
              <a:avLst/>
            </a:prstGeom>
          </p:spPr>
        </p:pic>
        <p:pic>
          <p:nvPicPr>
            <p:cNvPr id="13" name="object 13" descr="A black and white striped lighthouse with yellow text  Description automatically generated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774" y="354711"/>
              <a:ext cx="1308734" cy="15675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4235" y="200226"/>
            <a:ext cx="11043920" cy="910590"/>
            <a:chOff x="664235" y="200226"/>
            <a:chExt cx="11043920" cy="910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5729" y="200226"/>
              <a:ext cx="4031915" cy="7007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9397" y="681062"/>
              <a:ext cx="981710" cy="429259"/>
            </a:xfrm>
            <a:custGeom>
              <a:avLst/>
              <a:gdLst/>
              <a:ahLst/>
              <a:cxnLst/>
              <a:rect l="l" t="t" r="r" b="b"/>
              <a:pathLst>
                <a:path w="981709" h="429259">
                  <a:moveTo>
                    <a:pt x="981252" y="0"/>
                  </a:moveTo>
                  <a:lnTo>
                    <a:pt x="0" y="0"/>
                  </a:lnTo>
                  <a:lnTo>
                    <a:pt x="0" y="429171"/>
                  </a:lnTo>
                  <a:lnTo>
                    <a:pt x="981252" y="429171"/>
                  </a:lnTo>
                  <a:lnTo>
                    <a:pt x="981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4235" y="828167"/>
              <a:ext cx="7896859" cy="0"/>
            </a:xfrm>
            <a:custGeom>
              <a:avLst/>
              <a:gdLst/>
              <a:ahLst/>
              <a:cxnLst/>
              <a:rect l="l" t="t" r="r" b="b"/>
              <a:pathLst>
                <a:path w="7896859" h="0">
                  <a:moveTo>
                    <a:pt x="7896326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FFBC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43204" y="926083"/>
            <a:ext cx="50222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0"/>
              <a:t>Let’s</a:t>
            </a:r>
            <a:r>
              <a:rPr dirty="0" sz="4400" spc="-215"/>
              <a:t> </a:t>
            </a:r>
            <a:r>
              <a:rPr dirty="0" sz="4400" spc="-195"/>
              <a:t>Start</a:t>
            </a:r>
            <a:r>
              <a:rPr dirty="0" sz="4400" spc="-225"/>
              <a:t> </a:t>
            </a:r>
            <a:r>
              <a:rPr dirty="0" sz="4400" spc="-10"/>
              <a:t>with</a:t>
            </a:r>
            <a:r>
              <a:rPr dirty="0" sz="4400" spc="-215"/>
              <a:t> </a:t>
            </a:r>
            <a:r>
              <a:rPr dirty="0" sz="4400" spc="-310"/>
              <a:t>Stigma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681634" y="385953"/>
            <a:ext cx="1321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i="1">
                <a:solidFill>
                  <a:srgbClr val="122961"/>
                </a:solidFill>
                <a:latin typeface="Arial"/>
                <a:cs typeface="Arial"/>
              </a:rPr>
              <a:t>Words</a:t>
            </a:r>
            <a:r>
              <a:rPr dirty="0" sz="1800" spc="-75" i="1">
                <a:solidFill>
                  <a:srgbClr val="122961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122961"/>
                </a:solidFill>
                <a:latin typeface="Arial"/>
                <a:cs typeface="Arial"/>
              </a:rPr>
              <a:t>Matter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9691" y="4545941"/>
            <a:ext cx="10828655" cy="762635"/>
            <a:chOff x="679691" y="4545941"/>
            <a:chExt cx="10828655" cy="7626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691" y="4545941"/>
              <a:ext cx="10828045" cy="762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4605883"/>
              <a:ext cx="10515600" cy="6463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38200" y="4605883"/>
            <a:ext cx="10515600" cy="646430"/>
          </a:xfrm>
          <a:prstGeom prst="rect">
            <a:avLst/>
          </a:prstGeom>
          <a:ln w="12700">
            <a:solidFill>
              <a:srgbClr val="6C4F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z="1800" spc="-85">
                <a:latin typeface="Arial"/>
                <a:cs typeface="Arial"/>
              </a:rPr>
              <a:t>Stigmatizing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language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healthcare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can</a:t>
            </a:r>
            <a:r>
              <a:rPr dirty="0" sz="1800" spc="-50">
                <a:latin typeface="Arial"/>
                <a:cs typeface="Arial"/>
              </a:rPr>
              <a:t> perpetuate </a:t>
            </a:r>
            <a:r>
              <a:rPr dirty="0" sz="1800" spc="-80">
                <a:latin typeface="Arial"/>
                <a:cs typeface="Arial"/>
              </a:rPr>
              <a:t>negative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discriminatory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attitudes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influence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clinicians'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800" spc="-80">
                <a:latin typeface="Arial"/>
                <a:cs typeface="Arial"/>
              </a:rPr>
              <a:t>decision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making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when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treating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patient.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This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impacts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quality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care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contributes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health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disparities.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1593" y="1945997"/>
            <a:ext cx="10829925" cy="762635"/>
            <a:chOff x="641593" y="1945997"/>
            <a:chExt cx="10829925" cy="7626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593" y="1945997"/>
              <a:ext cx="10829564" cy="762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2006574"/>
              <a:ext cx="10515600" cy="64632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01103" y="2006574"/>
            <a:ext cx="10515600" cy="646430"/>
          </a:xfrm>
          <a:prstGeom prst="rect">
            <a:avLst/>
          </a:prstGeom>
          <a:ln w="12700">
            <a:solidFill>
              <a:srgbClr val="6C4F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 marR="913130">
              <a:lnSpc>
                <a:spcPct val="100000"/>
              </a:lnSpc>
              <a:spcBef>
                <a:spcPts val="244"/>
              </a:spcBef>
            </a:pPr>
            <a:r>
              <a:rPr dirty="0" sz="1800" spc="-90">
                <a:latin typeface="Arial"/>
                <a:cs typeface="Arial"/>
              </a:rPr>
              <a:t>Stereotypes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defined </a:t>
            </a:r>
            <a:r>
              <a:rPr dirty="0" sz="1800" spc="-180">
                <a:latin typeface="Arial"/>
                <a:cs typeface="Arial"/>
              </a:rPr>
              <a:t>as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widely</a:t>
            </a:r>
            <a:r>
              <a:rPr dirty="0" sz="1800" spc="-60">
                <a:latin typeface="Arial"/>
                <a:cs typeface="Arial"/>
              </a:rPr>
              <a:t> held </a:t>
            </a:r>
            <a:r>
              <a:rPr dirty="0" sz="1800" spc="-100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often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untrue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generalized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ideas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beliefs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about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particular </a:t>
            </a:r>
            <a:r>
              <a:rPr dirty="0" sz="1800" spc="-85">
                <a:latin typeface="Arial"/>
                <a:cs typeface="Arial"/>
              </a:rPr>
              <a:t>category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79691" y="3101199"/>
            <a:ext cx="10828655" cy="1044575"/>
            <a:chOff x="679691" y="3101199"/>
            <a:chExt cx="10828655" cy="104457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691" y="3101199"/>
              <a:ext cx="10828045" cy="10442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99" y="3163785"/>
              <a:ext cx="10515600" cy="92332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38200" y="3163785"/>
            <a:ext cx="10515600" cy="923925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1440" marR="972819">
              <a:lnSpc>
                <a:spcPct val="100000"/>
              </a:lnSpc>
              <a:spcBef>
                <a:spcPts val="245"/>
              </a:spcBef>
            </a:pPr>
            <a:r>
              <a:rPr dirty="0" sz="1800" spc="-90">
                <a:latin typeface="Arial"/>
                <a:cs typeface="Arial"/>
              </a:rPr>
              <a:t>Negative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stereotypes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lead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stigmatizing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language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through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implicit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bias.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Implicit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bias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is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automatic </a:t>
            </a:r>
            <a:r>
              <a:rPr dirty="0" sz="1800" spc="-50">
                <a:latin typeface="Arial"/>
                <a:cs typeface="Arial"/>
              </a:rPr>
              <a:t>activation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stereotypes,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which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may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override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deliberate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thought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influence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one’s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judgment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35">
                <a:latin typeface="Arial"/>
                <a:cs typeface="Arial"/>
              </a:rPr>
              <a:t>unintentional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unrecognized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ways.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43204" y="1117472"/>
            <a:ext cx="61283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4"/>
              <a:t>Patients’</a:t>
            </a:r>
            <a:r>
              <a:rPr dirty="0" sz="4400" spc="-185"/>
              <a:t> </a:t>
            </a:r>
            <a:r>
              <a:rPr dirty="0" sz="4400" spc="-270"/>
              <a:t>Experience</a:t>
            </a:r>
            <a:r>
              <a:rPr dirty="0" sz="4400" spc="-195"/>
              <a:t> </a:t>
            </a:r>
            <a:r>
              <a:rPr dirty="0" sz="4400" spc="-100"/>
              <a:t>in</a:t>
            </a:r>
            <a:r>
              <a:rPr dirty="0" sz="4400" spc="-200"/>
              <a:t> </a:t>
            </a:r>
            <a:r>
              <a:rPr dirty="0" sz="4400" spc="-409"/>
              <a:t>Bias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1634" y="385953"/>
            <a:ext cx="1321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i="1">
                <a:solidFill>
                  <a:srgbClr val="122961"/>
                </a:solidFill>
                <a:latin typeface="Arial"/>
                <a:cs typeface="Arial"/>
              </a:rPr>
              <a:t>Words</a:t>
            </a:r>
            <a:r>
              <a:rPr dirty="0" sz="1800" spc="-75" i="1">
                <a:solidFill>
                  <a:srgbClr val="122961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122961"/>
                </a:solidFill>
                <a:latin typeface="Arial"/>
                <a:cs typeface="Arial"/>
              </a:rPr>
              <a:t>Matter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9990" y="2319654"/>
            <a:ext cx="4928870" cy="705485"/>
          </a:xfrm>
          <a:custGeom>
            <a:avLst/>
            <a:gdLst/>
            <a:ahLst/>
            <a:cxnLst/>
            <a:rect l="l" t="t" r="r" b="b"/>
            <a:pathLst>
              <a:path w="4928870" h="705485">
                <a:moveTo>
                  <a:pt x="4811268" y="0"/>
                </a:moveTo>
                <a:lnTo>
                  <a:pt x="117475" y="0"/>
                </a:lnTo>
                <a:lnTo>
                  <a:pt x="71741" y="9229"/>
                </a:lnTo>
                <a:lnTo>
                  <a:pt x="34401" y="34401"/>
                </a:lnTo>
                <a:lnTo>
                  <a:pt x="9229" y="71741"/>
                </a:lnTo>
                <a:lnTo>
                  <a:pt x="0" y="117475"/>
                </a:lnTo>
                <a:lnTo>
                  <a:pt x="0" y="587629"/>
                </a:lnTo>
                <a:lnTo>
                  <a:pt x="9229" y="633382"/>
                </a:lnTo>
                <a:lnTo>
                  <a:pt x="34401" y="670766"/>
                </a:lnTo>
                <a:lnTo>
                  <a:pt x="71741" y="695981"/>
                </a:lnTo>
                <a:lnTo>
                  <a:pt x="117475" y="705231"/>
                </a:lnTo>
                <a:lnTo>
                  <a:pt x="4811268" y="705231"/>
                </a:lnTo>
                <a:lnTo>
                  <a:pt x="4857021" y="695981"/>
                </a:lnTo>
                <a:lnTo>
                  <a:pt x="4894405" y="670766"/>
                </a:lnTo>
                <a:lnTo>
                  <a:pt x="4919620" y="633382"/>
                </a:lnTo>
                <a:lnTo>
                  <a:pt x="4928870" y="587629"/>
                </a:lnTo>
                <a:lnTo>
                  <a:pt x="4928870" y="117475"/>
                </a:lnTo>
                <a:lnTo>
                  <a:pt x="4919620" y="71741"/>
                </a:lnTo>
                <a:lnTo>
                  <a:pt x="4894405" y="34401"/>
                </a:lnTo>
                <a:lnTo>
                  <a:pt x="4857021" y="9229"/>
                </a:lnTo>
                <a:lnTo>
                  <a:pt x="48112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83782" y="2440940"/>
            <a:ext cx="4133850" cy="2942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Commonly-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Terms:</a:t>
            </a:r>
            <a:endParaRPr sz="2400">
              <a:latin typeface="Arial"/>
              <a:cs typeface="Arial"/>
            </a:endParaRPr>
          </a:p>
          <a:p>
            <a:pPr marL="271145" indent="-227965">
              <a:lnSpc>
                <a:spcPct val="100000"/>
              </a:lnSpc>
              <a:spcBef>
                <a:spcPts val="2350"/>
              </a:spcBef>
              <a:buChar char="•"/>
              <a:tabLst>
                <a:tab pos="271145" algn="l"/>
              </a:tabLst>
            </a:pPr>
            <a:r>
              <a:rPr dirty="0" sz="2700" spc="-45">
                <a:latin typeface="Arial"/>
                <a:cs typeface="Arial"/>
              </a:rPr>
              <a:t>Underserved</a:t>
            </a:r>
            <a:endParaRPr sz="2700">
              <a:latin typeface="Arial"/>
              <a:cs typeface="Arial"/>
            </a:endParaRPr>
          </a:p>
          <a:p>
            <a:pPr marL="271145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71145" algn="l"/>
              </a:tabLst>
            </a:pPr>
            <a:r>
              <a:rPr dirty="0" sz="2700" spc="-20">
                <a:latin typeface="Arial"/>
                <a:cs typeface="Arial"/>
              </a:rPr>
              <a:t>Vulnerable</a:t>
            </a:r>
            <a:endParaRPr sz="2700">
              <a:latin typeface="Arial"/>
              <a:cs typeface="Arial"/>
            </a:endParaRPr>
          </a:p>
          <a:p>
            <a:pPr marL="271145" indent="-227965">
              <a:lnSpc>
                <a:spcPct val="100000"/>
              </a:lnSpc>
              <a:spcBef>
                <a:spcPts val="384"/>
              </a:spcBef>
              <a:buChar char="•"/>
              <a:tabLst>
                <a:tab pos="271145" algn="l"/>
              </a:tabLst>
            </a:pPr>
            <a:r>
              <a:rPr dirty="0" sz="2700" spc="-30">
                <a:latin typeface="Arial"/>
                <a:cs typeface="Arial"/>
              </a:rPr>
              <a:t>Marginalized</a:t>
            </a:r>
            <a:endParaRPr sz="2700">
              <a:latin typeface="Arial"/>
              <a:cs typeface="Arial"/>
            </a:endParaRPr>
          </a:p>
          <a:p>
            <a:pPr marL="271145" indent="-227965">
              <a:lnSpc>
                <a:spcPct val="100000"/>
              </a:lnSpc>
              <a:spcBef>
                <a:spcPts val="380"/>
              </a:spcBef>
              <a:buChar char="•"/>
              <a:tabLst>
                <a:tab pos="271145" algn="l"/>
              </a:tabLst>
            </a:pPr>
            <a:r>
              <a:rPr dirty="0" sz="2700" spc="-85">
                <a:latin typeface="Arial"/>
                <a:cs typeface="Arial"/>
              </a:rPr>
              <a:t>Disadvantaged</a:t>
            </a:r>
            <a:endParaRPr sz="2700">
              <a:latin typeface="Arial"/>
              <a:cs typeface="Arial"/>
            </a:endParaRPr>
          </a:p>
          <a:p>
            <a:pPr marL="271145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71145" algn="l"/>
              </a:tabLst>
            </a:pPr>
            <a:r>
              <a:rPr dirty="0" sz="2700" spc="-20">
                <a:latin typeface="Arial"/>
                <a:cs typeface="Arial"/>
              </a:rPr>
              <a:t>Poor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93190" y="2326894"/>
            <a:ext cx="4928870" cy="655320"/>
          </a:xfrm>
          <a:custGeom>
            <a:avLst/>
            <a:gdLst/>
            <a:ahLst/>
            <a:cxnLst/>
            <a:rect l="l" t="t" r="r" b="b"/>
            <a:pathLst>
              <a:path w="4928870" h="655319">
                <a:moveTo>
                  <a:pt x="4819599" y="0"/>
                </a:moveTo>
                <a:lnTo>
                  <a:pt x="109207" y="0"/>
                </a:lnTo>
                <a:lnTo>
                  <a:pt x="66699" y="8582"/>
                </a:lnTo>
                <a:lnTo>
                  <a:pt x="31986" y="31988"/>
                </a:lnTo>
                <a:lnTo>
                  <a:pt x="8582" y="66704"/>
                </a:lnTo>
                <a:lnTo>
                  <a:pt x="0" y="109219"/>
                </a:lnTo>
                <a:lnTo>
                  <a:pt x="0" y="545972"/>
                </a:lnTo>
                <a:lnTo>
                  <a:pt x="8582" y="588488"/>
                </a:lnTo>
                <a:lnTo>
                  <a:pt x="31986" y="623204"/>
                </a:lnTo>
                <a:lnTo>
                  <a:pt x="66699" y="646610"/>
                </a:lnTo>
                <a:lnTo>
                  <a:pt x="109207" y="655192"/>
                </a:lnTo>
                <a:lnTo>
                  <a:pt x="4819599" y="655192"/>
                </a:lnTo>
                <a:lnTo>
                  <a:pt x="4862114" y="646610"/>
                </a:lnTo>
                <a:lnTo>
                  <a:pt x="4896831" y="623204"/>
                </a:lnTo>
                <a:lnTo>
                  <a:pt x="4920236" y="588488"/>
                </a:lnTo>
                <a:lnTo>
                  <a:pt x="4928819" y="545972"/>
                </a:lnTo>
                <a:lnTo>
                  <a:pt x="4928819" y="109219"/>
                </a:lnTo>
                <a:lnTo>
                  <a:pt x="4920236" y="66704"/>
                </a:lnTo>
                <a:lnTo>
                  <a:pt x="4896831" y="31988"/>
                </a:lnTo>
                <a:lnTo>
                  <a:pt x="4862114" y="8582"/>
                </a:lnTo>
                <a:lnTo>
                  <a:pt x="481959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4087" y="2273154"/>
            <a:ext cx="4498975" cy="334010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Assumptions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  <a:p>
            <a:pPr marL="273050" marR="5080" indent="-227965">
              <a:lnSpc>
                <a:spcPts val="2960"/>
              </a:lnSpc>
              <a:spcBef>
                <a:spcPts val="1655"/>
              </a:spcBef>
              <a:buChar char="•"/>
              <a:tabLst>
                <a:tab pos="274320" algn="l"/>
              </a:tabLst>
            </a:pPr>
            <a:r>
              <a:rPr dirty="0" sz="2700" spc="-155">
                <a:latin typeface="Arial"/>
                <a:cs typeface="Arial"/>
              </a:rPr>
              <a:t>Socioeconomic</a:t>
            </a:r>
            <a:r>
              <a:rPr dirty="0" sz="2700" spc="-80">
                <a:latin typeface="Arial"/>
                <a:cs typeface="Arial"/>
              </a:rPr>
              <a:t> </a:t>
            </a:r>
            <a:r>
              <a:rPr dirty="0" sz="2700" spc="-130">
                <a:latin typeface="Arial"/>
                <a:cs typeface="Arial"/>
              </a:rPr>
              <a:t>status</a:t>
            </a:r>
            <a:r>
              <a:rPr dirty="0" sz="2700" spc="-75">
                <a:latin typeface="Arial"/>
                <a:cs typeface="Arial"/>
              </a:rPr>
              <a:t> </a:t>
            </a:r>
            <a:r>
              <a:rPr dirty="0" sz="2700" spc="-80">
                <a:latin typeface="Arial"/>
                <a:cs typeface="Arial"/>
              </a:rPr>
              <a:t>(income </a:t>
            </a:r>
            <a:r>
              <a:rPr dirty="0" sz="2700" spc="-80">
                <a:latin typeface="Arial"/>
                <a:cs typeface="Arial"/>
              </a:rPr>
              <a:t>	</a:t>
            </a:r>
            <a:r>
              <a:rPr dirty="0" sz="2700" spc="-10">
                <a:latin typeface="Arial"/>
                <a:cs typeface="Arial"/>
              </a:rPr>
              <a:t>or</a:t>
            </a:r>
            <a:r>
              <a:rPr dirty="0" sz="2700" spc="-17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education)</a:t>
            </a:r>
            <a:endParaRPr sz="2700">
              <a:latin typeface="Arial"/>
              <a:cs typeface="Arial"/>
            </a:endParaRPr>
          </a:p>
          <a:p>
            <a:pPr marL="273050" indent="-227965">
              <a:lnSpc>
                <a:spcPct val="100000"/>
              </a:lnSpc>
              <a:spcBef>
                <a:spcPts val="335"/>
              </a:spcBef>
              <a:buChar char="•"/>
              <a:tabLst>
                <a:tab pos="273050" algn="l"/>
              </a:tabLst>
            </a:pPr>
            <a:r>
              <a:rPr dirty="0" sz="2700" spc="-220">
                <a:latin typeface="Arial"/>
                <a:cs typeface="Arial"/>
              </a:rPr>
              <a:t>Sexual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Orientation</a:t>
            </a:r>
            <a:endParaRPr sz="2700">
              <a:latin typeface="Arial"/>
              <a:cs typeface="Arial"/>
            </a:endParaRPr>
          </a:p>
          <a:p>
            <a:pPr marL="273050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73050" algn="l"/>
              </a:tabLst>
            </a:pPr>
            <a:r>
              <a:rPr dirty="0" sz="2700" spc="-290">
                <a:latin typeface="Arial"/>
                <a:cs typeface="Arial"/>
              </a:rPr>
              <a:t>Race</a:t>
            </a:r>
            <a:endParaRPr sz="2700">
              <a:latin typeface="Arial"/>
              <a:cs typeface="Arial"/>
            </a:endParaRPr>
          </a:p>
          <a:p>
            <a:pPr marL="273050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73050" algn="l"/>
              </a:tabLst>
            </a:pPr>
            <a:r>
              <a:rPr dirty="0" sz="2700" spc="-90">
                <a:latin typeface="Arial"/>
                <a:cs typeface="Arial"/>
              </a:rPr>
              <a:t>Gender/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150">
                <a:latin typeface="Arial"/>
                <a:cs typeface="Arial"/>
              </a:rPr>
              <a:t>Gender</a:t>
            </a:r>
            <a:r>
              <a:rPr dirty="0" sz="2700" spc="-14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Identity</a:t>
            </a:r>
            <a:endParaRPr sz="2700">
              <a:latin typeface="Arial"/>
              <a:cs typeface="Arial"/>
            </a:endParaRPr>
          </a:p>
          <a:p>
            <a:pPr marL="273050" indent="-227965">
              <a:lnSpc>
                <a:spcPct val="100000"/>
              </a:lnSpc>
              <a:spcBef>
                <a:spcPts val="395"/>
              </a:spcBef>
              <a:buChar char="•"/>
              <a:tabLst>
                <a:tab pos="273050" algn="l"/>
              </a:tabLst>
            </a:pPr>
            <a:r>
              <a:rPr dirty="0" sz="2700" spc="-95">
                <a:latin typeface="Arial"/>
                <a:cs typeface="Arial"/>
              </a:rPr>
              <a:t>Medical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Condition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679" y="1241030"/>
            <a:ext cx="11658600" cy="5617210"/>
            <a:chOff x="533679" y="1241030"/>
            <a:chExt cx="11658600" cy="5617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918" y="1241030"/>
              <a:ext cx="10956163" cy="49311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60003" y="5874029"/>
              <a:ext cx="636270" cy="208915"/>
            </a:xfrm>
            <a:custGeom>
              <a:avLst/>
              <a:gdLst/>
              <a:ahLst/>
              <a:cxnLst/>
              <a:rect l="l" t="t" r="r" b="b"/>
              <a:pathLst>
                <a:path w="636270" h="208914">
                  <a:moveTo>
                    <a:pt x="636104" y="0"/>
                  </a:moveTo>
                  <a:lnTo>
                    <a:pt x="0" y="0"/>
                  </a:lnTo>
                  <a:lnTo>
                    <a:pt x="0" y="208724"/>
                  </a:lnTo>
                  <a:lnTo>
                    <a:pt x="636104" y="208724"/>
                  </a:lnTo>
                  <a:lnTo>
                    <a:pt x="6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60003" y="5874029"/>
              <a:ext cx="636270" cy="208915"/>
            </a:xfrm>
            <a:custGeom>
              <a:avLst/>
              <a:gdLst/>
              <a:ahLst/>
              <a:cxnLst/>
              <a:rect l="l" t="t" r="r" b="b"/>
              <a:pathLst>
                <a:path w="636270" h="208914">
                  <a:moveTo>
                    <a:pt x="0" y="208724"/>
                  </a:moveTo>
                  <a:lnTo>
                    <a:pt x="636104" y="208724"/>
                  </a:lnTo>
                  <a:lnTo>
                    <a:pt x="636104" y="0"/>
                  </a:lnTo>
                  <a:lnTo>
                    <a:pt x="0" y="0"/>
                  </a:lnTo>
                  <a:lnTo>
                    <a:pt x="0" y="208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0029" y="5875680"/>
              <a:ext cx="636270" cy="208915"/>
            </a:xfrm>
            <a:custGeom>
              <a:avLst/>
              <a:gdLst/>
              <a:ahLst/>
              <a:cxnLst/>
              <a:rect l="l" t="t" r="r" b="b"/>
              <a:pathLst>
                <a:path w="636269" h="208914">
                  <a:moveTo>
                    <a:pt x="636104" y="0"/>
                  </a:moveTo>
                  <a:lnTo>
                    <a:pt x="0" y="0"/>
                  </a:lnTo>
                  <a:lnTo>
                    <a:pt x="0" y="208724"/>
                  </a:lnTo>
                  <a:lnTo>
                    <a:pt x="636104" y="208724"/>
                  </a:lnTo>
                  <a:lnTo>
                    <a:pt x="6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0029" y="5875680"/>
              <a:ext cx="636270" cy="208915"/>
            </a:xfrm>
            <a:custGeom>
              <a:avLst/>
              <a:gdLst/>
              <a:ahLst/>
              <a:cxnLst/>
              <a:rect l="l" t="t" r="r" b="b"/>
              <a:pathLst>
                <a:path w="636269" h="208914">
                  <a:moveTo>
                    <a:pt x="0" y="208724"/>
                  </a:moveTo>
                  <a:lnTo>
                    <a:pt x="636104" y="208724"/>
                  </a:lnTo>
                  <a:lnTo>
                    <a:pt x="636104" y="0"/>
                  </a:lnTo>
                  <a:lnTo>
                    <a:pt x="0" y="0"/>
                  </a:lnTo>
                  <a:lnTo>
                    <a:pt x="0" y="208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448" y="6428289"/>
            <a:ext cx="41275" cy="429895"/>
          </a:xfrm>
          <a:custGeom>
            <a:avLst/>
            <a:gdLst/>
            <a:ahLst/>
            <a:cxnLst/>
            <a:rect l="l" t="t" r="r" b="b"/>
            <a:pathLst>
              <a:path w="41275" h="429895">
                <a:moveTo>
                  <a:pt x="40800" y="0"/>
                </a:moveTo>
                <a:lnTo>
                  <a:pt x="0" y="0"/>
                </a:lnTo>
                <a:lnTo>
                  <a:pt x="0" y="429710"/>
                </a:lnTo>
                <a:lnTo>
                  <a:pt x="40800" y="429710"/>
                </a:lnTo>
                <a:lnTo>
                  <a:pt x="40800" y="0"/>
                </a:lnTo>
                <a:close/>
              </a:path>
            </a:pathLst>
          </a:custGeom>
          <a:solidFill>
            <a:srgbClr val="FBB41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4235" y="200226"/>
            <a:ext cx="11043920" cy="910590"/>
            <a:chOff x="664235" y="200226"/>
            <a:chExt cx="11043920" cy="910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5729" y="200226"/>
              <a:ext cx="4031915" cy="7007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9397" y="681062"/>
              <a:ext cx="981710" cy="429259"/>
            </a:xfrm>
            <a:custGeom>
              <a:avLst/>
              <a:gdLst/>
              <a:ahLst/>
              <a:cxnLst/>
              <a:rect l="l" t="t" r="r" b="b"/>
              <a:pathLst>
                <a:path w="981709" h="429259">
                  <a:moveTo>
                    <a:pt x="981252" y="0"/>
                  </a:moveTo>
                  <a:lnTo>
                    <a:pt x="0" y="0"/>
                  </a:lnTo>
                  <a:lnTo>
                    <a:pt x="0" y="429171"/>
                  </a:lnTo>
                  <a:lnTo>
                    <a:pt x="981252" y="429171"/>
                  </a:lnTo>
                  <a:lnTo>
                    <a:pt x="981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4235" y="828167"/>
              <a:ext cx="7896859" cy="0"/>
            </a:xfrm>
            <a:custGeom>
              <a:avLst/>
              <a:gdLst/>
              <a:ahLst/>
              <a:cxnLst/>
              <a:rect l="l" t="t" r="r" b="b"/>
              <a:pathLst>
                <a:path w="7896859" h="0">
                  <a:moveTo>
                    <a:pt x="7896326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FFBC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6776" y="6101231"/>
            <a:ext cx="1665224" cy="756765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82548" y="356107"/>
            <a:ext cx="14986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5"/>
              <a:t>Methods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6381" y="1327834"/>
            <a:ext cx="10589895" cy="4892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06900"/>
              </a:lnSpc>
              <a:spcBef>
                <a:spcPts val="95"/>
              </a:spcBef>
              <a:buFont typeface="Wingdings"/>
              <a:buChar char=""/>
              <a:tabLst>
                <a:tab pos="469900" algn="l"/>
              </a:tabLst>
            </a:pPr>
            <a:r>
              <a:rPr dirty="0" sz="2600" spc="114">
                <a:solidFill>
                  <a:srgbClr val="44536A"/>
                </a:solidFill>
                <a:latin typeface="Arial"/>
                <a:cs typeface="Arial"/>
              </a:rPr>
              <a:t>We</a:t>
            </a:r>
            <a:r>
              <a:rPr dirty="0" sz="26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used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3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00">
                <a:solidFill>
                  <a:srgbClr val="44536A"/>
                </a:solidFill>
                <a:latin typeface="Arial"/>
                <a:cs typeface="Arial"/>
              </a:rPr>
              <a:t>mixed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35">
                <a:solidFill>
                  <a:srgbClr val="44536A"/>
                </a:solidFill>
                <a:latin typeface="Arial"/>
                <a:cs typeface="Arial"/>
              </a:rPr>
              <a:t>methods</a:t>
            </a:r>
            <a:r>
              <a:rPr dirty="0" sz="26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50">
                <a:solidFill>
                  <a:srgbClr val="44536A"/>
                </a:solidFill>
                <a:latin typeface="Arial"/>
                <a:cs typeface="Arial"/>
              </a:rPr>
              <a:t>approach</a:t>
            </a:r>
            <a:r>
              <a:rPr dirty="0" sz="26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15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10">
                <a:solidFill>
                  <a:srgbClr val="44536A"/>
                </a:solidFill>
                <a:latin typeface="Arial"/>
                <a:cs typeface="Arial"/>
              </a:rPr>
              <a:t>gather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0">
                <a:solidFill>
                  <a:srgbClr val="44536A"/>
                </a:solidFill>
                <a:latin typeface="Arial"/>
                <a:cs typeface="Arial"/>
              </a:rPr>
              <a:t>views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5">
                <a:solidFill>
                  <a:srgbClr val="44536A"/>
                </a:solidFill>
                <a:latin typeface="Arial"/>
                <a:cs typeface="Arial"/>
              </a:rPr>
              <a:t>on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stigmatizing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25">
                <a:solidFill>
                  <a:srgbClr val="44536A"/>
                </a:solidFill>
                <a:latin typeface="Arial"/>
                <a:cs typeface="Arial"/>
              </a:rPr>
              <a:t>language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75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04">
                <a:solidFill>
                  <a:srgbClr val="44536A"/>
                </a:solidFill>
                <a:latin typeface="Arial"/>
                <a:cs typeface="Arial"/>
              </a:rPr>
              <a:t>terms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used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04">
                <a:solidFill>
                  <a:srgbClr val="44536A"/>
                </a:solidFill>
                <a:latin typeface="Arial"/>
                <a:cs typeface="Arial"/>
              </a:rPr>
              <a:t>towards</a:t>
            </a:r>
            <a:r>
              <a:rPr dirty="0" sz="26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patients </a:t>
            </a:r>
            <a:r>
              <a:rPr dirty="0" sz="2600" spc="204">
                <a:solidFill>
                  <a:srgbClr val="44536A"/>
                </a:solidFill>
                <a:latin typeface="Arial"/>
                <a:cs typeface="Arial"/>
              </a:rPr>
              <a:t>through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3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40">
                <a:solidFill>
                  <a:srgbClr val="44536A"/>
                </a:solidFill>
                <a:latin typeface="Arial"/>
                <a:cs typeface="Arial"/>
              </a:rPr>
              <a:t>survey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5">
                <a:solidFill>
                  <a:srgbClr val="44536A"/>
                </a:solidFill>
                <a:latin typeface="Arial"/>
                <a:cs typeface="Arial"/>
              </a:rPr>
              <a:t>(N</a:t>
            </a:r>
            <a:r>
              <a:rPr dirty="0" sz="26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4536A"/>
                </a:solidFill>
                <a:latin typeface="Arial"/>
                <a:cs typeface="Arial"/>
              </a:rPr>
              <a:t>=1,205),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focus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95">
                <a:solidFill>
                  <a:srgbClr val="44536A"/>
                </a:solidFill>
                <a:latin typeface="Arial"/>
                <a:cs typeface="Arial"/>
              </a:rPr>
              <a:t>groups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5">
                <a:solidFill>
                  <a:srgbClr val="44536A"/>
                </a:solidFill>
                <a:latin typeface="Arial"/>
                <a:cs typeface="Arial"/>
              </a:rPr>
              <a:t>(N</a:t>
            </a:r>
            <a:r>
              <a:rPr dirty="0" sz="26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0">
                <a:solidFill>
                  <a:srgbClr val="44536A"/>
                </a:solidFill>
                <a:latin typeface="Arial"/>
                <a:cs typeface="Arial"/>
              </a:rPr>
              <a:t>=24),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75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45">
                <a:solidFill>
                  <a:srgbClr val="44536A"/>
                </a:solidFill>
                <a:latin typeface="Arial"/>
                <a:cs typeface="Arial"/>
              </a:rPr>
              <a:t>virtual </a:t>
            </a:r>
            <a:r>
              <a:rPr dirty="0" sz="2600" spc="110">
                <a:solidFill>
                  <a:srgbClr val="44536A"/>
                </a:solidFill>
                <a:latin typeface="Arial"/>
                <a:cs typeface="Arial"/>
              </a:rPr>
              <a:t>workshops.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Clr>
                <a:srgbClr val="44536A"/>
              </a:buClr>
              <a:buFont typeface="Wingdings"/>
              <a:buChar char=""/>
            </a:pPr>
            <a:endParaRPr sz="2600">
              <a:latin typeface="Arial"/>
              <a:cs typeface="Arial"/>
            </a:endParaRPr>
          </a:p>
          <a:p>
            <a:pPr marL="469900" marR="653415" indent="-457200">
              <a:lnSpc>
                <a:spcPct val="107000"/>
              </a:lnSpc>
              <a:buFont typeface="Wingdings"/>
              <a:buChar char=""/>
              <a:tabLst>
                <a:tab pos="469900" algn="l"/>
              </a:tabLst>
            </a:pPr>
            <a:r>
              <a:rPr dirty="0" sz="2600" spc="95">
                <a:solidFill>
                  <a:srgbClr val="44536A"/>
                </a:solidFill>
                <a:latin typeface="Arial"/>
                <a:cs typeface="Arial"/>
              </a:rPr>
              <a:t>Focus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25">
                <a:solidFill>
                  <a:srgbClr val="44536A"/>
                </a:solidFill>
                <a:latin typeface="Arial"/>
                <a:cs typeface="Arial"/>
              </a:rPr>
              <a:t>group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00">
                <a:solidFill>
                  <a:srgbClr val="44536A"/>
                </a:solidFill>
                <a:latin typeface="Arial"/>
                <a:cs typeface="Arial"/>
              </a:rPr>
              <a:t>participants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5">
                <a:solidFill>
                  <a:srgbClr val="44536A"/>
                </a:solidFill>
                <a:latin typeface="Arial"/>
                <a:cs typeface="Arial"/>
              </a:rPr>
              <a:t>(N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20">
                <a:solidFill>
                  <a:srgbClr val="44536A"/>
                </a:solidFill>
                <a:latin typeface="Arial"/>
                <a:cs typeface="Arial"/>
              </a:rPr>
              <a:t>=24)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65">
                <a:solidFill>
                  <a:srgbClr val="44536A"/>
                </a:solidFill>
                <a:latin typeface="Arial"/>
                <a:cs typeface="Arial"/>
              </a:rPr>
              <a:t>were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5">
                <a:solidFill>
                  <a:srgbClr val="44536A"/>
                </a:solidFill>
                <a:latin typeface="Arial"/>
                <a:cs typeface="Arial"/>
              </a:rPr>
              <a:t>recruited</a:t>
            </a:r>
            <a:r>
              <a:rPr dirty="0" sz="26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29">
                <a:solidFill>
                  <a:srgbClr val="44536A"/>
                </a:solidFill>
                <a:latin typeface="Arial"/>
                <a:cs typeface="Arial"/>
              </a:rPr>
              <a:t>from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50">
                <a:solidFill>
                  <a:srgbClr val="44536A"/>
                </a:solidFill>
                <a:latin typeface="Arial"/>
                <a:cs typeface="Arial"/>
              </a:rPr>
              <a:t>a </a:t>
            </a:r>
            <a:r>
              <a:rPr dirty="0" sz="2600" spc="140">
                <a:solidFill>
                  <a:srgbClr val="44536A"/>
                </a:solidFill>
                <a:latin typeface="Arial"/>
                <a:cs typeface="Arial"/>
              </a:rPr>
              <a:t>diverse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95">
                <a:solidFill>
                  <a:srgbClr val="44536A"/>
                </a:solidFill>
                <a:latin typeface="Arial"/>
                <a:cs typeface="Arial"/>
              </a:rPr>
              <a:t>pool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55">
                <a:solidFill>
                  <a:srgbClr val="44536A"/>
                </a:solidFill>
                <a:latin typeface="Arial"/>
                <a:cs typeface="Arial"/>
              </a:rPr>
              <a:t>insured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95">
                <a:solidFill>
                  <a:srgbClr val="44536A"/>
                </a:solidFill>
                <a:latin typeface="Arial"/>
                <a:cs typeface="Arial"/>
              </a:rPr>
              <a:t>patients/caregivers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55">
                <a:solidFill>
                  <a:srgbClr val="44536A"/>
                </a:solidFill>
                <a:latin typeface="Arial"/>
                <a:cs typeface="Arial"/>
              </a:rPr>
              <a:t>served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29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44536A"/>
                </a:solidFill>
                <a:latin typeface="Arial"/>
                <a:cs typeface="Arial"/>
              </a:rPr>
              <a:t>PAF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representing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55">
                <a:solidFill>
                  <a:srgbClr val="44536A"/>
                </a:solidFill>
                <a:latin typeface="Arial"/>
                <a:cs typeface="Arial"/>
              </a:rPr>
              <a:t>various</a:t>
            </a:r>
            <a:r>
              <a:rPr dirty="0" sz="26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40">
                <a:solidFill>
                  <a:srgbClr val="44536A"/>
                </a:solidFill>
                <a:latin typeface="Arial"/>
                <a:cs typeface="Arial"/>
              </a:rPr>
              <a:t>medical</a:t>
            </a:r>
            <a:r>
              <a:rPr dirty="0" sz="26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45">
                <a:solidFill>
                  <a:srgbClr val="44536A"/>
                </a:solidFill>
                <a:latin typeface="Arial"/>
                <a:cs typeface="Arial"/>
              </a:rPr>
              <a:t>diagnoses,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45">
                <a:solidFill>
                  <a:srgbClr val="44536A"/>
                </a:solidFill>
                <a:latin typeface="Arial"/>
                <a:cs typeface="Arial"/>
              </a:rPr>
              <a:t>were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racially/ethnically</a:t>
            </a:r>
            <a:r>
              <a:rPr dirty="0" sz="26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45">
                <a:solidFill>
                  <a:srgbClr val="44536A"/>
                </a:solidFill>
                <a:latin typeface="Arial"/>
                <a:cs typeface="Arial"/>
              </a:rPr>
              <a:t>reflective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26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9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population,</a:t>
            </a:r>
            <a:r>
              <a:rPr dirty="0" sz="26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50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experienced</a:t>
            </a:r>
            <a:r>
              <a:rPr dirty="0" sz="26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35">
                <a:solidFill>
                  <a:srgbClr val="44536A"/>
                </a:solidFill>
                <a:latin typeface="Arial"/>
                <a:cs typeface="Arial"/>
              </a:rPr>
              <a:t>some</a:t>
            </a:r>
            <a:r>
              <a:rPr dirty="0" sz="26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14">
                <a:solidFill>
                  <a:srgbClr val="44536A"/>
                </a:solidFill>
                <a:latin typeface="Arial"/>
                <a:cs typeface="Arial"/>
              </a:rPr>
              <a:t>level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7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26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95">
                <a:solidFill>
                  <a:srgbClr val="44536A"/>
                </a:solidFill>
                <a:latin typeface="Arial"/>
                <a:cs typeface="Arial"/>
              </a:rPr>
              <a:t>healthcare</a:t>
            </a:r>
            <a:r>
              <a:rPr dirty="0" sz="26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access</a:t>
            </a:r>
            <a:r>
              <a:rPr dirty="0" sz="26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265">
                <a:solidFill>
                  <a:srgbClr val="44536A"/>
                </a:solidFill>
                <a:latin typeface="Arial"/>
                <a:cs typeface="Arial"/>
              </a:rPr>
              <a:t>and/or </a:t>
            </a:r>
            <a:r>
              <a:rPr dirty="0" sz="2600" spc="180">
                <a:solidFill>
                  <a:srgbClr val="44536A"/>
                </a:solidFill>
                <a:latin typeface="Arial"/>
                <a:cs typeface="Arial"/>
              </a:rPr>
              <a:t>affordability</a:t>
            </a:r>
            <a:r>
              <a:rPr dirty="0" sz="26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600" spc="135">
                <a:solidFill>
                  <a:srgbClr val="44536A"/>
                </a:solidFill>
                <a:latin typeface="Arial"/>
                <a:cs typeface="Arial"/>
              </a:rPr>
              <a:t>challenges.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70" y="1399501"/>
            <a:ext cx="10905109" cy="4389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diagram of a number of people with blue and orange circles  Description automatically generated with medium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084" y="1255094"/>
            <a:ext cx="5975918" cy="4829318"/>
          </a:xfrm>
          <a:prstGeom prst="rect">
            <a:avLst/>
          </a:prstGeom>
        </p:spPr>
      </p:pic>
      <p:pic>
        <p:nvPicPr>
          <p:cNvPr id="3" name="object 3" descr="A close-up of a diagram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0442" y="1231858"/>
            <a:ext cx="3438481" cy="46462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82548" y="392684"/>
            <a:ext cx="5789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/>
              <a:t>Acceptability</a:t>
            </a:r>
            <a:r>
              <a:rPr dirty="0" sz="2800" spc="-120"/>
              <a:t> </a:t>
            </a:r>
            <a:r>
              <a:rPr dirty="0" sz="2800" spc="-155"/>
              <a:t>Of</a:t>
            </a:r>
            <a:r>
              <a:rPr dirty="0" sz="2800" spc="-100"/>
              <a:t> </a:t>
            </a:r>
            <a:r>
              <a:rPr dirty="0" sz="2800" spc="-400"/>
              <a:t>SDOH</a:t>
            </a:r>
            <a:r>
              <a:rPr dirty="0" sz="2800" spc="-85"/>
              <a:t> </a:t>
            </a:r>
            <a:r>
              <a:rPr dirty="0" sz="2800" spc="-185"/>
              <a:t>Related</a:t>
            </a:r>
            <a:r>
              <a:rPr dirty="0" sz="2800" spc="-120"/>
              <a:t> </a:t>
            </a:r>
            <a:r>
              <a:rPr dirty="0" sz="2800" spc="-200"/>
              <a:t>Language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02525" y="1224868"/>
            <a:ext cx="10307955" cy="4806315"/>
            <a:chOff x="702525" y="1224868"/>
            <a:chExt cx="10307955" cy="4806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25" y="1224868"/>
              <a:ext cx="10307569" cy="48060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91449" y="28575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1C3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patientinsightinstitute.org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30"/>
              <a:t>patientadvocate.org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633" y="15490"/>
              <a:ext cx="9667367" cy="68425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0257" cy="68580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Process</a:t>
            </a:r>
            <a:r>
              <a:rPr dirty="0" spc="-250"/>
              <a:t> </a:t>
            </a:r>
            <a:r>
              <a:rPr dirty="0" spc="-125"/>
              <a:t>Matters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448" y="2046325"/>
            <a:ext cx="3475990" cy="363855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Content</a:t>
            </a:r>
            <a:r>
              <a:rPr dirty="0" sz="2000" spc="-11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12B78"/>
                </a:solidFill>
                <a:latin typeface="Arial"/>
                <a:cs typeface="Arial"/>
              </a:rPr>
              <a:t>of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112B78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dirty="0" sz="2000" spc="-60">
                <a:solidFill>
                  <a:srgbClr val="112B78"/>
                </a:solidFill>
                <a:latin typeface="Arial"/>
                <a:cs typeface="Arial"/>
              </a:rPr>
              <a:t>What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12B78"/>
                </a:solidFill>
                <a:latin typeface="Arial"/>
                <a:cs typeface="Arial"/>
              </a:rPr>
              <a:t>is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being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12B78"/>
                </a:solidFill>
                <a:latin typeface="Arial"/>
                <a:cs typeface="Arial"/>
              </a:rPr>
              <a:t>asked</a:t>
            </a:r>
            <a:endParaRPr sz="2000">
              <a:latin typeface="Arial"/>
              <a:cs typeface="Arial"/>
            </a:endParaRPr>
          </a:p>
          <a:p>
            <a:pPr marL="12700" marR="5080" indent="227965">
              <a:lnSpc>
                <a:spcPct val="131500"/>
              </a:lnSpc>
              <a:spcBef>
                <a:spcPts val="10"/>
              </a:spcBef>
              <a:buChar char="•"/>
              <a:tabLst>
                <a:tab pos="240665" algn="l"/>
              </a:tabLst>
            </a:pPr>
            <a:r>
              <a:rPr dirty="0" sz="2000" spc="-120">
                <a:solidFill>
                  <a:srgbClr val="112B78"/>
                </a:solidFill>
                <a:latin typeface="Arial"/>
                <a:cs typeface="Arial"/>
              </a:rPr>
              <a:t>How</a:t>
            </a:r>
            <a:r>
              <a:rPr dirty="0" sz="2000" spc="-10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112B78"/>
                </a:solidFill>
                <a:latin typeface="Arial"/>
                <a:cs typeface="Arial"/>
              </a:rPr>
              <a:t>it</a:t>
            </a:r>
            <a:r>
              <a:rPr dirty="0" sz="2000" spc="-7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12B78"/>
                </a:solidFill>
                <a:latin typeface="Arial"/>
                <a:cs typeface="Arial"/>
              </a:rPr>
              <a:t>is</a:t>
            </a:r>
            <a:r>
              <a:rPr dirty="0" sz="2000" spc="-95">
                <a:solidFill>
                  <a:srgbClr val="112B78"/>
                </a:solidFill>
                <a:latin typeface="Arial"/>
                <a:cs typeface="Arial"/>
              </a:rPr>
              <a:t> being</a:t>
            </a:r>
            <a:r>
              <a:rPr dirty="0" sz="2000" spc="-85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112B78"/>
                </a:solidFill>
                <a:latin typeface="Arial"/>
                <a:cs typeface="Arial"/>
              </a:rPr>
              <a:t>asked</a:t>
            </a:r>
            <a:r>
              <a:rPr dirty="0" sz="2000" spc="-80">
                <a:solidFill>
                  <a:srgbClr val="112B78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112B78"/>
                </a:solidFill>
                <a:latin typeface="Arial"/>
                <a:cs typeface="Arial"/>
              </a:rPr>
              <a:t>(wording)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  <a:p>
            <a:pPr marL="12700" marR="2755900">
              <a:lnSpc>
                <a:spcPct val="131700"/>
              </a:lnSpc>
              <a:spcBef>
                <a:spcPts val="10"/>
              </a:spcBef>
            </a:pPr>
            <a:r>
              <a:rPr dirty="0" sz="2000" spc="-90">
                <a:solidFill>
                  <a:srgbClr val="A6A6A6"/>
                </a:solidFill>
                <a:latin typeface="Arial"/>
                <a:cs typeface="Arial"/>
              </a:rPr>
              <a:t>Where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Why </a:t>
            </a:r>
            <a:r>
              <a:rPr dirty="0" sz="2000" spc="-20">
                <a:solidFill>
                  <a:srgbClr val="A6A6A6"/>
                </a:solidFill>
                <a:latin typeface="Arial"/>
                <a:cs typeface="Arial"/>
              </a:rPr>
              <a:t>What </a:t>
            </a:r>
            <a:r>
              <a:rPr dirty="0" sz="2000" spc="-25">
                <a:solidFill>
                  <a:srgbClr val="A6A6A6"/>
                </a:solidFill>
                <a:latin typeface="Arial"/>
                <a:cs typeface="Arial"/>
              </a:rPr>
              <a:t>How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7" y="25"/>
            <a:ext cx="11936095" cy="6858000"/>
            <a:chOff x="5327" y="25"/>
            <a:chExt cx="11936095" cy="6858000"/>
          </a:xfrm>
        </p:grpSpPr>
        <p:sp>
          <p:nvSpPr>
            <p:cNvPr id="8" name="object 8"/>
            <p:cNvSpPr/>
            <p:nvPr/>
          </p:nvSpPr>
          <p:spPr>
            <a:xfrm>
              <a:off x="10667237" y="6405285"/>
              <a:ext cx="41275" cy="452755"/>
            </a:xfrm>
            <a:custGeom>
              <a:avLst/>
              <a:gdLst/>
              <a:ahLst/>
              <a:cxnLst/>
              <a:rect l="l" t="t" r="r" b="b"/>
              <a:pathLst>
                <a:path w="41275" h="452754">
                  <a:moveTo>
                    <a:pt x="40800" y="0"/>
                  </a:moveTo>
                  <a:lnTo>
                    <a:pt x="0" y="0"/>
                  </a:lnTo>
                  <a:lnTo>
                    <a:pt x="0" y="452704"/>
                  </a:lnTo>
                  <a:lnTo>
                    <a:pt x="40800" y="452704"/>
                  </a:lnTo>
                  <a:lnTo>
                    <a:pt x="40800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7" y="6282888"/>
              <a:ext cx="1125740" cy="5115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2326" y="25"/>
              <a:ext cx="4498721" cy="11102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41130" y="6529527"/>
            <a:ext cx="15055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patientinsightinstitute.org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29670" y="6535546"/>
            <a:ext cx="1069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patientadvocate.org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Rebekah</dc:creator>
  <dc:title>Welcome !  PAF HSR Advisory Committee Planning &amp; Development Call</dc:title>
  <dcterms:created xsi:type="dcterms:W3CDTF">2026-06-17T22:48:05Z</dcterms:created>
  <dcterms:modified xsi:type="dcterms:W3CDTF">2026-06-17T22:48:05Z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2026-06-17T00:00:00Z</vt:filetime>
  </property>
  <property fmtid="{D5CDD505-2E9C-101B-9397-08002B2CF9AE}" pid="5" name="MSIP_Label_cae7409b-135b-4182-8f70-123cbeb6faa3_Enabled">
    <vt:lpwstr>True</vt:lpwstr>
  </property>
  <property fmtid="{D5CDD505-2E9C-101B-9397-08002B2CF9AE}" pid="6" name="MSIP_Label_cae7409b-135b-4182-8f70-123cbeb6faa3_Method">
    <vt:lpwstr>Privileged</vt:lpwstr>
  </property>
  <property fmtid="{D5CDD505-2E9C-101B-9397-08002B2CF9AE}" pid="7" name="MSIP_Label_cae7409b-135b-4182-8f70-123cbeb6faa3_SiteId">
    <vt:lpwstr>5b20fd2f-7cbc-4a35-bd99-1e75eb37bca8</vt:lpwstr>
  </property>
  <property fmtid="{D5CDD505-2E9C-101B-9397-08002B2CF9AE}" pid="8" name="Producer">
    <vt:lpwstr>Microsoft® PowerPoint® for Microsoft 365</vt:lpwstr>
  </property>
</Properties>
</file>