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0D53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0D53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0D53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D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0D53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D53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48344" y="-1"/>
            <a:ext cx="3843654" cy="68579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87086" y="6441427"/>
            <a:ext cx="1260741" cy="16267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31519" y="468248"/>
            <a:ext cx="3054858" cy="124358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000D53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38200" y="635584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6350">
            <a:solidFill>
              <a:srgbClr val="F76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25500" y="744093"/>
            <a:ext cx="8542655" cy="5137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93750" y="1812925"/>
            <a:ext cx="10604500" cy="4124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825500" y="6458340"/>
            <a:ext cx="4152265" cy="1695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000D53"/>
                </a:solidFill>
                <a:latin typeface="Georgia"/>
                <a:cs typeface="Georgia"/>
              </a:defRPr>
            </a:lvl1pPr>
          </a:lstStyle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1168760" y="6456371"/>
            <a:ext cx="235584" cy="1644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F76900"/>
                </a:solidFill>
                <a:latin typeface="Verdana"/>
                <a:cs typeface="Verdana"/>
              </a:defRPr>
            </a:lvl1pPr>
          </a:lstStyle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mailto:zabridge@syr.edu" TargetMode="Externa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71331" y="3537330"/>
            <a:ext cx="3320669" cy="3320666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47776" y="6469786"/>
            <a:ext cx="64439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©</a:t>
            </a:r>
            <a:r>
              <a:rPr dirty="0" sz="900" spc="-3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2025,</a:t>
            </a:r>
            <a:r>
              <a:rPr dirty="0" sz="900" spc="-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IVMF</a:t>
            </a:r>
            <a:r>
              <a:rPr dirty="0" sz="900" spc="-1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at</a:t>
            </a:r>
            <a:r>
              <a:rPr dirty="0" sz="900" spc="-2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Syracuse University.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This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content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may be</a:t>
            </a:r>
            <a:r>
              <a:rPr dirty="0" sz="900" spc="-3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distributed</a:t>
            </a:r>
            <a:r>
              <a:rPr dirty="0" sz="900" spc="-1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freely</a:t>
            </a:r>
            <a:r>
              <a:rPr dirty="0" sz="900" spc="-3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for</a:t>
            </a:r>
            <a:r>
              <a:rPr dirty="0" sz="900" spc="-1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educational</a:t>
            </a:r>
            <a:r>
              <a:rPr dirty="0" sz="900" spc="-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and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research</a:t>
            </a:r>
            <a:r>
              <a:rPr dirty="0" sz="900" spc="-2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uses</a:t>
            </a:r>
            <a:r>
              <a:rPr dirty="0" sz="900" spc="-2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as</a:t>
            </a:r>
            <a:r>
              <a:rPr dirty="0" sz="900" spc="-2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long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as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this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copyright</a:t>
            </a:r>
            <a:r>
              <a:rPr dirty="0" sz="900" spc="-1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notice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is</a:t>
            </a:r>
            <a:r>
              <a:rPr dirty="0" sz="900" spc="-2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attached.</a:t>
            </a:r>
            <a:r>
              <a:rPr dirty="0" sz="900" spc="-3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No</a:t>
            </a:r>
            <a:r>
              <a:rPr dirty="0" sz="900" spc="-3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commercial</a:t>
            </a:r>
            <a:r>
              <a:rPr dirty="0" sz="900" spc="1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use</a:t>
            </a:r>
            <a:r>
              <a:rPr dirty="0" sz="900" spc="-4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of</a:t>
            </a:r>
            <a:r>
              <a:rPr dirty="0" sz="900" spc="-2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this</a:t>
            </a:r>
            <a:r>
              <a:rPr dirty="0" sz="900" spc="-2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material</a:t>
            </a:r>
            <a:r>
              <a:rPr dirty="0" sz="900" spc="-1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may</a:t>
            </a:r>
            <a:r>
              <a:rPr dirty="0" sz="900" spc="-1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be</a:t>
            </a:r>
            <a:r>
              <a:rPr dirty="0" sz="900" spc="-4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made</a:t>
            </a:r>
            <a:r>
              <a:rPr dirty="0" sz="900" spc="-3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without</a:t>
            </a:r>
            <a:r>
              <a:rPr dirty="0" sz="900" spc="-1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express</a:t>
            </a:r>
            <a:r>
              <a:rPr dirty="0" sz="900" spc="-45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>
                <a:solidFill>
                  <a:srgbClr val="000D53"/>
                </a:solidFill>
                <a:latin typeface="Trebuchet MS"/>
                <a:cs typeface="Trebuchet MS"/>
              </a:rPr>
              <a:t>written</a:t>
            </a:r>
            <a:r>
              <a:rPr dirty="0" sz="900" spc="-30">
                <a:solidFill>
                  <a:srgbClr val="000D53"/>
                </a:solidFill>
                <a:latin typeface="Trebuchet MS"/>
                <a:cs typeface="Trebuchet MS"/>
              </a:rPr>
              <a:t> </a:t>
            </a:r>
            <a:r>
              <a:rPr dirty="0" sz="900" spc="-10">
                <a:solidFill>
                  <a:srgbClr val="000D53"/>
                </a:solidFill>
                <a:latin typeface="Trebuchet MS"/>
                <a:cs typeface="Trebuchet MS"/>
              </a:rPr>
              <a:t>permission.</a:t>
            </a:r>
            <a:endParaRPr sz="900">
              <a:latin typeface="Trebuchet MS"/>
              <a:cs typeface="Trebuchet MS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31519" y="474840"/>
            <a:ext cx="3019171" cy="1224673"/>
          </a:xfrm>
          <a:prstGeom prst="rect">
            <a:avLst/>
          </a:prstGeom>
        </p:spPr>
      </p:pic>
      <p:sp>
        <p:nvSpPr>
          <p:cNvPr id="5" name="object 5" descr="$PPTXTitle"/>
          <p:cNvSpPr txBox="1">
            <a:spLocks noGrp="1"/>
          </p:cNvSpPr>
          <p:nvPr>
            <p:ph type="title"/>
          </p:nvPr>
        </p:nvSpPr>
        <p:spPr>
          <a:xfrm>
            <a:off x="718819" y="2155901"/>
            <a:ext cx="9011285" cy="207454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675"/>
              </a:spcBef>
            </a:pPr>
            <a:r>
              <a:rPr dirty="0" sz="4800"/>
              <a:t>Separating</a:t>
            </a:r>
            <a:r>
              <a:rPr dirty="0" sz="4800" spc="-75"/>
              <a:t> </a:t>
            </a:r>
            <a:r>
              <a:rPr dirty="0" sz="4800"/>
              <a:t>the</a:t>
            </a:r>
            <a:r>
              <a:rPr dirty="0" sz="4800" spc="-95"/>
              <a:t> </a:t>
            </a:r>
            <a:r>
              <a:rPr dirty="0" sz="4800"/>
              <a:t>dimensions</a:t>
            </a:r>
            <a:r>
              <a:rPr dirty="0" sz="4800" spc="-80"/>
              <a:t> </a:t>
            </a:r>
            <a:r>
              <a:rPr dirty="0" sz="4800" spc="-25"/>
              <a:t>of </a:t>
            </a:r>
            <a:r>
              <a:rPr dirty="0" sz="4800"/>
              <a:t>network</a:t>
            </a:r>
            <a:r>
              <a:rPr dirty="0" sz="4800" spc="-155"/>
              <a:t> </a:t>
            </a:r>
            <a:r>
              <a:rPr dirty="0" sz="4800"/>
              <a:t>performance</a:t>
            </a:r>
            <a:r>
              <a:rPr dirty="0" sz="4800" spc="-155"/>
              <a:t> </a:t>
            </a:r>
            <a:r>
              <a:rPr dirty="0" sz="4800" spc="-25"/>
              <a:t>for </a:t>
            </a:r>
            <a:r>
              <a:rPr dirty="0" sz="4800"/>
              <a:t>coordinated</a:t>
            </a:r>
            <a:r>
              <a:rPr dirty="0" sz="4800" spc="-90"/>
              <a:t> </a:t>
            </a:r>
            <a:r>
              <a:rPr dirty="0" sz="4800"/>
              <a:t>care</a:t>
            </a:r>
            <a:r>
              <a:rPr dirty="0" sz="4800" spc="-85"/>
              <a:t> </a:t>
            </a:r>
            <a:r>
              <a:rPr dirty="0" sz="4800" spc="-10"/>
              <a:t>networks</a:t>
            </a:r>
            <a:endParaRPr sz="4800"/>
          </a:p>
        </p:txBody>
      </p:sp>
      <p:sp>
        <p:nvSpPr>
          <p:cNvPr id="6" name="object 6"/>
          <p:cNvSpPr txBox="1"/>
          <p:nvPr/>
        </p:nvSpPr>
        <p:spPr>
          <a:xfrm>
            <a:off x="718819" y="4640732"/>
            <a:ext cx="2940685" cy="1287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5400"/>
              </a:lnSpc>
              <a:spcBef>
                <a:spcPts val="100"/>
              </a:spcBef>
            </a:pPr>
            <a:r>
              <a:rPr dirty="0" sz="2200">
                <a:solidFill>
                  <a:srgbClr val="000D53"/>
                </a:solidFill>
                <a:latin typeface="Verdana"/>
                <a:cs typeface="Verdana"/>
              </a:rPr>
              <a:t>Zachary</a:t>
            </a:r>
            <a:r>
              <a:rPr dirty="0" sz="2200" spc="-12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200" spc="-10">
                <a:solidFill>
                  <a:srgbClr val="000D53"/>
                </a:solidFill>
                <a:latin typeface="Verdana"/>
                <a:cs typeface="Verdana"/>
              </a:rPr>
              <a:t>Bridgewater </a:t>
            </a:r>
            <a:r>
              <a:rPr dirty="0" sz="2200" spc="-20">
                <a:solidFill>
                  <a:srgbClr val="000D53"/>
                </a:solidFill>
                <a:latin typeface="Verdana"/>
                <a:cs typeface="Verdana"/>
              </a:rPr>
              <a:t>Joshua-</a:t>
            </a:r>
            <a:r>
              <a:rPr dirty="0" sz="2200">
                <a:solidFill>
                  <a:srgbClr val="000D53"/>
                </a:solidFill>
                <a:latin typeface="Verdana"/>
                <a:cs typeface="Verdana"/>
              </a:rPr>
              <a:t>Paul</a:t>
            </a:r>
            <a:r>
              <a:rPr dirty="0" sz="22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200" spc="-20">
                <a:solidFill>
                  <a:srgbClr val="000D53"/>
                </a:solidFill>
                <a:latin typeface="Verdana"/>
                <a:cs typeface="Verdana"/>
              </a:rPr>
              <a:t>Miles </a:t>
            </a:r>
            <a:r>
              <a:rPr dirty="0" sz="2200">
                <a:solidFill>
                  <a:srgbClr val="000D53"/>
                </a:solidFill>
                <a:latin typeface="Verdana"/>
                <a:cs typeface="Verdana"/>
              </a:rPr>
              <a:t>Catherine</a:t>
            </a:r>
            <a:r>
              <a:rPr dirty="0" sz="22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200" spc="-10">
                <a:solidFill>
                  <a:srgbClr val="000D53"/>
                </a:solidFill>
                <a:latin typeface="Verdana"/>
                <a:cs typeface="Verdana"/>
              </a:rPr>
              <a:t>Annis</a:t>
            </a:r>
            <a:endParaRPr sz="22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338954" y="4640732"/>
            <a:ext cx="2498725" cy="866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5499"/>
              </a:lnSpc>
              <a:spcBef>
                <a:spcPts val="100"/>
              </a:spcBef>
            </a:pPr>
            <a:r>
              <a:rPr dirty="0" sz="2200">
                <a:solidFill>
                  <a:srgbClr val="000D53"/>
                </a:solidFill>
                <a:latin typeface="Verdana"/>
                <a:cs typeface="Verdana"/>
              </a:rPr>
              <a:t>Gilly</a:t>
            </a:r>
            <a:r>
              <a:rPr dirty="0" sz="2200" spc="-4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200" spc="-10">
                <a:solidFill>
                  <a:srgbClr val="000D53"/>
                </a:solidFill>
                <a:latin typeface="Verdana"/>
                <a:cs typeface="Verdana"/>
              </a:rPr>
              <a:t>Cantor </a:t>
            </a:r>
            <a:r>
              <a:rPr dirty="0" sz="2200">
                <a:solidFill>
                  <a:srgbClr val="000D53"/>
                </a:solidFill>
                <a:latin typeface="Verdana"/>
                <a:cs typeface="Verdana"/>
              </a:rPr>
              <a:t>Michelle</a:t>
            </a:r>
            <a:r>
              <a:rPr dirty="0" sz="2200" spc="-114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200" spc="-10">
                <a:solidFill>
                  <a:srgbClr val="000D53"/>
                </a:solidFill>
                <a:latin typeface="Verdana"/>
                <a:cs typeface="Verdana"/>
              </a:rPr>
              <a:t>Shumate</a:t>
            </a:r>
            <a:endParaRPr sz="2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65"/>
              <a:t> </a:t>
            </a:r>
            <a:r>
              <a:rPr dirty="0"/>
              <a:t>value</a:t>
            </a:r>
            <a:r>
              <a:rPr dirty="0" spc="-40"/>
              <a:t> </a:t>
            </a:r>
            <a:r>
              <a:rPr dirty="0"/>
              <a:t>of</a:t>
            </a:r>
            <a:r>
              <a:rPr dirty="0" spc="-65"/>
              <a:t> </a:t>
            </a:r>
            <a:r>
              <a:rPr dirty="0"/>
              <a:t>operational</a:t>
            </a:r>
            <a:r>
              <a:rPr dirty="0" spc="-60"/>
              <a:t> </a:t>
            </a:r>
            <a:r>
              <a:rPr dirty="0" spc="-10"/>
              <a:t>approaches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814829"/>
            <a:ext cx="10393680" cy="413448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 marR="564515">
              <a:lnSpc>
                <a:spcPts val="3020"/>
              </a:lnSpc>
              <a:spcBef>
                <a:spcPts val="480"/>
              </a:spcBef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Referral</a:t>
            </a:r>
            <a:r>
              <a:rPr dirty="0" sz="2800" spc="-11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management</a:t>
            </a:r>
            <a:r>
              <a:rPr dirty="0" sz="2800" spc="-11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systems</a:t>
            </a:r>
            <a:r>
              <a:rPr dirty="0" sz="2800" spc="-1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are</a:t>
            </a:r>
            <a:r>
              <a:rPr dirty="0" sz="2800" spc="-1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more</a:t>
            </a:r>
            <a:r>
              <a:rPr dirty="0" sz="2800" spc="-1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commonplace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(Goldberg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&amp;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Nash,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2021)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30"/>
              </a:spcBef>
            </a:pPr>
            <a:endParaRPr sz="2800">
              <a:latin typeface="Verdana"/>
              <a:cs typeface="Verdana"/>
            </a:endParaRPr>
          </a:p>
          <a:p>
            <a:pPr marL="12700" marR="37465">
              <a:lnSpc>
                <a:spcPts val="3020"/>
              </a:lnSpc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Most</a:t>
            </a:r>
            <a:r>
              <a:rPr dirty="0" sz="2800" spc="-10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referral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management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systems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collect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r>
              <a:rPr dirty="0" sz="28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store</a:t>
            </a:r>
            <a:r>
              <a:rPr dirty="0" sz="2800" spc="-10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0">
                <a:solidFill>
                  <a:srgbClr val="000D53"/>
                </a:solidFill>
                <a:latin typeface="Verdana"/>
                <a:cs typeface="Verdana"/>
              </a:rPr>
              <a:t>data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relevant</a:t>
            </a:r>
            <a:r>
              <a:rPr dirty="0" sz="2800" spc="-10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to</a:t>
            </a:r>
            <a:r>
              <a:rPr dirty="0" sz="2800" spc="-1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coordinating</a:t>
            </a:r>
            <a:r>
              <a:rPr dirty="0" sz="28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care</a:t>
            </a:r>
            <a:r>
              <a:rPr dirty="0" sz="2800" spc="-10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(SIREN,</a:t>
            </a:r>
            <a:r>
              <a:rPr dirty="0" sz="2800" spc="-10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2019)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30"/>
              </a:spcBef>
            </a:pPr>
            <a:endParaRPr sz="2800">
              <a:latin typeface="Verdana"/>
              <a:cs typeface="Verdana"/>
            </a:endParaRPr>
          </a:p>
          <a:p>
            <a:pPr marL="12700" marR="5080">
              <a:lnSpc>
                <a:spcPts val="3020"/>
              </a:lnSpc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Organizations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r>
              <a:rPr dirty="0" sz="2800" spc="-10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staff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have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greater</a:t>
            </a:r>
            <a:r>
              <a:rPr dirty="0" sz="2800" spc="-10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control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over</a:t>
            </a:r>
            <a:r>
              <a:rPr dirty="0" sz="2800" spc="-10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r>
              <a:rPr dirty="0" sz="28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5">
                <a:solidFill>
                  <a:srgbClr val="000D53"/>
                </a:solidFill>
                <a:latin typeface="Verdana"/>
                <a:cs typeface="Verdana"/>
              </a:rPr>
              <a:t>can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respond</a:t>
            </a:r>
            <a:r>
              <a:rPr dirty="0" sz="2800" spc="-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more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quickly</a:t>
            </a:r>
            <a:r>
              <a:rPr dirty="0" sz="2800" spc="-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to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data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related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to</a:t>
            </a:r>
            <a:r>
              <a:rPr dirty="0" sz="28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their</a:t>
            </a:r>
            <a:r>
              <a:rPr dirty="0" sz="28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daily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operations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(Carboni</a:t>
            </a:r>
            <a:r>
              <a:rPr dirty="0" sz="2800" spc="-1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et</a:t>
            </a:r>
            <a:r>
              <a:rPr dirty="0" sz="2800" spc="-1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al.,</a:t>
            </a:r>
            <a:r>
              <a:rPr dirty="0" sz="2800" spc="-14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2022)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What</a:t>
            </a:r>
            <a:r>
              <a:rPr dirty="0" spc="-45"/>
              <a:t> </a:t>
            </a:r>
            <a:r>
              <a:rPr dirty="0"/>
              <a:t>metrics</a:t>
            </a:r>
            <a:r>
              <a:rPr dirty="0" spc="-65"/>
              <a:t> </a:t>
            </a:r>
            <a:r>
              <a:rPr dirty="0"/>
              <a:t>already</a:t>
            </a:r>
            <a:r>
              <a:rPr dirty="0" spc="-40"/>
              <a:t> </a:t>
            </a:r>
            <a:r>
              <a:rPr dirty="0" spc="-10"/>
              <a:t>exist?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812925"/>
          <a:ext cx="10604500" cy="4124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59610"/>
                <a:gridCol w="3869690"/>
                <a:gridCol w="4686300"/>
              </a:tblGrid>
              <a:tr h="3835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spc="-2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Type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000D53"/>
                      </a:solidFill>
                      <a:prstDash val="solid"/>
                    </a:lnL>
                    <a:solidFill>
                      <a:srgbClr val="000D53"/>
                    </a:solidFill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What</a:t>
                      </a:r>
                      <a:r>
                        <a:rPr dirty="0" sz="1800" spc="-4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does</a:t>
                      </a:r>
                      <a:r>
                        <a:rPr dirty="0" sz="1800" spc="-45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it</a:t>
                      </a:r>
                      <a:r>
                        <a:rPr dirty="0" sz="1800" spc="-4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assess?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solidFill>
                      <a:srgbClr val="000D53"/>
                    </a:solidFill>
                  </a:tcPr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Examples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lnR w="12700">
                      <a:solidFill>
                        <a:srgbClr val="000D53"/>
                      </a:solidFill>
                      <a:prstDash val="solid"/>
                    </a:lnR>
                    <a:solidFill>
                      <a:srgbClr val="000D53"/>
                    </a:solidFill>
                  </a:tcPr>
                </a:tc>
              </a:tr>
              <a:tr h="6330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Quality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Control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000D53"/>
                      </a:solidFill>
                      <a:prstDash val="solid"/>
                    </a:lnL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125095" marR="39306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Interaction</a:t>
                      </a:r>
                      <a:r>
                        <a:rPr dirty="0" sz="1800" spc="-7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between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</a:t>
                      </a:r>
                      <a:r>
                        <a:rPr dirty="0" sz="1800" spc="-7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client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and</a:t>
                      </a:r>
                      <a:r>
                        <a:rPr dirty="0" sz="1800" spc="-4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members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3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network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384175" indent="-286385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Types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7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questions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asked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38417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Was</a:t>
                      </a:r>
                      <a:r>
                        <a:rPr dirty="0" sz="1800" spc="-7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an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appropriate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referral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made?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R w="12700">
                      <a:solidFill>
                        <a:srgbClr val="000D53"/>
                      </a:solidFill>
                      <a:prstDash val="solid"/>
                    </a:lnR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91376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Demand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Who</a:t>
                      </a:r>
                      <a:r>
                        <a:rPr dirty="0" sz="1800" spc="-4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is</a:t>
                      </a: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seeking</a:t>
                      </a:r>
                      <a:r>
                        <a:rPr dirty="0" sz="1800" spc="-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what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125095">
                        <a:lnSpc>
                          <a:spcPct val="100000"/>
                        </a:lnSpc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and</a:t>
                      </a:r>
                      <a:r>
                        <a:rPr dirty="0" sz="1800" spc="-1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from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where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indent="-286385">
                        <a:lnSpc>
                          <a:spcPct val="100000"/>
                        </a:lnSpc>
                        <a:spcBef>
                          <a:spcPts val="350"/>
                        </a:spcBef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Count</a:t>
                      </a:r>
                      <a:r>
                        <a:rPr dirty="0" sz="1800" spc="-7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6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clients</a:t>
                      </a:r>
                      <a:r>
                        <a:rPr dirty="0" sz="1800" spc="-7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requesting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38417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Client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demographics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384175" indent="-286385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Client</a:t>
                      </a:r>
                      <a:r>
                        <a:rPr dirty="0" sz="1800" spc="-6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geography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Supply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125095" marR="901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What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are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available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and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what</a:t>
                      </a:r>
                      <a:r>
                        <a:rPr dirty="0" sz="1800" spc="-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extent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384175" indent="-286385">
                        <a:lnSpc>
                          <a:spcPct val="100000"/>
                        </a:lnSpc>
                        <a:spcBef>
                          <a:spcPts val="355"/>
                        </a:spcBef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Count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3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providers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38417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Capacity</a:t>
                      </a:r>
                      <a:r>
                        <a:rPr dirty="0" sz="1800" spc="-4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available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Referral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efficacy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3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system</a:t>
                      </a: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at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125095">
                        <a:lnSpc>
                          <a:spcPct val="100000"/>
                        </a:lnSpc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referring</a:t>
                      </a:r>
                      <a:r>
                        <a:rPr dirty="0" sz="1800" spc="-3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clients</a:t>
                      </a:r>
                      <a:r>
                        <a:rPr dirty="0" sz="1800" spc="-1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84175" indent="-286385">
                        <a:lnSpc>
                          <a:spcPct val="100000"/>
                        </a:lnSpc>
                        <a:spcBef>
                          <a:spcPts val="355"/>
                        </a:spcBef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Count</a:t>
                      </a:r>
                      <a:r>
                        <a:rPr dirty="0" sz="1800" spc="-6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rejected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referrals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38417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Wait</a:t>
                      </a:r>
                      <a:r>
                        <a:rPr dirty="0" sz="1800" spc="-6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time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until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start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38417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Count</a:t>
                      </a:r>
                      <a:r>
                        <a:rPr dirty="0" sz="1800" spc="-4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resolved</a:t>
                      </a:r>
                      <a:r>
                        <a:rPr dirty="0" sz="1800" spc="-6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referrals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System</a:t>
                      </a:r>
                      <a:r>
                        <a:rPr dirty="0" sz="1800" spc="-7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Impact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125095" marR="1416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Broader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changes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dirty="0" sz="1800" spc="-3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community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experience</a:t>
                      </a:r>
                      <a:r>
                        <a:rPr dirty="0" sz="1800" spc="-4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and</a:t>
                      </a:r>
                      <a:r>
                        <a:rPr dirty="0" sz="1800" spc="-7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system</a:t>
                      </a: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utility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384175" indent="-286385">
                        <a:lnSpc>
                          <a:spcPct val="100000"/>
                        </a:lnSpc>
                        <a:spcBef>
                          <a:spcPts val="355"/>
                        </a:spcBef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Cost</a:t>
                      </a:r>
                      <a:r>
                        <a:rPr dirty="0" sz="1800" spc="-3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care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38417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38417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Community</a:t>
                      </a:r>
                      <a:r>
                        <a:rPr dirty="0" sz="1800" spc="-9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health</a:t>
                      </a:r>
                      <a:r>
                        <a:rPr dirty="0" sz="1800" spc="-8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outcomes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48360" y="6004661"/>
            <a:ext cx="336042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Drawn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from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Shumate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(2021)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Our</a:t>
            </a:r>
            <a:r>
              <a:rPr dirty="0" spc="-10"/>
              <a:t> </a:t>
            </a:r>
            <a:r>
              <a:rPr dirty="0"/>
              <a:t>research</a:t>
            </a:r>
            <a:r>
              <a:rPr dirty="0" spc="-15"/>
              <a:t> </a:t>
            </a:r>
            <a:r>
              <a:rPr dirty="0" spc="-10"/>
              <a:t>objectives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812925"/>
          <a:ext cx="10604500" cy="1290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35430"/>
                <a:gridCol w="4139565"/>
                <a:gridCol w="4840605"/>
              </a:tblGrid>
              <a:tr h="37655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spc="-2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Type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000D53"/>
                      </a:solidFill>
                      <a:prstDash val="solid"/>
                    </a:lnL>
                    <a:solidFill>
                      <a:srgbClr val="000D53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34417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What</a:t>
                      </a:r>
                      <a:r>
                        <a:rPr dirty="0" sz="1800" spc="-4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does</a:t>
                      </a:r>
                      <a:r>
                        <a:rPr dirty="0" sz="1800" spc="-45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it</a:t>
                      </a:r>
                      <a:r>
                        <a:rPr dirty="0" sz="1800" spc="-4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assess?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solidFill>
                      <a:srgbClr val="000D53"/>
                    </a:solidFill>
                  </a:tcPr>
                </a:tc>
                <a:tc>
                  <a:txBody>
                    <a:bodyPr/>
                    <a:lstStyle/>
                    <a:p>
                      <a:pPr marL="252729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Examples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lnR w="12700">
                      <a:solidFill>
                        <a:srgbClr val="000D53"/>
                      </a:solidFill>
                      <a:prstDash val="solid"/>
                    </a:lnR>
                    <a:solidFill>
                      <a:srgbClr val="000D53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Referral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000D53"/>
                      </a:solidFill>
                      <a:prstDash val="solid"/>
                    </a:lnL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549275" marR="24511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efficacy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3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the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system</a:t>
                      </a: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at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referring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clients</a:t>
                      </a:r>
                      <a:r>
                        <a:rPr dirty="0" sz="1800" spc="-4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to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539115" indent="-286385">
                        <a:lnSpc>
                          <a:spcPct val="100000"/>
                        </a:lnSpc>
                        <a:spcBef>
                          <a:spcPts val="350"/>
                        </a:spcBef>
                        <a:buFont typeface="Arial"/>
                        <a:buChar char="•"/>
                        <a:tabLst>
                          <a:tab pos="53911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Count</a:t>
                      </a:r>
                      <a:r>
                        <a:rPr dirty="0" sz="1800" spc="-6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rejected</a:t>
                      </a:r>
                      <a:r>
                        <a:rPr dirty="0" sz="1800" spc="-4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referrals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53911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53911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Wait</a:t>
                      </a:r>
                      <a:r>
                        <a:rPr dirty="0" sz="1800" spc="-8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time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until</a:t>
                      </a:r>
                      <a:r>
                        <a:rPr dirty="0" sz="1800" spc="-6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services</a:t>
                      </a:r>
                      <a:r>
                        <a:rPr dirty="0" sz="1800" spc="-5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start</a:t>
                      </a:r>
                      <a:endParaRPr sz="1800">
                        <a:latin typeface="Verdana"/>
                        <a:cs typeface="Verdana"/>
                      </a:endParaRPr>
                    </a:p>
                    <a:p>
                      <a:pPr marL="539115" indent="-286385">
                        <a:lnSpc>
                          <a:spcPct val="100000"/>
                        </a:lnSpc>
                        <a:buFont typeface="Arial"/>
                        <a:buChar char="•"/>
                        <a:tabLst>
                          <a:tab pos="539115" algn="l"/>
                        </a:tabLst>
                      </a:pP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Count</a:t>
                      </a:r>
                      <a:r>
                        <a:rPr dirty="0" sz="1800" spc="-4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of</a:t>
                      </a:r>
                      <a:r>
                        <a:rPr dirty="0" sz="1800" spc="-3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resolved</a:t>
                      </a:r>
                      <a:r>
                        <a:rPr dirty="0" sz="1800" spc="-6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referrals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R w="12700">
                      <a:solidFill>
                        <a:srgbClr val="000D53"/>
                      </a:solidFill>
                      <a:prstDash val="solid"/>
                    </a:lnR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825500" y="3325495"/>
            <a:ext cx="10365740" cy="1531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527685" marR="5080" indent="-515620">
              <a:lnSpc>
                <a:spcPts val="2590"/>
              </a:lnSpc>
              <a:spcBef>
                <a:spcPts val="425"/>
              </a:spcBef>
              <a:buClr>
                <a:srgbClr val="F76900"/>
              </a:buClr>
              <a:buAutoNum type="arabicPeriod"/>
              <a:tabLst>
                <a:tab pos="527685" algn="l"/>
              </a:tabLst>
            </a:pP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Identify</a:t>
            </a:r>
            <a:r>
              <a:rPr dirty="0" sz="2400" spc="-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D53"/>
                </a:solidFill>
                <a:latin typeface="Verdana"/>
                <a:cs typeface="Verdana"/>
              </a:rPr>
              <a:t>distinct</a:t>
            </a:r>
            <a:r>
              <a:rPr dirty="0" sz="2400" spc="-7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D53"/>
                </a:solidFill>
                <a:latin typeface="Verdana"/>
                <a:cs typeface="Verdana"/>
              </a:rPr>
              <a:t>performance</a:t>
            </a:r>
            <a:r>
              <a:rPr dirty="0" sz="2400" spc="-7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D53"/>
                </a:solidFill>
                <a:latin typeface="Verdana"/>
                <a:cs typeface="Verdana"/>
              </a:rPr>
              <a:t>patterns</a:t>
            </a:r>
            <a:r>
              <a:rPr dirty="0" sz="2400" spc="-5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among</a:t>
            </a:r>
            <a:r>
              <a:rPr dirty="0" sz="24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CCNs</a:t>
            </a:r>
            <a:r>
              <a:rPr dirty="0" sz="24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000D53"/>
                </a:solidFill>
                <a:latin typeface="Verdana"/>
                <a:cs typeface="Verdana"/>
              </a:rPr>
              <a:t>tracking </a:t>
            </a: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referral</a:t>
            </a:r>
            <a:r>
              <a:rPr dirty="0" sz="2400" spc="-11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000D53"/>
                </a:solidFill>
                <a:latin typeface="Verdana"/>
                <a:cs typeface="Verdana"/>
              </a:rPr>
              <a:t>metrics</a:t>
            </a:r>
            <a:endParaRPr sz="2400">
              <a:latin typeface="Verdana"/>
              <a:cs typeface="Verdana"/>
            </a:endParaRPr>
          </a:p>
          <a:p>
            <a:pPr marL="527685" marR="427355" indent="-515620">
              <a:lnSpc>
                <a:spcPts val="2590"/>
              </a:lnSpc>
              <a:spcBef>
                <a:spcPts val="1205"/>
              </a:spcBef>
              <a:buClr>
                <a:srgbClr val="F76900"/>
              </a:buClr>
              <a:buAutoNum type="arabicPeriod"/>
              <a:tabLst>
                <a:tab pos="527685" algn="l"/>
              </a:tabLst>
            </a:pP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Generate</a:t>
            </a:r>
            <a:r>
              <a:rPr dirty="0" sz="2400" spc="-1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D53"/>
                </a:solidFill>
                <a:latin typeface="Verdana"/>
                <a:cs typeface="Verdana"/>
              </a:rPr>
              <a:t>recommendations</a:t>
            </a:r>
            <a:r>
              <a:rPr dirty="0" sz="2400" spc="-9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D53"/>
                </a:solidFill>
                <a:latin typeface="Verdana"/>
                <a:cs typeface="Verdana"/>
              </a:rPr>
              <a:t>for</a:t>
            </a:r>
            <a:r>
              <a:rPr dirty="0" sz="2400" spc="-10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b="1">
                <a:solidFill>
                  <a:srgbClr val="000D53"/>
                </a:solidFill>
                <a:latin typeface="Verdana"/>
                <a:cs typeface="Verdana"/>
              </a:rPr>
              <a:t>practitioners</a:t>
            </a:r>
            <a:r>
              <a:rPr dirty="0" sz="2400" spc="-5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building</a:t>
            </a:r>
            <a:r>
              <a:rPr dirty="0" sz="24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spc="-25">
                <a:solidFill>
                  <a:srgbClr val="000D53"/>
                </a:solidFill>
                <a:latin typeface="Verdana"/>
                <a:cs typeface="Verdana"/>
              </a:rPr>
              <a:t>out </a:t>
            </a: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their</a:t>
            </a:r>
            <a:r>
              <a:rPr dirty="0" sz="24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000D53"/>
                </a:solidFill>
                <a:latin typeface="Verdana"/>
                <a:cs typeface="Verdana"/>
              </a:rPr>
              <a:t>evaluation</a:t>
            </a:r>
            <a:r>
              <a:rPr dirty="0" sz="2400" spc="-6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000D53"/>
                </a:solidFill>
                <a:latin typeface="Verdana"/>
                <a:cs typeface="Verdana"/>
              </a:rPr>
              <a:t>efforts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19403" y="4407154"/>
            <a:ext cx="592391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>
                <a:solidFill>
                  <a:srgbClr val="FFFFFF"/>
                </a:solidFill>
              </a:rPr>
              <a:t>Study</a:t>
            </a:r>
            <a:r>
              <a:rPr dirty="0" sz="4800" spc="-15">
                <a:solidFill>
                  <a:srgbClr val="FFFFFF"/>
                </a:solidFill>
              </a:rPr>
              <a:t> </a:t>
            </a:r>
            <a:r>
              <a:rPr dirty="0" sz="4800" spc="-10">
                <a:solidFill>
                  <a:srgbClr val="FFFFFF"/>
                </a:solidFill>
              </a:rPr>
              <a:t>Methodology</a:t>
            </a:r>
            <a:endParaRPr sz="4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Sample</a:t>
            </a:r>
            <a:r>
              <a:rPr dirty="0" spc="-60"/>
              <a:t> </a:t>
            </a:r>
            <a:r>
              <a:rPr dirty="0" spc="-10"/>
              <a:t>information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14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704891"/>
            <a:ext cx="6001385" cy="3244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25800"/>
              </a:lnSpc>
              <a:spcBef>
                <a:spcPts val="95"/>
              </a:spcBef>
            </a:pP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Network</a:t>
            </a:r>
            <a:r>
              <a:rPr dirty="0" sz="2800" spc="-10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model:</a:t>
            </a:r>
            <a:r>
              <a:rPr dirty="0" sz="2800" spc="-8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AmericaServes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Timeframe:</a:t>
            </a:r>
            <a:r>
              <a:rPr dirty="0" sz="2800" spc="-1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2015-</a:t>
            </a:r>
            <a:r>
              <a:rPr dirty="0" sz="2800" spc="-20">
                <a:solidFill>
                  <a:srgbClr val="000D53"/>
                </a:solidFill>
                <a:latin typeface="Verdana"/>
                <a:cs typeface="Verdana"/>
              </a:rPr>
              <a:t>2023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Platform:</a:t>
            </a:r>
            <a:r>
              <a:rPr dirty="0" sz="2800" spc="-9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Unite</a:t>
            </a:r>
            <a:r>
              <a:rPr dirty="0" sz="2800" spc="-12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35">
                <a:solidFill>
                  <a:srgbClr val="000D53"/>
                </a:solidFill>
                <a:latin typeface="Verdana"/>
                <a:cs typeface="Verdana"/>
              </a:rPr>
              <a:t>Us</a:t>
            </a:r>
            <a:endParaRPr sz="2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#</a:t>
            </a:r>
            <a:r>
              <a:rPr dirty="0" sz="2800" spc="-11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Networks:</a:t>
            </a:r>
            <a:r>
              <a:rPr dirty="0" sz="2800" spc="-5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5">
                <a:solidFill>
                  <a:srgbClr val="000D53"/>
                </a:solidFill>
                <a:latin typeface="Verdana"/>
                <a:cs typeface="Verdana"/>
              </a:rPr>
              <a:t>11</a:t>
            </a:r>
            <a:endParaRPr sz="2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#</a:t>
            </a:r>
            <a:r>
              <a:rPr dirty="0" sz="2800" spc="-7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Clients:</a:t>
            </a:r>
            <a:r>
              <a:rPr dirty="0" sz="2800" spc="-4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28,697</a:t>
            </a:r>
            <a:endParaRPr sz="2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#</a:t>
            </a:r>
            <a:r>
              <a:rPr dirty="0" sz="2800" spc="-10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Requests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: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71,991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Performance</a:t>
            </a:r>
            <a:r>
              <a:rPr dirty="0" spc="-80"/>
              <a:t> </a:t>
            </a:r>
            <a:r>
              <a:rPr dirty="0"/>
              <a:t>data</a:t>
            </a:r>
            <a:r>
              <a:rPr dirty="0" spc="-55"/>
              <a:t> </a:t>
            </a:r>
            <a:r>
              <a:rPr dirty="0"/>
              <a:t>in</a:t>
            </a:r>
            <a:r>
              <a:rPr dirty="0" spc="-50"/>
              <a:t> </a:t>
            </a:r>
            <a:r>
              <a:rPr dirty="0"/>
              <a:t>Unite</a:t>
            </a:r>
            <a:r>
              <a:rPr dirty="0" spc="-60"/>
              <a:t> </a:t>
            </a:r>
            <a:r>
              <a:rPr dirty="0" spc="-25"/>
              <a:t>Us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14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814829"/>
            <a:ext cx="9974580" cy="37503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 marR="677545">
              <a:lnSpc>
                <a:spcPts val="3020"/>
              </a:lnSpc>
              <a:spcBef>
                <a:spcPts val="480"/>
              </a:spcBef>
            </a:pP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Time</a:t>
            </a:r>
            <a:r>
              <a:rPr dirty="0" sz="2800" spc="-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to</a:t>
            </a:r>
            <a:r>
              <a:rPr dirty="0" sz="2800" spc="-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service:</a:t>
            </a:r>
            <a:r>
              <a:rPr dirty="0" sz="2800" spc="-2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the</a:t>
            </a:r>
            <a:r>
              <a:rPr dirty="0" sz="2800" spc="-5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time</a:t>
            </a:r>
            <a:r>
              <a:rPr dirty="0" sz="2800" spc="-6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in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days</a:t>
            </a:r>
            <a:r>
              <a:rPr dirty="0" sz="2800" spc="-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between</a:t>
            </a:r>
            <a:r>
              <a:rPr dirty="0" sz="2800" spc="-6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when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50">
                <a:solidFill>
                  <a:srgbClr val="000D53"/>
                </a:solidFill>
                <a:latin typeface="Verdana"/>
                <a:cs typeface="Verdana"/>
              </a:rPr>
              <a:t>a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request</a:t>
            </a:r>
            <a:r>
              <a:rPr dirty="0" sz="28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began</a:t>
            </a:r>
            <a:r>
              <a:rPr dirty="0" sz="28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the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client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received</a:t>
            </a:r>
            <a:r>
              <a:rPr dirty="0" sz="28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response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30"/>
              </a:spcBef>
            </a:pPr>
            <a:endParaRPr sz="2800">
              <a:latin typeface="Verdana"/>
              <a:cs typeface="Verdana"/>
            </a:endParaRPr>
          </a:p>
          <a:p>
            <a:pPr marL="12700" marR="5080">
              <a:lnSpc>
                <a:spcPts val="3020"/>
              </a:lnSpc>
            </a:pP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Accuracy:</a:t>
            </a:r>
            <a:r>
              <a:rPr dirty="0" sz="2800" spc="-6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whether</a:t>
            </a:r>
            <a:r>
              <a:rPr dirty="0" sz="28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request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experienced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one</a:t>
            </a:r>
            <a:r>
              <a:rPr dirty="0" sz="28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or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0">
                <a:solidFill>
                  <a:srgbClr val="000D53"/>
                </a:solidFill>
                <a:latin typeface="Verdana"/>
                <a:cs typeface="Verdana"/>
              </a:rPr>
              <a:t>more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rejections</a:t>
            </a:r>
            <a:r>
              <a:rPr dirty="0" sz="28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(accurate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requests</a:t>
            </a:r>
            <a:r>
              <a:rPr dirty="0" sz="2800" spc="-10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=</a:t>
            </a:r>
            <a:r>
              <a:rPr dirty="0" sz="2800" spc="-12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5">
                <a:solidFill>
                  <a:srgbClr val="000D53"/>
                </a:solidFill>
                <a:latin typeface="Verdana"/>
                <a:cs typeface="Verdana"/>
              </a:rPr>
              <a:t>1)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30"/>
              </a:spcBef>
            </a:pPr>
            <a:endParaRPr sz="2800">
              <a:latin typeface="Verdana"/>
              <a:cs typeface="Verdana"/>
            </a:endParaRPr>
          </a:p>
          <a:p>
            <a:pPr marL="12700" marR="706755">
              <a:lnSpc>
                <a:spcPts val="3020"/>
              </a:lnSpc>
            </a:pP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Resolution:</a:t>
            </a:r>
            <a:r>
              <a:rPr dirty="0" sz="2800" spc="-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whether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request</a:t>
            </a:r>
            <a:r>
              <a:rPr dirty="0" sz="28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resulted</a:t>
            </a:r>
            <a:r>
              <a:rPr dirty="0" sz="28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in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services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provided</a:t>
            </a:r>
            <a:r>
              <a:rPr dirty="0" sz="28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to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the</a:t>
            </a:r>
            <a:r>
              <a:rPr dirty="0" sz="28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client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(resolved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requests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=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5">
                <a:solidFill>
                  <a:srgbClr val="000D53"/>
                </a:solidFill>
                <a:latin typeface="Verdana"/>
                <a:cs typeface="Verdana"/>
              </a:rPr>
              <a:t>1)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Sample</a:t>
            </a:r>
            <a:r>
              <a:rPr dirty="0" spc="-60"/>
              <a:t> </a:t>
            </a:r>
            <a:r>
              <a:rPr dirty="0" spc="-10"/>
              <a:t>descriptives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646001"/>
            <a:ext cx="2966085" cy="2602230"/>
          </a:xfrm>
          <a:prstGeom prst="rect">
            <a:avLst/>
          </a:prstGeom>
        </p:spPr>
        <p:txBody>
          <a:bodyPr wrap="square" lIns="0" tIns="180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425"/>
              </a:spcBef>
            </a:pP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Overall</a:t>
            </a:r>
            <a:endParaRPr sz="28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955"/>
              </a:spcBef>
              <a:buClr>
                <a:srgbClr val="F76900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#</a:t>
            </a:r>
            <a:r>
              <a:rPr dirty="0" sz="2000" spc="-1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Requests:</a:t>
            </a:r>
            <a:r>
              <a:rPr dirty="0" sz="2000" spc="-2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000D53"/>
                </a:solidFill>
                <a:latin typeface="Verdana"/>
                <a:cs typeface="Verdana"/>
              </a:rPr>
              <a:t>71,991</a:t>
            </a:r>
            <a:endParaRPr sz="2000">
              <a:latin typeface="Verdana"/>
              <a:cs typeface="Verdana"/>
            </a:endParaRPr>
          </a:p>
          <a:p>
            <a:pPr marL="241300" marR="69215" indent="-228600">
              <a:lnSpc>
                <a:spcPts val="2160"/>
              </a:lnSpc>
              <a:spcBef>
                <a:spcPts val="1235"/>
              </a:spcBef>
              <a:buClr>
                <a:srgbClr val="F76900"/>
              </a:buClr>
              <a:buFont typeface="Arial"/>
              <a:buChar char="•"/>
              <a:tabLst>
                <a:tab pos="241300" algn="l"/>
              </a:tabLst>
            </a:pP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Median</a:t>
            </a:r>
            <a:r>
              <a:rPr dirty="0" sz="2000" spc="-2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Time</a:t>
            </a:r>
            <a:r>
              <a:rPr dirty="0" sz="2000" spc="-25" b="1">
                <a:solidFill>
                  <a:srgbClr val="000D53"/>
                </a:solidFill>
                <a:latin typeface="Verdana"/>
                <a:cs typeface="Verdana"/>
              </a:rPr>
              <a:t> to </a:t>
            </a: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Services:</a:t>
            </a:r>
            <a:r>
              <a:rPr dirty="0" sz="2000" spc="-4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0D53"/>
                </a:solidFill>
                <a:latin typeface="Verdana"/>
                <a:cs typeface="Verdana"/>
              </a:rPr>
              <a:t>0.99</a:t>
            </a:r>
            <a:r>
              <a:rPr dirty="0" sz="2000" spc="-1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spc="-20">
                <a:solidFill>
                  <a:srgbClr val="000D53"/>
                </a:solidFill>
                <a:latin typeface="Verdana"/>
                <a:cs typeface="Verdana"/>
              </a:rPr>
              <a:t>days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930"/>
              </a:spcBef>
              <a:buClr>
                <a:srgbClr val="F76900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%</a:t>
            </a:r>
            <a:r>
              <a:rPr dirty="0" sz="2000" spc="-2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Accurate:</a:t>
            </a:r>
            <a:r>
              <a:rPr dirty="0" sz="2000" spc="-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spc="-25">
                <a:solidFill>
                  <a:srgbClr val="000D53"/>
                </a:solidFill>
                <a:latin typeface="Verdana"/>
                <a:cs typeface="Verdana"/>
              </a:rPr>
              <a:t>93%</a:t>
            </a:r>
            <a:endParaRPr sz="2000">
              <a:latin typeface="Verdana"/>
              <a:cs typeface="Verdana"/>
            </a:endParaRPr>
          </a:p>
          <a:p>
            <a:pPr marL="240665" indent="-227965">
              <a:lnSpc>
                <a:spcPct val="100000"/>
              </a:lnSpc>
              <a:spcBef>
                <a:spcPts val="960"/>
              </a:spcBef>
              <a:buClr>
                <a:srgbClr val="F76900"/>
              </a:buClr>
              <a:buFont typeface="Arial"/>
              <a:buChar char="•"/>
              <a:tabLst>
                <a:tab pos="240665" algn="l"/>
              </a:tabLst>
            </a:pP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%</a:t>
            </a:r>
            <a:r>
              <a:rPr dirty="0" sz="2000" spc="-1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b="1">
                <a:solidFill>
                  <a:srgbClr val="000D53"/>
                </a:solidFill>
                <a:latin typeface="Verdana"/>
                <a:cs typeface="Verdana"/>
              </a:rPr>
              <a:t>Resolved:</a:t>
            </a:r>
            <a:r>
              <a:rPr dirty="0" sz="2000" spc="-6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spc="-25">
                <a:solidFill>
                  <a:srgbClr val="000D53"/>
                </a:solidFill>
                <a:latin typeface="Verdana"/>
                <a:cs typeface="Verdana"/>
              </a:rPr>
              <a:t>79%</a:t>
            </a:r>
            <a:endParaRPr sz="2000">
              <a:latin typeface="Verdana"/>
              <a:cs typeface="Verdana"/>
            </a:endParaRPr>
          </a:p>
        </p:txBody>
      </p:sp>
      <p:pic>
        <p:nvPicPr>
          <p:cNvPr id="4" name="object 4" descr="A group of bar graphs showing the value of different descriptive statistics per network. The top-left graph shows the number of requests; the top-right graph shows the percent of accurate referrals; the bottom-left graph shows the median time to service; and the bottom-right graph shows the percent of resolved referrals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07179" y="1898192"/>
            <a:ext cx="7178040" cy="4178796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14</a:t>
            </a:fld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19403" y="4407154"/>
            <a:ext cx="590232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>
                <a:solidFill>
                  <a:srgbClr val="FFFFFF"/>
                </a:solidFill>
              </a:rPr>
              <a:t>Preliminary</a:t>
            </a:r>
            <a:r>
              <a:rPr dirty="0" sz="4800" spc="-254">
                <a:solidFill>
                  <a:srgbClr val="FFFFFF"/>
                </a:solidFill>
              </a:rPr>
              <a:t> </a:t>
            </a:r>
            <a:r>
              <a:rPr dirty="0" sz="4800" spc="-10">
                <a:solidFill>
                  <a:srgbClr val="FFFFFF"/>
                </a:solidFill>
              </a:rPr>
              <a:t>Results</a:t>
            </a:r>
            <a:endParaRPr sz="4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635584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6350">
            <a:solidFill>
              <a:srgbClr val="F76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Cluster </a:t>
            </a:r>
            <a:r>
              <a:rPr dirty="0" spc="-10"/>
              <a:t>analysis</a:t>
            </a:r>
          </a:p>
        </p:txBody>
      </p:sp>
      <p:pic>
        <p:nvPicPr>
          <p:cNvPr id="4" name="object 4" descr="A group of three scatterplots depicting the cluster analysis of 11 networks on 3 different variables. The plots reveal 4 distinct clusters. The four well-rounded networks perform well on all 3 variables. The four low-accuracy networks perform well on efficiency and resolution. The one low-efficiency network performs well on accuracy and resolution. The two low-resolution networks perform well on efficiency and accuracy.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16074" y="1754733"/>
            <a:ext cx="8359850" cy="454087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18</a:t>
            </a:fld>
          </a:p>
        </p:txBody>
      </p:sp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Correlation </a:t>
            </a:r>
            <a:r>
              <a:rPr dirty="0" spc="-10"/>
              <a:t>matrix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18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1497583"/>
          <a:ext cx="10604500" cy="48221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69085"/>
                <a:gridCol w="1313815"/>
                <a:gridCol w="1473200"/>
                <a:gridCol w="1579245"/>
                <a:gridCol w="1352550"/>
                <a:gridCol w="1699895"/>
                <a:gridCol w="1524634"/>
              </a:tblGrid>
              <a:tr h="383540">
                <a:tc>
                  <a:txBody>
                    <a:bodyPr/>
                    <a:lstStyle/>
                    <a:p>
                      <a:pPr algn="ctr" marR="20701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Network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lnL w="12700">
                      <a:solidFill>
                        <a:srgbClr val="000D53"/>
                      </a:solidFill>
                      <a:prstDash val="solid"/>
                    </a:lnL>
                    <a:solidFill>
                      <a:srgbClr val="000D53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TTS</a:t>
                      </a:r>
                      <a:r>
                        <a:rPr dirty="0" sz="1800" spc="-2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x</a:t>
                      </a:r>
                      <a:r>
                        <a:rPr dirty="0" sz="1800" spc="-15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Accuracy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solidFill>
                      <a:srgbClr val="000D53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505459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TTS</a:t>
                      </a:r>
                      <a:r>
                        <a:rPr dirty="0" sz="1800" spc="-2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x</a:t>
                      </a:r>
                      <a:r>
                        <a:rPr dirty="0" sz="1800" spc="-15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Resolution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solidFill>
                      <a:srgbClr val="000D53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1305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Accuracy</a:t>
                      </a:r>
                      <a:r>
                        <a:rPr dirty="0" sz="1800" spc="-35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x</a:t>
                      </a:r>
                      <a:r>
                        <a:rPr dirty="0" sz="1800" spc="-65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FFFFFF"/>
                          </a:solidFill>
                          <a:latin typeface="Verdana"/>
                          <a:cs typeface="Verdana"/>
                        </a:rPr>
                        <a:t>Resolution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50800">
                    <a:lnR w="12700">
                      <a:solidFill>
                        <a:srgbClr val="000D53"/>
                      </a:solidFill>
                      <a:prstDash val="solid"/>
                    </a:lnR>
                    <a:solidFill>
                      <a:srgbClr val="000D53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63855">
                <a:tc>
                  <a:txBody>
                    <a:bodyPr/>
                    <a:lstStyle/>
                    <a:p>
                      <a:pPr algn="ctr" marR="2070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A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L w="12700">
                      <a:solidFill>
                        <a:srgbClr val="000D53"/>
                      </a:solidFill>
                      <a:prstDash val="solid"/>
                    </a:lnL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0.08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†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0.43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38100">
                    <a:lnR w="12700">
                      <a:solidFill>
                        <a:srgbClr val="000D53"/>
                      </a:solidFill>
                      <a:prstDash val="solid"/>
                    </a:lnR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 marR="2063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B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0.02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marR="20637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C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0.25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0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4450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 marR="205104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D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0.06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0.19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 marR="2063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E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0.16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0.00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0.23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 marR="2044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F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0.10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0.01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0.43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marR="20383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G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 marR="20637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H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0.10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0.16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 marR="2057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I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0.04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0.16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marR="2044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J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0.04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0.03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0.27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 marR="2044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K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82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0.14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0.16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algn="r" marR="8318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0.02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  <a:solidFill>
                      <a:srgbClr val="E7E7E9"/>
                    </a:solidFill>
                  </a:tcPr>
                </a:tc>
              </a:tr>
              <a:tr h="370205">
                <a:tc>
                  <a:txBody>
                    <a:bodyPr/>
                    <a:lstStyle/>
                    <a:p>
                      <a:pPr algn="ctr" marR="20447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10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Overall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L w="12700">
                      <a:solidFill>
                        <a:srgbClr val="000D53"/>
                      </a:solidFill>
                      <a:prstDash val="solid"/>
                    </a:lnL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0.08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50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-</a:t>
                      </a:r>
                      <a:r>
                        <a:rPr dirty="0" sz="1800" spc="-20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0.06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5090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0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0.22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dirty="0" sz="1800" spc="-25" b="1">
                          <a:solidFill>
                            <a:srgbClr val="3E403E"/>
                          </a:solidFill>
                          <a:latin typeface="Verdana"/>
                          <a:cs typeface="Verdana"/>
                        </a:rPr>
                        <a:t>***</a:t>
                      </a:r>
                      <a:endParaRPr sz="1800">
                        <a:latin typeface="Verdana"/>
                        <a:cs typeface="Verdana"/>
                      </a:endParaRPr>
                    </a:p>
                  </a:txBody>
                  <a:tcPr marL="0" marR="0" marB="0" marT="45085">
                    <a:lnR w="12700">
                      <a:solidFill>
                        <a:srgbClr val="000D53"/>
                      </a:solidFill>
                      <a:prstDash val="solid"/>
                    </a:lnR>
                    <a:lnT w="12700">
                      <a:solidFill>
                        <a:srgbClr val="000D53"/>
                      </a:solidFill>
                      <a:prstDash val="solid"/>
                    </a:lnT>
                    <a:lnB w="12700">
                      <a:solidFill>
                        <a:srgbClr val="000D53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Overview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704891"/>
            <a:ext cx="9406890" cy="2708275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960"/>
              </a:spcBef>
              <a:buClr>
                <a:srgbClr val="F76900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</a:t>
            </a:r>
            <a:r>
              <a:rPr dirty="0" sz="2800" spc="-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5">
                <a:solidFill>
                  <a:srgbClr val="000D53"/>
                </a:solidFill>
                <a:latin typeface="Verdana"/>
                <a:cs typeface="Verdana"/>
              </a:rPr>
              <a:t>semi-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fictitious</a:t>
            </a:r>
            <a:r>
              <a:rPr dirty="0" sz="2800" spc="1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story</a:t>
            </a:r>
            <a:endParaRPr sz="28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Performance</a:t>
            </a:r>
            <a:r>
              <a:rPr dirty="0" sz="2800" spc="-5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measures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in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care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r>
              <a:rPr dirty="0" sz="28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service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delivery</a:t>
            </a:r>
            <a:endParaRPr sz="28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Study</a:t>
            </a:r>
            <a:r>
              <a:rPr dirty="0" sz="2800" spc="-5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methodology</a:t>
            </a:r>
            <a:endParaRPr sz="28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Preliminary</a:t>
            </a:r>
            <a:r>
              <a:rPr dirty="0" sz="2800" spc="-10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results</a:t>
            </a:r>
            <a:endParaRPr sz="2800">
              <a:latin typeface="Verdana"/>
              <a:cs typeface="Verdana"/>
            </a:endParaRPr>
          </a:p>
          <a:p>
            <a:pPr marL="240029" indent="-227329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240029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Next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steps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Recommendations</a:t>
            </a:r>
            <a:r>
              <a:rPr dirty="0" spc="-75"/>
              <a:t> </a:t>
            </a:r>
            <a:r>
              <a:rPr dirty="0"/>
              <a:t>for</a:t>
            </a:r>
            <a:r>
              <a:rPr dirty="0" spc="-50"/>
              <a:t> </a:t>
            </a:r>
            <a:r>
              <a:rPr dirty="0" spc="-10"/>
              <a:t>practitioners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18</a:t>
            </a:fld>
          </a:p>
        </p:txBody>
      </p:sp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737106"/>
            <a:ext cx="9558655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Decide</a:t>
            </a:r>
            <a:r>
              <a:rPr dirty="0" sz="2600" spc="-8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network</a:t>
            </a:r>
            <a:r>
              <a:rPr dirty="0" sz="2600" spc="-8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goals.</a:t>
            </a:r>
            <a:r>
              <a:rPr dirty="0" sz="2600" spc="-5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Speed,</a:t>
            </a:r>
            <a:r>
              <a:rPr dirty="0" sz="26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20">
                <a:solidFill>
                  <a:srgbClr val="000D53"/>
                </a:solidFill>
                <a:latin typeface="Verdana"/>
                <a:cs typeface="Verdana"/>
              </a:rPr>
              <a:t>accuracy,</a:t>
            </a:r>
            <a:r>
              <a:rPr dirty="0" sz="26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r>
              <a:rPr dirty="0" sz="26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resolution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5500" y="2014474"/>
            <a:ext cx="7266940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appear</a:t>
            </a:r>
            <a:r>
              <a:rPr dirty="0" sz="2600" spc="-3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to</a:t>
            </a:r>
            <a:r>
              <a:rPr dirty="0" sz="2600" spc="-5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be</a:t>
            </a:r>
            <a:r>
              <a:rPr dirty="0" sz="2600" spc="-4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distinct</a:t>
            </a:r>
            <a:r>
              <a:rPr dirty="0" sz="26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performance</a:t>
            </a:r>
            <a:r>
              <a:rPr dirty="0" sz="26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markers.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5500" y="2874391"/>
            <a:ext cx="10501630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Collect</a:t>
            </a:r>
            <a:r>
              <a:rPr dirty="0" sz="2600" spc="-2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data</a:t>
            </a:r>
            <a:r>
              <a:rPr dirty="0" sz="2600" spc="-2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on those</a:t>
            </a:r>
            <a:r>
              <a:rPr dirty="0" sz="2600" spc="-4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goals.</a:t>
            </a:r>
            <a:r>
              <a:rPr dirty="0" sz="2600" spc="-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Data</a:t>
            </a:r>
            <a:r>
              <a:rPr dirty="0" sz="2600" spc="-2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is</a:t>
            </a:r>
            <a:r>
              <a:rPr dirty="0" sz="2600" spc="-2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an</a:t>
            </a:r>
            <a:r>
              <a:rPr dirty="0" sz="2600" spc="-1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asset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–</a:t>
            </a:r>
            <a:r>
              <a:rPr dirty="0" sz="2600" spc="-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it</a:t>
            </a:r>
            <a:r>
              <a:rPr dirty="0" sz="2600" spc="-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can</a:t>
            </a:r>
            <a:r>
              <a:rPr dirty="0" sz="2600" spc="-1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enable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5500" y="3151758"/>
            <a:ext cx="6739890" cy="4222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more</a:t>
            </a:r>
            <a:r>
              <a:rPr dirty="0" sz="26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targeted,</a:t>
            </a:r>
            <a:r>
              <a:rPr dirty="0" sz="2600" spc="-6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actionable</a:t>
            </a:r>
            <a:r>
              <a:rPr dirty="0" sz="26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interventions.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5500" y="4010990"/>
            <a:ext cx="9378315" cy="42290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Review</a:t>
            </a:r>
            <a:r>
              <a:rPr dirty="0" sz="2600" spc="-7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network</a:t>
            </a:r>
            <a:r>
              <a:rPr dirty="0" sz="2600" spc="-6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procedures.</a:t>
            </a:r>
            <a:r>
              <a:rPr dirty="0" sz="2600" spc="-7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Aggregate</a:t>
            </a:r>
            <a:r>
              <a:rPr dirty="0" sz="26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performance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5500" y="4288916"/>
            <a:ext cx="6967220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ultimately</a:t>
            </a:r>
            <a:r>
              <a:rPr dirty="0" sz="26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builds</a:t>
            </a:r>
            <a:r>
              <a:rPr dirty="0" sz="2600" spc="-4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from</a:t>
            </a:r>
            <a:r>
              <a:rPr dirty="0" sz="2600" spc="-5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small,</a:t>
            </a:r>
            <a:r>
              <a:rPr dirty="0" sz="26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daily</a:t>
            </a:r>
            <a:r>
              <a:rPr dirty="0" sz="26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efforts.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25500" y="5148453"/>
            <a:ext cx="10501630" cy="422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Revisit</a:t>
            </a:r>
            <a:r>
              <a:rPr dirty="0" sz="2600" spc="-6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data</a:t>
            </a:r>
            <a:r>
              <a:rPr dirty="0" sz="2600" spc="-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b="1">
                <a:solidFill>
                  <a:srgbClr val="000D53"/>
                </a:solidFill>
                <a:latin typeface="Verdana"/>
                <a:cs typeface="Verdana"/>
              </a:rPr>
              <a:t>framework.</a:t>
            </a:r>
            <a:r>
              <a:rPr dirty="0" sz="2600" spc="-5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Regularly</a:t>
            </a:r>
            <a:r>
              <a:rPr dirty="0" sz="26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review</a:t>
            </a:r>
            <a:r>
              <a:rPr dirty="0" sz="26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collected</a:t>
            </a:r>
            <a:r>
              <a:rPr dirty="0" sz="26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data</a:t>
            </a:r>
            <a:r>
              <a:rPr dirty="0" sz="26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25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endParaRPr sz="2600">
              <a:latin typeface="Verdana"/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25500" y="5425541"/>
            <a:ext cx="5237480" cy="422909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its</a:t>
            </a:r>
            <a:r>
              <a:rPr dirty="0" sz="26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utility</a:t>
            </a:r>
            <a:r>
              <a:rPr dirty="0" sz="26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for</a:t>
            </a:r>
            <a:r>
              <a:rPr dirty="0" sz="2600" spc="-2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>
                <a:solidFill>
                  <a:srgbClr val="000D53"/>
                </a:solidFill>
                <a:latin typeface="Verdana"/>
                <a:cs typeface="Verdana"/>
              </a:rPr>
              <a:t>network</a:t>
            </a:r>
            <a:r>
              <a:rPr dirty="0" sz="2600" spc="-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600" spc="-10">
                <a:solidFill>
                  <a:srgbClr val="000D53"/>
                </a:solidFill>
                <a:latin typeface="Verdana"/>
                <a:cs typeface="Verdana"/>
              </a:rPr>
              <a:t>purposes.</a:t>
            </a:r>
            <a:endParaRPr sz="26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Next</a:t>
            </a:r>
            <a:r>
              <a:rPr dirty="0" spc="-20"/>
              <a:t> </a:t>
            </a:r>
            <a:r>
              <a:rPr dirty="0"/>
              <a:t>steps</a:t>
            </a:r>
            <a:r>
              <a:rPr dirty="0" spc="-30"/>
              <a:t> </a:t>
            </a:r>
            <a:r>
              <a:rPr dirty="0"/>
              <a:t>for</a:t>
            </a:r>
            <a:r>
              <a:rPr dirty="0" spc="-55"/>
              <a:t> </a:t>
            </a:r>
            <a:r>
              <a:rPr dirty="0" spc="-10"/>
              <a:t>research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18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814829"/>
            <a:ext cx="10174605" cy="33661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Explore</a:t>
            </a:r>
            <a:r>
              <a:rPr dirty="0" sz="2800" spc="-14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distinctiveness</a:t>
            </a:r>
            <a:r>
              <a:rPr dirty="0" sz="2800" spc="-114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of</a:t>
            </a:r>
            <a:r>
              <a:rPr dirty="0" sz="2800" spc="-1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performance</a:t>
            </a:r>
            <a:r>
              <a:rPr dirty="0" sz="2800" spc="-13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metrics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70"/>
              </a:spcBef>
            </a:pPr>
            <a:endParaRPr sz="2800">
              <a:latin typeface="Verdana"/>
              <a:cs typeface="Verdana"/>
            </a:endParaRPr>
          </a:p>
          <a:p>
            <a:pPr marL="12700" marR="5080">
              <a:lnSpc>
                <a:spcPts val="3020"/>
              </a:lnSpc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Examine</a:t>
            </a:r>
            <a:r>
              <a:rPr dirty="0" sz="2800" spc="-114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performance</a:t>
            </a:r>
            <a:r>
              <a:rPr dirty="0" sz="2800" spc="-9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variations</a:t>
            </a:r>
            <a:r>
              <a:rPr dirty="0" sz="2800" spc="-9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arising</a:t>
            </a:r>
            <a:r>
              <a:rPr dirty="0" sz="2800" spc="-11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from</a:t>
            </a:r>
            <a:r>
              <a:rPr dirty="0" sz="2800" spc="-12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service differences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2030"/>
              </a:spcBef>
            </a:pPr>
            <a:endParaRPr sz="2800">
              <a:latin typeface="Verdana"/>
              <a:cs typeface="Verdana"/>
            </a:endParaRPr>
          </a:p>
          <a:p>
            <a:pPr marL="12700" marR="323850">
              <a:lnSpc>
                <a:spcPts val="3020"/>
              </a:lnSpc>
              <a:spcBef>
                <a:spcPts val="5"/>
              </a:spcBef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Develop</a:t>
            </a:r>
            <a:r>
              <a:rPr dirty="0" sz="2800" spc="-1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framework</a:t>
            </a:r>
            <a:r>
              <a:rPr dirty="0" sz="2800" spc="-114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for</a:t>
            </a:r>
            <a:r>
              <a:rPr dirty="0" sz="2800" spc="-1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comparing</a:t>
            </a:r>
            <a:r>
              <a:rPr dirty="0" sz="2800" spc="-114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coordinated</a:t>
            </a:r>
            <a:r>
              <a:rPr dirty="0" sz="2800" spc="-11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0" b="1">
                <a:solidFill>
                  <a:srgbClr val="000D53"/>
                </a:solidFill>
                <a:latin typeface="Verdana"/>
                <a:cs typeface="Verdana"/>
              </a:rPr>
              <a:t>care </a:t>
            </a: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networks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7963" y="3479368"/>
            <a:ext cx="4331335" cy="940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0">
                <a:solidFill>
                  <a:srgbClr val="F76900"/>
                </a:solidFill>
                <a:latin typeface="Verdana"/>
                <a:cs typeface="Verdana"/>
              </a:rPr>
              <a:t>Thank </a:t>
            </a:r>
            <a:r>
              <a:rPr dirty="0" sz="6000" spc="-20">
                <a:solidFill>
                  <a:srgbClr val="F76900"/>
                </a:solidFill>
                <a:latin typeface="Verdana"/>
                <a:cs typeface="Verdana"/>
              </a:rPr>
              <a:t>you!</a:t>
            </a:r>
            <a:endParaRPr sz="600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3930" y="6411221"/>
            <a:ext cx="1648460" cy="2425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ivmf.syracuse.edu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01517" y="6411221"/>
            <a:ext cx="1283970" cy="2425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315.443.0141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39056" y="6411221"/>
            <a:ext cx="1597660" cy="24257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00" spc="-10">
                <a:solidFill>
                  <a:srgbClr val="FFFFFF"/>
                </a:solidFill>
                <a:latin typeface="Verdana"/>
                <a:cs typeface="Verdana"/>
              </a:rPr>
              <a:t>@IVMFSyracuseU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0259" y="4964938"/>
            <a:ext cx="3190875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u="sng" sz="2800" spc="-30">
                <a:solidFill>
                  <a:srgbClr val="2B71D6"/>
                </a:solidFill>
                <a:uFill>
                  <a:solidFill>
                    <a:srgbClr val="2B71D6"/>
                  </a:solidFill>
                </a:uFill>
                <a:latin typeface="Verdana"/>
                <a:cs typeface="Verdana"/>
                <a:hlinkClick r:id="rId2"/>
              </a:rPr>
              <a:t>zabridge@syr.edu</a:t>
            </a:r>
            <a:endParaRPr sz="2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Ann’s</a:t>
            </a:r>
            <a:r>
              <a:rPr dirty="0" spc="-80"/>
              <a:t> </a:t>
            </a:r>
            <a:r>
              <a:rPr dirty="0"/>
              <a:t>care</a:t>
            </a:r>
            <a:r>
              <a:rPr dirty="0" spc="-65"/>
              <a:t> </a:t>
            </a:r>
            <a:r>
              <a:rPr dirty="0" spc="-10"/>
              <a:t>journey</a:t>
            </a:r>
          </a:p>
        </p:txBody>
      </p:sp>
      <p:sp>
        <p:nvSpPr>
          <p:cNvPr id="3" name="object 3"/>
          <p:cNvSpPr/>
          <p:nvPr/>
        </p:nvSpPr>
        <p:spPr>
          <a:xfrm>
            <a:off x="1004963" y="3289769"/>
            <a:ext cx="584200" cy="808990"/>
          </a:xfrm>
          <a:custGeom>
            <a:avLst/>
            <a:gdLst/>
            <a:ahLst/>
            <a:cxnLst/>
            <a:rect l="l" t="t" r="r" b="b"/>
            <a:pathLst>
              <a:path w="584200" h="808989">
                <a:moveTo>
                  <a:pt x="282498" y="537603"/>
                </a:moveTo>
                <a:lnTo>
                  <a:pt x="195961" y="500176"/>
                </a:lnTo>
                <a:lnTo>
                  <a:pt x="149910" y="480275"/>
                </a:lnTo>
                <a:lnTo>
                  <a:pt x="149910" y="534733"/>
                </a:lnTo>
                <a:lnTo>
                  <a:pt x="125971" y="545503"/>
                </a:lnTo>
                <a:lnTo>
                  <a:pt x="102438" y="557098"/>
                </a:lnTo>
                <a:lnTo>
                  <a:pt x="79324" y="569531"/>
                </a:lnTo>
                <a:lnTo>
                  <a:pt x="56667" y="582777"/>
                </a:lnTo>
                <a:lnTo>
                  <a:pt x="37566" y="550278"/>
                </a:lnTo>
                <a:lnTo>
                  <a:pt x="61188" y="536473"/>
                </a:lnTo>
                <a:lnTo>
                  <a:pt x="85280" y="523506"/>
                </a:lnTo>
                <a:lnTo>
                  <a:pt x="109816" y="511403"/>
                </a:lnTo>
                <a:lnTo>
                  <a:pt x="134772" y="500176"/>
                </a:lnTo>
                <a:lnTo>
                  <a:pt x="149910" y="534733"/>
                </a:lnTo>
                <a:lnTo>
                  <a:pt x="149910" y="480275"/>
                </a:lnTo>
                <a:lnTo>
                  <a:pt x="122504" y="468414"/>
                </a:lnTo>
                <a:lnTo>
                  <a:pt x="99237" y="478993"/>
                </a:lnTo>
                <a:lnTo>
                  <a:pt x="76835" y="491223"/>
                </a:lnTo>
                <a:lnTo>
                  <a:pt x="34925" y="520395"/>
                </a:lnTo>
                <a:lnTo>
                  <a:pt x="9842" y="552069"/>
                </a:lnTo>
                <a:lnTo>
                  <a:pt x="0" y="591261"/>
                </a:lnTo>
                <a:lnTo>
                  <a:pt x="76" y="756818"/>
                </a:lnTo>
                <a:lnTo>
                  <a:pt x="36195" y="776058"/>
                </a:lnTo>
                <a:lnTo>
                  <a:pt x="73634" y="787311"/>
                </a:lnTo>
                <a:lnTo>
                  <a:pt x="118859" y="796175"/>
                </a:lnTo>
                <a:lnTo>
                  <a:pt x="170002" y="802640"/>
                </a:lnTo>
                <a:lnTo>
                  <a:pt x="225183" y="806716"/>
                </a:lnTo>
                <a:lnTo>
                  <a:pt x="282498" y="808405"/>
                </a:lnTo>
                <a:lnTo>
                  <a:pt x="282498" y="582777"/>
                </a:lnTo>
                <a:lnTo>
                  <a:pt x="282498" y="537603"/>
                </a:lnTo>
                <a:close/>
              </a:path>
              <a:path w="584200" h="808989">
                <a:moveTo>
                  <a:pt x="500811" y="252704"/>
                </a:moveTo>
                <a:lnTo>
                  <a:pt x="481622" y="212509"/>
                </a:lnTo>
                <a:lnTo>
                  <a:pt x="473354" y="166395"/>
                </a:lnTo>
                <a:lnTo>
                  <a:pt x="473354" y="143687"/>
                </a:lnTo>
                <a:lnTo>
                  <a:pt x="464693" y="105232"/>
                </a:lnTo>
                <a:lnTo>
                  <a:pt x="440207" y="66649"/>
                </a:lnTo>
                <a:lnTo>
                  <a:pt x="405130" y="35585"/>
                </a:lnTo>
                <a:lnTo>
                  <a:pt x="405130" y="228625"/>
                </a:lnTo>
                <a:lnTo>
                  <a:pt x="404939" y="228625"/>
                </a:lnTo>
                <a:lnTo>
                  <a:pt x="404939" y="289737"/>
                </a:lnTo>
                <a:lnTo>
                  <a:pt x="396062" y="333756"/>
                </a:lnTo>
                <a:lnTo>
                  <a:pt x="371843" y="369697"/>
                </a:lnTo>
                <a:lnTo>
                  <a:pt x="335927" y="393928"/>
                </a:lnTo>
                <a:lnTo>
                  <a:pt x="291934" y="402805"/>
                </a:lnTo>
                <a:lnTo>
                  <a:pt x="247942" y="393928"/>
                </a:lnTo>
                <a:lnTo>
                  <a:pt x="212026" y="369697"/>
                </a:lnTo>
                <a:lnTo>
                  <a:pt x="187807" y="333756"/>
                </a:lnTo>
                <a:lnTo>
                  <a:pt x="178930" y="289737"/>
                </a:lnTo>
                <a:lnTo>
                  <a:pt x="178930" y="252704"/>
                </a:lnTo>
                <a:lnTo>
                  <a:pt x="178930" y="228625"/>
                </a:lnTo>
                <a:lnTo>
                  <a:pt x="186004" y="226529"/>
                </a:lnTo>
                <a:lnTo>
                  <a:pt x="193205" y="225018"/>
                </a:lnTo>
                <a:lnTo>
                  <a:pt x="200520" y="224104"/>
                </a:lnTo>
                <a:lnTo>
                  <a:pt x="207899" y="223786"/>
                </a:lnTo>
                <a:lnTo>
                  <a:pt x="376085" y="223786"/>
                </a:lnTo>
                <a:lnTo>
                  <a:pt x="383489" y="224104"/>
                </a:lnTo>
                <a:lnTo>
                  <a:pt x="390804" y="225018"/>
                </a:lnTo>
                <a:lnTo>
                  <a:pt x="398018" y="226529"/>
                </a:lnTo>
                <a:lnTo>
                  <a:pt x="405130" y="228625"/>
                </a:lnTo>
                <a:lnTo>
                  <a:pt x="405130" y="35585"/>
                </a:lnTo>
                <a:lnTo>
                  <a:pt x="402158" y="32943"/>
                </a:lnTo>
                <a:lnTo>
                  <a:pt x="352806" y="9055"/>
                </a:lnTo>
                <a:lnTo>
                  <a:pt x="294424" y="0"/>
                </a:lnTo>
                <a:lnTo>
                  <a:pt x="289521" y="0"/>
                </a:lnTo>
                <a:lnTo>
                  <a:pt x="231140" y="9055"/>
                </a:lnTo>
                <a:lnTo>
                  <a:pt x="181787" y="32943"/>
                </a:lnTo>
                <a:lnTo>
                  <a:pt x="143751" y="66649"/>
                </a:lnTo>
                <a:lnTo>
                  <a:pt x="119265" y="105232"/>
                </a:lnTo>
                <a:lnTo>
                  <a:pt x="110591" y="143687"/>
                </a:lnTo>
                <a:lnTo>
                  <a:pt x="110591" y="166395"/>
                </a:lnTo>
                <a:lnTo>
                  <a:pt x="105206" y="204089"/>
                </a:lnTo>
                <a:lnTo>
                  <a:pt x="95910" y="231076"/>
                </a:lnTo>
                <a:lnTo>
                  <a:pt x="87096" y="247294"/>
                </a:lnTo>
                <a:lnTo>
                  <a:pt x="83197" y="252704"/>
                </a:lnTo>
                <a:lnTo>
                  <a:pt x="96964" y="260743"/>
                </a:lnTo>
                <a:lnTo>
                  <a:pt x="112229" y="263410"/>
                </a:lnTo>
                <a:lnTo>
                  <a:pt x="127482" y="260743"/>
                </a:lnTo>
                <a:lnTo>
                  <a:pt x="141262" y="252704"/>
                </a:lnTo>
                <a:lnTo>
                  <a:pt x="141262" y="257416"/>
                </a:lnTo>
                <a:lnTo>
                  <a:pt x="140271" y="263410"/>
                </a:lnTo>
                <a:lnTo>
                  <a:pt x="140144" y="264185"/>
                </a:lnTo>
                <a:lnTo>
                  <a:pt x="137706" y="270205"/>
                </a:lnTo>
                <a:lnTo>
                  <a:pt x="137604" y="270459"/>
                </a:lnTo>
                <a:lnTo>
                  <a:pt x="133858" y="275869"/>
                </a:lnTo>
                <a:lnTo>
                  <a:pt x="133743" y="276021"/>
                </a:lnTo>
                <a:lnTo>
                  <a:pt x="128701" y="280657"/>
                </a:lnTo>
                <a:lnTo>
                  <a:pt x="118059" y="293497"/>
                </a:lnTo>
                <a:lnTo>
                  <a:pt x="113334" y="308889"/>
                </a:lnTo>
                <a:lnTo>
                  <a:pt x="114719" y="324929"/>
                </a:lnTo>
                <a:lnTo>
                  <a:pt x="122402" y="339725"/>
                </a:lnTo>
                <a:lnTo>
                  <a:pt x="126225" y="344449"/>
                </a:lnTo>
                <a:lnTo>
                  <a:pt x="131013" y="348297"/>
                </a:lnTo>
                <a:lnTo>
                  <a:pt x="136448" y="350989"/>
                </a:lnTo>
                <a:lnTo>
                  <a:pt x="133477" y="356831"/>
                </a:lnTo>
                <a:lnTo>
                  <a:pt x="131914" y="363270"/>
                </a:lnTo>
                <a:lnTo>
                  <a:pt x="131876" y="369836"/>
                </a:lnTo>
                <a:lnTo>
                  <a:pt x="135216" y="386334"/>
                </a:lnTo>
                <a:lnTo>
                  <a:pt x="144297" y="399808"/>
                </a:lnTo>
                <a:lnTo>
                  <a:pt x="155359" y="407289"/>
                </a:lnTo>
                <a:lnTo>
                  <a:pt x="157797" y="408901"/>
                </a:lnTo>
                <a:lnTo>
                  <a:pt x="174218" y="412229"/>
                </a:lnTo>
                <a:lnTo>
                  <a:pt x="181914" y="412229"/>
                </a:lnTo>
                <a:lnTo>
                  <a:pt x="189509" y="410083"/>
                </a:lnTo>
                <a:lnTo>
                  <a:pt x="196100" y="406031"/>
                </a:lnTo>
                <a:lnTo>
                  <a:pt x="196634" y="406476"/>
                </a:lnTo>
                <a:lnTo>
                  <a:pt x="197205" y="406844"/>
                </a:lnTo>
                <a:lnTo>
                  <a:pt x="197675" y="407289"/>
                </a:lnTo>
                <a:lnTo>
                  <a:pt x="197675" y="428459"/>
                </a:lnTo>
                <a:lnTo>
                  <a:pt x="180365" y="421652"/>
                </a:lnTo>
                <a:lnTo>
                  <a:pt x="141325" y="455663"/>
                </a:lnTo>
                <a:lnTo>
                  <a:pt x="282524" y="515886"/>
                </a:lnTo>
                <a:lnTo>
                  <a:pt x="282524" y="461797"/>
                </a:lnTo>
                <a:lnTo>
                  <a:pt x="234035" y="442722"/>
                </a:lnTo>
                <a:lnTo>
                  <a:pt x="234937" y="439051"/>
                </a:lnTo>
                <a:lnTo>
                  <a:pt x="235407" y="435305"/>
                </a:lnTo>
                <a:lnTo>
                  <a:pt x="235432" y="429412"/>
                </a:lnTo>
                <a:lnTo>
                  <a:pt x="263283" y="437743"/>
                </a:lnTo>
                <a:lnTo>
                  <a:pt x="291960" y="440512"/>
                </a:lnTo>
                <a:lnTo>
                  <a:pt x="320636" y="437743"/>
                </a:lnTo>
                <a:lnTo>
                  <a:pt x="348488" y="429412"/>
                </a:lnTo>
                <a:lnTo>
                  <a:pt x="348500" y="435305"/>
                </a:lnTo>
                <a:lnTo>
                  <a:pt x="348957" y="439051"/>
                </a:lnTo>
                <a:lnTo>
                  <a:pt x="349859" y="442722"/>
                </a:lnTo>
                <a:lnTo>
                  <a:pt x="301358" y="461797"/>
                </a:lnTo>
                <a:lnTo>
                  <a:pt x="301358" y="515886"/>
                </a:lnTo>
                <a:lnTo>
                  <a:pt x="442620" y="455663"/>
                </a:lnTo>
                <a:lnTo>
                  <a:pt x="412470" y="429412"/>
                </a:lnTo>
                <a:lnTo>
                  <a:pt x="411429" y="428498"/>
                </a:lnTo>
                <a:lnTo>
                  <a:pt x="403567" y="421652"/>
                </a:lnTo>
                <a:lnTo>
                  <a:pt x="386105" y="428498"/>
                </a:lnTo>
                <a:lnTo>
                  <a:pt x="386105" y="407289"/>
                </a:lnTo>
                <a:lnTo>
                  <a:pt x="386664" y="406844"/>
                </a:lnTo>
                <a:lnTo>
                  <a:pt x="387248" y="406476"/>
                </a:lnTo>
                <a:lnTo>
                  <a:pt x="387781" y="406031"/>
                </a:lnTo>
                <a:lnTo>
                  <a:pt x="394398" y="410083"/>
                </a:lnTo>
                <a:lnTo>
                  <a:pt x="401955" y="412229"/>
                </a:lnTo>
                <a:lnTo>
                  <a:pt x="409651" y="412229"/>
                </a:lnTo>
                <a:lnTo>
                  <a:pt x="426148" y="408901"/>
                </a:lnTo>
                <a:lnTo>
                  <a:pt x="430403" y="406031"/>
                </a:lnTo>
                <a:lnTo>
                  <a:pt x="435178" y="402805"/>
                </a:lnTo>
                <a:lnTo>
                  <a:pt x="439623" y="399808"/>
                </a:lnTo>
                <a:lnTo>
                  <a:pt x="448703" y="386334"/>
                </a:lnTo>
                <a:lnTo>
                  <a:pt x="452031" y="369836"/>
                </a:lnTo>
                <a:lnTo>
                  <a:pt x="452005" y="363270"/>
                </a:lnTo>
                <a:lnTo>
                  <a:pt x="450430" y="356831"/>
                </a:lnTo>
                <a:lnTo>
                  <a:pt x="447459" y="350989"/>
                </a:lnTo>
                <a:lnTo>
                  <a:pt x="460654" y="340804"/>
                </a:lnTo>
                <a:lnTo>
                  <a:pt x="468642" y="326821"/>
                </a:lnTo>
                <a:lnTo>
                  <a:pt x="470801" y="310870"/>
                </a:lnTo>
                <a:lnTo>
                  <a:pt x="466547" y="294754"/>
                </a:lnTo>
                <a:lnTo>
                  <a:pt x="463829" y="289255"/>
                </a:lnTo>
                <a:lnTo>
                  <a:pt x="459955" y="284416"/>
                </a:lnTo>
                <a:lnTo>
                  <a:pt x="455282" y="280657"/>
                </a:lnTo>
                <a:lnTo>
                  <a:pt x="450075" y="275869"/>
                </a:lnTo>
                <a:lnTo>
                  <a:pt x="446189" y="270205"/>
                </a:lnTo>
                <a:lnTo>
                  <a:pt x="443661" y="263829"/>
                </a:lnTo>
                <a:lnTo>
                  <a:pt x="442683" y="257416"/>
                </a:lnTo>
                <a:lnTo>
                  <a:pt x="442620" y="252704"/>
                </a:lnTo>
                <a:lnTo>
                  <a:pt x="442937" y="252704"/>
                </a:lnTo>
                <a:lnTo>
                  <a:pt x="456641" y="260743"/>
                </a:lnTo>
                <a:lnTo>
                  <a:pt x="457187" y="260743"/>
                </a:lnTo>
                <a:lnTo>
                  <a:pt x="471665" y="263309"/>
                </a:lnTo>
                <a:lnTo>
                  <a:pt x="486422" y="260743"/>
                </a:lnTo>
                <a:lnTo>
                  <a:pt x="486791" y="260743"/>
                </a:lnTo>
                <a:lnTo>
                  <a:pt x="500595" y="252704"/>
                </a:lnTo>
                <a:lnTo>
                  <a:pt x="500811" y="252704"/>
                </a:lnTo>
                <a:close/>
              </a:path>
              <a:path w="584200" h="808989">
                <a:moveTo>
                  <a:pt x="583869" y="590905"/>
                </a:moveTo>
                <a:lnTo>
                  <a:pt x="573976" y="551903"/>
                </a:lnTo>
                <a:lnTo>
                  <a:pt x="548970" y="520395"/>
                </a:lnTo>
                <a:lnTo>
                  <a:pt x="545071" y="517474"/>
                </a:lnTo>
                <a:lnTo>
                  <a:pt x="545071" y="550278"/>
                </a:lnTo>
                <a:lnTo>
                  <a:pt x="525945" y="582777"/>
                </a:lnTo>
                <a:lnTo>
                  <a:pt x="503288" y="569531"/>
                </a:lnTo>
                <a:lnTo>
                  <a:pt x="480187" y="557098"/>
                </a:lnTo>
                <a:lnTo>
                  <a:pt x="456653" y="545503"/>
                </a:lnTo>
                <a:lnTo>
                  <a:pt x="432714" y="534733"/>
                </a:lnTo>
                <a:lnTo>
                  <a:pt x="447852" y="500202"/>
                </a:lnTo>
                <a:lnTo>
                  <a:pt x="472821" y="511429"/>
                </a:lnTo>
                <a:lnTo>
                  <a:pt x="497357" y="523519"/>
                </a:lnTo>
                <a:lnTo>
                  <a:pt x="521449" y="536473"/>
                </a:lnTo>
                <a:lnTo>
                  <a:pt x="545071" y="550278"/>
                </a:lnTo>
                <a:lnTo>
                  <a:pt x="545071" y="517474"/>
                </a:lnTo>
                <a:lnTo>
                  <a:pt x="507072" y="491223"/>
                </a:lnTo>
                <a:lnTo>
                  <a:pt x="461391" y="468426"/>
                </a:lnTo>
                <a:lnTo>
                  <a:pt x="301358" y="537616"/>
                </a:lnTo>
                <a:lnTo>
                  <a:pt x="301358" y="808494"/>
                </a:lnTo>
                <a:lnTo>
                  <a:pt x="359968" y="806958"/>
                </a:lnTo>
                <a:lnTo>
                  <a:pt x="416191" y="802932"/>
                </a:lnTo>
                <a:lnTo>
                  <a:pt x="467956" y="796404"/>
                </a:lnTo>
                <a:lnTo>
                  <a:pt x="513270" y="787387"/>
                </a:lnTo>
                <a:lnTo>
                  <a:pt x="550075" y="775868"/>
                </a:lnTo>
                <a:lnTo>
                  <a:pt x="583869" y="756196"/>
                </a:lnTo>
                <a:lnTo>
                  <a:pt x="583869" y="59090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752600" y="3676269"/>
            <a:ext cx="2150110" cy="85725"/>
          </a:xfrm>
          <a:custGeom>
            <a:avLst/>
            <a:gdLst/>
            <a:ahLst/>
            <a:cxnLst/>
            <a:rect l="l" t="t" r="r" b="b"/>
            <a:pathLst>
              <a:path w="2150110" h="85725">
                <a:moveTo>
                  <a:pt x="2064258" y="0"/>
                </a:moveTo>
                <a:lnTo>
                  <a:pt x="2064258" y="85724"/>
                </a:lnTo>
                <a:lnTo>
                  <a:pt x="2121323" y="57149"/>
                </a:lnTo>
                <a:lnTo>
                  <a:pt x="2078482" y="57149"/>
                </a:lnTo>
                <a:lnTo>
                  <a:pt x="2078482" y="28574"/>
                </a:lnTo>
                <a:lnTo>
                  <a:pt x="2121492" y="28574"/>
                </a:lnTo>
                <a:lnTo>
                  <a:pt x="2064258" y="0"/>
                </a:lnTo>
                <a:close/>
              </a:path>
              <a:path w="2150110" h="85725">
                <a:moveTo>
                  <a:pt x="2064258" y="28574"/>
                </a:moveTo>
                <a:lnTo>
                  <a:pt x="0" y="28574"/>
                </a:lnTo>
                <a:lnTo>
                  <a:pt x="0" y="57149"/>
                </a:lnTo>
                <a:lnTo>
                  <a:pt x="2064258" y="57149"/>
                </a:lnTo>
                <a:lnTo>
                  <a:pt x="2064258" y="28574"/>
                </a:lnTo>
                <a:close/>
              </a:path>
              <a:path w="2150110" h="85725">
                <a:moveTo>
                  <a:pt x="2121492" y="28574"/>
                </a:moveTo>
                <a:lnTo>
                  <a:pt x="2078482" y="28574"/>
                </a:lnTo>
                <a:lnTo>
                  <a:pt x="2078482" y="57149"/>
                </a:lnTo>
                <a:lnTo>
                  <a:pt x="2121323" y="57149"/>
                </a:lnTo>
                <a:lnTo>
                  <a:pt x="2149983" y="42798"/>
                </a:lnTo>
                <a:lnTo>
                  <a:pt x="2121492" y="28574"/>
                </a:lnTo>
                <a:close/>
              </a:path>
            </a:pathLst>
          </a:custGeom>
          <a:solidFill>
            <a:srgbClr val="000D5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907794" y="3790950"/>
            <a:ext cx="1871345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5410" marR="5080" indent="-93345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Ann</a:t>
            </a:r>
            <a:r>
              <a:rPr dirty="0" sz="18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speaks</a:t>
            </a:r>
            <a:r>
              <a:rPr dirty="0" sz="1800" spc="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to</a:t>
            </a:r>
            <a:r>
              <a:rPr dirty="0" sz="1800" spc="1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50">
                <a:solidFill>
                  <a:srgbClr val="3E403E"/>
                </a:solidFill>
                <a:latin typeface="Verdana"/>
                <a:cs typeface="Verdana"/>
              </a:rPr>
              <a:t>a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care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 navigator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766000" y="3353361"/>
            <a:ext cx="603250" cy="743585"/>
            <a:chOff x="4766000" y="3353361"/>
            <a:chExt cx="603250" cy="74358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20249" y="3777378"/>
              <a:ext cx="94174" cy="30152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766000" y="3353361"/>
              <a:ext cx="603250" cy="743585"/>
            </a:xfrm>
            <a:custGeom>
              <a:avLst/>
              <a:gdLst/>
              <a:ahLst/>
              <a:cxnLst/>
              <a:rect l="l" t="t" r="r" b="b"/>
              <a:pathLst>
                <a:path w="603250" h="743585">
                  <a:moveTo>
                    <a:pt x="188366" y="214316"/>
                  </a:moveTo>
                  <a:lnTo>
                    <a:pt x="150696" y="214316"/>
                  </a:lnTo>
                  <a:lnTo>
                    <a:pt x="150696" y="226142"/>
                  </a:lnTo>
                  <a:lnTo>
                    <a:pt x="154497" y="259761"/>
                  </a:lnTo>
                  <a:lnTo>
                    <a:pt x="165532" y="291307"/>
                  </a:lnTo>
                  <a:lnTo>
                    <a:pt x="183251" y="319637"/>
                  </a:lnTo>
                  <a:lnTo>
                    <a:pt x="202731" y="339213"/>
                  </a:lnTo>
                  <a:lnTo>
                    <a:pt x="207106" y="343680"/>
                  </a:lnTo>
                  <a:lnTo>
                    <a:pt x="207075" y="370621"/>
                  </a:lnTo>
                  <a:lnTo>
                    <a:pt x="204719" y="374141"/>
                  </a:lnTo>
                  <a:lnTo>
                    <a:pt x="204506" y="374141"/>
                  </a:lnTo>
                  <a:lnTo>
                    <a:pt x="154895" y="394484"/>
                  </a:lnTo>
                  <a:lnTo>
                    <a:pt x="91877" y="420569"/>
                  </a:lnTo>
                  <a:lnTo>
                    <a:pt x="35388" y="456320"/>
                  </a:lnTo>
                  <a:lnTo>
                    <a:pt x="9598" y="487995"/>
                  </a:lnTo>
                  <a:lnTo>
                    <a:pt x="27" y="527287"/>
                  </a:lnTo>
                  <a:lnTo>
                    <a:pt x="0" y="692575"/>
                  </a:lnTo>
                  <a:lnTo>
                    <a:pt x="7546" y="698229"/>
                  </a:lnTo>
                  <a:lnTo>
                    <a:pt x="49465" y="717754"/>
                  </a:lnTo>
                  <a:lnTo>
                    <a:pt x="106026" y="730738"/>
                  </a:lnTo>
                  <a:lnTo>
                    <a:pt x="166409" y="738512"/>
                  </a:lnTo>
                  <a:lnTo>
                    <a:pt x="219708" y="742405"/>
                  </a:lnTo>
                  <a:lnTo>
                    <a:pt x="241870" y="743552"/>
                  </a:lnTo>
                  <a:lnTo>
                    <a:pt x="241568" y="743552"/>
                  </a:lnTo>
                  <a:lnTo>
                    <a:pt x="204911" y="414703"/>
                  </a:lnTo>
                  <a:lnTo>
                    <a:pt x="215509" y="410337"/>
                  </a:lnTo>
                  <a:lnTo>
                    <a:pt x="227570" y="403168"/>
                  </a:lnTo>
                  <a:lnTo>
                    <a:pt x="236808" y="393006"/>
                  </a:lnTo>
                  <a:lnTo>
                    <a:pt x="242712" y="380614"/>
                  </a:lnTo>
                  <a:lnTo>
                    <a:pt x="244776" y="366758"/>
                  </a:lnTo>
                  <a:lnTo>
                    <a:pt x="244776" y="365816"/>
                  </a:lnTo>
                  <a:lnTo>
                    <a:pt x="395502" y="365816"/>
                  </a:lnTo>
                  <a:lnTo>
                    <a:pt x="395502" y="343681"/>
                  </a:lnTo>
                  <a:lnTo>
                    <a:pt x="399969" y="339213"/>
                  </a:lnTo>
                  <a:lnTo>
                    <a:pt x="301375" y="339213"/>
                  </a:lnTo>
                  <a:lnTo>
                    <a:pt x="257386" y="330327"/>
                  </a:lnTo>
                  <a:lnTo>
                    <a:pt x="221465" y="306095"/>
                  </a:lnTo>
                  <a:lnTo>
                    <a:pt x="197246" y="270154"/>
                  </a:lnTo>
                  <a:lnTo>
                    <a:pt x="188366" y="226142"/>
                  </a:lnTo>
                  <a:lnTo>
                    <a:pt x="188366" y="214316"/>
                  </a:lnTo>
                  <a:close/>
                </a:path>
                <a:path w="603250" h="743585">
                  <a:moveTo>
                    <a:pt x="395502" y="365816"/>
                  </a:moveTo>
                  <a:lnTo>
                    <a:pt x="357840" y="365816"/>
                  </a:lnTo>
                  <a:lnTo>
                    <a:pt x="357840" y="366758"/>
                  </a:lnTo>
                  <a:lnTo>
                    <a:pt x="359897" y="380614"/>
                  </a:lnTo>
                  <a:lnTo>
                    <a:pt x="365789" y="393006"/>
                  </a:lnTo>
                  <a:lnTo>
                    <a:pt x="375004" y="403168"/>
                  </a:lnTo>
                  <a:lnTo>
                    <a:pt x="387034" y="410337"/>
                  </a:lnTo>
                  <a:lnTo>
                    <a:pt x="397683" y="414703"/>
                  </a:lnTo>
                  <a:lnTo>
                    <a:pt x="361026" y="743552"/>
                  </a:lnTo>
                  <a:lnTo>
                    <a:pt x="436398" y="738512"/>
                  </a:lnTo>
                  <a:lnTo>
                    <a:pt x="496695" y="730738"/>
                  </a:lnTo>
                  <a:lnTo>
                    <a:pt x="553217" y="717754"/>
                  </a:lnTo>
                  <a:lnTo>
                    <a:pt x="595119" y="698229"/>
                  </a:lnTo>
                  <a:lnTo>
                    <a:pt x="602653" y="692575"/>
                  </a:lnTo>
                  <a:lnTo>
                    <a:pt x="602642" y="574777"/>
                  </a:lnTo>
                  <a:lnTo>
                    <a:pt x="442589" y="574777"/>
                  </a:lnTo>
                  <a:lnTo>
                    <a:pt x="442589" y="555932"/>
                  </a:lnTo>
                  <a:lnTo>
                    <a:pt x="602640" y="555932"/>
                  </a:lnTo>
                  <a:lnTo>
                    <a:pt x="602638" y="527288"/>
                  </a:lnTo>
                  <a:lnTo>
                    <a:pt x="599999" y="507160"/>
                  </a:lnTo>
                  <a:lnTo>
                    <a:pt x="599977" y="506988"/>
                  </a:lnTo>
                  <a:lnTo>
                    <a:pt x="582060" y="470982"/>
                  </a:lnTo>
                  <a:lnTo>
                    <a:pt x="539993" y="436936"/>
                  </a:lnTo>
                  <a:lnTo>
                    <a:pt x="479638" y="406692"/>
                  </a:lnTo>
                  <a:lnTo>
                    <a:pt x="447533" y="394484"/>
                  </a:lnTo>
                  <a:lnTo>
                    <a:pt x="397987" y="374141"/>
                  </a:lnTo>
                  <a:lnTo>
                    <a:pt x="397858" y="374141"/>
                  </a:lnTo>
                  <a:lnTo>
                    <a:pt x="395502" y="370621"/>
                  </a:lnTo>
                  <a:lnTo>
                    <a:pt x="395502" y="365816"/>
                  </a:lnTo>
                  <a:close/>
                </a:path>
                <a:path w="603250" h="743585">
                  <a:moveTo>
                    <a:pt x="602640" y="555932"/>
                  </a:moveTo>
                  <a:lnTo>
                    <a:pt x="527345" y="555932"/>
                  </a:lnTo>
                  <a:lnTo>
                    <a:pt x="527345" y="574777"/>
                  </a:lnTo>
                  <a:lnTo>
                    <a:pt x="602642" y="574777"/>
                  </a:lnTo>
                  <a:lnTo>
                    <a:pt x="602640" y="555932"/>
                  </a:lnTo>
                  <a:close/>
                </a:path>
                <a:path w="603250" h="743585">
                  <a:moveTo>
                    <a:pt x="357840" y="365816"/>
                  </a:moveTo>
                  <a:lnTo>
                    <a:pt x="244776" y="365816"/>
                  </a:lnTo>
                  <a:lnTo>
                    <a:pt x="272633" y="374141"/>
                  </a:lnTo>
                  <a:lnTo>
                    <a:pt x="301308" y="376917"/>
                  </a:lnTo>
                  <a:lnTo>
                    <a:pt x="329983" y="374141"/>
                  </a:lnTo>
                  <a:lnTo>
                    <a:pt x="357840" y="365816"/>
                  </a:lnTo>
                  <a:close/>
                </a:path>
                <a:path w="603250" h="743585">
                  <a:moveTo>
                    <a:pt x="472138" y="125134"/>
                  </a:moveTo>
                  <a:lnTo>
                    <a:pt x="388778" y="125134"/>
                  </a:lnTo>
                  <a:lnTo>
                    <a:pt x="397540" y="125574"/>
                  </a:lnTo>
                  <a:lnTo>
                    <a:pt x="406129" y="127368"/>
                  </a:lnTo>
                  <a:lnTo>
                    <a:pt x="414383" y="130494"/>
                  </a:lnTo>
                  <a:lnTo>
                    <a:pt x="414383" y="226142"/>
                  </a:lnTo>
                  <a:lnTo>
                    <a:pt x="405503" y="270154"/>
                  </a:lnTo>
                  <a:lnTo>
                    <a:pt x="381284" y="306095"/>
                  </a:lnTo>
                  <a:lnTo>
                    <a:pt x="345363" y="330327"/>
                  </a:lnTo>
                  <a:lnTo>
                    <a:pt x="301375" y="339213"/>
                  </a:lnTo>
                  <a:lnTo>
                    <a:pt x="399969" y="339213"/>
                  </a:lnTo>
                  <a:lnTo>
                    <a:pt x="418905" y="320274"/>
                  </a:lnTo>
                  <a:lnTo>
                    <a:pt x="436451" y="292659"/>
                  </a:lnTo>
                  <a:lnTo>
                    <a:pt x="447615" y="261903"/>
                  </a:lnTo>
                  <a:lnTo>
                    <a:pt x="451873" y="229070"/>
                  </a:lnTo>
                  <a:lnTo>
                    <a:pt x="475871" y="187886"/>
                  </a:lnTo>
                  <a:lnTo>
                    <a:pt x="478126" y="181488"/>
                  </a:lnTo>
                  <a:lnTo>
                    <a:pt x="479630" y="174686"/>
                  </a:lnTo>
                  <a:lnTo>
                    <a:pt x="480270" y="167853"/>
                  </a:lnTo>
                  <a:lnTo>
                    <a:pt x="480157" y="163953"/>
                  </a:lnTo>
                  <a:lnTo>
                    <a:pt x="480070" y="160969"/>
                  </a:lnTo>
                  <a:lnTo>
                    <a:pt x="472345" y="126066"/>
                  </a:lnTo>
                  <a:lnTo>
                    <a:pt x="472236" y="125574"/>
                  </a:lnTo>
                  <a:lnTo>
                    <a:pt x="472138" y="125134"/>
                  </a:lnTo>
                  <a:close/>
                </a:path>
                <a:path w="603250" h="743585">
                  <a:moveTo>
                    <a:pt x="304372" y="0"/>
                  </a:moveTo>
                  <a:lnTo>
                    <a:pt x="255282" y="6948"/>
                  </a:lnTo>
                  <a:lnTo>
                    <a:pt x="211237" y="26597"/>
                  </a:lnTo>
                  <a:lnTo>
                    <a:pt x="174399" y="57150"/>
                  </a:lnTo>
                  <a:lnTo>
                    <a:pt x="146932" y="96812"/>
                  </a:lnTo>
                  <a:lnTo>
                    <a:pt x="130998" y="143788"/>
                  </a:lnTo>
                  <a:lnTo>
                    <a:pt x="130621" y="145845"/>
                  </a:lnTo>
                  <a:lnTo>
                    <a:pt x="126281" y="163953"/>
                  </a:lnTo>
                  <a:lnTo>
                    <a:pt x="120157" y="181488"/>
                  </a:lnTo>
                  <a:lnTo>
                    <a:pt x="112305" y="198320"/>
                  </a:lnTo>
                  <a:lnTo>
                    <a:pt x="102777" y="214316"/>
                  </a:lnTo>
                  <a:lnTo>
                    <a:pt x="253997" y="214316"/>
                  </a:lnTo>
                  <a:lnTo>
                    <a:pt x="308570" y="202081"/>
                  </a:lnTo>
                  <a:lnTo>
                    <a:pt x="337418" y="174334"/>
                  </a:lnTo>
                  <a:lnTo>
                    <a:pt x="356056" y="144516"/>
                  </a:lnTo>
                  <a:lnTo>
                    <a:pt x="380002" y="126066"/>
                  </a:lnTo>
                  <a:lnTo>
                    <a:pt x="388778" y="125134"/>
                  </a:lnTo>
                  <a:lnTo>
                    <a:pt x="472138" y="125134"/>
                  </a:lnTo>
                  <a:lnTo>
                    <a:pt x="470194" y="116348"/>
                  </a:lnTo>
                  <a:lnTo>
                    <a:pt x="449612" y="76363"/>
                  </a:lnTo>
                  <a:lnTo>
                    <a:pt x="419608" y="42875"/>
                  </a:lnTo>
                  <a:lnTo>
                    <a:pt x="393381" y="25598"/>
                  </a:lnTo>
                  <a:lnTo>
                    <a:pt x="358146" y="25598"/>
                  </a:lnTo>
                  <a:lnTo>
                    <a:pt x="347622" y="11150"/>
                  </a:lnTo>
                  <a:lnTo>
                    <a:pt x="311821" y="160"/>
                  </a:lnTo>
                  <a:lnTo>
                    <a:pt x="304372" y="0"/>
                  </a:lnTo>
                  <a:close/>
                </a:path>
                <a:path w="603250" h="743585">
                  <a:moveTo>
                    <a:pt x="376973" y="15625"/>
                  </a:moveTo>
                  <a:lnTo>
                    <a:pt x="371699" y="16096"/>
                  </a:lnTo>
                  <a:lnTo>
                    <a:pt x="367657" y="19002"/>
                  </a:lnTo>
                  <a:lnTo>
                    <a:pt x="358146" y="25598"/>
                  </a:lnTo>
                  <a:lnTo>
                    <a:pt x="393381" y="25598"/>
                  </a:lnTo>
                  <a:lnTo>
                    <a:pt x="381462" y="17745"/>
                  </a:lnTo>
                  <a:lnTo>
                    <a:pt x="376973" y="1562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/>
          <p:nvPr/>
        </p:nvSpPr>
        <p:spPr>
          <a:xfrm>
            <a:off x="4069349" y="3343939"/>
            <a:ext cx="584200" cy="754380"/>
          </a:xfrm>
          <a:custGeom>
            <a:avLst/>
            <a:gdLst/>
            <a:ahLst/>
            <a:cxnLst/>
            <a:rect l="l" t="t" r="r" b="b"/>
            <a:pathLst>
              <a:path w="584200" h="754379">
                <a:moveTo>
                  <a:pt x="348443" y="0"/>
                </a:moveTo>
                <a:lnTo>
                  <a:pt x="235435" y="0"/>
                </a:lnTo>
                <a:lnTo>
                  <a:pt x="200737" y="23055"/>
                </a:lnTo>
                <a:lnTo>
                  <a:pt x="197765" y="37690"/>
                </a:lnTo>
                <a:lnTo>
                  <a:pt x="197765" y="56535"/>
                </a:lnTo>
                <a:lnTo>
                  <a:pt x="37669" y="56535"/>
                </a:lnTo>
                <a:lnTo>
                  <a:pt x="23043" y="59509"/>
                </a:lnTo>
                <a:lnTo>
                  <a:pt x="11065" y="67607"/>
                </a:lnTo>
                <a:lnTo>
                  <a:pt x="2972" y="79591"/>
                </a:lnTo>
                <a:lnTo>
                  <a:pt x="0" y="94225"/>
                </a:lnTo>
                <a:lnTo>
                  <a:pt x="0" y="716116"/>
                </a:lnTo>
                <a:lnTo>
                  <a:pt x="23043" y="750832"/>
                </a:lnTo>
                <a:lnTo>
                  <a:pt x="546209" y="753807"/>
                </a:lnTo>
                <a:lnTo>
                  <a:pt x="560836" y="750833"/>
                </a:lnTo>
                <a:lnTo>
                  <a:pt x="572813" y="742735"/>
                </a:lnTo>
                <a:lnTo>
                  <a:pt x="580907" y="730751"/>
                </a:lnTo>
                <a:lnTo>
                  <a:pt x="583879" y="716116"/>
                </a:lnTo>
                <a:lnTo>
                  <a:pt x="583879" y="697271"/>
                </a:lnTo>
                <a:lnTo>
                  <a:pt x="56504" y="697271"/>
                </a:lnTo>
                <a:lnTo>
                  <a:pt x="56504" y="113071"/>
                </a:lnTo>
                <a:lnTo>
                  <a:pt x="583879" y="113071"/>
                </a:lnTo>
                <a:lnTo>
                  <a:pt x="583879" y="94225"/>
                </a:lnTo>
                <a:lnTo>
                  <a:pt x="291939" y="94225"/>
                </a:lnTo>
                <a:lnTo>
                  <a:pt x="280771" y="92061"/>
                </a:lnTo>
                <a:lnTo>
                  <a:pt x="271809" y="86098"/>
                </a:lnTo>
                <a:lnTo>
                  <a:pt x="265850" y="77132"/>
                </a:lnTo>
                <a:lnTo>
                  <a:pt x="263687" y="65958"/>
                </a:lnTo>
                <a:lnTo>
                  <a:pt x="263687" y="58420"/>
                </a:lnTo>
                <a:lnTo>
                  <a:pt x="266512" y="50881"/>
                </a:lnTo>
                <a:lnTo>
                  <a:pt x="272163" y="46170"/>
                </a:lnTo>
                <a:lnTo>
                  <a:pt x="276871" y="40517"/>
                </a:lnTo>
                <a:lnTo>
                  <a:pt x="284405" y="37690"/>
                </a:lnTo>
                <a:lnTo>
                  <a:pt x="386113" y="37690"/>
                </a:lnTo>
                <a:lnTo>
                  <a:pt x="383141" y="23055"/>
                </a:lnTo>
                <a:lnTo>
                  <a:pt x="375048" y="11071"/>
                </a:lnTo>
                <a:lnTo>
                  <a:pt x="363070" y="2974"/>
                </a:lnTo>
                <a:lnTo>
                  <a:pt x="348443" y="0"/>
                </a:lnTo>
                <a:close/>
              </a:path>
              <a:path w="584200" h="754379">
                <a:moveTo>
                  <a:pt x="583879" y="113071"/>
                </a:moveTo>
                <a:lnTo>
                  <a:pt x="527374" y="113071"/>
                </a:lnTo>
                <a:lnTo>
                  <a:pt x="527374" y="697271"/>
                </a:lnTo>
                <a:lnTo>
                  <a:pt x="583879" y="697271"/>
                </a:lnTo>
                <a:lnTo>
                  <a:pt x="583879" y="113071"/>
                </a:lnTo>
                <a:close/>
              </a:path>
              <a:path w="584200" h="754379">
                <a:moveTo>
                  <a:pt x="423783" y="113071"/>
                </a:moveTo>
                <a:lnTo>
                  <a:pt x="160095" y="113071"/>
                </a:lnTo>
                <a:lnTo>
                  <a:pt x="160095" y="169606"/>
                </a:lnTo>
                <a:lnTo>
                  <a:pt x="423783" y="169606"/>
                </a:lnTo>
                <a:lnTo>
                  <a:pt x="423783" y="113071"/>
                </a:lnTo>
                <a:close/>
              </a:path>
              <a:path w="584200" h="754379">
                <a:moveTo>
                  <a:pt x="386113" y="37690"/>
                </a:moveTo>
                <a:lnTo>
                  <a:pt x="291939" y="37690"/>
                </a:lnTo>
                <a:lnTo>
                  <a:pt x="303108" y="39854"/>
                </a:lnTo>
                <a:lnTo>
                  <a:pt x="312069" y="45817"/>
                </a:lnTo>
                <a:lnTo>
                  <a:pt x="318028" y="54783"/>
                </a:lnTo>
                <a:lnTo>
                  <a:pt x="320191" y="65958"/>
                </a:lnTo>
                <a:lnTo>
                  <a:pt x="318028" y="77132"/>
                </a:lnTo>
                <a:lnTo>
                  <a:pt x="312069" y="86098"/>
                </a:lnTo>
                <a:lnTo>
                  <a:pt x="303108" y="92061"/>
                </a:lnTo>
                <a:lnTo>
                  <a:pt x="291939" y="94225"/>
                </a:lnTo>
                <a:lnTo>
                  <a:pt x="583879" y="94225"/>
                </a:lnTo>
                <a:lnTo>
                  <a:pt x="560835" y="59509"/>
                </a:lnTo>
                <a:lnTo>
                  <a:pt x="386113" y="56535"/>
                </a:lnTo>
                <a:lnTo>
                  <a:pt x="386113" y="3769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0" name="object 10"/>
          <p:cNvGrpSpPr/>
          <p:nvPr/>
        </p:nvGrpSpPr>
        <p:grpSpPr>
          <a:xfrm>
            <a:off x="5515355" y="2332989"/>
            <a:ext cx="2633345" cy="3016250"/>
            <a:chOff x="5515355" y="2332989"/>
            <a:chExt cx="2633345" cy="3016250"/>
          </a:xfrm>
        </p:grpSpPr>
        <p:sp>
          <p:nvSpPr>
            <p:cNvPr id="11" name="object 11"/>
            <p:cNvSpPr/>
            <p:nvPr/>
          </p:nvSpPr>
          <p:spPr>
            <a:xfrm>
              <a:off x="5515356" y="2332989"/>
              <a:ext cx="2633345" cy="2613660"/>
            </a:xfrm>
            <a:custGeom>
              <a:avLst/>
              <a:gdLst/>
              <a:ahLst/>
              <a:cxnLst/>
              <a:rect l="l" t="t" r="r" b="b"/>
              <a:pathLst>
                <a:path w="2633345" h="2613660">
                  <a:moveTo>
                    <a:pt x="2633345" y="1386078"/>
                  </a:moveTo>
                  <a:lnTo>
                    <a:pt x="2604846" y="1371854"/>
                  </a:lnTo>
                  <a:lnTo>
                    <a:pt x="2547620" y="1343279"/>
                  </a:lnTo>
                  <a:lnTo>
                    <a:pt x="2547620" y="1371854"/>
                  </a:lnTo>
                  <a:lnTo>
                    <a:pt x="56299" y="1371854"/>
                  </a:lnTo>
                  <a:lnTo>
                    <a:pt x="1525663" y="427990"/>
                  </a:lnTo>
                  <a:lnTo>
                    <a:pt x="1541145" y="452120"/>
                  </a:lnTo>
                  <a:lnTo>
                    <a:pt x="1574368" y="396240"/>
                  </a:lnTo>
                  <a:lnTo>
                    <a:pt x="1590167" y="369697"/>
                  </a:lnTo>
                  <a:lnTo>
                    <a:pt x="1494917" y="379984"/>
                  </a:lnTo>
                  <a:lnTo>
                    <a:pt x="1510284" y="403987"/>
                  </a:lnTo>
                  <a:lnTo>
                    <a:pt x="67170" y="1330871"/>
                  </a:lnTo>
                  <a:lnTo>
                    <a:pt x="735177" y="82346"/>
                  </a:lnTo>
                  <a:lnTo>
                    <a:pt x="760476" y="95885"/>
                  </a:lnTo>
                  <a:lnTo>
                    <a:pt x="761568" y="56261"/>
                  </a:lnTo>
                  <a:lnTo>
                    <a:pt x="763143" y="0"/>
                  </a:lnTo>
                  <a:lnTo>
                    <a:pt x="684784" y="55372"/>
                  </a:lnTo>
                  <a:lnTo>
                    <a:pt x="710031" y="68897"/>
                  </a:lnTo>
                  <a:lnTo>
                    <a:pt x="17881" y="1362532"/>
                  </a:lnTo>
                  <a:lnTo>
                    <a:pt x="0" y="1374013"/>
                  </a:lnTo>
                  <a:lnTo>
                    <a:pt x="13893" y="1395844"/>
                  </a:lnTo>
                  <a:lnTo>
                    <a:pt x="12700" y="1397381"/>
                  </a:lnTo>
                  <a:lnTo>
                    <a:pt x="1513776" y="2571610"/>
                  </a:lnTo>
                  <a:lnTo>
                    <a:pt x="1496187" y="2594102"/>
                  </a:lnTo>
                  <a:lnTo>
                    <a:pt x="1590167" y="2613152"/>
                  </a:lnTo>
                  <a:lnTo>
                    <a:pt x="1574596" y="2580386"/>
                  </a:lnTo>
                  <a:lnTo>
                    <a:pt x="1549019" y="2526538"/>
                  </a:lnTo>
                  <a:lnTo>
                    <a:pt x="1531442" y="2549017"/>
                  </a:lnTo>
                  <a:lnTo>
                    <a:pt x="62852" y="1400429"/>
                  </a:lnTo>
                  <a:lnTo>
                    <a:pt x="2547620" y="1400429"/>
                  </a:lnTo>
                  <a:lnTo>
                    <a:pt x="2547620" y="1429004"/>
                  </a:lnTo>
                  <a:lnTo>
                    <a:pt x="2604681" y="1400429"/>
                  </a:lnTo>
                  <a:lnTo>
                    <a:pt x="2633345" y="1386078"/>
                  </a:lnTo>
                  <a:close/>
                </a:path>
              </a:pathLst>
            </a:custGeom>
            <a:solidFill>
              <a:srgbClr val="000D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7163047" y="4573840"/>
              <a:ext cx="802640" cy="749300"/>
            </a:xfrm>
            <a:custGeom>
              <a:avLst/>
              <a:gdLst/>
              <a:ahLst/>
              <a:cxnLst/>
              <a:rect l="l" t="t" r="r" b="b"/>
              <a:pathLst>
                <a:path w="802640" h="749300">
                  <a:moveTo>
                    <a:pt x="470869" y="0"/>
                  </a:moveTo>
                  <a:lnTo>
                    <a:pt x="67805" y="141338"/>
                  </a:lnTo>
                  <a:lnTo>
                    <a:pt x="33549" y="189040"/>
                  </a:lnTo>
                  <a:lnTo>
                    <a:pt x="28252" y="254409"/>
                  </a:lnTo>
                  <a:lnTo>
                    <a:pt x="28553" y="263832"/>
                  </a:lnTo>
                  <a:lnTo>
                    <a:pt x="28590" y="264995"/>
                  </a:lnTo>
                  <a:lnTo>
                    <a:pt x="29547" y="275492"/>
                  </a:lnTo>
                  <a:lnTo>
                    <a:pt x="31033" y="285813"/>
                  </a:lnTo>
                  <a:lnTo>
                    <a:pt x="32960" y="295869"/>
                  </a:lnTo>
                  <a:lnTo>
                    <a:pt x="14302" y="315995"/>
                  </a:lnTo>
                  <a:lnTo>
                    <a:pt x="4473" y="343099"/>
                  </a:lnTo>
                  <a:lnTo>
                    <a:pt x="647" y="373914"/>
                  </a:lnTo>
                  <a:lnTo>
                    <a:pt x="0" y="405171"/>
                  </a:lnTo>
                  <a:lnTo>
                    <a:pt x="1500" y="429242"/>
                  </a:lnTo>
                  <a:lnTo>
                    <a:pt x="6356" y="451459"/>
                  </a:lnTo>
                  <a:lnTo>
                    <a:pt x="15097" y="471026"/>
                  </a:lnTo>
                  <a:lnTo>
                    <a:pt x="28252" y="487147"/>
                  </a:lnTo>
                  <a:lnTo>
                    <a:pt x="25971" y="499868"/>
                  </a:lnTo>
                  <a:lnTo>
                    <a:pt x="25644" y="510704"/>
                  </a:lnTo>
                  <a:lnTo>
                    <a:pt x="25544" y="514002"/>
                  </a:lnTo>
                  <a:lnTo>
                    <a:pt x="26000" y="529549"/>
                  </a:lnTo>
                  <a:lnTo>
                    <a:pt x="26368" y="546509"/>
                  </a:lnTo>
                  <a:lnTo>
                    <a:pt x="36728" y="604576"/>
                  </a:lnTo>
                  <a:lnTo>
                    <a:pt x="75339" y="640735"/>
                  </a:lnTo>
                  <a:lnTo>
                    <a:pt x="337143" y="749095"/>
                  </a:lnTo>
                  <a:lnTo>
                    <a:pt x="484775" y="687848"/>
                  </a:lnTo>
                  <a:lnTo>
                    <a:pt x="339026" y="687848"/>
                  </a:lnTo>
                  <a:lnTo>
                    <a:pt x="76281" y="584200"/>
                  </a:lnTo>
                  <a:lnTo>
                    <a:pt x="76281" y="510704"/>
                  </a:lnTo>
                  <a:lnTo>
                    <a:pt x="222216" y="510704"/>
                  </a:lnTo>
                  <a:lnTo>
                    <a:pt x="50854" y="442861"/>
                  </a:lnTo>
                  <a:lnTo>
                    <a:pt x="50853" y="358058"/>
                  </a:lnTo>
                  <a:lnTo>
                    <a:pt x="245708" y="358058"/>
                  </a:lnTo>
                  <a:lnTo>
                    <a:pt x="79106" y="292100"/>
                  </a:lnTo>
                  <a:lnTo>
                    <a:pt x="79106" y="207296"/>
                  </a:lnTo>
                  <a:lnTo>
                    <a:pt x="595302" y="207296"/>
                  </a:lnTo>
                  <a:lnTo>
                    <a:pt x="716664" y="158299"/>
                  </a:lnTo>
                  <a:lnTo>
                    <a:pt x="753392" y="158299"/>
                  </a:lnTo>
                  <a:lnTo>
                    <a:pt x="753392" y="143223"/>
                  </a:lnTo>
                  <a:lnTo>
                    <a:pt x="802362" y="122493"/>
                  </a:lnTo>
                  <a:lnTo>
                    <a:pt x="470869" y="0"/>
                  </a:lnTo>
                  <a:close/>
                </a:path>
                <a:path w="802640" h="749300">
                  <a:moveTo>
                    <a:pt x="751508" y="446630"/>
                  </a:moveTo>
                  <a:lnTo>
                    <a:pt x="715722" y="446630"/>
                  </a:lnTo>
                  <a:lnTo>
                    <a:pt x="714812" y="529549"/>
                  </a:lnTo>
                  <a:lnTo>
                    <a:pt x="714781" y="532376"/>
                  </a:lnTo>
                  <a:lnTo>
                    <a:pt x="339026" y="687848"/>
                  </a:lnTo>
                  <a:lnTo>
                    <a:pt x="484775" y="687848"/>
                  </a:lnTo>
                  <a:lnTo>
                    <a:pt x="800479" y="556874"/>
                  </a:lnTo>
                  <a:lnTo>
                    <a:pt x="751509" y="538972"/>
                  </a:lnTo>
                  <a:lnTo>
                    <a:pt x="751508" y="446630"/>
                  </a:lnTo>
                  <a:close/>
                </a:path>
                <a:path w="802640" h="749300">
                  <a:moveTo>
                    <a:pt x="222216" y="510704"/>
                  </a:moveTo>
                  <a:lnTo>
                    <a:pt x="76281" y="510704"/>
                  </a:lnTo>
                  <a:lnTo>
                    <a:pt x="310774" y="606814"/>
                  </a:lnTo>
                  <a:lnTo>
                    <a:pt x="463225" y="546510"/>
                  </a:lnTo>
                  <a:lnTo>
                    <a:pt x="312657" y="546510"/>
                  </a:lnTo>
                  <a:lnTo>
                    <a:pt x="222216" y="510704"/>
                  </a:lnTo>
                  <a:close/>
                </a:path>
                <a:path w="802640" h="749300">
                  <a:moveTo>
                    <a:pt x="725140" y="310945"/>
                  </a:moveTo>
                  <a:lnTo>
                    <a:pt x="689354" y="310945"/>
                  </a:lnTo>
                  <a:lnTo>
                    <a:pt x="689354" y="391037"/>
                  </a:lnTo>
                  <a:lnTo>
                    <a:pt x="688412" y="391037"/>
                  </a:lnTo>
                  <a:lnTo>
                    <a:pt x="312657" y="546510"/>
                  </a:lnTo>
                  <a:lnTo>
                    <a:pt x="463225" y="546510"/>
                  </a:lnTo>
                  <a:lnTo>
                    <a:pt x="715722" y="446630"/>
                  </a:lnTo>
                  <a:lnTo>
                    <a:pt x="751508" y="446630"/>
                  </a:lnTo>
                  <a:lnTo>
                    <a:pt x="751508" y="435323"/>
                  </a:lnTo>
                  <a:lnTo>
                    <a:pt x="800479" y="414593"/>
                  </a:lnTo>
                  <a:lnTo>
                    <a:pt x="725140" y="386326"/>
                  </a:lnTo>
                  <a:lnTo>
                    <a:pt x="725140" y="310945"/>
                  </a:lnTo>
                  <a:close/>
                </a:path>
                <a:path w="802640" h="749300">
                  <a:moveTo>
                    <a:pt x="245708" y="358058"/>
                  </a:moveTo>
                  <a:lnTo>
                    <a:pt x="50853" y="358058"/>
                  </a:lnTo>
                  <a:lnTo>
                    <a:pt x="320191" y="465475"/>
                  </a:lnTo>
                  <a:lnTo>
                    <a:pt x="486765" y="395748"/>
                  </a:lnTo>
                  <a:lnTo>
                    <a:pt x="340910" y="395748"/>
                  </a:lnTo>
                  <a:lnTo>
                    <a:pt x="245708" y="358058"/>
                  </a:lnTo>
                  <a:close/>
                </a:path>
                <a:path w="802640" h="749300">
                  <a:moveTo>
                    <a:pt x="753392" y="158299"/>
                  </a:moveTo>
                  <a:lnTo>
                    <a:pt x="716664" y="158299"/>
                  </a:lnTo>
                  <a:lnTo>
                    <a:pt x="716664" y="239333"/>
                  </a:lnTo>
                  <a:lnTo>
                    <a:pt x="340910" y="395748"/>
                  </a:lnTo>
                  <a:lnTo>
                    <a:pt x="486765" y="395748"/>
                  </a:lnTo>
                  <a:lnTo>
                    <a:pt x="689354" y="310945"/>
                  </a:lnTo>
                  <a:lnTo>
                    <a:pt x="725140" y="310945"/>
                  </a:lnTo>
                  <a:lnTo>
                    <a:pt x="725140" y="295869"/>
                  </a:lnTo>
                  <a:lnTo>
                    <a:pt x="802362" y="263832"/>
                  </a:lnTo>
                  <a:lnTo>
                    <a:pt x="753392" y="245929"/>
                  </a:lnTo>
                  <a:lnTo>
                    <a:pt x="753392" y="158299"/>
                  </a:lnTo>
                  <a:close/>
                </a:path>
                <a:path w="802640" h="749300">
                  <a:moveTo>
                    <a:pt x="595302" y="207296"/>
                  </a:moveTo>
                  <a:lnTo>
                    <a:pt x="79106" y="207296"/>
                  </a:lnTo>
                  <a:lnTo>
                    <a:pt x="340910" y="310003"/>
                  </a:lnTo>
                  <a:lnTo>
                    <a:pt x="595302" y="20729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5523864" y="3713225"/>
              <a:ext cx="758190" cy="1636395"/>
            </a:xfrm>
            <a:custGeom>
              <a:avLst/>
              <a:gdLst/>
              <a:ahLst/>
              <a:cxnLst/>
              <a:rect l="l" t="t" r="r" b="b"/>
              <a:pathLst>
                <a:path w="758189" h="1636395">
                  <a:moveTo>
                    <a:pt x="706022" y="1563902"/>
                  </a:moveTo>
                  <a:lnTo>
                    <a:pt x="680085" y="1575689"/>
                  </a:lnTo>
                  <a:lnTo>
                    <a:pt x="754634" y="1636014"/>
                  </a:lnTo>
                  <a:lnTo>
                    <a:pt x="756748" y="1576959"/>
                  </a:lnTo>
                  <a:lnTo>
                    <a:pt x="711962" y="1576959"/>
                  </a:lnTo>
                  <a:lnTo>
                    <a:pt x="706022" y="1563902"/>
                  </a:lnTo>
                  <a:close/>
                </a:path>
                <a:path w="758189" h="1636395">
                  <a:moveTo>
                    <a:pt x="732097" y="1552054"/>
                  </a:moveTo>
                  <a:lnTo>
                    <a:pt x="706022" y="1563902"/>
                  </a:lnTo>
                  <a:lnTo>
                    <a:pt x="711962" y="1576959"/>
                  </a:lnTo>
                  <a:lnTo>
                    <a:pt x="737997" y="1565021"/>
                  </a:lnTo>
                  <a:lnTo>
                    <a:pt x="732097" y="1552054"/>
                  </a:lnTo>
                  <a:close/>
                </a:path>
                <a:path w="758189" h="1636395">
                  <a:moveTo>
                    <a:pt x="758063" y="1540256"/>
                  </a:moveTo>
                  <a:lnTo>
                    <a:pt x="732097" y="1552054"/>
                  </a:lnTo>
                  <a:lnTo>
                    <a:pt x="737997" y="1565021"/>
                  </a:lnTo>
                  <a:lnTo>
                    <a:pt x="711962" y="1576959"/>
                  </a:lnTo>
                  <a:lnTo>
                    <a:pt x="756748" y="1576959"/>
                  </a:lnTo>
                  <a:lnTo>
                    <a:pt x="758063" y="1540256"/>
                  </a:lnTo>
                  <a:close/>
                </a:path>
                <a:path w="758189" h="1636395">
                  <a:moveTo>
                    <a:pt x="25908" y="0"/>
                  </a:moveTo>
                  <a:lnTo>
                    <a:pt x="0" y="11811"/>
                  </a:lnTo>
                  <a:lnTo>
                    <a:pt x="706022" y="1563902"/>
                  </a:lnTo>
                  <a:lnTo>
                    <a:pt x="732097" y="1552054"/>
                  </a:lnTo>
                  <a:lnTo>
                    <a:pt x="25908" y="0"/>
                  </a:lnTo>
                  <a:close/>
                </a:path>
              </a:pathLst>
            </a:custGeom>
            <a:solidFill>
              <a:srgbClr val="000D53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/>
          <p:nvPr/>
        </p:nvSpPr>
        <p:spPr>
          <a:xfrm>
            <a:off x="5988063" y="1510779"/>
            <a:ext cx="584200" cy="744220"/>
          </a:xfrm>
          <a:custGeom>
            <a:avLst/>
            <a:gdLst/>
            <a:ahLst/>
            <a:cxnLst/>
            <a:rect l="l" t="t" r="r" b="b"/>
            <a:pathLst>
              <a:path w="584200" h="744219">
                <a:moveTo>
                  <a:pt x="437946" y="512343"/>
                </a:moveTo>
                <a:lnTo>
                  <a:pt x="433743" y="508127"/>
                </a:lnTo>
                <a:lnTo>
                  <a:pt x="423329" y="508127"/>
                </a:lnTo>
                <a:lnTo>
                  <a:pt x="419112" y="512343"/>
                </a:lnTo>
                <a:lnTo>
                  <a:pt x="419112" y="522757"/>
                </a:lnTo>
                <a:lnTo>
                  <a:pt x="423329" y="526973"/>
                </a:lnTo>
                <a:lnTo>
                  <a:pt x="433743" y="526973"/>
                </a:lnTo>
                <a:lnTo>
                  <a:pt x="437946" y="522757"/>
                </a:lnTo>
                <a:lnTo>
                  <a:pt x="437946" y="517550"/>
                </a:lnTo>
                <a:lnTo>
                  <a:pt x="437946" y="512343"/>
                </a:lnTo>
                <a:close/>
              </a:path>
              <a:path w="584200" h="744219">
                <a:moveTo>
                  <a:pt x="583869" y="527050"/>
                </a:moveTo>
                <a:lnTo>
                  <a:pt x="573976" y="487680"/>
                </a:lnTo>
                <a:lnTo>
                  <a:pt x="548970" y="457200"/>
                </a:lnTo>
                <a:lnTo>
                  <a:pt x="546201" y="455028"/>
                </a:lnTo>
                <a:lnTo>
                  <a:pt x="546201" y="527050"/>
                </a:lnTo>
                <a:lnTo>
                  <a:pt x="546201" y="673100"/>
                </a:lnTo>
                <a:lnTo>
                  <a:pt x="470319" y="694690"/>
                </a:lnTo>
                <a:lnTo>
                  <a:pt x="417068" y="701040"/>
                </a:lnTo>
                <a:lnTo>
                  <a:pt x="357606" y="704850"/>
                </a:lnTo>
                <a:lnTo>
                  <a:pt x="294906" y="706120"/>
                </a:lnTo>
                <a:lnTo>
                  <a:pt x="231990" y="704850"/>
                </a:lnTo>
                <a:lnTo>
                  <a:pt x="171818" y="701040"/>
                </a:lnTo>
                <a:lnTo>
                  <a:pt x="117386" y="694690"/>
                </a:lnTo>
                <a:lnTo>
                  <a:pt x="71704" y="684530"/>
                </a:lnTo>
                <a:lnTo>
                  <a:pt x="37744" y="671830"/>
                </a:lnTo>
                <a:lnTo>
                  <a:pt x="37744" y="528320"/>
                </a:lnTo>
                <a:lnTo>
                  <a:pt x="59321" y="485140"/>
                </a:lnTo>
                <a:lnTo>
                  <a:pt x="100761" y="457200"/>
                </a:lnTo>
                <a:lnTo>
                  <a:pt x="145961" y="435610"/>
                </a:lnTo>
                <a:lnTo>
                  <a:pt x="145961" y="476250"/>
                </a:lnTo>
                <a:lnTo>
                  <a:pt x="120027" y="482600"/>
                </a:lnTo>
                <a:lnTo>
                  <a:pt x="99110" y="497840"/>
                </a:lnTo>
                <a:lnTo>
                  <a:pt x="85140" y="520700"/>
                </a:lnTo>
                <a:lnTo>
                  <a:pt x="80048" y="546100"/>
                </a:lnTo>
                <a:lnTo>
                  <a:pt x="80060" y="549910"/>
                </a:lnTo>
                <a:lnTo>
                  <a:pt x="81775" y="553720"/>
                </a:lnTo>
                <a:lnTo>
                  <a:pt x="84747" y="557530"/>
                </a:lnTo>
                <a:lnTo>
                  <a:pt x="84747" y="617220"/>
                </a:lnTo>
                <a:lnTo>
                  <a:pt x="86385" y="626110"/>
                </a:lnTo>
                <a:lnTo>
                  <a:pt x="90906" y="635000"/>
                </a:lnTo>
                <a:lnTo>
                  <a:pt x="97802" y="641350"/>
                </a:lnTo>
                <a:lnTo>
                  <a:pt x="106603" y="645160"/>
                </a:lnTo>
                <a:lnTo>
                  <a:pt x="111353" y="650240"/>
                </a:lnTo>
                <a:lnTo>
                  <a:pt x="120230" y="651510"/>
                </a:lnTo>
                <a:lnTo>
                  <a:pt x="132588" y="642620"/>
                </a:lnTo>
                <a:lnTo>
                  <a:pt x="133756" y="633730"/>
                </a:lnTo>
                <a:lnTo>
                  <a:pt x="127101" y="624840"/>
                </a:lnTo>
                <a:lnTo>
                  <a:pt x="124244" y="621030"/>
                </a:lnTo>
                <a:lnTo>
                  <a:pt x="115379" y="619760"/>
                </a:lnTo>
                <a:lnTo>
                  <a:pt x="108762" y="624840"/>
                </a:lnTo>
                <a:lnTo>
                  <a:pt x="108572" y="624840"/>
                </a:lnTo>
                <a:lnTo>
                  <a:pt x="105537" y="623570"/>
                </a:lnTo>
                <a:lnTo>
                  <a:pt x="103632" y="621030"/>
                </a:lnTo>
                <a:lnTo>
                  <a:pt x="103593" y="557530"/>
                </a:lnTo>
                <a:lnTo>
                  <a:pt x="106578" y="553720"/>
                </a:lnTo>
                <a:lnTo>
                  <a:pt x="108292" y="549910"/>
                </a:lnTo>
                <a:lnTo>
                  <a:pt x="108292" y="546100"/>
                </a:lnTo>
                <a:lnTo>
                  <a:pt x="111633" y="529590"/>
                </a:lnTo>
                <a:lnTo>
                  <a:pt x="120713" y="516890"/>
                </a:lnTo>
                <a:lnTo>
                  <a:pt x="134175" y="508000"/>
                </a:lnTo>
                <a:lnTo>
                  <a:pt x="150672" y="504190"/>
                </a:lnTo>
                <a:lnTo>
                  <a:pt x="160096" y="504190"/>
                </a:lnTo>
                <a:lnTo>
                  <a:pt x="199136" y="529590"/>
                </a:lnTo>
                <a:lnTo>
                  <a:pt x="202488" y="549910"/>
                </a:lnTo>
                <a:lnTo>
                  <a:pt x="204203" y="553720"/>
                </a:lnTo>
                <a:lnTo>
                  <a:pt x="207175" y="557530"/>
                </a:lnTo>
                <a:lnTo>
                  <a:pt x="207149" y="621030"/>
                </a:lnTo>
                <a:lnTo>
                  <a:pt x="205232" y="623570"/>
                </a:lnTo>
                <a:lnTo>
                  <a:pt x="202209" y="624840"/>
                </a:lnTo>
                <a:lnTo>
                  <a:pt x="196303" y="619760"/>
                </a:lnTo>
                <a:lnTo>
                  <a:pt x="187375" y="621030"/>
                </a:lnTo>
                <a:lnTo>
                  <a:pt x="177190" y="632460"/>
                </a:lnTo>
                <a:lnTo>
                  <a:pt x="177838" y="641350"/>
                </a:lnTo>
                <a:lnTo>
                  <a:pt x="189649" y="651510"/>
                </a:lnTo>
                <a:lnTo>
                  <a:pt x="198577" y="651510"/>
                </a:lnTo>
                <a:lnTo>
                  <a:pt x="204012" y="645160"/>
                </a:lnTo>
                <a:lnTo>
                  <a:pt x="204177" y="645160"/>
                </a:lnTo>
                <a:lnTo>
                  <a:pt x="212966" y="641350"/>
                </a:lnTo>
                <a:lnTo>
                  <a:pt x="219875" y="635000"/>
                </a:lnTo>
                <a:lnTo>
                  <a:pt x="224383" y="626110"/>
                </a:lnTo>
                <a:lnTo>
                  <a:pt x="224612" y="624840"/>
                </a:lnTo>
                <a:lnTo>
                  <a:pt x="226009" y="617220"/>
                </a:lnTo>
                <a:lnTo>
                  <a:pt x="226009" y="557530"/>
                </a:lnTo>
                <a:lnTo>
                  <a:pt x="229006" y="553720"/>
                </a:lnTo>
                <a:lnTo>
                  <a:pt x="230720" y="549910"/>
                </a:lnTo>
                <a:lnTo>
                  <a:pt x="230720" y="546100"/>
                </a:lnTo>
                <a:lnTo>
                  <a:pt x="225615" y="520700"/>
                </a:lnTo>
                <a:lnTo>
                  <a:pt x="215531" y="504190"/>
                </a:lnTo>
                <a:lnTo>
                  <a:pt x="211645" y="497840"/>
                </a:lnTo>
                <a:lnTo>
                  <a:pt x="190728" y="482600"/>
                </a:lnTo>
                <a:lnTo>
                  <a:pt x="164795" y="476250"/>
                </a:lnTo>
                <a:lnTo>
                  <a:pt x="164795" y="435610"/>
                </a:lnTo>
                <a:lnTo>
                  <a:pt x="164795" y="427990"/>
                </a:lnTo>
                <a:lnTo>
                  <a:pt x="169964" y="425450"/>
                </a:lnTo>
                <a:lnTo>
                  <a:pt x="172694" y="425450"/>
                </a:lnTo>
                <a:lnTo>
                  <a:pt x="196227" y="436880"/>
                </a:lnTo>
                <a:lnTo>
                  <a:pt x="224637" y="444500"/>
                </a:lnTo>
                <a:lnTo>
                  <a:pt x="256895" y="450850"/>
                </a:lnTo>
                <a:lnTo>
                  <a:pt x="291934" y="452120"/>
                </a:lnTo>
                <a:lnTo>
                  <a:pt x="326974" y="450850"/>
                </a:lnTo>
                <a:lnTo>
                  <a:pt x="359219" y="444500"/>
                </a:lnTo>
                <a:lnTo>
                  <a:pt x="387616" y="436880"/>
                </a:lnTo>
                <a:lnTo>
                  <a:pt x="411124" y="425450"/>
                </a:lnTo>
                <a:lnTo>
                  <a:pt x="413893" y="425450"/>
                </a:lnTo>
                <a:lnTo>
                  <a:pt x="416433" y="426720"/>
                </a:lnTo>
                <a:lnTo>
                  <a:pt x="419100" y="427990"/>
                </a:lnTo>
                <a:lnTo>
                  <a:pt x="419214" y="481330"/>
                </a:lnTo>
                <a:lnTo>
                  <a:pt x="405739" y="487680"/>
                </a:lnTo>
                <a:lnTo>
                  <a:pt x="396125" y="499110"/>
                </a:lnTo>
                <a:lnTo>
                  <a:pt x="391261" y="513080"/>
                </a:lnTo>
                <a:lnTo>
                  <a:pt x="391883" y="524510"/>
                </a:lnTo>
                <a:lnTo>
                  <a:pt x="391947" y="525780"/>
                </a:lnTo>
                <a:lnTo>
                  <a:pt x="392023" y="527050"/>
                </a:lnTo>
                <a:lnTo>
                  <a:pt x="398500" y="541020"/>
                </a:lnTo>
                <a:lnTo>
                  <a:pt x="409282" y="551180"/>
                </a:lnTo>
                <a:lnTo>
                  <a:pt x="422884" y="554990"/>
                </a:lnTo>
                <a:lnTo>
                  <a:pt x="437819" y="554990"/>
                </a:lnTo>
                <a:lnTo>
                  <a:pt x="451294" y="548640"/>
                </a:lnTo>
                <a:lnTo>
                  <a:pt x="460908" y="537210"/>
                </a:lnTo>
                <a:lnTo>
                  <a:pt x="465772" y="524510"/>
                </a:lnTo>
                <a:lnTo>
                  <a:pt x="465594" y="520700"/>
                </a:lnTo>
                <a:lnTo>
                  <a:pt x="465467" y="518160"/>
                </a:lnTo>
                <a:lnTo>
                  <a:pt x="465340" y="515620"/>
                </a:lnTo>
                <a:lnTo>
                  <a:pt x="465213" y="513080"/>
                </a:lnTo>
                <a:lnTo>
                  <a:pt x="465086" y="510540"/>
                </a:lnTo>
                <a:lnTo>
                  <a:pt x="465023" y="509270"/>
                </a:lnTo>
                <a:lnTo>
                  <a:pt x="461213" y="499110"/>
                </a:lnTo>
                <a:lnTo>
                  <a:pt x="455155" y="491490"/>
                </a:lnTo>
                <a:lnTo>
                  <a:pt x="447370" y="485254"/>
                </a:lnTo>
                <a:lnTo>
                  <a:pt x="447370" y="518160"/>
                </a:lnTo>
                <a:lnTo>
                  <a:pt x="445884" y="525780"/>
                </a:lnTo>
                <a:lnTo>
                  <a:pt x="441858" y="532130"/>
                </a:lnTo>
                <a:lnTo>
                  <a:pt x="435864" y="535940"/>
                </a:lnTo>
                <a:lnTo>
                  <a:pt x="428536" y="537210"/>
                </a:lnTo>
                <a:lnTo>
                  <a:pt x="421208" y="535940"/>
                </a:lnTo>
                <a:lnTo>
                  <a:pt x="415213" y="532130"/>
                </a:lnTo>
                <a:lnTo>
                  <a:pt x="411175" y="525780"/>
                </a:lnTo>
                <a:lnTo>
                  <a:pt x="409702" y="518160"/>
                </a:lnTo>
                <a:lnTo>
                  <a:pt x="411175" y="510540"/>
                </a:lnTo>
                <a:lnTo>
                  <a:pt x="415213" y="505460"/>
                </a:lnTo>
                <a:lnTo>
                  <a:pt x="421208" y="500380"/>
                </a:lnTo>
                <a:lnTo>
                  <a:pt x="428536" y="499110"/>
                </a:lnTo>
                <a:lnTo>
                  <a:pt x="435864" y="500380"/>
                </a:lnTo>
                <a:lnTo>
                  <a:pt x="441858" y="505460"/>
                </a:lnTo>
                <a:lnTo>
                  <a:pt x="445884" y="510540"/>
                </a:lnTo>
                <a:lnTo>
                  <a:pt x="447370" y="518160"/>
                </a:lnTo>
                <a:lnTo>
                  <a:pt x="447370" y="485254"/>
                </a:lnTo>
                <a:lnTo>
                  <a:pt x="447230" y="485140"/>
                </a:lnTo>
                <a:lnTo>
                  <a:pt x="437819" y="481330"/>
                </a:lnTo>
                <a:lnTo>
                  <a:pt x="437934" y="435610"/>
                </a:lnTo>
                <a:lnTo>
                  <a:pt x="483146" y="457200"/>
                </a:lnTo>
                <a:lnTo>
                  <a:pt x="524573" y="485140"/>
                </a:lnTo>
                <a:lnTo>
                  <a:pt x="546201" y="527050"/>
                </a:lnTo>
                <a:lnTo>
                  <a:pt x="546201" y="455028"/>
                </a:lnTo>
                <a:lnTo>
                  <a:pt x="524713" y="438150"/>
                </a:lnTo>
                <a:lnTo>
                  <a:pt x="520268" y="435610"/>
                </a:lnTo>
                <a:lnTo>
                  <a:pt x="502526" y="425450"/>
                </a:lnTo>
                <a:lnTo>
                  <a:pt x="495858" y="421640"/>
                </a:lnTo>
                <a:lnTo>
                  <a:pt x="480212" y="414020"/>
                </a:lnTo>
                <a:lnTo>
                  <a:pt x="461949" y="405130"/>
                </a:lnTo>
                <a:lnTo>
                  <a:pt x="422503" y="388620"/>
                </a:lnTo>
                <a:lnTo>
                  <a:pt x="437286" y="387350"/>
                </a:lnTo>
                <a:lnTo>
                  <a:pt x="466229" y="379730"/>
                </a:lnTo>
                <a:lnTo>
                  <a:pt x="480288" y="374650"/>
                </a:lnTo>
                <a:lnTo>
                  <a:pt x="476745" y="372110"/>
                </a:lnTo>
                <a:lnTo>
                  <a:pt x="471271" y="365760"/>
                </a:lnTo>
                <a:lnTo>
                  <a:pt x="467982" y="361950"/>
                </a:lnTo>
                <a:lnTo>
                  <a:pt x="456742" y="341630"/>
                </a:lnTo>
                <a:lnTo>
                  <a:pt x="455866" y="339090"/>
                </a:lnTo>
                <a:lnTo>
                  <a:pt x="445782" y="309880"/>
                </a:lnTo>
                <a:lnTo>
                  <a:pt x="445960" y="276860"/>
                </a:lnTo>
                <a:lnTo>
                  <a:pt x="454520" y="232410"/>
                </a:lnTo>
                <a:lnTo>
                  <a:pt x="464693" y="184150"/>
                </a:lnTo>
                <a:lnTo>
                  <a:pt x="469722" y="137160"/>
                </a:lnTo>
                <a:lnTo>
                  <a:pt x="467296" y="106680"/>
                </a:lnTo>
                <a:lnTo>
                  <a:pt x="464324" y="97790"/>
                </a:lnTo>
                <a:lnTo>
                  <a:pt x="460082" y="85090"/>
                </a:lnTo>
                <a:lnTo>
                  <a:pt x="448221" y="68580"/>
                </a:lnTo>
                <a:lnTo>
                  <a:pt x="431863" y="55880"/>
                </a:lnTo>
                <a:lnTo>
                  <a:pt x="418452" y="53340"/>
                </a:lnTo>
                <a:lnTo>
                  <a:pt x="404939" y="53340"/>
                </a:lnTo>
                <a:lnTo>
                  <a:pt x="404939" y="186690"/>
                </a:lnTo>
                <a:lnTo>
                  <a:pt x="404939" y="226060"/>
                </a:lnTo>
                <a:lnTo>
                  <a:pt x="396062" y="270510"/>
                </a:lnTo>
                <a:lnTo>
                  <a:pt x="371843" y="306070"/>
                </a:lnTo>
                <a:lnTo>
                  <a:pt x="365582" y="310286"/>
                </a:lnTo>
                <a:lnTo>
                  <a:pt x="365582" y="403860"/>
                </a:lnTo>
                <a:lnTo>
                  <a:pt x="347497" y="408940"/>
                </a:lnTo>
                <a:lnTo>
                  <a:pt x="329145" y="412750"/>
                </a:lnTo>
                <a:lnTo>
                  <a:pt x="310591" y="414020"/>
                </a:lnTo>
                <a:lnTo>
                  <a:pt x="273253" y="414020"/>
                </a:lnTo>
                <a:lnTo>
                  <a:pt x="254685" y="412750"/>
                </a:lnTo>
                <a:lnTo>
                  <a:pt x="236321" y="408940"/>
                </a:lnTo>
                <a:lnTo>
                  <a:pt x="218211" y="403860"/>
                </a:lnTo>
                <a:lnTo>
                  <a:pt x="225513" y="396240"/>
                </a:lnTo>
                <a:lnTo>
                  <a:pt x="230924" y="388620"/>
                </a:lnTo>
                <a:lnTo>
                  <a:pt x="234276" y="378460"/>
                </a:lnTo>
                <a:lnTo>
                  <a:pt x="235432" y="368300"/>
                </a:lnTo>
                <a:lnTo>
                  <a:pt x="235432" y="365760"/>
                </a:lnTo>
                <a:lnTo>
                  <a:pt x="263283" y="374650"/>
                </a:lnTo>
                <a:lnTo>
                  <a:pt x="291960" y="377190"/>
                </a:lnTo>
                <a:lnTo>
                  <a:pt x="320636" y="374650"/>
                </a:lnTo>
                <a:lnTo>
                  <a:pt x="348488" y="365760"/>
                </a:lnTo>
                <a:lnTo>
                  <a:pt x="348488" y="368300"/>
                </a:lnTo>
                <a:lnTo>
                  <a:pt x="349605" y="378460"/>
                </a:lnTo>
                <a:lnTo>
                  <a:pt x="352945" y="387350"/>
                </a:lnTo>
                <a:lnTo>
                  <a:pt x="358330" y="396240"/>
                </a:lnTo>
                <a:lnTo>
                  <a:pt x="365582" y="403860"/>
                </a:lnTo>
                <a:lnTo>
                  <a:pt x="365582" y="310286"/>
                </a:lnTo>
                <a:lnTo>
                  <a:pt x="335927" y="330200"/>
                </a:lnTo>
                <a:lnTo>
                  <a:pt x="291934" y="339090"/>
                </a:lnTo>
                <a:lnTo>
                  <a:pt x="247942" y="330200"/>
                </a:lnTo>
                <a:lnTo>
                  <a:pt x="212026" y="306070"/>
                </a:lnTo>
                <a:lnTo>
                  <a:pt x="187807" y="270510"/>
                </a:lnTo>
                <a:lnTo>
                  <a:pt x="178930" y="226060"/>
                </a:lnTo>
                <a:lnTo>
                  <a:pt x="178930" y="177800"/>
                </a:lnTo>
                <a:lnTo>
                  <a:pt x="188087" y="177800"/>
                </a:lnTo>
                <a:lnTo>
                  <a:pt x="192608" y="176530"/>
                </a:lnTo>
                <a:lnTo>
                  <a:pt x="239318" y="167640"/>
                </a:lnTo>
                <a:lnTo>
                  <a:pt x="284175" y="151130"/>
                </a:lnTo>
                <a:lnTo>
                  <a:pt x="325602" y="129540"/>
                </a:lnTo>
                <a:lnTo>
                  <a:pt x="362851" y="101600"/>
                </a:lnTo>
                <a:lnTo>
                  <a:pt x="366445" y="97790"/>
                </a:lnTo>
                <a:lnTo>
                  <a:pt x="372211" y="97790"/>
                </a:lnTo>
                <a:lnTo>
                  <a:pt x="377075" y="102870"/>
                </a:lnTo>
                <a:lnTo>
                  <a:pt x="377952" y="105410"/>
                </a:lnTo>
                <a:lnTo>
                  <a:pt x="380492" y="120650"/>
                </a:lnTo>
                <a:lnTo>
                  <a:pt x="383895" y="138430"/>
                </a:lnTo>
                <a:lnTo>
                  <a:pt x="400735" y="180340"/>
                </a:lnTo>
                <a:lnTo>
                  <a:pt x="404939" y="186690"/>
                </a:lnTo>
                <a:lnTo>
                  <a:pt x="404939" y="53340"/>
                </a:lnTo>
                <a:lnTo>
                  <a:pt x="402894" y="53340"/>
                </a:lnTo>
                <a:lnTo>
                  <a:pt x="390004" y="54610"/>
                </a:lnTo>
                <a:lnTo>
                  <a:pt x="384632" y="55880"/>
                </a:lnTo>
                <a:lnTo>
                  <a:pt x="381088" y="50800"/>
                </a:lnTo>
                <a:lnTo>
                  <a:pt x="369023" y="36830"/>
                </a:lnTo>
                <a:lnTo>
                  <a:pt x="346265" y="21590"/>
                </a:lnTo>
                <a:lnTo>
                  <a:pt x="310680" y="6350"/>
                </a:lnTo>
                <a:lnTo>
                  <a:pt x="275145" y="0"/>
                </a:lnTo>
                <a:lnTo>
                  <a:pt x="239471" y="1270"/>
                </a:lnTo>
                <a:lnTo>
                  <a:pt x="171780" y="24130"/>
                </a:lnTo>
                <a:lnTo>
                  <a:pt x="132372" y="67310"/>
                </a:lnTo>
                <a:lnTo>
                  <a:pt x="118910" y="154940"/>
                </a:lnTo>
                <a:lnTo>
                  <a:pt x="118783" y="160020"/>
                </a:lnTo>
                <a:lnTo>
                  <a:pt x="119926" y="214630"/>
                </a:lnTo>
                <a:lnTo>
                  <a:pt x="122885" y="265430"/>
                </a:lnTo>
                <a:lnTo>
                  <a:pt x="124917" y="306070"/>
                </a:lnTo>
                <a:lnTo>
                  <a:pt x="121234" y="353060"/>
                </a:lnTo>
                <a:lnTo>
                  <a:pt x="103593" y="389890"/>
                </a:lnTo>
                <a:lnTo>
                  <a:pt x="116547" y="391160"/>
                </a:lnTo>
                <a:lnTo>
                  <a:pt x="155498" y="391160"/>
                </a:lnTo>
                <a:lnTo>
                  <a:pt x="118110" y="406400"/>
                </a:lnTo>
                <a:lnTo>
                  <a:pt x="85839" y="422910"/>
                </a:lnTo>
                <a:lnTo>
                  <a:pt x="34886" y="457200"/>
                </a:lnTo>
                <a:lnTo>
                  <a:pt x="9817" y="488950"/>
                </a:lnTo>
                <a:lnTo>
                  <a:pt x="0" y="527050"/>
                </a:lnTo>
                <a:lnTo>
                  <a:pt x="0" y="693420"/>
                </a:lnTo>
                <a:lnTo>
                  <a:pt x="37299" y="712470"/>
                </a:lnTo>
                <a:lnTo>
                  <a:pt x="76517" y="723900"/>
                </a:lnTo>
                <a:lnTo>
                  <a:pt x="123939" y="732790"/>
                </a:lnTo>
                <a:lnTo>
                  <a:pt x="177495" y="739140"/>
                </a:lnTo>
                <a:lnTo>
                  <a:pt x="235077" y="742950"/>
                </a:lnTo>
                <a:lnTo>
                  <a:pt x="294601" y="744220"/>
                </a:lnTo>
                <a:lnTo>
                  <a:pt x="354469" y="742950"/>
                </a:lnTo>
                <a:lnTo>
                  <a:pt x="412038" y="739140"/>
                </a:lnTo>
                <a:lnTo>
                  <a:pt x="465162" y="732790"/>
                </a:lnTo>
                <a:lnTo>
                  <a:pt x="511683" y="723900"/>
                </a:lnTo>
                <a:lnTo>
                  <a:pt x="549465" y="712470"/>
                </a:lnTo>
                <a:lnTo>
                  <a:pt x="583869" y="692150"/>
                </a:lnTo>
                <a:lnTo>
                  <a:pt x="583869" y="527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7211365" y="2355837"/>
            <a:ext cx="706120" cy="697865"/>
          </a:xfrm>
          <a:custGeom>
            <a:avLst/>
            <a:gdLst/>
            <a:ahLst/>
            <a:cxnLst/>
            <a:rect l="l" t="t" r="r" b="b"/>
            <a:pathLst>
              <a:path w="706120" h="697864">
                <a:moveTo>
                  <a:pt x="188226" y="430047"/>
                </a:moveTo>
                <a:lnTo>
                  <a:pt x="187286" y="419900"/>
                </a:lnTo>
                <a:lnTo>
                  <a:pt x="182486" y="410908"/>
                </a:lnTo>
                <a:lnTo>
                  <a:pt x="174879" y="404672"/>
                </a:lnTo>
                <a:lnTo>
                  <a:pt x="165493" y="401751"/>
                </a:lnTo>
                <a:lnTo>
                  <a:pt x="155333" y="402704"/>
                </a:lnTo>
                <a:lnTo>
                  <a:pt x="146354" y="407504"/>
                </a:lnTo>
                <a:lnTo>
                  <a:pt x="140119" y="415112"/>
                </a:lnTo>
                <a:lnTo>
                  <a:pt x="137198" y="424510"/>
                </a:lnTo>
                <a:lnTo>
                  <a:pt x="138137" y="434657"/>
                </a:lnTo>
                <a:lnTo>
                  <a:pt x="142938" y="443649"/>
                </a:lnTo>
                <a:lnTo>
                  <a:pt x="150558" y="449884"/>
                </a:lnTo>
                <a:lnTo>
                  <a:pt x="159943" y="452805"/>
                </a:lnTo>
                <a:lnTo>
                  <a:pt x="170091" y="451866"/>
                </a:lnTo>
                <a:lnTo>
                  <a:pt x="179070" y="447065"/>
                </a:lnTo>
                <a:lnTo>
                  <a:pt x="185305" y="439445"/>
                </a:lnTo>
                <a:lnTo>
                  <a:pt x="188226" y="430047"/>
                </a:lnTo>
                <a:close/>
              </a:path>
              <a:path w="706120" h="697864">
                <a:moveTo>
                  <a:pt x="226263" y="282206"/>
                </a:moveTo>
                <a:lnTo>
                  <a:pt x="225336" y="272059"/>
                </a:lnTo>
                <a:lnTo>
                  <a:pt x="220522" y="263080"/>
                </a:lnTo>
                <a:lnTo>
                  <a:pt x="212915" y="256844"/>
                </a:lnTo>
                <a:lnTo>
                  <a:pt x="203530" y="253923"/>
                </a:lnTo>
                <a:lnTo>
                  <a:pt x="193382" y="254863"/>
                </a:lnTo>
                <a:lnTo>
                  <a:pt x="184404" y="259664"/>
                </a:lnTo>
                <a:lnTo>
                  <a:pt x="178168" y="267271"/>
                </a:lnTo>
                <a:lnTo>
                  <a:pt x="175247" y="276669"/>
                </a:lnTo>
                <a:lnTo>
                  <a:pt x="176187" y="286816"/>
                </a:lnTo>
                <a:lnTo>
                  <a:pt x="180987" y="295808"/>
                </a:lnTo>
                <a:lnTo>
                  <a:pt x="188595" y="302044"/>
                </a:lnTo>
                <a:lnTo>
                  <a:pt x="197980" y="304965"/>
                </a:lnTo>
                <a:lnTo>
                  <a:pt x="208127" y="304025"/>
                </a:lnTo>
                <a:lnTo>
                  <a:pt x="217106" y="299224"/>
                </a:lnTo>
                <a:lnTo>
                  <a:pt x="223342" y="291604"/>
                </a:lnTo>
                <a:lnTo>
                  <a:pt x="226263" y="282206"/>
                </a:lnTo>
                <a:close/>
              </a:path>
              <a:path w="706120" h="697864">
                <a:moveTo>
                  <a:pt x="334073" y="95504"/>
                </a:moveTo>
                <a:lnTo>
                  <a:pt x="326580" y="58331"/>
                </a:lnTo>
                <a:lnTo>
                  <a:pt x="306133" y="27978"/>
                </a:lnTo>
                <a:lnTo>
                  <a:pt x="275793" y="7505"/>
                </a:lnTo>
                <a:lnTo>
                  <a:pt x="272796" y="6908"/>
                </a:lnTo>
                <a:lnTo>
                  <a:pt x="272796" y="266598"/>
                </a:lnTo>
                <a:lnTo>
                  <a:pt x="260553" y="278168"/>
                </a:lnTo>
                <a:lnTo>
                  <a:pt x="260629" y="283044"/>
                </a:lnTo>
                <a:lnTo>
                  <a:pt x="260108" y="287921"/>
                </a:lnTo>
                <a:lnTo>
                  <a:pt x="259105" y="292201"/>
                </a:lnTo>
                <a:lnTo>
                  <a:pt x="259003" y="292671"/>
                </a:lnTo>
                <a:lnTo>
                  <a:pt x="268655" y="306425"/>
                </a:lnTo>
                <a:lnTo>
                  <a:pt x="260553" y="321500"/>
                </a:lnTo>
                <a:lnTo>
                  <a:pt x="243725" y="320992"/>
                </a:lnTo>
                <a:lnTo>
                  <a:pt x="240385" y="324459"/>
                </a:lnTo>
                <a:lnTo>
                  <a:pt x="236639" y="327520"/>
                </a:lnTo>
                <a:lnTo>
                  <a:pt x="234772" y="328701"/>
                </a:lnTo>
                <a:lnTo>
                  <a:pt x="234772" y="414604"/>
                </a:lnTo>
                <a:lnTo>
                  <a:pt x="222529" y="426173"/>
                </a:lnTo>
                <a:lnTo>
                  <a:pt x="222631" y="430987"/>
                </a:lnTo>
                <a:lnTo>
                  <a:pt x="222148" y="435800"/>
                </a:lnTo>
                <a:lnTo>
                  <a:pt x="221094" y="440499"/>
                </a:lnTo>
                <a:lnTo>
                  <a:pt x="230797" y="454253"/>
                </a:lnTo>
                <a:lnTo>
                  <a:pt x="222681" y="469328"/>
                </a:lnTo>
                <a:lnTo>
                  <a:pt x="205854" y="468820"/>
                </a:lnTo>
                <a:lnTo>
                  <a:pt x="202476" y="472287"/>
                </a:lnTo>
                <a:lnTo>
                  <a:pt x="198678" y="475322"/>
                </a:lnTo>
                <a:lnTo>
                  <a:pt x="194564" y="477850"/>
                </a:lnTo>
                <a:lnTo>
                  <a:pt x="191731" y="494449"/>
                </a:lnTo>
                <a:lnTo>
                  <a:pt x="175425" y="499389"/>
                </a:lnTo>
                <a:lnTo>
                  <a:pt x="171640" y="495401"/>
                </a:lnTo>
                <a:lnTo>
                  <a:pt x="164007" y="487324"/>
                </a:lnTo>
                <a:lnTo>
                  <a:pt x="159156" y="487324"/>
                </a:lnTo>
                <a:lnTo>
                  <a:pt x="154266" y="486841"/>
                </a:lnTo>
                <a:lnTo>
                  <a:pt x="149580" y="485775"/>
                </a:lnTo>
                <a:lnTo>
                  <a:pt x="135724" y="495401"/>
                </a:lnTo>
                <a:lnTo>
                  <a:pt x="120726" y="487324"/>
                </a:lnTo>
                <a:lnTo>
                  <a:pt x="120764" y="485775"/>
                </a:lnTo>
                <a:lnTo>
                  <a:pt x="120878" y="480834"/>
                </a:lnTo>
                <a:lnTo>
                  <a:pt x="121005" y="475322"/>
                </a:lnTo>
                <a:lnTo>
                  <a:pt x="121107" y="470458"/>
                </a:lnTo>
                <a:lnTo>
                  <a:pt x="117665" y="467067"/>
                </a:lnTo>
                <a:lnTo>
                  <a:pt x="114642" y="463270"/>
                </a:lnTo>
                <a:lnTo>
                  <a:pt x="112115" y="459155"/>
                </a:lnTo>
                <a:lnTo>
                  <a:pt x="95491" y="456272"/>
                </a:lnTo>
                <a:lnTo>
                  <a:pt x="90589" y="439915"/>
                </a:lnTo>
                <a:lnTo>
                  <a:pt x="102908" y="428485"/>
                </a:lnTo>
                <a:lnTo>
                  <a:pt x="102831" y="426173"/>
                </a:lnTo>
                <a:lnTo>
                  <a:pt x="102755" y="423646"/>
                </a:lnTo>
                <a:lnTo>
                  <a:pt x="103200" y="418820"/>
                </a:lnTo>
                <a:lnTo>
                  <a:pt x="104101" y="414604"/>
                </a:lnTo>
                <a:lnTo>
                  <a:pt x="104203" y="414083"/>
                </a:lnTo>
                <a:lnTo>
                  <a:pt x="94551" y="400354"/>
                </a:lnTo>
                <a:lnTo>
                  <a:pt x="102666" y="385279"/>
                </a:lnTo>
                <a:lnTo>
                  <a:pt x="119545" y="385762"/>
                </a:lnTo>
                <a:lnTo>
                  <a:pt x="120015" y="385279"/>
                </a:lnTo>
                <a:lnTo>
                  <a:pt x="122897" y="382295"/>
                </a:lnTo>
                <a:lnTo>
                  <a:pt x="126631" y="379247"/>
                </a:lnTo>
                <a:lnTo>
                  <a:pt x="130708" y="376682"/>
                </a:lnTo>
                <a:lnTo>
                  <a:pt x="133527" y="360083"/>
                </a:lnTo>
                <a:lnTo>
                  <a:pt x="149872" y="355168"/>
                </a:lnTo>
                <a:lnTo>
                  <a:pt x="161417" y="367474"/>
                </a:lnTo>
                <a:lnTo>
                  <a:pt x="167563" y="367474"/>
                </a:lnTo>
                <a:lnTo>
                  <a:pt x="171107" y="367817"/>
                </a:lnTo>
                <a:lnTo>
                  <a:pt x="175844" y="368884"/>
                </a:lnTo>
                <a:lnTo>
                  <a:pt x="189598" y="359181"/>
                </a:lnTo>
                <a:lnTo>
                  <a:pt x="204990" y="367474"/>
                </a:lnTo>
                <a:lnTo>
                  <a:pt x="204660" y="367474"/>
                </a:lnTo>
                <a:lnTo>
                  <a:pt x="204381" y="376682"/>
                </a:lnTo>
                <a:lnTo>
                  <a:pt x="204304" y="379247"/>
                </a:lnTo>
                <a:lnTo>
                  <a:pt x="204216" y="382295"/>
                </a:lnTo>
                <a:lnTo>
                  <a:pt x="204165" y="384136"/>
                </a:lnTo>
                <a:lnTo>
                  <a:pt x="207657" y="387527"/>
                </a:lnTo>
                <a:lnTo>
                  <a:pt x="210718" y="391312"/>
                </a:lnTo>
                <a:lnTo>
                  <a:pt x="213283" y="395439"/>
                </a:lnTo>
                <a:lnTo>
                  <a:pt x="229870" y="398272"/>
                </a:lnTo>
                <a:lnTo>
                  <a:pt x="234772" y="414604"/>
                </a:lnTo>
                <a:lnTo>
                  <a:pt x="234772" y="328701"/>
                </a:lnTo>
                <a:lnTo>
                  <a:pt x="232562" y="330085"/>
                </a:lnTo>
                <a:lnTo>
                  <a:pt x="229679" y="346748"/>
                </a:lnTo>
                <a:lnTo>
                  <a:pt x="213347" y="351650"/>
                </a:lnTo>
                <a:lnTo>
                  <a:pt x="209588" y="347675"/>
                </a:lnTo>
                <a:lnTo>
                  <a:pt x="201930" y="339559"/>
                </a:lnTo>
                <a:lnTo>
                  <a:pt x="197370" y="339559"/>
                </a:lnTo>
                <a:lnTo>
                  <a:pt x="192163" y="339039"/>
                </a:lnTo>
                <a:lnTo>
                  <a:pt x="187477" y="337972"/>
                </a:lnTo>
                <a:lnTo>
                  <a:pt x="173710" y="347675"/>
                </a:lnTo>
                <a:lnTo>
                  <a:pt x="158635" y="339559"/>
                </a:lnTo>
                <a:lnTo>
                  <a:pt x="158991" y="330085"/>
                </a:lnTo>
                <a:lnTo>
                  <a:pt x="159092" y="327520"/>
                </a:lnTo>
                <a:lnTo>
                  <a:pt x="159207" y="324459"/>
                </a:lnTo>
                <a:lnTo>
                  <a:pt x="159270" y="322541"/>
                </a:lnTo>
                <a:lnTo>
                  <a:pt x="155803" y="319201"/>
                </a:lnTo>
                <a:lnTo>
                  <a:pt x="152742" y="315455"/>
                </a:lnTo>
                <a:lnTo>
                  <a:pt x="150190" y="311378"/>
                </a:lnTo>
                <a:lnTo>
                  <a:pt x="133591" y="308546"/>
                </a:lnTo>
                <a:lnTo>
                  <a:pt x="128689" y="292201"/>
                </a:lnTo>
                <a:lnTo>
                  <a:pt x="140931" y="280644"/>
                </a:lnTo>
                <a:lnTo>
                  <a:pt x="140817" y="275831"/>
                </a:lnTo>
                <a:lnTo>
                  <a:pt x="141287" y="271018"/>
                </a:lnTo>
                <a:lnTo>
                  <a:pt x="142265" y="266598"/>
                </a:lnTo>
                <a:lnTo>
                  <a:pt x="142328" y="266319"/>
                </a:lnTo>
                <a:lnTo>
                  <a:pt x="132486" y="252526"/>
                </a:lnTo>
                <a:lnTo>
                  <a:pt x="140728" y="237363"/>
                </a:lnTo>
                <a:lnTo>
                  <a:pt x="157543" y="237871"/>
                </a:lnTo>
                <a:lnTo>
                  <a:pt x="158051" y="237363"/>
                </a:lnTo>
                <a:lnTo>
                  <a:pt x="160921" y="234416"/>
                </a:lnTo>
                <a:lnTo>
                  <a:pt x="164693" y="231394"/>
                </a:lnTo>
                <a:lnTo>
                  <a:pt x="168808" y="228854"/>
                </a:lnTo>
                <a:lnTo>
                  <a:pt x="171678" y="212242"/>
                </a:lnTo>
                <a:lnTo>
                  <a:pt x="188048" y="207289"/>
                </a:lnTo>
                <a:lnTo>
                  <a:pt x="199580" y="219468"/>
                </a:lnTo>
                <a:lnTo>
                  <a:pt x="205333" y="219468"/>
                </a:lnTo>
                <a:lnTo>
                  <a:pt x="209194" y="219849"/>
                </a:lnTo>
                <a:lnTo>
                  <a:pt x="213893" y="220903"/>
                </a:lnTo>
                <a:lnTo>
                  <a:pt x="227660" y="211239"/>
                </a:lnTo>
                <a:lnTo>
                  <a:pt x="242912" y="219468"/>
                </a:lnTo>
                <a:lnTo>
                  <a:pt x="242722" y="219468"/>
                </a:lnTo>
                <a:lnTo>
                  <a:pt x="242443" y="228854"/>
                </a:lnTo>
                <a:lnTo>
                  <a:pt x="242354" y="231394"/>
                </a:lnTo>
                <a:lnTo>
                  <a:pt x="242265" y="234416"/>
                </a:lnTo>
                <a:lnTo>
                  <a:pt x="242214" y="236270"/>
                </a:lnTo>
                <a:lnTo>
                  <a:pt x="245681" y="239598"/>
                </a:lnTo>
                <a:lnTo>
                  <a:pt x="248742" y="243344"/>
                </a:lnTo>
                <a:lnTo>
                  <a:pt x="251294" y="247434"/>
                </a:lnTo>
                <a:lnTo>
                  <a:pt x="267893" y="250253"/>
                </a:lnTo>
                <a:lnTo>
                  <a:pt x="272719" y="266319"/>
                </a:lnTo>
                <a:lnTo>
                  <a:pt x="272796" y="266598"/>
                </a:lnTo>
                <a:lnTo>
                  <a:pt x="272796" y="6908"/>
                </a:lnTo>
                <a:lnTo>
                  <a:pt x="238633" y="0"/>
                </a:lnTo>
                <a:lnTo>
                  <a:pt x="203034" y="6908"/>
                </a:lnTo>
                <a:lnTo>
                  <a:pt x="173469" y="25806"/>
                </a:lnTo>
                <a:lnTo>
                  <a:pt x="152692" y="54089"/>
                </a:lnTo>
                <a:lnTo>
                  <a:pt x="143497" y="89166"/>
                </a:lnTo>
                <a:lnTo>
                  <a:pt x="111302" y="105105"/>
                </a:lnTo>
                <a:lnTo>
                  <a:pt x="88506" y="131267"/>
                </a:lnTo>
                <a:lnTo>
                  <a:pt x="77165" y="164071"/>
                </a:lnTo>
                <a:lnTo>
                  <a:pt x="79362" y="199948"/>
                </a:lnTo>
                <a:lnTo>
                  <a:pt x="79844" y="201714"/>
                </a:lnTo>
                <a:lnTo>
                  <a:pt x="80111" y="202577"/>
                </a:lnTo>
                <a:lnTo>
                  <a:pt x="45707" y="229133"/>
                </a:lnTo>
                <a:lnTo>
                  <a:pt x="24866" y="265557"/>
                </a:lnTo>
                <a:lnTo>
                  <a:pt x="19304" y="306425"/>
                </a:lnTo>
                <a:lnTo>
                  <a:pt x="19202" y="307149"/>
                </a:lnTo>
                <a:lnTo>
                  <a:pt x="30314" y="349173"/>
                </a:lnTo>
                <a:lnTo>
                  <a:pt x="31673" y="351929"/>
                </a:lnTo>
                <a:lnTo>
                  <a:pt x="33147" y="354634"/>
                </a:lnTo>
                <a:lnTo>
                  <a:pt x="34734" y="357263"/>
                </a:lnTo>
                <a:lnTo>
                  <a:pt x="9029" y="394728"/>
                </a:lnTo>
                <a:lnTo>
                  <a:pt x="0" y="437654"/>
                </a:lnTo>
                <a:lnTo>
                  <a:pt x="7708" y="480834"/>
                </a:lnTo>
                <a:lnTo>
                  <a:pt x="32245" y="519074"/>
                </a:lnTo>
                <a:lnTo>
                  <a:pt x="40005" y="526364"/>
                </a:lnTo>
                <a:lnTo>
                  <a:pt x="48399" y="532892"/>
                </a:lnTo>
                <a:lnTo>
                  <a:pt x="57365" y="538619"/>
                </a:lnTo>
                <a:lnTo>
                  <a:pt x="66840" y="543496"/>
                </a:lnTo>
                <a:lnTo>
                  <a:pt x="66840" y="544436"/>
                </a:lnTo>
                <a:lnTo>
                  <a:pt x="75006" y="585279"/>
                </a:lnTo>
                <a:lnTo>
                  <a:pt x="97421" y="618655"/>
                </a:lnTo>
                <a:lnTo>
                  <a:pt x="130708" y="641197"/>
                </a:lnTo>
                <a:lnTo>
                  <a:pt x="171589" y="649516"/>
                </a:lnTo>
                <a:lnTo>
                  <a:pt x="179120" y="649516"/>
                </a:lnTo>
                <a:lnTo>
                  <a:pt x="186715" y="648703"/>
                </a:lnTo>
                <a:lnTo>
                  <a:pt x="194157" y="647065"/>
                </a:lnTo>
                <a:lnTo>
                  <a:pt x="207784" y="672020"/>
                </a:lnTo>
                <a:lnTo>
                  <a:pt x="229184" y="689203"/>
                </a:lnTo>
                <a:lnTo>
                  <a:pt x="255460" y="697103"/>
                </a:lnTo>
                <a:lnTo>
                  <a:pt x="283730" y="694207"/>
                </a:lnTo>
                <a:lnTo>
                  <a:pt x="320192" y="668223"/>
                </a:lnTo>
                <a:lnTo>
                  <a:pt x="334073" y="625652"/>
                </a:lnTo>
                <a:lnTo>
                  <a:pt x="334073" y="499389"/>
                </a:lnTo>
                <a:lnTo>
                  <a:pt x="334073" y="469328"/>
                </a:lnTo>
                <a:lnTo>
                  <a:pt x="334073" y="207289"/>
                </a:lnTo>
                <a:lnTo>
                  <a:pt x="334073" y="95504"/>
                </a:lnTo>
                <a:close/>
              </a:path>
              <a:path w="706120" h="697864">
                <a:moveTo>
                  <a:pt x="705853" y="439369"/>
                </a:moveTo>
                <a:lnTo>
                  <a:pt x="703592" y="416496"/>
                </a:lnTo>
                <a:lnTo>
                  <a:pt x="696861" y="394754"/>
                </a:lnTo>
                <a:lnTo>
                  <a:pt x="685939" y="374789"/>
                </a:lnTo>
                <a:lnTo>
                  <a:pt x="671106" y="357225"/>
                </a:lnTo>
                <a:lnTo>
                  <a:pt x="685685" y="316255"/>
                </a:lnTo>
                <a:lnTo>
                  <a:pt x="684149" y="286512"/>
                </a:lnTo>
                <a:lnTo>
                  <a:pt x="684047" y="284683"/>
                </a:lnTo>
                <a:lnTo>
                  <a:pt x="683514" y="274345"/>
                </a:lnTo>
                <a:lnTo>
                  <a:pt x="665797" y="236296"/>
                </a:lnTo>
                <a:lnTo>
                  <a:pt x="633730" y="206959"/>
                </a:lnTo>
                <a:lnTo>
                  <a:pt x="625716" y="202577"/>
                </a:lnTo>
                <a:lnTo>
                  <a:pt x="628980" y="166776"/>
                </a:lnTo>
                <a:lnTo>
                  <a:pt x="618642" y="133654"/>
                </a:lnTo>
                <a:lnTo>
                  <a:pt x="602665" y="114185"/>
                </a:lnTo>
                <a:lnTo>
                  <a:pt x="602665" y="326021"/>
                </a:lnTo>
                <a:lnTo>
                  <a:pt x="589470" y="366293"/>
                </a:lnTo>
                <a:lnTo>
                  <a:pt x="560425" y="404012"/>
                </a:lnTo>
                <a:lnTo>
                  <a:pt x="531393" y="431939"/>
                </a:lnTo>
                <a:lnTo>
                  <a:pt x="518185" y="442861"/>
                </a:lnTo>
                <a:lnTo>
                  <a:pt x="504990" y="431939"/>
                </a:lnTo>
                <a:lnTo>
                  <a:pt x="475945" y="404012"/>
                </a:lnTo>
                <a:lnTo>
                  <a:pt x="446900" y="366293"/>
                </a:lnTo>
                <a:lnTo>
                  <a:pt x="433705" y="326021"/>
                </a:lnTo>
                <a:lnTo>
                  <a:pt x="442506" y="301040"/>
                </a:lnTo>
                <a:lnTo>
                  <a:pt x="464210" y="284683"/>
                </a:lnTo>
                <a:lnTo>
                  <a:pt x="491782" y="286512"/>
                </a:lnTo>
                <a:lnTo>
                  <a:pt x="518185" y="316064"/>
                </a:lnTo>
                <a:lnTo>
                  <a:pt x="544576" y="286512"/>
                </a:lnTo>
                <a:lnTo>
                  <a:pt x="544347" y="286512"/>
                </a:lnTo>
                <a:lnTo>
                  <a:pt x="571944" y="284683"/>
                </a:lnTo>
                <a:lnTo>
                  <a:pt x="572185" y="284683"/>
                </a:lnTo>
                <a:lnTo>
                  <a:pt x="593877" y="301040"/>
                </a:lnTo>
                <a:lnTo>
                  <a:pt x="602665" y="326021"/>
                </a:lnTo>
                <a:lnTo>
                  <a:pt x="602665" y="114185"/>
                </a:lnTo>
                <a:lnTo>
                  <a:pt x="596633" y="106832"/>
                </a:lnTo>
                <a:lnTo>
                  <a:pt x="564921" y="89928"/>
                </a:lnTo>
                <a:lnTo>
                  <a:pt x="562356" y="89192"/>
                </a:lnTo>
                <a:lnTo>
                  <a:pt x="552424" y="52616"/>
                </a:lnTo>
                <a:lnTo>
                  <a:pt x="530034" y="23698"/>
                </a:lnTo>
                <a:lnTo>
                  <a:pt x="498424" y="5283"/>
                </a:lnTo>
                <a:lnTo>
                  <a:pt x="460870" y="228"/>
                </a:lnTo>
                <a:lnTo>
                  <a:pt x="425780" y="9436"/>
                </a:lnTo>
                <a:lnTo>
                  <a:pt x="397484" y="30264"/>
                </a:lnTo>
                <a:lnTo>
                  <a:pt x="378599" y="59893"/>
                </a:lnTo>
                <a:lnTo>
                  <a:pt x="371741" y="95542"/>
                </a:lnTo>
                <a:lnTo>
                  <a:pt x="371741" y="625652"/>
                </a:lnTo>
                <a:lnTo>
                  <a:pt x="377278" y="653542"/>
                </a:lnTo>
                <a:lnTo>
                  <a:pt x="392544" y="676363"/>
                </a:lnTo>
                <a:lnTo>
                  <a:pt x="415251" y="691781"/>
                </a:lnTo>
                <a:lnTo>
                  <a:pt x="443090" y="697496"/>
                </a:lnTo>
                <a:lnTo>
                  <a:pt x="465759" y="693889"/>
                </a:lnTo>
                <a:lnTo>
                  <a:pt x="485686" y="683602"/>
                </a:lnTo>
                <a:lnTo>
                  <a:pt x="501459" y="667664"/>
                </a:lnTo>
                <a:lnTo>
                  <a:pt x="511683" y="647090"/>
                </a:lnTo>
                <a:lnTo>
                  <a:pt x="553313" y="647814"/>
                </a:lnTo>
                <a:lnTo>
                  <a:pt x="555129" y="647090"/>
                </a:lnTo>
                <a:lnTo>
                  <a:pt x="590689" y="633018"/>
                </a:lnTo>
                <a:lnTo>
                  <a:pt x="619785" y="605282"/>
                </a:lnTo>
                <a:lnTo>
                  <a:pt x="636600" y="567182"/>
                </a:lnTo>
                <a:lnTo>
                  <a:pt x="638238" y="559714"/>
                </a:lnTo>
                <a:lnTo>
                  <a:pt x="639064" y="552094"/>
                </a:lnTo>
                <a:lnTo>
                  <a:pt x="639051" y="543496"/>
                </a:lnTo>
                <a:lnTo>
                  <a:pt x="666673" y="525665"/>
                </a:lnTo>
                <a:lnTo>
                  <a:pt x="687730" y="501243"/>
                </a:lnTo>
                <a:lnTo>
                  <a:pt x="701141" y="471919"/>
                </a:lnTo>
                <a:lnTo>
                  <a:pt x="705345" y="442861"/>
                </a:lnTo>
                <a:lnTo>
                  <a:pt x="705853" y="4393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8315465" y="3343947"/>
            <a:ext cx="584200" cy="754380"/>
          </a:xfrm>
          <a:custGeom>
            <a:avLst/>
            <a:gdLst/>
            <a:ahLst/>
            <a:cxnLst/>
            <a:rect l="l" t="t" r="r" b="b"/>
            <a:pathLst>
              <a:path w="584200" h="754379">
                <a:moveTo>
                  <a:pt x="235432" y="273253"/>
                </a:moveTo>
                <a:lnTo>
                  <a:pt x="113004" y="273253"/>
                </a:lnTo>
                <a:lnTo>
                  <a:pt x="113004" y="310946"/>
                </a:lnTo>
                <a:lnTo>
                  <a:pt x="235432" y="310946"/>
                </a:lnTo>
                <a:lnTo>
                  <a:pt x="235432" y="273253"/>
                </a:lnTo>
                <a:close/>
              </a:path>
              <a:path w="584200" h="754379">
                <a:moveTo>
                  <a:pt x="470865" y="574776"/>
                </a:moveTo>
                <a:lnTo>
                  <a:pt x="113004" y="574776"/>
                </a:lnTo>
                <a:lnTo>
                  <a:pt x="113004" y="612470"/>
                </a:lnTo>
                <a:lnTo>
                  <a:pt x="470865" y="612470"/>
                </a:lnTo>
                <a:lnTo>
                  <a:pt x="470865" y="574776"/>
                </a:lnTo>
                <a:close/>
              </a:path>
              <a:path w="584200" h="754379">
                <a:moveTo>
                  <a:pt x="470865" y="499389"/>
                </a:moveTo>
                <a:lnTo>
                  <a:pt x="113004" y="499389"/>
                </a:lnTo>
                <a:lnTo>
                  <a:pt x="113004" y="537083"/>
                </a:lnTo>
                <a:lnTo>
                  <a:pt x="470865" y="537083"/>
                </a:lnTo>
                <a:lnTo>
                  <a:pt x="470865" y="499389"/>
                </a:lnTo>
                <a:close/>
              </a:path>
              <a:path w="584200" h="754379">
                <a:moveTo>
                  <a:pt x="470865" y="424014"/>
                </a:moveTo>
                <a:lnTo>
                  <a:pt x="113004" y="424014"/>
                </a:lnTo>
                <a:lnTo>
                  <a:pt x="113004" y="461708"/>
                </a:lnTo>
                <a:lnTo>
                  <a:pt x="470865" y="461708"/>
                </a:lnTo>
                <a:lnTo>
                  <a:pt x="470865" y="424014"/>
                </a:lnTo>
                <a:close/>
              </a:path>
              <a:path w="584200" h="754379">
                <a:moveTo>
                  <a:pt x="470865" y="348627"/>
                </a:moveTo>
                <a:lnTo>
                  <a:pt x="113004" y="348627"/>
                </a:lnTo>
                <a:lnTo>
                  <a:pt x="113004" y="386321"/>
                </a:lnTo>
                <a:lnTo>
                  <a:pt x="470865" y="386321"/>
                </a:lnTo>
                <a:lnTo>
                  <a:pt x="470865" y="348627"/>
                </a:lnTo>
                <a:close/>
              </a:path>
              <a:path w="584200" h="754379">
                <a:moveTo>
                  <a:pt x="583869" y="207289"/>
                </a:moveTo>
                <a:lnTo>
                  <a:pt x="573176" y="197866"/>
                </a:lnTo>
                <a:lnTo>
                  <a:pt x="527367" y="157543"/>
                </a:lnTo>
                <a:lnTo>
                  <a:pt x="527367" y="254406"/>
                </a:lnTo>
                <a:lnTo>
                  <a:pt x="527367" y="697268"/>
                </a:lnTo>
                <a:lnTo>
                  <a:pt x="56502" y="697268"/>
                </a:lnTo>
                <a:lnTo>
                  <a:pt x="56502" y="56527"/>
                </a:lnTo>
                <a:lnTo>
                  <a:pt x="291934" y="56527"/>
                </a:lnTo>
                <a:lnTo>
                  <a:pt x="291934" y="254406"/>
                </a:lnTo>
                <a:lnTo>
                  <a:pt x="527367" y="254406"/>
                </a:lnTo>
                <a:lnTo>
                  <a:pt x="527367" y="157543"/>
                </a:lnTo>
                <a:lnTo>
                  <a:pt x="466153" y="103644"/>
                </a:lnTo>
                <a:lnTo>
                  <a:pt x="466153" y="197866"/>
                </a:lnTo>
                <a:lnTo>
                  <a:pt x="348437" y="197866"/>
                </a:lnTo>
                <a:lnTo>
                  <a:pt x="348437" y="80086"/>
                </a:lnTo>
                <a:lnTo>
                  <a:pt x="466153" y="197866"/>
                </a:lnTo>
                <a:lnTo>
                  <a:pt x="466153" y="103644"/>
                </a:lnTo>
                <a:lnTo>
                  <a:pt x="439407" y="80086"/>
                </a:lnTo>
                <a:lnTo>
                  <a:pt x="412648" y="56527"/>
                </a:lnTo>
                <a:lnTo>
                  <a:pt x="348437" y="0"/>
                </a:lnTo>
                <a:lnTo>
                  <a:pt x="0" y="0"/>
                </a:lnTo>
                <a:lnTo>
                  <a:pt x="0" y="753808"/>
                </a:lnTo>
                <a:lnTo>
                  <a:pt x="583869" y="753808"/>
                </a:lnTo>
                <a:lnTo>
                  <a:pt x="583869" y="697268"/>
                </a:lnTo>
                <a:lnTo>
                  <a:pt x="583869" y="2072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7" name="object 17"/>
          <p:cNvGrpSpPr/>
          <p:nvPr/>
        </p:nvGrpSpPr>
        <p:grpSpPr>
          <a:xfrm>
            <a:off x="5865638" y="5476539"/>
            <a:ext cx="829310" cy="633730"/>
            <a:chOff x="5865638" y="5476539"/>
            <a:chExt cx="829310" cy="633730"/>
          </a:xfrm>
        </p:grpSpPr>
        <p:sp>
          <p:nvSpPr>
            <p:cNvPr id="18" name="object 18"/>
            <p:cNvSpPr/>
            <p:nvPr/>
          </p:nvSpPr>
          <p:spPr>
            <a:xfrm>
              <a:off x="5865638" y="5732834"/>
              <a:ext cx="829310" cy="377190"/>
            </a:xfrm>
            <a:custGeom>
              <a:avLst/>
              <a:gdLst/>
              <a:ahLst/>
              <a:cxnLst/>
              <a:rect l="l" t="t" r="r" b="b"/>
              <a:pathLst>
                <a:path w="829309" h="377189">
                  <a:moveTo>
                    <a:pt x="828731" y="0"/>
                  </a:moveTo>
                  <a:lnTo>
                    <a:pt x="0" y="0"/>
                  </a:lnTo>
                  <a:lnTo>
                    <a:pt x="0" y="376903"/>
                  </a:lnTo>
                  <a:lnTo>
                    <a:pt x="828731" y="376903"/>
                  </a:lnTo>
                  <a:lnTo>
                    <a:pt x="828731" y="320367"/>
                  </a:lnTo>
                  <a:lnTo>
                    <a:pt x="94174" y="320367"/>
                  </a:lnTo>
                  <a:lnTo>
                    <a:pt x="56504" y="282677"/>
                  </a:lnTo>
                  <a:lnTo>
                    <a:pt x="56504" y="94225"/>
                  </a:lnTo>
                  <a:lnTo>
                    <a:pt x="94174" y="56535"/>
                  </a:lnTo>
                  <a:lnTo>
                    <a:pt x="828731" y="56535"/>
                  </a:lnTo>
                  <a:lnTo>
                    <a:pt x="828731" y="0"/>
                  </a:lnTo>
                  <a:close/>
                </a:path>
                <a:path w="829309" h="377189">
                  <a:moveTo>
                    <a:pt x="828731" y="56535"/>
                  </a:moveTo>
                  <a:lnTo>
                    <a:pt x="743975" y="56535"/>
                  </a:lnTo>
                  <a:lnTo>
                    <a:pt x="772227" y="84803"/>
                  </a:lnTo>
                  <a:lnTo>
                    <a:pt x="772227" y="292100"/>
                  </a:lnTo>
                  <a:lnTo>
                    <a:pt x="743975" y="320367"/>
                  </a:lnTo>
                  <a:lnTo>
                    <a:pt x="828731" y="320367"/>
                  </a:lnTo>
                  <a:lnTo>
                    <a:pt x="828731" y="565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04665" y="5827059"/>
              <a:ext cx="150678" cy="188451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5972988" y="5476544"/>
              <a:ext cx="639445" cy="473075"/>
            </a:xfrm>
            <a:custGeom>
              <a:avLst/>
              <a:gdLst/>
              <a:ahLst/>
              <a:cxnLst/>
              <a:rect l="l" t="t" r="r" b="b"/>
              <a:pathLst>
                <a:path w="639445" h="473075">
                  <a:moveTo>
                    <a:pt x="99822" y="444741"/>
                  </a:moveTo>
                  <a:lnTo>
                    <a:pt x="97612" y="433743"/>
                  </a:lnTo>
                  <a:lnTo>
                    <a:pt x="91554" y="424764"/>
                  </a:lnTo>
                  <a:lnTo>
                    <a:pt x="82575" y="418706"/>
                  </a:lnTo>
                  <a:lnTo>
                    <a:pt x="71577" y="416483"/>
                  </a:lnTo>
                  <a:lnTo>
                    <a:pt x="60579" y="418706"/>
                  </a:lnTo>
                  <a:lnTo>
                    <a:pt x="51600" y="424764"/>
                  </a:lnTo>
                  <a:lnTo>
                    <a:pt x="45542" y="433743"/>
                  </a:lnTo>
                  <a:lnTo>
                    <a:pt x="43319" y="444741"/>
                  </a:lnTo>
                  <a:lnTo>
                    <a:pt x="45542" y="455752"/>
                  </a:lnTo>
                  <a:lnTo>
                    <a:pt x="51600" y="464731"/>
                  </a:lnTo>
                  <a:lnTo>
                    <a:pt x="60579" y="470789"/>
                  </a:lnTo>
                  <a:lnTo>
                    <a:pt x="71577" y="473011"/>
                  </a:lnTo>
                  <a:lnTo>
                    <a:pt x="82575" y="470789"/>
                  </a:lnTo>
                  <a:lnTo>
                    <a:pt x="91554" y="464731"/>
                  </a:lnTo>
                  <a:lnTo>
                    <a:pt x="97612" y="455752"/>
                  </a:lnTo>
                  <a:lnTo>
                    <a:pt x="99822" y="444741"/>
                  </a:lnTo>
                  <a:close/>
                </a:path>
                <a:path w="639445" h="473075">
                  <a:moveTo>
                    <a:pt x="546214" y="98933"/>
                  </a:moveTo>
                  <a:lnTo>
                    <a:pt x="506653" y="0"/>
                  </a:lnTo>
                  <a:lnTo>
                    <a:pt x="0" y="207302"/>
                  </a:lnTo>
                  <a:lnTo>
                    <a:pt x="290055" y="149821"/>
                  </a:lnTo>
                  <a:lnTo>
                    <a:pt x="475576" y="74434"/>
                  </a:lnTo>
                  <a:lnTo>
                    <a:pt x="489712" y="110248"/>
                  </a:lnTo>
                  <a:lnTo>
                    <a:pt x="546214" y="98933"/>
                  </a:lnTo>
                  <a:close/>
                </a:path>
                <a:path w="639445" h="473075">
                  <a:moveTo>
                    <a:pt x="570699" y="444741"/>
                  </a:moveTo>
                  <a:lnTo>
                    <a:pt x="568477" y="433743"/>
                  </a:lnTo>
                  <a:lnTo>
                    <a:pt x="562419" y="424764"/>
                  </a:lnTo>
                  <a:lnTo>
                    <a:pt x="553440" y="418706"/>
                  </a:lnTo>
                  <a:lnTo>
                    <a:pt x="542442" y="416483"/>
                  </a:lnTo>
                  <a:lnTo>
                    <a:pt x="531444" y="418706"/>
                  </a:lnTo>
                  <a:lnTo>
                    <a:pt x="522465" y="424764"/>
                  </a:lnTo>
                  <a:lnTo>
                    <a:pt x="516420" y="433743"/>
                  </a:lnTo>
                  <a:lnTo>
                    <a:pt x="514197" y="444741"/>
                  </a:lnTo>
                  <a:lnTo>
                    <a:pt x="516420" y="455752"/>
                  </a:lnTo>
                  <a:lnTo>
                    <a:pt x="522465" y="464731"/>
                  </a:lnTo>
                  <a:lnTo>
                    <a:pt x="531444" y="470789"/>
                  </a:lnTo>
                  <a:lnTo>
                    <a:pt x="542442" y="473011"/>
                  </a:lnTo>
                  <a:lnTo>
                    <a:pt x="553440" y="470789"/>
                  </a:lnTo>
                  <a:lnTo>
                    <a:pt x="562419" y="464731"/>
                  </a:lnTo>
                  <a:lnTo>
                    <a:pt x="568477" y="455752"/>
                  </a:lnTo>
                  <a:lnTo>
                    <a:pt x="570699" y="444741"/>
                  </a:lnTo>
                  <a:close/>
                </a:path>
                <a:path w="639445" h="473075">
                  <a:moveTo>
                    <a:pt x="639445" y="218605"/>
                  </a:moveTo>
                  <a:lnTo>
                    <a:pt x="620610" y="122491"/>
                  </a:lnTo>
                  <a:lnTo>
                    <a:pt x="137502" y="218605"/>
                  </a:lnTo>
                  <a:lnTo>
                    <a:pt x="426605" y="218605"/>
                  </a:lnTo>
                  <a:lnTo>
                    <a:pt x="575411" y="189395"/>
                  </a:lnTo>
                  <a:lnTo>
                    <a:pt x="582002" y="218605"/>
                  </a:lnTo>
                  <a:lnTo>
                    <a:pt x="639445" y="2186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/>
          <p:cNvSpPr txBox="1"/>
          <p:nvPr/>
        </p:nvSpPr>
        <p:spPr>
          <a:xfrm>
            <a:off x="9142856" y="1943861"/>
            <a:ext cx="2099310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The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navigator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reaches</a:t>
            </a:r>
            <a:r>
              <a:rPr dirty="0" sz="18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out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to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different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organizations</a:t>
            </a:r>
            <a:r>
              <a:rPr dirty="0" sz="1800" spc="-9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that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could</a:t>
            </a:r>
            <a:r>
              <a:rPr dirty="0" sz="1800" spc="-5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provide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Ann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the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services</a:t>
            </a:r>
            <a:r>
              <a:rPr dirty="0" sz="18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she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 is</a:t>
            </a:r>
            <a:r>
              <a:rPr dirty="0" sz="18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seeking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24" name="object 2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22" name="object 22"/>
          <p:cNvSpPr txBox="1"/>
          <p:nvPr/>
        </p:nvSpPr>
        <p:spPr>
          <a:xfrm>
            <a:off x="9142856" y="4138371"/>
            <a:ext cx="1955800" cy="1397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The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navigator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also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uncovers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an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additional</a:t>
            </a:r>
            <a:r>
              <a:rPr dirty="0" sz="1800" spc="-6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need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(benefits enrollment).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Ann’s</a:t>
            </a:r>
            <a:r>
              <a:rPr dirty="0" spc="-80"/>
              <a:t> </a:t>
            </a:r>
            <a:r>
              <a:rPr dirty="0"/>
              <a:t>care</a:t>
            </a:r>
            <a:r>
              <a:rPr dirty="0" spc="-65"/>
              <a:t> </a:t>
            </a:r>
            <a:r>
              <a:rPr dirty="0" spc="-10"/>
              <a:t>journey</a:t>
            </a:r>
          </a:p>
        </p:txBody>
      </p:sp>
      <p:sp>
        <p:nvSpPr>
          <p:cNvPr id="3" name="object 3"/>
          <p:cNvSpPr/>
          <p:nvPr/>
        </p:nvSpPr>
        <p:spPr>
          <a:xfrm>
            <a:off x="1004963" y="2021700"/>
            <a:ext cx="584200" cy="744220"/>
          </a:xfrm>
          <a:custGeom>
            <a:avLst/>
            <a:gdLst/>
            <a:ahLst/>
            <a:cxnLst/>
            <a:rect l="l" t="t" r="r" b="b"/>
            <a:pathLst>
              <a:path w="584200" h="744219">
                <a:moveTo>
                  <a:pt x="437946" y="512343"/>
                </a:moveTo>
                <a:lnTo>
                  <a:pt x="433743" y="508127"/>
                </a:lnTo>
                <a:lnTo>
                  <a:pt x="423329" y="508127"/>
                </a:lnTo>
                <a:lnTo>
                  <a:pt x="419112" y="512343"/>
                </a:lnTo>
                <a:lnTo>
                  <a:pt x="419112" y="522757"/>
                </a:lnTo>
                <a:lnTo>
                  <a:pt x="423329" y="526973"/>
                </a:lnTo>
                <a:lnTo>
                  <a:pt x="433743" y="526973"/>
                </a:lnTo>
                <a:lnTo>
                  <a:pt x="437946" y="522757"/>
                </a:lnTo>
                <a:lnTo>
                  <a:pt x="437946" y="517550"/>
                </a:lnTo>
                <a:lnTo>
                  <a:pt x="437946" y="512343"/>
                </a:lnTo>
                <a:close/>
              </a:path>
              <a:path w="584200" h="744219">
                <a:moveTo>
                  <a:pt x="583869" y="527050"/>
                </a:moveTo>
                <a:lnTo>
                  <a:pt x="573976" y="487680"/>
                </a:lnTo>
                <a:lnTo>
                  <a:pt x="548970" y="457200"/>
                </a:lnTo>
                <a:lnTo>
                  <a:pt x="546201" y="455028"/>
                </a:lnTo>
                <a:lnTo>
                  <a:pt x="546201" y="527050"/>
                </a:lnTo>
                <a:lnTo>
                  <a:pt x="546201" y="673100"/>
                </a:lnTo>
                <a:lnTo>
                  <a:pt x="470319" y="694690"/>
                </a:lnTo>
                <a:lnTo>
                  <a:pt x="417068" y="701040"/>
                </a:lnTo>
                <a:lnTo>
                  <a:pt x="357606" y="704850"/>
                </a:lnTo>
                <a:lnTo>
                  <a:pt x="294906" y="706120"/>
                </a:lnTo>
                <a:lnTo>
                  <a:pt x="231990" y="704850"/>
                </a:lnTo>
                <a:lnTo>
                  <a:pt x="171818" y="701040"/>
                </a:lnTo>
                <a:lnTo>
                  <a:pt x="117386" y="694690"/>
                </a:lnTo>
                <a:lnTo>
                  <a:pt x="71704" y="684530"/>
                </a:lnTo>
                <a:lnTo>
                  <a:pt x="37744" y="671830"/>
                </a:lnTo>
                <a:lnTo>
                  <a:pt x="37744" y="528320"/>
                </a:lnTo>
                <a:lnTo>
                  <a:pt x="59321" y="485140"/>
                </a:lnTo>
                <a:lnTo>
                  <a:pt x="100761" y="457200"/>
                </a:lnTo>
                <a:lnTo>
                  <a:pt x="145961" y="435610"/>
                </a:lnTo>
                <a:lnTo>
                  <a:pt x="145961" y="476250"/>
                </a:lnTo>
                <a:lnTo>
                  <a:pt x="120027" y="482600"/>
                </a:lnTo>
                <a:lnTo>
                  <a:pt x="99110" y="497840"/>
                </a:lnTo>
                <a:lnTo>
                  <a:pt x="85140" y="520700"/>
                </a:lnTo>
                <a:lnTo>
                  <a:pt x="80048" y="546100"/>
                </a:lnTo>
                <a:lnTo>
                  <a:pt x="80060" y="549910"/>
                </a:lnTo>
                <a:lnTo>
                  <a:pt x="81775" y="553720"/>
                </a:lnTo>
                <a:lnTo>
                  <a:pt x="84747" y="557530"/>
                </a:lnTo>
                <a:lnTo>
                  <a:pt x="84747" y="617220"/>
                </a:lnTo>
                <a:lnTo>
                  <a:pt x="86385" y="626110"/>
                </a:lnTo>
                <a:lnTo>
                  <a:pt x="90906" y="635000"/>
                </a:lnTo>
                <a:lnTo>
                  <a:pt x="97802" y="641350"/>
                </a:lnTo>
                <a:lnTo>
                  <a:pt x="106603" y="645160"/>
                </a:lnTo>
                <a:lnTo>
                  <a:pt x="111353" y="650240"/>
                </a:lnTo>
                <a:lnTo>
                  <a:pt x="120230" y="651510"/>
                </a:lnTo>
                <a:lnTo>
                  <a:pt x="132588" y="642620"/>
                </a:lnTo>
                <a:lnTo>
                  <a:pt x="133756" y="633730"/>
                </a:lnTo>
                <a:lnTo>
                  <a:pt x="127101" y="624840"/>
                </a:lnTo>
                <a:lnTo>
                  <a:pt x="124244" y="621030"/>
                </a:lnTo>
                <a:lnTo>
                  <a:pt x="115379" y="619760"/>
                </a:lnTo>
                <a:lnTo>
                  <a:pt x="108762" y="624840"/>
                </a:lnTo>
                <a:lnTo>
                  <a:pt x="108572" y="624840"/>
                </a:lnTo>
                <a:lnTo>
                  <a:pt x="105537" y="623570"/>
                </a:lnTo>
                <a:lnTo>
                  <a:pt x="103632" y="621030"/>
                </a:lnTo>
                <a:lnTo>
                  <a:pt x="103593" y="557530"/>
                </a:lnTo>
                <a:lnTo>
                  <a:pt x="106578" y="553720"/>
                </a:lnTo>
                <a:lnTo>
                  <a:pt x="108292" y="549910"/>
                </a:lnTo>
                <a:lnTo>
                  <a:pt x="108292" y="546100"/>
                </a:lnTo>
                <a:lnTo>
                  <a:pt x="111633" y="529590"/>
                </a:lnTo>
                <a:lnTo>
                  <a:pt x="120713" y="516890"/>
                </a:lnTo>
                <a:lnTo>
                  <a:pt x="134175" y="508000"/>
                </a:lnTo>
                <a:lnTo>
                  <a:pt x="150672" y="504190"/>
                </a:lnTo>
                <a:lnTo>
                  <a:pt x="160096" y="504190"/>
                </a:lnTo>
                <a:lnTo>
                  <a:pt x="199136" y="529590"/>
                </a:lnTo>
                <a:lnTo>
                  <a:pt x="202488" y="549910"/>
                </a:lnTo>
                <a:lnTo>
                  <a:pt x="204203" y="553720"/>
                </a:lnTo>
                <a:lnTo>
                  <a:pt x="207175" y="557530"/>
                </a:lnTo>
                <a:lnTo>
                  <a:pt x="207149" y="621030"/>
                </a:lnTo>
                <a:lnTo>
                  <a:pt x="205232" y="623570"/>
                </a:lnTo>
                <a:lnTo>
                  <a:pt x="202209" y="624840"/>
                </a:lnTo>
                <a:lnTo>
                  <a:pt x="196303" y="619760"/>
                </a:lnTo>
                <a:lnTo>
                  <a:pt x="187375" y="621030"/>
                </a:lnTo>
                <a:lnTo>
                  <a:pt x="177190" y="632460"/>
                </a:lnTo>
                <a:lnTo>
                  <a:pt x="177838" y="641350"/>
                </a:lnTo>
                <a:lnTo>
                  <a:pt x="189649" y="651510"/>
                </a:lnTo>
                <a:lnTo>
                  <a:pt x="198577" y="651510"/>
                </a:lnTo>
                <a:lnTo>
                  <a:pt x="204012" y="645160"/>
                </a:lnTo>
                <a:lnTo>
                  <a:pt x="204177" y="645160"/>
                </a:lnTo>
                <a:lnTo>
                  <a:pt x="212966" y="641350"/>
                </a:lnTo>
                <a:lnTo>
                  <a:pt x="219875" y="635000"/>
                </a:lnTo>
                <a:lnTo>
                  <a:pt x="224383" y="626110"/>
                </a:lnTo>
                <a:lnTo>
                  <a:pt x="224612" y="624840"/>
                </a:lnTo>
                <a:lnTo>
                  <a:pt x="226009" y="617220"/>
                </a:lnTo>
                <a:lnTo>
                  <a:pt x="226009" y="557530"/>
                </a:lnTo>
                <a:lnTo>
                  <a:pt x="229006" y="553720"/>
                </a:lnTo>
                <a:lnTo>
                  <a:pt x="230720" y="549910"/>
                </a:lnTo>
                <a:lnTo>
                  <a:pt x="230720" y="546100"/>
                </a:lnTo>
                <a:lnTo>
                  <a:pt x="225615" y="520700"/>
                </a:lnTo>
                <a:lnTo>
                  <a:pt x="215531" y="504190"/>
                </a:lnTo>
                <a:lnTo>
                  <a:pt x="211645" y="497840"/>
                </a:lnTo>
                <a:lnTo>
                  <a:pt x="190728" y="482600"/>
                </a:lnTo>
                <a:lnTo>
                  <a:pt x="164795" y="476250"/>
                </a:lnTo>
                <a:lnTo>
                  <a:pt x="164795" y="435610"/>
                </a:lnTo>
                <a:lnTo>
                  <a:pt x="164795" y="427990"/>
                </a:lnTo>
                <a:lnTo>
                  <a:pt x="169964" y="425450"/>
                </a:lnTo>
                <a:lnTo>
                  <a:pt x="172694" y="425450"/>
                </a:lnTo>
                <a:lnTo>
                  <a:pt x="196227" y="436880"/>
                </a:lnTo>
                <a:lnTo>
                  <a:pt x="224637" y="444500"/>
                </a:lnTo>
                <a:lnTo>
                  <a:pt x="256895" y="450850"/>
                </a:lnTo>
                <a:lnTo>
                  <a:pt x="291934" y="452120"/>
                </a:lnTo>
                <a:lnTo>
                  <a:pt x="326974" y="450850"/>
                </a:lnTo>
                <a:lnTo>
                  <a:pt x="359219" y="444500"/>
                </a:lnTo>
                <a:lnTo>
                  <a:pt x="387616" y="436880"/>
                </a:lnTo>
                <a:lnTo>
                  <a:pt x="411124" y="425450"/>
                </a:lnTo>
                <a:lnTo>
                  <a:pt x="413893" y="425450"/>
                </a:lnTo>
                <a:lnTo>
                  <a:pt x="416433" y="426720"/>
                </a:lnTo>
                <a:lnTo>
                  <a:pt x="419100" y="427990"/>
                </a:lnTo>
                <a:lnTo>
                  <a:pt x="419214" y="481330"/>
                </a:lnTo>
                <a:lnTo>
                  <a:pt x="405739" y="487680"/>
                </a:lnTo>
                <a:lnTo>
                  <a:pt x="396125" y="499110"/>
                </a:lnTo>
                <a:lnTo>
                  <a:pt x="391261" y="513080"/>
                </a:lnTo>
                <a:lnTo>
                  <a:pt x="391883" y="524510"/>
                </a:lnTo>
                <a:lnTo>
                  <a:pt x="391947" y="525780"/>
                </a:lnTo>
                <a:lnTo>
                  <a:pt x="392023" y="527050"/>
                </a:lnTo>
                <a:lnTo>
                  <a:pt x="398500" y="541020"/>
                </a:lnTo>
                <a:lnTo>
                  <a:pt x="409282" y="551180"/>
                </a:lnTo>
                <a:lnTo>
                  <a:pt x="422884" y="554990"/>
                </a:lnTo>
                <a:lnTo>
                  <a:pt x="437819" y="554990"/>
                </a:lnTo>
                <a:lnTo>
                  <a:pt x="451294" y="548640"/>
                </a:lnTo>
                <a:lnTo>
                  <a:pt x="460908" y="537210"/>
                </a:lnTo>
                <a:lnTo>
                  <a:pt x="465772" y="524510"/>
                </a:lnTo>
                <a:lnTo>
                  <a:pt x="465594" y="520700"/>
                </a:lnTo>
                <a:lnTo>
                  <a:pt x="465467" y="518160"/>
                </a:lnTo>
                <a:lnTo>
                  <a:pt x="465340" y="515620"/>
                </a:lnTo>
                <a:lnTo>
                  <a:pt x="465213" y="513080"/>
                </a:lnTo>
                <a:lnTo>
                  <a:pt x="465086" y="510540"/>
                </a:lnTo>
                <a:lnTo>
                  <a:pt x="465023" y="509270"/>
                </a:lnTo>
                <a:lnTo>
                  <a:pt x="461213" y="499110"/>
                </a:lnTo>
                <a:lnTo>
                  <a:pt x="455155" y="491490"/>
                </a:lnTo>
                <a:lnTo>
                  <a:pt x="447370" y="485254"/>
                </a:lnTo>
                <a:lnTo>
                  <a:pt x="447370" y="518160"/>
                </a:lnTo>
                <a:lnTo>
                  <a:pt x="445897" y="525780"/>
                </a:lnTo>
                <a:lnTo>
                  <a:pt x="441858" y="532130"/>
                </a:lnTo>
                <a:lnTo>
                  <a:pt x="435864" y="535940"/>
                </a:lnTo>
                <a:lnTo>
                  <a:pt x="428536" y="537210"/>
                </a:lnTo>
                <a:lnTo>
                  <a:pt x="421208" y="535940"/>
                </a:lnTo>
                <a:lnTo>
                  <a:pt x="415213" y="532130"/>
                </a:lnTo>
                <a:lnTo>
                  <a:pt x="411175" y="525780"/>
                </a:lnTo>
                <a:lnTo>
                  <a:pt x="409702" y="518160"/>
                </a:lnTo>
                <a:lnTo>
                  <a:pt x="411175" y="510540"/>
                </a:lnTo>
                <a:lnTo>
                  <a:pt x="415213" y="505460"/>
                </a:lnTo>
                <a:lnTo>
                  <a:pt x="421208" y="500380"/>
                </a:lnTo>
                <a:lnTo>
                  <a:pt x="428536" y="499110"/>
                </a:lnTo>
                <a:lnTo>
                  <a:pt x="435864" y="500380"/>
                </a:lnTo>
                <a:lnTo>
                  <a:pt x="441858" y="505460"/>
                </a:lnTo>
                <a:lnTo>
                  <a:pt x="445897" y="510540"/>
                </a:lnTo>
                <a:lnTo>
                  <a:pt x="447370" y="518160"/>
                </a:lnTo>
                <a:lnTo>
                  <a:pt x="447370" y="485254"/>
                </a:lnTo>
                <a:lnTo>
                  <a:pt x="447230" y="485140"/>
                </a:lnTo>
                <a:lnTo>
                  <a:pt x="437819" y="481330"/>
                </a:lnTo>
                <a:lnTo>
                  <a:pt x="437934" y="435610"/>
                </a:lnTo>
                <a:lnTo>
                  <a:pt x="483146" y="457200"/>
                </a:lnTo>
                <a:lnTo>
                  <a:pt x="524573" y="485140"/>
                </a:lnTo>
                <a:lnTo>
                  <a:pt x="546201" y="527050"/>
                </a:lnTo>
                <a:lnTo>
                  <a:pt x="546201" y="455028"/>
                </a:lnTo>
                <a:lnTo>
                  <a:pt x="502526" y="425450"/>
                </a:lnTo>
                <a:lnTo>
                  <a:pt x="461949" y="405130"/>
                </a:lnTo>
                <a:lnTo>
                  <a:pt x="422503" y="388620"/>
                </a:lnTo>
                <a:lnTo>
                  <a:pt x="437286" y="387350"/>
                </a:lnTo>
                <a:lnTo>
                  <a:pt x="466229" y="379730"/>
                </a:lnTo>
                <a:lnTo>
                  <a:pt x="480288" y="374650"/>
                </a:lnTo>
                <a:lnTo>
                  <a:pt x="476745" y="372110"/>
                </a:lnTo>
                <a:lnTo>
                  <a:pt x="471271" y="365760"/>
                </a:lnTo>
                <a:lnTo>
                  <a:pt x="467982" y="361950"/>
                </a:lnTo>
                <a:lnTo>
                  <a:pt x="456742" y="341630"/>
                </a:lnTo>
                <a:lnTo>
                  <a:pt x="455866" y="339090"/>
                </a:lnTo>
                <a:lnTo>
                  <a:pt x="445782" y="309880"/>
                </a:lnTo>
                <a:lnTo>
                  <a:pt x="445960" y="276860"/>
                </a:lnTo>
                <a:lnTo>
                  <a:pt x="454520" y="232410"/>
                </a:lnTo>
                <a:lnTo>
                  <a:pt x="464693" y="184150"/>
                </a:lnTo>
                <a:lnTo>
                  <a:pt x="469734" y="137160"/>
                </a:lnTo>
                <a:lnTo>
                  <a:pt x="467296" y="106680"/>
                </a:lnTo>
                <a:lnTo>
                  <a:pt x="464324" y="97790"/>
                </a:lnTo>
                <a:lnTo>
                  <a:pt x="460082" y="85090"/>
                </a:lnTo>
                <a:lnTo>
                  <a:pt x="448221" y="68580"/>
                </a:lnTo>
                <a:lnTo>
                  <a:pt x="431863" y="55880"/>
                </a:lnTo>
                <a:lnTo>
                  <a:pt x="418452" y="53340"/>
                </a:lnTo>
                <a:lnTo>
                  <a:pt x="404939" y="53340"/>
                </a:lnTo>
                <a:lnTo>
                  <a:pt x="404939" y="186690"/>
                </a:lnTo>
                <a:lnTo>
                  <a:pt x="404939" y="226060"/>
                </a:lnTo>
                <a:lnTo>
                  <a:pt x="396062" y="270510"/>
                </a:lnTo>
                <a:lnTo>
                  <a:pt x="371843" y="306070"/>
                </a:lnTo>
                <a:lnTo>
                  <a:pt x="365582" y="310286"/>
                </a:lnTo>
                <a:lnTo>
                  <a:pt x="365582" y="403860"/>
                </a:lnTo>
                <a:lnTo>
                  <a:pt x="347497" y="408940"/>
                </a:lnTo>
                <a:lnTo>
                  <a:pt x="329145" y="412750"/>
                </a:lnTo>
                <a:lnTo>
                  <a:pt x="310603" y="414020"/>
                </a:lnTo>
                <a:lnTo>
                  <a:pt x="273253" y="414020"/>
                </a:lnTo>
                <a:lnTo>
                  <a:pt x="254698" y="412750"/>
                </a:lnTo>
                <a:lnTo>
                  <a:pt x="236321" y="408940"/>
                </a:lnTo>
                <a:lnTo>
                  <a:pt x="218211" y="403860"/>
                </a:lnTo>
                <a:lnTo>
                  <a:pt x="225513" y="396240"/>
                </a:lnTo>
                <a:lnTo>
                  <a:pt x="230924" y="388620"/>
                </a:lnTo>
                <a:lnTo>
                  <a:pt x="234276" y="378460"/>
                </a:lnTo>
                <a:lnTo>
                  <a:pt x="235432" y="368300"/>
                </a:lnTo>
                <a:lnTo>
                  <a:pt x="235432" y="365760"/>
                </a:lnTo>
                <a:lnTo>
                  <a:pt x="263283" y="374650"/>
                </a:lnTo>
                <a:lnTo>
                  <a:pt x="291960" y="377190"/>
                </a:lnTo>
                <a:lnTo>
                  <a:pt x="320636" y="374650"/>
                </a:lnTo>
                <a:lnTo>
                  <a:pt x="348488" y="365760"/>
                </a:lnTo>
                <a:lnTo>
                  <a:pt x="348488" y="368300"/>
                </a:lnTo>
                <a:lnTo>
                  <a:pt x="349605" y="378460"/>
                </a:lnTo>
                <a:lnTo>
                  <a:pt x="352945" y="387350"/>
                </a:lnTo>
                <a:lnTo>
                  <a:pt x="358330" y="396240"/>
                </a:lnTo>
                <a:lnTo>
                  <a:pt x="365582" y="403860"/>
                </a:lnTo>
                <a:lnTo>
                  <a:pt x="365582" y="310286"/>
                </a:lnTo>
                <a:lnTo>
                  <a:pt x="335927" y="330200"/>
                </a:lnTo>
                <a:lnTo>
                  <a:pt x="291934" y="339090"/>
                </a:lnTo>
                <a:lnTo>
                  <a:pt x="247942" y="330200"/>
                </a:lnTo>
                <a:lnTo>
                  <a:pt x="212026" y="306070"/>
                </a:lnTo>
                <a:lnTo>
                  <a:pt x="187807" y="270510"/>
                </a:lnTo>
                <a:lnTo>
                  <a:pt x="178930" y="226060"/>
                </a:lnTo>
                <a:lnTo>
                  <a:pt x="178930" y="177800"/>
                </a:lnTo>
                <a:lnTo>
                  <a:pt x="188087" y="177800"/>
                </a:lnTo>
                <a:lnTo>
                  <a:pt x="192608" y="176530"/>
                </a:lnTo>
                <a:lnTo>
                  <a:pt x="239318" y="167640"/>
                </a:lnTo>
                <a:lnTo>
                  <a:pt x="284175" y="151130"/>
                </a:lnTo>
                <a:lnTo>
                  <a:pt x="325602" y="129540"/>
                </a:lnTo>
                <a:lnTo>
                  <a:pt x="362851" y="101600"/>
                </a:lnTo>
                <a:lnTo>
                  <a:pt x="366445" y="97790"/>
                </a:lnTo>
                <a:lnTo>
                  <a:pt x="372211" y="97790"/>
                </a:lnTo>
                <a:lnTo>
                  <a:pt x="377075" y="102870"/>
                </a:lnTo>
                <a:lnTo>
                  <a:pt x="377952" y="105410"/>
                </a:lnTo>
                <a:lnTo>
                  <a:pt x="380492" y="120650"/>
                </a:lnTo>
                <a:lnTo>
                  <a:pt x="383895" y="138430"/>
                </a:lnTo>
                <a:lnTo>
                  <a:pt x="400735" y="180340"/>
                </a:lnTo>
                <a:lnTo>
                  <a:pt x="404939" y="186690"/>
                </a:lnTo>
                <a:lnTo>
                  <a:pt x="404939" y="53340"/>
                </a:lnTo>
                <a:lnTo>
                  <a:pt x="402894" y="53340"/>
                </a:lnTo>
                <a:lnTo>
                  <a:pt x="390004" y="54610"/>
                </a:lnTo>
                <a:lnTo>
                  <a:pt x="384632" y="55880"/>
                </a:lnTo>
                <a:lnTo>
                  <a:pt x="381088" y="50800"/>
                </a:lnTo>
                <a:lnTo>
                  <a:pt x="369023" y="36830"/>
                </a:lnTo>
                <a:lnTo>
                  <a:pt x="346265" y="21590"/>
                </a:lnTo>
                <a:lnTo>
                  <a:pt x="310680" y="6350"/>
                </a:lnTo>
                <a:lnTo>
                  <a:pt x="275145" y="0"/>
                </a:lnTo>
                <a:lnTo>
                  <a:pt x="239471" y="1270"/>
                </a:lnTo>
                <a:lnTo>
                  <a:pt x="171780" y="24130"/>
                </a:lnTo>
                <a:lnTo>
                  <a:pt x="132372" y="67310"/>
                </a:lnTo>
                <a:lnTo>
                  <a:pt x="118910" y="154940"/>
                </a:lnTo>
                <a:lnTo>
                  <a:pt x="118783" y="160020"/>
                </a:lnTo>
                <a:lnTo>
                  <a:pt x="119926" y="214630"/>
                </a:lnTo>
                <a:lnTo>
                  <a:pt x="122885" y="265430"/>
                </a:lnTo>
                <a:lnTo>
                  <a:pt x="124917" y="306070"/>
                </a:lnTo>
                <a:lnTo>
                  <a:pt x="121234" y="353060"/>
                </a:lnTo>
                <a:lnTo>
                  <a:pt x="103593" y="389890"/>
                </a:lnTo>
                <a:lnTo>
                  <a:pt x="116547" y="391160"/>
                </a:lnTo>
                <a:lnTo>
                  <a:pt x="155498" y="391160"/>
                </a:lnTo>
                <a:lnTo>
                  <a:pt x="118110" y="406400"/>
                </a:lnTo>
                <a:lnTo>
                  <a:pt x="85839" y="422910"/>
                </a:lnTo>
                <a:lnTo>
                  <a:pt x="34886" y="457200"/>
                </a:lnTo>
                <a:lnTo>
                  <a:pt x="9817" y="488950"/>
                </a:lnTo>
                <a:lnTo>
                  <a:pt x="0" y="527050"/>
                </a:lnTo>
                <a:lnTo>
                  <a:pt x="0" y="693420"/>
                </a:lnTo>
                <a:lnTo>
                  <a:pt x="37299" y="712470"/>
                </a:lnTo>
                <a:lnTo>
                  <a:pt x="76517" y="723900"/>
                </a:lnTo>
                <a:lnTo>
                  <a:pt x="123939" y="732790"/>
                </a:lnTo>
                <a:lnTo>
                  <a:pt x="177495" y="739140"/>
                </a:lnTo>
                <a:lnTo>
                  <a:pt x="235077" y="742950"/>
                </a:lnTo>
                <a:lnTo>
                  <a:pt x="294601" y="744220"/>
                </a:lnTo>
                <a:lnTo>
                  <a:pt x="354469" y="742950"/>
                </a:lnTo>
                <a:lnTo>
                  <a:pt x="412038" y="739140"/>
                </a:lnTo>
                <a:lnTo>
                  <a:pt x="465162" y="732790"/>
                </a:lnTo>
                <a:lnTo>
                  <a:pt x="511683" y="723900"/>
                </a:lnTo>
                <a:lnTo>
                  <a:pt x="549465" y="712470"/>
                </a:lnTo>
                <a:lnTo>
                  <a:pt x="583869" y="692150"/>
                </a:lnTo>
                <a:lnTo>
                  <a:pt x="583869" y="5270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831594" y="1961515"/>
            <a:ext cx="2276475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It</a:t>
            </a:r>
            <a:r>
              <a:rPr dirty="0" sz="18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took</a:t>
            </a:r>
            <a:r>
              <a:rPr dirty="0" sz="18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</a:t>
            </a:r>
            <a:r>
              <a:rPr dirty="0" sz="18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couple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weeks,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but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Ann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found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doctor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she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likes</a:t>
            </a:r>
            <a:r>
              <a:rPr dirty="0" sz="1800" spc="-5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who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offers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the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care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she</a:t>
            </a:r>
            <a:r>
              <a:rPr dirty="0" sz="18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needs</a:t>
            </a:r>
            <a:endParaRPr sz="1800">
              <a:latin typeface="Verdana"/>
              <a:cs typeface="Verdan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882540" y="4341414"/>
            <a:ext cx="829310" cy="633730"/>
            <a:chOff x="882540" y="4341414"/>
            <a:chExt cx="829310" cy="633730"/>
          </a:xfrm>
        </p:grpSpPr>
        <p:sp>
          <p:nvSpPr>
            <p:cNvPr id="6" name="object 6"/>
            <p:cNvSpPr/>
            <p:nvPr/>
          </p:nvSpPr>
          <p:spPr>
            <a:xfrm>
              <a:off x="882540" y="4597708"/>
              <a:ext cx="829310" cy="377190"/>
            </a:xfrm>
            <a:custGeom>
              <a:avLst/>
              <a:gdLst/>
              <a:ahLst/>
              <a:cxnLst/>
              <a:rect l="l" t="t" r="r" b="b"/>
              <a:pathLst>
                <a:path w="829310" h="377189">
                  <a:moveTo>
                    <a:pt x="828731" y="0"/>
                  </a:moveTo>
                  <a:lnTo>
                    <a:pt x="0" y="0"/>
                  </a:lnTo>
                  <a:lnTo>
                    <a:pt x="0" y="376903"/>
                  </a:lnTo>
                  <a:lnTo>
                    <a:pt x="828731" y="376903"/>
                  </a:lnTo>
                  <a:lnTo>
                    <a:pt x="828731" y="320367"/>
                  </a:lnTo>
                  <a:lnTo>
                    <a:pt x="94174" y="320367"/>
                  </a:lnTo>
                  <a:lnTo>
                    <a:pt x="56504" y="282677"/>
                  </a:lnTo>
                  <a:lnTo>
                    <a:pt x="56504" y="94225"/>
                  </a:lnTo>
                  <a:lnTo>
                    <a:pt x="94174" y="56535"/>
                  </a:lnTo>
                  <a:lnTo>
                    <a:pt x="828731" y="56535"/>
                  </a:lnTo>
                  <a:lnTo>
                    <a:pt x="828731" y="0"/>
                  </a:lnTo>
                  <a:close/>
                </a:path>
                <a:path w="829310" h="377189">
                  <a:moveTo>
                    <a:pt x="828731" y="56535"/>
                  </a:moveTo>
                  <a:lnTo>
                    <a:pt x="743975" y="56535"/>
                  </a:lnTo>
                  <a:lnTo>
                    <a:pt x="772227" y="84803"/>
                  </a:lnTo>
                  <a:lnTo>
                    <a:pt x="772227" y="292100"/>
                  </a:lnTo>
                  <a:lnTo>
                    <a:pt x="743975" y="320367"/>
                  </a:lnTo>
                  <a:lnTo>
                    <a:pt x="828731" y="320367"/>
                  </a:lnTo>
                  <a:lnTo>
                    <a:pt x="828731" y="5653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21566" y="4691934"/>
              <a:ext cx="150678" cy="188451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89888" y="4341418"/>
              <a:ext cx="639445" cy="473075"/>
            </a:xfrm>
            <a:custGeom>
              <a:avLst/>
              <a:gdLst/>
              <a:ahLst/>
              <a:cxnLst/>
              <a:rect l="l" t="t" r="r" b="b"/>
              <a:pathLst>
                <a:path w="639444" h="473075">
                  <a:moveTo>
                    <a:pt x="99822" y="444741"/>
                  </a:moveTo>
                  <a:lnTo>
                    <a:pt x="97612" y="433743"/>
                  </a:lnTo>
                  <a:lnTo>
                    <a:pt x="91554" y="424764"/>
                  </a:lnTo>
                  <a:lnTo>
                    <a:pt x="82575" y="418706"/>
                  </a:lnTo>
                  <a:lnTo>
                    <a:pt x="71577" y="416483"/>
                  </a:lnTo>
                  <a:lnTo>
                    <a:pt x="60579" y="418706"/>
                  </a:lnTo>
                  <a:lnTo>
                    <a:pt x="51600" y="424764"/>
                  </a:lnTo>
                  <a:lnTo>
                    <a:pt x="45542" y="433743"/>
                  </a:lnTo>
                  <a:lnTo>
                    <a:pt x="43319" y="444741"/>
                  </a:lnTo>
                  <a:lnTo>
                    <a:pt x="45542" y="455752"/>
                  </a:lnTo>
                  <a:lnTo>
                    <a:pt x="51600" y="464731"/>
                  </a:lnTo>
                  <a:lnTo>
                    <a:pt x="60579" y="470789"/>
                  </a:lnTo>
                  <a:lnTo>
                    <a:pt x="71577" y="473011"/>
                  </a:lnTo>
                  <a:lnTo>
                    <a:pt x="82575" y="470789"/>
                  </a:lnTo>
                  <a:lnTo>
                    <a:pt x="91554" y="464731"/>
                  </a:lnTo>
                  <a:lnTo>
                    <a:pt x="97612" y="455752"/>
                  </a:lnTo>
                  <a:lnTo>
                    <a:pt x="99822" y="444741"/>
                  </a:lnTo>
                  <a:close/>
                </a:path>
                <a:path w="639444" h="473075">
                  <a:moveTo>
                    <a:pt x="546214" y="98933"/>
                  </a:moveTo>
                  <a:lnTo>
                    <a:pt x="506653" y="0"/>
                  </a:lnTo>
                  <a:lnTo>
                    <a:pt x="0" y="207302"/>
                  </a:lnTo>
                  <a:lnTo>
                    <a:pt x="290055" y="149821"/>
                  </a:lnTo>
                  <a:lnTo>
                    <a:pt x="475576" y="74434"/>
                  </a:lnTo>
                  <a:lnTo>
                    <a:pt x="489712" y="110248"/>
                  </a:lnTo>
                  <a:lnTo>
                    <a:pt x="546214" y="98933"/>
                  </a:lnTo>
                  <a:close/>
                </a:path>
                <a:path w="639444" h="473075">
                  <a:moveTo>
                    <a:pt x="570699" y="444741"/>
                  </a:moveTo>
                  <a:lnTo>
                    <a:pt x="568477" y="433743"/>
                  </a:lnTo>
                  <a:lnTo>
                    <a:pt x="562419" y="424764"/>
                  </a:lnTo>
                  <a:lnTo>
                    <a:pt x="553440" y="418706"/>
                  </a:lnTo>
                  <a:lnTo>
                    <a:pt x="542442" y="416483"/>
                  </a:lnTo>
                  <a:lnTo>
                    <a:pt x="531444" y="418706"/>
                  </a:lnTo>
                  <a:lnTo>
                    <a:pt x="522465" y="424764"/>
                  </a:lnTo>
                  <a:lnTo>
                    <a:pt x="516420" y="433743"/>
                  </a:lnTo>
                  <a:lnTo>
                    <a:pt x="514197" y="444741"/>
                  </a:lnTo>
                  <a:lnTo>
                    <a:pt x="516420" y="455752"/>
                  </a:lnTo>
                  <a:lnTo>
                    <a:pt x="522465" y="464731"/>
                  </a:lnTo>
                  <a:lnTo>
                    <a:pt x="531444" y="470789"/>
                  </a:lnTo>
                  <a:lnTo>
                    <a:pt x="542442" y="473011"/>
                  </a:lnTo>
                  <a:lnTo>
                    <a:pt x="553440" y="470789"/>
                  </a:lnTo>
                  <a:lnTo>
                    <a:pt x="562419" y="464731"/>
                  </a:lnTo>
                  <a:lnTo>
                    <a:pt x="568477" y="455752"/>
                  </a:lnTo>
                  <a:lnTo>
                    <a:pt x="570699" y="444741"/>
                  </a:lnTo>
                  <a:close/>
                </a:path>
                <a:path w="639444" h="473075">
                  <a:moveTo>
                    <a:pt x="639445" y="218605"/>
                  </a:moveTo>
                  <a:lnTo>
                    <a:pt x="620610" y="122491"/>
                  </a:lnTo>
                  <a:lnTo>
                    <a:pt x="137502" y="218605"/>
                  </a:lnTo>
                  <a:lnTo>
                    <a:pt x="426605" y="218605"/>
                  </a:lnTo>
                  <a:lnTo>
                    <a:pt x="575411" y="189395"/>
                  </a:lnTo>
                  <a:lnTo>
                    <a:pt x="582002" y="218605"/>
                  </a:lnTo>
                  <a:lnTo>
                    <a:pt x="639445" y="218605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/>
          <p:nvPr/>
        </p:nvSpPr>
        <p:spPr>
          <a:xfrm>
            <a:off x="1831594" y="4246626"/>
            <a:ext cx="2046605" cy="1397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The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navigator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helped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Ann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find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50">
                <a:solidFill>
                  <a:srgbClr val="3E403E"/>
                </a:solidFill>
                <a:latin typeface="Verdana"/>
                <a:cs typeface="Verdana"/>
              </a:rPr>
              <a:t>a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local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budgeting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class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in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just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50">
                <a:solidFill>
                  <a:srgbClr val="3E403E"/>
                </a:solidFill>
                <a:latin typeface="Verdana"/>
                <a:cs typeface="Verdana"/>
              </a:rPr>
              <a:t>a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couple</a:t>
            </a:r>
            <a:r>
              <a:rPr dirty="0" sz="18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days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695711" y="2011590"/>
            <a:ext cx="584200" cy="754380"/>
          </a:xfrm>
          <a:custGeom>
            <a:avLst/>
            <a:gdLst/>
            <a:ahLst/>
            <a:cxnLst/>
            <a:rect l="l" t="t" r="r" b="b"/>
            <a:pathLst>
              <a:path w="584200" h="754380">
                <a:moveTo>
                  <a:pt x="235432" y="273253"/>
                </a:moveTo>
                <a:lnTo>
                  <a:pt x="113004" y="273253"/>
                </a:lnTo>
                <a:lnTo>
                  <a:pt x="113004" y="310946"/>
                </a:lnTo>
                <a:lnTo>
                  <a:pt x="235432" y="310946"/>
                </a:lnTo>
                <a:lnTo>
                  <a:pt x="235432" y="273253"/>
                </a:lnTo>
                <a:close/>
              </a:path>
              <a:path w="584200" h="754380">
                <a:moveTo>
                  <a:pt x="470865" y="574776"/>
                </a:moveTo>
                <a:lnTo>
                  <a:pt x="113004" y="574776"/>
                </a:lnTo>
                <a:lnTo>
                  <a:pt x="113004" y="612470"/>
                </a:lnTo>
                <a:lnTo>
                  <a:pt x="470865" y="612470"/>
                </a:lnTo>
                <a:lnTo>
                  <a:pt x="470865" y="574776"/>
                </a:lnTo>
                <a:close/>
              </a:path>
              <a:path w="584200" h="754380">
                <a:moveTo>
                  <a:pt x="470865" y="499389"/>
                </a:moveTo>
                <a:lnTo>
                  <a:pt x="113004" y="499389"/>
                </a:lnTo>
                <a:lnTo>
                  <a:pt x="113004" y="537083"/>
                </a:lnTo>
                <a:lnTo>
                  <a:pt x="470865" y="537083"/>
                </a:lnTo>
                <a:lnTo>
                  <a:pt x="470865" y="499389"/>
                </a:lnTo>
                <a:close/>
              </a:path>
              <a:path w="584200" h="754380">
                <a:moveTo>
                  <a:pt x="470865" y="424014"/>
                </a:moveTo>
                <a:lnTo>
                  <a:pt x="113004" y="424014"/>
                </a:lnTo>
                <a:lnTo>
                  <a:pt x="113004" y="461708"/>
                </a:lnTo>
                <a:lnTo>
                  <a:pt x="470865" y="461708"/>
                </a:lnTo>
                <a:lnTo>
                  <a:pt x="470865" y="424014"/>
                </a:lnTo>
                <a:close/>
              </a:path>
              <a:path w="584200" h="754380">
                <a:moveTo>
                  <a:pt x="470865" y="348627"/>
                </a:moveTo>
                <a:lnTo>
                  <a:pt x="113004" y="348627"/>
                </a:lnTo>
                <a:lnTo>
                  <a:pt x="113004" y="386321"/>
                </a:lnTo>
                <a:lnTo>
                  <a:pt x="470865" y="386321"/>
                </a:lnTo>
                <a:lnTo>
                  <a:pt x="470865" y="348627"/>
                </a:lnTo>
                <a:close/>
              </a:path>
              <a:path w="584200" h="754380">
                <a:moveTo>
                  <a:pt x="583869" y="207289"/>
                </a:moveTo>
                <a:lnTo>
                  <a:pt x="573176" y="197866"/>
                </a:lnTo>
                <a:lnTo>
                  <a:pt x="527367" y="157543"/>
                </a:lnTo>
                <a:lnTo>
                  <a:pt x="527367" y="254406"/>
                </a:lnTo>
                <a:lnTo>
                  <a:pt x="527367" y="697268"/>
                </a:lnTo>
                <a:lnTo>
                  <a:pt x="56502" y="697268"/>
                </a:lnTo>
                <a:lnTo>
                  <a:pt x="56502" y="56527"/>
                </a:lnTo>
                <a:lnTo>
                  <a:pt x="291934" y="56527"/>
                </a:lnTo>
                <a:lnTo>
                  <a:pt x="291934" y="254406"/>
                </a:lnTo>
                <a:lnTo>
                  <a:pt x="527367" y="254406"/>
                </a:lnTo>
                <a:lnTo>
                  <a:pt x="527367" y="157543"/>
                </a:lnTo>
                <a:lnTo>
                  <a:pt x="466153" y="103644"/>
                </a:lnTo>
                <a:lnTo>
                  <a:pt x="466153" y="197866"/>
                </a:lnTo>
                <a:lnTo>
                  <a:pt x="348437" y="197866"/>
                </a:lnTo>
                <a:lnTo>
                  <a:pt x="348437" y="80086"/>
                </a:lnTo>
                <a:lnTo>
                  <a:pt x="466153" y="197866"/>
                </a:lnTo>
                <a:lnTo>
                  <a:pt x="466153" y="103644"/>
                </a:lnTo>
                <a:lnTo>
                  <a:pt x="439407" y="80086"/>
                </a:lnTo>
                <a:lnTo>
                  <a:pt x="412648" y="56527"/>
                </a:lnTo>
                <a:lnTo>
                  <a:pt x="348437" y="0"/>
                </a:lnTo>
                <a:lnTo>
                  <a:pt x="0" y="0"/>
                </a:lnTo>
                <a:lnTo>
                  <a:pt x="0" y="753808"/>
                </a:lnTo>
                <a:lnTo>
                  <a:pt x="583869" y="753808"/>
                </a:lnTo>
                <a:lnTo>
                  <a:pt x="583869" y="697268"/>
                </a:lnTo>
                <a:lnTo>
                  <a:pt x="583869" y="2072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 txBox="1"/>
          <p:nvPr/>
        </p:nvSpPr>
        <p:spPr>
          <a:xfrm>
            <a:off x="5522721" y="1961515"/>
            <a:ext cx="2283460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The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county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VSO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is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now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working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with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Ann</a:t>
            </a:r>
            <a:r>
              <a:rPr dirty="0" sz="18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on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her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benefits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application,</a:t>
            </a:r>
            <a:r>
              <a:rPr dirty="0" sz="1800" spc="-9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but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she’ll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likely</a:t>
            </a:r>
            <a:r>
              <a:rPr dirty="0" sz="1800" spc="-7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wait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several</a:t>
            </a:r>
            <a:r>
              <a:rPr dirty="0" sz="18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months</a:t>
            </a:r>
            <a:r>
              <a:rPr dirty="0" sz="1800" spc="-5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for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determination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586471" y="4299012"/>
            <a:ext cx="802640" cy="749300"/>
          </a:xfrm>
          <a:custGeom>
            <a:avLst/>
            <a:gdLst/>
            <a:ahLst/>
            <a:cxnLst/>
            <a:rect l="l" t="t" r="r" b="b"/>
            <a:pathLst>
              <a:path w="802639" h="749300">
                <a:moveTo>
                  <a:pt x="470870" y="0"/>
                </a:moveTo>
                <a:lnTo>
                  <a:pt x="67805" y="141338"/>
                </a:lnTo>
                <a:lnTo>
                  <a:pt x="33549" y="189040"/>
                </a:lnTo>
                <a:lnTo>
                  <a:pt x="28252" y="254409"/>
                </a:lnTo>
                <a:lnTo>
                  <a:pt x="28553" y="263832"/>
                </a:lnTo>
                <a:lnTo>
                  <a:pt x="28590" y="264995"/>
                </a:lnTo>
                <a:lnTo>
                  <a:pt x="29547" y="275492"/>
                </a:lnTo>
                <a:lnTo>
                  <a:pt x="31033" y="285813"/>
                </a:lnTo>
                <a:lnTo>
                  <a:pt x="32960" y="295869"/>
                </a:lnTo>
                <a:lnTo>
                  <a:pt x="14302" y="315995"/>
                </a:lnTo>
                <a:lnTo>
                  <a:pt x="4473" y="343099"/>
                </a:lnTo>
                <a:lnTo>
                  <a:pt x="647" y="373914"/>
                </a:lnTo>
                <a:lnTo>
                  <a:pt x="0" y="405171"/>
                </a:lnTo>
                <a:lnTo>
                  <a:pt x="1500" y="429242"/>
                </a:lnTo>
                <a:lnTo>
                  <a:pt x="6356" y="451459"/>
                </a:lnTo>
                <a:lnTo>
                  <a:pt x="15097" y="471026"/>
                </a:lnTo>
                <a:lnTo>
                  <a:pt x="28252" y="487147"/>
                </a:lnTo>
                <a:lnTo>
                  <a:pt x="25971" y="499868"/>
                </a:lnTo>
                <a:lnTo>
                  <a:pt x="25644" y="510704"/>
                </a:lnTo>
                <a:lnTo>
                  <a:pt x="25544" y="514002"/>
                </a:lnTo>
                <a:lnTo>
                  <a:pt x="26000" y="529549"/>
                </a:lnTo>
                <a:lnTo>
                  <a:pt x="26368" y="546510"/>
                </a:lnTo>
                <a:lnTo>
                  <a:pt x="36727" y="604576"/>
                </a:lnTo>
                <a:lnTo>
                  <a:pt x="75339" y="640735"/>
                </a:lnTo>
                <a:lnTo>
                  <a:pt x="337143" y="749095"/>
                </a:lnTo>
                <a:lnTo>
                  <a:pt x="484774" y="687848"/>
                </a:lnTo>
                <a:lnTo>
                  <a:pt x="339026" y="687848"/>
                </a:lnTo>
                <a:lnTo>
                  <a:pt x="76281" y="584200"/>
                </a:lnTo>
                <a:lnTo>
                  <a:pt x="76281" y="510704"/>
                </a:lnTo>
                <a:lnTo>
                  <a:pt x="222216" y="510704"/>
                </a:lnTo>
                <a:lnTo>
                  <a:pt x="50854" y="442861"/>
                </a:lnTo>
                <a:lnTo>
                  <a:pt x="50853" y="358058"/>
                </a:lnTo>
                <a:lnTo>
                  <a:pt x="245708" y="358058"/>
                </a:lnTo>
                <a:lnTo>
                  <a:pt x="79106" y="292100"/>
                </a:lnTo>
                <a:lnTo>
                  <a:pt x="79106" y="207296"/>
                </a:lnTo>
                <a:lnTo>
                  <a:pt x="595302" y="207296"/>
                </a:lnTo>
                <a:lnTo>
                  <a:pt x="716664" y="158299"/>
                </a:lnTo>
                <a:lnTo>
                  <a:pt x="753392" y="158299"/>
                </a:lnTo>
                <a:lnTo>
                  <a:pt x="753392" y="143223"/>
                </a:lnTo>
                <a:lnTo>
                  <a:pt x="802362" y="122493"/>
                </a:lnTo>
                <a:lnTo>
                  <a:pt x="470870" y="0"/>
                </a:lnTo>
                <a:close/>
              </a:path>
              <a:path w="802639" h="749300">
                <a:moveTo>
                  <a:pt x="751508" y="446630"/>
                </a:moveTo>
                <a:lnTo>
                  <a:pt x="715722" y="446630"/>
                </a:lnTo>
                <a:lnTo>
                  <a:pt x="714812" y="529549"/>
                </a:lnTo>
                <a:lnTo>
                  <a:pt x="714781" y="532376"/>
                </a:lnTo>
                <a:lnTo>
                  <a:pt x="339026" y="687848"/>
                </a:lnTo>
                <a:lnTo>
                  <a:pt x="484774" y="687848"/>
                </a:lnTo>
                <a:lnTo>
                  <a:pt x="800479" y="556874"/>
                </a:lnTo>
                <a:lnTo>
                  <a:pt x="751509" y="538971"/>
                </a:lnTo>
                <a:lnTo>
                  <a:pt x="751508" y="446630"/>
                </a:lnTo>
                <a:close/>
              </a:path>
              <a:path w="802639" h="749300">
                <a:moveTo>
                  <a:pt x="222216" y="510704"/>
                </a:moveTo>
                <a:lnTo>
                  <a:pt x="76281" y="510704"/>
                </a:lnTo>
                <a:lnTo>
                  <a:pt x="310774" y="606814"/>
                </a:lnTo>
                <a:lnTo>
                  <a:pt x="463225" y="546510"/>
                </a:lnTo>
                <a:lnTo>
                  <a:pt x="312657" y="546510"/>
                </a:lnTo>
                <a:lnTo>
                  <a:pt x="222216" y="510704"/>
                </a:lnTo>
                <a:close/>
              </a:path>
              <a:path w="802639" h="749300">
                <a:moveTo>
                  <a:pt x="725140" y="310945"/>
                </a:moveTo>
                <a:lnTo>
                  <a:pt x="689354" y="310945"/>
                </a:lnTo>
                <a:lnTo>
                  <a:pt x="689354" y="391037"/>
                </a:lnTo>
                <a:lnTo>
                  <a:pt x="688412" y="391037"/>
                </a:lnTo>
                <a:lnTo>
                  <a:pt x="312657" y="546510"/>
                </a:lnTo>
                <a:lnTo>
                  <a:pt x="463225" y="546510"/>
                </a:lnTo>
                <a:lnTo>
                  <a:pt x="715722" y="446630"/>
                </a:lnTo>
                <a:lnTo>
                  <a:pt x="751508" y="446630"/>
                </a:lnTo>
                <a:lnTo>
                  <a:pt x="751508" y="435323"/>
                </a:lnTo>
                <a:lnTo>
                  <a:pt x="800479" y="414593"/>
                </a:lnTo>
                <a:lnTo>
                  <a:pt x="725140" y="386326"/>
                </a:lnTo>
                <a:lnTo>
                  <a:pt x="725140" y="310945"/>
                </a:lnTo>
                <a:close/>
              </a:path>
              <a:path w="802639" h="749300">
                <a:moveTo>
                  <a:pt x="245708" y="358058"/>
                </a:moveTo>
                <a:lnTo>
                  <a:pt x="50853" y="358058"/>
                </a:lnTo>
                <a:lnTo>
                  <a:pt x="320191" y="465475"/>
                </a:lnTo>
                <a:lnTo>
                  <a:pt x="486765" y="395748"/>
                </a:lnTo>
                <a:lnTo>
                  <a:pt x="340910" y="395748"/>
                </a:lnTo>
                <a:lnTo>
                  <a:pt x="245708" y="358058"/>
                </a:lnTo>
                <a:close/>
              </a:path>
              <a:path w="802639" h="749300">
                <a:moveTo>
                  <a:pt x="753392" y="158299"/>
                </a:moveTo>
                <a:lnTo>
                  <a:pt x="716664" y="158299"/>
                </a:lnTo>
                <a:lnTo>
                  <a:pt x="716664" y="239333"/>
                </a:lnTo>
                <a:lnTo>
                  <a:pt x="340910" y="395748"/>
                </a:lnTo>
                <a:lnTo>
                  <a:pt x="486765" y="395748"/>
                </a:lnTo>
                <a:lnTo>
                  <a:pt x="689354" y="310945"/>
                </a:lnTo>
                <a:lnTo>
                  <a:pt x="725140" y="310945"/>
                </a:lnTo>
                <a:lnTo>
                  <a:pt x="725140" y="295869"/>
                </a:lnTo>
                <a:lnTo>
                  <a:pt x="802362" y="263832"/>
                </a:lnTo>
                <a:lnTo>
                  <a:pt x="753392" y="245929"/>
                </a:lnTo>
                <a:lnTo>
                  <a:pt x="753392" y="158299"/>
                </a:lnTo>
                <a:close/>
              </a:path>
              <a:path w="802639" h="749300">
                <a:moveTo>
                  <a:pt x="595302" y="207296"/>
                </a:moveTo>
                <a:lnTo>
                  <a:pt x="79106" y="207296"/>
                </a:lnTo>
                <a:lnTo>
                  <a:pt x="340910" y="310003"/>
                </a:lnTo>
                <a:lnTo>
                  <a:pt x="595302" y="20729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 txBox="1"/>
          <p:nvPr/>
        </p:nvSpPr>
        <p:spPr>
          <a:xfrm>
            <a:off x="5522721" y="4246626"/>
            <a:ext cx="2159635" cy="1397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Ann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applied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to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50">
                <a:solidFill>
                  <a:srgbClr val="3E403E"/>
                </a:solidFill>
                <a:latin typeface="Verdana"/>
                <a:cs typeface="Verdana"/>
              </a:rPr>
              <a:t>a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local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community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college</a:t>
            </a:r>
            <a:r>
              <a:rPr dirty="0" sz="18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and</a:t>
            </a:r>
            <a:r>
              <a:rPr dirty="0" sz="1800" spc="-6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should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start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classes</a:t>
            </a:r>
            <a:r>
              <a:rPr dirty="0" sz="18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in</a:t>
            </a:r>
            <a:r>
              <a:rPr dirty="0" sz="18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50">
                <a:solidFill>
                  <a:srgbClr val="3E403E"/>
                </a:solidFill>
                <a:latin typeface="Verdana"/>
                <a:cs typeface="Verdana"/>
              </a:rPr>
              <a:t>a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little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over</a:t>
            </a:r>
            <a:r>
              <a:rPr dirty="0" sz="18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month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293913" y="2047735"/>
            <a:ext cx="706120" cy="697865"/>
          </a:xfrm>
          <a:custGeom>
            <a:avLst/>
            <a:gdLst/>
            <a:ahLst/>
            <a:cxnLst/>
            <a:rect l="l" t="t" r="r" b="b"/>
            <a:pathLst>
              <a:path w="706120" h="697864">
                <a:moveTo>
                  <a:pt x="188226" y="430047"/>
                </a:moveTo>
                <a:lnTo>
                  <a:pt x="187286" y="419900"/>
                </a:lnTo>
                <a:lnTo>
                  <a:pt x="182486" y="410908"/>
                </a:lnTo>
                <a:lnTo>
                  <a:pt x="174879" y="404672"/>
                </a:lnTo>
                <a:lnTo>
                  <a:pt x="165493" y="401751"/>
                </a:lnTo>
                <a:lnTo>
                  <a:pt x="155333" y="402704"/>
                </a:lnTo>
                <a:lnTo>
                  <a:pt x="146354" y="407504"/>
                </a:lnTo>
                <a:lnTo>
                  <a:pt x="140119" y="415112"/>
                </a:lnTo>
                <a:lnTo>
                  <a:pt x="137198" y="424510"/>
                </a:lnTo>
                <a:lnTo>
                  <a:pt x="138137" y="434657"/>
                </a:lnTo>
                <a:lnTo>
                  <a:pt x="142938" y="443649"/>
                </a:lnTo>
                <a:lnTo>
                  <a:pt x="150558" y="449884"/>
                </a:lnTo>
                <a:lnTo>
                  <a:pt x="159943" y="452805"/>
                </a:lnTo>
                <a:lnTo>
                  <a:pt x="170091" y="451866"/>
                </a:lnTo>
                <a:lnTo>
                  <a:pt x="179070" y="447065"/>
                </a:lnTo>
                <a:lnTo>
                  <a:pt x="185305" y="439445"/>
                </a:lnTo>
                <a:lnTo>
                  <a:pt x="188226" y="430047"/>
                </a:lnTo>
                <a:close/>
              </a:path>
              <a:path w="706120" h="697864">
                <a:moveTo>
                  <a:pt x="226263" y="282206"/>
                </a:moveTo>
                <a:lnTo>
                  <a:pt x="225336" y="272059"/>
                </a:lnTo>
                <a:lnTo>
                  <a:pt x="220522" y="263080"/>
                </a:lnTo>
                <a:lnTo>
                  <a:pt x="212915" y="256844"/>
                </a:lnTo>
                <a:lnTo>
                  <a:pt x="203530" y="253923"/>
                </a:lnTo>
                <a:lnTo>
                  <a:pt x="193382" y="254863"/>
                </a:lnTo>
                <a:lnTo>
                  <a:pt x="184404" y="259664"/>
                </a:lnTo>
                <a:lnTo>
                  <a:pt x="178168" y="267271"/>
                </a:lnTo>
                <a:lnTo>
                  <a:pt x="175247" y="276669"/>
                </a:lnTo>
                <a:lnTo>
                  <a:pt x="176187" y="286816"/>
                </a:lnTo>
                <a:lnTo>
                  <a:pt x="180987" y="295808"/>
                </a:lnTo>
                <a:lnTo>
                  <a:pt x="188595" y="302044"/>
                </a:lnTo>
                <a:lnTo>
                  <a:pt x="197980" y="304965"/>
                </a:lnTo>
                <a:lnTo>
                  <a:pt x="208127" y="304025"/>
                </a:lnTo>
                <a:lnTo>
                  <a:pt x="217106" y="299224"/>
                </a:lnTo>
                <a:lnTo>
                  <a:pt x="223342" y="291604"/>
                </a:lnTo>
                <a:lnTo>
                  <a:pt x="226263" y="282206"/>
                </a:lnTo>
                <a:close/>
              </a:path>
              <a:path w="706120" h="697864">
                <a:moveTo>
                  <a:pt x="334073" y="95504"/>
                </a:moveTo>
                <a:lnTo>
                  <a:pt x="326580" y="58331"/>
                </a:lnTo>
                <a:lnTo>
                  <a:pt x="306133" y="27978"/>
                </a:lnTo>
                <a:lnTo>
                  <a:pt x="275793" y="7505"/>
                </a:lnTo>
                <a:lnTo>
                  <a:pt x="272796" y="6908"/>
                </a:lnTo>
                <a:lnTo>
                  <a:pt x="272796" y="266598"/>
                </a:lnTo>
                <a:lnTo>
                  <a:pt x="260553" y="278168"/>
                </a:lnTo>
                <a:lnTo>
                  <a:pt x="260629" y="283044"/>
                </a:lnTo>
                <a:lnTo>
                  <a:pt x="260108" y="287921"/>
                </a:lnTo>
                <a:lnTo>
                  <a:pt x="259105" y="292201"/>
                </a:lnTo>
                <a:lnTo>
                  <a:pt x="259003" y="292671"/>
                </a:lnTo>
                <a:lnTo>
                  <a:pt x="268655" y="306425"/>
                </a:lnTo>
                <a:lnTo>
                  <a:pt x="260553" y="321500"/>
                </a:lnTo>
                <a:lnTo>
                  <a:pt x="243725" y="320992"/>
                </a:lnTo>
                <a:lnTo>
                  <a:pt x="240385" y="324459"/>
                </a:lnTo>
                <a:lnTo>
                  <a:pt x="236639" y="327520"/>
                </a:lnTo>
                <a:lnTo>
                  <a:pt x="234772" y="328701"/>
                </a:lnTo>
                <a:lnTo>
                  <a:pt x="234772" y="414604"/>
                </a:lnTo>
                <a:lnTo>
                  <a:pt x="222529" y="426173"/>
                </a:lnTo>
                <a:lnTo>
                  <a:pt x="222631" y="430987"/>
                </a:lnTo>
                <a:lnTo>
                  <a:pt x="222148" y="435800"/>
                </a:lnTo>
                <a:lnTo>
                  <a:pt x="221094" y="440499"/>
                </a:lnTo>
                <a:lnTo>
                  <a:pt x="230797" y="454253"/>
                </a:lnTo>
                <a:lnTo>
                  <a:pt x="222681" y="469328"/>
                </a:lnTo>
                <a:lnTo>
                  <a:pt x="205854" y="468820"/>
                </a:lnTo>
                <a:lnTo>
                  <a:pt x="202476" y="472287"/>
                </a:lnTo>
                <a:lnTo>
                  <a:pt x="198678" y="475322"/>
                </a:lnTo>
                <a:lnTo>
                  <a:pt x="194564" y="477850"/>
                </a:lnTo>
                <a:lnTo>
                  <a:pt x="191731" y="494449"/>
                </a:lnTo>
                <a:lnTo>
                  <a:pt x="175425" y="499389"/>
                </a:lnTo>
                <a:lnTo>
                  <a:pt x="171640" y="495401"/>
                </a:lnTo>
                <a:lnTo>
                  <a:pt x="164007" y="487324"/>
                </a:lnTo>
                <a:lnTo>
                  <a:pt x="159156" y="487324"/>
                </a:lnTo>
                <a:lnTo>
                  <a:pt x="154266" y="486841"/>
                </a:lnTo>
                <a:lnTo>
                  <a:pt x="149580" y="485775"/>
                </a:lnTo>
                <a:lnTo>
                  <a:pt x="135724" y="495401"/>
                </a:lnTo>
                <a:lnTo>
                  <a:pt x="120726" y="487324"/>
                </a:lnTo>
                <a:lnTo>
                  <a:pt x="120764" y="485775"/>
                </a:lnTo>
                <a:lnTo>
                  <a:pt x="120878" y="480834"/>
                </a:lnTo>
                <a:lnTo>
                  <a:pt x="121005" y="475322"/>
                </a:lnTo>
                <a:lnTo>
                  <a:pt x="121107" y="470458"/>
                </a:lnTo>
                <a:lnTo>
                  <a:pt x="117665" y="467067"/>
                </a:lnTo>
                <a:lnTo>
                  <a:pt x="114642" y="463270"/>
                </a:lnTo>
                <a:lnTo>
                  <a:pt x="112115" y="459155"/>
                </a:lnTo>
                <a:lnTo>
                  <a:pt x="95491" y="456272"/>
                </a:lnTo>
                <a:lnTo>
                  <a:pt x="90589" y="439915"/>
                </a:lnTo>
                <a:lnTo>
                  <a:pt x="102908" y="428485"/>
                </a:lnTo>
                <a:lnTo>
                  <a:pt x="102831" y="426173"/>
                </a:lnTo>
                <a:lnTo>
                  <a:pt x="102755" y="423646"/>
                </a:lnTo>
                <a:lnTo>
                  <a:pt x="103200" y="418820"/>
                </a:lnTo>
                <a:lnTo>
                  <a:pt x="104101" y="414604"/>
                </a:lnTo>
                <a:lnTo>
                  <a:pt x="104203" y="414083"/>
                </a:lnTo>
                <a:lnTo>
                  <a:pt x="94551" y="400354"/>
                </a:lnTo>
                <a:lnTo>
                  <a:pt x="102666" y="385279"/>
                </a:lnTo>
                <a:lnTo>
                  <a:pt x="119545" y="385762"/>
                </a:lnTo>
                <a:lnTo>
                  <a:pt x="120015" y="385279"/>
                </a:lnTo>
                <a:lnTo>
                  <a:pt x="122897" y="382295"/>
                </a:lnTo>
                <a:lnTo>
                  <a:pt x="126631" y="379247"/>
                </a:lnTo>
                <a:lnTo>
                  <a:pt x="130708" y="376682"/>
                </a:lnTo>
                <a:lnTo>
                  <a:pt x="133527" y="360083"/>
                </a:lnTo>
                <a:lnTo>
                  <a:pt x="149872" y="355168"/>
                </a:lnTo>
                <a:lnTo>
                  <a:pt x="161417" y="367474"/>
                </a:lnTo>
                <a:lnTo>
                  <a:pt x="167563" y="367474"/>
                </a:lnTo>
                <a:lnTo>
                  <a:pt x="171107" y="367817"/>
                </a:lnTo>
                <a:lnTo>
                  <a:pt x="175844" y="368884"/>
                </a:lnTo>
                <a:lnTo>
                  <a:pt x="189598" y="359181"/>
                </a:lnTo>
                <a:lnTo>
                  <a:pt x="204990" y="367474"/>
                </a:lnTo>
                <a:lnTo>
                  <a:pt x="204660" y="367474"/>
                </a:lnTo>
                <a:lnTo>
                  <a:pt x="204381" y="376682"/>
                </a:lnTo>
                <a:lnTo>
                  <a:pt x="204304" y="379247"/>
                </a:lnTo>
                <a:lnTo>
                  <a:pt x="204216" y="382295"/>
                </a:lnTo>
                <a:lnTo>
                  <a:pt x="204165" y="384136"/>
                </a:lnTo>
                <a:lnTo>
                  <a:pt x="207657" y="387527"/>
                </a:lnTo>
                <a:lnTo>
                  <a:pt x="210718" y="391312"/>
                </a:lnTo>
                <a:lnTo>
                  <a:pt x="213283" y="395439"/>
                </a:lnTo>
                <a:lnTo>
                  <a:pt x="229870" y="398272"/>
                </a:lnTo>
                <a:lnTo>
                  <a:pt x="234772" y="414604"/>
                </a:lnTo>
                <a:lnTo>
                  <a:pt x="234772" y="328701"/>
                </a:lnTo>
                <a:lnTo>
                  <a:pt x="232562" y="330085"/>
                </a:lnTo>
                <a:lnTo>
                  <a:pt x="229679" y="346748"/>
                </a:lnTo>
                <a:lnTo>
                  <a:pt x="213347" y="351650"/>
                </a:lnTo>
                <a:lnTo>
                  <a:pt x="209588" y="347675"/>
                </a:lnTo>
                <a:lnTo>
                  <a:pt x="201930" y="339559"/>
                </a:lnTo>
                <a:lnTo>
                  <a:pt x="197370" y="339559"/>
                </a:lnTo>
                <a:lnTo>
                  <a:pt x="192163" y="339039"/>
                </a:lnTo>
                <a:lnTo>
                  <a:pt x="187477" y="337972"/>
                </a:lnTo>
                <a:lnTo>
                  <a:pt x="173710" y="347675"/>
                </a:lnTo>
                <a:lnTo>
                  <a:pt x="158635" y="339559"/>
                </a:lnTo>
                <a:lnTo>
                  <a:pt x="158991" y="330085"/>
                </a:lnTo>
                <a:lnTo>
                  <a:pt x="159092" y="327520"/>
                </a:lnTo>
                <a:lnTo>
                  <a:pt x="159207" y="324459"/>
                </a:lnTo>
                <a:lnTo>
                  <a:pt x="159270" y="322541"/>
                </a:lnTo>
                <a:lnTo>
                  <a:pt x="155803" y="319201"/>
                </a:lnTo>
                <a:lnTo>
                  <a:pt x="152742" y="315455"/>
                </a:lnTo>
                <a:lnTo>
                  <a:pt x="150190" y="311378"/>
                </a:lnTo>
                <a:lnTo>
                  <a:pt x="133591" y="308546"/>
                </a:lnTo>
                <a:lnTo>
                  <a:pt x="128689" y="292201"/>
                </a:lnTo>
                <a:lnTo>
                  <a:pt x="140931" y="280644"/>
                </a:lnTo>
                <a:lnTo>
                  <a:pt x="140817" y="275831"/>
                </a:lnTo>
                <a:lnTo>
                  <a:pt x="141287" y="271018"/>
                </a:lnTo>
                <a:lnTo>
                  <a:pt x="142265" y="266598"/>
                </a:lnTo>
                <a:lnTo>
                  <a:pt x="142328" y="266319"/>
                </a:lnTo>
                <a:lnTo>
                  <a:pt x="132486" y="252526"/>
                </a:lnTo>
                <a:lnTo>
                  <a:pt x="140728" y="237363"/>
                </a:lnTo>
                <a:lnTo>
                  <a:pt x="157543" y="237871"/>
                </a:lnTo>
                <a:lnTo>
                  <a:pt x="158051" y="237363"/>
                </a:lnTo>
                <a:lnTo>
                  <a:pt x="160921" y="234416"/>
                </a:lnTo>
                <a:lnTo>
                  <a:pt x="164693" y="231394"/>
                </a:lnTo>
                <a:lnTo>
                  <a:pt x="168808" y="228854"/>
                </a:lnTo>
                <a:lnTo>
                  <a:pt x="171678" y="212242"/>
                </a:lnTo>
                <a:lnTo>
                  <a:pt x="188048" y="207289"/>
                </a:lnTo>
                <a:lnTo>
                  <a:pt x="199580" y="219468"/>
                </a:lnTo>
                <a:lnTo>
                  <a:pt x="205333" y="219468"/>
                </a:lnTo>
                <a:lnTo>
                  <a:pt x="209194" y="219849"/>
                </a:lnTo>
                <a:lnTo>
                  <a:pt x="213893" y="220903"/>
                </a:lnTo>
                <a:lnTo>
                  <a:pt x="227660" y="211239"/>
                </a:lnTo>
                <a:lnTo>
                  <a:pt x="242912" y="219468"/>
                </a:lnTo>
                <a:lnTo>
                  <a:pt x="242722" y="219468"/>
                </a:lnTo>
                <a:lnTo>
                  <a:pt x="242443" y="228854"/>
                </a:lnTo>
                <a:lnTo>
                  <a:pt x="242354" y="231394"/>
                </a:lnTo>
                <a:lnTo>
                  <a:pt x="242265" y="234416"/>
                </a:lnTo>
                <a:lnTo>
                  <a:pt x="242214" y="236270"/>
                </a:lnTo>
                <a:lnTo>
                  <a:pt x="245681" y="239598"/>
                </a:lnTo>
                <a:lnTo>
                  <a:pt x="248742" y="243344"/>
                </a:lnTo>
                <a:lnTo>
                  <a:pt x="251294" y="247434"/>
                </a:lnTo>
                <a:lnTo>
                  <a:pt x="267893" y="250253"/>
                </a:lnTo>
                <a:lnTo>
                  <a:pt x="272719" y="266319"/>
                </a:lnTo>
                <a:lnTo>
                  <a:pt x="272796" y="266598"/>
                </a:lnTo>
                <a:lnTo>
                  <a:pt x="272796" y="6908"/>
                </a:lnTo>
                <a:lnTo>
                  <a:pt x="238633" y="0"/>
                </a:lnTo>
                <a:lnTo>
                  <a:pt x="203034" y="6908"/>
                </a:lnTo>
                <a:lnTo>
                  <a:pt x="173469" y="25806"/>
                </a:lnTo>
                <a:lnTo>
                  <a:pt x="152692" y="54089"/>
                </a:lnTo>
                <a:lnTo>
                  <a:pt x="143497" y="89166"/>
                </a:lnTo>
                <a:lnTo>
                  <a:pt x="111302" y="105105"/>
                </a:lnTo>
                <a:lnTo>
                  <a:pt x="88506" y="131267"/>
                </a:lnTo>
                <a:lnTo>
                  <a:pt x="77165" y="164071"/>
                </a:lnTo>
                <a:lnTo>
                  <a:pt x="79362" y="199948"/>
                </a:lnTo>
                <a:lnTo>
                  <a:pt x="79844" y="201714"/>
                </a:lnTo>
                <a:lnTo>
                  <a:pt x="80111" y="202577"/>
                </a:lnTo>
                <a:lnTo>
                  <a:pt x="45707" y="229133"/>
                </a:lnTo>
                <a:lnTo>
                  <a:pt x="24866" y="265557"/>
                </a:lnTo>
                <a:lnTo>
                  <a:pt x="19304" y="306425"/>
                </a:lnTo>
                <a:lnTo>
                  <a:pt x="19202" y="307149"/>
                </a:lnTo>
                <a:lnTo>
                  <a:pt x="30314" y="349173"/>
                </a:lnTo>
                <a:lnTo>
                  <a:pt x="31673" y="351929"/>
                </a:lnTo>
                <a:lnTo>
                  <a:pt x="33147" y="354634"/>
                </a:lnTo>
                <a:lnTo>
                  <a:pt x="34734" y="357263"/>
                </a:lnTo>
                <a:lnTo>
                  <a:pt x="9029" y="394728"/>
                </a:lnTo>
                <a:lnTo>
                  <a:pt x="0" y="437654"/>
                </a:lnTo>
                <a:lnTo>
                  <a:pt x="7708" y="480834"/>
                </a:lnTo>
                <a:lnTo>
                  <a:pt x="32245" y="519074"/>
                </a:lnTo>
                <a:lnTo>
                  <a:pt x="40005" y="526364"/>
                </a:lnTo>
                <a:lnTo>
                  <a:pt x="48399" y="532892"/>
                </a:lnTo>
                <a:lnTo>
                  <a:pt x="57365" y="538619"/>
                </a:lnTo>
                <a:lnTo>
                  <a:pt x="66840" y="543496"/>
                </a:lnTo>
                <a:lnTo>
                  <a:pt x="66840" y="544436"/>
                </a:lnTo>
                <a:lnTo>
                  <a:pt x="75006" y="585279"/>
                </a:lnTo>
                <a:lnTo>
                  <a:pt x="97421" y="618655"/>
                </a:lnTo>
                <a:lnTo>
                  <a:pt x="130708" y="641197"/>
                </a:lnTo>
                <a:lnTo>
                  <a:pt x="171589" y="649516"/>
                </a:lnTo>
                <a:lnTo>
                  <a:pt x="179120" y="649516"/>
                </a:lnTo>
                <a:lnTo>
                  <a:pt x="186715" y="648703"/>
                </a:lnTo>
                <a:lnTo>
                  <a:pt x="194157" y="647065"/>
                </a:lnTo>
                <a:lnTo>
                  <a:pt x="207784" y="672020"/>
                </a:lnTo>
                <a:lnTo>
                  <a:pt x="229184" y="689203"/>
                </a:lnTo>
                <a:lnTo>
                  <a:pt x="255460" y="697103"/>
                </a:lnTo>
                <a:lnTo>
                  <a:pt x="283730" y="694207"/>
                </a:lnTo>
                <a:lnTo>
                  <a:pt x="320192" y="668223"/>
                </a:lnTo>
                <a:lnTo>
                  <a:pt x="334073" y="625652"/>
                </a:lnTo>
                <a:lnTo>
                  <a:pt x="334073" y="499389"/>
                </a:lnTo>
                <a:lnTo>
                  <a:pt x="334073" y="469328"/>
                </a:lnTo>
                <a:lnTo>
                  <a:pt x="334073" y="207289"/>
                </a:lnTo>
                <a:lnTo>
                  <a:pt x="334073" y="95504"/>
                </a:lnTo>
                <a:close/>
              </a:path>
              <a:path w="706120" h="697864">
                <a:moveTo>
                  <a:pt x="705853" y="439369"/>
                </a:moveTo>
                <a:lnTo>
                  <a:pt x="703592" y="416496"/>
                </a:lnTo>
                <a:lnTo>
                  <a:pt x="696861" y="394754"/>
                </a:lnTo>
                <a:lnTo>
                  <a:pt x="685939" y="374789"/>
                </a:lnTo>
                <a:lnTo>
                  <a:pt x="671106" y="357225"/>
                </a:lnTo>
                <a:lnTo>
                  <a:pt x="685685" y="316255"/>
                </a:lnTo>
                <a:lnTo>
                  <a:pt x="684149" y="286512"/>
                </a:lnTo>
                <a:lnTo>
                  <a:pt x="684047" y="284683"/>
                </a:lnTo>
                <a:lnTo>
                  <a:pt x="683514" y="274345"/>
                </a:lnTo>
                <a:lnTo>
                  <a:pt x="665797" y="236296"/>
                </a:lnTo>
                <a:lnTo>
                  <a:pt x="633730" y="206959"/>
                </a:lnTo>
                <a:lnTo>
                  <a:pt x="625716" y="202577"/>
                </a:lnTo>
                <a:lnTo>
                  <a:pt x="628980" y="166776"/>
                </a:lnTo>
                <a:lnTo>
                  <a:pt x="618642" y="133654"/>
                </a:lnTo>
                <a:lnTo>
                  <a:pt x="602665" y="114185"/>
                </a:lnTo>
                <a:lnTo>
                  <a:pt x="602665" y="326021"/>
                </a:lnTo>
                <a:lnTo>
                  <a:pt x="589470" y="366293"/>
                </a:lnTo>
                <a:lnTo>
                  <a:pt x="560425" y="404012"/>
                </a:lnTo>
                <a:lnTo>
                  <a:pt x="531393" y="431939"/>
                </a:lnTo>
                <a:lnTo>
                  <a:pt x="518185" y="442861"/>
                </a:lnTo>
                <a:lnTo>
                  <a:pt x="504990" y="431939"/>
                </a:lnTo>
                <a:lnTo>
                  <a:pt x="475945" y="404012"/>
                </a:lnTo>
                <a:lnTo>
                  <a:pt x="446900" y="366293"/>
                </a:lnTo>
                <a:lnTo>
                  <a:pt x="433705" y="326021"/>
                </a:lnTo>
                <a:lnTo>
                  <a:pt x="442506" y="301040"/>
                </a:lnTo>
                <a:lnTo>
                  <a:pt x="464210" y="284683"/>
                </a:lnTo>
                <a:lnTo>
                  <a:pt x="491782" y="286512"/>
                </a:lnTo>
                <a:lnTo>
                  <a:pt x="518185" y="316064"/>
                </a:lnTo>
                <a:lnTo>
                  <a:pt x="544576" y="286512"/>
                </a:lnTo>
                <a:lnTo>
                  <a:pt x="544347" y="286512"/>
                </a:lnTo>
                <a:lnTo>
                  <a:pt x="571944" y="284683"/>
                </a:lnTo>
                <a:lnTo>
                  <a:pt x="572185" y="284683"/>
                </a:lnTo>
                <a:lnTo>
                  <a:pt x="593877" y="301040"/>
                </a:lnTo>
                <a:lnTo>
                  <a:pt x="602665" y="326021"/>
                </a:lnTo>
                <a:lnTo>
                  <a:pt x="602665" y="114185"/>
                </a:lnTo>
                <a:lnTo>
                  <a:pt x="596633" y="106832"/>
                </a:lnTo>
                <a:lnTo>
                  <a:pt x="564921" y="89928"/>
                </a:lnTo>
                <a:lnTo>
                  <a:pt x="562356" y="89192"/>
                </a:lnTo>
                <a:lnTo>
                  <a:pt x="552424" y="52616"/>
                </a:lnTo>
                <a:lnTo>
                  <a:pt x="530034" y="23698"/>
                </a:lnTo>
                <a:lnTo>
                  <a:pt x="498424" y="5283"/>
                </a:lnTo>
                <a:lnTo>
                  <a:pt x="460870" y="228"/>
                </a:lnTo>
                <a:lnTo>
                  <a:pt x="425780" y="9436"/>
                </a:lnTo>
                <a:lnTo>
                  <a:pt x="397484" y="30264"/>
                </a:lnTo>
                <a:lnTo>
                  <a:pt x="378599" y="59893"/>
                </a:lnTo>
                <a:lnTo>
                  <a:pt x="371741" y="95542"/>
                </a:lnTo>
                <a:lnTo>
                  <a:pt x="371741" y="625652"/>
                </a:lnTo>
                <a:lnTo>
                  <a:pt x="377278" y="653542"/>
                </a:lnTo>
                <a:lnTo>
                  <a:pt x="392544" y="676363"/>
                </a:lnTo>
                <a:lnTo>
                  <a:pt x="415251" y="691781"/>
                </a:lnTo>
                <a:lnTo>
                  <a:pt x="443090" y="697496"/>
                </a:lnTo>
                <a:lnTo>
                  <a:pt x="465759" y="693889"/>
                </a:lnTo>
                <a:lnTo>
                  <a:pt x="485686" y="683602"/>
                </a:lnTo>
                <a:lnTo>
                  <a:pt x="501459" y="667664"/>
                </a:lnTo>
                <a:lnTo>
                  <a:pt x="511683" y="647090"/>
                </a:lnTo>
                <a:lnTo>
                  <a:pt x="553313" y="647814"/>
                </a:lnTo>
                <a:lnTo>
                  <a:pt x="555129" y="647090"/>
                </a:lnTo>
                <a:lnTo>
                  <a:pt x="590689" y="633018"/>
                </a:lnTo>
                <a:lnTo>
                  <a:pt x="619785" y="605282"/>
                </a:lnTo>
                <a:lnTo>
                  <a:pt x="636600" y="567182"/>
                </a:lnTo>
                <a:lnTo>
                  <a:pt x="638238" y="559714"/>
                </a:lnTo>
                <a:lnTo>
                  <a:pt x="639064" y="552094"/>
                </a:lnTo>
                <a:lnTo>
                  <a:pt x="639051" y="543496"/>
                </a:lnTo>
                <a:lnTo>
                  <a:pt x="666673" y="525665"/>
                </a:lnTo>
                <a:lnTo>
                  <a:pt x="687730" y="501243"/>
                </a:lnTo>
                <a:lnTo>
                  <a:pt x="701141" y="471919"/>
                </a:lnTo>
                <a:lnTo>
                  <a:pt x="705345" y="442861"/>
                </a:lnTo>
                <a:lnTo>
                  <a:pt x="705853" y="4393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 txBox="1"/>
          <p:nvPr/>
        </p:nvSpPr>
        <p:spPr>
          <a:xfrm>
            <a:off x="9182481" y="1961515"/>
            <a:ext cx="2046605" cy="1946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Ann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has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met</a:t>
            </a:r>
            <a:r>
              <a:rPr dirty="0" sz="18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with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several</a:t>
            </a:r>
            <a:r>
              <a:rPr dirty="0" sz="1800" spc="-9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different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therapists</a:t>
            </a:r>
            <a:r>
              <a:rPr dirty="0" sz="1800" spc="-6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and</a:t>
            </a:r>
            <a:r>
              <a:rPr dirty="0" sz="1800" spc="-6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is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still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searching</a:t>
            </a:r>
            <a:r>
              <a:rPr dirty="0" sz="18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for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one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she</a:t>
            </a:r>
            <a:r>
              <a:rPr dirty="0" sz="18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feels</a:t>
            </a:r>
            <a:r>
              <a:rPr dirty="0" sz="18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will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get</a:t>
            </a:r>
            <a:r>
              <a:rPr dirty="0" sz="18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her</a:t>
            </a:r>
            <a:r>
              <a:rPr dirty="0" sz="1800" spc="-2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military experiences</a:t>
            </a:r>
            <a:endParaRPr sz="1800">
              <a:latin typeface="Verdana"/>
              <a:cs typeface="Verdana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17" name="object 1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" y="6355841"/>
            <a:ext cx="10515600" cy="0"/>
          </a:xfrm>
          <a:custGeom>
            <a:avLst/>
            <a:gdLst/>
            <a:ahLst/>
            <a:cxnLst/>
            <a:rect l="l" t="t" r="r" b="b"/>
            <a:pathLst>
              <a:path w="10515600" h="0">
                <a:moveTo>
                  <a:pt x="0" y="0"/>
                </a:moveTo>
                <a:lnTo>
                  <a:pt x="10515600" y="0"/>
                </a:lnTo>
              </a:path>
            </a:pathLst>
          </a:custGeom>
          <a:ln w="6350">
            <a:solidFill>
              <a:srgbClr val="F769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103172" y="3272154"/>
            <a:ext cx="998410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2800" b="1" i="1">
                <a:solidFill>
                  <a:srgbClr val="000D53"/>
                </a:solidFill>
                <a:latin typeface="Verdana"/>
                <a:cs typeface="Verdana"/>
              </a:rPr>
              <a:t>How</a:t>
            </a:r>
            <a:r>
              <a:rPr dirty="0" sz="2800" spc="-85" b="1" i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 i="1">
                <a:solidFill>
                  <a:srgbClr val="000D53"/>
                </a:solidFill>
                <a:latin typeface="Verdana"/>
                <a:cs typeface="Verdana"/>
              </a:rPr>
              <a:t>can</a:t>
            </a:r>
            <a:r>
              <a:rPr dirty="0" sz="2800" spc="-85" b="1" i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 i="1">
                <a:solidFill>
                  <a:srgbClr val="000D53"/>
                </a:solidFill>
                <a:latin typeface="Verdana"/>
                <a:cs typeface="Verdana"/>
              </a:rPr>
              <a:t>we</a:t>
            </a:r>
            <a:r>
              <a:rPr dirty="0" sz="2800" spc="-95" b="1" i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 i="1">
                <a:solidFill>
                  <a:srgbClr val="000D53"/>
                </a:solidFill>
                <a:latin typeface="Verdana"/>
                <a:cs typeface="Verdana"/>
              </a:rPr>
              <a:t>evaluate</a:t>
            </a:r>
            <a:r>
              <a:rPr dirty="0" sz="2800" spc="-75" b="1" i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 i="1">
                <a:solidFill>
                  <a:srgbClr val="000D53"/>
                </a:solidFill>
                <a:latin typeface="Verdana"/>
                <a:cs typeface="Verdana"/>
              </a:rPr>
              <a:t>coordinated</a:t>
            </a:r>
            <a:r>
              <a:rPr dirty="0" sz="2800" spc="-55" b="1" i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 i="1">
                <a:solidFill>
                  <a:srgbClr val="000D53"/>
                </a:solidFill>
                <a:latin typeface="Verdana"/>
                <a:cs typeface="Verdana"/>
              </a:rPr>
              <a:t>care</a:t>
            </a:r>
            <a:r>
              <a:rPr dirty="0" sz="2800" spc="-85" b="1" i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 b="1" i="1">
                <a:solidFill>
                  <a:srgbClr val="000D53"/>
                </a:solidFill>
                <a:latin typeface="Verdana"/>
                <a:cs typeface="Verdana"/>
              </a:rPr>
              <a:t>networks?</a:t>
            </a:r>
            <a:endParaRPr sz="2800">
              <a:latin typeface="Verdana"/>
              <a:cs typeface="Verdana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11125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50"/>
              <a:t>2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819403" y="3894531"/>
            <a:ext cx="8418830" cy="1270635"/>
          </a:xfrm>
          <a:prstGeom prst="rect"/>
        </p:spPr>
        <p:txBody>
          <a:bodyPr wrap="square" lIns="0" tIns="85725" rIns="0" bIns="0" rtlCol="0" vert="horz">
            <a:spAutoFit/>
          </a:bodyPr>
          <a:lstStyle/>
          <a:p>
            <a:pPr marL="12700" marR="5080">
              <a:lnSpc>
                <a:spcPts val="4650"/>
              </a:lnSpc>
              <a:spcBef>
                <a:spcPts val="675"/>
              </a:spcBef>
            </a:pPr>
            <a:r>
              <a:rPr dirty="0" sz="4300">
                <a:solidFill>
                  <a:srgbClr val="FFFFFF"/>
                </a:solidFill>
              </a:rPr>
              <a:t>Performance</a:t>
            </a:r>
            <a:r>
              <a:rPr dirty="0" sz="4300" spc="-114">
                <a:solidFill>
                  <a:srgbClr val="FFFFFF"/>
                </a:solidFill>
              </a:rPr>
              <a:t> </a:t>
            </a:r>
            <a:r>
              <a:rPr dirty="0" sz="4300">
                <a:solidFill>
                  <a:srgbClr val="FFFFFF"/>
                </a:solidFill>
              </a:rPr>
              <a:t>in</a:t>
            </a:r>
            <a:r>
              <a:rPr dirty="0" sz="4300" spc="-140">
                <a:solidFill>
                  <a:srgbClr val="FFFFFF"/>
                </a:solidFill>
              </a:rPr>
              <a:t> </a:t>
            </a:r>
            <a:r>
              <a:rPr dirty="0" sz="4300">
                <a:solidFill>
                  <a:srgbClr val="FFFFFF"/>
                </a:solidFill>
              </a:rPr>
              <a:t>Service</a:t>
            </a:r>
            <a:r>
              <a:rPr dirty="0" sz="4300" spc="-130">
                <a:solidFill>
                  <a:srgbClr val="FFFFFF"/>
                </a:solidFill>
              </a:rPr>
              <a:t> </a:t>
            </a:r>
            <a:r>
              <a:rPr dirty="0" sz="4300">
                <a:solidFill>
                  <a:srgbClr val="FFFFFF"/>
                </a:solidFill>
              </a:rPr>
              <a:t>&amp;</a:t>
            </a:r>
            <a:r>
              <a:rPr dirty="0" sz="4300" spc="-140">
                <a:solidFill>
                  <a:srgbClr val="FFFFFF"/>
                </a:solidFill>
              </a:rPr>
              <a:t> </a:t>
            </a:r>
            <a:r>
              <a:rPr dirty="0" sz="4300" spc="-20">
                <a:solidFill>
                  <a:srgbClr val="FFFFFF"/>
                </a:solidFill>
              </a:rPr>
              <a:t>Care </a:t>
            </a:r>
            <a:r>
              <a:rPr dirty="0" sz="4300" spc="-10">
                <a:solidFill>
                  <a:srgbClr val="FFFFFF"/>
                </a:solidFill>
              </a:rPr>
              <a:t>Networks</a:t>
            </a:r>
            <a:endParaRPr sz="43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Evaluation</a:t>
            </a:r>
            <a:r>
              <a:rPr dirty="0" spc="-20"/>
              <a:t> </a:t>
            </a:r>
            <a:r>
              <a:rPr dirty="0"/>
              <a:t>is</a:t>
            </a:r>
            <a:r>
              <a:rPr dirty="0" spc="-15"/>
              <a:t> </a:t>
            </a:r>
            <a:r>
              <a:rPr dirty="0" spc="-25"/>
              <a:t>context-</a:t>
            </a:r>
            <a:r>
              <a:rPr dirty="0" spc="-10"/>
              <a:t>dependent</a:t>
            </a:r>
          </a:p>
        </p:txBody>
      </p:sp>
      <p:sp>
        <p:nvSpPr>
          <p:cNvPr id="3" name="object 3"/>
          <p:cNvSpPr/>
          <p:nvPr/>
        </p:nvSpPr>
        <p:spPr>
          <a:xfrm>
            <a:off x="841489" y="1843913"/>
            <a:ext cx="3204210" cy="1282065"/>
          </a:xfrm>
          <a:custGeom>
            <a:avLst/>
            <a:gdLst/>
            <a:ahLst/>
            <a:cxnLst/>
            <a:rect l="l" t="t" r="r" b="b"/>
            <a:pathLst>
              <a:path w="3204210" h="1282064">
                <a:moveTo>
                  <a:pt x="0" y="1281556"/>
                </a:moveTo>
                <a:lnTo>
                  <a:pt x="3203955" y="1281556"/>
                </a:lnTo>
                <a:lnTo>
                  <a:pt x="3203955" y="0"/>
                </a:lnTo>
                <a:lnTo>
                  <a:pt x="0" y="0"/>
                </a:lnTo>
                <a:lnTo>
                  <a:pt x="0" y="1281556"/>
                </a:lnTo>
                <a:close/>
              </a:path>
            </a:pathLst>
          </a:custGeom>
          <a:ln w="12700">
            <a:solidFill>
              <a:srgbClr val="FF431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841489" y="1843913"/>
            <a:ext cx="3204210" cy="1282065"/>
          </a:xfrm>
          <a:prstGeom prst="rect">
            <a:avLst/>
          </a:prstGeom>
          <a:solidFill>
            <a:srgbClr val="FF431B"/>
          </a:solidFill>
        </p:spPr>
        <p:txBody>
          <a:bodyPr wrap="square" lIns="0" tIns="372110" rIns="0" bIns="0" rtlCol="0" vert="horz">
            <a:spAutoFit/>
          </a:bodyPr>
          <a:lstStyle/>
          <a:p>
            <a:pPr marL="361315">
              <a:lnSpc>
                <a:spcPct val="100000"/>
              </a:lnSpc>
              <a:spcBef>
                <a:spcPts val="2930"/>
              </a:spcBef>
            </a:pPr>
            <a:r>
              <a:rPr dirty="0" sz="3200" spc="-10" b="1">
                <a:solidFill>
                  <a:srgbClr val="FFFFFF"/>
                </a:solidFill>
                <a:latin typeface="Verdana"/>
                <a:cs typeface="Verdana"/>
              </a:rPr>
              <a:t>Healthcare</a:t>
            </a:r>
            <a:endParaRPr sz="32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1489" y="3125450"/>
            <a:ext cx="3204210" cy="3033395"/>
          </a:xfrm>
          <a:prstGeom prst="rect">
            <a:avLst/>
          </a:prstGeom>
          <a:solidFill>
            <a:srgbClr val="FFCFCC">
              <a:alpha val="90194"/>
            </a:srgbClr>
          </a:solidFill>
          <a:ln w="12700">
            <a:solidFill>
              <a:srgbClr val="FFCFCC"/>
            </a:solidFill>
          </a:ln>
        </p:spPr>
        <p:txBody>
          <a:bodyPr wrap="square" lIns="0" tIns="93345" rIns="0" bIns="0" rtlCol="0" vert="horz">
            <a:spAutoFit/>
          </a:bodyPr>
          <a:lstStyle/>
          <a:p>
            <a:pPr marL="354965" indent="-227329">
              <a:lnSpc>
                <a:spcPct val="100000"/>
              </a:lnSpc>
              <a:spcBef>
                <a:spcPts val="735"/>
              </a:spcBef>
              <a:buSzPct val="79166"/>
              <a:buChar char="•"/>
              <a:tabLst>
                <a:tab pos="354965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Cost</a:t>
            </a:r>
            <a:r>
              <a:rPr dirty="0" sz="2400" spc="-6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2400" spc="-5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services</a:t>
            </a:r>
            <a:endParaRPr sz="2400">
              <a:latin typeface="Verdana"/>
              <a:cs typeface="Verdana"/>
            </a:endParaRPr>
          </a:p>
          <a:p>
            <a:pPr marL="354330" indent="-226695">
              <a:lnSpc>
                <a:spcPct val="100000"/>
              </a:lnSpc>
              <a:spcBef>
                <a:spcPts val="185"/>
              </a:spcBef>
              <a:buSzPct val="79166"/>
              <a:buChar char="•"/>
              <a:tabLst>
                <a:tab pos="354330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Patient</a:t>
            </a:r>
            <a:r>
              <a:rPr dirty="0" sz="2400" spc="-17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count</a:t>
            </a:r>
            <a:endParaRPr sz="2400">
              <a:latin typeface="Verdana"/>
              <a:cs typeface="Verdana"/>
            </a:endParaRPr>
          </a:p>
          <a:p>
            <a:pPr marL="354330" indent="-226695">
              <a:lnSpc>
                <a:spcPct val="100000"/>
              </a:lnSpc>
              <a:spcBef>
                <a:spcPts val="180"/>
              </a:spcBef>
              <a:buSzPct val="79166"/>
              <a:buChar char="•"/>
              <a:tabLst>
                <a:tab pos="354330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Drug</a:t>
            </a:r>
            <a:r>
              <a:rPr dirty="0" sz="2400" spc="-7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efficacy</a:t>
            </a:r>
            <a:endParaRPr sz="2400">
              <a:latin typeface="Verdana"/>
              <a:cs typeface="Verdana"/>
            </a:endParaRPr>
          </a:p>
          <a:p>
            <a:pPr marL="354330" indent="-226695">
              <a:lnSpc>
                <a:spcPct val="100000"/>
              </a:lnSpc>
              <a:spcBef>
                <a:spcPts val="190"/>
              </a:spcBef>
              <a:buSzPct val="79166"/>
              <a:buChar char="•"/>
              <a:tabLst>
                <a:tab pos="354330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Wait</a:t>
            </a:r>
            <a:r>
              <a:rPr dirty="0" sz="2400" spc="-18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20">
                <a:solidFill>
                  <a:srgbClr val="3E403E"/>
                </a:solidFill>
                <a:latin typeface="Verdana"/>
                <a:cs typeface="Verdana"/>
              </a:rPr>
              <a:t>time</a:t>
            </a:r>
            <a:endParaRPr sz="2400">
              <a:latin typeface="Verdana"/>
              <a:cs typeface="Verdana"/>
            </a:endParaRPr>
          </a:p>
          <a:p>
            <a:pPr marL="354965" indent="-227329">
              <a:lnSpc>
                <a:spcPct val="100000"/>
              </a:lnSpc>
              <a:spcBef>
                <a:spcPts val="180"/>
              </a:spcBef>
              <a:buSzPct val="79166"/>
              <a:buChar char="•"/>
              <a:tabLst>
                <a:tab pos="354965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ER</a:t>
            </a:r>
            <a:r>
              <a:rPr dirty="0" sz="24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visits</a:t>
            </a:r>
            <a:endParaRPr sz="2400">
              <a:latin typeface="Verdana"/>
              <a:cs typeface="Verdana"/>
            </a:endParaRPr>
          </a:p>
          <a:p>
            <a:pPr marL="354330" indent="-226695">
              <a:lnSpc>
                <a:spcPct val="100000"/>
              </a:lnSpc>
              <a:spcBef>
                <a:spcPts val="180"/>
              </a:spcBef>
              <a:buSzPct val="79166"/>
              <a:buChar char="•"/>
              <a:tabLst>
                <a:tab pos="354330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Inpatient</a:t>
            </a:r>
            <a:r>
              <a:rPr dirty="0" sz="2400" spc="-1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20">
                <a:solidFill>
                  <a:srgbClr val="3E403E"/>
                </a:solidFill>
                <a:latin typeface="Verdana"/>
                <a:cs typeface="Verdana"/>
              </a:rPr>
              <a:t>time</a:t>
            </a:r>
            <a:endParaRPr sz="2400">
              <a:latin typeface="Verdana"/>
              <a:cs typeface="Verdana"/>
            </a:endParaRPr>
          </a:p>
          <a:p>
            <a:pPr marL="354330" indent="-226695">
              <a:lnSpc>
                <a:spcPct val="100000"/>
              </a:lnSpc>
              <a:spcBef>
                <a:spcPts val="180"/>
              </a:spcBef>
              <a:buSzPct val="79166"/>
              <a:buChar char="•"/>
              <a:tabLst>
                <a:tab pos="354330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Pain</a:t>
            </a:r>
            <a:r>
              <a:rPr dirty="0" sz="2400" spc="-10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level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494021" y="1843913"/>
            <a:ext cx="3204210" cy="1282065"/>
          </a:xfrm>
          <a:custGeom>
            <a:avLst/>
            <a:gdLst/>
            <a:ahLst/>
            <a:cxnLst/>
            <a:rect l="l" t="t" r="r" b="b"/>
            <a:pathLst>
              <a:path w="3204209" h="1282064">
                <a:moveTo>
                  <a:pt x="0" y="1281556"/>
                </a:moveTo>
                <a:lnTo>
                  <a:pt x="3203955" y="1281556"/>
                </a:lnTo>
                <a:lnTo>
                  <a:pt x="3203955" y="0"/>
                </a:lnTo>
                <a:lnTo>
                  <a:pt x="0" y="0"/>
                </a:lnTo>
                <a:lnTo>
                  <a:pt x="0" y="1281556"/>
                </a:lnTo>
                <a:close/>
              </a:path>
            </a:pathLst>
          </a:custGeom>
          <a:ln w="12700">
            <a:solidFill>
              <a:srgbClr val="FF8E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/>
          <p:nvPr/>
        </p:nvSpPr>
        <p:spPr>
          <a:xfrm>
            <a:off x="4494021" y="1843913"/>
            <a:ext cx="3204210" cy="1282065"/>
          </a:xfrm>
          <a:prstGeom prst="rect">
            <a:avLst/>
          </a:prstGeom>
          <a:solidFill>
            <a:srgbClr val="FF8E00"/>
          </a:solidFill>
        </p:spPr>
        <p:txBody>
          <a:bodyPr wrap="square" lIns="0" tIns="201295" rIns="0" bIns="0" rtlCol="0" vert="horz">
            <a:spAutoFit/>
          </a:bodyPr>
          <a:lstStyle/>
          <a:p>
            <a:pPr marL="854075" marR="821690" indent="-22860">
              <a:lnSpc>
                <a:spcPts val="3490"/>
              </a:lnSpc>
              <a:spcBef>
                <a:spcPts val="1585"/>
              </a:spcBef>
            </a:pPr>
            <a:r>
              <a:rPr dirty="0" sz="3200" spc="-10" b="1">
                <a:solidFill>
                  <a:srgbClr val="FFFFFF"/>
                </a:solidFill>
                <a:latin typeface="Verdana"/>
                <a:cs typeface="Verdana"/>
              </a:rPr>
              <a:t>Mental Health</a:t>
            </a:r>
            <a:endParaRPr sz="32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494021" y="3125450"/>
            <a:ext cx="3204210" cy="3033395"/>
          </a:xfrm>
          <a:prstGeom prst="rect">
            <a:avLst/>
          </a:prstGeom>
          <a:solidFill>
            <a:srgbClr val="FFDBCA">
              <a:alpha val="90194"/>
            </a:srgbClr>
          </a:solidFill>
          <a:ln w="12700">
            <a:solidFill>
              <a:srgbClr val="FFDBCA"/>
            </a:solidFill>
          </a:ln>
        </p:spPr>
        <p:txBody>
          <a:bodyPr wrap="square" lIns="0" tIns="93345" rIns="0" bIns="0" rtlCol="0" vert="horz">
            <a:spAutoFit/>
          </a:bodyPr>
          <a:lstStyle/>
          <a:p>
            <a:pPr marL="355600" indent="-227329">
              <a:lnSpc>
                <a:spcPct val="100000"/>
              </a:lnSpc>
              <a:spcBef>
                <a:spcPts val="735"/>
              </a:spcBef>
              <a:buSzPct val="79166"/>
              <a:buChar char="•"/>
              <a:tabLst>
                <a:tab pos="355600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Cost</a:t>
            </a:r>
            <a:r>
              <a:rPr dirty="0" sz="2400" spc="-6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2400" spc="-5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services</a:t>
            </a:r>
            <a:endParaRPr sz="2400">
              <a:latin typeface="Verdana"/>
              <a:cs typeface="Verdana"/>
            </a:endParaRPr>
          </a:p>
          <a:p>
            <a:pPr marL="354965" indent="-226695">
              <a:lnSpc>
                <a:spcPct val="100000"/>
              </a:lnSpc>
              <a:spcBef>
                <a:spcPts val="185"/>
              </a:spcBef>
              <a:buSzPct val="79166"/>
              <a:buChar char="•"/>
              <a:tabLst>
                <a:tab pos="354965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Patient</a:t>
            </a:r>
            <a:r>
              <a:rPr dirty="0" sz="2400" spc="-17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count</a:t>
            </a:r>
            <a:endParaRPr sz="2400">
              <a:latin typeface="Verdana"/>
              <a:cs typeface="Verdana"/>
            </a:endParaRPr>
          </a:p>
          <a:p>
            <a:pPr marL="354965" indent="-226695">
              <a:lnSpc>
                <a:spcPct val="100000"/>
              </a:lnSpc>
              <a:spcBef>
                <a:spcPts val="180"/>
              </a:spcBef>
              <a:buSzPct val="79166"/>
              <a:buChar char="•"/>
              <a:tabLst>
                <a:tab pos="354965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Drug</a:t>
            </a:r>
            <a:r>
              <a:rPr dirty="0" sz="2400" spc="-7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efficacy</a:t>
            </a:r>
            <a:endParaRPr sz="2400">
              <a:latin typeface="Verdana"/>
              <a:cs typeface="Verdana"/>
            </a:endParaRPr>
          </a:p>
          <a:p>
            <a:pPr marL="354965" indent="-226695">
              <a:lnSpc>
                <a:spcPct val="100000"/>
              </a:lnSpc>
              <a:spcBef>
                <a:spcPts val="190"/>
              </a:spcBef>
              <a:buSzPct val="79166"/>
              <a:buChar char="•"/>
              <a:tabLst>
                <a:tab pos="354965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Screener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 scores</a:t>
            </a:r>
            <a:endParaRPr sz="2400">
              <a:latin typeface="Verdana"/>
              <a:cs typeface="Verdana"/>
            </a:endParaRPr>
          </a:p>
          <a:p>
            <a:pPr marL="355600" indent="-227329">
              <a:lnSpc>
                <a:spcPct val="100000"/>
              </a:lnSpc>
              <a:spcBef>
                <a:spcPts val="180"/>
              </a:spcBef>
              <a:buSzPct val="79166"/>
              <a:buChar char="•"/>
              <a:tabLst>
                <a:tab pos="355600" algn="l"/>
              </a:tabLst>
            </a:pP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Suicidality</a:t>
            </a:r>
            <a:endParaRPr sz="2400">
              <a:latin typeface="Verdana"/>
              <a:cs typeface="Verdana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146542" y="1843913"/>
            <a:ext cx="3204210" cy="1282065"/>
          </a:xfrm>
          <a:custGeom>
            <a:avLst/>
            <a:gdLst/>
            <a:ahLst/>
            <a:cxnLst/>
            <a:rect l="l" t="t" r="r" b="b"/>
            <a:pathLst>
              <a:path w="3204209" h="1282064">
                <a:moveTo>
                  <a:pt x="0" y="1281556"/>
                </a:moveTo>
                <a:lnTo>
                  <a:pt x="3203955" y="1281556"/>
                </a:lnTo>
                <a:lnTo>
                  <a:pt x="3203955" y="0"/>
                </a:lnTo>
                <a:lnTo>
                  <a:pt x="0" y="0"/>
                </a:lnTo>
                <a:lnTo>
                  <a:pt x="0" y="1281556"/>
                </a:lnTo>
                <a:close/>
              </a:path>
            </a:pathLst>
          </a:custGeom>
          <a:ln w="12700">
            <a:solidFill>
              <a:srgbClr val="1F319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/>
          <p:nvPr/>
        </p:nvSpPr>
        <p:spPr>
          <a:xfrm>
            <a:off x="8146542" y="1843913"/>
            <a:ext cx="3204210" cy="1282065"/>
          </a:xfrm>
          <a:prstGeom prst="rect">
            <a:avLst/>
          </a:prstGeom>
          <a:solidFill>
            <a:srgbClr val="1F3199"/>
          </a:solidFill>
        </p:spPr>
        <p:txBody>
          <a:bodyPr wrap="square" lIns="0" tIns="372110" rIns="0" bIns="0" rtlCol="0" vert="horz">
            <a:spAutoFit/>
          </a:bodyPr>
          <a:lstStyle/>
          <a:p>
            <a:pPr marL="670560">
              <a:lnSpc>
                <a:spcPct val="100000"/>
              </a:lnSpc>
              <a:spcBef>
                <a:spcPts val="2930"/>
              </a:spcBef>
            </a:pPr>
            <a:r>
              <a:rPr dirty="0" sz="3200" spc="-10" b="1">
                <a:solidFill>
                  <a:srgbClr val="FFFFFF"/>
                </a:solidFill>
                <a:latin typeface="Verdana"/>
                <a:cs typeface="Verdana"/>
              </a:rPr>
              <a:t>Housing</a:t>
            </a:r>
            <a:endParaRPr sz="3200">
              <a:latin typeface="Verdana"/>
              <a:cs typeface="Verdana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13" name="object 1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146542" y="3125450"/>
            <a:ext cx="3204210" cy="3033395"/>
          </a:xfrm>
          <a:prstGeom prst="rect">
            <a:avLst/>
          </a:prstGeom>
          <a:solidFill>
            <a:srgbClr val="CCCDDE">
              <a:alpha val="90194"/>
            </a:srgbClr>
          </a:solidFill>
          <a:ln w="12700">
            <a:solidFill>
              <a:srgbClr val="CCCDDE"/>
            </a:solidFill>
          </a:ln>
        </p:spPr>
        <p:txBody>
          <a:bodyPr wrap="square" lIns="0" tIns="93345" rIns="0" bIns="0" rtlCol="0" vert="horz">
            <a:spAutoFit/>
          </a:bodyPr>
          <a:lstStyle/>
          <a:p>
            <a:pPr marL="356235" indent="-227329">
              <a:lnSpc>
                <a:spcPct val="100000"/>
              </a:lnSpc>
              <a:spcBef>
                <a:spcPts val="735"/>
              </a:spcBef>
              <a:buSzPct val="79166"/>
              <a:buChar char="•"/>
              <a:tabLst>
                <a:tab pos="356235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PIT</a:t>
            </a:r>
            <a:r>
              <a:rPr dirty="0" sz="24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count</a:t>
            </a:r>
            <a:endParaRPr sz="2400">
              <a:latin typeface="Verdana"/>
              <a:cs typeface="Verdana"/>
            </a:endParaRPr>
          </a:p>
          <a:p>
            <a:pPr marL="355600" marR="442595" indent="-226695">
              <a:lnSpc>
                <a:spcPts val="2630"/>
              </a:lnSpc>
              <a:spcBef>
                <a:spcPts val="480"/>
              </a:spcBef>
              <a:buSzPct val="79166"/>
              <a:buChar char="•"/>
              <a:tabLst>
                <a:tab pos="357505" algn="l"/>
              </a:tabLst>
            </a:pP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Literally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	</a:t>
            </a: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homeless</a:t>
            </a:r>
            <a:r>
              <a:rPr dirty="0" sz="2400" spc="-114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20">
                <a:solidFill>
                  <a:srgbClr val="3E403E"/>
                </a:solidFill>
                <a:latin typeface="Verdana"/>
                <a:cs typeface="Verdana"/>
              </a:rPr>
              <a:t>count</a:t>
            </a:r>
            <a:endParaRPr sz="2400">
              <a:latin typeface="Verdana"/>
              <a:cs typeface="Verdana"/>
            </a:endParaRPr>
          </a:p>
          <a:p>
            <a:pPr marL="355600" indent="-226695">
              <a:lnSpc>
                <a:spcPct val="100000"/>
              </a:lnSpc>
              <a:spcBef>
                <a:spcPts val="130"/>
              </a:spcBef>
              <a:buSzPct val="79166"/>
              <a:buChar char="•"/>
              <a:tabLst>
                <a:tab pos="355600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Shelter</a:t>
            </a:r>
            <a:r>
              <a:rPr dirty="0" sz="2400" spc="-9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10">
                <a:solidFill>
                  <a:srgbClr val="3E403E"/>
                </a:solidFill>
                <a:latin typeface="Verdana"/>
                <a:cs typeface="Verdana"/>
              </a:rPr>
              <a:t>count</a:t>
            </a:r>
            <a:endParaRPr sz="2400">
              <a:latin typeface="Verdana"/>
              <a:cs typeface="Verdana"/>
            </a:endParaRPr>
          </a:p>
          <a:p>
            <a:pPr marL="356235" indent="-227329">
              <a:lnSpc>
                <a:spcPct val="100000"/>
              </a:lnSpc>
              <a:spcBef>
                <a:spcPts val="180"/>
              </a:spcBef>
              <a:buSzPct val="79166"/>
              <a:buChar char="•"/>
              <a:tabLst>
                <a:tab pos="356235" algn="l"/>
              </a:tabLst>
            </a:pPr>
            <a:r>
              <a:rPr dirty="0" sz="2400">
                <a:solidFill>
                  <a:srgbClr val="3E403E"/>
                </a:solidFill>
                <a:latin typeface="Verdana"/>
                <a:cs typeface="Verdana"/>
              </a:rPr>
              <a:t>Bed</a:t>
            </a:r>
            <a:r>
              <a:rPr dirty="0" sz="24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2400" spc="-20">
                <a:solidFill>
                  <a:srgbClr val="3E403E"/>
                </a:solidFill>
                <a:latin typeface="Verdana"/>
                <a:cs typeface="Verdana"/>
              </a:rPr>
              <a:t>count</a:t>
            </a:r>
            <a:endParaRPr sz="24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dirty="0" spc="-30"/>
              <a:t> </a:t>
            </a:r>
            <a:r>
              <a:rPr dirty="0"/>
              <a:t>context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/>
              <a:t>coordinated</a:t>
            </a:r>
            <a:r>
              <a:rPr dirty="0" spc="-20"/>
              <a:t> </a:t>
            </a:r>
            <a:r>
              <a:rPr dirty="0"/>
              <a:t>care</a:t>
            </a:r>
            <a:r>
              <a:rPr dirty="0" spc="-30"/>
              <a:t> </a:t>
            </a:r>
            <a:r>
              <a:rPr dirty="0" spc="-10"/>
              <a:t>networks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25500" y="1704891"/>
            <a:ext cx="10099040" cy="3561079"/>
          </a:xfrm>
          <a:prstGeom prst="rect">
            <a:avLst/>
          </a:prstGeom>
        </p:spPr>
        <p:txBody>
          <a:bodyPr wrap="square" lIns="0" tIns="1219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Coordinated</a:t>
            </a:r>
            <a:r>
              <a:rPr dirty="0" sz="28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care</a:t>
            </a:r>
            <a:r>
              <a:rPr dirty="0" sz="2800" spc="-11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networks</a:t>
            </a:r>
            <a:r>
              <a:rPr dirty="0" sz="2800" spc="-9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(CCNs)</a:t>
            </a:r>
            <a:r>
              <a:rPr dirty="0" sz="2800" spc="-12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typically</a:t>
            </a:r>
            <a:r>
              <a:rPr dirty="0" sz="28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20">
                <a:solidFill>
                  <a:srgbClr val="000D53"/>
                </a:solidFill>
                <a:latin typeface="Verdana"/>
                <a:cs typeface="Verdana"/>
              </a:rPr>
              <a:t>are: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469900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groups</a:t>
            </a:r>
            <a:r>
              <a:rPr dirty="0" sz="28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of</a:t>
            </a:r>
            <a:r>
              <a:rPr dirty="0" sz="2800" spc="-10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organizations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providing</a:t>
            </a:r>
            <a:r>
              <a:rPr dirty="0" sz="28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different</a:t>
            </a:r>
            <a:r>
              <a:rPr dirty="0" sz="2800" spc="-7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services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469900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by</a:t>
            </a:r>
            <a:r>
              <a:rPr dirty="0" sz="2800" spc="-8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referring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clients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with</a:t>
            </a:r>
            <a:r>
              <a:rPr dirty="0" sz="2800" spc="-8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concurrent</a:t>
            </a:r>
            <a:r>
              <a:rPr dirty="0" sz="2800" spc="-5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needs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469900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via</a:t>
            </a:r>
            <a:r>
              <a:rPr dirty="0" sz="2800" spc="-7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</a:t>
            </a:r>
            <a:r>
              <a:rPr dirty="0" sz="28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central</a:t>
            </a:r>
            <a:r>
              <a:rPr dirty="0" sz="2800" spc="-5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navigator</a:t>
            </a:r>
            <a:r>
              <a:rPr dirty="0" sz="2800" spc="-4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organization</a:t>
            </a:r>
            <a:endParaRPr sz="2800">
              <a:latin typeface="Verdana"/>
              <a:cs typeface="Verdana"/>
            </a:endParaRPr>
          </a:p>
          <a:p>
            <a:pPr marL="469900" indent="-457200">
              <a:lnSpc>
                <a:spcPct val="100000"/>
              </a:lnSpc>
              <a:spcBef>
                <a:spcPts val="865"/>
              </a:spcBef>
              <a:buClr>
                <a:srgbClr val="F76900"/>
              </a:buClr>
              <a:buFont typeface="Arial"/>
              <a:buChar char="•"/>
              <a:tabLst>
                <a:tab pos="469900" algn="l"/>
              </a:tabLst>
            </a:pP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and</a:t>
            </a:r>
            <a:r>
              <a:rPr dirty="0" sz="2800" spc="-5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that</a:t>
            </a:r>
            <a:r>
              <a:rPr dirty="0" sz="28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use</a:t>
            </a:r>
            <a:r>
              <a:rPr dirty="0" sz="28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a</a:t>
            </a:r>
            <a:r>
              <a:rPr dirty="0" sz="2800" spc="-5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common</a:t>
            </a:r>
            <a:r>
              <a:rPr dirty="0" sz="2800" spc="-55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b="1">
                <a:solidFill>
                  <a:srgbClr val="000D53"/>
                </a:solidFill>
                <a:latin typeface="Verdana"/>
                <a:cs typeface="Verdana"/>
              </a:rPr>
              <a:t>intake</a:t>
            </a:r>
            <a:r>
              <a:rPr dirty="0" sz="2800" spc="-10" b="1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to</a:t>
            </a:r>
            <a:r>
              <a:rPr dirty="0" sz="2800" spc="-7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>
                <a:solidFill>
                  <a:srgbClr val="000D53"/>
                </a:solidFill>
                <a:latin typeface="Verdana"/>
                <a:cs typeface="Verdana"/>
              </a:rPr>
              <a:t>identify</a:t>
            </a:r>
            <a:r>
              <a:rPr dirty="0" sz="28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800" spc="-10">
                <a:solidFill>
                  <a:srgbClr val="000D53"/>
                </a:solidFill>
                <a:latin typeface="Verdana"/>
                <a:cs typeface="Verdana"/>
              </a:rPr>
              <a:t>needs</a:t>
            </a:r>
            <a:endParaRPr sz="28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915"/>
              </a:spcBef>
            </a:pPr>
            <a:endParaRPr sz="28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solidFill>
                  <a:srgbClr val="000D53"/>
                </a:solidFill>
                <a:latin typeface="Verdana"/>
                <a:cs typeface="Verdana"/>
              </a:rPr>
              <a:t>Carboni</a:t>
            </a:r>
            <a:r>
              <a:rPr dirty="0" sz="2000" spc="-4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0D53"/>
                </a:solidFill>
                <a:latin typeface="Verdana"/>
                <a:cs typeface="Verdana"/>
              </a:rPr>
              <a:t>et</a:t>
            </a:r>
            <a:r>
              <a:rPr dirty="0" sz="2000" spc="-3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0D53"/>
                </a:solidFill>
                <a:latin typeface="Verdana"/>
                <a:cs typeface="Verdana"/>
              </a:rPr>
              <a:t>al.</a:t>
            </a:r>
            <a:r>
              <a:rPr dirty="0" sz="2000" spc="-3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0D53"/>
                </a:solidFill>
                <a:latin typeface="Verdana"/>
                <a:cs typeface="Verdana"/>
              </a:rPr>
              <a:t>(2022);</a:t>
            </a:r>
            <a:r>
              <a:rPr dirty="0" sz="2000" spc="-30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>
                <a:solidFill>
                  <a:srgbClr val="000D53"/>
                </a:solidFill>
                <a:latin typeface="Verdana"/>
                <a:cs typeface="Verdana"/>
              </a:rPr>
              <a:t>Shumate</a:t>
            </a:r>
            <a:r>
              <a:rPr dirty="0" sz="2000" spc="-65">
                <a:solidFill>
                  <a:srgbClr val="000D53"/>
                </a:solidFill>
                <a:latin typeface="Verdana"/>
                <a:cs typeface="Verdana"/>
              </a:rPr>
              <a:t> </a:t>
            </a:r>
            <a:r>
              <a:rPr dirty="0" sz="2000" spc="-10">
                <a:solidFill>
                  <a:srgbClr val="000D53"/>
                </a:solidFill>
                <a:latin typeface="Verdana"/>
                <a:cs typeface="Verdana"/>
              </a:rPr>
              <a:t>(2021)</a:t>
            </a:r>
            <a:endParaRPr sz="20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5500" y="744093"/>
            <a:ext cx="7211059" cy="5137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solidFill>
                  <a:srgbClr val="F76900"/>
                </a:solidFill>
                <a:latin typeface="Verdana"/>
                <a:cs typeface="Verdana"/>
              </a:rPr>
              <a:t>Effectiveness</a:t>
            </a:r>
            <a:r>
              <a:rPr dirty="0" sz="3200" spc="-50">
                <a:solidFill>
                  <a:srgbClr val="F76900"/>
                </a:solidFill>
                <a:latin typeface="Verdana"/>
                <a:cs typeface="Verdana"/>
              </a:rPr>
              <a:t> </a:t>
            </a:r>
            <a:r>
              <a:rPr dirty="0" sz="3200">
                <a:solidFill>
                  <a:srgbClr val="F76900"/>
                </a:solidFill>
                <a:latin typeface="Verdana"/>
                <a:cs typeface="Verdana"/>
              </a:rPr>
              <a:t>and</a:t>
            </a:r>
            <a:r>
              <a:rPr dirty="0" sz="3200" spc="-40">
                <a:solidFill>
                  <a:srgbClr val="F76900"/>
                </a:solidFill>
                <a:latin typeface="Verdana"/>
                <a:cs typeface="Verdana"/>
              </a:rPr>
              <a:t> </a:t>
            </a:r>
            <a:r>
              <a:rPr dirty="0" sz="3200">
                <a:solidFill>
                  <a:srgbClr val="F76900"/>
                </a:solidFill>
                <a:latin typeface="Verdana"/>
                <a:cs typeface="Verdana"/>
              </a:rPr>
              <a:t>levels</a:t>
            </a:r>
            <a:r>
              <a:rPr dirty="0" sz="3200" spc="-40">
                <a:solidFill>
                  <a:srgbClr val="F76900"/>
                </a:solidFill>
                <a:latin typeface="Verdana"/>
                <a:cs typeface="Verdana"/>
              </a:rPr>
              <a:t> </a:t>
            </a:r>
            <a:r>
              <a:rPr dirty="0" sz="3200">
                <a:solidFill>
                  <a:srgbClr val="F76900"/>
                </a:solidFill>
                <a:latin typeface="Verdana"/>
                <a:cs typeface="Verdana"/>
              </a:rPr>
              <a:t>of</a:t>
            </a:r>
            <a:r>
              <a:rPr dirty="0" sz="3200" spc="-40">
                <a:solidFill>
                  <a:srgbClr val="F76900"/>
                </a:solidFill>
                <a:latin typeface="Verdana"/>
                <a:cs typeface="Verdana"/>
              </a:rPr>
              <a:t> </a:t>
            </a:r>
            <a:r>
              <a:rPr dirty="0" sz="3200" spc="-10">
                <a:solidFill>
                  <a:srgbClr val="F76900"/>
                </a:solidFill>
                <a:latin typeface="Verdana"/>
                <a:cs typeface="Verdana"/>
              </a:rPr>
              <a:t>analysis</a:t>
            </a:r>
            <a:endParaRPr sz="3200">
              <a:latin typeface="Verdana"/>
              <a:cs typeface="Verdana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17465" y="1955419"/>
            <a:ext cx="6743065" cy="1085215"/>
            <a:chOff x="4617465" y="1955419"/>
            <a:chExt cx="6743065" cy="1085215"/>
          </a:xfrm>
        </p:grpSpPr>
        <p:sp>
          <p:nvSpPr>
            <p:cNvPr id="4" name="object 4"/>
            <p:cNvSpPr/>
            <p:nvPr/>
          </p:nvSpPr>
          <p:spPr>
            <a:xfrm>
              <a:off x="4623815" y="1961769"/>
              <a:ext cx="6730365" cy="1072515"/>
            </a:xfrm>
            <a:custGeom>
              <a:avLst/>
              <a:gdLst/>
              <a:ahLst/>
              <a:cxnLst/>
              <a:rect l="l" t="t" r="r" b="b"/>
              <a:pathLst>
                <a:path w="6730365" h="1072514">
                  <a:moveTo>
                    <a:pt x="6551167" y="0"/>
                  </a:moveTo>
                  <a:lnTo>
                    <a:pt x="0" y="0"/>
                  </a:lnTo>
                  <a:lnTo>
                    <a:pt x="0" y="1072514"/>
                  </a:lnTo>
                  <a:lnTo>
                    <a:pt x="6551167" y="1072514"/>
                  </a:lnTo>
                  <a:lnTo>
                    <a:pt x="6598721" y="1066130"/>
                  </a:lnTo>
                  <a:lnTo>
                    <a:pt x="6641441" y="1048112"/>
                  </a:lnTo>
                  <a:lnTo>
                    <a:pt x="6677628" y="1020159"/>
                  </a:lnTo>
                  <a:lnTo>
                    <a:pt x="6705581" y="983972"/>
                  </a:lnTo>
                  <a:lnTo>
                    <a:pt x="6723599" y="941252"/>
                  </a:lnTo>
                  <a:lnTo>
                    <a:pt x="6729984" y="893698"/>
                  </a:lnTo>
                  <a:lnTo>
                    <a:pt x="6729984" y="178688"/>
                  </a:lnTo>
                  <a:lnTo>
                    <a:pt x="6723599" y="131189"/>
                  </a:lnTo>
                  <a:lnTo>
                    <a:pt x="6705581" y="88504"/>
                  </a:lnTo>
                  <a:lnTo>
                    <a:pt x="6677628" y="52339"/>
                  </a:lnTo>
                  <a:lnTo>
                    <a:pt x="6641441" y="24398"/>
                  </a:lnTo>
                  <a:lnTo>
                    <a:pt x="6598721" y="6383"/>
                  </a:lnTo>
                  <a:lnTo>
                    <a:pt x="6551167" y="0"/>
                  </a:lnTo>
                  <a:close/>
                </a:path>
              </a:pathLst>
            </a:custGeom>
            <a:solidFill>
              <a:srgbClr val="CCCDDE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4623815" y="1961769"/>
              <a:ext cx="6730365" cy="1072515"/>
            </a:xfrm>
            <a:custGeom>
              <a:avLst/>
              <a:gdLst/>
              <a:ahLst/>
              <a:cxnLst/>
              <a:rect l="l" t="t" r="r" b="b"/>
              <a:pathLst>
                <a:path w="6730365" h="1072514">
                  <a:moveTo>
                    <a:pt x="6729984" y="178688"/>
                  </a:moveTo>
                  <a:lnTo>
                    <a:pt x="6729984" y="893698"/>
                  </a:lnTo>
                  <a:lnTo>
                    <a:pt x="6723599" y="941252"/>
                  </a:lnTo>
                  <a:lnTo>
                    <a:pt x="6705581" y="983972"/>
                  </a:lnTo>
                  <a:lnTo>
                    <a:pt x="6677628" y="1020159"/>
                  </a:lnTo>
                  <a:lnTo>
                    <a:pt x="6641441" y="1048112"/>
                  </a:lnTo>
                  <a:lnTo>
                    <a:pt x="6598721" y="1066130"/>
                  </a:lnTo>
                  <a:lnTo>
                    <a:pt x="6551167" y="1072514"/>
                  </a:lnTo>
                  <a:lnTo>
                    <a:pt x="0" y="1072514"/>
                  </a:lnTo>
                  <a:lnTo>
                    <a:pt x="0" y="0"/>
                  </a:lnTo>
                  <a:lnTo>
                    <a:pt x="6551167" y="0"/>
                  </a:lnTo>
                  <a:lnTo>
                    <a:pt x="6598721" y="6383"/>
                  </a:lnTo>
                  <a:lnTo>
                    <a:pt x="6641441" y="24398"/>
                  </a:lnTo>
                  <a:lnTo>
                    <a:pt x="6677628" y="52339"/>
                  </a:lnTo>
                  <a:lnTo>
                    <a:pt x="6705581" y="88504"/>
                  </a:lnTo>
                  <a:lnTo>
                    <a:pt x="6723599" y="131189"/>
                  </a:lnTo>
                  <a:lnTo>
                    <a:pt x="6729984" y="178688"/>
                  </a:lnTo>
                  <a:close/>
                </a:path>
              </a:pathLst>
            </a:custGeom>
            <a:ln w="12700">
              <a:solidFill>
                <a:srgbClr val="CCCDD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4665090" y="2012911"/>
            <a:ext cx="4265930" cy="93535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210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Cost</a:t>
            </a:r>
            <a:r>
              <a:rPr dirty="0" sz="14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to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 community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10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Public</a:t>
            </a:r>
            <a:r>
              <a:rPr dirty="0" sz="1400" spc="-6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perception</a:t>
            </a:r>
            <a:r>
              <a:rPr dirty="0" sz="1400" spc="-6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that</a:t>
            </a:r>
            <a:r>
              <a:rPr dirty="0" sz="14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problem</a:t>
            </a:r>
            <a:r>
              <a:rPr dirty="0" sz="1400" spc="-6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is</a:t>
            </a:r>
            <a:r>
              <a:rPr dirty="0" sz="14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being</a:t>
            </a:r>
            <a:r>
              <a:rPr dirty="0" sz="1400" spc="-5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solved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10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Changes</a:t>
            </a:r>
            <a:r>
              <a:rPr dirty="0" sz="14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in</a:t>
            </a:r>
            <a:r>
              <a:rPr dirty="0" sz="1400" spc="-2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the</a:t>
            </a:r>
            <a:r>
              <a:rPr dirty="0" sz="14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incidence</a:t>
            </a:r>
            <a:r>
              <a:rPr dirty="0" sz="1400" spc="-5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the</a:t>
            </a:r>
            <a:r>
              <a:rPr dirty="0" sz="14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problem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10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Aggregate</a:t>
            </a:r>
            <a:r>
              <a:rPr dirty="0" sz="1400" spc="-5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indicators</a:t>
            </a:r>
            <a:r>
              <a:rPr dirty="0" sz="1400" spc="-7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14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client</a:t>
            </a:r>
            <a:r>
              <a:rPr dirty="0" sz="1400" spc="-5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well-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being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31850" y="1821307"/>
            <a:ext cx="3798570" cy="1353820"/>
            <a:chOff x="831850" y="1821307"/>
            <a:chExt cx="3798570" cy="1353820"/>
          </a:xfrm>
        </p:grpSpPr>
        <p:sp>
          <p:nvSpPr>
            <p:cNvPr id="8" name="object 8"/>
            <p:cNvSpPr/>
            <p:nvPr/>
          </p:nvSpPr>
          <p:spPr>
            <a:xfrm>
              <a:off x="838200" y="1827657"/>
              <a:ext cx="3785870" cy="1341120"/>
            </a:xfrm>
            <a:custGeom>
              <a:avLst/>
              <a:gdLst/>
              <a:ahLst/>
              <a:cxnLst/>
              <a:rect l="l" t="t" r="r" b="b"/>
              <a:pathLst>
                <a:path w="3785870" h="1341120">
                  <a:moveTo>
                    <a:pt x="3562223" y="0"/>
                  </a:moveTo>
                  <a:lnTo>
                    <a:pt x="223456" y="0"/>
                  </a:lnTo>
                  <a:lnTo>
                    <a:pt x="178420" y="4540"/>
                  </a:lnTo>
                  <a:lnTo>
                    <a:pt x="136474" y="17563"/>
                  </a:lnTo>
                  <a:lnTo>
                    <a:pt x="98516" y="38167"/>
                  </a:lnTo>
                  <a:lnTo>
                    <a:pt x="65446" y="65452"/>
                  </a:lnTo>
                  <a:lnTo>
                    <a:pt x="38161" y="98518"/>
                  </a:lnTo>
                  <a:lnTo>
                    <a:pt x="17559" y="136463"/>
                  </a:lnTo>
                  <a:lnTo>
                    <a:pt x="4539" y="178388"/>
                  </a:lnTo>
                  <a:lnTo>
                    <a:pt x="0" y="223392"/>
                  </a:lnTo>
                  <a:lnTo>
                    <a:pt x="0" y="1117218"/>
                  </a:lnTo>
                  <a:lnTo>
                    <a:pt x="4539" y="1162265"/>
                  </a:lnTo>
                  <a:lnTo>
                    <a:pt x="17559" y="1204221"/>
                  </a:lnTo>
                  <a:lnTo>
                    <a:pt x="38161" y="1242189"/>
                  </a:lnTo>
                  <a:lnTo>
                    <a:pt x="65446" y="1275270"/>
                  </a:lnTo>
                  <a:lnTo>
                    <a:pt x="98516" y="1302564"/>
                  </a:lnTo>
                  <a:lnTo>
                    <a:pt x="136474" y="1323173"/>
                  </a:lnTo>
                  <a:lnTo>
                    <a:pt x="178420" y="1336197"/>
                  </a:lnTo>
                  <a:lnTo>
                    <a:pt x="223456" y="1340739"/>
                  </a:lnTo>
                  <a:lnTo>
                    <a:pt x="3562223" y="1340739"/>
                  </a:lnTo>
                  <a:lnTo>
                    <a:pt x="3607227" y="1336197"/>
                  </a:lnTo>
                  <a:lnTo>
                    <a:pt x="3649152" y="1323173"/>
                  </a:lnTo>
                  <a:lnTo>
                    <a:pt x="3687097" y="1302564"/>
                  </a:lnTo>
                  <a:lnTo>
                    <a:pt x="3720163" y="1275270"/>
                  </a:lnTo>
                  <a:lnTo>
                    <a:pt x="3747448" y="1242189"/>
                  </a:lnTo>
                  <a:lnTo>
                    <a:pt x="3768052" y="1204221"/>
                  </a:lnTo>
                  <a:lnTo>
                    <a:pt x="3781075" y="1162265"/>
                  </a:lnTo>
                  <a:lnTo>
                    <a:pt x="3785616" y="1117218"/>
                  </a:lnTo>
                  <a:lnTo>
                    <a:pt x="3785616" y="223392"/>
                  </a:lnTo>
                  <a:lnTo>
                    <a:pt x="3781075" y="178388"/>
                  </a:lnTo>
                  <a:lnTo>
                    <a:pt x="3768052" y="136463"/>
                  </a:lnTo>
                  <a:lnTo>
                    <a:pt x="3747448" y="98518"/>
                  </a:lnTo>
                  <a:lnTo>
                    <a:pt x="3720163" y="65452"/>
                  </a:lnTo>
                  <a:lnTo>
                    <a:pt x="3687097" y="38167"/>
                  </a:lnTo>
                  <a:lnTo>
                    <a:pt x="3649152" y="17563"/>
                  </a:lnTo>
                  <a:lnTo>
                    <a:pt x="3607227" y="4540"/>
                  </a:lnTo>
                  <a:lnTo>
                    <a:pt x="3562223" y="0"/>
                  </a:lnTo>
                  <a:close/>
                </a:path>
              </a:pathLst>
            </a:custGeom>
            <a:solidFill>
              <a:srgbClr val="1F319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838200" y="1827657"/>
              <a:ext cx="3785870" cy="1341120"/>
            </a:xfrm>
            <a:custGeom>
              <a:avLst/>
              <a:gdLst/>
              <a:ahLst/>
              <a:cxnLst/>
              <a:rect l="l" t="t" r="r" b="b"/>
              <a:pathLst>
                <a:path w="3785870" h="1341120">
                  <a:moveTo>
                    <a:pt x="0" y="223392"/>
                  </a:moveTo>
                  <a:lnTo>
                    <a:pt x="4539" y="178388"/>
                  </a:lnTo>
                  <a:lnTo>
                    <a:pt x="17559" y="136463"/>
                  </a:lnTo>
                  <a:lnTo>
                    <a:pt x="38161" y="98518"/>
                  </a:lnTo>
                  <a:lnTo>
                    <a:pt x="65446" y="65452"/>
                  </a:lnTo>
                  <a:lnTo>
                    <a:pt x="98516" y="38167"/>
                  </a:lnTo>
                  <a:lnTo>
                    <a:pt x="136474" y="17563"/>
                  </a:lnTo>
                  <a:lnTo>
                    <a:pt x="178420" y="4540"/>
                  </a:lnTo>
                  <a:lnTo>
                    <a:pt x="223456" y="0"/>
                  </a:lnTo>
                  <a:lnTo>
                    <a:pt x="3562223" y="0"/>
                  </a:lnTo>
                  <a:lnTo>
                    <a:pt x="3607227" y="4540"/>
                  </a:lnTo>
                  <a:lnTo>
                    <a:pt x="3649152" y="17563"/>
                  </a:lnTo>
                  <a:lnTo>
                    <a:pt x="3687097" y="38167"/>
                  </a:lnTo>
                  <a:lnTo>
                    <a:pt x="3720163" y="65452"/>
                  </a:lnTo>
                  <a:lnTo>
                    <a:pt x="3747448" y="98518"/>
                  </a:lnTo>
                  <a:lnTo>
                    <a:pt x="3768052" y="136463"/>
                  </a:lnTo>
                  <a:lnTo>
                    <a:pt x="3781075" y="178388"/>
                  </a:lnTo>
                  <a:lnTo>
                    <a:pt x="3785616" y="223392"/>
                  </a:lnTo>
                  <a:lnTo>
                    <a:pt x="3785616" y="1117218"/>
                  </a:lnTo>
                  <a:lnTo>
                    <a:pt x="3781075" y="1162265"/>
                  </a:lnTo>
                  <a:lnTo>
                    <a:pt x="3768052" y="1204221"/>
                  </a:lnTo>
                  <a:lnTo>
                    <a:pt x="3747448" y="1242189"/>
                  </a:lnTo>
                  <a:lnTo>
                    <a:pt x="3720163" y="1275270"/>
                  </a:lnTo>
                  <a:lnTo>
                    <a:pt x="3687097" y="1302564"/>
                  </a:lnTo>
                  <a:lnTo>
                    <a:pt x="3649152" y="1323173"/>
                  </a:lnTo>
                  <a:lnTo>
                    <a:pt x="3607227" y="1336197"/>
                  </a:lnTo>
                  <a:lnTo>
                    <a:pt x="3562223" y="1340739"/>
                  </a:lnTo>
                  <a:lnTo>
                    <a:pt x="223456" y="1340739"/>
                  </a:lnTo>
                  <a:lnTo>
                    <a:pt x="178420" y="1336197"/>
                  </a:lnTo>
                  <a:lnTo>
                    <a:pt x="136474" y="1323173"/>
                  </a:lnTo>
                  <a:lnTo>
                    <a:pt x="98516" y="1302564"/>
                  </a:lnTo>
                  <a:lnTo>
                    <a:pt x="65446" y="1275270"/>
                  </a:lnTo>
                  <a:lnTo>
                    <a:pt x="38161" y="1242189"/>
                  </a:lnTo>
                  <a:lnTo>
                    <a:pt x="17559" y="1204221"/>
                  </a:lnTo>
                  <a:lnTo>
                    <a:pt x="4539" y="1162265"/>
                  </a:lnTo>
                  <a:lnTo>
                    <a:pt x="0" y="1117218"/>
                  </a:lnTo>
                  <a:lnTo>
                    <a:pt x="0" y="223392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$PPTXTitle"/>
          <p:cNvSpPr txBox="1">
            <a:spLocks noGrp="1"/>
          </p:cNvSpPr>
          <p:nvPr>
            <p:ph type="title"/>
          </p:nvPr>
        </p:nvSpPr>
        <p:spPr>
          <a:xfrm>
            <a:off x="1323847" y="2165045"/>
            <a:ext cx="2811145" cy="60579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800" spc="-10">
                <a:solidFill>
                  <a:srgbClr val="FFFFFF"/>
                </a:solidFill>
              </a:rPr>
              <a:t>Community</a:t>
            </a:r>
            <a:endParaRPr sz="3800"/>
          </a:p>
        </p:txBody>
      </p:sp>
      <p:grpSp>
        <p:nvGrpSpPr>
          <p:cNvPr id="11" name="object 11"/>
          <p:cNvGrpSpPr/>
          <p:nvPr/>
        </p:nvGrpSpPr>
        <p:grpSpPr>
          <a:xfrm>
            <a:off x="4617465" y="3363086"/>
            <a:ext cx="6743065" cy="1085850"/>
            <a:chOff x="4617465" y="3363086"/>
            <a:chExt cx="6743065" cy="1085850"/>
          </a:xfrm>
        </p:grpSpPr>
        <p:sp>
          <p:nvSpPr>
            <p:cNvPr id="12" name="object 12"/>
            <p:cNvSpPr/>
            <p:nvPr/>
          </p:nvSpPr>
          <p:spPr>
            <a:xfrm>
              <a:off x="4623815" y="3369436"/>
              <a:ext cx="6730365" cy="1073150"/>
            </a:xfrm>
            <a:custGeom>
              <a:avLst/>
              <a:gdLst/>
              <a:ahLst/>
              <a:cxnLst/>
              <a:rect l="l" t="t" r="r" b="b"/>
              <a:pathLst>
                <a:path w="6730365" h="1073150">
                  <a:moveTo>
                    <a:pt x="6551167" y="0"/>
                  </a:moveTo>
                  <a:lnTo>
                    <a:pt x="0" y="0"/>
                  </a:lnTo>
                  <a:lnTo>
                    <a:pt x="0" y="1072642"/>
                  </a:lnTo>
                  <a:lnTo>
                    <a:pt x="6551167" y="1072642"/>
                  </a:lnTo>
                  <a:lnTo>
                    <a:pt x="6598721" y="1066249"/>
                  </a:lnTo>
                  <a:lnTo>
                    <a:pt x="6641441" y="1048210"/>
                  </a:lnTo>
                  <a:lnTo>
                    <a:pt x="6677628" y="1020238"/>
                  </a:lnTo>
                  <a:lnTo>
                    <a:pt x="6705581" y="984043"/>
                  </a:lnTo>
                  <a:lnTo>
                    <a:pt x="6723599" y="941335"/>
                  </a:lnTo>
                  <a:lnTo>
                    <a:pt x="6729984" y="893826"/>
                  </a:lnTo>
                  <a:lnTo>
                    <a:pt x="6729984" y="178815"/>
                  </a:lnTo>
                  <a:lnTo>
                    <a:pt x="6723599" y="131262"/>
                  </a:lnTo>
                  <a:lnTo>
                    <a:pt x="6705581" y="88542"/>
                  </a:lnTo>
                  <a:lnTo>
                    <a:pt x="6677628" y="52355"/>
                  </a:lnTo>
                  <a:lnTo>
                    <a:pt x="6641441" y="24402"/>
                  </a:lnTo>
                  <a:lnTo>
                    <a:pt x="6598721" y="6384"/>
                  </a:lnTo>
                  <a:lnTo>
                    <a:pt x="6551167" y="0"/>
                  </a:lnTo>
                  <a:close/>
                </a:path>
              </a:pathLst>
            </a:custGeom>
            <a:solidFill>
              <a:srgbClr val="CCD0E8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4623815" y="3369436"/>
              <a:ext cx="6730365" cy="1073150"/>
            </a:xfrm>
            <a:custGeom>
              <a:avLst/>
              <a:gdLst/>
              <a:ahLst/>
              <a:cxnLst/>
              <a:rect l="l" t="t" r="r" b="b"/>
              <a:pathLst>
                <a:path w="6730365" h="1073150">
                  <a:moveTo>
                    <a:pt x="6729984" y="178815"/>
                  </a:moveTo>
                  <a:lnTo>
                    <a:pt x="6729984" y="893826"/>
                  </a:lnTo>
                  <a:lnTo>
                    <a:pt x="6723599" y="941335"/>
                  </a:lnTo>
                  <a:lnTo>
                    <a:pt x="6705581" y="984043"/>
                  </a:lnTo>
                  <a:lnTo>
                    <a:pt x="6677628" y="1020238"/>
                  </a:lnTo>
                  <a:lnTo>
                    <a:pt x="6641441" y="1048210"/>
                  </a:lnTo>
                  <a:lnTo>
                    <a:pt x="6598721" y="1066249"/>
                  </a:lnTo>
                  <a:lnTo>
                    <a:pt x="6551167" y="1072642"/>
                  </a:lnTo>
                  <a:lnTo>
                    <a:pt x="0" y="1072642"/>
                  </a:lnTo>
                  <a:lnTo>
                    <a:pt x="0" y="0"/>
                  </a:lnTo>
                  <a:lnTo>
                    <a:pt x="6551167" y="0"/>
                  </a:lnTo>
                  <a:lnTo>
                    <a:pt x="6598721" y="6384"/>
                  </a:lnTo>
                  <a:lnTo>
                    <a:pt x="6641441" y="24402"/>
                  </a:lnTo>
                  <a:lnTo>
                    <a:pt x="6677628" y="52355"/>
                  </a:lnTo>
                  <a:lnTo>
                    <a:pt x="6705581" y="88542"/>
                  </a:lnTo>
                  <a:lnTo>
                    <a:pt x="6723599" y="131262"/>
                  </a:lnTo>
                  <a:lnTo>
                    <a:pt x="6729984" y="178815"/>
                  </a:lnTo>
                  <a:close/>
                </a:path>
              </a:pathLst>
            </a:custGeom>
            <a:ln w="12700">
              <a:solidFill>
                <a:srgbClr val="CCD0E8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4665090" y="3421735"/>
            <a:ext cx="2839720" cy="93408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204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Network</a:t>
            </a:r>
            <a:r>
              <a:rPr dirty="0" sz="14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membership</a:t>
            </a:r>
            <a:r>
              <a:rPr dirty="0" sz="14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growth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10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Range</a:t>
            </a:r>
            <a:r>
              <a:rPr dirty="0" sz="14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1400" spc="-2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services</a:t>
            </a:r>
            <a:r>
              <a:rPr dirty="0" sz="1400" spc="-5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provided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05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Absence</a:t>
            </a:r>
            <a:r>
              <a:rPr dirty="0" sz="14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14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service</a:t>
            </a:r>
            <a:r>
              <a:rPr dirty="0" sz="14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duplication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10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Cost</a:t>
            </a:r>
            <a:r>
              <a:rPr dirty="0" sz="1400" spc="-2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14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network</a:t>
            </a:r>
            <a:r>
              <a:rPr dirty="0" sz="1400" spc="-3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maintenance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831850" y="3229101"/>
            <a:ext cx="3798570" cy="1353820"/>
            <a:chOff x="831850" y="3229101"/>
            <a:chExt cx="3798570" cy="1353820"/>
          </a:xfrm>
        </p:grpSpPr>
        <p:sp>
          <p:nvSpPr>
            <p:cNvPr id="16" name="object 16"/>
            <p:cNvSpPr/>
            <p:nvPr/>
          </p:nvSpPr>
          <p:spPr>
            <a:xfrm>
              <a:off x="838200" y="3235451"/>
              <a:ext cx="3785870" cy="1341120"/>
            </a:xfrm>
            <a:custGeom>
              <a:avLst/>
              <a:gdLst/>
              <a:ahLst/>
              <a:cxnLst/>
              <a:rect l="l" t="t" r="r" b="b"/>
              <a:pathLst>
                <a:path w="3785870" h="1341120">
                  <a:moveTo>
                    <a:pt x="3562223" y="0"/>
                  </a:moveTo>
                  <a:lnTo>
                    <a:pt x="223456" y="0"/>
                  </a:lnTo>
                  <a:lnTo>
                    <a:pt x="178420" y="4535"/>
                  </a:lnTo>
                  <a:lnTo>
                    <a:pt x="136474" y="17545"/>
                  </a:lnTo>
                  <a:lnTo>
                    <a:pt x="98516" y="38134"/>
                  </a:lnTo>
                  <a:lnTo>
                    <a:pt x="65446" y="65404"/>
                  </a:lnTo>
                  <a:lnTo>
                    <a:pt x="38161" y="98462"/>
                  </a:lnTo>
                  <a:lnTo>
                    <a:pt x="17559" y="136409"/>
                  </a:lnTo>
                  <a:lnTo>
                    <a:pt x="4539" y="178352"/>
                  </a:lnTo>
                  <a:lnTo>
                    <a:pt x="0" y="223393"/>
                  </a:lnTo>
                  <a:lnTo>
                    <a:pt x="0" y="1117219"/>
                  </a:lnTo>
                  <a:lnTo>
                    <a:pt x="4539" y="1162223"/>
                  </a:lnTo>
                  <a:lnTo>
                    <a:pt x="17559" y="1204148"/>
                  </a:lnTo>
                  <a:lnTo>
                    <a:pt x="38161" y="1242093"/>
                  </a:lnTo>
                  <a:lnTo>
                    <a:pt x="65446" y="1275159"/>
                  </a:lnTo>
                  <a:lnTo>
                    <a:pt x="98516" y="1302444"/>
                  </a:lnTo>
                  <a:lnTo>
                    <a:pt x="136474" y="1323048"/>
                  </a:lnTo>
                  <a:lnTo>
                    <a:pt x="178420" y="1336071"/>
                  </a:lnTo>
                  <a:lnTo>
                    <a:pt x="223456" y="1340612"/>
                  </a:lnTo>
                  <a:lnTo>
                    <a:pt x="3562223" y="1340612"/>
                  </a:lnTo>
                  <a:lnTo>
                    <a:pt x="3607227" y="1336071"/>
                  </a:lnTo>
                  <a:lnTo>
                    <a:pt x="3649152" y="1323048"/>
                  </a:lnTo>
                  <a:lnTo>
                    <a:pt x="3687097" y="1302444"/>
                  </a:lnTo>
                  <a:lnTo>
                    <a:pt x="3720163" y="1275159"/>
                  </a:lnTo>
                  <a:lnTo>
                    <a:pt x="3747448" y="1242093"/>
                  </a:lnTo>
                  <a:lnTo>
                    <a:pt x="3768052" y="1204148"/>
                  </a:lnTo>
                  <a:lnTo>
                    <a:pt x="3781075" y="1162223"/>
                  </a:lnTo>
                  <a:lnTo>
                    <a:pt x="3785616" y="1117219"/>
                  </a:lnTo>
                  <a:lnTo>
                    <a:pt x="3785616" y="223393"/>
                  </a:lnTo>
                  <a:lnTo>
                    <a:pt x="3781075" y="178352"/>
                  </a:lnTo>
                  <a:lnTo>
                    <a:pt x="3768052" y="136409"/>
                  </a:lnTo>
                  <a:lnTo>
                    <a:pt x="3747448" y="98462"/>
                  </a:lnTo>
                  <a:lnTo>
                    <a:pt x="3720163" y="65404"/>
                  </a:lnTo>
                  <a:lnTo>
                    <a:pt x="3687097" y="38134"/>
                  </a:lnTo>
                  <a:lnTo>
                    <a:pt x="3649152" y="17545"/>
                  </a:lnTo>
                  <a:lnTo>
                    <a:pt x="3607227" y="4535"/>
                  </a:lnTo>
                  <a:lnTo>
                    <a:pt x="3562223" y="0"/>
                  </a:lnTo>
                  <a:close/>
                </a:path>
              </a:pathLst>
            </a:custGeom>
            <a:solidFill>
              <a:srgbClr val="244EB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838200" y="3235451"/>
              <a:ext cx="3785870" cy="1341120"/>
            </a:xfrm>
            <a:custGeom>
              <a:avLst/>
              <a:gdLst/>
              <a:ahLst/>
              <a:cxnLst/>
              <a:rect l="l" t="t" r="r" b="b"/>
              <a:pathLst>
                <a:path w="3785870" h="1341120">
                  <a:moveTo>
                    <a:pt x="0" y="223393"/>
                  </a:moveTo>
                  <a:lnTo>
                    <a:pt x="4539" y="178352"/>
                  </a:lnTo>
                  <a:lnTo>
                    <a:pt x="17559" y="136409"/>
                  </a:lnTo>
                  <a:lnTo>
                    <a:pt x="38161" y="98462"/>
                  </a:lnTo>
                  <a:lnTo>
                    <a:pt x="65446" y="65404"/>
                  </a:lnTo>
                  <a:lnTo>
                    <a:pt x="98516" y="38134"/>
                  </a:lnTo>
                  <a:lnTo>
                    <a:pt x="136474" y="17545"/>
                  </a:lnTo>
                  <a:lnTo>
                    <a:pt x="178420" y="4535"/>
                  </a:lnTo>
                  <a:lnTo>
                    <a:pt x="223456" y="0"/>
                  </a:lnTo>
                  <a:lnTo>
                    <a:pt x="3562223" y="0"/>
                  </a:lnTo>
                  <a:lnTo>
                    <a:pt x="3607227" y="4535"/>
                  </a:lnTo>
                  <a:lnTo>
                    <a:pt x="3649152" y="17545"/>
                  </a:lnTo>
                  <a:lnTo>
                    <a:pt x="3687097" y="38134"/>
                  </a:lnTo>
                  <a:lnTo>
                    <a:pt x="3720163" y="65404"/>
                  </a:lnTo>
                  <a:lnTo>
                    <a:pt x="3747448" y="98462"/>
                  </a:lnTo>
                  <a:lnTo>
                    <a:pt x="3768052" y="136409"/>
                  </a:lnTo>
                  <a:lnTo>
                    <a:pt x="3781075" y="178352"/>
                  </a:lnTo>
                  <a:lnTo>
                    <a:pt x="3785616" y="223393"/>
                  </a:lnTo>
                  <a:lnTo>
                    <a:pt x="3785616" y="1117219"/>
                  </a:lnTo>
                  <a:lnTo>
                    <a:pt x="3781075" y="1162223"/>
                  </a:lnTo>
                  <a:lnTo>
                    <a:pt x="3768052" y="1204148"/>
                  </a:lnTo>
                  <a:lnTo>
                    <a:pt x="3747448" y="1242093"/>
                  </a:lnTo>
                  <a:lnTo>
                    <a:pt x="3720163" y="1275159"/>
                  </a:lnTo>
                  <a:lnTo>
                    <a:pt x="3687097" y="1302444"/>
                  </a:lnTo>
                  <a:lnTo>
                    <a:pt x="3649152" y="1323048"/>
                  </a:lnTo>
                  <a:lnTo>
                    <a:pt x="3607227" y="1336071"/>
                  </a:lnTo>
                  <a:lnTo>
                    <a:pt x="3562223" y="1340612"/>
                  </a:lnTo>
                  <a:lnTo>
                    <a:pt x="223456" y="1340612"/>
                  </a:lnTo>
                  <a:lnTo>
                    <a:pt x="178420" y="1336071"/>
                  </a:lnTo>
                  <a:lnTo>
                    <a:pt x="136474" y="1323048"/>
                  </a:lnTo>
                  <a:lnTo>
                    <a:pt x="98516" y="1302444"/>
                  </a:lnTo>
                  <a:lnTo>
                    <a:pt x="65446" y="1275159"/>
                  </a:lnTo>
                  <a:lnTo>
                    <a:pt x="38161" y="1242093"/>
                  </a:lnTo>
                  <a:lnTo>
                    <a:pt x="17559" y="1204148"/>
                  </a:lnTo>
                  <a:lnTo>
                    <a:pt x="4539" y="1162223"/>
                  </a:lnTo>
                  <a:lnTo>
                    <a:pt x="0" y="1117219"/>
                  </a:lnTo>
                  <a:lnTo>
                    <a:pt x="0" y="223393"/>
                  </a:lnTo>
                  <a:close/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8" name="object 18"/>
          <p:cNvSpPr txBox="1"/>
          <p:nvPr/>
        </p:nvSpPr>
        <p:spPr>
          <a:xfrm>
            <a:off x="1707895" y="3573526"/>
            <a:ext cx="2046605" cy="6051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800" spc="-10">
                <a:solidFill>
                  <a:srgbClr val="FFFFFF"/>
                </a:solidFill>
                <a:latin typeface="Verdana"/>
                <a:cs typeface="Verdana"/>
              </a:rPr>
              <a:t>Network</a:t>
            </a:r>
            <a:endParaRPr sz="3800">
              <a:latin typeface="Verdana"/>
              <a:cs typeface="Verdana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4617465" y="4770882"/>
            <a:ext cx="6743065" cy="1085850"/>
            <a:chOff x="4617465" y="4770882"/>
            <a:chExt cx="6743065" cy="1085850"/>
          </a:xfrm>
        </p:grpSpPr>
        <p:sp>
          <p:nvSpPr>
            <p:cNvPr id="20" name="object 20"/>
            <p:cNvSpPr/>
            <p:nvPr/>
          </p:nvSpPr>
          <p:spPr>
            <a:xfrm>
              <a:off x="4623815" y="4777232"/>
              <a:ext cx="6730365" cy="1073150"/>
            </a:xfrm>
            <a:custGeom>
              <a:avLst/>
              <a:gdLst/>
              <a:ahLst/>
              <a:cxnLst/>
              <a:rect l="l" t="t" r="r" b="b"/>
              <a:pathLst>
                <a:path w="6730365" h="1073150">
                  <a:moveTo>
                    <a:pt x="6551167" y="0"/>
                  </a:moveTo>
                  <a:lnTo>
                    <a:pt x="0" y="0"/>
                  </a:lnTo>
                  <a:lnTo>
                    <a:pt x="0" y="1072527"/>
                  </a:lnTo>
                  <a:lnTo>
                    <a:pt x="6551167" y="1072527"/>
                  </a:lnTo>
                  <a:lnTo>
                    <a:pt x="6598721" y="1066142"/>
                  </a:lnTo>
                  <a:lnTo>
                    <a:pt x="6641441" y="1048121"/>
                  </a:lnTo>
                  <a:lnTo>
                    <a:pt x="6677628" y="1020168"/>
                  </a:lnTo>
                  <a:lnTo>
                    <a:pt x="6705581" y="983988"/>
                  </a:lnTo>
                  <a:lnTo>
                    <a:pt x="6723599" y="941285"/>
                  </a:lnTo>
                  <a:lnTo>
                    <a:pt x="6729984" y="893762"/>
                  </a:lnTo>
                  <a:lnTo>
                    <a:pt x="6729984" y="178689"/>
                  </a:lnTo>
                  <a:lnTo>
                    <a:pt x="6723599" y="131189"/>
                  </a:lnTo>
                  <a:lnTo>
                    <a:pt x="6705581" y="88504"/>
                  </a:lnTo>
                  <a:lnTo>
                    <a:pt x="6677628" y="52339"/>
                  </a:lnTo>
                  <a:lnTo>
                    <a:pt x="6641441" y="24398"/>
                  </a:lnTo>
                  <a:lnTo>
                    <a:pt x="6598721" y="6383"/>
                  </a:lnTo>
                  <a:lnTo>
                    <a:pt x="6551167" y="0"/>
                  </a:lnTo>
                  <a:close/>
                </a:path>
              </a:pathLst>
            </a:custGeom>
            <a:solidFill>
              <a:srgbClr val="CDD4EF">
                <a:alpha val="90194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4623815" y="4777232"/>
              <a:ext cx="6730365" cy="1073150"/>
            </a:xfrm>
            <a:custGeom>
              <a:avLst/>
              <a:gdLst/>
              <a:ahLst/>
              <a:cxnLst/>
              <a:rect l="l" t="t" r="r" b="b"/>
              <a:pathLst>
                <a:path w="6730365" h="1073150">
                  <a:moveTo>
                    <a:pt x="6729984" y="178689"/>
                  </a:moveTo>
                  <a:lnTo>
                    <a:pt x="6729984" y="893762"/>
                  </a:lnTo>
                  <a:lnTo>
                    <a:pt x="6723599" y="941285"/>
                  </a:lnTo>
                  <a:lnTo>
                    <a:pt x="6705581" y="983988"/>
                  </a:lnTo>
                  <a:lnTo>
                    <a:pt x="6677628" y="1020168"/>
                  </a:lnTo>
                  <a:lnTo>
                    <a:pt x="6641441" y="1048121"/>
                  </a:lnTo>
                  <a:lnTo>
                    <a:pt x="6598721" y="1066142"/>
                  </a:lnTo>
                  <a:lnTo>
                    <a:pt x="6551167" y="1072527"/>
                  </a:lnTo>
                  <a:lnTo>
                    <a:pt x="0" y="1072527"/>
                  </a:lnTo>
                  <a:lnTo>
                    <a:pt x="0" y="0"/>
                  </a:lnTo>
                  <a:lnTo>
                    <a:pt x="6551167" y="0"/>
                  </a:lnTo>
                  <a:lnTo>
                    <a:pt x="6598721" y="6383"/>
                  </a:lnTo>
                  <a:lnTo>
                    <a:pt x="6641441" y="24398"/>
                  </a:lnTo>
                  <a:lnTo>
                    <a:pt x="6677628" y="52339"/>
                  </a:lnTo>
                  <a:lnTo>
                    <a:pt x="6705581" y="88504"/>
                  </a:lnTo>
                  <a:lnTo>
                    <a:pt x="6723599" y="131189"/>
                  </a:lnTo>
                  <a:lnTo>
                    <a:pt x="6729984" y="178689"/>
                  </a:lnTo>
                  <a:close/>
                </a:path>
              </a:pathLst>
            </a:custGeom>
            <a:ln w="12700">
              <a:solidFill>
                <a:srgbClr val="CDD4E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/>
          <p:cNvSpPr txBox="1"/>
          <p:nvPr/>
        </p:nvSpPr>
        <p:spPr>
          <a:xfrm>
            <a:off x="4665090" y="4943322"/>
            <a:ext cx="1577340" cy="706755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5730" indent="-113030">
              <a:lnSpc>
                <a:spcPct val="100000"/>
              </a:lnSpc>
              <a:spcBef>
                <a:spcPts val="204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Cost</a:t>
            </a:r>
            <a:r>
              <a:rPr dirty="0" sz="1400" spc="-1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of</a:t>
            </a:r>
            <a:r>
              <a:rPr dirty="0" sz="1400" spc="-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services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10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Service</a:t>
            </a:r>
            <a:r>
              <a:rPr dirty="0" sz="1400" spc="-9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access</a:t>
            </a:r>
            <a:endParaRPr sz="1400">
              <a:latin typeface="Verdana"/>
              <a:cs typeface="Verdana"/>
            </a:endParaRPr>
          </a:p>
          <a:p>
            <a:pPr marL="125730" indent="-113030">
              <a:lnSpc>
                <a:spcPct val="100000"/>
              </a:lnSpc>
              <a:spcBef>
                <a:spcPts val="105"/>
              </a:spcBef>
              <a:buChar char="•"/>
              <a:tabLst>
                <a:tab pos="125730" algn="l"/>
              </a:tabLst>
            </a:pPr>
            <a:r>
              <a:rPr dirty="0" sz="1400">
                <a:solidFill>
                  <a:srgbClr val="3E403E"/>
                </a:solidFill>
                <a:latin typeface="Verdana"/>
                <a:cs typeface="Verdana"/>
              </a:rPr>
              <a:t>Client</a:t>
            </a:r>
            <a:r>
              <a:rPr dirty="0" sz="14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400" spc="-10">
                <a:solidFill>
                  <a:srgbClr val="3E403E"/>
                </a:solidFill>
                <a:latin typeface="Verdana"/>
                <a:cs typeface="Verdana"/>
              </a:rPr>
              <a:t>outcomes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831850" y="4636770"/>
            <a:ext cx="3798570" cy="1353820"/>
            <a:chOff x="831850" y="4636770"/>
            <a:chExt cx="3798570" cy="1353820"/>
          </a:xfrm>
        </p:grpSpPr>
        <p:sp>
          <p:nvSpPr>
            <p:cNvPr id="24" name="object 24"/>
            <p:cNvSpPr/>
            <p:nvPr/>
          </p:nvSpPr>
          <p:spPr>
            <a:xfrm>
              <a:off x="838200" y="4643120"/>
              <a:ext cx="3785870" cy="1341120"/>
            </a:xfrm>
            <a:custGeom>
              <a:avLst/>
              <a:gdLst/>
              <a:ahLst/>
              <a:cxnLst/>
              <a:rect l="l" t="t" r="r" b="b"/>
              <a:pathLst>
                <a:path w="3785870" h="1341120">
                  <a:moveTo>
                    <a:pt x="3562223" y="0"/>
                  </a:moveTo>
                  <a:lnTo>
                    <a:pt x="223456" y="0"/>
                  </a:lnTo>
                  <a:lnTo>
                    <a:pt x="178420" y="4541"/>
                  </a:lnTo>
                  <a:lnTo>
                    <a:pt x="136474" y="17565"/>
                  </a:lnTo>
                  <a:lnTo>
                    <a:pt x="98516" y="38174"/>
                  </a:lnTo>
                  <a:lnTo>
                    <a:pt x="65446" y="65468"/>
                  </a:lnTo>
                  <a:lnTo>
                    <a:pt x="38161" y="98549"/>
                  </a:lnTo>
                  <a:lnTo>
                    <a:pt x="17559" y="136517"/>
                  </a:lnTo>
                  <a:lnTo>
                    <a:pt x="4539" y="178473"/>
                  </a:lnTo>
                  <a:lnTo>
                    <a:pt x="0" y="223519"/>
                  </a:lnTo>
                  <a:lnTo>
                    <a:pt x="0" y="1117257"/>
                  </a:lnTo>
                  <a:lnTo>
                    <a:pt x="4539" y="1162289"/>
                  </a:lnTo>
                  <a:lnTo>
                    <a:pt x="17559" y="1204234"/>
                  </a:lnTo>
                  <a:lnTo>
                    <a:pt x="38161" y="1242191"/>
                  </a:lnTo>
                  <a:lnTo>
                    <a:pt x="65446" y="1275262"/>
                  </a:lnTo>
                  <a:lnTo>
                    <a:pt x="98516" y="1302549"/>
                  </a:lnTo>
                  <a:lnTo>
                    <a:pt x="136474" y="1323152"/>
                  </a:lnTo>
                  <a:lnTo>
                    <a:pt x="178420" y="1336173"/>
                  </a:lnTo>
                  <a:lnTo>
                    <a:pt x="223456" y="1340713"/>
                  </a:lnTo>
                  <a:lnTo>
                    <a:pt x="3562223" y="1340713"/>
                  </a:lnTo>
                  <a:lnTo>
                    <a:pt x="3607227" y="1336173"/>
                  </a:lnTo>
                  <a:lnTo>
                    <a:pt x="3649152" y="1323152"/>
                  </a:lnTo>
                  <a:lnTo>
                    <a:pt x="3687097" y="1302549"/>
                  </a:lnTo>
                  <a:lnTo>
                    <a:pt x="3720163" y="1275262"/>
                  </a:lnTo>
                  <a:lnTo>
                    <a:pt x="3747448" y="1242191"/>
                  </a:lnTo>
                  <a:lnTo>
                    <a:pt x="3768052" y="1204234"/>
                  </a:lnTo>
                  <a:lnTo>
                    <a:pt x="3781075" y="1162289"/>
                  </a:lnTo>
                  <a:lnTo>
                    <a:pt x="3785616" y="1117257"/>
                  </a:lnTo>
                  <a:lnTo>
                    <a:pt x="3785616" y="223519"/>
                  </a:lnTo>
                  <a:lnTo>
                    <a:pt x="3781075" y="178473"/>
                  </a:lnTo>
                  <a:lnTo>
                    <a:pt x="3768052" y="136517"/>
                  </a:lnTo>
                  <a:lnTo>
                    <a:pt x="3747448" y="98549"/>
                  </a:lnTo>
                  <a:lnTo>
                    <a:pt x="3720163" y="65468"/>
                  </a:lnTo>
                  <a:lnTo>
                    <a:pt x="3687097" y="38174"/>
                  </a:lnTo>
                  <a:lnTo>
                    <a:pt x="3649152" y="17565"/>
                  </a:lnTo>
                  <a:lnTo>
                    <a:pt x="3607227" y="4541"/>
                  </a:lnTo>
                  <a:lnTo>
                    <a:pt x="3562223" y="0"/>
                  </a:lnTo>
                  <a:close/>
                </a:path>
              </a:pathLst>
            </a:custGeom>
            <a:solidFill>
              <a:srgbClr val="2B71D6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/>
            <p:cNvSpPr/>
            <p:nvPr/>
          </p:nvSpPr>
          <p:spPr>
            <a:xfrm>
              <a:off x="838200" y="4643120"/>
              <a:ext cx="3785870" cy="1341120"/>
            </a:xfrm>
            <a:custGeom>
              <a:avLst/>
              <a:gdLst/>
              <a:ahLst/>
              <a:cxnLst/>
              <a:rect l="l" t="t" r="r" b="b"/>
              <a:pathLst>
                <a:path w="3785870" h="1341120">
                  <a:moveTo>
                    <a:pt x="0" y="223519"/>
                  </a:moveTo>
                  <a:lnTo>
                    <a:pt x="4539" y="178473"/>
                  </a:lnTo>
                  <a:lnTo>
                    <a:pt x="17559" y="136517"/>
                  </a:lnTo>
                  <a:lnTo>
                    <a:pt x="38161" y="98549"/>
                  </a:lnTo>
                  <a:lnTo>
                    <a:pt x="65446" y="65468"/>
                  </a:lnTo>
                  <a:lnTo>
                    <a:pt x="98516" y="38174"/>
                  </a:lnTo>
                  <a:lnTo>
                    <a:pt x="136474" y="17565"/>
                  </a:lnTo>
                  <a:lnTo>
                    <a:pt x="178420" y="4541"/>
                  </a:lnTo>
                  <a:lnTo>
                    <a:pt x="223456" y="0"/>
                  </a:lnTo>
                  <a:lnTo>
                    <a:pt x="3562223" y="0"/>
                  </a:lnTo>
                  <a:lnTo>
                    <a:pt x="3607227" y="4541"/>
                  </a:lnTo>
                  <a:lnTo>
                    <a:pt x="3649152" y="17565"/>
                  </a:lnTo>
                  <a:lnTo>
                    <a:pt x="3687097" y="38174"/>
                  </a:lnTo>
                  <a:lnTo>
                    <a:pt x="3720163" y="65468"/>
                  </a:lnTo>
                  <a:lnTo>
                    <a:pt x="3747448" y="98549"/>
                  </a:lnTo>
                  <a:lnTo>
                    <a:pt x="3768052" y="136517"/>
                  </a:lnTo>
                  <a:lnTo>
                    <a:pt x="3781075" y="178473"/>
                  </a:lnTo>
                  <a:lnTo>
                    <a:pt x="3785616" y="223519"/>
                  </a:lnTo>
                  <a:lnTo>
                    <a:pt x="3785616" y="1117257"/>
                  </a:lnTo>
                  <a:lnTo>
                    <a:pt x="3781075" y="1162289"/>
                  </a:lnTo>
                  <a:lnTo>
                    <a:pt x="3768052" y="1204234"/>
                  </a:lnTo>
                  <a:lnTo>
                    <a:pt x="3747448" y="1242191"/>
                  </a:lnTo>
                  <a:lnTo>
                    <a:pt x="3720163" y="1275262"/>
                  </a:lnTo>
                  <a:lnTo>
                    <a:pt x="3687097" y="1302549"/>
                  </a:lnTo>
                  <a:lnTo>
                    <a:pt x="3649152" y="1323152"/>
                  </a:lnTo>
                  <a:lnTo>
                    <a:pt x="3607227" y="1336173"/>
                  </a:lnTo>
                  <a:lnTo>
                    <a:pt x="3562223" y="1340713"/>
                  </a:lnTo>
                  <a:lnTo>
                    <a:pt x="223456" y="1340713"/>
                  </a:lnTo>
                  <a:lnTo>
                    <a:pt x="178420" y="1336173"/>
                  </a:lnTo>
                  <a:lnTo>
                    <a:pt x="136474" y="1323152"/>
                  </a:lnTo>
                  <a:lnTo>
                    <a:pt x="98516" y="1302549"/>
                  </a:lnTo>
                  <a:lnTo>
                    <a:pt x="65446" y="1275262"/>
                  </a:lnTo>
                  <a:lnTo>
                    <a:pt x="38161" y="1242191"/>
                  </a:lnTo>
                  <a:lnTo>
                    <a:pt x="17559" y="1204234"/>
                  </a:lnTo>
                  <a:lnTo>
                    <a:pt x="4539" y="1162289"/>
                  </a:lnTo>
                  <a:lnTo>
                    <a:pt x="0" y="1117257"/>
                  </a:lnTo>
                  <a:lnTo>
                    <a:pt x="0" y="223519"/>
                  </a:lnTo>
                  <a:close/>
                </a:path>
              </a:pathLst>
            </a:custGeom>
            <a:ln w="12699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/>
          <p:cNvSpPr txBox="1"/>
          <p:nvPr/>
        </p:nvSpPr>
        <p:spPr>
          <a:xfrm>
            <a:off x="1176019" y="4717541"/>
            <a:ext cx="3102610" cy="1132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ts val="4355"/>
              </a:lnSpc>
              <a:spcBef>
                <a:spcPts val="100"/>
              </a:spcBef>
            </a:pPr>
            <a:r>
              <a:rPr dirty="0" sz="3800" spc="-10">
                <a:solidFill>
                  <a:srgbClr val="FFFFFF"/>
                </a:solidFill>
                <a:latin typeface="Verdana"/>
                <a:cs typeface="Verdana"/>
              </a:rPr>
              <a:t>Organization</a:t>
            </a:r>
            <a:endParaRPr sz="3800">
              <a:latin typeface="Verdana"/>
              <a:cs typeface="Verdana"/>
            </a:endParaRPr>
          </a:p>
          <a:p>
            <a:pPr algn="ctr" marL="5080">
              <a:lnSpc>
                <a:spcPts val="4355"/>
              </a:lnSpc>
            </a:pPr>
            <a:r>
              <a:rPr dirty="0" sz="3800">
                <a:solidFill>
                  <a:srgbClr val="FFFFFF"/>
                </a:solidFill>
                <a:latin typeface="Verdana"/>
                <a:cs typeface="Verdana"/>
              </a:rPr>
              <a:t>/ </a:t>
            </a:r>
            <a:r>
              <a:rPr dirty="0" sz="3800" spc="-10">
                <a:solidFill>
                  <a:srgbClr val="FFFFFF"/>
                </a:solidFill>
                <a:latin typeface="Verdana"/>
                <a:cs typeface="Verdana"/>
              </a:rPr>
              <a:t>Client</a:t>
            </a:r>
            <a:endParaRPr sz="3800">
              <a:latin typeface="Verdana"/>
              <a:cs typeface="Verdana"/>
            </a:endParaRPr>
          </a:p>
        </p:txBody>
      </p:sp>
      <p:sp>
        <p:nvSpPr>
          <p:cNvPr id="28" name="object 28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9" name="object 2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2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dirty="0">
                <a:solidFill>
                  <a:srgbClr val="F76900"/>
                </a:solidFill>
              </a:rPr>
              <a:t>Syracuse</a:t>
            </a:r>
            <a:r>
              <a:rPr dirty="0" spc="-50">
                <a:solidFill>
                  <a:srgbClr val="F76900"/>
                </a:solidFill>
              </a:rPr>
              <a:t> </a:t>
            </a:r>
            <a:r>
              <a:rPr dirty="0">
                <a:solidFill>
                  <a:srgbClr val="F76900"/>
                </a:solidFill>
              </a:rPr>
              <a:t>University</a:t>
            </a:r>
            <a:r>
              <a:rPr dirty="0" spc="-20">
                <a:solidFill>
                  <a:srgbClr val="F76900"/>
                </a:solidFill>
              </a:rPr>
              <a:t> </a:t>
            </a:r>
            <a:r>
              <a:rPr dirty="0"/>
              <a:t>D’Aniello</a:t>
            </a:r>
            <a:r>
              <a:rPr dirty="0" spc="-35"/>
              <a:t> </a:t>
            </a:r>
            <a:r>
              <a:rPr dirty="0"/>
              <a:t>Institute</a:t>
            </a:r>
            <a:r>
              <a:rPr dirty="0" spc="-40"/>
              <a:t> </a:t>
            </a:r>
            <a:r>
              <a:rPr dirty="0"/>
              <a:t>for</a:t>
            </a:r>
            <a:r>
              <a:rPr dirty="0" spc="-45"/>
              <a:t> </a:t>
            </a:r>
            <a:r>
              <a:rPr dirty="0"/>
              <a:t>Veterans</a:t>
            </a:r>
            <a:r>
              <a:rPr dirty="0" spc="-30"/>
              <a:t> </a:t>
            </a:r>
            <a:r>
              <a:rPr dirty="0"/>
              <a:t>and</a:t>
            </a:r>
            <a:r>
              <a:rPr dirty="0" spc="-50"/>
              <a:t> </a:t>
            </a:r>
            <a:r>
              <a:rPr dirty="0"/>
              <a:t>Military</a:t>
            </a:r>
            <a:r>
              <a:rPr dirty="0" spc="-45"/>
              <a:t> </a:t>
            </a:r>
            <a:r>
              <a:rPr dirty="0" spc="-10"/>
              <a:t>Families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848360" y="6018682"/>
            <a:ext cx="457771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Drawn</a:t>
            </a:r>
            <a:r>
              <a:rPr dirty="0" sz="1800" spc="-4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from</a:t>
            </a:r>
            <a:r>
              <a:rPr dirty="0" sz="1800" spc="-5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Provan</a:t>
            </a:r>
            <a:r>
              <a:rPr dirty="0" sz="1800" spc="-4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and</a:t>
            </a:r>
            <a:r>
              <a:rPr dirty="0" sz="1800" spc="-35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>
                <a:solidFill>
                  <a:srgbClr val="3E403E"/>
                </a:solidFill>
                <a:latin typeface="Verdana"/>
                <a:cs typeface="Verdana"/>
              </a:rPr>
              <a:t>Milward</a:t>
            </a:r>
            <a:r>
              <a:rPr dirty="0" sz="1800" spc="-70">
                <a:solidFill>
                  <a:srgbClr val="3E403E"/>
                </a:solidFill>
                <a:latin typeface="Verdana"/>
                <a:cs typeface="Verdana"/>
              </a:rPr>
              <a:t> </a:t>
            </a:r>
            <a:r>
              <a:rPr dirty="0" sz="1800" spc="-10">
                <a:solidFill>
                  <a:srgbClr val="3E403E"/>
                </a:solidFill>
                <a:latin typeface="Verdana"/>
                <a:cs typeface="Verdana"/>
              </a:rPr>
              <a:t>(2001)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B71D6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Zachary Bridgewater</dc:creator>
  <dcterms:created xsi:type="dcterms:W3CDTF">2026-06-17T19:21:28Z</dcterms:created>
  <dcterms:modified xsi:type="dcterms:W3CDTF">2026-06-17T19:21:28Z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2025-01-24T00:00:00Z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2026-06-17T00:00:00Z</vt:filetime>
  </property>
  <property fmtid="{D5CDD505-2E9C-101B-9397-08002B2CF9AE}" pid="5" name="Producer">
    <vt:lpwstr>Microsoft® PowerPoint® for Microsoft 365</vt:lpwstr>
  </property>
</Properties>
</file>