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66875" y="995171"/>
            <a:ext cx="5349875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 u="sng">
                <a:solidFill>
                  <a:srgbClr val="349C7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 u="sng">
                <a:solidFill>
                  <a:srgbClr val="349C7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185204"/>
            <a:ext cx="804545" cy="0"/>
          </a:xfrm>
          <a:custGeom>
            <a:avLst/>
            <a:gdLst/>
            <a:ahLst/>
            <a:cxnLst/>
            <a:rect l="l" t="t" r="r" b="b"/>
            <a:pathLst>
              <a:path w="804545" h="0">
                <a:moveTo>
                  <a:pt x="0" y="0"/>
                </a:moveTo>
                <a:lnTo>
                  <a:pt x="804195" y="1"/>
                </a:lnTo>
              </a:path>
            </a:pathLst>
          </a:custGeom>
          <a:ln w="857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6875" y="995171"/>
            <a:ext cx="9069705" cy="12693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66875" y="2520188"/>
            <a:ext cx="9549765" cy="2951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 u="sng">
                <a:solidFill>
                  <a:srgbClr val="349C7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hyperlink" Target="https://www.pcori.org/s" TargetMode="Externa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iny.ucsf.edu/SIRENantiracism" TargetMode="External"/><Relationship Id="rId3" Type="http://schemas.openxmlformats.org/officeDocument/2006/relationships/hyperlink" Target="https://nationalhealthcouncil.org/fair-market-" TargetMode="External"/><Relationship Id="rId4" Type="http://schemas.openxmlformats.org/officeDocument/2006/relationships/hyperlink" Target="https://www.pcori.org/engagement-" TargetMode="External"/><Relationship Id="rId5" Type="http://schemas.openxmlformats.org/officeDocument/2006/relationships/hyperlink" Target="https://communityengagement.ucsf.edu/" TargetMode="External"/><Relationship Id="rId6" Type="http://schemas.openxmlformats.org/officeDocument/2006/relationships/hyperlink" Target="https://detroiturc.org/" TargetMode="Externa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0" Type="http://schemas.openxmlformats.org/officeDocument/2006/relationships/image" Target="../media/image10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hyperlink" Target="https://ctsi.psu.edu/c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58252" y="-116332"/>
            <a:ext cx="10394950" cy="2988310"/>
          </a:xfrm>
          <a:prstGeom prst="rect"/>
        </p:spPr>
        <p:txBody>
          <a:bodyPr wrap="square" lIns="0" tIns="175895" rIns="0" bIns="0" rtlCol="0" vert="horz">
            <a:spAutoFit/>
          </a:bodyPr>
          <a:lstStyle/>
          <a:p>
            <a:pPr marL="12700" marR="2077720">
              <a:lnSpc>
                <a:spcPts val="7390"/>
              </a:lnSpc>
              <a:spcBef>
                <a:spcPts val="1385"/>
              </a:spcBef>
            </a:pPr>
            <a:r>
              <a:rPr dirty="0" u="heavy" sz="7200" spc="-50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</a:t>
            </a:r>
            <a:r>
              <a:rPr dirty="0" u="heavy" sz="7200" spc="25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</a:t>
            </a:r>
            <a:r>
              <a:rPr dirty="0" u="heavy" sz="72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k</a:t>
            </a:r>
            <a:r>
              <a:rPr dirty="0" u="heavy" sz="7200" spc="25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</a:t>
            </a:r>
            <a:r>
              <a:rPr dirty="0" u="heavy" sz="7200" spc="-27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dirty="0" u="heavy" sz="7200" spc="19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the</a:t>
            </a:r>
            <a:r>
              <a:rPr dirty="0" u="heavy" sz="7200" spc="-27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dirty="0" u="heavy" sz="7200" spc="1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next</a:t>
            </a:r>
            <a:r>
              <a:rPr dirty="0" u="heavy" sz="7200" spc="-26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dirty="0" u="heavy" sz="7200" spc="10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step</a:t>
            </a:r>
            <a:r>
              <a:rPr dirty="0" sz="7200" spc="105">
                <a:solidFill>
                  <a:srgbClr val="FFFFFF"/>
                </a:solidFill>
              </a:rPr>
              <a:t> </a:t>
            </a:r>
            <a:r>
              <a:rPr dirty="0" sz="7200">
                <a:solidFill>
                  <a:srgbClr val="FFFFFF"/>
                </a:solidFill>
              </a:rPr>
              <a:t>on</a:t>
            </a:r>
            <a:r>
              <a:rPr dirty="0" sz="7200" spc="-295">
                <a:solidFill>
                  <a:srgbClr val="FFFFFF"/>
                </a:solidFill>
              </a:rPr>
              <a:t> </a:t>
            </a:r>
            <a:r>
              <a:rPr dirty="0" sz="7200" spc="70">
                <a:solidFill>
                  <a:srgbClr val="FFFFFF"/>
                </a:solidFill>
              </a:rPr>
              <a:t>deepening</a:t>
            </a:r>
            <a:r>
              <a:rPr dirty="0" sz="7200" spc="-300">
                <a:solidFill>
                  <a:srgbClr val="FFFFFF"/>
                </a:solidFill>
              </a:rPr>
              <a:t> </a:t>
            </a:r>
            <a:r>
              <a:rPr dirty="0" sz="7200" spc="-10">
                <a:solidFill>
                  <a:srgbClr val="FFFFFF"/>
                </a:solidFill>
              </a:rPr>
              <a:t>lived</a:t>
            </a:r>
            <a:endParaRPr sz="7200"/>
          </a:p>
          <a:p>
            <a:pPr marL="12700">
              <a:lnSpc>
                <a:spcPts val="7259"/>
              </a:lnSpc>
            </a:pPr>
            <a:r>
              <a:rPr dirty="0" sz="7200" spc="120">
                <a:solidFill>
                  <a:srgbClr val="FFFFFF"/>
                </a:solidFill>
              </a:rPr>
              <a:t>experience</a:t>
            </a:r>
            <a:r>
              <a:rPr dirty="0" sz="7200" spc="-250">
                <a:solidFill>
                  <a:srgbClr val="FFFFFF"/>
                </a:solidFill>
              </a:rPr>
              <a:t> </a:t>
            </a:r>
            <a:r>
              <a:rPr dirty="0" sz="7200" spc="140">
                <a:solidFill>
                  <a:srgbClr val="FFFFFF"/>
                </a:solidFill>
              </a:rPr>
              <a:t>expertise</a:t>
            </a:r>
            <a:r>
              <a:rPr dirty="0" sz="7200" spc="-250">
                <a:solidFill>
                  <a:srgbClr val="FFFFFF"/>
                </a:solidFill>
              </a:rPr>
              <a:t> </a:t>
            </a:r>
            <a:r>
              <a:rPr dirty="0" sz="7200" spc="-25">
                <a:solidFill>
                  <a:srgbClr val="FFFFFF"/>
                </a:solidFill>
              </a:rPr>
              <a:t>in</a:t>
            </a:r>
            <a:endParaRPr sz="7200"/>
          </a:p>
        </p:txBody>
      </p:sp>
      <p:sp>
        <p:nvSpPr>
          <p:cNvPr id="4" name="object 4"/>
          <p:cNvSpPr txBox="1"/>
          <p:nvPr/>
        </p:nvSpPr>
        <p:spPr>
          <a:xfrm>
            <a:off x="158252" y="2690876"/>
            <a:ext cx="896556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b="1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r>
              <a:rPr dirty="0" sz="7200" spc="-3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200" spc="160" b="1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dirty="0" sz="7200" spc="-3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200" spc="75" b="1">
                <a:solidFill>
                  <a:srgbClr val="FFFFFF"/>
                </a:solidFill>
                <a:latin typeface="Arial"/>
                <a:cs typeface="Arial"/>
              </a:rPr>
              <a:t>research</a:t>
            </a:r>
            <a:endParaRPr sz="7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85836" y="5017007"/>
            <a:ext cx="3446145" cy="836294"/>
          </a:xfrm>
          <a:prstGeom prst="rect">
            <a:avLst/>
          </a:prstGeom>
        </p:spPr>
        <p:txBody>
          <a:bodyPr wrap="square" lIns="0" tIns="15875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250"/>
              </a:spcBef>
            </a:pP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SIREN</a:t>
            </a:r>
            <a:r>
              <a:rPr dirty="0" sz="170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National</a:t>
            </a:r>
            <a:r>
              <a:rPr dirty="0" sz="170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Research</a:t>
            </a:r>
            <a:r>
              <a:rPr dirty="0" sz="170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Meeting</a:t>
            </a:r>
            <a:endParaRPr sz="17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1155"/>
              </a:spcBef>
            </a:pP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February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4,</a:t>
            </a:r>
            <a:r>
              <a:rPr dirty="0" sz="17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65">
                <a:solidFill>
                  <a:srgbClr val="FFFFFF"/>
                </a:solidFill>
                <a:latin typeface="Arial"/>
                <a:cs typeface="Arial"/>
              </a:rPr>
              <a:t>2025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387804" y="5715291"/>
            <a:ext cx="804545" cy="0"/>
          </a:xfrm>
          <a:custGeom>
            <a:avLst/>
            <a:gdLst/>
            <a:ahLst/>
            <a:cxnLst/>
            <a:rect l="l" t="t" r="r" b="b"/>
            <a:pathLst>
              <a:path w="804545" h="0">
                <a:moveTo>
                  <a:pt x="0" y="0"/>
                </a:moveTo>
                <a:lnTo>
                  <a:pt x="804195" y="1"/>
                </a:lnTo>
              </a:path>
            </a:pathLst>
          </a:custGeom>
          <a:ln w="1206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3030" rIns="0" bIns="0" rtlCol="0" vert="horz">
            <a:spAutoFit/>
          </a:bodyPr>
          <a:lstStyle/>
          <a:p>
            <a:pPr marL="12700" marR="5080">
              <a:lnSpc>
                <a:spcPts val="4510"/>
              </a:lnSpc>
              <a:spcBef>
                <a:spcPts val="890"/>
              </a:spcBef>
            </a:pPr>
            <a:r>
              <a:rPr dirty="0" spc="120"/>
              <a:t>What</a:t>
            </a:r>
            <a:r>
              <a:rPr dirty="0" spc="-130"/>
              <a:t> </a:t>
            </a:r>
            <a:r>
              <a:rPr dirty="0" spc="95"/>
              <a:t>are</a:t>
            </a:r>
            <a:r>
              <a:rPr dirty="0" spc="-120"/>
              <a:t> </a:t>
            </a:r>
            <a:r>
              <a:rPr dirty="0"/>
              <a:t>some</a:t>
            </a:r>
            <a:r>
              <a:rPr dirty="0" spc="-125"/>
              <a:t> </a:t>
            </a:r>
            <a:r>
              <a:rPr dirty="0" spc="105"/>
              <a:t>of</a:t>
            </a:r>
            <a:r>
              <a:rPr dirty="0" spc="-125"/>
              <a:t> </a:t>
            </a:r>
            <a:r>
              <a:rPr dirty="0" spc="114"/>
              <a:t>the</a:t>
            </a:r>
            <a:r>
              <a:rPr dirty="0" spc="-125"/>
              <a:t> </a:t>
            </a:r>
            <a:r>
              <a:rPr dirty="0" spc="90"/>
              <a:t>different </a:t>
            </a:r>
            <a:r>
              <a:rPr dirty="0" spc="55"/>
              <a:t>forms</a:t>
            </a:r>
            <a:r>
              <a:rPr dirty="0" spc="-70"/>
              <a:t> </a:t>
            </a:r>
            <a:r>
              <a:rPr dirty="0"/>
              <a:t>“engagement”</a:t>
            </a:r>
            <a:r>
              <a:rPr dirty="0" spc="-65"/>
              <a:t> </a:t>
            </a:r>
            <a:r>
              <a:rPr dirty="0" spc="50"/>
              <a:t>can</a:t>
            </a:r>
            <a:r>
              <a:rPr dirty="0" spc="-65"/>
              <a:t> </a:t>
            </a:r>
            <a:r>
              <a:rPr dirty="0" spc="-10"/>
              <a:t>take?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66875" y="2379979"/>
            <a:ext cx="8506460" cy="3997325"/>
          </a:xfrm>
          <a:prstGeom prst="rect">
            <a:avLst/>
          </a:prstGeom>
        </p:spPr>
        <p:txBody>
          <a:bodyPr wrap="square" lIns="0" tIns="14351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30"/>
              </a:spcBef>
              <a:buChar char="-"/>
              <a:tabLst>
                <a:tab pos="240665" algn="l"/>
              </a:tabLst>
            </a:pPr>
            <a:r>
              <a:rPr dirty="0" sz="1800">
                <a:latin typeface="Arial"/>
                <a:cs typeface="Arial"/>
              </a:rPr>
              <a:t>Focus</a:t>
            </a:r>
            <a:r>
              <a:rPr dirty="0" sz="1800" spc="10">
                <a:latin typeface="Arial"/>
                <a:cs typeface="Arial"/>
              </a:rPr>
              <a:t> </a:t>
            </a:r>
            <a:r>
              <a:rPr dirty="0" sz="1800" spc="50">
                <a:latin typeface="Arial"/>
                <a:cs typeface="Arial"/>
              </a:rPr>
              <a:t>group</a:t>
            </a:r>
            <a:r>
              <a:rPr dirty="0" sz="1800" spc="25">
                <a:latin typeface="Arial"/>
                <a:cs typeface="Arial"/>
              </a:rPr>
              <a:t> </a:t>
            </a:r>
            <a:r>
              <a:rPr dirty="0" sz="1800" spc="70">
                <a:latin typeface="Arial"/>
                <a:cs typeface="Arial"/>
              </a:rPr>
              <a:t>or</a:t>
            </a:r>
            <a:r>
              <a:rPr dirty="0" sz="1800" spc="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key</a:t>
            </a:r>
            <a:r>
              <a:rPr dirty="0" sz="1800" spc="20">
                <a:latin typeface="Arial"/>
                <a:cs typeface="Arial"/>
              </a:rPr>
              <a:t> </a:t>
            </a:r>
            <a:r>
              <a:rPr dirty="0" sz="1800" spc="45">
                <a:latin typeface="Arial"/>
                <a:cs typeface="Arial"/>
              </a:rPr>
              <a:t>informant</a:t>
            </a:r>
            <a:r>
              <a:rPr dirty="0" sz="1800" spc="2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interviews</a:t>
            </a:r>
            <a:endParaRPr sz="1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035"/>
              </a:spcBef>
              <a:buChar char="-"/>
              <a:tabLst>
                <a:tab pos="240665" algn="l"/>
              </a:tabLst>
            </a:pPr>
            <a:r>
              <a:rPr dirty="0" sz="1800" spc="20">
                <a:latin typeface="Arial"/>
                <a:cs typeface="Arial"/>
              </a:rPr>
              <a:t>Community</a:t>
            </a:r>
            <a:r>
              <a:rPr dirty="0" sz="1800" spc="125">
                <a:latin typeface="Arial"/>
                <a:cs typeface="Arial"/>
              </a:rPr>
              <a:t> </a:t>
            </a:r>
            <a:r>
              <a:rPr dirty="0" sz="1800" spc="20">
                <a:latin typeface="Arial"/>
                <a:cs typeface="Arial"/>
              </a:rPr>
              <a:t>advisory/advocacy</a:t>
            </a:r>
            <a:r>
              <a:rPr dirty="0" sz="1800" spc="125">
                <a:latin typeface="Arial"/>
                <a:cs typeface="Arial"/>
              </a:rPr>
              <a:t> </a:t>
            </a:r>
            <a:r>
              <a:rPr dirty="0" sz="1800" spc="50">
                <a:latin typeface="Arial"/>
                <a:cs typeface="Arial"/>
              </a:rPr>
              <a:t>board</a:t>
            </a:r>
            <a:r>
              <a:rPr dirty="0" sz="1800" spc="125">
                <a:latin typeface="Arial"/>
                <a:cs typeface="Arial"/>
              </a:rPr>
              <a:t> </a:t>
            </a:r>
            <a:r>
              <a:rPr dirty="0" sz="1800" spc="70">
                <a:latin typeface="Arial"/>
                <a:cs typeface="Arial"/>
              </a:rPr>
              <a:t>or</a:t>
            </a:r>
            <a:r>
              <a:rPr dirty="0" sz="1800" spc="130">
                <a:latin typeface="Arial"/>
                <a:cs typeface="Arial"/>
              </a:rPr>
              <a:t> </a:t>
            </a:r>
            <a:r>
              <a:rPr dirty="0" sz="1800" spc="45">
                <a:latin typeface="Arial"/>
                <a:cs typeface="Arial"/>
              </a:rPr>
              <a:t>workgroup</a:t>
            </a:r>
            <a:endParaRPr sz="1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935"/>
              </a:spcBef>
              <a:buChar char="-"/>
              <a:tabLst>
                <a:tab pos="240665" algn="l"/>
              </a:tabLst>
            </a:pPr>
            <a:r>
              <a:rPr dirty="0" sz="1800">
                <a:latin typeface="Arial"/>
                <a:cs typeface="Arial"/>
              </a:rPr>
              <a:t>Equal</a:t>
            </a:r>
            <a:r>
              <a:rPr dirty="0" sz="1800" spc="55">
                <a:latin typeface="Arial"/>
                <a:cs typeface="Arial"/>
              </a:rPr>
              <a:t> partner</a:t>
            </a:r>
            <a:r>
              <a:rPr dirty="0" sz="1800" spc="7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</a:t>
            </a:r>
            <a:r>
              <a:rPr dirty="0" sz="1800" spc="6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developing</a:t>
            </a:r>
            <a:r>
              <a:rPr dirty="0" sz="1800" spc="6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and</a:t>
            </a:r>
            <a:r>
              <a:rPr dirty="0" sz="1800" spc="65">
                <a:latin typeface="Arial"/>
                <a:cs typeface="Arial"/>
              </a:rPr>
              <a:t> </a:t>
            </a:r>
            <a:r>
              <a:rPr dirty="0" sz="1800" spc="55">
                <a:latin typeface="Arial"/>
                <a:cs typeface="Arial"/>
              </a:rPr>
              <a:t>conducting</a:t>
            </a:r>
            <a:r>
              <a:rPr dirty="0" sz="1800" spc="6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research</a:t>
            </a:r>
            <a:endParaRPr sz="1800">
              <a:latin typeface="Arial"/>
              <a:cs typeface="Arial"/>
            </a:endParaRPr>
          </a:p>
          <a:p>
            <a:pPr lvl="1" marL="514350" indent="-227329">
              <a:lnSpc>
                <a:spcPct val="100000"/>
              </a:lnSpc>
              <a:spcBef>
                <a:spcPts val="550"/>
              </a:spcBef>
              <a:buFont typeface="Courier New"/>
              <a:buChar char="o"/>
              <a:tabLst>
                <a:tab pos="514350" algn="l"/>
              </a:tabLst>
            </a:pPr>
            <a:r>
              <a:rPr dirty="0" sz="1800">
                <a:latin typeface="Arial"/>
                <a:cs typeface="Arial"/>
              </a:rPr>
              <a:t>Develop</a:t>
            </a:r>
            <a:r>
              <a:rPr dirty="0" sz="1800" spc="2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research</a:t>
            </a:r>
            <a:r>
              <a:rPr dirty="0" sz="1800" spc="21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question</a:t>
            </a:r>
            <a:endParaRPr sz="1800">
              <a:latin typeface="Arial"/>
              <a:cs typeface="Arial"/>
            </a:endParaRPr>
          </a:p>
          <a:p>
            <a:pPr lvl="1" marL="514350" indent="-227329">
              <a:lnSpc>
                <a:spcPct val="100000"/>
              </a:lnSpc>
              <a:spcBef>
                <a:spcPts val="530"/>
              </a:spcBef>
              <a:buFont typeface="Courier New"/>
              <a:buChar char="o"/>
              <a:tabLst>
                <a:tab pos="514350" algn="l"/>
              </a:tabLst>
            </a:pPr>
            <a:r>
              <a:rPr dirty="0" sz="1800">
                <a:latin typeface="Arial"/>
                <a:cs typeface="Arial"/>
              </a:rPr>
              <a:t>Review</a:t>
            </a:r>
            <a:r>
              <a:rPr dirty="0" sz="1800" spc="18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questionnaires</a:t>
            </a:r>
            <a:r>
              <a:rPr dirty="0" sz="1800" spc="19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and</a:t>
            </a:r>
            <a:r>
              <a:rPr dirty="0" sz="1800" spc="20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interview</a:t>
            </a:r>
            <a:r>
              <a:rPr dirty="0" sz="1800" spc="19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guides</a:t>
            </a:r>
            <a:endParaRPr sz="1800">
              <a:latin typeface="Arial"/>
              <a:cs typeface="Arial"/>
            </a:endParaRPr>
          </a:p>
          <a:p>
            <a:pPr lvl="1" marL="514350" indent="-227329">
              <a:lnSpc>
                <a:spcPct val="100000"/>
              </a:lnSpc>
              <a:spcBef>
                <a:spcPts val="430"/>
              </a:spcBef>
              <a:buFont typeface="Courier New"/>
              <a:buChar char="o"/>
              <a:tabLst>
                <a:tab pos="514350" algn="l"/>
              </a:tabLst>
            </a:pPr>
            <a:r>
              <a:rPr dirty="0" sz="1800">
                <a:latin typeface="Arial"/>
                <a:cs typeface="Arial"/>
              </a:rPr>
              <a:t>Advise</a:t>
            </a:r>
            <a:r>
              <a:rPr dirty="0" sz="1800" spc="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on</a:t>
            </a:r>
            <a:r>
              <a:rPr dirty="0" sz="1800" spc="40">
                <a:latin typeface="Arial"/>
                <a:cs typeface="Arial"/>
              </a:rPr>
              <a:t> </a:t>
            </a:r>
            <a:r>
              <a:rPr dirty="0" sz="1800" spc="50">
                <a:latin typeface="Arial"/>
                <a:cs typeface="Arial"/>
              </a:rPr>
              <a:t>recruitment</a:t>
            </a:r>
            <a:r>
              <a:rPr dirty="0" sz="1800" spc="5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and</a:t>
            </a:r>
            <a:r>
              <a:rPr dirty="0" sz="1800" spc="50">
                <a:latin typeface="Arial"/>
                <a:cs typeface="Arial"/>
              </a:rPr>
              <a:t> </a:t>
            </a:r>
            <a:r>
              <a:rPr dirty="0" sz="1800" spc="45">
                <a:latin typeface="Arial"/>
                <a:cs typeface="Arial"/>
              </a:rPr>
              <a:t>retention</a:t>
            </a:r>
            <a:r>
              <a:rPr dirty="0" sz="1800" spc="40">
                <a:latin typeface="Arial"/>
                <a:cs typeface="Arial"/>
              </a:rPr>
              <a:t> </a:t>
            </a:r>
            <a:r>
              <a:rPr dirty="0" sz="1800" spc="35">
                <a:latin typeface="Arial"/>
                <a:cs typeface="Arial"/>
              </a:rPr>
              <a:t>strategies</a:t>
            </a:r>
            <a:endParaRPr sz="1800">
              <a:latin typeface="Arial"/>
              <a:cs typeface="Arial"/>
            </a:endParaRPr>
          </a:p>
          <a:p>
            <a:pPr lvl="1" marL="514350" indent="-227329">
              <a:lnSpc>
                <a:spcPct val="100000"/>
              </a:lnSpc>
              <a:spcBef>
                <a:spcPts val="555"/>
              </a:spcBef>
              <a:buFont typeface="Courier New"/>
              <a:buChar char="o"/>
              <a:tabLst>
                <a:tab pos="514350" algn="l"/>
              </a:tabLst>
            </a:pPr>
            <a:r>
              <a:rPr dirty="0" sz="1800" spc="45">
                <a:latin typeface="Arial"/>
                <a:cs typeface="Arial"/>
              </a:rPr>
              <a:t>Interpret</a:t>
            </a:r>
            <a:r>
              <a:rPr dirty="0" sz="1800" spc="1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findings</a:t>
            </a:r>
            <a:endParaRPr sz="1800">
              <a:latin typeface="Arial"/>
              <a:cs typeface="Arial"/>
            </a:endParaRPr>
          </a:p>
          <a:p>
            <a:pPr lvl="1" marL="514350" indent="-227329">
              <a:lnSpc>
                <a:spcPct val="100000"/>
              </a:lnSpc>
              <a:spcBef>
                <a:spcPts val="430"/>
              </a:spcBef>
              <a:buFont typeface="Courier New"/>
              <a:buChar char="o"/>
              <a:tabLst>
                <a:tab pos="514350" algn="l"/>
              </a:tabLst>
            </a:pPr>
            <a:r>
              <a:rPr dirty="0" sz="1800">
                <a:latin typeface="Arial"/>
                <a:cs typeface="Arial"/>
              </a:rPr>
              <a:t>Design</a:t>
            </a:r>
            <a:r>
              <a:rPr dirty="0" sz="1800" spc="1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infographics</a:t>
            </a:r>
            <a:endParaRPr sz="1800">
              <a:latin typeface="Arial"/>
              <a:cs typeface="Arial"/>
            </a:endParaRPr>
          </a:p>
          <a:p>
            <a:pPr lvl="1" marL="514350" indent="-227329">
              <a:lnSpc>
                <a:spcPct val="100000"/>
              </a:lnSpc>
              <a:spcBef>
                <a:spcPts val="550"/>
              </a:spcBef>
              <a:buFont typeface="Courier New"/>
              <a:buChar char="o"/>
              <a:tabLst>
                <a:tab pos="514350" algn="l"/>
              </a:tabLst>
            </a:pPr>
            <a:r>
              <a:rPr dirty="0" sz="1800" spc="60">
                <a:latin typeface="Arial"/>
                <a:cs typeface="Arial"/>
              </a:rPr>
              <a:t>Co-</a:t>
            </a:r>
            <a:r>
              <a:rPr dirty="0" sz="1800" spc="50">
                <a:latin typeface="Arial"/>
                <a:cs typeface="Arial"/>
              </a:rPr>
              <a:t>author</a:t>
            </a:r>
            <a:r>
              <a:rPr dirty="0" sz="1800" spc="95">
                <a:latin typeface="Arial"/>
                <a:cs typeface="Arial"/>
              </a:rPr>
              <a:t> </a:t>
            </a:r>
            <a:r>
              <a:rPr dirty="0" sz="1800" spc="10">
                <a:latin typeface="Arial"/>
                <a:cs typeface="Arial"/>
              </a:rPr>
              <a:t>publications</a:t>
            </a:r>
            <a:r>
              <a:rPr dirty="0" sz="1800" spc="90">
                <a:latin typeface="Arial"/>
                <a:cs typeface="Arial"/>
              </a:rPr>
              <a:t> </a:t>
            </a:r>
            <a:r>
              <a:rPr dirty="0" sz="1800" spc="10">
                <a:latin typeface="Arial"/>
                <a:cs typeface="Arial"/>
              </a:rPr>
              <a:t>and</a:t>
            </a:r>
            <a:r>
              <a:rPr dirty="0" sz="1800" spc="95">
                <a:latin typeface="Arial"/>
                <a:cs typeface="Arial"/>
              </a:rPr>
              <a:t> </a:t>
            </a:r>
            <a:r>
              <a:rPr dirty="0" sz="1800" spc="55">
                <a:latin typeface="Arial"/>
                <a:cs typeface="Arial"/>
              </a:rPr>
              <a:t>other</a:t>
            </a:r>
            <a:r>
              <a:rPr dirty="0" sz="1800" spc="10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communications</a:t>
            </a:r>
            <a:endParaRPr sz="1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035"/>
              </a:spcBef>
              <a:buChar char="-"/>
              <a:tabLst>
                <a:tab pos="240665" algn="l"/>
              </a:tabLst>
            </a:pPr>
            <a:r>
              <a:rPr dirty="0" sz="1800">
                <a:latin typeface="Arial"/>
                <a:cs typeface="Arial"/>
              </a:rPr>
              <a:t>What</a:t>
            </a:r>
            <a:r>
              <a:rPr dirty="0" sz="1800" spc="30">
                <a:latin typeface="Arial"/>
                <a:cs typeface="Arial"/>
              </a:rPr>
              <a:t> </a:t>
            </a:r>
            <a:r>
              <a:rPr dirty="0" sz="1800" spc="90">
                <a:latin typeface="Arial"/>
                <a:cs typeface="Arial"/>
              </a:rPr>
              <a:t>to</a:t>
            </a:r>
            <a:r>
              <a:rPr dirty="0" sz="1800" spc="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avoid:</a:t>
            </a:r>
            <a:r>
              <a:rPr dirty="0" sz="1800" spc="3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tokenism</a:t>
            </a:r>
            <a:endParaRPr sz="1800">
              <a:latin typeface="Arial"/>
              <a:cs typeface="Arial"/>
            </a:endParaRPr>
          </a:p>
          <a:p>
            <a:pPr lvl="1" marL="514350" indent="-227329">
              <a:lnSpc>
                <a:spcPct val="100000"/>
              </a:lnSpc>
              <a:spcBef>
                <a:spcPts val="430"/>
              </a:spcBef>
              <a:buFont typeface="Courier New"/>
              <a:buChar char="o"/>
              <a:tabLst>
                <a:tab pos="514350" algn="l"/>
              </a:tabLst>
            </a:pPr>
            <a:r>
              <a:rPr dirty="0" sz="1800">
                <a:latin typeface="Arial"/>
                <a:cs typeface="Arial"/>
              </a:rPr>
              <a:t>Strive</a:t>
            </a:r>
            <a:r>
              <a:rPr dirty="0" sz="1800" spc="75">
                <a:latin typeface="Arial"/>
                <a:cs typeface="Arial"/>
              </a:rPr>
              <a:t> </a:t>
            </a:r>
            <a:r>
              <a:rPr dirty="0" sz="1800" spc="90">
                <a:latin typeface="Arial"/>
                <a:cs typeface="Arial"/>
              </a:rPr>
              <a:t>to</a:t>
            </a:r>
            <a:r>
              <a:rPr dirty="0" sz="1800" spc="8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maintain</a:t>
            </a:r>
            <a:r>
              <a:rPr dirty="0" sz="1800" spc="7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environment</a:t>
            </a:r>
            <a:r>
              <a:rPr dirty="0" sz="1800" spc="90">
                <a:latin typeface="Arial"/>
                <a:cs typeface="Arial"/>
              </a:rPr>
              <a:t> </a:t>
            </a:r>
            <a:r>
              <a:rPr dirty="0" sz="1800" spc="85">
                <a:latin typeface="Arial"/>
                <a:cs typeface="Arial"/>
              </a:rPr>
              <a:t>of</a:t>
            </a:r>
            <a:r>
              <a:rPr dirty="0" sz="1800" spc="7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openness</a:t>
            </a:r>
            <a:r>
              <a:rPr dirty="0" sz="1800" spc="7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&amp;</a:t>
            </a:r>
            <a:r>
              <a:rPr dirty="0" sz="1800" spc="7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learning,</a:t>
            </a:r>
            <a:r>
              <a:rPr dirty="0" sz="1800" spc="75">
                <a:latin typeface="Arial"/>
                <a:cs typeface="Arial"/>
              </a:rPr>
              <a:t> </a:t>
            </a:r>
            <a:r>
              <a:rPr dirty="0" sz="1800" spc="45">
                <a:latin typeface="Arial"/>
                <a:cs typeface="Arial"/>
              </a:rPr>
              <a:t>transparency</a:t>
            </a:r>
            <a:r>
              <a:rPr dirty="0" sz="1800" spc="8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&amp;</a:t>
            </a:r>
            <a:r>
              <a:rPr dirty="0" sz="1800" spc="75">
                <a:latin typeface="Arial"/>
                <a:cs typeface="Arial"/>
              </a:rPr>
              <a:t> </a:t>
            </a:r>
            <a:r>
              <a:rPr dirty="0" sz="1800" spc="60">
                <a:latin typeface="Arial"/>
                <a:cs typeface="Arial"/>
              </a:rPr>
              <a:t>trust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7950" y="1670050"/>
            <a:ext cx="6807200" cy="38607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0943" y="6431788"/>
            <a:ext cx="1030541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latin typeface="Arial"/>
                <a:cs typeface="Arial"/>
                <a:hlinkClick r:id="rId3"/>
              </a:rPr>
              <a:t>https://www.pcori.org/s</a:t>
            </a:r>
            <a:r>
              <a:rPr dirty="0" sz="1600">
                <a:latin typeface="Arial"/>
                <a:cs typeface="Arial"/>
              </a:rPr>
              <a:t>ites/default/files/PCORI-Foundational-</a:t>
            </a:r>
            <a:r>
              <a:rPr dirty="0" sz="1600" spc="45">
                <a:latin typeface="Arial"/>
                <a:cs typeface="Arial"/>
              </a:rPr>
              <a:t>Expectations-</a:t>
            </a:r>
            <a:r>
              <a:rPr dirty="0" sz="1600" spc="55">
                <a:latin typeface="Arial"/>
                <a:cs typeface="Arial"/>
              </a:rPr>
              <a:t>for-</a:t>
            </a:r>
            <a:r>
              <a:rPr dirty="0" sz="1600">
                <a:latin typeface="Arial"/>
                <a:cs typeface="Arial"/>
              </a:rPr>
              <a:t>Partnerships-In-</a:t>
            </a:r>
            <a:r>
              <a:rPr dirty="0" sz="1600" spc="-10">
                <a:latin typeface="Arial"/>
                <a:cs typeface="Arial"/>
              </a:rPr>
              <a:t>Research.pdf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717039" y="538988"/>
            <a:ext cx="7682230" cy="845819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dirty="0" sz="1800" b="0">
                <a:latin typeface="Arial"/>
                <a:cs typeface="Arial"/>
              </a:rPr>
              <a:t>PCORI</a:t>
            </a:r>
            <a:r>
              <a:rPr dirty="0" sz="1800" spc="65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is</a:t>
            </a:r>
            <a:r>
              <a:rPr dirty="0" sz="1800" spc="70" b="0">
                <a:latin typeface="Arial"/>
                <a:cs typeface="Arial"/>
              </a:rPr>
              <a:t> </a:t>
            </a:r>
            <a:r>
              <a:rPr dirty="0" sz="1800" spc="60" b="0">
                <a:latin typeface="Arial"/>
                <a:cs typeface="Arial"/>
              </a:rPr>
              <a:t>committed</a:t>
            </a:r>
            <a:r>
              <a:rPr dirty="0" sz="1800" spc="80" b="0">
                <a:latin typeface="Arial"/>
                <a:cs typeface="Arial"/>
              </a:rPr>
              <a:t> </a:t>
            </a:r>
            <a:r>
              <a:rPr dirty="0" sz="1800" spc="90" b="0">
                <a:latin typeface="Arial"/>
                <a:cs typeface="Arial"/>
              </a:rPr>
              <a:t>to</a:t>
            </a:r>
            <a:r>
              <a:rPr dirty="0" sz="1800" spc="80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Patient</a:t>
            </a:r>
            <a:r>
              <a:rPr dirty="0" sz="1800" spc="80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and</a:t>
            </a:r>
            <a:r>
              <a:rPr dirty="0" sz="1800" spc="75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Community</a:t>
            </a:r>
            <a:r>
              <a:rPr dirty="0" sz="1800" spc="80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involvement.</a:t>
            </a:r>
            <a:r>
              <a:rPr dirty="0" sz="1800" spc="75" b="0">
                <a:latin typeface="Arial"/>
                <a:cs typeface="Arial"/>
              </a:rPr>
              <a:t> </a:t>
            </a:r>
            <a:r>
              <a:rPr dirty="0" sz="1800" spc="-20" b="0">
                <a:latin typeface="Arial"/>
                <a:cs typeface="Arial"/>
              </a:rPr>
              <a:t>They </a:t>
            </a:r>
            <a:r>
              <a:rPr dirty="0" sz="1800" b="0">
                <a:latin typeface="Arial"/>
                <a:cs typeface="Arial"/>
              </a:rPr>
              <a:t>emphasize</a:t>
            </a:r>
            <a:r>
              <a:rPr dirty="0" sz="1800" spc="90" b="0">
                <a:latin typeface="Arial"/>
                <a:cs typeface="Arial"/>
              </a:rPr>
              <a:t> </a:t>
            </a:r>
            <a:r>
              <a:rPr dirty="0" sz="1800" spc="65" b="0">
                <a:latin typeface="Arial"/>
                <a:cs typeface="Arial"/>
              </a:rPr>
              <a:t>that</a:t>
            </a:r>
            <a:r>
              <a:rPr dirty="0" sz="1800" spc="114" b="0">
                <a:latin typeface="Arial"/>
                <a:cs typeface="Arial"/>
              </a:rPr>
              <a:t> </a:t>
            </a:r>
            <a:r>
              <a:rPr dirty="0" sz="1800" spc="45" b="0">
                <a:latin typeface="Arial"/>
                <a:cs typeface="Arial"/>
              </a:rPr>
              <a:t>interest</a:t>
            </a:r>
            <a:r>
              <a:rPr dirty="0" sz="1800" spc="114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holder</a:t>
            </a:r>
            <a:r>
              <a:rPr dirty="0" sz="1800" spc="110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engagement</a:t>
            </a:r>
            <a:r>
              <a:rPr dirty="0" sz="1800" spc="114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in</a:t>
            </a:r>
            <a:r>
              <a:rPr dirty="0" sz="1800" spc="105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research</a:t>
            </a:r>
            <a:r>
              <a:rPr dirty="0" sz="1800" spc="100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is</a:t>
            </a:r>
            <a:r>
              <a:rPr dirty="0" sz="1800" spc="100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early,</a:t>
            </a:r>
            <a:r>
              <a:rPr dirty="0" sz="1800" spc="105" b="0">
                <a:latin typeface="Arial"/>
                <a:cs typeface="Arial"/>
              </a:rPr>
              <a:t> </a:t>
            </a:r>
            <a:r>
              <a:rPr dirty="0" sz="1800" spc="-10" b="0">
                <a:latin typeface="Arial"/>
                <a:cs typeface="Arial"/>
              </a:rPr>
              <a:t>ongoing, </a:t>
            </a:r>
            <a:r>
              <a:rPr dirty="0" sz="1800" b="0">
                <a:latin typeface="Arial"/>
                <a:cs typeface="Arial"/>
              </a:rPr>
              <a:t>sustainable</a:t>
            </a:r>
            <a:r>
              <a:rPr dirty="0" sz="1800" spc="175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and</a:t>
            </a:r>
            <a:r>
              <a:rPr dirty="0" sz="1800" spc="180" b="0">
                <a:latin typeface="Arial"/>
                <a:cs typeface="Arial"/>
              </a:rPr>
              <a:t> </a:t>
            </a:r>
            <a:r>
              <a:rPr dirty="0" sz="1800" spc="-10" b="0">
                <a:latin typeface="Arial"/>
                <a:cs typeface="Arial"/>
              </a:rPr>
              <a:t>meaningful.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55"/>
              <a:t>Recommended</a:t>
            </a:r>
            <a:r>
              <a:rPr dirty="0" spc="-120"/>
              <a:t> </a:t>
            </a:r>
            <a:r>
              <a:rPr dirty="0" spc="-10"/>
              <a:t>resources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-"/>
              <a:tabLst>
                <a:tab pos="240665" algn="l"/>
              </a:tabLst>
            </a:pPr>
            <a:r>
              <a:rPr dirty="0" u="none">
                <a:solidFill>
                  <a:srgbClr val="000000"/>
                </a:solidFill>
              </a:rPr>
              <a:t>SIREN</a:t>
            </a:r>
            <a:r>
              <a:rPr dirty="0" u="none" spc="285">
                <a:solidFill>
                  <a:srgbClr val="000000"/>
                </a:solidFill>
              </a:rPr>
              <a:t> </a:t>
            </a:r>
            <a:r>
              <a:rPr dirty="0" u="none">
                <a:solidFill>
                  <a:srgbClr val="000000"/>
                </a:solidFill>
              </a:rPr>
              <a:t>antiracism</a:t>
            </a:r>
            <a:r>
              <a:rPr dirty="0" u="none" spc="290">
                <a:solidFill>
                  <a:srgbClr val="000000"/>
                </a:solidFill>
              </a:rPr>
              <a:t> </a:t>
            </a:r>
            <a:r>
              <a:rPr dirty="0" u="none">
                <a:solidFill>
                  <a:srgbClr val="000000"/>
                </a:solidFill>
              </a:rPr>
              <a:t>guidelines</a:t>
            </a:r>
            <a:r>
              <a:rPr dirty="0" u="none" spc="275">
                <a:solidFill>
                  <a:srgbClr val="000000"/>
                </a:solidFill>
              </a:rPr>
              <a:t> </a:t>
            </a:r>
            <a:r>
              <a:rPr dirty="0" u="none" spc="70">
                <a:solidFill>
                  <a:srgbClr val="000000"/>
                </a:solidFill>
              </a:rPr>
              <a:t>-</a:t>
            </a:r>
            <a:r>
              <a:rPr dirty="0" u="none" spc="290">
                <a:solidFill>
                  <a:srgbClr val="000000"/>
                </a:solidFill>
              </a:rPr>
              <a:t> </a:t>
            </a:r>
            <a:r>
              <a:rPr dirty="0" spc="-10">
                <a:hlinkClick r:id="rId2"/>
              </a:rPr>
              <a:t>https://tiny.ucsf.edu/SIRENantiracism</a:t>
            </a:r>
          </a:p>
          <a:p>
            <a:pPr marL="241300" marR="5080" indent="-228600">
              <a:lnSpc>
                <a:spcPct val="130000"/>
              </a:lnSpc>
              <a:spcBef>
                <a:spcPts val="980"/>
              </a:spcBef>
              <a:buChar char="-"/>
              <a:tabLst>
                <a:tab pos="241300" algn="l"/>
              </a:tabLst>
            </a:pPr>
            <a:r>
              <a:rPr dirty="0" u="none">
                <a:solidFill>
                  <a:srgbClr val="000000"/>
                </a:solidFill>
              </a:rPr>
              <a:t>Fair</a:t>
            </a:r>
            <a:r>
              <a:rPr dirty="0" u="none" spc="305">
                <a:solidFill>
                  <a:srgbClr val="000000"/>
                </a:solidFill>
              </a:rPr>
              <a:t> </a:t>
            </a:r>
            <a:r>
              <a:rPr dirty="0" u="none">
                <a:solidFill>
                  <a:srgbClr val="000000"/>
                </a:solidFill>
              </a:rPr>
              <a:t>market</a:t>
            </a:r>
            <a:r>
              <a:rPr dirty="0" u="none" spc="305">
                <a:solidFill>
                  <a:srgbClr val="000000"/>
                </a:solidFill>
              </a:rPr>
              <a:t> </a:t>
            </a:r>
            <a:r>
              <a:rPr dirty="0" u="none">
                <a:solidFill>
                  <a:srgbClr val="000000"/>
                </a:solidFill>
              </a:rPr>
              <a:t>value</a:t>
            </a:r>
            <a:r>
              <a:rPr dirty="0" u="none" spc="285">
                <a:solidFill>
                  <a:srgbClr val="000000"/>
                </a:solidFill>
              </a:rPr>
              <a:t> </a:t>
            </a:r>
            <a:r>
              <a:rPr dirty="0" u="none" spc="50">
                <a:solidFill>
                  <a:srgbClr val="000000"/>
                </a:solidFill>
              </a:rPr>
              <a:t>calculator</a:t>
            </a:r>
            <a:r>
              <a:rPr dirty="0" u="none" spc="305">
                <a:solidFill>
                  <a:srgbClr val="000000"/>
                </a:solidFill>
              </a:rPr>
              <a:t> </a:t>
            </a:r>
            <a:r>
              <a:rPr dirty="0" u="none" spc="70">
                <a:solidFill>
                  <a:srgbClr val="000000"/>
                </a:solidFill>
              </a:rPr>
              <a:t>or</a:t>
            </a:r>
            <a:r>
              <a:rPr dirty="0" u="none" spc="305">
                <a:solidFill>
                  <a:srgbClr val="000000"/>
                </a:solidFill>
              </a:rPr>
              <a:t> </a:t>
            </a:r>
            <a:r>
              <a:rPr dirty="0" u="none" spc="50">
                <a:solidFill>
                  <a:srgbClr val="000000"/>
                </a:solidFill>
              </a:rPr>
              <a:t>SOL</a:t>
            </a:r>
            <a:r>
              <a:rPr dirty="0" u="none" spc="295">
                <a:solidFill>
                  <a:srgbClr val="000000"/>
                </a:solidFill>
              </a:rPr>
              <a:t> </a:t>
            </a:r>
            <a:r>
              <a:rPr dirty="0" u="none">
                <a:solidFill>
                  <a:srgbClr val="000000"/>
                </a:solidFill>
              </a:rPr>
              <a:t>wages</a:t>
            </a:r>
            <a:r>
              <a:rPr dirty="0" u="none" spc="280">
                <a:solidFill>
                  <a:srgbClr val="000000"/>
                </a:solidFill>
              </a:rPr>
              <a:t> </a:t>
            </a:r>
            <a:r>
              <a:rPr dirty="0">
                <a:hlinkClick r:id="rId3"/>
              </a:rPr>
              <a:t>https://nationalhealthcouncil.org/fair-</a:t>
            </a:r>
            <a:r>
              <a:rPr dirty="0" spc="35">
                <a:hlinkClick r:id="rId3"/>
              </a:rPr>
              <a:t>market-</a:t>
            </a:r>
            <a:r>
              <a:rPr dirty="0"/>
              <a:t>value-</a:t>
            </a:r>
            <a:r>
              <a:rPr dirty="0" spc="55"/>
              <a:t>calculator/</a:t>
            </a:r>
          </a:p>
          <a:p>
            <a:pPr marL="241300" marR="1701800" indent="-228600">
              <a:lnSpc>
                <a:spcPct val="130000"/>
              </a:lnSpc>
              <a:spcBef>
                <a:spcPts val="985"/>
              </a:spcBef>
              <a:buChar char="-"/>
              <a:tabLst>
                <a:tab pos="241300" algn="l"/>
              </a:tabLst>
            </a:pPr>
            <a:r>
              <a:rPr dirty="0" u="none">
                <a:solidFill>
                  <a:srgbClr val="000000"/>
                </a:solidFill>
              </a:rPr>
              <a:t>PCORI</a:t>
            </a:r>
            <a:r>
              <a:rPr dirty="0" u="none" spc="330">
                <a:solidFill>
                  <a:srgbClr val="000000"/>
                </a:solidFill>
              </a:rPr>
              <a:t> </a:t>
            </a:r>
            <a:r>
              <a:rPr dirty="0" u="none">
                <a:solidFill>
                  <a:srgbClr val="000000"/>
                </a:solidFill>
              </a:rPr>
              <a:t>Foundational</a:t>
            </a:r>
            <a:r>
              <a:rPr dirty="0" u="none" spc="355">
                <a:solidFill>
                  <a:srgbClr val="000000"/>
                </a:solidFill>
              </a:rPr>
              <a:t> </a:t>
            </a:r>
            <a:r>
              <a:rPr dirty="0" u="none" spc="55">
                <a:solidFill>
                  <a:srgbClr val="000000"/>
                </a:solidFill>
              </a:rPr>
              <a:t>Expectations</a:t>
            </a:r>
            <a:r>
              <a:rPr dirty="0" u="none" spc="345">
                <a:solidFill>
                  <a:srgbClr val="000000"/>
                </a:solidFill>
              </a:rPr>
              <a:t> </a:t>
            </a:r>
            <a:r>
              <a:rPr dirty="0" u="none" spc="70">
                <a:solidFill>
                  <a:srgbClr val="000000"/>
                </a:solidFill>
              </a:rPr>
              <a:t>-</a:t>
            </a:r>
            <a:r>
              <a:rPr dirty="0" u="none" spc="350">
                <a:solidFill>
                  <a:srgbClr val="000000"/>
                </a:solidFill>
              </a:rPr>
              <a:t> </a:t>
            </a:r>
            <a:r>
              <a:rPr dirty="0" spc="-10">
                <a:hlinkClick r:id="rId4"/>
              </a:rPr>
              <a:t>https://www.pcori.org/engagement-</a:t>
            </a:r>
            <a:r>
              <a:rPr dirty="0"/>
              <a:t>research/engagement-</a:t>
            </a:r>
            <a:r>
              <a:rPr dirty="0" spc="50"/>
              <a:t>resources/foundational-</a:t>
            </a:r>
            <a:r>
              <a:rPr dirty="0" spc="40"/>
              <a:t>expectations</a:t>
            </a:r>
          </a:p>
          <a:p>
            <a:pPr marL="240665" indent="-227965">
              <a:lnSpc>
                <a:spcPct val="100000"/>
              </a:lnSpc>
              <a:spcBef>
                <a:spcPts val="1635"/>
              </a:spcBef>
              <a:buChar char="-"/>
              <a:tabLst>
                <a:tab pos="240665" algn="l"/>
              </a:tabLst>
            </a:pPr>
            <a:r>
              <a:rPr dirty="0" u="none">
                <a:solidFill>
                  <a:srgbClr val="000000"/>
                </a:solidFill>
              </a:rPr>
              <a:t>UCSF</a:t>
            </a:r>
            <a:r>
              <a:rPr dirty="0" u="none" spc="300">
                <a:solidFill>
                  <a:srgbClr val="000000"/>
                </a:solidFill>
              </a:rPr>
              <a:t> </a:t>
            </a:r>
            <a:r>
              <a:rPr dirty="0" u="none" spc="45">
                <a:solidFill>
                  <a:srgbClr val="000000"/>
                </a:solidFill>
              </a:rPr>
              <a:t>community</a:t>
            </a:r>
            <a:r>
              <a:rPr dirty="0" u="none" spc="295">
                <a:solidFill>
                  <a:srgbClr val="000000"/>
                </a:solidFill>
              </a:rPr>
              <a:t> </a:t>
            </a:r>
            <a:r>
              <a:rPr dirty="0" u="none">
                <a:solidFill>
                  <a:srgbClr val="000000"/>
                </a:solidFill>
              </a:rPr>
              <a:t>engagement</a:t>
            </a:r>
            <a:r>
              <a:rPr dirty="0" u="none" spc="300">
                <a:solidFill>
                  <a:srgbClr val="000000"/>
                </a:solidFill>
              </a:rPr>
              <a:t> </a:t>
            </a:r>
            <a:r>
              <a:rPr dirty="0" u="none" spc="65">
                <a:solidFill>
                  <a:srgbClr val="000000"/>
                </a:solidFill>
              </a:rPr>
              <a:t>toolkit</a:t>
            </a:r>
            <a:r>
              <a:rPr dirty="0" u="none" spc="285">
                <a:solidFill>
                  <a:srgbClr val="000000"/>
                </a:solidFill>
              </a:rPr>
              <a:t> </a:t>
            </a:r>
            <a:r>
              <a:rPr dirty="0" u="none" spc="70">
                <a:solidFill>
                  <a:srgbClr val="000000"/>
                </a:solidFill>
              </a:rPr>
              <a:t>-</a:t>
            </a:r>
            <a:r>
              <a:rPr dirty="0" u="none" spc="295">
                <a:solidFill>
                  <a:srgbClr val="000000"/>
                </a:solidFill>
              </a:rPr>
              <a:t> </a:t>
            </a:r>
            <a:r>
              <a:rPr dirty="0" spc="-10">
                <a:hlinkClick r:id="rId5"/>
              </a:rPr>
              <a:t>https://communityengagement.ucsf.edu/</a:t>
            </a:r>
          </a:p>
          <a:p>
            <a:pPr marL="240665" indent="-227965">
              <a:lnSpc>
                <a:spcPct val="100000"/>
              </a:lnSpc>
              <a:spcBef>
                <a:spcPts val="1725"/>
              </a:spcBef>
              <a:buChar char="-"/>
              <a:tabLst>
                <a:tab pos="240665" algn="l"/>
              </a:tabLst>
            </a:pPr>
            <a:r>
              <a:rPr dirty="0" u="none" spc="55">
                <a:solidFill>
                  <a:srgbClr val="000000"/>
                </a:solidFill>
              </a:rPr>
              <a:t>Detroit</a:t>
            </a:r>
            <a:r>
              <a:rPr dirty="0" u="none" spc="100">
                <a:solidFill>
                  <a:srgbClr val="000000"/>
                </a:solidFill>
              </a:rPr>
              <a:t> </a:t>
            </a:r>
            <a:r>
              <a:rPr dirty="0" u="none">
                <a:solidFill>
                  <a:srgbClr val="000000"/>
                </a:solidFill>
              </a:rPr>
              <a:t>Community-</a:t>
            </a:r>
            <a:r>
              <a:rPr dirty="0" u="none" spc="45">
                <a:solidFill>
                  <a:srgbClr val="000000"/>
                </a:solidFill>
              </a:rPr>
              <a:t>Academic</a:t>
            </a:r>
            <a:r>
              <a:rPr dirty="0" u="none" spc="105">
                <a:solidFill>
                  <a:srgbClr val="000000"/>
                </a:solidFill>
              </a:rPr>
              <a:t> </a:t>
            </a:r>
            <a:r>
              <a:rPr dirty="0" u="none">
                <a:solidFill>
                  <a:srgbClr val="000000"/>
                </a:solidFill>
              </a:rPr>
              <a:t>Urban</a:t>
            </a:r>
            <a:r>
              <a:rPr dirty="0" u="none" spc="90">
                <a:solidFill>
                  <a:srgbClr val="000000"/>
                </a:solidFill>
              </a:rPr>
              <a:t> </a:t>
            </a:r>
            <a:r>
              <a:rPr dirty="0" u="none">
                <a:solidFill>
                  <a:srgbClr val="000000"/>
                </a:solidFill>
              </a:rPr>
              <a:t>Research</a:t>
            </a:r>
            <a:r>
              <a:rPr dirty="0" u="none" spc="90">
                <a:solidFill>
                  <a:srgbClr val="000000"/>
                </a:solidFill>
              </a:rPr>
              <a:t> </a:t>
            </a:r>
            <a:r>
              <a:rPr dirty="0" u="none" spc="50">
                <a:solidFill>
                  <a:srgbClr val="000000"/>
                </a:solidFill>
              </a:rPr>
              <a:t>Center</a:t>
            </a:r>
            <a:r>
              <a:rPr dirty="0" u="none" spc="100">
                <a:solidFill>
                  <a:srgbClr val="000000"/>
                </a:solidFill>
              </a:rPr>
              <a:t> </a:t>
            </a:r>
            <a:r>
              <a:rPr dirty="0" u="none" spc="70">
                <a:solidFill>
                  <a:srgbClr val="000000"/>
                </a:solidFill>
              </a:rPr>
              <a:t>-</a:t>
            </a:r>
            <a:r>
              <a:rPr dirty="0" u="none" spc="95">
                <a:solidFill>
                  <a:srgbClr val="000000"/>
                </a:solidFill>
              </a:rPr>
              <a:t> </a:t>
            </a:r>
            <a:r>
              <a:rPr dirty="0" spc="45">
                <a:hlinkClick r:id="rId6"/>
              </a:rPr>
              <a:t>https://detroiturc.org/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95"/>
              <a:t>Time</a:t>
            </a:r>
            <a:r>
              <a:rPr dirty="0" spc="-150"/>
              <a:t> </a:t>
            </a:r>
            <a:r>
              <a:rPr dirty="0" spc="95"/>
              <a:t>for</a:t>
            </a:r>
            <a:r>
              <a:rPr dirty="0" spc="-160"/>
              <a:t> </a:t>
            </a:r>
            <a:r>
              <a:rPr dirty="0" spc="-10"/>
              <a:t>breakouts!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66875" y="2520188"/>
            <a:ext cx="7302500" cy="781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Sit</a:t>
            </a:r>
            <a:r>
              <a:rPr dirty="0" sz="1800" spc="110">
                <a:latin typeface="Arial"/>
                <a:cs typeface="Arial"/>
              </a:rPr>
              <a:t> </a:t>
            </a:r>
            <a:r>
              <a:rPr dirty="0" sz="1800" spc="60">
                <a:latin typeface="Arial"/>
                <a:cs typeface="Arial"/>
              </a:rPr>
              <a:t>at</a:t>
            </a:r>
            <a:r>
              <a:rPr dirty="0" sz="1800" spc="110">
                <a:latin typeface="Arial"/>
                <a:cs typeface="Arial"/>
              </a:rPr>
              <a:t> </a:t>
            </a:r>
            <a:r>
              <a:rPr dirty="0" sz="1800" spc="60">
                <a:latin typeface="Arial"/>
                <a:cs typeface="Arial"/>
              </a:rPr>
              <a:t>the</a:t>
            </a:r>
            <a:r>
              <a:rPr dirty="0" sz="1800" spc="10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table</a:t>
            </a:r>
            <a:r>
              <a:rPr dirty="0" sz="1800" spc="100">
                <a:latin typeface="Arial"/>
                <a:cs typeface="Arial"/>
              </a:rPr>
              <a:t> </a:t>
            </a:r>
            <a:r>
              <a:rPr dirty="0" sz="1800" spc="65">
                <a:latin typeface="Arial"/>
                <a:cs typeface="Arial"/>
              </a:rPr>
              <a:t>that</a:t>
            </a:r>
            <a:r>
              <a:rPr dirty="0" sz="1800" spc="110">
                <a:latin typeface="Arial"/>
                <a:cs typeface="Arial"/>
              </a:rPr>
              <a:t> </a:t>
            </a:r>
            <a:r>
              <a:rPr dirty="0" sz="1800" spc="55">
                <a:latin typeface="Arial"/>
                <a:cs typeface="Arial"/>
              </a:rPr>
              <a:t>best</a:t>
            </a:r>
            <a:r>
              <a:rPr dirty="0" sz="1800" spc="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represents</a:t>
            </a:r>
            <a:r>
              <a:rPr dirty="0" sz="1800" spc="10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your</a:t>
            </a:r>
            <a:r>
              <a:rPr dirty="0" sz="1800" spc="10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experience</a:t>
            </a:r>
            <a:r>
              <a:rPr dirty="0" sz="1800" spc="10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level</a:t>
            </a:r>
            <a:r>
              <a:rPr dirty="0" sz="1800" spc="105">
                <a:latin typeface="Arial"/>
                <a:cs typeface="Arial"/>
              </a:rPr>
              <a:t> </a:t>
            </a:r>
            <a:r>
              <a:rPr dirty="0" sz="1800" spc="70">
                <a:latin typeface="Arial"/>
                <a:cs typeface="Arial"/>
              </a:rPr>
              <a:t>or</a:t>
            </a:r>
            <a:r>
              <a:rPr dirty="0" sz="1800" spc="10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interest!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30"/>
              </a:spcBef>
            </a:pPr>
            <a:r>
              <a:rPr dirty="0" sz="1800">
                <a:latin typeface="Arial"/>
                <a:cs typeface="Arial"/>
              </a:rPr>
              <a:t>Table</a:t>
            </a:r>
            <a:r>
              <a:rPr dirty="0" sz="1800" spc="30">
                <a:latin typeface="Arial"/>
                <a:cs typeface="Arial"/>
              </a:rPr>
              <a:t> </a:t>
            </a:r>
            <a:r>
              <a:rPr dirty="0" sz="1800" spc="50">
                <a:latin typeface="Arial"/>
                <a:cs typeface="Arial"/>
              </a:rPr>
              <a:t>facilitators</a:t>
            </a:r>
            <a:r>
              <a:rPr dirty="0" sz="1800" spc="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will</a:t>
            </a:r>
            <a:r>
              <a:rPr dirty="0" sz="1800" spc="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guide</a:t>
            </a:r>
            <a:r>
              <a:rPr dirty="0" sz="1800" spc="30">
                <a:latin typeface="Arial"/>
                <a:cs typeface="Arial"/>
              </a:rPr>
              <a:t> </a:t>
            </a:r>
            <a:r>
              <a:rPr dirty="0" sz="1800" spc="60">
                <a:latin typeface="Arial"/>
                <a:cs typeface="Arial"/>
              </a:rPr>
              <a:t>the</a:t>
            </a:r>
            <a:r>
              <a:rPr dirty="0" sz="1800" spc="3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discussion.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Post-Breakout</a:t>
            </a:r>
            <a:r>
              <a:rPr dirty="0" spc="390"/>
              <a:t> </a:t>
            </a:r>
            <a:r>
              <a:rPr dirty="0" spc="-10"/>
              <a:t>Discussion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66875" y="2520188"/>
            <a:ext cx="6489700" cy="1263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-"/>
              <a:tabLst>
                <a:tab pos="240665" algn="l"/>
              </a:tabLst>
            </a:pPr>
            <a:r>
              <a:rPr dirty="0" sz="1800">
                <a:latin typeface="Arial"/>
                <a:cs typeface="Arial"/>
              </a:rPr>
              <a:t>Something</a:t>
            </a:r>
            <a:r>
              <a:rPr dirty="0" sz="1800" spc="135">
                <a:latin typeface="Arial"/>
                <a:cs typeface="Arial"/>
              </a:rPr>
              <a:t> </a:t>
            </a:r>
            <a:r>
              <a:rPr dirty="0" sz="1800" spc="65">
                <a:latin typeface="Arial"/>
                <a:cs typeface="Arial"/>
              </a:rPr>
              <a:t>that</a:t>
            </a:r>
            <a:r>
              <a:rPr dirty="0" sz="1800" spc="1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challenged</a:t>
            </a:r>
            <a:r>
              <a:rPr dirty="0" sz="1800" spc="1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your</a:t>
            </a:r>
            <a:r>
              <a:rPr dirty="0" sz="1800" spc="1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way</a:t>
            </a:r>
            <a:r>
              <a:rPr dirty="0" sz="1800" spc="135">
                <a:latin typeface="Arial"/>
                <a:cs typeface="Arial"/>
              </a:rPr>
              <a:t> </a:t>
            </a:r>
            <a:r>
              <a:rPr dirty="0" sz="1800" spc="85">
                <a:latin typeface="Arial"/>
                <a:cs typeface="Arial"/>
              </a:rPr>
              <a:t>of</a:t>
            </a:r>
            <a:r>
              <a:rPr dirty="0" sz="1800" spc="12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thinking</a:t>
            </a:r>
            <a:endParaRPr sz="1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630"/>
              </a:spcBef>
              <a:buChar char="-"/>
              <a:tabLst>
                <a:tab pos="240665" algn="l"/>
              </a:tabLst>
            </a:pPr>
            <a:r>
              <a:rPr dirty="0" sz="1800">
                <a:latin typeface="Arial"/>
                <a:cs typeface="Arial"/>
              </a:rPr>
              <a:t>Something</a:t>
            </a:r>
            <a:r>
              <a:rPr dirty="0" sz="1800" spc="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you</a:t>
            </a:r>
            <a:r>
              <a:rPr dirty="0" sz="1800" spc="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didn’t</a:t>
            </a:r>
            <a:r>
              <a:rPr dirty="0" sz="1800" spc="1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agree</a:t>
            </a:r>
            <a:r>
              <a:rPr dirty="0" sz="1800" spc="110">
                <a:latin typeface="Arial"/>
                <a:cs typeface="Arial"/>
              </a:rPr>
              <a:t> </a:t>
            </a:r>
            <a:r>
              <a:rPr dirty="0" sz="1800" spc="60">
                <a:latin typeface="Arial"/>
                <a:cs typeface="Arial"/>
              </a:rPr>
              <a:t>with</a:t>
            </a:r>
            <a:r>
              <a:rPr dirty="0" sz="1800" spc="110">
                <a:latin typeface="Arial"/>
                <a:cs typeface="Arial"/>
              </a:rPr>
              <a:t> </a:t>
            </a:r>
            <a:r>
              <a:rPr dirty="0" sz="1800" spc="70">
                <a:latin typeface="Arial"/>
                <a:cs typeface="Arial"/>
              </a:rPr>
              <a:t>or</a:t>
            </a:r>
            <a:r>
              <a:rPr dirty="0" sz="1800" spc="114">
                <a:latin typeface="Arial"/>
                <a:cs typeface="Arial"/>
              </a:rPr>
              <a:t> </a:t>
            </a:r>
            <a:r>
              <a:rPr dirty="0" sz="1800" spc="65">
                <a:latin typeface="Arial"/>
                <a:cs typeface="Arial"/>
              </a:rPr>
              <a:t>felt</a:t>
            </a:r>
            <a:r>
              <a:rPr dirty="0" sz="1800" spc="1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some</a:t>
            </a:r>
            <a:r>
              <a:rPr dirty="0" sz="1800" spc="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tension</a:t>
            </a:r>
            <a:r>
              <a:rPr dirty="0" sz="1800" spc="110">
                <a:latin typeface="Arial"/>
                <a:cs typeface="Arial"/>
              </a:rPr>
              <a:t> </a:t>
            </a:r>
            <a:r>
              <a:rPr dirty="0" sz="1800" spc="45">
                <a:latin typeface="Arial"/>
                <a:cs typeface="Arial"/>
              </a:rPr>
              <a:t>about</a:t>
            </a:r>
            <a:endParaRPr sz="1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630"/>
              </a:spcBef>
              <a:buChar char="-"/>
              <a:tabLst>
                <a:tab pos="240665" algn="l"/>
              </a:tabLst>
            </a:pPr>
            <a:r>
              <a:rPr dirty="0" sz="1800">
                <a:latin typeface="Arial"/>
                <a:cs typeface="Arial"/>
              </a:rPr>
              <a:t>Something</a:t>
            </a:r>
            <a:r>
              <a:rPr dirty="0" sz="1800" spc="100">
                <a:latin typeface="Arial"/>
                <a:cs typeface="Arial"/>
              </a:rPr>
              <a:t> </a:t>
            </a:r>
            <a:r>
              <a:rPr dirty="0" sz="1800" spc="65">
                <a:latin typeface="Arial"/>
                <a:cs typeface="Arial"/>
              </a:rPr>
              <a:t>that</a:t>
            </a:r>
            <a:r>
              <a:rPr dirty="0" sz="1800" spc="105">
                <a:latin typeface="Arial"/>
                <a:cs typeface="Arial"/>
              </a:rPr>
              <a:t> </a:t>
            </a:r>
            <a:r>
              <a:rPr dirty="0" sz="1800" spc="65">
                <a:latin typeface="Arial"/>
                <a:cs typeface="Arial"/>
              </a:rPr>
              <a:t>felt</a:t>
            </a:r>
            <a:r>
              <a:rPr dirty="0" sz="1800" spc="10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inspiring</a:t>
            </a:r>
            <a:r>
              <a:rPr dirty="0" sz="1800" spc="105">
                <a:latin typeface="Arial"/>
                <a:cs typeface="Arial"/>
              </a:rPr>
              <a:t> </a:t>
            </a:r>
            <a:r>
              <a:rPr dirty="0" sz="1800" spc="70">
                <a:latin typeface="Arial"/>
                <a:cs typeface="Arial"/>
              </a:rPr>
              <a:t>or</a:t>
            </a:r>
            <a:r>
              <a:rPr dirty="0" sz="1800" spc="10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empowering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6875" y="4449571"/>
            <a:ext cx="91306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i="1">
                <a:latin typeface="Arial"/>
                <a:cs typeface="Arial"/>
              </a:rPr>
              <a:t>Try</a:t>
            </a:r>
            <a:r>
              <a:rPr dirty="0" sz="1800" spc="55" i="1">
                <a:latin typeface="Arial"/>
                <a:cs typeface="Arial"/>
              </a:rPr>
              <a:t> </a:t>
            </a:r>
            <a:r>
              <a:rPr dirty="0" sz="1800" spc="90" i="1">
                <a:latin typeface="Arial"/>
                <a:cs typeface="Arial"/>
              </a:rPr>
              <a:t>to</a:t>
            </a:r>
            <a:r>
              <a:rPr dirty="0" sz="1800" spc="45" i="1">
                <a:latin typeface="Arial"/>
                <a:cs typeface="Arial"/>
              </a:rPr>
              <a:t> </a:t>
            </a:r>
            <a:r>
              <a:rPr dirty="0" sz="1800" spc="55" i="1">
                <a:latin typeface="Arial"/>
                <a:cs typeface="Arial"/>
              </a:rPr>
              <a:t>stick </a:t>
            </a:r>
            <a:r>
              <a:rPr dirty="0" sz="1800" spc="90" i="1">
                <a:latin typeface="Arial"/>
                <a:cs typeface="Arial"/>
              </a:rPr>
              <a:t>to</a:t>
            </a:r>
            <a:r>
              <a:rPr dirty="0" sz="1800" spc="50" i="1">
                <a:latin typeface="Arial"/>
                <a:cs typeface="Arial"/>
              </a:rPr>
              <a:t> </a:t>
            </a:r>
            <a:r>
              <a:rPr dirty="0" sz="1800" i="1">
                <a:latin typeface="Arial"/>
                <a:cs typeface="Arial"/>
              </a:rPr>
              <a:t>sharing</a:t>
            </a:r>
            <a:r>
              <a:rPr dirty="0" sz="1800" spc="55" i="1">
                <a:latin typeface="Arial"/>
                <a:cs typeface="Arial"/>
              </a:rPr>
              <a:t> </a:t>
            </a:r>
            <a:r>
              <a:rPr dirty="0" sz="1800" i="1">
                <a:latin typeface="Arial"/>
                <a:cs typeface="Arial"/>
              </a:rPr>
              <a:t>about</a:t>
            </a:r>
            <a:r>
              <a:rPr dirty="0" sz="1800" spc="60" i="1">
                <a:latin typeface="Arial"/>
                <a:cs typeface="Arial"/>
              </a:rPr>
              <a:t> </a:t>
            </a:r>
            <a:r>
              <a:rPr dirty="0" sz="1800" i="1">
                <a:latin typeface="Arial"/>
                <a:cs typeface="Arial"/>
              </a:rPr>
              <a:t>just</a:t>
            </a:r>
            <a:r>
              <a:rPr dirty="0" sz="1800" spc="65" i="1">
                <a:latin typeface="Arial"/>
                <a:cs typeface="Arial"/>
              </a:rPr>
              <a:t> </a:t>
            </a:r>
            <a:r>
              <a:rPr dirty="0" sz="1800" i="1">
                <a:latin typeface="Arial"/>
                <a:cs typeface="Arial"/>
              </a:rPr>
              <a:t>one</a:t>
            </a:r>
            <a:r>
              <a:rPr dirty="0" sz="1800" spc="60" i="1">
                <a:latin typeface="Arial"/>
                <a:cs typeface="Arial"/>
              </a:rPr>
              <a:t> </a:t>
            </a:r>
            <a:r>
              <a:rPr dirty="0" sz="1800" i="1">
                <a:latin typeface="Arial"/>
                <a:cs typeface="Arial"/>
              </a:rPr>
              <a:t>thing</a:t>
            </a:r>
            <a:r>
              <a:rPr dirty="0" sz="1800" spc="55" i="1">
                <a:latin typeface="Arial"/>
                <a:cs typeface="Arial"/>
              </a:rPr>
              <a:t> </a:t>
            </a:r>
            <a:r>
              <a:rPr dirty="0" sz="1800" i="1">
                <a:latin typeface="Arial"/>
                <a:cs typeface="Arial"/>
              </a:rPr>
              <a:t>and</a:t>
            </a:r>
            <a:r>
              <a:rPr dirty="0" sz="1800" spc="65" i="1">
                <a:latin typeface="Arial"/>
                <a:cs typeface="Arial"/>
              </a:rPr>
              <a:t> </a:t>
            </a:r>
            <a:r>
              <a:rPr dirty="0" sz="1800" i="1">
                <a:latin typeface="Arial"/>
                <a:cs typeface="Arial"/>
              </a:rPr>
              <a:t>going</a:t>
            </a:r>
            <a:r>
              <a:rPr dirty="0" sz="1800" spc="55" i="1">
                <a:latin typeface="Arial"/>
                <a:cs typeface="Arial"/>
              </a:rPr>
              <a:t> </a:t>
            </a:r>
            <a:r>
              <a:rPr dirty="0" sz="1800" i="1">
                <a:latin typeface="Arial"/>
                <a:cs typeface="Arial"/>
              </a:rPr>
              <a:t>deeper</a:t>
            </a:r>
            <a:r>
              <a:rPr dirty="0" sz="1800" spc="70" i="1">
                <a:latin typeface="Arial"/>
                <a:cs typeface="Arial"/>
              </a:rPr>
              <a:t> </a:t>
            </a:r>
            <a:r>
              <a:rPr dirty="0" sz="1800" spc="-100" i="1">
                <a:latin typeface="Arial"/>
                <a:cs typeface="Arial"/>
              </a:rPr>
              <a:t>–</a:t>
            </a:r>
            <a:r>
              <a:rPr dirty="0" sz="1800" spc="55" i="1">
                <a:latin typeface="Arial"/>
                <a:cs typeface="Arial"/>
              </a:rPr>
              <a:t> </a:t>
            </a:r>
            <a:r>
              <a:rPr dirty="0" sz="1800" i="1">
                <a:latin typeface="Arial"/>
                <a:cs typeface="Arial"/>
              </a:rPr>
              <a:t>this</a:t>
            </a:r>
            <a:r>
              <a:rPr dirty="0" sz="1800" spc="55" i="1">
                <a:latin typeface="Arial"/>
                <a:cs typeface="Arial"/>
              </a:rPr>
              <a:t> </a:t>
            </a:r>
            <a:r>
              <a:rPr dirty="0" sz="1800" i="1">
                <a:latin typeface="Arial"/>
                <a:cs typeface="Arial"/>
              </a:rPr>
              <a:t>is</a:t>
            </a:r>
            <a:r>
              <a:rPr dirty="0" sz="1800" spc="55" i="1">
                <a:latin typeface="Arial"/>
                <a:cs typeface="Arial"/>
              </a:rPr>
              <a:t> </a:t>
            </a:r>
            <a:r>
              <a:rPr dirty="0" sz="1800" spc="60" i="1">
                <a:latin typeface="Arial"/>
                <a:cs typeface="Arial"/>
              </a:rPr>
              <a:t>not </a:t>
            </a:r>
            <a:r>
              <a:rPr dirty="0" sz="1800" i="1">
                <a:latin typeface="Arial"/>
                <a:cs typeface="Arial"/>
              </a:rPr>
              <a:t>a</a:t>
            </a:r>
            <a:r>
              <a:rPr dirty="0" sz="1800" spc="55" i="1">
                <a:latin typeface="Arial"/>
                <a:cs typeface="Arial"/>
              </a:rPr>
              <a:t> report-</a:t>
            </a:r>
            <a:r>
              <a:rPr dirty="0" sz="1800" spc="-10" i="1">
                <a:latin typeface="Arial"/>
                <a:cs typeface="Arial"/>
              </a:rPr>
              <a:t>back!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Closing</a:t>
            </a:r>
            <a:r>
              <a:rPr dirty="0" spc="-285"/>
              <a:t> </a:t>
            </a:r>
            <a:r>
              <a:rPr dirty="0" spc="-10"/>
              <a:t>exercise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66875" y="2354579"/>
            <a:ext cx="6848475" cy="964565"/>
          </a:xfrm>
          <a:prstGeom prst="rect">
            <a:avLst/>
          </a:prstGeom>
        </p:spPr>
        <p:txBody>
          <a:bodyPr wrap="square" lIns="0" tIns="1771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95"/>
              </a:spcBef>
              <a:tabLst>
                <a:tab pos="240665" algn="l"/>
              </a:tabLst>
            </a:pPr>
            <a:r>
              <a:rPr dirty="0" sz="2000" spc="25">
                <a:latin typeface="Arial"/>
                <a:cs typeface="Arial"/>
              </a:rPr>
              <a:t>-</a:t>
            </a:r>
            <a:r>
              <a:rPr dirty="0" sz="2000">
                <a:latin typeface="Arial"/>
                <a:cs typeface="Arial"/>
              </a:rPr>
              <a:t>	Write</a:t>
            </a:r>
            <a:r>
              <a:rPr dirty="0" sz="2000" spc="1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1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your</a:t>
            </a:r>
            <a:r>
              <a:rPr dirty="0" sz="2000" spc="150">
                <a:latin typeface="Arial"/>
                <a:cs typeface="Arial"/>
              </a:rPr>
              <a:t> </a:t>
            </a:r>
            <a:r>
              <a:rPr dirty="0" sz="2000" spc="40">
                <a:latin typeface="Arial"/>
                <a:cs typeface="Arial"/>
              </a:rPr>
              <a:t>postcard:</a:t>
            </a:r>
            <a:endParaRPr sz="2000">
              <a:latin typeface="Arial"/>
              <a:cs typeface="Arial"/>
            </a:endParaRPr>
          </a:p>
          <a:p>
            <a:pPr marL="287020">
              <a:lnSpc>
                <a:spcPct val="100000"/>
              </a:lnSpc>
              <a:spcBef>
                <a:spcPts val="1295"/>
              </a:spcBef>
              <a:tabLst>
                <a:tab pos="514984" algn="l"/>
              </a:tabLst>
            </a:pPr>
            <a:r>
              <a:rPr dirty="0" sz="2000" spc="25">
                <a:latin typeface="Arial"/>
                <a:cs typeface="Arial"/>
              </a:rPr>
              <a:t>-</a:t>
            </a:r>
            <a:r>
              <a:rPr dirty="0" sz="2000">
                <a:latin typeface="Arial"/>
                <a:cs typeface="Arial"/>
              </a:rPr>
              <a:t>	What’s</a:t>
            </a:r>
            <a:r>
              <a:rPr dirty="0" sz="2000" spc="1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one</a:t>
            </a:r>
            <a:r>
              <a:rPr dirty="0" sz="2000" spc="9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thing</a:t>
            </a:r>
            <a:r>
              <a:rPr dirty="0" sz="2000" spc="1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you</a:t>
            </a:r>
            <a:r>
              <a:rPr dirty="0" sz="2000" spc="1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1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going</a:t>
            </a:r>
            <a:r>
              <a:rPr dirty="0" sz="2000" spc="95">
                <a:latin typeface="Arial"/>
                <a:cs typeface="Arial"/>
              </a:rPr>
              <a:t> </a:t>
            </a:r>
            <a:r>
              <a:rPr dirty="0" sz="2000" spc="100">
                <a:latin typeface="Arial"/>
                <a:cs typeface="Arial"/>
              </a:rPr>
              <a:t>to</a:t>
            </a:r>
            <a:r>
              <a:rPr dirty="0" sz="2000" spc="10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apply</a:t>
            </a:r>
            <a:r>
              <a:rPr dirty="0" sz="2000" spc="105">
                <a:latin typeface="Arial"/>
                <a:cs typeface="Arial"/>
              </a:rPr>
              <a:t> </a:t>
            </a:r>
            <a:r>
              <a:rPr dirty="0" sz="2000" spc="100">
                <a:latin typeface="Arial"/>
                <a:cs typeface="Arial"/>
              </a:rPr>
              <a:t>to</a:t>
            </a:r>
            <a:r>
              <a:rPr dirty="0" sz="2000" spc="10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your</a:t>
            </a:r>
            <a:r>
              <a:rPr dirty="0" sz="2000" spc="114">
                <a:latin typeface="Arial"/>
                <a:cs typeface="Arial"/>
              </a:rPr>
              <a:t> </a:t>
            </a:r>
            <a:r>
              <a:rPr dirty="0" sz="2000" spc="50">
                <a:latin typeface="Arial"/>
                <a:cs typeface="Arial"/>
              </a:rPr>
              <a:t>work?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60"/>
              <a:t>Who</a:t>
            </a:r>
            <a:r>
              <a:rPr dirty="0" spc="-155"/>
              <a:t> </a:t>
            </a:r>
            <a:r>
              <a:rPr dirty="0" spc="95"/>
              <a:t>are</a:t>
            </a:r>
            <a:r>
              <a:rPr dirty="0" spc="-150"/>
              <a:t> </a:t>
            </a:r>
            <a:r>
              <a:rPr dirty="0" spc="-25"/>
              <a:t>we?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49033" y="5994908"/>
            <a:ext cx="1683385" cy="565150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algn="ctr" marL="12065" marR="5080">
              <a:lnSpc>
                <a:spcPts val="1390"/>
              </a:lnSpc>
              <a:spcBef>
                <a:spcPts val="185"/>
              </a:spcBef>
            </a:pPr>
            <a:r>
              <a:rPr dirty="0" sz="1200" b="1">
                <a:latin typeface="Helvetica Neue"/>
                <a:cs typeface="Helvetica Neue"/>
              </a:rPr>
              <a:t>Danielle</a:t>
            </a:r>
            <a:r>
              <a:rPr dirty="0" sz="1200" spc="-35" b="1">
                <a:latin typeface="Helvetica Neue"/>
                <a:cs typeface="Helvetica Neue"/>
              </a:rPr>
              <a:t> </a:t>
            </a:r>
            <a:r>
              <a:rPr dirty="0" sz="1200" b="1">
                <a:latin typeface="Helvetica Neue"/>
                <a:cs typeface="Helvetica Neue"/>
              </a:rPr>
              <a:t>Hessler</a:t>
            </a:r>
            <a:r>
              <a:rPr dirty="0" sz="1200" spc="-35" b="1">
                <a:latin typeface="Helvetica Neue"/>
                <a:cs typeface="Helvetica Neue"/>
              </a:rPr>
              <a:t> </a:t>
            </a:r>
            <a:r>
              <a:rPr dirty="0" sz="1200" spc="-10" b="1">
                <a:latin typeface="Helvetica Neue"/>
                <a:cs typeface="Helvetica Neue"/>
              </a:rPr>
              <a:t>Jones Co-director</a:t>
            </a:r>
            <a:endParaRPr sz="1200">
              <a:latin typeface="Helvetica Neue"/>
              <a:cs typeface="Helvetica Neue"/>
            </a:endParaRPr>
          </a:p>
          <a:p>
            <a:pPr algn="ctr" marL="635">
              <a:lnSpc>
                <a:spcPts val="1380"/>
              </a:lnSpc>
            </a:pPr>
            <a:r>
              <a:rPr dirty="0" sz="1200" spc="-10" b="1">
                <a:latin typeface="Helvetica Neue"/>
                <a:cs typeface="Helvetica Neue"/>
              </a:rPr>
              <a:t>SIREN</a:t>
            </a:r>
            <a:endParaRPr sz="1200">
              <a:latin typeface="Helvetica Neue"/>
              <a:cs typeface="Helvetica Neu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63639" y="3462020"/>
            <a:ext cx="1704975" cy="574040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12700" marR="5080" indent="216535">
              <a:lnSpc>
                <a:spcPts val="1390"/>
              </a:lnSpc>
              <a:spcBef>
                <a:spcPts val="185"/>
              </a:spcBef>
            </a:pPr>
            <a:r>
              <a:rPr dirty="0" sz="1200" spc="-10" b="1">
                <a:latin typeface="Helvetica Neue"/>
                <a:cs typeface="Helvetica Neue"/>
              </a:rPr>
              <a:t>Yuri</a:t>
            </a:r>
            <a:r>
              <a:rPr dirty="0" sz="1200" spc="-70" b="1">
                <a:latin typeface="Helvetica Neue"/>
                <a:cs typeface="Helvetica Neue"/>
              </a:rPr>
              <a:t> </a:t>
            </a:r>
            <a:r>
              <a:rPr dirty="0" sz="1200" spc="-10" b="1">
                <a:latin typeface="Helvetica Neue"/>
                <a:cs typeface="Helvetica Neue"/>
              </a:rPr>
              <a:t>Cartier,</a:t>
            </a:r>
            <a:r>
              <a:rPr dirty="0" sz="1200" spc="-65" b="1">
                <a:latin typeface="Helvetica Neue"/>
                <a:cs typeface="Helvetica Neue"/>
              </a:rPr>
              <a:t> </a:t>
            </a:r>
            <a:r>
              <a:rPr dirty="0" sz="1200" spc="-25" b="1">
                <a:latin typeface="Helvetica Neue"/>
                <a:cs typeface="Helvetica Neue"/>
              </a:rPr>
              <a:t>MPH</a:t>
            </a:r>
            <a:r>
              <a:rPr dirty="0" sz="1200" spc="500" b="1">
                <a:latin typeface="Helvetica Neue"/>
                <a:cs typeface="Helvetica Neue"/>
              </a:rPr>
              <a:t> </a:t>
            </a:r>
            <a:r>
              <a:rPr dirty="0" sz="1200" spc="-30" b="1">
                <a:latin typeface="Helvetica Neue"/>
                <a:cs typeface="Helvetica Neue"/>
              </a:rPr>
              <a:t>Sr.</a:t>
            </a:r>
            <a:r>
              <a:rPr dirty="0" sz="1200" spc="-50" b="1">
                <a:latin typeface="Helvetica Neue"/>
                <a:cs typeface="Helvetica Neue"/>
              </a:rPr>
              <a:t> </a:t>
            </a:r>
            <a:r>
              <a:rPr dirty="0" sz="1200" b="1">
                <a:latin typeface="Helvetica Neue"/>
                <a:cs typeface="Helvetica Neue"/>
              </a:rPr>
              <a:t>Research</a:t>
            </a:r>
            <a:r>
              <a:rPr dirty="0" sz="1200" spc="-50" b="1">
                <a:latin typeface="Helvetica Neue"/>
                <a:cs typeface="Helvetica Neue"/>
              </a:rPr>
              <a:t> </a:t>
            </a:r>
            <a:r>
              <a:rPr dirty="0" sz="1200" spc="-10" b="1">
                <a:latin typeface="Helvetica Neue"/>
                <a:cs typeface="Helvetica Neue"/>
              </a:rPr>
              <a:t>Associate</a:t>
            </a:r>
            <a:endParaRPr sz="1200">
              <a:latin typeface="Helvetica Neue"/>
              <a:cs typeface="Helvetica Neue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dirty="0" sz="1200" spc="-10" b="1">
                <a:latin typeface="Helvetica Neue"/>
                <a:cs typeface="Helvetica Neue"/>
              </a:rPr>
              <a:t>SIREN</a:t>
            </a:r>
            <a:endParaRPr sz="120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65737" y="3550411"/>
            <a:ext cx="1280795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200" b="1">
                <a:latin typeface="Helvetica Neue"/>
                <a:cs typeface="Helvetica Neue"/>
              </a:rPr>
              <a:t>Benjamín</a:t>
            </a:r>
            <a:r>
              <a:rPr dirty="0" sz="1200" spc="-60" b="1">
                <a:latin typeface="Helvetica Neue"/>
                <a:cs typeface="Helvetica Neue"/>
              </a:rPr>
              <a:t> </a:t>
            </a:r>
            <a:r>
              <a:rPr dirty="0" sz="1200" spc="-10" b="1">
                <a:latin typeface="Helvetica Neue"/>
                <a:cs typeface="Helvetica Neue"/>
              </a:rPr>
              <a:t>Aceves </a:t>
            </a:r>
            <a:r>
              <a:rPr dirty="0" sz="1200" b="1">
                <a:latin typeface="Helvetica Neue"/>
                <a:cs typeface="Helvetica Neue"/>
              </a:rPr>
              <a:t>San</a:t>
            </a:r>
            <a:r>
              <a:rPr dirty="0" sz="1200" spc="-30" b="1">
                <a:latin typeface="Helvetica Neue"/>
                <a:cs typeface="Helvetica Neue"/>
              </a:rPr>
              <a:t> </a:t>
            </a:r>
            <a:r>
              <a:rPr dirty="0" sz="1200" b="1">
                <a:latin typeface="Helvetica Neue"/>
                <a:cs typeface="Helvetica Neue"/>
              </a:rPr>
              <a:t>Diego</a:t>
            </a:r>
            <a:r>
              <a:rPr dirty="0" sz="1200" spc="-15" b="1">
                <a:latin typeface="Helvetica Neue"/>
                <a:cs typeface="Helvetica Neue"/>
              </a:rPr>
              <a:t> </a:t>
            </a:r>
            <a:r>
              <a:rPr dirty="0" sz="1200" spc="-20" b="1">
                <a:latin typeface="Helvetica Neue"/>
                <a:cs typeface="Helvetica Neue"/>
              </a:rPr>
              <a:t>State </a:t>
            </a:r>
            <a:r>
              <a:rPr dirty="0" sz="1200" spc="-10" b="1">
                <a:latin typeface="Helvetica Neue"/>
                <a:cs typeface="Helvetica Neue"/>
              </a:rPr>
              <a:t>University</a:t>
            </a:r>
            <a:endParaRPr sz="1200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23460" y="5988811"/>
            <a:ext cx="127190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latin typeface="Helvetica Neue"/>
                <a:cs typeface="Helvetica Neue"/>
              </a:rPr>
              <a:t>Janice</a:t>
            </a:r>
            <a:r>
              <a:rPr dirty="0" sz="1200" spc="-30" b="1">
                <a:latin typeface="Helvetica Neue"/>
                <a:cs typeface="Helvetica Neue"/>
              </a:rPr>
              <a:t> </a:t>
            </a:r>
            <a:r>
              <a:rPr dirty="0" sz="1200" spc="-10" b="1">
                <a:latin typeface="Helvetica Neue"/>
                <a:cs typeface="Helvetica Neue"/>
              </a:rPr>
              <a:t>Tufte </a:t>
            </a:r>
            <a:r>
              <a:rPr dirty="0" sz="1200" b="1">
                <a:latin typeface="Helvetica Neue"/>
                <a:cs typeface="Helvetica Neue"/>
              </a:rPr>
              <a:t>Lived</a:t>
            </a:r>
            <a:r>
              <a:rPr dirty="0" sz="1200" spc="-20" b="1">
                <a:latin typeface="Helvetica Neue"/>
                <a:cs typeface="Helvetica Neue"/>
              </a:rPr>
              <a:t> </a:t>
            </a:r>
            <a:r>
              <a:rPr dirty="0" sz="1200" spc="-10" b="1">
                <a:latin typeface="Helvetica Neue"/>
                <a:cs typeface="Helvetica Neue"/>
              </a:rPr>
              <a:t>Experience Advisor</a:t>
            </a:r>
            <a:endParaRPr sz="1200">
              <a:latin typeface="Helvetica Neue"/>
              <a:cs typeface="Helvetica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87943" y="3455923"/>
            <a:ext cx="1682750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>
              <a:lnSpc>
                <a:spcPct val="99400"/>
              </a:lnSpc>
              <a:spcBef>
                <a:spcPts val="105"/>
              </a:spcBef>
            </a:pPr>
            <a:r>
              <a:rPr dirty="0" sz="1200" b="1">
                <a:latin typeface="Helvetica Neue"/>
                <a:cs typeface="Helvetica Neue"/>
              </a:rPr>
              <a:t>Sheree</a:t>
            </a:r>
            <a:r>
              <a:rPr dirty="0" sz="1200" spc="-45" b="1">
                <a:latin typeface="Helvetica Neue"/>
                <a:cs typeface="Helvetica Neue"/>
              </a:rPr>
              <a:t> </a:t>
            </a:r>
            <a:r>
              <a:rPr dirty="0" sz="1200" b="1">
                <a:latin typeface="Helvetica Neue"/>
                <a:cs typeface="Helvetica Neue"/>
              </a:rPr>
              <a:t>Boulet,</a:t>
            </a:r>
            <a:r>
              <a:rPr dirty="0" sz="1200" spc="-35" b="1">
                <a:latin typeface="Helvetica Neue"/>
                <a:cs typeface="Helvetica Neue"/>
              </a:rPr>
              <a:t> </a:t>
            </a:r>
            <a:r>
              <a:rPr dirty="0" sz="1200" spc="-20" b="1">
                <a:latin typeface="Helvetica Neue"/>
                <a:cs typeface="Helvetica Neue"/>
              </a:rPr>
              <a:t>DrPH </a:t>
            </a:r>
            <a:r>
              <a:rPr dirty="0" sz="1200" b="1">
                <a:latin typeface="Helvetica Neue"/>
                <a:cs typeface="Helvetica Neue"/>
              </a:rPr>
              <a:t>Vice</a:t>
            </a:r>
            <a:r>
              <a:rPr dirty="0" sz="1200" spc="-25" b="1">
                <a:latin typeface="Helvetica Neue"/>
                <a:cs typeface="Helvetica Neue"/>
              </a:rPr>
              <a:t> </a:t>
            </a:r>
            <a:r>
              <a:rPr dirty="0" sz="1200" b="1">
                <a:latin typeface="Helvetica Neue"/>
                <a:cs typeface="Helvetica Neue"/>
              </a:rPr>
              <a:t>Chair</a:t>
            </a:r>
            <a:r>
              <a:rPr dirty="0" sz="1200" spc="-25" b="1">
                <a:latin typeface="Helvetica Neue"/>
                <a:cs typeface="Helvetica Neue"/>
              </a:rPr>
              <a:t> </a:t>
            </a:r>
            <a:r>
              <a:rPr dirty="0" sz="1200" b="1">
                <a:latin typeface="Helvetica Neue"/>
                <a:cs typeface="Helvetica Neue"/>
              </a:rPr>
              <a:t>of</a:t>
            </a:r>
            <a:r>
              <a:rPr dirty="0" sz="1200" spc="-25" b="1">
                <a:latin typeface="Helvetica Neue"/>
                <a:cs typeface="Helvetica Neue"/>
              </a:rPr>
              <a:t> </a:t>
            </a:r>
            <a:r>
              <a:rPr dirty="0" sz="1200" spc="-10" b="1">
                <a:latin typeface="Helvetica Neue"/>
                <a:cs typeface="Helvetica Neue"/>
              </a:rPr>
              <a:t>Research </a:t>
            </a:r>
            <a:r>
              <a:rPr dirty="0" sz="1200" b="1">
                <a:latin typeface="Helvetica Neue"/>
                <a:cs typeface="Helvetica Neue"/>
              </a:rPr>
              <a:t>Department</a:t>
            </a:r>
            <a:r>
              <a:rPr dirty="0" sz="1200" spc="-65" b="1">
                <a:latin typeface="Helvetica Neue"/>
                <a:cs typeface="Helvetica Neue"/>
              </a:rPr>
              <a:t> </a:t>
            </a:r>
            <a:r>
              <a:rPr dirty="0" sz="1200" spc="-10" b="1">
                <a:latin typeface="Helvetica Neue"/>
                <a:cs typeface="Helvetica Neue"/>
              </a:rPr>
              <a:t>OB/GYN </a:t>
            </a:r>
            <a:r>
              <a:rPr dirty="0" sz="1200" b="1">
                <a:latin typeface="Helvetica Neue"/>
                <a:cs typeface="Helvetica Neue"/>
              </a:rPr>
              <a:t>Boston</a:t>
            </a:r>
            <a:r>
              <a:rPr dirty="0" sz="1200" spc="-35" b="1">
                <a:latin typeface="Helvetica Neue"/>
                <a:cs typeface="Helvetica Neue"/>
              </a:rPr>
              <a:t> </a:t>
            </a:r>
            <a:r>
              <a:rPr dirty="0" sz="1200" spc="-10" b="1">
                <a:latin typeface="Helvetica Neue"/>
                <a:cs typeface="Helvetica Neue"/>
              </a:rPr>
              <a:t>University</a:t>
            </a:r>
            <a:endParaRPr sz="1200">
              <a:latin typeface="Helvetica Neue"/>
              <a:cs typeface="Helvetica Neu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79141" y="6080252"/>
            <a:ext cx="1303655" cy="385445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134620" marR="5080" indent="-122555">
              <a:lnSpc>
                <a:spcPts val="1390"/>
              </a:lnSpc>
              <a:spcBef>
                <a:spcPts val="185"/>
              </a:spcBef>
            </a:pPr>
            <a:r>
              <a:rPr dirty="0" sz="1200" b="1">
                <a:latin typeface="Helvetica Neue"/>
                <a:cs typeface="Helvetica Neue"/>
              </a:rPr>
              <a:t>Whitney</a:t>
            </a:r>
            <a:r>
              <a:rPr dirty="0" sz="1200" spc="-40" b="1">
                <a:latin typeface="Helvetica Neue"/>
                <a:cs typeface="Helvetica Neue"/>
              </a:rPr>
              <a:t> </a:t>
            </a:r>
            <a:r>
              <a:rPr dirty="0" sz="1200" spc="-10" b="1">
                <a:latin typeface="Helvetica Neue"/>
                <a:cs typeface="Helvetica Neue"/>
              </a:rPr>
              <a:t>Thurman </a:t>
            </a:r>
            <a:r>
              <a:rPr dirty="0" sz="1200" spc="-20" b="1">
                <a:latin typeface="Helvetica Neue"/>
                <a:cs typeface="Helvetica Neue"/>
              </a:rPr>
              <a:t>UTexas</a:t>
            </a:r>
            <a:r>
              <a:rPr dirty="0" sz="1200" spc="-40" b="1">
                <a:latin typeface="Helvetica Neue"/>
                <a:cs typeface="Helvetica Neue"/>
              </a:rPr>
              <a:t> </a:t>
            </a:r>
            <a:r>
              <a:rPr dirty="0" sz="1200" spc="-10" b="1">
                <a:latin typeface="Helvetica Neue"/>
                <a:cs typeface="Helvetica Neue"/>
              </a:rPr>
              <a:t>Austin</a:t>
            </a:r>
            <a:endParaRPr sz="1200">
              <a:latin typeface="Helvetica Neue"/>
              <a:cs typeface="Helvetica Neu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85126" y="6122923"/>
            <a:ext cx="1271905" cy="574040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12700" marR="5080" indent="222885">
              <a:lnSpc>
                <a:spcPts val="1390"/>
              </a:lnSpc>
              <a:spcBef>
                <a:spcPts val="185"/>
              </a:spcBef>
            </a:pPr>
            <a:r>
              <a:rPr dirty="0" sz="1200" b="1">
                <a:latin typeface="Helvetica Neue"/>
                <a:cs typeface="Helvetica Neue"/>
              </a:rPr>
              <a:t>Tia</a:t>
            </a:r>
            <a:r>
              <a:rPr dirty="0" sz="1200" spc="-15" b="1">
                <a:latin typeface="Helvetica Neue"/>
                <a:cs typeface="Helvetica Neue"/>
              </a:rPr>
              <a:t> </a:t>
            </a:r>
            <a:r>
              <a:rPr dirty="0" sz="1200" spc="-10" b="1">
                <a:latin typeface="Helvetica Neue"/>
                <a:cs typeface="Helvetica Neue"/>
              </a:rPr>
              <a:t>Francis </a:t>
            </a:r>
            <a:r>
              <a:rPr dirty="0" sz="1200" b="1">
                <a:latin typeface="Helvetica Neue"/>
                <a:cs typeface="Helvetica Neue"/>
              </a:rPr>
              <a:t>Lived</a:t>
            </a:r>
            <a:r>
              <a:rPr dirty="0" sz="1200" spc="-20" b="1">
                <a:latin typeface="Helvetica Neue"/>
                <a:cs typeface="Helvetica Neue"/>
              </a:rPr>
              <a:t> </a:t>
            </a:r>
            <a:r>
              <a:rPr dirty="0" sz="1200" spc="-10" b="1">
                <a:latin typeface="Helvetica Neue"/>
                <a:cs typeface="Helvetica Neue"/>
              </a:rPr>
              <a:t>Experience</a:t>
            </a:r>
            <a:endParaRPr sz="1200">
              <a:latin typeface="Helvetica Neue"/>
              <a:cs typeface="Helvetica Neue"/>
            </a:endParaRPr>
          </a:p>
          <a:p>
            <a:pPr marL="359410">
              <a:lnSpc>
                <a:spcPct val="100000"/>
              </a:lnSpc>
              <a:spcBef>
                <a:spcPts val="15"/>
              </a:spcBef>
            </a:pPr>
            <a:r>
              <a:rPr dirty="0" sz="1200" spc="-10" b="1">
                <a:latin typeface="Helvetica Neue"/>
                <a:cs typeface="Helvetica Neue"/>
              </a:rPr>
              <a:t>Advisor</a:t>
            </a:r>
            <a:endParaRPr sz="120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49718" y="3507740"/>
            <a:ext cx="1270635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 indent="-635">
              <a:lnSpc>
                <a:spcPct val="100800"/>
              </a:lnSpc>
              <a:spcBef>
                <a:spcPts val="85"/>
              </a:spcBef>
            </a:pPr>
            <a:r>
              <a:rPr dirty="0" sz="1200" b="1">
                <a:latin typeface="Helvetica Neue"/>
                <a:cs typeface="Helvetica Neue"/>
              </a:rPr>
              <a:t>Rebekah</a:t>
            </a:r>
            <a:r>
              <a:rPr dirty="0" sz="1200" spc="-35" b="1">
                <a:latin typeface="Helvetica Neue"/>
                <a:cs typeface="Helvetica Neue"/>
              </a:rPr>
              <a:t> </a:t>
            </a:r>
            <a:r>
              <a:rPr dirty="0" sz="1200" spc="-10" b="1">
                <a:latin typeface="Helvetica Neue"/>
                <a:cs typeface="Helvetica Neue"/>
              </a:rPr>
              <a:t>Angove </a:t>
            </a:r>
            <a:r>
              <a:rPr dirty="0" sz="1200" b="1">
                <a:latin typeface="Helvetica Neue"/>
                <a:cs typeface="Helvetica Neue"/>
              </a:rPr>
              <a:t>Patient</a:t>
            </a:r>
            <a:r>
              <a:rPr dirty="0" sz="1200" spc="-30" b="1">
                <a:latin typeface="Helvetica Neue"/>
                <a:cs typeface="Helvetica Neue"/>
              </a:rPr>
              <a:t> </a:t>
            </a:r>
            <a:r>
              <a:rPr dirty="0" sz="1200" spc="-10" b="1">
                <a:latin typeface="Helvetica Neue"/>
                <a:cs typeface="Helvetica Neue"/>
              </a:rPr>
              <a:t>Advocate Foundation</a:t>
            </a:r>
            <a:endParaRPr sz="1200">
              <a:latin typeface="Helvetica Neue"/>
              <a:cs typeface="Helvetica Neue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7745" y="4289172"/>
            <a:ext cx="1588912" cy="158891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36835" y="1698024"/>
            <a:ext cx="1121858" cy="174037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1708" y="1745528"/>
            <a:ext cx="1600489" cy="176212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9057" y="4266708"/>
            <a:ext cx="1681308" cy="169285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0498" y="4294128"/>
            <a:ext cx="1560065" cy="178310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74942" y="1739033"/>
            <a:ext cx="1752023" cy="176356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70974" y="4281285"/>
            <a:ext cx="1554018" cy="168679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33891" y="1664709"/>
            <a:ext cx="1762126" cy="1785216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277237" y="6135116"/>
            <a:ext cx="1776730" cy="385445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12700" marR="5080" indent="571500">
              <a:lnSpc>
                <a:spcPts val="1390"/>
              </a:lnSpc>
              <a:spcBef>
                <a:spcPts val="185"/>
              </a:spcBef>
            </a:pPr>
            <a:r>
              <a:rPr dirty="0" sz="1200" b="1">
                <a:latin typeface="Helvetica Neue"/>
                <a:cs typeface="Helvetica Neue"/>
              </a:rPr>
              <a:t>Eric</a:t>
            </a:r>
            <a:r>
              <a:rPr dirty="0" sz="1200" spc="-15" b="1">
                <a:latin typeface="Helvetica Neue"/>
                <a:cs typeface="Helvetica Neue"/>
              </a:rPr>
              <a:t> </a:t>
            </a:r>
            <a:r>
              <a:rPr dirty="0" sz="1200" spc="-25" b="1">
                <a:latin typeface="Helvetica Neue"/>
                <a:cs typeface="Helvetica Neue"/>
              </a:rPr>
              <a:t>Wat </a:t>
            </a:r>
            <a:r>
              <a:rPr dirty="0" sz="1200" b="1">
                <a:latin typeface="Helvetica Neue"/>
                <a:cs typeface="Helvetica Neue"/>
              </a:rPr>
              <a:t>Independent</a:t>
            </a:r>
            <a:r>
              <a:rPr dirty="0" sz="1200" spc="-60" b="1">
                <a:latin typeface="Helvetica Neue"/>
                <a:cs typeface="Helvetica Neue"/>
              </a:rPr>
              <a:t> </a:t>
            </a:r>
            <a:r>
              <a:rPr dirty="0" sz="1200" spc="-10" b="1">
                <a:latin typeface="Helvetica Neue"/>
                <a:cs typeface="Helvetica Neue"/>
              </a:rPr>
              <a:t>Consultant</a:t>
            </a:r>
            <a:endParaRPr sz="1200">
              <a:latin typeface="Helvetica Neue"/>
              <a:cs typeface="Helvetica Neue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141177" y="4265470"/>
            <a:ext cx="1733625" cy="1689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Workshop</a:t>
            </a:r>
            <a:r>
              <a:rPr dirty="0" spc="-185"/>
              <a:t> </a:t>
            </a:r>
            <a:r>
              <a:rPr dirty="0" spc="-10"/>
              <a:t>Goals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66875" y="2395219"/>
            <a:ext cx="8857615" cy="2479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080" indent="-228600">
              <a:lnSpc>
                <a:spcPct val="130000"/>
              </a:lnSpc>
              <a:spcBef>
                <a:spcPts val="100"/>
              </a:spcBef>
              <a:buChar char="-"/>
              <a:tabLst>
                <a:tab pos="241300" algn="l"/>
              </a:tabLst>
            </a:pPr>
            <a:r>
              <a:rPr dirty="0" sz="1800">
                <a:latin typeface="Arial"/>
                <a:cs typeface="Arial"/>
              </a:rPr>
              <a:t>Make</a:t>
            </a:r>
            <a:r>
              <a:rPr dirty="0" sz="1800" spc="105">
                <a:latin typeface="Arial"/>
                <a:cs typeface="Arial"/>
              </a:rPr>
              <a:t> </a:t>
            </a:r>
            <a:r>
              <a:rPr dirty="0" sz="1800" spc="50">
                <a:latin typeface="Arial"/>
                <a:cs typeface="Arial"/>
              </a:rPr>
              <a:t>connections</a:t>
            </a:r>
            <a:r>
              <a:rPr dirty="0" sz="1800" spc="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and</a:t>
            </a:r>
            <a:r>
              <a:rPr dirty="0" sz="1800" spc="1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share</a:t>
            </a:r>
            <a:r>
              <a:rPr dirty="0" sz="1800" spc="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learnings</a:t>
            </a:r>
            <a:r>
              <a:rPr dirty="0" sz="1800" spc="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among</a:t>
            </a:r>
            <a:r>
              <a:rPr dirty="0" sz="1800" spc="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individuals</a:t>
            </a:r>
            <a:r>
              <a:rPr dirty="0" sz="1800" spc="110">
                <a:latin typeface="Arial"/>
                <a:cs typeface="Arial"/>
              </a:rPr>
              <a:t> </a:t>
            </a:r>
            <a:r>
              <a:rPr dirty="0" sz="1800" spc="60">
                <a:latin typeface="Arial"/>
                <a:cs typeface="Arial"/>
              </a:rPr>
              <a:t>with</a:t>
            </a:r>
            <a:r>
              <a:rPr dirty="0" sz="1800" spc="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</a:t>
            </a:r>
            <a:r>
              <a:rPr dirty="0" sz="1800" spc="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shared</a:t>
            </a:r>
            <a:r>
              <a:rPr dirty="0" sz="1800" spc="1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interest</a:t>
            </a:r>
            <a:r>
              <a:rPr dirty="0" sz="1800" spc="12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in </a:t>
            </a:r>
            <a:r>
              <a:rPr dirty="0" sz="1800">
                <a:latin typeface="Arial"/>
                <a:cs typeface="Arial"/>
              </a:rPr>
              <a:t>deepening</a:t>
            </a:r>
            <a:r>
              <a:rPr dirty="0" sz="1800" spc="1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lived</a:t>
            </a:r>
            <a:r>
              <a:rPr dirty="0" sz="1800" spc="1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experience</a:t>
            </a:r>
            <a:r>
              <a:rPr dirty="0" sz="1800" spc="120">
                <a:latin typeface="Arial"/>
                <a:cs typeface="Arial"/>
              </a:rPr>
              <a:t> </a:t>
            </a:r>
            <a:r>
              <a:rPr dirty="0" sz="1800" spc="50">
                <a:latin typeface="Arial"/>
                <a:cs typeface="Arial"/>
              </a:rPr>
              <a:t>expertise</a:t>
            </a:r>
            <a:r>
              <a:rPr dirty="0" sz="1800" spc="1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</a:t>
            </a:r>
            <a:r>
              <a:rPr dirty="0" sz="1800" spc="1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social</a:t>
            </a:r>
            <a:r>
              <a:rPr dirty="0" sz="1800" spc="130">
                <a:latin typeface="Arial"/>
                <a:cs typeface="Arial"/>
              </a:rPr>
              <a:t> </a:t>
            </a:r>
            <a:r>
              <a:rPr dirty="0" sz="1800" spc="50">
                <a:latin typeface="Arial"/>
                <a:cs typeface="Arial"/>
              </a:rPr>
              <a:t>care</a:t>
            </a:r>
            <a:r>
              <a:rPr dirty="0" sz="1800" spc="1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research.</a:t>
            </a:r>
            <a:endParaRPr sz="1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630"/>
              </a:spcBef>
              <a:buChar char="-"/>
              <a:tabLst>
                <a:tab pos="240665" algn="l"/>
              </a:tabLst>
            </a:pPr>
            <a:r>
              <a:rPr dirty="0" sz="1800">
                <a:latin typeface="Arial"/>
                <a:cs typeface="Arial"/>
              </a:rPr>
              <a:t>Whether</a:t>
            </a:r>
            <a:r>
              <a:rPr dirty="0" sz="1800" spc="140">
                <a:latin typeface="Arial"/>
                <a:cs typeface="Arial"/>
              </a:rPr>
              <a:t> </a:t>
            </a:r>
            <a:r>
              <a:rPr dirty="0" sz="1800" spc="65">
                <a:latin typeface="Arial"/>
                <a:cs typeface="Arial"/>
              </a:rPr>
              <a:t>that</a:t>
            </a:r>
            <a:r>
              <a:rPr dirty="0" sz="1800" spc="14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be...</a:t>
            </a:r>
            <a:endParaRPr sz="1800">
              <a:latin typeface="Arial"/>
              <a:cs typeface="Arial"/>
            </a:endParaRPr>
          </a:p>
          <a:p>
            <a:pPr lvl="1" marL="514350" indent="-227329">
              <a:lnSpc>
                <a:spcPct val="100000"/>
              </a:lnSpc>
              <a:spcBef>
                <a:spcPts val="1155"/>
              </a:spcBef>
              <a:buFont typeface="Courier New"/>
              <a:buChar char="o"/>
              <a:tabLst>
                <a:tab pos="514350" algn="l"/>
              </a:tabLst>
            </a:pPr>
            <a:r>
              <a:rPr dirty="0" sz="1800">
                <a:latin typeface="Arial"/>
                <a:cs typeface="Arial"/>
              </a:rPr>
              <a:t>Taking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60">
                <a:latin typeface="Arial"/>
                <a:cs typeface="Arial"/>
              </a:rPr>
              <a:t>the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65">
                <a:latin typeface="Arial"/>
                <a:cs typeface="Arial"/>
              </a:rPr>
              <a:t>first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55">
                <a:latin typeface="Arial"/>
                <a:cs typeface="Arial"/>
              </a:rPr>
              <a:t>step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 spc="45">
                <a:latin typeface="Arial"/>
                <a:cs typeface="Arial"/>
              </a:rPr>
              <a:t>today</a:t>
            </a:r>
            <a:endParaRPr sz="1800">
              <a:latin typeface="Arial"/>
              <a:cs typeface="Arial"/>
            </a:endParaRPr>
          </a:p>
          <a:p>
            <a:pPr lvl="1" marL="514350" indent="-227329">
              <a:lnSpc>
                <a:spcPct val="100000"/>
              </a:lnSpc>
              <a:spcBef>
                <a:spcPts val="1125"/>
              </a:spcBef>
              <a:buFont typeface="Courier New"/>
              <a:buChar char="o"/>
              <a:tabLst>
                <a:tab pos="514350" algn="l"/>
              </a:tabLst>
            </a:pPr>
            <a:r>
              <a:rPr dirty="0" sz="1800" spc="45">
                <a:latin typeface="Arial"/>
                <a:cs typeface="Arial"/>
              </a:rPr>
              <a:t>Connecting</a:t>
            </a:r>
            <a:r>
              <a:rPr dirty="0" sz="1800" spc="9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around</a:t>
            </a:r>
            <a:r>
              <a:rPr dirty="0" sz="1800" spc="100">
                <a:latin typeface="Arial"/>
                <a:cs typeface="Arial"/>
              </a:rPr>
              <a:t> </a:t>
            </a:r>
            <a:r>
              <a:rPr dirty="0" sz="1800" spc="55">
                <a:latin typeface="Arial"/>
                <a:cs typeface="Arial"/>
              </a:rPr>
              <a:t>specific</a:t>
            </a:r>
            <a:r>
              <a:rPr dirty="0" sz="1800" spc="10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challenges</a:t>
            </a:r>
            <a:r>
              <a:rPr dirty="0" sz="1800" spc="90">
                <a:latin typeface="Arial"/>
                <a:cs typeface="Arial"/>
              </a:rPr>
              <a:t> </a:t>
            </a:r>
            <a:r>
              <a:rPr dirty="0" sz="1800" spc="70">
                <a:latin typeface="Arial"/>
                <a:cs typeface="Arial"/>
              </a:rPr>
              <a:t>or</a:t>
            </a:r>
            <a:r>
              <a:rPr dirty="0" sz="1800" spc="105">
                <a:latin typeface="Arial"/>
                <a:cs typeface="Arial"/>
              </a:rPr>
              <a:t> </a:t>
            </a:r>
            <a:r>
              <a:rPr dirty="0" sz="1800" spc="35">
                <a:latin typeface="Arial"/>
                <a:cs typeface="Arial"/>
              </a:rPr>
              <a:t>barriers</a:t>
            </a:r>
            <a:endParaRPr sz="1800">
              <a:latin typeface="Arial"/>
              <a:cs typeface="Arial"/>
            </a:endParaRPr>
          </a:p>
          <a:p>
            <a:pPr lvl="1" marL="514350" indent="-227329">
              <a:lnSpc>
                <a:spcPct val="100000"/>
              </a:lnSpc>
              <a:spcBef>
                <a:spcPts val="1155"/>
              </a:spcBef>
              <a:buFont typeface="Courier New"/>
              <a:buChar char="o"/>
              <a:tabLst>
                <a:tab pos="514350" algn="l"/>
              </a:tabLst>
            </a:pPr>
            <a:r>
              <a:rPr dirty="0" sz="1800">
                <a:latin typeface="Arial"/>
                <a:cs typeface="Arial"/>
              </a:rPr>
              <a:t>Identifying</a:t>
            </a:r>
            <a:r>
              <a:rPr dirty="0" sz="1800" spc="114">
                <a:latin typeface="Arial"/>
                <a:cs typeface="Arial"/>
              </a:rPr>
              <a:t> </a:t>
            </a:r>
            <a:r>
              <a:rPr dirty="0" sz="1800" spc="60">
                <a:latin typeface="Arial"/>
                <a:cs typeface="Arial"/>
              </a:rPr>
              <a:t>the</a:t>
            </a:r>
            <a:r>
              <a:rPr dirty="0" sz="1800" spc="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next</a:t>
            </a:r>
            <a:r>
              <a:rPr dirty="0" sz="1800" spc="120">
                <a:latin typeface="Arial"/>
                <a:cs typeface="Arial"/>
              </a:rPr>
              <a:t> </a:t>
            </a:r>
            <a:r>
              <a:rPr dirty="0" sz="1800" spc="55">
                <a:latin typeface="Arial"/>
                <a:cs typeface="Arial"/>
              </a:rPr>
              <a:t>step</a:t>
            </a:r>
            <a:r>
              <a:rPr dirty="0" sz="1800" spc="1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along</a:t>
            </a:r>
            <a:r>
              <a:rPr dirty="0" sz="1800" spc="120">
                <a:latin typeface="Arial"/>
                <a:cs typeface="Arial"/>
              </a:rPr>
              <a:t> </a:t>
            </a:r>
            <a:r>
              <a:rPr dirty="0" sz="1800" spc="60">
                <a:latin typeface="Arial"/>
                <a:cs typeface="Arial"/>
              </a:rPr>
              <a:t>the</a:t>
            </a:r>
            <a:r>
              <a:rPr dirty="0" sz="1800" spc="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continuum</a:t>
            </a:r>
            <a:r>
              <a:rPr dirty="0" sz="1800" spc="120">
                <a:latin typeface="Arial"/>
                <a:cs typeface="Arial"/>
              </a:rPr>
              <a:t> </a:t>
            </a:r>
            <a:r>
              <a:rPr dirty="0" sz="1800" spc="85">
                <a:latin typeface="Arial"/>
                <a:cs typeface="Arial"/>
              </a:rPr>
              <a:t>of</a:t>
            </a:r>
            <a:r>
              <a:rPr dirty="0" sz="1800" spc="10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engagement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Agenda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66875" y="2520188"/>
            <a:ext cx="3933825" cy="1747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-"/>
              <a:tabLst>
                <a:tab pos="240665" algn="l"/>
              </a:tabLst>
            </a:pPr>
            <a:r>
              <a:rPr dirty="0" sz="1800" spc="45">
                <a:latin typeface="Arial"/>
                <a:cs typeface="Arial"/>
              </a:rPr>
              <a:t>Introductions</a:t>
            </a:r>
            <a:r>
              <a:rPr dirty="0" sz="1800" spc="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and</a:t>
            </a:r>
            <a:r>
              <a:rPr dirty="0" sz="1800" spc="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level-</a:t>
            </a:r>
            <a:r>
              <a:rPr dirty="0" sz="1800" spc="65">
                <a:latin typeface="Arial"/>
                <a:cs typeface="Arial"/>
              </a:rPr>
              <a:t>set</a:t>
            </a:r>
            <a:r>
              <a:rPr dirty="0" sz="1800" spc="35">
                <a:latin typeface="Arial"/>
                <a:cs typeface="Arial"/>
              </a:rPr>
              <a:t> </a:t>
            </a:r>
            <a:r>
              <a:rPr dirty="0" sz="1800" spc="-95">
                <a:latin typeface="Arial"/>
                <a:cs typeface="Arial"/>
              </a:rPr>
              <a:t>(15</a:t>
            </a:r>
            <a:r>
              <a:rPr dirty="0" sz="1800" spc="4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min)</a:t>
            </a:r>
            <a:endParaRPr sz="1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630"/>
              </a:spcBef>
              <a:buChar char="-"/>
              <a:tabLst>
                <a:tab pos="240665" algn="l"/>
              </a:tabLst>
            </a:pPr>
            <a:r>
              <a:rPr dirty="0" sz="1800">
                <a:latin typeface="Arial"/>
                <a:cs typeface="Arial"/>
              </a:rPr>
              <a:t>Breakout</a:t>
            </a:r>
            <a:r>
              <a:rPr dirty="0" sz="1800" spc="100">
                <a:latin typeface="Arial"/>
                <a:cs typeface="Arial"/>
              </a:rPr>
              <a:t> </a:t>
            </a:r>
            <a:r>
              <a:rPr dirty="0" sz="1800" spc="50">
                <a:latin typeface="Arial"/>
                <a:cs typeface="Arial"/>
              </a:rPr>
              <a:t>groups</a:t>
            </a:r>
            <a:r>
              <a:rPr dirty="0" sz="1800" spc="90">
                <a:latin typeface="Arial"/>
                <a:cs typeface="Arial"/>
              </a:rPr>
              <a:t> </a:t>
            </a:r>
            <a:r>
              <a:rPr dirty="0" sz="1800" spc="100">
                <a:latin typeface="Arial"/>
                <a:cs typeface="Arial"/>
              </a:rPr>
              <a:t>(30</a:t>
            </a:r>
            <a:r>
              <a:rPr dirty="0" sz="1800" spc="9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min)</a:t>
            </a:r>
            <a:endParaRPr sz="1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630"/>
              </a:spcBef>
              <a:buChar char="-"/>
              <a:tabLst>
                <a:tab pos="240665" algn="l"/>
              </a:tabLst>
            </a:pPr>
            <a:r>
              <a:rPr dirty="0" sz="1800">
                <a:latin typeface="Arial"/>
                <a:cs typeface="Arial"/>
              </a:rPr>
              <a:t>Room</a:t>
            </a:r>
            <a:r>
              <a:rPr dirty="0" sz="1800" spc="18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discussion</a:t>
            </a:r>
            <a:r>
              <a:rPr dirty="0" sz="1800" spc="17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(25</a:t>
            </a:r>
            <a:r>
              <a:rPr dirty="0" sz="1800" spc="185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min)</a:t>
            </a:r>
            <a:endParaRPr sz="1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660"/>
              </a:spcBef>
              <a:buChar char="-"/>
              <a:tabLst>
                <a:tab pos="240665" algn="l"/>
              </a:tabLst>
            </a:pPr>
            <a:r>
              <a:rPr dirty="0" sz="1800">
                <a:latin typeface="Arial"/>
                <a:cs typeface="Arial"/>
              </a:rPr>
              <a:t>Closing</a:t>
            </a:r>
            <a:r>
              <a:rPr dirty="0" sz="1800" spc="1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(5</a:t>
            </a:r>
            <a:r>
              <a:rPr dirty="0" sz="1800" spc="12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min)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3030" rIns="0" bIns="0" rtlCol="0" vert="horz">
            <a:spAutoFit/>
          </a:bodyPr>
          <a:lstStyle/>
          <a:p>
            <a:pPr marL="12700" marR="5080">
              <a:lnSpc>
                <a:spcPts val="4510"/>
              </a:lnSpc>
              <a:spcBef>
                <a:spcPts val="890"/>
              </a:spcBef>
            </a:pPr>
            <a:r>
              <a:rPr dirty="0" spc="55"/>
              <a:t>Why</a:t>
            </a:r>
            <a:r>
              <a:rPr dirty="0" spc="-180"/>
              <a:t> </a:t>
            </a:r>
            <a:r>
              <a:rPr dirty="0" spc="-10"/>
              <a:t>lived</a:t>
            </a:r>
            <a:r>
              <a:rPr dirty="0" spc="-180"/>
              <a:t> </a:t>
            </a:r>
            <a:r>
              <a:rPr dirty="0" spc="75"/>
              <a:t>experience</a:t>
            </a:r>
            <a:r>
              <a:rPr dirty="0" spc="-175"/>
              <a:t> </a:t>
            </a:r>
            <a:r>
              <a:rPr dirty="0" spc="75"/>
              <a:t>expertise</a:t>
            </a:r>
            <a:r>
              <a:rPr dirty="0" spc="-175"/>
              <a:t> </a:t>
            </a:r>
            <a:r>
              <a:rPr dirty="0" spc="-25"/>
              <a:t>is </a:t>
            </a:r>
            <a:r>
              <a:rPr dirty="0"/>
              <a:t>critical</a:t>
            </a:r>
            <a:r>
              <a:rPr dirty="0" spc="-100"/>
              <a:t> </a:t>
            </a:r>
            <a:r>
              <a:rPr dirty="0" spc="114"/>
              <a:t>to</a:t>
            </a:r>
            <a:r>
              <a:rPr dirty="0" spc="-90"/>
              <a:t> </a:t>
            </a:r>
            <a:r>
              <a:rPr dirty="0"/>
              <a:t>social</a:t>
            </a:r>
            <a:r>
              <a:rPr dirty="0" spc="-95"/>
              <a:t> </a:t>
            </a:r>
            <a:r>
              <a:rPr dirty="0" spc="95"/>
              <a:t>care</a:t>
            </a:r>
            <a:r>
              <a:rPr dirty="0" spc="-90"/>
              <a:t> </a:t>
            </a:r>
            <a:r>
              <a:rPr dirty="0" spc="45"/>
              <a:t>research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66875" y="2583180"/>
            <a:ext cx="9222740" cy="3073400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marL="241300" marR="5080" indent="-228600">
              <a:lnSpc>
                <a:spcPct val="131000"/>
              </a:lnSpc>
              <a:spcBef>
                <a:spcPts val="145"/>
              </a:spcBef>
              <a:buChar char="-"/>
              <a:tabLst>
                <a:tab pos="241300" algn="l"/>
              </a:tabLst>
            </a:pPr>
            <a:r>
              <a:rPr dirty="0" sz="2000" spc="-35">
                <a:latin typeface="Arial"/>
                <a:cs typeface="Arial"/>
              </a:rPr>
              <a:t>Social</a:t>
            </a:r>
            <a:r>
              <a:rPr dirty="0" sz="2000" spc="-85">
                <a:latin typeface="Arial"/>
                <a:cs typeface="Arial"/>
              </a:rPr>
              <a:t> </a:t>
            </a:r>
            <a:r>
              <a:rPr dirty="0" sz="2000" spc="-40">
                <a:latin typeface="Arial"/>
                <a:cs typeface="Arial"/>
              </a:rPr>
              <a:t>care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 spc="-40">
                <a:latin typeface="Arial"/>
                <a:cs typeface="Arial"/>
              </a:rPr>
              <a:t>research</a:t>
            </a:r>
            <a:r>
              <a:rPr dirty="0" sz="2000" spc="-95">
                <a:latin typeface="Arial"/>
                <a:cs typeface="Arial"/>
              </a:rPr>
              <a:t> </a:t>
            </a:r>
            <a:r>
              <a:rPr dirty="0" sz="2000" spc="-35">
                <a:latin typeface="Arial"/>
                <a:cs typeface="Arial"/>
              </a:rPr>
              <a:t>aspires</a:t>
            </a:r>
            <a:r>
              <a:rPr dirty="0" sz="2000" spc="-8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 spc="-40">
                <a:latin typeface="Arial"/>
                <a:cs typeface="Arial"/>
              </a:rPr>
              <a:t>address</a:t>
            </a:r>
            <a:r>
              <a:rPr dirty="0" sz="2000" spc="-8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inequities,</a:t>
            </a:r>
            <a:r>
              <a:rPr dirty="0" sz="2000" spc="-80">
                <a:latin typeface="Arial"/>
                <a:cs typeface="Arial"/>
              </a:rPr>
              <a:t> </a:t>
            </a:r>
            <a:r>
              <a:rPr dirty="0" sz="2000" spc="-60">
                <a:latin typeface="Arial"/>
                <a:cs typeface="Arial"/>
              </a:rPr>
              <a:t>however</a:t>
            </a:r>
            <a:r>
              <a:rPr dirty="0" sz="2000" spc="-80">
                <a:latin typeface="Arial"/>
                <a:cs typeface="Arial"/>
              </a:rPr>
              <a:t> </a:t>
            </a:r>
            <a:r>
              <a:rPr dirty="0" sz="2000" spc="-45">
                <a:latin typeface="Arial"/>
                <a:cs typeface="Arial"/>
              </a:rPr>
              <a:t>achieving</a:t>
            </a:r>
            <a:r>
              <a:rPr dirty="0" sz="2000" spc="-8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8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requires </a:t>
            </a:r>
            <a:r>
              <a:rPr dirty="0" sz="2000" spc="-45">
                <a:latin typeface="Arial"/>
                <a:cs typeface="Arial"/>
              </a:rPr>
              <a:t>researchers</a:t>
            </a:r>
            <a:r>
              <a:rPr dirty="0" sz="2000" spc="-9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 spc="-35">
                <a:latin typeface="Arial"/>
                <a:cs typeface="Arial"/>
              </a:rPr>
              <a:t>improve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35">
                <a:latin typeface="Arial"/>
                <a:cs typeface="Arial"/>
              </a:rPr>
              <a:t>and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 spc="-45">
                <a:latin typeface="Arial"/>
                <a:cs typeface="Arial"/>
              </a:rPr>
              <a:t>deepen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their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partnerships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individuals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and </a:t>
            </a:r>
            <a:r>
              <a:rPr dirty="0" sz="2000">
                <a:latin typeface="Arial"/>
                <a:cs typeface="Arial"/>
              </a:rPr>
              <a:t>communities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impacted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60">
                <a:latin typeface="Arial"/>
                <a:cs typeface="Arial"/>
              </a:rPr>
              <a:t>by</a:t>
            </a:r>
            <a:r>
              <a:rPr dirty="0" sz="2000" spc="-114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social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-45">
                <a:latin typeface="Arial"/>
                <a:cs typeface="Arial"/>
              </a:rPr>
              <a:t>needs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30">
                <a:latin typeface="Arial"/>
                <a:cs typeface="Arial"/>
              </a:rPr>
              <a:t>and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interventions.</a:t>
            </a:r>
            <a:endParaRPr sz="2000">
              <a:latin typeface="Arial"/>
              <a:cs typeface="Arial"/>
            </a:endParaRPr>
          </a:p>
          <a:p>
            <a:pPr marL="241300" marR="97155" indent="-228600">
              <a:lnSpc>
                <a:spcPct val="129000"/>
              </a:lnSpc>
              <a:spcBef>
                <a:spcPts val="1010"/>
              </a:spcBef>
              <a:buChar char="-"/>
              <a:tabLst>
                <a:tab pos="241300" algn="l"/>
              </a:tabLst>
            </a:pPr>
            <a:r>
              <a:rPr dirty="0" sz="2000" spc="-85">
                <a:latin typeface="Arial"/>
                <a:cs typeface="Arial"/>
              </a:rPr>
              <a:t>Those</a:t>
            </a:r>
            <a:r>
              <a:rPr dirty="0" sz="2000" spc="-114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most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affected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 spc="-60">
                <a:latin typeface="Arial"/>
                <a:cs typeface="Arial"/>
              </a:rPr>
              <a:t>by</a:t>
            </a:r>
            <a:r>
              <a:rPr dirty="0" sz="2000" spc="-114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these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-30">
                <a:latin typeface="Arial"/>
                <a:cs typeface="Arial"/>
              </a:rPr>
              <a:t>issues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55">
                <a:latin typeface="Arial"/>
                <a:cs typeface="Arial"/>
              </a:rPr>
              <a:t>are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114">
                <a:latin typeface="Arial"/>
                <a:cs typeface="Arial"/>
              </a:rPr>
              <a:t> </a:t>
            </a:r>
            <a:r>
              <a:rPr dirty="0" sz="2000" spc="-40">
                <a:latin typeface="Arial"/>
                <a:cs typeface="Arial"/>
              </a:rPr>
              <a:t>experts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their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30">
                <a:latin typeface="Arial"/>
                <a:cs typeface="Arial"/>
              </a:rPr>
              <a:t>lived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 spc="-45">
                <a:latin typeface="Arial"/>
                <a:cs typeface="Arial"/>
              </a:rPr>
              <a:t>experiences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and </a:t>
            </a:r>
            <a:r>
              <a:rPr dirty="0" sz="2000">
                <a:latin typeface="Arial"/>
                <a:cs typeface="Arial"/>
              </a:rPr>
              <a:t>should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-30">
                <a:latin typeface="Arial"/>
                <a:cs typeface="Arial"/>
              </a:rPr>
              <a:t>play</a:t>
            </a:r>
            <a:r>
              <a:rPr dirty="0" sz="2000" spc="-120">
                <a:latin typeface="Arial"/>
                <a:cs typeface="Arial"/>
              </a:rPr>
              <a:t> </a:t>
            </a:r>
            <a:r>
              <a:rPr dirty="0" sz="2000" spc="-40">
                <a:latin typeface="Arial"/>
                <a:cs typeface="Arial"/>
              </a:rPr>
              <a:t>an</a:t>
            </a:r>
            <a:r>
              <a:rPr dirty="0" sz="2000" spc="-12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active</a:t>
            </a:r>
            <a:r>
              <a:rPr dirty="0" sz="2000" spc="-114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role</a:t>
            </a:r>
            <a:r>
              <a:rPr dirty="0" sz="2000" spc="-1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120">
                <a:latin typeface="Arial"/>
                <a:cs typeface="Arial"/>
              </a:rPr>
              <a:t> </a:t>
            </a:r>
            <a:r>
              <a:rPr dirty="0" sz="2000" spc="-50">
                <a:latin typeface="Arial"/>
                <a:cs typeface="Arial"/>
              </a:rPr>
              <a:t>designing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solutions.</a:t>
            </a:r>
            <a:endParaRPr sz="2000">
              <a:latin typeface="Arial"/>
              <a:cs typeface="Arial"/>
            </a:endParaRPr>
          </a:p>
          <a:p>
            <a:pPr marL="241300" marR="121920" indent="-228600">
              <a:lnSpc>
                <a:spcPct val="134000"/>
              </a:lnSpc>
              <a:spcBef>
                <a:spcPts val="890"/>
              </a:spcBef>
              <a:buChar char="-"/>
              <a:tabLst>
                <a:tab pos="241300" algn="l"/>
              </a:tabLst>
            </a:pPr>
            <a:r>
              <a:rPr dirty="0" sz="2000" spc="-95">
                <a:latin typeface="Arial"/>
                <a:cs typeface="Arial"/>
              </a:rPr>
              <a:t>There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is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 spc="-65">
                <a:latin typeface="Arial"/>
                <a:cs typeface="Arial"/>
              </a:rPr>
              <a:t>a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 spc="-50">
                <a:latin typeface="Arial"/>
                <a:cs typeface="Arial"/>
              </a:rPr>
              <a:t>larger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 spc="-30">
                <a:latin typeface="Arial"/>
                <a:cs typeface="Arial"/>
              </a:rPr>
              <a:t>movement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 spc="-35">
                <a:latin typeface="Arial"/>
                <a:cs typeface="Arial"/>
              </a:rPr>
              <a:t>increasing</a:t>
            </a:r>
            <a:r>
              <a:rPr dirty="0" sz="2000" spc="-95">
                <a:latin typeface="Arial"/>
                <a:cs typeface="Arial"/>
              </a:rPr>
              <a:t> </a:t>
            </a:r>
            <a:r>
              <a:rPr dirty="0" sz="2000" spc="-75">
                <a:latin typeface="Arial"/>
                <a:cs typeface="Arial"/>
              </a:rPr>
              <a:t>energy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95">
                <a:latin typeface="Arial"/>
                <a:cs typeface="Arial"/>
              </a:rPr>
              <a:t>engage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individuals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lived </a:t>
            </a:r>
            <a:r>
              <a:rPr dirty="0" sz="2000" spc="-45">
                <a:latin typeface="Arial"/>
                <a:cs typeface="Arial"/>
              </a:rPr>
              <a:t>experience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across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all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 spc="-50">
                <a:latin typeface="Arial"/>
                <a:cs typeface="Arial"/>
              </a:rPr>
              <a:t>stages</a:t>
            </a:r>
            <a:r>
              <a:rPr dirty="0" sz="2000" spc="-95">
                <a:latin typeface="Arial"/>
                <a:cs typeface="Arial"/>
              </a:rPr>
              <a:t> </a:t>
            </a:r>
            <a:r>
              <a:rPr dirty="0" sz="2000" spc="-30">
                <a:latin typeface="Arial"/>
                <a:cs typeface="Arial"/>
              </a:rPr>
              <a:t>and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activities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-40">
                <a:latin typeface="Arial"/>
                <a:cs typeface="Arial"/>
              </a:rPr>
              <a:t>research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continuum.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059997" y="391668"/>
            <a:ext cx="811784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SIREN’s</a:t>
            </a:r>
            <a:r>
              <a:rPr dirty="0" spc="-175"/>
              <a:t> </a:t>
            </a:r>
            <a:r>
              <a:rPr dirty="0" spc="75"/>
              <a:t>engagement</a:t>
            </a:r>
            <a:r>
              <a:rPr dirty="0" spc="-175"/>
              <a:t> </a:t>
            </a:r>
            <a:r>
              <a:rPr dirty="0" spc="-10"/>
              <a:t>odyssey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12888" y="1589761"/>
            <a:ext cx="3956685" cy="1955800"/>
            <a:chOff x="512888" y="1589761"/>
            <a:chExt cx="3956685" cy="1955800"/>
          </a:xfrm>
        </p:grpSpPr>
        <p:sp>
          <p:nvSpPr>
            <p:cNvPr id="4" name="object 4"/>
            <p:cNvSpPr/>
            <p:nvPr/>
          </p:nvSpPr>
          <p:spPr>
            <a:xfrm>
              <a:off x="519226" y="1596123"/>
              <a:ext cx="3950335" cy="1943100"/>
            </a:xfrm>
            <a:custGeom>
              <a:avLst/>
              <a:gdLst/>
              <a:ahLst/>
              <a:cxnLst/>
              <a:rect l="l" t="t" r="r" b="b"/>
              <a:pathLst>
                <a:path w="3950335" h="1943100">
                  <a:moveTo>
                    <a:pt x="3949903" y="971283"/>
                  </a:moveTo>
                  <a:lnTo>
                    <a:pt x="3944467" y="968108"/>
                  </a:lnTo>
                  <a:lnTo>
                    <a:pt x="3867493" y="923201"/>
                  </a:lnTo>
                  <a:lnTo>
                    <a:pt x="3865549" y="923721"/>
                  </a:lnTo>
                  <a:lnTo>
                    <a:pt x="3863771" y="926744"/>
                  </a:lnTo>
                  <a:lnTo>
                    <a:pt x="3864292" y="928687"/>
                  </a:lnTo>
                  <a:lnTo>
                    <a:pt x="3931856" y="968108"/>
                  </a:lnTo>
                  <a:lnTo>
                    <a:pt x="3237636" y="968108"/>
                  </a:lnTo>
                  <a:lnTo>
                    <a:pt x="3237636" y="0"/>
                  </a:lnTo>
                  <a:lnTo>
                    <a:pt x="0" y="0"/>
                  </a:lnTo>
                  <a:lnTo>
                    <a:pt x="0" y="1942566"/>
                  </a:lnTo>
                  <a:lnTo>
                    <a:pt x="3237636" y="1942566"/>
                  </a:lnTo>
                  <a:lnTo>
                    <a:pt x="3237636" y="974458"/>
                  </a:lnTo>
                  <a:lnTo>
                    <a:pt x="3931856" y="974458"/>
                  </a:lnTo>
                  <a:lnTo>
                    <a:pt x="3864292" y="1013879"/>
                  </a:lnTo>
                  <a:lnTo>
                    <a:pt x="3863771" y="1015822"/>
                  </a:lnTo>
                  <a:lnTo>
                    <a:pt x="3865549" y="1018844"/>
                  </a:lnTo>
                  <a:lnTo>
                    <a:pt x="3867493" y="1019352"/>
                  </a:lnTo>
                  <a:lnTo>
                    <a:pt x="3944467" y="974458"/>
                  </a:lnTo>
                  <a:lnTo>
                    <a:pt x="3949903" y="971283"/>
                  </a:lnTo>
                  <a:close/>
                </a:path>
              </a:pathLst>
            </a:custGeom>
            <a:solidFill>
              <a:srgbClr val="E729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19238" y="1596111"/>
              <a:ext cx="3237865" cy="1943100"/>
            </a:xfrm>
            <a:custGeom>
              <a:avLst/>
              <a:gdLst/>
              <a:ahLst/>
              <a:cxnLst/>
              <a:rect l="l" t="t" r="r" b="b"/>
              <a:pathLst>
                <a:path w="3237865" h="1943100">
                  <a:moveTo>
                    <a:pt x="0" y="0"/>
                  </a:moveTo>
                  <a:lnTo>
                    <a:pt x="3237629" y="0"/>
                  </a:lnTo>
                  <a:lnTo>
                    <a:pt x="3237629" y="1942577"/>
                  </a:lnTo>
                  <a:lnTo>
                    <a:pt x="0" y="194257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519238" y="1596111"/>
            <a:ext cx="3237865" cy="1943100"/>
          </a:xfrm>
          <a:prstGeom prst="rect">
            <a:avLst/>
          </a:prstGeom>
        </p:spPr>
        <p:txBody>
          <a:bodyPr wrap="square" lIns="0" tIns="149225" rIns="0" bIns="0" rtlCol="0" vert="horz">
            <a:spAutoFit/>
          </a:bodyPr>
          <a:lstStyle/>
          <a:p>
            <a:pPr marL="158115" marR="258445">
              <a:lnSpc>
                <a:spcPct val="92500"/>
              </a:lnSpc>
              <a:spcBef>
                <a:spcPts val="1175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SIREN’s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Arial"/>
                <a:cs typeface="Arial"/>
              </a:rPr>
              <a:t>first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National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Research</a:t>
            </a: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Arial"/>
                <a:cs typeface="Arial"/>
              </a:rPr>
              <a:t>Meeting</a:t>
            </a:r>
            <a:r>
              <a:rPr dirty="0" sz="180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(NRM)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2019: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panel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Arial"/>
                <a:cs typeface="Arial"/>
              </a:rPr>
              <a:t>about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engaging</a:t>
            </a:r>
            <a:r>
              <a:rPr dirty="0" sz="18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Arial"/>
                <a:cs typeface="Arial"/>
              </a:rPr>
              <a:t>patients</a:t>
            </a:r>
            <a:r>
              <a:rPr dirty="0" sz="18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8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social </a:t>
            </a:r>
            <a:r>
              <a:rPr dirty="0" sz="1800" spc="5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research</a:t>
            </a:r>
            <a:endParaRPr sz="1800">
              <a:latin typeface="Arial"/>
              <a:cs typeface="Arial"/>
            </a:endParaRPr>
          </a:p>
          <a:p>
            <a:pPr marL="271780" indent="-113664">
              <a:lnSpc>
                <a:spcPct val="100000"/>
              </a:lnSpc>
              <a:spcBef>
                <a:spcPts val="640"/>
              </a:spcBef>
              <a:buChar char="•"/>
              <a:tabLst>
                <a:tab pos="271780" algn="l"/>
              </a:tabLst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Surprising</a:t>
            </a:r>
            <a:r>
              <a:rPr dirty="0" sz="1400" spc="25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reactions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495172" y="1589761"/>
            <a:ext cx="3956685" cy="1955800"/>
            <a:chOff x="4495172" y="1589761"/>
            <a:chExt cx="3956685" cy="1955800"/>
          </a:xfrm>
        </p:grpSpPr>
        <p:sp>
          <p:nvSpPr>
            <p:cNvPr id="8" name="object 8"/>
            <p:cNvSpPr/>
            <p:nvPr/>
          </p:nvSpPr>
          <p:spPr>
            <a:xfrm>
              <a:off x="4501515" y="1596123"/>
              <a:ext cx="3950335" cy="1943100"/>
            </a:xfrm>
            <a:custGeom>
              <a:avLst/>
              <a:gdLst/>
              <a:ahLst/>
              <a:cxnLst/>
              <a:rect l="l" t="t" r="r" b="b"/>
              <a:pathLst>
                <a:path w="3950334" h="1943100">
                  <a:moveTo>
                    <a:pt x="3949903" y="971397"/>
                  </a:moveTo>
                  <a:lnTo>
                    <a:pt x="3944455" y="968222"/>
                  </a:lnTo>
                  <a:lnTo>
                    <a:pt x="3867480" y="923328"/>
                  </a:lnTo>
                  <a:lnTo>
                    <a:pt x="3865537" y="923836"/>
                  </a:lnTo>
                  <a:lnTo>
                    <a:pt x="3863771" y="926858"/>
                  </a:lnTo>
                  <a:lnTo>
                    <a:pt x="3864279" y="928801"/>
                  </a:lnTo>
                  <a:lnTo>
                    <a:pt x="3931856" y="968222"/>
                  </a:lnTo>
                  <a:lnTo>
                    <a:pt x="3613137" y="968222"/>
                  </a:lnTo>
                  <a:lnTo>
                    <a:pt x="3610064" y="968222"/>
                  </a:lnTo>
                  <a:lnTo>
                    <a:pt x="3237636" y="968222"/>
                  </a:lnTo>
                  <a:lnTo>
                    <a:pt x="3237636" y="0"/>
                  </a:lnTo>
                  <a:lnTo>
                    <a:pt x="0" y="0"/>
                  </a:lnTo>
                  <a:lnTo>
                    <a:pt x="0" y="1942566"/>
                  </a:lnTo>
                  <a:lnTo>
                    <a:pt x="3237636" y="1942566"/>
                  </a:lnTo>
                  <a:lnTo>
                    <a:pt x="3237636" y="974572"/>
                  </a:lnTo>
                  <a:lnTo>
                    <a:pt x="3606787" y="974572"/>
                  </a:lnTo>
                  <a:lnTo>
                    <a:pt x="3606787" y="971397"/>
                  </a:lnTo>
                  <a:lnTo>
                    <a:pt x="3606787" y="974572"/>
                  </a:lnTo>
                  <a:lnTo>
                    <a:pt x="3609962" y="974572"/>
                  </a:lnTo>
                  <a:lnTo>
                    <a:pt x="3931856" y="974572"/>
                  </a:lnTo>
                  <a:lnTo>
                    <a:pt x="3864279" y="1013993"/>
                  </a:lnTo>
                  <a:lnTo>
                    <a:pt x="3863771" y="1015936"/>
                  </a:lnTo>
                  <a:lnTo>
                    <a:pt x="3865537" y="1018959"/>
                  </a:lnTo>
                  <a:lnTo>
                    <a:pt x="3867480" y="1019479"/>
                  </a:lnTo>
                  <a:lnTo>
                    <a:pt x="3944455" y="974572"/>
                  </a:lnTo>
                  <a:lnTo>
                    <a:pt x="3949903" y="971397"/>
                  </a:lnTo>
                  <a:close/>
                </a:path>
              </a:pathLst>
            </a:custGeom>
            <a:solidFill>
              <a:srgbClr val="E729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01522" y="1596111"/>
              <a:ext cx="3237865" cy="1943100"/>
            </a:xfrm>
            <a:custGeom>
              <a:avLst/>
              <a:gdLst/>
              <a:ahLst/>
              <a:cxnLst/>
              <a:rect l="l" t="t" r="r" b="b"/>
              <a:pathLst>
                <a:path w="3237865" h="1943100">
                  <a:moveTo>
                    <a:pt x="0" y="0"/>
                  </a:moveTo>
                  <a:lnTo>
                    <a:pt x="3237629" y="0"/>
                  </a:lnTo>
                  <a:lnTo>
                    <a:pt x="3237629" y="1942577"/>
                  </a:lnTo>
                  <a:lnTo>
                    <a:pt x="0" y="194257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4501522" y="1596111"/>
            <a:ext cx="3237865" cy="1943100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65"/>
              </a:spcBef>
            </a:pPr>
            <a:endParaRPr sz="1800">
              <a:latin typeface="Times New Roman"/>
              <a:cs typeface="Times New Roman"/>
            </a:endParaRPr>
          </a:p>
          <a:p>
            <a:pPr algn="ctr" marL="281940" marR="274320" indent="-635">
              <a:lnSpc>
                <a:spcPct val="928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Internal</a:t>
            </a:r>
            <a:r>
              <a:rPr dirty="0" sz="1800" spc="2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discussions</a:t>
            </a:r>
            <a:r>
              <a:rPr dirty="0" sz="1800" spc="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@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SIREN: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engage</a:t>
            </a:r>
            <a:r>
              <a:rPr dirty="0" sz="1800" spc="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individuals</a:t>
            </a:r>
            <a:r>
              <a:rPr dirty="0" sz="1800" spc="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lived</a:t>
            </a:r>
            <a:r>
              <a:rPr dirty="0" sz="1800" spc="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experience</a:t>
            </a:r>
            <a:r>
              <a:rPr dirty="0" sz="1800" spc="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800" spc="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social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needs</a:t>
            </a:r>
            <a:r>
              <a:rPr dirty="0" sz="1800" spc="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28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1800" spc="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r>
              <a:rPr dirty="0" sz="1800" spc="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care?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089978" y="1589877"/>
            <a:ext cx="9638030" cy="2661285"/>
            <a:chOff x="2089978" y="1589877"/>
            <a:chExt cx="9638030" cy="2661285"/>
          </a:xfrm>
        </p:grpSpPr>
        <p:sp>
          <p:nvSpPr>
            <p:cNvPr id="12" name="object 12"/>
            <p:cNvSpPr/>
            <p:nvPr/>
          </p:nvSpPr>
          <p:spPr>
            <a:xfrm>
              <a:off x="2089975" y="1596237"/>
              <a:ext cx="9631680" cy="2654935"/>
            </a:xfrm>
            <a:custGeom>
              <a:avLst/>
              <a:gdLst/>
              <a:ahLst/>
              <a:cxnLst/>
              <a:rect l="l" t="t" r="r" b="b"/>
              <a:pathLst>
                <a:path w="9631680" h="2654935">
                  <a:moveTo>
                    <a:pt x="9631451" y="0"/>
                  </a:moveTo>
                  <a:lnTo>
                    <a:pt x="6393828" y="0"/>
                  </a:lnTo>
                  <a:lnTo>
                    <a:pt x="6393828" y="1942579"/>
                  </a:lnTo>
                  <a:lnTo>
                    <a:pt x="8009471" y="1942579"/>
                  </a:lnTo>
                  <a:lnTo>
                    <a:pt x="8009471" y="2311666"/>
                  </a:lnTo>
                  <a:lnTo>
                    <a:pt x="44894" y="2311666"/>
                  </a:lnTo>
                  <a:lnTo>
                    <a:pt x="44894" y="2636685"/>
                  </a:lnTo>
                  <a:lnTo>
                    <a:pt x="5486" y="2569108"/>
                  </a:lnTo>
                  <a:lnTo>
                    <a:pt x="3543" y="2568600"/>
                  </a:lnTo>
                  <a:lnTo>
                    <a:pt x="508" y="2570365"/>
                  </a:lnTo>
                  <a:lnTo>
                    <a:pt x="0" y="2572308"/>
                  </a:lnTo>
                  <a:lnTo>
                    <a:pt x="48069" y="2654731"/>
                  </a:lnTo>
                  <a:lnTo>
                    <a:pt x="51752" y="2648420"/>
                  </a:lnTo>
                  <a:lnTo>
                    <a:pt x="96151" y="2572308"/>
                  </a:lnTo>
                  <a:lnTo>
                    <a:pt x="95631" y="2570365"/>
                  </a:lnTo>
                  <a:lnTo>
                    <a:pt x="92608" y="2568600"/>
                  </a:lnTo>
                  <a:lnTo>
                    <a:pt x="90665" y="2569108"/>
                  </a:lnTo>
                  <a:lnTo>
                    <a:pt x="51244" y="2636685"/>
                  </a:lnTo>
                  <a:lnTo>
                    <a:pt x="51244" y="2318016"/>
                  </a:lnTo>
                  <a:lnTo>
                    <a:pt x="8015821" y="2318016"/>
                  </a:lnTo>
                  <a:lnTo>
                    <a:pt x="8015821" y="2311666"/>
                  </a:lnTo>
                  <a:lnTo>
                    <a:pt x="8015821" y="1942579"/>
                  </a:lnTo>
                  <a:lnTo>
                    <a:pt x="9631451" y="1942579"/>
                  </a:lnTo>
                  <a:lnTo>
                    <a:pt x="9631451" y="0"/>
                  </a:lnTo>
                  <a:close/>
                </a:path>
              </a:pathLst>
            </a:custGeom>
            <a:solidFill>
              <a:srgbClr val="E729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483807" y="1596227"/>
              <a:ext cx="3237865" cy="1943100"/>
            </a:xfrm>
            <a:custGeom>
              <a:avLst/>
              <a:gdLst/>
              <a:ahLst/>
              <a:cxnLst/>
              <a:rect l="l" t="t" r="r" b="b"/>
              <a:pathLst>
                <a:path w="3237865" h="1943100">
                  <a:moveTo>
                    <a:pt x="0" y="0"/>
                  </a:moveTo>
                  <a:lnTo>
                    <a:pt x="3237629" y="0"/>
                  </a:lnTo>
                  <a:lnTo>
                    <a:pt x="3237629" y="1942577"/>
                  </a:lnTo>
                  <a:lnTo>
                    <a:pt x="0" y="194257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8483806" y="1596227"/>
            <a:ext cx="3237865" cy="1943100"/>
          </a:xfrm>
          <a:prstGeom prst="rect">
            <a:avLst/>
          </a:prstGeom>
        </p:spPr>
        <p:txBody>
          <a:bodyPr wrap="square" lIns="0" tIns="628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95"/>
              </a:spcBef>
            </a:pPr>
            <a:endParaRPr sz="1800">
              <a:latin typeface="Times New Roman"/>
              <a:cs typeface="Times New Roman"/>
            </a:endParaRPr>
          </a:p>
          <a:p>
            <a:pPr algn="ctr" marL="158750" marR="151130" indent="635">
              <a:lnSpc>
                <a:spcPct val="925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r>
              <a:rPr dirty="0" sz="1800" spc="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Partnership</a:t>
            </a:r>
            <a:r>
              <a:rPr dirty="0" sz="1800" spc="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6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1800" spc="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PAF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18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r>
              <a:rPr dirty="0" sz="18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Needs</a:t>
            </a:r>
            <a:r>
              <a:rPr dirty="0" sz="18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18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Health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Equity</a:t>
            </a:r>
            <a:r>
              <a:rPr dirty="0" sz="1800" spc="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Learning</a:t>
            </a:r>
            <a:r>
              <a:rPr dirty="0" sz="1800" spc="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Community </a:t>
            </a: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60">
                <a:solidFill>
                  <a:srgbClr val="FFFFFF"/>
                </a:solidFill>
                <a:latin typeface="Arial"/>
                <a:cs typeface="Arial"/>
              </a:rPr>
              <a:t>Experts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by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Experience (ExEs)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12888" y="4276994"/>
            <a:ext cx="3956685" cy="1955800"/>
            <a:chOff x="512888" y="4276994"/>
            <a:chExt cx="3956685" cy="1955800"/>
          </a:xfrm>
        </p:grpSpPr>
        <p:sp>
          <p:nvSpPr>
            <p:cNvPr id="16" name="object 16"/>
            <p:cNvSpPr/>
            <p:nvPr/>
          </p:nvSpPr>
          <p:spPr>
            <a:xfrm>
              <a:off x="519226" y="4283354"/>
              <a:ext cx="3950335" cy="1943100"/>
            </a:xfrm>
            <a:custGeom>
              <a:avLst/>
              <a:gdLst/>
              <a:ahLst/>
              <a:cxnLst/>
              <a:rect l="l" t="t" r="r" b="b"/>
              <a:pathLst>
                <a:path w="3950335" h="1943100">
                  <a:moveTo>
                    <a:pt x="3949903" y="971283"/>
                  </a:moveTo>
                  <a:lnTo>
                    <a:pt x="3944467" y="968108"/>
                  </a:lnTo>
                  <a:lnTo>
                    <a:pt x="3867493" y="923213"/>
                  </a:lnTo>
                  <a:lnTo>
                    <a:pt x="3865549" y="923721"/>
                  </a:lnTo>
                  <a:lnTo>
                    <a:pt x="3863771" y="926744"/>
                  </a:lnTo>
                  <a:lnTo>
                    <a:pt x="3864292" y="928687"/>
                  </a:lnTo>
                  <a:lnTo>
                    <a:pt x="3931856" y="968108"/>
                  </a:lnTo>
                  <a:lnTo>
                    <a:pt x="3237636" y="968108"/>
                  </a:lnTo>
                  <a:lnTo>
                    <a:pt x="3237636" y="0"/>
                  </a:lnTo>
                  <a:lnTo>
                    <a:pt x="0" y="0"/>
                  </a:lnTo>
                  <a:lnTo>
                    <a:pt x="0" y="1942566"/>
                  </a:lnTo>
                  <a:lnTo>
                    <a:pt x="3237636" y="1942566"/>
                  </a:lnTo>
                  <a:lnTo>
                    <a:pt x="3237636" y="974458"/>
                  </a:lnTo>
                  <a:lnTo>
                    <a:pt x="3931856" y="974458"/>
                  </a:lnTo>
                  <a:lnTo>
                    <a:pt x="3864292" y="1013879"/>
                  </a:lnTo>
                  <a:lnTo>
                    <a:pt x="3863771" y="1015822"/>
                  </a:lnTo>
                  <a:lnTo>
                    <a:pt x="3865549" y="1018844"/>
                  </a:lnTo>
                  <a:lnTo>
                    <a:pt x="3867493" y="1019365"/>
                  </a:lnTo>
                  <a:lnTo>
                    <a:pt x="3944467" y="974458"/>
                  </a:lnTo>
                  <a:lnTo>
                    <a:pt x="3949903" y="971283"/>
                  </a:lnTo>
                  <a:close/>
                </a:path>
              </a:pathLst>
            </a:custGeom>
            <a:solidFill>
              <a:srgbClr val="E729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19238" y="4283344"/>
              <a:ext cx="3237865" cy="1943100"/>
            </a:xfrm>
            <a:custGeom>
              <a:avLst/>
              <a:gdLst/>
              <a:ahLst/>
              <a:cxnLst/>
              <a:rect l="l" t="t" r="r" b="b"/>
              <a:pathLst>
                <a:path w="3237865" h="1943100">
                  <a:moveTo>
                    <a:pt x="0" y="0"/>
                  </a:moveTo>
                  <a:lnTo>
                    <a:pt x="3237629" y="0"/>
                  </a:lnTo>
                  <a:lnTo>
                    <a:pt x="3237629" y="1942577"/>
                  </a:lnTo>
                  <a:lnTo>
                    <a:pt x="0" y="194257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519238" y="4283344"/>
            <a:ext cx="3237865" cy="1943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35"/>
              </a:spcBef>
            </a:pPr>
            <a:endParaRPr sz="1800">
              <a:latin typeface="Times New Roman"/>
              <a:cs typeface="Times New Roman"/>
            </a:endParaRPr>
          </a:p>
          <a:p>
            <a:pPr marL="542925" marR="227965" indent="-307340">
              <a:lnSpc>
                <a:spcPts val="1989"/>
              </a:lnSpc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Deep</a:t>
            </a:r>
            <a:r>
              <a:rPr dirty="0" sz="18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involvement</a:t>
            </a:r>
            <a:r>
              <a:rPr dirty="0" sz="180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80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ExEs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SIREN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NRM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495172" y="4276994"/>
            <a:ext cx="3956685" cy="1955800"/>
            <a:chOff x="4495172" y="4276994"/>
            <a:chExt cx="3956685" cy="1955800"/>
          </a:xfrm>
        </p:grpSpPr>
        <p:sp>
          <p:nvSpPr>
            <p:cNvPr id="20" name="object 20"/>
            <p:cNvSpPr/>
            <p:nvPr/>
          </p:nvSpPr>
          <p:spPr>
            <a:xfrm>
              <a:off x="4501515" y="4283354"/>
              <a:ext cx="3950335" cy="1943100"/>
            </a:xfrm>
            <a:custGeom>
              <a:avLst/>
              <a:gdLst/>
              <a:ahLst/>
              <a:cxnLst/>
              <a:rect l="l" t="t" r="r" b="b"/>
              <a:pathLst>
                <a:path w="3950334" h="1943100">
                  <a:moveTo>
                    <a:pt x="3949903" y="971283"/>
                  </a:moveTo>
                  <a:lnTo>
                    <a:pt x="3944455" y="968108"/>
                  </a:lnTo>
                  <a:lnTo>
                    <a:pt x="3867480" y="923213"/>
                  </a:lnTo>
                  <a:lnTo>
                    <a:pt x="3865537" y="923721"/>
                  </a:lnTo>
                  <a:lnTo>
                    <a:pt x="3863771" y="926744"/>
                  </a:lnTo>
                  <a:lnTo>
                    <a:pt x="3864279" y="928687"/>
                  </a:lnTo>
                  <a:lnTo>
                    <a:pt x="3931843" y="968108"/>
                  </a:lnTo>
                  <a:lnTo>
                    <a:pt x="3237636" y="968108"/>
                  </a:lnTo>
                  <a:lnTo>
                    <a:pt x="3237636" y="0"/>
                  </a:lnTo>
                  <a:lnTo>
                    <a:pt x="0" y="0"/>
                  </a:lnTo>
                  <a:lnTo>
                    <a:pt x="0" y="1942566"/>
                  </a:lnTo>
                  <a:lnTo>
                    <a:pt x="3237636" y="1942566"/>
                  </a:lnTo>
                  <a:lnTo>
                    <a:pt x="3237636" y="974458"/>
                  </a:lnTo>
                  <a:lnTo>
                    <a:pt x="3931843" y="974458"/>
                  </a:lnTo>
                  <a:lnTo>
                    <a:pt x="3864279" y="1013879"/>
                  </a:lnTo>
                  <a:lnTo>
                    <a:pt x="3863771" y="1015822"/>
                  </a:lnTo>
                  <a:lnTo>
                    <a:pt x="3865537" y="1018844"/>
                  </a:lnTo>
                  <a:lnTo>
                    <a:pt x="3867480" y="1019365"/>
                  </a:lnTo>
                  <a:lnTo>
                    <a:pt x="3944455" y="974458"/>
                  </a:lnTo>
                  <a:lnTo>
                    <a:pt x="3949903" y="971283"/>
                  </a:lnTo>
                  <a:close/>
                </a:path>
              </a:pathLst>
            </a:custGeom>
            <a:solidFill>
              <a:srgbClr val="E729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501522" y="4283344"/>
              <a:ext cx="3237865" cy="1943100"/>
            </a:xfrm>
            <a:custGeom>
              <a:avLst/>
              <a:gdLst/>
              <a:ahLst/>
              <a:cxnLst/>
              <a:rect l="l" t="t" r="r" b="b"/>
              <a:pathLst>
                <a:path w="3237865" h="1943100">
                  <a:moveTo>
                    <a:pt x="0" y="0"/>
                  </a:moveTo>
                  <a:lnTo>
                    <a:pt x="3237629" y="0"/>
                  </a:lnTo>
                  <a:lnTo>
                    <a:pt x="3237629" y="1942577"/>
                  </a:lnTo>
                  <a:lnTo>
                    <a:pt x="0" y="194257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4501522" y="4283344"/>
            <a:ext cx="3237865" cy="1943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ts val="2075"/>
              </a:lnSpc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What’s</a:t>
            </a:r>
            <a:r>
              <a:rPr dirty="0" sz="18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Arial"/>
                <a:cs typeface="Arial"/>
              </a:rPr>
              <a:t>stopping</a:t>
            </a:r>
            <a:r>
              <a:rPr dirty="0" sz="18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others?</a:t>
            </a:r>
            <a:endParaRPr sz="1800">
              <a:latin typeface="Arial"/>
              <a:cs typeface="Arial"/>
            </a:endParaRPr>
          </a:p>
          <a:p>
            <a:pPr algn="ctr" marL="250825" marR="243204">
              <a:lnSpc>
                <a:spcPts val="1989"/>
              </a:lnSpc>
              <a:spcBef>
                <a:spcPts val="125"/>
              </a:spcBef>
            </a:pPr>
            <a:r>
              <a:rPr dirty="0" sz="1800" spc="60">
                <a:solidFill>
                  <a:srgbClr val="FFFFFF"/>
                </a:solidFill>
                <a:latin typeface="Arial"/>
                <a:cs typeface="Arial"/>
              </a:rPr>
              <a:t>Lack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funding,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infrastructure,</a:t>
            </a:r>
            <a:r>
              <a:rPr dirty="0" sz="1800" spc="4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mentorship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483806" y="4283344"/>
            <a:ext cx="3237865" cy="1943100"/>
          </a:xfrm>
          <a:prstGeom prst="rect">
            <a:avLst/>
          </a:prstGeom>
          <a:solidFill>
            <a:srgbClr val="E7295E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15"/>
              </a:spcBef>
            </a:pPr>
            <a:endParaRPr sz="1600">
              <a:latin typeface="Times New Roman"/>
              <a:cs typeface="Times New Roman"/>
            </a:endParaRPr>
          </a:p>
          <a:p>
            <a:pPr algn="ctr" marL="463550" marR="455930">
              <a:lnSpc>
                <a:spcPct val="91700"/>
              </a:lnSpc>
            </a:pP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Robert</a:t>
            </a:r>
            <a:r>
              <a:rPr dirty="0" sz="1600" spc="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Wood</a:t>
            </a:r>
            <a:r>
              <a:rPr dirty="0" sz="1600" spc="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Johnson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Foundation</a:t>
            </a:r>
            <a:r>
              <a:rPr dirty="0" sz="1600" spc="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funds</a:t>
            </a:r>
            <a:r>
              <a:rPr dirty="0" sz="1600" spc="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rial"/>
                <a:cs typeface="Arial"/>
              </a:rPr>
              <a:t>SIREN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Engagement</a:t>
            </a:r>
            <a:r>
              <a:rPr dirty="0" sz="1600" spc="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Grants</a:t>
            </a:r>
            <a:r>
              <a:rPr dirty="0" sz="1600" spc="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Preconference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5353"/>
            <a:ext cx="12192000" cy="61562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dirty="0" sz="4000"/>
              <a:t>QUICK</a:t>
            </a:r>
            <a:r>
              <a:rPr dirty="0" sz="4000" spc="90"/>
              <a:t> </a:t>
            </a:r>
            <a:r>
              <a:rPr dirty="0" sz="4000" spc="-20"/>
              <a:t>POLL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169678" y="4991100"/>
            <a:ext cx="4439920" cy="863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69265" algn="l"/>
              </a:tabLst>
            </a:pPr>
            <a:r>
              <a:rPr dirty="0" sz="2000">
                <a:latin typeface="Arial"/>
                <a:cs typeface="Arial"/>
              </a:rPr>
              <a:t>What’s</a:t>
            </a:r>
            <a:r>
              <a:rPr dirty="0" sz="2000" spc="10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your</a:t>
            </a:r>
            <a:r>
              <a:rPr dirty="0" sz="2000" spc="105">
                <a:latin typeface="Arial"/>
                <a:cs typeface="Arial"/>
              </a:rPr>
              <a:t> </a:t>
            </a:r>
            <a:r>
              <a:rPr dirty="0" sz="2000" spc="45">
                <a:latin typeface="Arial"/>
                <a:cs typeface="Arial"/>
              </a:rPr>
              <a:t>experience</a:t>
            </a:r>
            <a:r>
              <a:rPr dirty="0" sz="2000" spc="9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level?</a:t>
            </a:r>
            <a:endParaRPr sz="20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800"/>
              </a:spcBef>
              <a:buAutoNum type="arabicPeriod"/>
              <a:tabLst>
                <a:tab pos="469265" algn="l"/>
              </a:tabLst>
            </a:pPr>
            <a:r>
              <a:rPr dirty="0" sz="2000" spc="50">
                <a:latin typeface="Arial"/>
                <a:cs typeface="Arial"/>
              </a:rPr>
              <a:t>What</a:t>
            </a:r>
            <a:r>
              <a:rPr dirty="0" sz="2000" spc="1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1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your</a:t>
            </a:r>
            <a:r>
              <a:rPr dirty="0" sz="2000" spc="1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burning</a:t>
            </a:r>
            <a:r>
              <a:rPr dirty="0" sz="2000" spc="10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questions?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2374" y="1816231"/>
            <a:ext cx="8563446" cy="46042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84411" y="6497828"/>
            <a:ext cx="73228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  <a:hlinkClick r:id="rId3"/>
              </a:rPr>
              <a:t>https://ctsi.psu.edu/c</a:t>
            </a:r>
            <a:r>
              <a:rPr dirty="0" sz="1800">
                <a:latin typeface="Arial"/>
                <a:cs typeface="Arial"/>
              </a:rPr>
              <a:t>heer/researcher/community-</a:t>
            </a:r>
            <a:r>
              <a:rPr dirty="0" sz="1800" spc="45">
                <a:latin typeface="Arial"/>
                <a:cs typeface="Arial"/>
              </a:rPr>
              <a:t>engaged-</a:t>
            </a:r>
            <a:r>
              <a:rPr dirty="0" sz="1800" spc="55">
                <a:latin typeface="Arial"/>
                <a:cs typeface="Arial"/>
              </a:rPr>
              <a:t>research/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25"/>
              <a:t>The</a:t>
            </a:r>
            <a:r>
              <a:rPr dirty="0" spc="-140"/>
              <a:t> </a:t>
            </a:r>
            <a:r>
              <a:rPr dirty="0" spc="75"/>
              <a:t>engagement</a:t>
            </a:r>
            <a:r>
              <a:rPr dirty="0" spc="-140"/>
              <a:t> </a:t>
            </a:r>
            <a:r>
              <a:rPr dirty="0" spc="-10"/>
              <a:t>continuum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2026-06-18T00:27:43Z</dcterms:created>
  <dcterms:modified xsi:type="dcterms:W3CDTF">2026-06-18T00:27:43Z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2025-02-20T00:00:00Z</vt:filetime>
  </property>
  <property fmtid="{D5CDD505-2E9C-101B-9397-08002B2CF9AE}" pid="3" name="LastSaved">
    <vt:filetime>2026-06-18T00:00:00Z</vt:filetime>
  </property>
  <property fmtid="{D5CDD505-2E9C-101B-9397-08002B2CF9AE}" pid="4" name="Producer">
    <vt:lpwstr>macOS Version 14.7 (Build 23H124) Quartz PDFContext</vt:lpwstr>
  </property>
</Properties>
</file>