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1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rgbClr val="41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rgbClr val="41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75247" y="1188974"/>
            <a:ext cx="5299075" cy="467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1">
                <a:solidFill>
                  <a:srgbClr val="42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81213" y="655700"/>
            <a:ext cx="3796029" cy="5455285"/>
          </a:xfrm>
          <a:custGeom>
            <a:avLst/>
            <a:gdLst/>
            <a:ahLst/>
            <a:cxnLst/>
            <a:rect l="l" t="t" r="r" b="b"/>
            <a:pathLst>
              <a:path w="3796029" h="5455285">
                <a:moveTo>
                  <a:pt x="0" y="632587"/>
                </a:moveTo>
                <a:lnTo>
                  <a:pt x="1735" y="585375"/>
                </a:lnTo>
                <a:lnTo>
                  <a:pt x="6858" y="539105"/>
                </a:lnTo>
                <a:lnTo>
                  <a:pt x="15248" y="493901"/>
                </a:lnTo>
                <a:lnTo>
                  <a:pt x="26782" y="449884"/>
                </a:lnTo>
                <a:lnTo>
                  <a:pt x="41337" y="407176"/>
                </a:lnTo>
                <a:lnTo>
                  <a:pt x="58792" y="365900"/>
                </a:lnTo>
                <a:lnTo>
                  <a:pt x="79024" y="326178"/>
                </a:lnTo>
                <a:lnTo>
                  <a:pt x="101911" y="288132"/>
                </a:lnTo>
                <a:lnTo>
                  <a:pt x="127330" y="251885"/>
                </a:lnTo>
                <a:lnTo>
                  <a:pt x="155159" y="217559"/>
                </a:lnTo>
                <a:lnTo>
                  <a:pt x="185277" y="185277"/>
                </a:lnTo>
                <a:lnTo>
                  <a:pt x="217559" y="155159"/>
                </a:lnTo>
                <a:lnTo>
                  <a:pt x="251885" y="127330"/>
                </a:lnTo>
                <a:lnTo>
                  <a:pt x="288132" y="101911"/>
                </a:lnTo>
                <a:lnTo>
                  <a:pt x="326178" y="79024"/>
                </a:lnTo>
                <a:lnTo>
                  <a:pt x="365900" y="58792"/>
                </a:lnTo>
                <a:lnTo>
                  <a:pt x="407176" y="41337"/>
                </a:lnTo>
                <a:lnTo>
                  <a:pt x="449884" y="26782"/>
                </a:lnTo>
                <a:lnTo>
                  <a:pt x="493901" y="15248"/>
                </a:lnTo>
                <a:lnTo>
                  <a:pt x="539105" y="6858"/>
                </a:lnTo>
                <a:lnTo>
                  <a:pt x="585375" y="1735"/>
                </a:lnTo>
                <a:lnTo>
                  <a:pt x="632586" y="0"/>
                </a:lnTo>
                <a:lnTo>
                  <a:pt x="3162934" y="0"/>
                </a:lnTo>
                <a:lnTo>
                  <a:pt x="3210146" y="1735"/>
                </a:lnTo>
                <a:lnTo>
                  <a:pt x="3256416" y="6858"/>
                </a:lnTo>
                <a:lnTo>
                  <a:pt x="3301620" y="15248"/>
                </a:lnTo>
                <a:lnTo>
                  <a:pt x="3345637" y="26782"/>
                </a:lnTo>
                <a:lnTo>
                  <a:pt x="3388345" y="41337"/>
                </a:lnTo>
                <a:lnTo>
                  <a:pt x="3429621" y="58792"/>
                </a:lnTo>
                <a:lnTo>
                  <a:pt x="3469343" y="79024"/>
                </a:lnTo>
                <a:lnTo>
                  <a:pt x="3507389" y="101911"/>
                </a:lnTo>
                <a:lnTo>
                  <a:pt x="3543636" y="127330"/>
                </a:lnTo>
                <a:lnTo>
                  <a:pt x="3577962" y="155159"/>
                </a:lnTo>
                <a:lnTo>
                  <a:pt x="3610244" y="185277"/>
                </a:lnTo>
                <a:lnTo>
                  <a:pt x="3640362" y="217559"/>
                </a:lnTo>
                <a:lnTo>
                  <a:pt x="3668191" y="251885"/>
                </a:lnTo>
                <a:lnTo>
                  <a:pt x="3693610" y="288132"/>
                </a:lnTo>
                <a:lnTo>
                  <a:pt x="3716497" y="326178"/>
                </a:lnTo>
                <a:lnTo>
                  <a:pt x="3736729" y="365900"/>
                </a:lnTo>
                <a:lnTo>
                  <a:pt x="3754184" y="407176"/>
                </a:lnTo>
                <a:lnTo>
                  <a:pt x="3768739" y="449884"/>
                </a:lnTo>
                <a:lnTo>
                  <a:pt x="3780273" y="493901"/>
                </a:lnTo>
                <a:lnTo>
                  <a:pt x="3788663" y="539105"/>
                </a:lnTo>
                <a:lnTo>
                  <a:pt x="3793786" y="585375"/>
                </a:lnTo>
                <a:lnTo>
                  <a:pt x="3795521" y="632587"/>
                </a:lnTo>
                <a:lnTo>
                  <a:pt x="3795521" y="4822571"/>
                </a:lnTo>
                <a:lnTo>
                  <a:pt x="3793786" y="4869781"/>
                </a:lnTo>
                <a:lnTo>
                  <a:pt x="3788663" y="4916049"/>
                </a:lnTo>
                <a:lnTo>
                  <a:pt x="3780273" y="4961252"/>
                </a:lnTo>
                <a:lnTo>
                  <a:pt x="3768739" y="5005269"/>
                </a:lnTo>
                <a:lnTo>
                  <a:pt x="3754184" y="5047976"/>
                </a:lnTo>
                <a:lnTo>
                  <a:pt x="3736729" y="5089252"/>
                </a:lnTo>
                <a:lnTo>
                  <a:pt x="3716497" y="5128973"/>
                </a:lnTo>
                <a:lnTo>
                  <a:pt x="3693610" y="5167019"/>
                </a:lnTo>
                <a:lnTo>
                  <a:pt x="3668191" y="5203266"/>
                </a:lnTo>
                <a:lnTo>
                  <a:pt x="3640362" y="5237592"/>
                </a:lnTo>
                <a:lnTo>
                  <a:pt x="3610244" y="5269876"/>
                </a:lnTo>
                <a:lnTo>
                  <a:pt x="3577962" y="5299993"/>
                </a:lnTo>
                <a:lnTo>
                  <a:pt x="3543636" y="5327823"/>
                </a:lnTo>
                <a:lnTo>
                  <a:pt x="3507389" y="5353243"/>
                </a:lnTo>
                <a:lnTo>
                  <a:pt x="3469343" y="5376130"/>
                </a:lnTo>
                <a:lnTo>
                  <a:pt x="3429621" y="5396363"/>
                </a:lnTo>
                <a:lnTo>
                  <a:pt x="3388345" y="5413818"/>
                </a:lnTo>
                <a:lnTo>
                  <a:pt x="3345637" y="5428374"/>
                </a:lnTo>
                <a:lnTo>
                  <a:pt x="3301620" y="5439908"/>
                </a:lnTo>
                <a:lnTo>
                  <a:pt x="3256416" y="5448299"/>
                </a:lnTo>
                <a:lnTo>
                  <a:pt x="3210146" y="5453422"/>
                </a:lnTo>
                <a:lnTo>
                  <a:pt x="3162934" y="5455158"/>
                </a:lnTo>
                <a:lnTo>
                  <a:pt x="632586" y="5455158"/>
                </a:lnTo>
                <a:lnTo>
                  <a:pt x="585375" y="5453422"/>
                </a:lnTo>
                <a:lnTo>
                  <a:pt x="539105" y="5448299"/>
                </a:lnTo>
                <a:lnTo>
                  <a:pt x="493901" y="5439908"/>
                </a:lnTo>
                <a:lnTo>
                  <a:pt x="449884" y="5428374"/>
                </a:lnTo>
                <a:lnTo>
                  <a:pt x="407176" y="5413818"/>
                </a:lnTo>
                <a:lnTo>
                  <a:pt x="365900" y="5396363"/>
                </a:lnTo>
                <a:lnTo>
                  <a:pt x="326178" y="5376130"/>
                </a:lnTo>
                <a:lnTo>
                  <a:pt x="288132" y="5353243"/>
                </a:lnTo>
                <a:lnTo>
                  <a:pt x="251885" y="5327823"/>
                </a:lnTo>
                <a:lnTo>
                  <a:pt x="217559" y="5299993"/>
                </a:lnTo>
                <a:lnTo>
                  <a:pt x="185277" y="5269876"/>
                </a:lnTo>
                <a:lnTo>
                  <a:pt x="155159" y="5237592"/>
                </a:lnTo>
                <a:lnTo>
                  <a:pt x="127330" y="5203266"/>
                </a:lnTo>
                <a:lnTo>
                  <a:pt x="101911" y="5167019"/>
                </a:lnTo>
                <a:lnTo>
                  <a:pt x="79024" y="5128973"/>
                </a:lnTo>
                <a:lnTo>
                  <a:pt x="58792" y="5089252"/>
                </a:lnTo>
                <a:lnTo>
                  <a:pt x="41337" y="5047976"/>
                </a:lnTo>
                <a:lnTo>
                  <a:pt x="26782" y="5005269"/>
                </a:lnTo>
                <a:lnTo>
                  <a:pt x="15248" y="4961252"/>
                </a:lnTo>
                <a:lnTo>
                  <a:pt x="6858" y="4916049"/>
                </a:lnTo>
                <a:lnTo>
                  <a:pt x="1735" y="4869781"/>
                </a:lnTo>
                <a:lnTo>
                  <a:pt x="0" y="4822571"/>
                </a:lnTo>
                <a:lnTo>
                  <a:pt x="0" y="632587"/>
                </a:lnTo>
                <a:close/>
              </a:path>
            </a:pathLst>
          </a:custGeom>
          <a:ln w="57149">
            <a:solidFill>
              <a:srgbClr val="0445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434197" y="95631"/>
            <a:ext cx="3298190" cy="916305"/>
          </a:xfrm>
          <a:custGeom>
            <a:avLst/>
            <a:gdLst/>
            <a:ahLst/>
            <a:cxnLst/>
            <a:rect l="l" t="t" r="r" b="b"/>
            <a:pathLst>
              <a:path w="3298190" h="916305">
                <a:moveTo>
                  <a:pt x="3145281" y="0"/>
                </a:moveTo>
                <a:lnTo>
                  <a:pt x="152653" y="0"/>
                </a:lnTo>
                <a:lnTo>
                  <a:pt x="104396" y="7780"/>
                </a:lnTo>
                <a:lnTo>
                  <a:pt x="62490" y="29447"/>
                </a:lnTo>
                <a:lnTo>
                  <a:pt x="29447" y="62490"/>
                </a:lnTo>
                <a:lnTo>
                  <a:pt x="7780" y="104396"/>
                </a:lnTo>
                <a:lnTo>
                  <a:pt x="0" y="152653"/>
                </a:lnTo>
                <a:lnTo>
                  <a:pt x="0" y="763270"/>
                </a:lnTo>
                <a:lnTo>
                  <a:pt x="7780" y="811527"/>
                </a:lnTo>
                <a:lnTo>
                  <a:pt x="29447" y="853433"/>
                </a:lnTo>
                <a:lnTo>
                  <a:pt x="62490" y="886476"/>
                </a:lnTo>
                <a:lnTo>
                  <a:pt x="104396" y="908143"/>
                </a:lnTo>
                <a:lnTo>
                  <a:pt x="152653" y="915924"/>
                </a:lnTo>
                <a:lnTo>
                  <a:pt x="3145281" y="915924"/>
                </a:lnTo>
                <a:lnTo>
                  <a:pt x="3193539" y="908143"/>
                </a:lnTo>
                <a:lnTo>
                  <a:pt x="3235445" y="886476"/>
                </a:lnTo>
                <a:lnTo>
                  <a:pt x="3268488" y="853433"/>
                </a:lnTo>
                <a:lnTo>
                  <a:pt x="3290155" y="811527"/>
                </a:lnTo>
                <a:lnTo>
                  <a:pt x="3297935" y="763270"/>
                </a:lnTo>
                <a:lnTo>
                  <a:pt x="3297935" y="152653"/>
                </a:lnTo>
                <a:lnTo>
                  <a:pt x="3290155" y="104396"/>
                </a:lnTo>
                <a:lnTo>
                  <a:pt x="3268488" y="62490"/>
                </a:lnTo>
                <a:lnTo>
                  <a:pt x="3235445" y="29447"/>
                </a:lnTo>
                <a:lnTo>
                  <a:pt x="3193539" y="7780"/>
                </a:lnTo>
                <a:lnTo>
                  <a:pt x="31452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434197" y="95631"/>
            <a:ext cx="3298190" cy="916305"/>
          </a:xfrm>
          <a:custGeom>
            <a:avLst/>
            <a:gdLst/>
            <a:ahLst/>
            <a:cxnLst/>
            <a:rect l="l" t="t" r="r" b="b"/>
            <a:pathLst>
              <a:path w="3298190" h="916305">
                <a:moveTo>
                  <a:pt x="0" y="152653"/>
                </a:moveTo>
                <a:lnTo>
                  <a:pt x="7780" y="104396"/>
                </a:lnTo>
                <a:lnTo>
                  <a:pt x="29447" y="62490"/>
                </a:lnTo>
                <a:lnTo>
                  <a:pt x="62490" y="29447"/>
                </a:lnTo>
                <a:lnTo>
                  <a:pt x="104396" y="7780"/>
                </a:lnTo>
                <a:lnTo>
                  <a:pt x="152653" y="0"/>
                </a:lnTo>
                <a:lnTo>
                  <a:pt x="3145281" y="0"/>
                </a:lnTo>
                <a:lnTo>
                  <a:pt x="3193539" y="7780"/>
                </a:lnTo>
                <a:lnTo>
                  <a:pt x="3235445" y="29447"/>
                </a:lnTo>
                <a:lnTo>
                  <a:pt x="3268488" y="62490"/>
                </a:lnTo>
                <a:lnTo>
                  <a:pt x="3290155" y="104396"/>
                </a:lnTo>
                <a:lnTo>
                  <a:pt x="3297935" y="152653"/>
                </a:lnTo>
                <a:lnTo>
                  <a:pt x="3297935" y="763270"/>
                </a:lnTo>
                <a:lnTo>
                  <a:pt x="3290155" y="811527"/>
                </a:lnTo>
                <a:lnTo>
                  <a:pt x="3268488" y="853433"/>
                </a:lnTo>
                <a:lnTo>
                  <a:pt x="3235445" y="886476"/>
                </a:lnTo>
                <a:lnTo>
                  <a:pt x="3193539" y="908143"/>
                </a:lnTo>
                <a:lnTo>
                  <a:pt x="3145281" y="915924"/>
                </a:lnTo>
                <a:lnTo>
                  <a:pt x="152653" y="915924"/>
                </a:lnTo>
                <a:lnTo>
                  <a:pt x="104396" y="908143"/>
                </a:lnTo>
                <a:lnTo>
                  <a:pt x="62490" y="886476"/>
                </a:lnTo>
                <a:lnTo>
                  <a:pt x="29447" y="853433"/>
                </a:lnTo>
                <a:lnTo>
                  <a:pt x="7780" y="811527"/>
                </a:lnTo>
                <a:lnTo>
                  <a:pt x="0" y="763270"/>
                </a:lnTo>
                <a:lnTo>
                  <a:pt x="0" y="152653"/>
                </a:lnTo>
                <a:close/>
              </a:path>
            </a:pathLst>
          </a:custGeom>
          <a:ln w="57150">
            <a:solidFill>
              <a:srgbClr val="F7B10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0986" y="207264"/>
            <a:ext cx="2839974" cy="7002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9493" y="5928359"/>
            <a:ext cx="1563624" cy="69418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92490" y="5970270"/>
            <a:ext cx="1614677" cy="6941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1612" y="286004"/>
            <a:ext cx="899795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1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467" y="1405127"/>
            <a:ext cx="10834370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rgbClr val="4154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alinowski@211sandiegi.org" TargetMode="External"/><Relationship Id="rId3" Type="http://schemas.openxmlformats.org/officeDocument/2006/relationships/hyperlink" Target="https://ciesandiego.org/" TargetMode="External"/><Relationship Id="rId4" Type="http://schemas.openxmlformats.org/officeDocument/2006/relationships/hyperlink" Target="https://211sandiego.org/" TargetMode="External"/><Relationship Id="rId5" Type="http://schemas.openxmlformats.org/officeDocument/2006/relationships/hyperlink" Target="https://www.sdhealthconnect.org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5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esandiego.org/2024/11/04/leveraging-collaboration-to-demonstrate-how-to-effectively-prevent-homelessness/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esandiego.org/2024/11/04/leveraging-collaboration-to-demonstrate-how-to-effectively-prevent-homelessness/" TargetMode="External"/><Relationship Id="rId3" Type="http://schemas.openxmlformats.org/officeDocument/2006/relationships/image" Target="../media/image3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esandiego.org/2024/11/04/leveraging-collaboration-to-demonstrate-how-to-effectively-prevent-homelessness/" TargetMode="External"/><Relationship Id="rId3" Type="http://schemas.openxmlformats.org/officeDocument/2006/relationships/image" Target="../media/image3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8252" y="1958086"/>
            <a:ext cx="10984230" cy="635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130"/>
              <a:t>San</a:t>
            </a:r>
            <a:r>
              <a:rPr dirty="0" sz="4000" spc="45"/>
              <a:t> </a:t>
            </a:r>
            <a:r>
              <a:rPr dirty="0" sz="4000"/>
              <a:t>Diego</a:t>
            </a:r>
            <a:r>
              <a:rPr dirty="0" sz="4000" spc="55"/>
              <a:t> </a:t>
            </a:r>
            <a:r>
              <a:rPr dirty="0" sz="4000"/>
              <a:t>Interoperability</a:t>
            </a:r>
            <a:r>
              <a:rPr dirty="0" sz="4000" spc="25"/>
              <a:t> </a:t>
            </a:r>
            <a:r>
              <a:rPr dirty="0" sz="4000" spc="490"/>
              <a:t>&amp;</a:t>
            </a:r>
            <a:r>
              <a:rPr dirty="0" sz="4000" spc="65"/>
              <a:t> </a:t>
            </a:r>
            <a:r>
              <a:rPr dirty="0" sz="4000"/>
              <a:t>Data</a:t>
            </a:r>
            <a:r>
              <a:rPr dirty="0" sz="4000" spc="35"/>
              <a:t> </a:t>
            </a:r>
            <a:r>
              <a:rPr dirty="0" sz="4000" spc="-10"/>
              <a:t>Integration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09261" y="3329127"/>
            <a:ext cx="5206365" cy="2132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6520" marR="88900">
              <a:lnSpc>
                <a:spcPct val="116100"/>
              </a:lnSpc>
              <a:spcBef>
                <a:spcPts val="100"/>
              </a:spcBef>
            </a:pPr>
            <a:r>
              <a:rPr dirty="0" sz="3200" b="1">
                <a:solidFill>
                  <a:srgbClr val="333333"/>
                </a:solidFill>
                <a:latin typeface="Arial"/>
                <a:cs typeface="Arial"/>
              </a:rPr>
              <a:t>Alana</a:t>
            </a:r>
            <a:r>
              <a:rPr dirty="0" sz="3200" spc="-17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333333"/>
                </a:solidFill>
                <a:latin typeface="Arial"/>
                <a:cs typeface="Arial"/>
              </a:rPr>
              <a:t>G.</a:t>
            </a:r>
            <a:r>
              <a:rPr dirty="0" sz="3200" spc="-18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3200" spc="-45" b="1">
                <a:solidFill>
                  <a:srgbClr val="333333"/>
                </a:solidFill>
                <a:latin typeface="Arial"/>
                <a:cs typeface="Arial"/>
              </a:rPr>
              <a:t>Kalinowski,</a:t>
            </a:r>
            <a:r>
              <a:rPr dirty="0" sz="3200" spc="-16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3200" spc="45" b="1">
                <a:solidFill>
                  <a:srgbClr val="333333"/>
                </a:solidFill>
                <a:latin typeface="Arial"/>
                <a:cs typeface="Arial"/>
              </a:rPr>
              <a:t>MSW </a:t>
            </a:r>
            <a:r>
              <a:rPr dirty="0" sz="3200" b="1">
                <a:solidFill>
                  <a:srgbClr val="42545B"/>
                </a:solidFill>
                <a:latin typeface="Arial"/>
                <a:cs typeface="Arial"/>
              </a:rPr>
              <a:t>211/CIE</a:t>
            </a:r>
            <a:r>
              <a:rPr dirty="0" sz="3200" spc="-6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3200" spc="-125" b="1">
                <a:solidFill>
                  <a:srgbClr val="42545B"/>
                </a:solidFill>
                <a:latin typeface="Arial"/>
                <a:cs typeface="Arial"/>
              </a:rPr>
              <a:t>San</a:t>
            </a:r>
            <a:r>
              <a:rPr dirty="0" sz="3200" spc="-5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42545B"/>
                </a:solidFill>
                <a:latin typeface="Arial"/>
                <a:cs typeface="Arial"/>
              </a:rPr>
              <a:t>Diego</a:t>
            </a:r>
            <a:endParaRPr sz="3200">
              <a:latin typeface="Arial"/>
              <a:cs typeface="Arial"/>
            </a:endParaRPr>
          </a:p>
          <a:p>
            <a:pPr algn="ctr" marL="12065" marR="5080">
              <a:lnSpc>
                <a:spcPts val="3840"/>
              </a:lnSpc>
              <a:spcBef>
                <a:spcPts val="90"/>
              </a:spcBef>
            </a:pPr>
            <a:r>
              <a:rPr dirty="0" sz="3200">
                <a:solidFill>
                  <a:srgbClr val="42545B"/>
                </a:solidFill>
                <a:latin typeface="Arial"/>
                <a:cs typeface="Arial"/>
              </a:rPr>
              <a:t>Director</a:t>
            </a:r>
            <a:r>
              <a:rPr dirty="0" sz="3200" spc="16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42545B"/>
                </a:solidFill>
                <a:latin typeface="Arial"/>
                <a:cs typeface="Arial"/>
              </a:rPr>
              <a:t>of</a:t>
            </a:r>
            <a:r>
              <a:rPr dirty="0" sz="3200" spc="16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2545B"/>
                </a:solidFill>
                <a:latin typeface="Arial"/>
                <a:cs typeface="Arial"/>
              </a:rPr>
              <a:t>Interoperability</a:t>
            </a:r>
            <a:r>
              <a:rPr dirty="0" sz="3200" spc="19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3200" spc="355">
                <a:solidFill>
                  <a:srgbClr val="42545B"/>
                </a:solidFill>
                <a:latin typeface="Arial"/>
                <a:cs typeface="Arial"/>
              </a:rPr>
              <a:t>&amp; </a:t>
            </a:r>
            <a:r>
              <a:rPr dirty="0" sz="3200" spc="-20">
                <a:solidFill>
                  <a:srgbClr val="42545B"/>
                </a:solidFill>
                <a:latin typeface="Arial"/>
                <a:cs typeface="Arial"/>
              </a:rPr>
              <a:t>Collective</a:t>
            </a:r>
            <a:r>
              <a:rPr dirty="0" sz="3200" spc="-16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42545B"/>
                </a:solidFill>
                <a:latin typeface="Arial"/>
                <a:cs typeface="Arial"/>
              </a:rPr>
              <a:t>Impact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36520"/>
            <a:ext cx="12192000" cy="158750"/>
          </a:xfrm>
          <a:custGeom>
            <a:avLst/>
            <a:gdLst/>
            <a:ahLst/>
            <a:cxnLst/>
            <a:rect l="l" t="t" r="r" b="b"/>
            <a:pathLst>
              <a:path w="12192000" h="158750">
                <a:moveTo>
                  <a:pt x="0" y="0"/>
                </a:moveTo>
                <a:lnTo>
                  <a:pt x="0" y="158496"/>
                </a:lnTo>
                <a:lnTo>
                  <a:pt x="12192000" y="158496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54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A person taking a selfie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0" y="3041142"/>
            <a:ext cx="2950464" cy="2958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474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1442085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verifiable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30-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days?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344930">
                        <a:lnSpc>
                          <a:spcPct val="107000"/>
                        </a:lnSpc>
                      </a:pP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730"/>
                        </a:lnSpc>
                      </a:pP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5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5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500" spc="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500" spc="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Proof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stable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can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16839">
                        <a:lnSpc>
                          <a:spcPct val="107000"/>
                        </a:lnSpc>
                      </a:pP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include:</a:t>
                      </a:r>
                      <a:r>
                        <a:rPr dirty="0" sz="1500" spc="20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disability,</a:t>
                      </a:r>
                      <a:r>
                        <a:rPr dirty="0" sz="1500" spc="1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retirement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income,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unemployment,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self-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employment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income,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employment </a:t>
                      </a:r>
                      <a:r>
                        <a:rPr dirty="0" sz="1500" spc="1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stubs,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bank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deposits,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etc.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1448435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SSVF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much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money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02870">
                        <a:lnSpc>
                          <a:spcPct val="107000"/>
                        </a:lnSpc>
                      </a:pPr>
                      <a:r>
                        <a:rPr dirty="0" sz="1500" spc="1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savings,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liquid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assets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accounts?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500" spc="2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$2,000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344930">
                        <a:lnSpc>
                          <a:spcPct val="107000"/>
                        </a:lnSpc>
                      </a:pP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$2,000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730"/>
                        </a:lnSpc>
                      </a:pP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500" spc="-3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dirty="0" sz="15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$2000,</a:t>
                      </a:r>
                      <a:r>
                        <a:rPr dirty="0" sz="15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inappropriate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pertains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95250">
                        <a:lnSpc>
                          <a:spcPct val="10700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assets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401K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5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accounts,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items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person’s</a:t>
                      </a:r>
                      <a:r>
                        <a:rPr dirty="0" sz="15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vehicle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daily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living.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1448435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veteran?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(y/n)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344930">
                        <a:lnSpc>
                          <a:spcPct val="107000"/>
                        </a:lnSpc>
                      </a:pP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730"/>
                        </a:lnSpc>
                      </a:pPr>
                      <a:r>
                        <a:rPr dirty="0" sz="1500" spc="7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logic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574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3154045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status?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Honorable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honorable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513715">
                        <a:lnSpc>
                          <a:spcPct val="10700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honorable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(OTH)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344930">
                        <a:lnSpc>
                          <a:spcPct val="107000"/>
                        </a:lnSpc>
                      </a:pP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Bad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conduct 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Dishonorable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Uncharacterized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N/A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730"/>
                        </a:lnSpc>
                      </a:pPr>
                      <a:r>
                        <a:rPr dirty="0" sz="1500" spc="7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Logic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2182495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safe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living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situation?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344930">
                        <a:lnSpc>
                          <a:spcPts val="1930"/>
                        </a:lnSpc>
                        <a:spcBef>
                          <a:spcPts val="80"/>
                        </a:spcBef>
                      </a:pP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5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5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500" spc="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500" spc="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500" spc="1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person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experiencing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intimate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14300">
                        <a:lnSpc>
                          <a:spcPct val="107000"/>
                        </a:lnSpc>
                      </a:pP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partner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violence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threats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safety,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they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214629">
                        <a:lnSpc>
                          <a:spcPct val="10700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resources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specifically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designed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-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assist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situations.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instances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unsafe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situation 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disrepair,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seek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tenants'</a:t>
                      </a:r>
                      <a:r>
                        <a:rPr dirty="0" sz="15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rights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legal </a:t>
                      </a:r>
                      <a:r>
                        <a:rPr dirty="0" sz="1500" spc="1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advocacy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580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1442085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housed?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344930">
                        <a:lnSpc>
                          <a:spcPct val="107000"/>
                        </a:lnSpc>
                      </a:pP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730"/>
                        </a:lnSpc>
                      </a:pP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5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5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500" spc="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500" spc="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lease,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mortgage,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64769">
                        <a:lnSpc>
                          <a:spcPct val="107000"/>
                        </a:lnSpc>
                      </a:pP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lease,</a:t>
                      </a:r>
                      <a:r>
                        <a:rPr dirty="0" sz="15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couch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surfing,</a:t>
                      </a:r>
                      <a:r>
                        <a:rPr dirty="0" sz="1500" spc="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subletting,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hotel/motel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(non-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voucher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based)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situations.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Excludes 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anyone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homeless.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1692910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SSVF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Sudden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5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decrease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04775">
                        <a:lnSpc>
                          <a:spcPct val="10700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(employment 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benefits)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AND/OR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unavoidable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discretionary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expenses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(e.g.,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rent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expenses)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COVID-19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disruptions,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314960">
                        <a:lnSpc>
                          <a:spcPct val="107000"/>
                        </a:lnSpc>
                      </a:pPr>
                      <a:r>
                        <a:rPr dirty="0" sz="1500" spc="1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documentation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providing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proof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COVID-19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financial 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impact.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5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find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documentation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Legal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Aid 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Society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website.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2265045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(modified)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rental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subsidy?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5"/>
                        </a:lnSpc>
                      </a:pP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400" spc="3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448309">
                        <a:lnSpc>
                          <a:spcPts val="1800"/>
                        </a:lnSpc>
                        <a:spcBef>
                          <a:spcPts val="75"/>
                        </a:spcBef>
                      </a:pPr>
                      <a:r>
                        <a:rPr dirty="0" sz="14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Permanent</a:t>
                      </a:r>
                      <a:r>
                        <a:rPr dirty="0" sz="14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4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Housing </a:t>
                      </a:r>
                      <a:r>
                        <a:rPr dirty="0" sz="14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VASH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195580">
                        <a:lnSpc>
                          <a:spcPts val="1789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Project-</a:t>
                      </a:r>
                      <a:r>
                        <a:rPr dirty="0" sz="14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subsidy</a:t>
                      </a:r>
                      <a:r>
                        <a:rPr dirty="0" sz="14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(is</a:t>
                      </a:r>
                      <a:r>
                        <a:rPr dirty="0" sz="14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4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rent </a:t>
                      </a:r>
                      <a:r>
                        <a:rPr dirty="0" sz="14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4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4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4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income)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4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subsidy</a:t>
                      </a:r>
                      <a:r>
                        <a:rPr dirty="0" sz="14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(JR-</a:t>
                      </a:r>
                      <a:r>
                        <a:rPr dirty="0" sz="14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9-</a:t>
                      </a:r>
                      <a:r>
                        <a:rPr dirty="0" sz="14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13)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1463675">
                        <a:lnSpc>
                          <a:spcPct val="107000"/>
                        </a:lnSpc>
                      </a:pPr>
                      <a:r>
                        <a:rPr dirty="0" sz="14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4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4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4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 </a:t>
                      </a:r>
                      <a:r>
                        <a:rPr dirty="0" sz="1400" spc="8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4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Logic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5"/>
                        </a:lnSpc>
                      </a:pPr>
                      <a:r>
                        <a:rPr dirty="0" sz="14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4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4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4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exhaust</a:t>
                      </a:r>
                      <a:r>
                        <a:rPr dirty="0" sz="14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4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330835">
                        <a:lnSpc>
                          <a:spcPts val="1800"/>
                        </a:lnSpc>
                        <a:spcBef>
                          <a:spcPts val="75"/>
                        </a:spcBef>
                      </a:pPr>
                      <a:r>
                        <a:rPr dirty="0" sz="14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4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dirty="0" sz="14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associated</a:t>
                      </a:r>
                      <a:r>
                        <a:rPr dirty="0" sz="14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4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rental</a:t>
                      </a:r>
                      <a:r>
                        <a:rPr dirty="0" sz="14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subsidy</a:t>
                      </a:r>
                      <a:r>
                        <a:rPr dirty="0" sz="14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4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utilizing </a:t>
                      </a:r>
                      <a:r>
                        <a:rPr dirty="0" sz="1400" spc="-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HEAP</a:t>
                      </a:r>
                      <a:r>
                        <a:rPr dirty="0" sz="1400" spc="1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flexible</a:t>
                      </a:r>
                      <a:r>
                        <a:rPr dirty="0" sz="1400" spc="1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funds.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188595">
                        <a:lnSpc>
                          <a:spcPct val="106900"/>
                        </a:lnSpc>
                      </a:pPr>
                      <a:r>
                        <a:rPr dirty="0" sz="14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400" spc="1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4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exhaust</a:t>
                      </a:r>
                      <a:r>
                        <a:rPr dirty="0" sz="1400" spc="1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400" spc="1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4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4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veteran</a:t>
                      </a:r>
                      <a:r>
                        <a:rPr dirty="0" sz="14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4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supports </a:t>
                      </a:r>
                      <a:r>
                        <a:rPr dirty="0" sz="14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4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accessing </a:t>
                      </a:r>
                      <a:r>
                        <a:rPr dirty="0" sz="1400" spc="-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HEAP</a:t>
                      </a:r>
                      <a:r>
                        <a:rPr dirty="0" sz="14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flexible</a:t>
                      </a:r>
                      <a:r>
                        <a:rPr dirty="0" sz="14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funds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(such</a:t>
                      </a:r>
                      <a:r>
                        <a:rPr dirty="0" sz="14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4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VASH</a:t>
                      </a:r>
                      <a:r>
                        <a:rPr dirty="0" sz="14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vouchers)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519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1016635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asked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leave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out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resident</a:t>
                      </a: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days?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dirty="0" sz="16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6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4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services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-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notice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“3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quit”</a:t>
                      </a:r>
                      <a:r>
                        <a:rPr dirty="0" sz="16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248920">
                        <a:lnSpc>
                          <a:spcPct val="106900"/>
                        </a:lnSpc>
                      </a:pP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30-</a:t>
                      </a:r>
                      <a:r>
                        <a:rPr dirty="0" sz="16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dirty="0" sz="16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6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notice,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600" spc="1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expiring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14 </a:t>
                      </a:r>
                      <a:r>
                        <a:rPr dirty="0" sz="16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days,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1544955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written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notice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landlord?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1232535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6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dirty="0" sz="16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6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4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services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written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259715">
                        <a:lnSpc>
                          <a:spcPct val="107000"/>
                        </a:lnSpc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notice,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instruct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request 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something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writing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landlord,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roommate,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couch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surfing</a:t>
                      </a: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situations,</a:t>
                      </a: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etc.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683895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written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notice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field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(no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logic)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1544955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SSVF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>
                        <a:lnSpc>
                          <a:spcPts val="1864"/>
                        </a:lnSpc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much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money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just" marL="68580" marR="38100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immediately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order</a:t>
                      </a:r>
                      <a:r>
                        <a:rPr dirty="0" sz="16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keep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obtain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housing?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&lt;$3,500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6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3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owed,</a:t>
                      </a:r>
                      <a:r>
                        <a:rPr dirty="0" sz="1600" spc="-3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inappropriate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owes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600" spc="-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$3,500,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they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considered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129539">
                        <a:lnSpc>
                          <a:spcPct val="107000"/>
                        </a:lnSpc>
                      </a:pP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appropriate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for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funds.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Potential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expense</a:t>
                      </a:r>
                      <a:r>
                        <a:rPr dirty="0" sz="1600" spc="1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types:</a:t>
                      </a:r>
                      <a:r>
                        <a:rPr dirty="0" sz="1600" spc="1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arears,</a:t>
                      </a:r>
                      <a:r>
                        <a:rPr dirty="0" sz="1600" spc="1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deposit,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utilities,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costs,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car</a:t>
                      </a:r>
                      <a:r>
                        <a:rPr dirty="0" sz="16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repair, </a:t>
                      </a:r>
                      <a:r>
                        <a:rPr dirty="0" sz="16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600" spc="-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bills,</a:t>
                      </a:r>
                      <a:r>
                        <a:rPr dirty="0" sz="1600" spc="-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etc.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5795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1799589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paying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full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rent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own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448309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6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consecutive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months within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six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months?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6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4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services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-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question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aims</a:t>
                      </a:r>
                      <a:r>
                        <a:rPr dirty="0" sz="16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households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upon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receiving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203200">
                        <a:lnSpc>
                          <a:spcPct val="107000"/>
                        </a:lnSpc>
                      </a:pP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one-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time,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funds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expense,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able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continue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living</a:t>
                      </a:r>
                      <a:r>
                        <a:rPr dirty="0" sz="16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independently without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ongoing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support.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3586479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SDHC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(modified)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already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tried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cover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costs?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yes,</a:t>
                      </a:r>
                      <a:r>
                        <a:rPr dirty="0" sz="1600" spc="-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how?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dirty="0" sz="13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 marR="1579880">
                        <a:lnSpc>
                          <a:spcPct val="106900"/>
                        </a:lnSpc>
                      </a:pPr>
                      <a:r>
                        <a:rPr dirty="0" sz="13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3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3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dirty="0" sz="13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3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3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8580" marR="601345">
                        <a:lnSpc>
                          <a:spcPct val="106900"/>
                        </a:lnSpc>
                      </a:pPr>
                      <a:r>
                        <a:rPr dirty="0" sz="13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Extension</a:t>
                      </a:r>
                      <a:r>
                        <a:rPr dirty="0" sz="13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payment</a:t>
                      </a:r>
                      <a:r>
                        <a:rPr dirty="0" sz="13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3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3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landlord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 marR="610235">
                        <a:lnSpc>
                          <a:spcPct val="106900"/>
                        </a:lnSpc>
                      </a:pPr>
                      <a:r>
                        <a:rPr dirty="0" sz="13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Borrow</a:t>
                      </a:r>
                      <a:r>
                        <a:rPr dirty="0" sz="13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3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friends,</a:t>
                      </a:r>
                      <a:r>
                        <a:rPr dirty="0" sz="13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immediate </a:t>
                      </a:r>
                      <a:r>
                        <a:rPr dirty="0" sz="13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family,</a:t>
                      </a:r>
                      <a:r>
                        <a:rPr dirty="0" sz="1300" spc="1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3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 marR="191770">
                        <a:lnSpc>
                          <a:spcPct val="106900"/>
                        </a:lnSpc>
                      </a:pPr>
                      <a:r>
                        <a:rPr dirty="0" sz="13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Re-</a:t>
                      </a:r>
                      <a:r>
                        <a:rPr dirty="0" sz="13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engage</a:t>
                      </a:r>
                      <a:r>
                        <a:rPr dirty="0" sz="13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rapid</a:t>
                      </a:r>
                      <a:r>
                        <a:rPr dirty="0" sz="13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re-housing</a:t>
                      </a:r>
                      <a:r>
                        <a:rPr dirty="0" sz="13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dirty="0" sz="13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Decreased</a:t>
                      </a:r>
                      <a:r>
                        <a:rPr dirty="0" sz="13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expenses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3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Faith</a:t>
                      </a:r>
                      <a:r>
                        <a:rPr dirty="0" sz="13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3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veteran,</a:t>
                      </a:r>
                      <a:r>
                        <a:rPr dirty="0" sz="13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tried</a:t>
                      </a:r>
                      <a:r>
                        <a:rPr dirty="0" sz="13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accessing</a:t>
                      </a:r>
                      <a:r>
                        <a:rPr dirty="0" sz="13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veteran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resources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3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(text</a:t>
                      </a:r>
                      <a:r>
                        <a:rPr dirty="0" sz="13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box)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 marR="203200" indent="45720">
                        <a:lnSpc>
                          <a:spcPct val="106900"/>
                        </a:lnSpc>
                      </a:pPr>
                      <a:r>
                        <a:rPr dirty="0" sz="13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300" spc="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300" spc="3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4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300" spc="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300" spc="2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300" spc="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7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already</a:t>
                      </a:r>
                      <a:r>
                        <a:rPr dirty="0" sz="1300" spc="3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300" spc="6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explored,</a:t>
                      </a:r>
                      <a:r>
                        <a:rPr dirty="0" sz="1300" spc="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7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3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3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6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3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question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aims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avenues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12763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outside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HEAP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flexible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funds, </a:t>
                      </a:r>
                      <a:r>
                        <a:rPr dirty="0" sz="1600" spc="1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already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exhausted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options for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support.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479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127762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RTFH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ever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experienced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homelessness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past?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9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Logic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Indication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dirty="0" sz="16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homelessness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prioritization</a:t>
                      </a:r>
                      <a:r>
                        <a:rPr dirty="0" sz="16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client’s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increased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vulnerability.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3110865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Gender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Identity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dirty="0" sz="16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Intersex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2317115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Man Woman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1045210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Transgender</a:t>
                      </a:r>
                      <a:r>
                        <a:rPr dirty="0" sz="1600" spc="3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Man 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Transgender</a:t>
                      </a:r>
                      <a:r>
                        <a:rPr dirty="0" sz="1600" spc="3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Woman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Gender/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Gender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non-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conforming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dirty="0" sz="1600" spc="9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Logic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403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362585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Sexual</a:t>
                      </a:r>
                      <a:r>
                        <a:rPr dirty="0" sz="16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Orientation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Heterosexual</a:t>
                      </a:r>
                      <a:r>
                        <a:rPr dirty="0" sz="1600" spc="1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1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Straight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Lesbian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210312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Gay 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Bisexual Pansexual Asexual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Queer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264160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dirty="0" sz="16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Questioning/unsure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sexual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orientation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517525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sexual</a:t>
                      </a:r>
                      <a:r>
                        <a:rPr dirty="0" sz="16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orientation </a:t>
                      </a:r>
                      <a:r>
                        <a:rPr dirty="0" sz="16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1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850"/>
                        </a:lnSpc>
                      </a:pPr>
                      <a:r>
                        <a:rPr dirty="0" sz="1600" spc="9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Logic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5031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4622165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Condition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Cancer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48590">
                        <a:lnSpc>
                          <a:spcPts val="1930"/>
                        </a:lnSpc>
                        <a:spcBef>
                          <a:spcPts val="80"/>
                        </a:spcBef>
                      </a:pP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Disease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Dementia/Traumatic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Brain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Injury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Dental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HIV/AIDS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890905">
                        <a:lnSpc>
                          <a:spcPct val="107000"/>
                        </a:lnSpc>
                      </a:pP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Mental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Illness/Emotional Disability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261745">
                        <a:lnSpc>
                          <a:spcPct val="107000"/>
                        </a:lnSpc>
                      </a:pP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condition 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Obesity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809625">
                        <a:lnSpc>
                          <a:spcPct val="10700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Cognitive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Developmental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Disability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dirty="0" sz="15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r>
                        <a:rPr dirty="0" sz="1500" spc="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Sensory</a:t>
                      </a:r>
                      <a:r>
                        <a:rPr dirty="0" sz="1500" spc="-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173990">
                        <a:lnSpc>
                          <a:spcPct val="107000"/>
                        </a:lnSpc>
                      </a:pP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Abuse/Dependency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Declined/Did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ask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725"/>
                        </a:lnSpc>
                      </a:pPr>
                      <a:r>
                        <a:rPr dirty="0" sz="1500" spc="7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Logic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6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apply.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Failure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health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155575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dirty="0" sz="16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result</a:t>
                      </a:r>
                      <a:r>
                        <a:rPr dirty="0" sz="16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loss</a:t>
                      </a:r>
                      <a:r>
                        <a:rPr dirty="0" sz="16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previously</a:t>
                      </a:r>
                      <a:r>
                        <a:rPr dirty="0" sz="1600" spc="1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captured</a:t>
                      </a:r>
                      <a:r>
                        <a:rPr dirty="0" sz="1600" spc="1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6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945128" y="79502"/>
            <a:ext cx="430149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70"/>
              <a:t>Questions</a:t>
            </a:r>
            <a:endParaRPr sz="7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50"/>
              <a:t>Contact</a:t>
            </a:r>
            <a:r>
              <a:rPr dirty="0" spc="10"/>
              <a:t> </a:t>
            </a:r>
            <a:r>
              <a:rPr dirty="0" spc="120"/>
              <a:t>information</a:t>
            </a:r>
          </a:p>
          <a:p>
            <a:pPr>
              <a:lnSpc>
                <a:spcPct val="100000"/>
              </a:lnSpc>
              <a:spcBef>
                <a:spcPts val="140"/>
              </a:spcBef>
            </a:pPr>
          </a:p>
          <a:p>
            <a:pPr marL="12700" marR="5080">
              <a:lnSpc>
                <a:spcPct val="100000"/>
              </a:lnSpc>
            </a:pPr>
            <a:r>
              <a:rPr dirty="0" u="none" spc="180"/>
              <a:t>Alana</a:t>
            </a:r>
            <a:r>
              <a:rPr dirty="0" u="none" spc="15"/>
              <a:t> </a:t>
            </a:r>
            <a:r>
              <a:rPr dirty="0" u="none"/>
              <a:t>Kalinowski,</a:t>
            </a:r>
            <a:r>
              <a:rPr dirty="0" u="none" spc="20"/>
              <a:t> </a:t>
            </a:r>
            <a:r>
              <a:rPr dirty="0" u="none" spc="-20"/>
              <a:t>MSW,</a:t>
            </a:r>
            <a:r>
              <a:rPr dirty="0" u="none" spc="15"/>
              <a:t> </a:t>
            </a:r>
            <a:r>
              <a:rPr dirty="0" u="none" spc="110"/>
              <a:t>Director</a:t>
            </a:r>
            <a:r>
              <a:rPr dirty="0" u="none" spc="15"/>
              <a:t> </a:t>
            </a:r>
            <a:r>
              <a:rPr dirty="0" u="none" spc="185"/>
              <a:t>of</a:t>
            </a:r>
            <a:r>
              <a:rPr dirty="0" u="none" spc="20"/>
              <a:t> </a:t>
            </a:r>
            <a:r>
              <a:rPr dirty="0" u="none" spc="110"/>
              <a:t>Interoperability</a:t>
            </a:r>
            <a:r>
              <a:rPr dirty="0" u="none" spc="15"/>
              <a:t> </a:t>
            </a:r>
            <a:r>
              <a:rPr dirty="0" u="none" spc="240"/>
              <a:t>&amp;</a:t>
            </a:r>
            <a:r>
              <a:rPr dirty="0" u="none" spc="30"/>
              <a:t> </a:t>
            </a:r>
            <a:r>
              <a:rPr dirty="0" u="none" spc="145"/>
              <a:t>Collective </a:t>
            </a:r>
            <a:r>
              <a:rPr dirty="0" u="none" spc="225"/>
              <a:t>Impact</a:t>
            </a:r>
          </a:p>
          <a:p>
            <a:pPr marL="12700" marR="4732020">
              <a:lnSpc>
                <a:spcPct val="100000"/>
              </a:lnSpc>
            </a:pPr>
            <a:r>
              <a:rPr dirty="0" u="none"/>
              <a:t>Email:</a:t>
            </a:r>
            <a:r>
              <a:rPr dirty="0" u="none" spc="65"/>
              <a:t> </a:t>
            </a:r>
            <a:r>
              <a:rPr dirty="0" u="sng" spc="6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hlinkClick r:id="rId2"/>
              </a:rPr>
              <a:t>akalinowski@211sandiegi.org</a:t>
            </a:r>
            <a:r>
              <a:rPr dirty="0" u="none" spc="60">
                <a:solidFill>
                  <a:srgbClr val="34CDF5"/>
                </a:solidFill>
              </a:rPr>
              <a:t> </a:t>
            </a:r>
            <a:r>
              <a:rPr dirty="0" u="none" spc="85"/>
              <a:t>Phone:</a:t>
            </a:r>
            <a:r>
              <a:rPr dirty="0" u="none" spc="90"/>
              <a:t> </a:t>
            </a:r>
            <a:r>
              <a:rPr dirty="0" u="none"/>
              <a:t>(616)</a:t>
            </a:r>
            <a:r>
              <a:rPr dirty="0" u="none" spc="80"/>
              <a:t> </a:t>
            </a:r>
            <a:r>
              <a:rPr dirty="0" u="none" spc="-25"/>
              <a:t>581-</a:t>
            </a:r>
            <a:r>
              <a:rPr dirty="0" u="none" spc="-20"/>
              <a:t>8680</a:t>
            </a:r>
          </a:p>
          <a:p>
            <a:pPr>
              <a:lnSpc>
                <a:spcPct val="100000"/>
              </a:lnSpc>
              <a:spcBef>
                <a:spcPts val="140"/>
              </a:spcBef>
            </a:pPr>
          </a:p>
          <a:p>
            <a:pPr marL="12700">
              <a:lnSpc>
                <a:spcPct val="100000"/>
              </a:lnSpc>
            </a:pPr>
            <a:r>
              <a:rPr dirty="0" u="none" spc="-60"/>
              <a:t>CIE </a:t>
            </a:r>
            <a:r>
              <a:rPr dirty="0" u="none" spc="110"/>
              <a:t>website:</a:t>
            </a:r>
            <a:r>
              <a:rPr dirty="0" u="none" spc="-60"/>
              <a:t> </a:t>
            </a:r>
            <a:r>
              <a:rPr dirty="0" u="sng" spc="16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hlinkClick r:id="rId3"/>
              </a:rPr>
              <a:t>https://ciesandiego.org/</a:t>
            </a:r>
          </a:p>
          <a:p>
            <a:pPr marL="12700" marR="2382520">
              <a:lnSpc>
                <a:spcPct val="100000"/>
              </a:lnSpc>
            </a:pPr>
            <a:r>
              <a:rPr dirty="0" u="none"/>
              <a:t>211</a:t>
            </a:r>
            <a:r>
              <a:rPr dirty="0" u="none" spc="-25"/>
              <a:t> </a:t>
            </a:r>
            <a:r>
              <a:rPr dirty="0" u="none"/>
              <a:t>San</a:t>
            </a:r>
            <a:r>
              <a:rPr dirty="0" u="none" spc="-10"/>
              <a:t> </a:t>
            </a:r>
            <a:r>
              <a:rPr dirty="0" u="none" spc="155"/>
              <a:t>Diego</a:t>
            </a:r>
            <a:r>
              <a:rPr dirty="0" u="none" spc="-10"/>
              <a:t> </a:t>
            </a:r>
            <a:r>
              <a:rPr dirty="0" u="none" spc="80"/>
              <a:t>Website:</a:t>
            </a:r>
            <a:r>
              <a:rPr dirty="0" u="none" spc="-5"/>
              <a:t> </a:t>
            </a:r>
            <a:r>
              <a:rPr dirty="0" u="sng" spc="14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hlinkClick r:id="rId4"/>
              </a:rPr>
              <a:t>https://211sandiego.org/</a:t>
            </a:r>
            <a:r>
              <a:rPr dirty="0" u="none" spc="140">
                <a:solidFill>
                  <a:srgbClr val="34CDF5"/>
                </a:solidFill>
              </a:rPr>
              <a:t> </a:t>
            </a:r>
            <a:r>
              <a:rPr dirty="0" u="none"/>
              <a:t>San </a:t>
            </a:r>
            <a:r>
              <a:rPr dirty="0" u="none" spc="155"/>
              <a:t>Diego</a:t>
            </a:r>
            <a:r>
              <a:rPr dirty="0" u="none" spc="10"/>
              <a:t> </a:t>
            </a:r>
            <a:r>
              <a:rPr dirty="0" u="none" spc="120"/>
              <a:t>Health</a:t>
            </a:r>
            <a:r>
              <a:rPr dirty="0" u="none"/>
              <a:t> </a:t>
            </a:r>
            <a:r>
              <a:rPr dirty="0" u="none" spc="195"/>
              <a:t>Connect: </a:t>
            </a:r>
            <a:r>
              <a:rPr dirty="0" u="sng" spc="17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hlinkClick r:id="rId5"/>
              </a:rPr>
              <a:t>https://www.sdhealthconnect.org/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284" y="6606285"/>
            <a:ext cx="3862704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Community</a:t>
            </a:r>
            <a:r>
              <a:rPr dirty="0" sz="700" spc="165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information</a:t>
            </a:r>
            <a:r>
              <a:rPr dirty="0" sz="700" spc="130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Exchange</a:t>
            </a:r>
            <a:r>
              <a:rPr dirty="0" sz="400">
                <a:solidFill>
                  <a:srgbClr val="044546"/>
                </a:solidFill>
                <a:latin typeface="Arial"/>
                <a:cs typeface="Arial"/>
              </a:rPr>
              <a:t>®</a:t>
            </a:r>
            <a:r>
              <a:rPr dirty="0" sz="400" spc="215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 spc="70">
                <a:solidFill>
                  <a:srgbClr val="044546"/>
                </a:solidFill>
                <a:latin typeface="Arial"/>
                <a:cs typeface="Arial"/>
              </a:rPr>
              <a:t>and</a:t>
            </a:r>
            <a:r>
              <a:rPr dirty="0" sz="700" spc="140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CIE</a:t>
            </a:r>
            <a:r>
              <a:rPr dirty="0" sz="400">
                <a:solidFill>
                  <a:srgbClr val="044546"/>
                </a:solidFill>
                <a:latin typeface="Arial"/>
                <a:cs typeface="Arial"/>
              </a:rPr>
              <a:t>®</a:t>
            </a:r>
            <a:r>
              <a:rPr dirty="0" sz="400" spc="250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are</a:t>
            </a:r>
            <a:r>
              <a:rPr dirty="0" sz="700" spc="160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registered</a:t>
            </a:r>
            <a:r>
              <a:rPr dirty="0" sz="700" spc="130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trademarks</a:t>
            </a:r>
            <a:r>
              <a:rPr dirty="0" sz="700" spc="160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of</a:t>
            </a:r>
            <a:r>
              <a:rPr dirty="0" sz="700" spc="185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211</a:t>
            </a:r>
            <a:r>
              <a:rPr dirty="0" sz="700" spc="160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044546"/>
                </a:solidFill>
                <a:latin typeface="Arial"/>
                <a:cs typeface="Arial"/>
              </a:rPr>
              <a:t>San</a:t>
            </a:r>
            <a:r>
              <a:rPr dirty="0" sz="700" spc="160">
                <a:solidFill>
                  <a:srgbClr val="044546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044546"/>
                </a:solidFill>
                <a:latin typeface="Arial"/>
                <a:cs typeface="Arial"/>
              </a:rPr>
              <a:t>Diego.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832" y="684656"/>
            <a:ext cx="3839210" cy="5444490"/>
          </a:xfrm>
          <a:custGeom>
            <a:avLst/>
            <a:gdLst/>
            <a:ahLst/>
            <a:cxnLst/>
            <a:rect l="l" t="t" r="r" b="b"/>
            <a:pathLst>
              <a:path w="3839210" h="5444490">
                <a:moveTo>
                  <a:pt x="0" y="639826"/>
                </a:moveTo>
                <a:lnTo>
                  <a:pt x="1754" y="592081"/>
                </a:lnTo>
                <a:lnTo>
                  <a:pt x="6937" y="545288"/>
                </a:lnTo>
                <a:lnTo>
                  <a:pt x="15423" y="499572"/>
                </a:lnTo>
                <a:lnTo>
                  <a:pt x="27089" y="455054"/>
                </a:lnTo>
                <a:lnTo>
                  <a:pt x="41812" y="411860"/>
                </a:lnTo>
                <a:lnTo>
                  <a:pt x="59467" y="370114"/>
                </a:lnTo>
                <a:lnTo>
                  <a:pt x="79931" y="329938"/>
                </a:lnTo>
                <a:lnTo>
                  <a:pt x="103080" y="291457"/>
                </a:lnTo>
                <a:lnTo>
                  <a:pt x="128791" y="254794"/>
                </a:lnTo>
                <a:lnTo>
                  <a:pt x="156940" y="220074"/>
                </a:lnTo>
                <a:lnTo>
                  <a:pt x="187402" y="187420"/>
                </a:lnTo>
                <a:lnTo>
                  <a:pt x="220055" y="156956"/>
                </a:lnTo>
                <a:lnTo>
                  <a:pt x="254775" y="128805"/>
                </a:lnTo>
                <a:lnTo>
                  <a:pt x="291437" y="103093"/>
                </a:lnTo>
                <a:lnTo>
                  <a:pt x="329919" y="79941"/>
                </a:lnTo>
                <a:lnTo>
                  <a:pt x="370096" y="59475"/>
                </a:lnTo>
                <a:lnTo>
                  <a:pt x="411846" y="41818"/>
                </a:lnTo>
                <a:lnTo>
                  <a:pt x="455043" y="27093"/>
                </a:lnTo>
                <a:lnTo>
                  <a:pt x="499564" y="15425"/>
                </a:lnTo>
                <a:lnTo>
                  <a:pt x="545287" y="6938"/>
                </a:lnTo>
                <a:lnTo>
                  <a:pt x="592086" y="1755"/>
                </a:lnTo>
                <a:lnTo>
                  <a:pt x="639838" y="0"/>
                </a:lnTo>
                <a:lnTo>
                  <a:pt x="3199130" y="0"/>
                </a:lnTo>
                <a:lnTo>
                  <a:pt x="3246874" y="1755"/>
                </a:lnTo>
                <a:lnTo>
                  <a:pt x="3293667" y="6938"/>
                </a:lnTo>
                <a:lnTo>
                  <a:pt x="3339383" y="15425"/>
                </a:lnTo>
                <a:lnTo>
                  <a:pt x="3383901" y="27093"/>
                </a:lnTo>
                <a:lnTo>
                  <a:pt x="3427095" y="41818"/>
                </a:lnTo>
                <a:lnTo>
                  <a:pt x="3468841" y="59475"/>
                </a:lnTo>
                <a:lnTo>
                  <a:pt x="3509017" y="79941"/>
                </a:lnTo>
                <a:lnTo>
                  <a:pt x="3547498" y="103093"/>
                </a:lnTo>
                <a:lnTo>
                  <a:pt x="3584161" y="128805"/>
                </a:lnTo>
                <a:lnTo>
                  <a:pt x="3618881" y="156956"/>
                </a:lnTo>
                <a:lnTo>
                  <a:pt x="3651535" y="187420"/>
                </a:lnTo>
                <a:lnTo>
                  <a:pt x="3681999" y="220074"/>
                </a:lnTo>
                <a:lnTo>
                  <a:pt x="3710150" y="254794"/>
                </a:lnTo>
                <a:lnTo>
                  <a:pt x="3735862" y="291457"/>
                </a:lnTo>
                <a:lnTo>
                  <a:pt x="3759014" y="329938"/>
                </a:lnTo>
                <a:lnTo>
                  <a:pt x="3779480" y="370114"/>
                </a:lnTo>
                <a:lnTo>
                  <a:pt x="3797137" y="411860"/>
                </a:lnTo>
                <a:lnTo>
                  <a:pt x="3811862" y="455054"/>
                </a:lnTo>
                <a:lnTo>
                  <a:pt x="3823530" y="499572"/>
                </a:lnTo>
                <a:lnTo>
                  <a:pt x="3832017" y="545288"/>
                </a:lnTo>
                <a:lnTo>
                  <a:pt x="3837200" y="592081"/>
                </a:lnTo>
                <a:lnTo>
                  <a:pt x="3838955" y="639826"/>
                </a:lnTo>
                <a:lnTo>
                  <a:pt x="3838955" y="4804664"/>
                </a:lnTo>
                <a:lnTo>
                  <a:pt x="3837200" y="4852414"/>
                </a:lnTo>
                <a:lnTo>
                  <a:pt x="3832017" y="4899212"/>
                </a:lnTo>
                <a:lnTo>
                  <a:pt x="3823530" y="4944933"/>
                </a:lnTo>
                <a:lnTo>
                  <a:pt x="3811862" y="4989453"/>
                </a:lnTo>
                <a:lnTo>
                  <a:pt x="3797137" y="5032649"/>
                </a:lnTo>
                <a:lnTo>
                  <a:pt x="3779480" y="5074397"/>
                </a:lnTo>
                <a:lnTo>
                  <a:pt x="3759014" y="5114574"/>
                </a:lnTo>
                <a:lnTo>
                  <a:pt x="3735862" y="5153055"/>
                </a:lnTo>
                <a:lnTo>
                  <a:pt x="3710150" y="5189717"/>
                </a:lnTo>
                <a:lnTo>
                  <a:pt x="3681999" y="5224436"/>
                </a:lnTo>
                <a:lnTo>
                  <a:pt x="3651535" y="5257088"/>
                </a:lnTo>
                <a:lnTo>
                  <a:pt x="3618881" y="5287551"/>
                </a:lnTo>
                <a:lnTo>
                  <a:pt x="3584161" y="5315699"/>
                </a:lnTo>
                <a:lnTo>
                  <a:pt x="3547498" y="5341409"/>
                </a:lnTo>
                <a:lnTo>
                  <a:pt x="3509017" y="5364558"/>
                </a:lnTo>
                <a:lnTo>
                  <a:pt x="3468841" y="5385022"/>
                </a:lnTo>
                <a:lnTo>
                  <a:pt x="3427095" y="5402677"/>
                </a:lnTo>
                <a:lnTo>
                  <a:pt x="3383901" y="5417400"/>
                </a:lnTo>
                <a:lnTo>
                  <a:pt x="3339383" y="5429066"/>
                </a:lnTo>
                <a:lnTo>
                  <a:pt x="3293667" y="5437552"/>
                </a:lnTo>
                <a:lnTo>
                  <a:pt x="3246874" y="5442735"/>
                </a:lnTo>
                <a:lnTo>
                  <a:pt x="3199130" y="5444490"/>
                </a:lnTo>
                <a:lnTo>
                  <a:pt x="639838" y="5444490"/>
                </a:lnTo>
                <a:lnTo>
                  <a:pt x="592086" y="5442735"/>
                </a:lnTo>
                <a:lnTo>
                  <a:pt x="545287" y="5437552"/>
                </a:lnTo>
                <a:lnTo>
                  <a:pt x="499564" y="5429066"/>
                </a:lnTo>
                <a:lnTo>
                  <a:pt x="455043" y="5417400"/>
                </a:lnTo>
                <a:lnTo>
                  <a:pt x="411846" y="5402677"/>
                </a:lnTo>
                <a:lnTo>
                  <a:pt x="370096" y="5385022"/>
                </a:lnTo>
                <a:lnTo>
                  <a:pt x="329919" y="5364558"/>
                </a:lnTo>
                <a:lnTo>
                  <a:pt x="291437" y="5341409"/>
                </a:lnTo>
                <a:lnTo>
                  <a:pt x="254775" y="5315699"/>
                </a:lnTo>
                <a:lnTo>
                  <a:pt x="220055" y="5287551"/>
                </a:lnTo>
                <a:lnTo>
                  <a:pt x="187402" y="5257088"/>
                </a:lnTo>
                <a:lnTo>
                  <a:pt x="156940" y="5224436"/>
                </a:lnTo>
                <a:lnTo>
                  <a:pt x="128791" y="5189717"/>
                </a:lnTo>
                <a:lnTo>
                  <a:pt x="103080" y="5153055"/>
                </a:lnTo>
                <a:lnTo>
                  <a:pt x="79931" y="5114574"/>
                </a:lnTo>
                <a:lnTo>
                  <a:pt x="59467" y="5074397"/>
                </a:lnTo>
                <a:lnTo>
                  <a:pt x="41812" y="5032649"/>
                </a:lnTo>
                <a:lnTo>
                  <a:pt x="27089" y="4989453"/>
                </a:lnTo>
                <a:lnTo>
                  <a:pt x="15423" y="4944933"/>
                </a:lnTo>
                <a:lnTo>
                  <a:pt x="6937" y="4899212"/>
                </a:lnTo>
                <a:lnTo>
                  <a:pt x="1754" y="4852414"/>
                </a:lnTo>
                <a:lnTo>
                  <a:pt x="0" y="4804664"/>
                </a:lnTo>
                <a:lnTo>
                  <a:pt x="0" y="639826"/>
                </a:lnTo>
                <a:close/>
              </a:path>
            </a:pathLst>
          </a:custGeom>
          <a:ln w="57150">
            <a:solidFill>
              <a:srgbClr val="0445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1104" y="1278128"/>
            <a:ext cx="3292475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8775" indent="-346075">
              <a:lnSpc>
                <a:spcPct val="100000"/>
              </a:lnSpc>
              <a:spcBef>
                <a:spcPts val="100"/>
              </a:spcBef>
              <a:buChar char="•"/>
              <a:tabLst>
                <a:tab pos="35877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Nonprofit</a:t>
            </a:r>
            <a:r>
              <a:rPr dirty="0" sz="1600" spc="-6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organization</a:t>
            </a:r>
            <a:endParaRPr sz="1600">
              <a:latin typeface="Arial"/>
              <a:cs typeface="Arial"/>
            </a:endParaRPr>
          </a:p>
          <a:p>
            <a:pPr algn="just" marL="358775" indent="-346075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San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Diego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County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Region</a:t>
            </a:r>
            <a:endParaRPr sz="1600">
              <a:latin typeface="Arial"/>
              <a:cs typeface="Arial"/>
            </a:endParaRPr>
          </a:p>
          <a:p>
            <a:pPr algn="just" marL="355600" marR="5080" indent="-342900">
              <a:lnSpc>
                <a:spcPct val="100000"/>
              </a:lnSpc>
              <a:buChar char="•"/>
              <a:tabLst>
                <a:tab pos="355600" algn="l"/>
                <a:tab pos="35877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	Maintains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free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online</a:t>
            </a:r>
            <a:r>
              <a:rPr dirty="0" sz="1600" spc="-5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searchable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database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trusted,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free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or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low-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cost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health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social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L="355600" marR="8699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Listed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services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are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categorized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by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211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Huaman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Services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Indexing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System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(211HSIS.org)</a:t>
            </a:r>
            <a:endParaRPr sz="1600">
              <a:latin typeface="Arial"/>
              <a:cs typeface="Arial"/>
            </a:endParaRPr>
          </a:p>
          <a:p>
            <a:pPr marL="355600" marR="10604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Operates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multilingual</a:t>
            </a:r>
            <a:r>
              <a:rPr dirty="0" sz="1600" spc="-5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contact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center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available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24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hours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day</a:t>
            </a:r>
            <a:endParaRPr sz="1600">
              <a:latin typeface="Arial"/>
              <a:cs typeface="Arial"/>
            </a:endParaRPr>
          </a:p>
          <a:p>
            <a:pPr algn="just" marL="355600" marR="214629" indent="-342900">
              <a:lnSpc>
                <a:spcPct val="100000"/>
              </a:lnSpc>
              <a:buChar char="•"/>
              <a:tabLst>
                <a:tab pos="355600" algn="l"/>
                <a:tab pos="35877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	Information</a:t>
            </a:r>
            <a:r>
              <a:rPr dirty="0" sz="1600" spc="-5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&amp;</a:t>
            </a:r>
            <a:r>
              <a:rPr dirty="0" sz="1600" spc="-6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referral</a:t>
            </a:r>
            <a:r>
              <a:rPr dirty="0" sz="1600" spc="-6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services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are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provided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alignment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with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Inform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USA</a:t>
            </a:r>
            <a:r>
              <a:rPr dirty="0" sz="1600" spc="-114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standards</a:t>
            </a:r>
            <a:endParaRPr sz="1600">
              <a:latin typeface="Arial"/>
              <a:cs typeface="Arial"/>
            </a:endParaRPr>
          </a:p>
          <a:p>
            <a:pPr algn="just" marL="355600" marR="139700" indent="-342900">
              <a:lnSpc>
                <a:spcPct val="100000"/>
              </a:lnSpc>
              <a:buChar char="•"/>
              <a:tabLst>
                <a:tab pos="355600" algn="l"/>
                <a:tab pos="35877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	Approx.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200,000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unique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clients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served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annually</a:t>
            </a:r>
            <a:endParaRPr sz="1600">
              <a:latin typeface="Arial"/>
              <a:cs typeface="Arial"/>
            </a:endParaRPr>
          </a:p>
          <a:p>
            <a:pPr algn="just" marL="358775" indent="-346075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Documented</a:t>
            </a:r>
            <a:r>
              <a:rPr dirty="0" sz="1600" spc="-6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community</a:t>
            </a:r>
            <a:r>
              <a:rPr dirty="0" sz="1600" spc="-5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needs</a:t>
            </a:r>
            <a:endParaRPr sz="1600">
              <a:latin typeface="Arial"/>
              <a:cs typeface="Arial"/>
            </a:endParaRPr>
          </a:p>
          <a:p>
            <a:pPr algn="just" marL="3556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and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referrals</a:t>
            </a:r>
            <a:endParaRPr sz="1600">
              <a:latin typeface="Arial"/>
              <a:cs typeface="Arial"/>
            </a:endParaRPr>
          </a:p>
          <a:p>
            <a:pPr algn="just" marL="358775" indent="-346075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Access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CIE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ford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5676" y="92202"/>
            <a:ext cx="3355340" cy="999490"/>
            <a:chOff x="455676" y="92202"/>
            <a:chExt cx="3355340" cy="999490"/>
          </a:xfrm>
        </p:grpSpPr>
        <p:sp>
          <p:nvSpPr>
            <p:cNvPr id="6" name="object 6"/>
            <p:cNvSpPr/>
            <p:nvPr/>
          </p:nvSpPr>
          <p:spPr>
            <a:xfrm>
              <a:off x="484251" y="120777"/>
              <a:ext cx="3298190" cy="942340"/>
            </a:xfrm>
            <a:custGeom>
              <a:avLst/>
              <a:gdLst/>
              <a:ahLst/>
              <a:cxnLst/>
              <a:rect l="l" t="t" r="r" b="b"/>
              <a:pathLst>
                <a:path w="3298190" h="942340">
                  <a:moveTo>
                    <a:pt x="3140964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2"/>
                  </a:lnTo>
                  <a:lnTo>
                    <a:pt x="0" y="784860"/>
                  </a:lnTo>
                  <a:lnTo>
                    <a:pt x="8002" y="834493"/>
                  </a:lnTo>
                  <a:lnTo>
                    <a:pt x="30287" y="877586"/>
                  </a:lnTo>
                  <a:lnTo>
                    <a:pt x="64267" y="911559"/>
                  </a:lnTo>
                  <a:lnTo>
                    <a:pt x="107357" y="933834"/>
                  </a:lnTo>
                  <a:lnTo>
                    <a:pt x="156972" y="941832"/>
                  </a:lnTo>
                  <a:lnTo>
                    <a:pt x="3140964" y="941832"/>
                  </a:lnTo>
                  <a:lnTo>
                    <a:pt x="3190597" y="933834"/>
                  </a:lnTo>
                  <a:lnTo>
                    <a:pt x="3233690" y="911559"/>
                  </a:lnTo>
                  <a:lnTo>
                    <a:pt x="3267663" y="877586"/>
                  </a:lnTo>
                  <a:lnTo>
                    <a:pt x="3289938" y="834493"/>
                  </a:lnTo>
                  <a:lnTo>
                    <a:pt x="3297936" y="784860"/>
                  </a:lnTo>
                  <a:lnTo>
                    <a:pt x="3297936" y="156972"/>
                  </a:lnTo>
                  <a:lnTo>
                    <a:pt x="3289938" y="107338"/>
                  </a:lnTo>
                  <a:lnTo>
                    <a:pt x="3267663" y="64245"/>
                  </a:lnTo>
                  <a:lnTo>
                    <a:pt x="3233690" y="30272"/>
                  </a:lnTo>
                  <a:lnTo>
                    <a:pt x="3190597" y="7997"/>
                  </a:lnTo>
                  <a:lnTo>
                    <a:pt x="3140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4251" y="120777"/>
              <a:ext cx="3298190" cy="942340"/>
            </a:xfrm>
            <a:custGeom>
              <a:avLst/>
              <a:gdLst/>
              <a:ahLst/>
              <a:cxnLst/>
              <a:rect l="l" t="t" r="r" b="b"/>
              <a:pathLst>
                <a:path w="3298190" h="942340">
                  <a:moveTo>
                    <a:pt x="0" y="156972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3140964" y="0"/>
                  </a:lnTo>
                  <a:lnTo>
                    <a:pt x="3190597" y="7997"/>
                  </a:lnTo>
                  <a:lnTo>
                    <a:pt x="3233690" y="30272"/>
                  </a:lnTo>
                  <a:lnTo>
                    <a:pt x="3267663" y="64245"/>
                  </a:lnTo>
                  <a:lnTo>
                    <a:pt x="3289938" y="107338"/>
                  </a:lnTo>
                  <a:lnTo>
                    <a:pt x="3297936" y="156972"/>
                  </a:lnTo>
                  <a:lnTo>
                    <a:pt x="3297936" y="784860"/>
                  </a:lnTo>
                  <a:lnTo>
                    <a:pt x="3289938" y="834493"/>
                  </a:lnTo>
                  <a:lnTo>
                    <a:pt x="3267663" y="877586"/>
                  </a:lnTo>
                  <a:lnTo>
                    <a:pt x="3233690" y="911559"/>
                  </a:lnTo>
                  <a:lnTo>
                    <a:pt x="3190597" y="933834"/>
                  </a:lnTo>
                  <a:lnTo>
                    <a:pt x="3140964" y="941832"/>
                  </a:lnTo>
                  <a:lnTo>
                    <a:pt x="156972" y="941832"/>
                  </a:lnTo>
                  <a:lnTo>
                    <a:pt x="107357" y="933834"/>
                  </a:lnTo>
                  <a:lnTo>
                    <a:pt x="64267" y="911559"/>
                  </a:lnTo>
                  <a:lnTo>
                    <a:pt x="30287" y="877586"/>
                  </a:lnTo>
                  <a:lnTo>
                    <a:pt x="8002" y="834493"/>
                  </a:lnTo>
                  <a:lnTo>
                    <a:pt x="0" y="784860"/>
                  </a:lnTo>
                  <a:lnTo>
                    <a:pt x="0" y="156972"/>
                  </a:lnTo>
                  <a:close/>
                </a:path>
              </a:pathLst>
            </a:custGeom>
            <a:ln w="57150">
              <a:solidFill>
                <a:srgbClr val="F7B10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A blue and yellow text with a black background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8" y="182880"/>
              <a:ext cx="1752600" cy="711708"/>
            </a:xfrm>
            <a:prstGeom prst="rect">
              <a:avLst/>
            </a:prstGeom>
          </p:spPr>
        </p:pic>
        <p:pic>
          <p:nvPicPr>
            <p:cNvPr id="9" name="object 9" descr="211 Toolkit | Trident United Way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7054" y="221742"/>
              <a:ext cx="1383792" cy="72466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190238" y="105155"/>
            <a:ext cx="3743960" cy="6501765"/>
            <a:chOff x="4190238" y="105155"/>
            <a:chExt cx="3743960" cy="6501765"/>
          </a:xfrm>
        </p:grpSpPr>
        <p:sp>
          <p:nvSpPr>
            <p:cNvPr id="11" name="object 11"/>
            <p:cNvSpPr/>
            <p:nvPr/>
          </p:nvSpPr>
          <p:spPr>
            <a:xfrm>
              <a:off x="4218813" y="676275"/>
              <a:ext cx="3686810" cy="5901690"/>
            </a:xfrm>
            <a:custGeom>
              <a:avLst/>
              <a:gdLst/>
              <a:ahLst/>
              <a:cxnLst/>
              <a:rect l="l" t="t" r="r" b="b"/>
              <a:pathLst>
                <a:path w="3686809" h="5901690">
                  <a:moveTo>
                    <a:pt x="0" y="614426"/>
                  </a:moveTo>
                  <a:lnTo>
                    <a:pt x="1848" y="566408"/>
                  </a:lnTo>
                  <a:lnTo>
                    <a:pt x="7303" y="519401"/>
                  </a:lnTo>
                  <a:lnTo>
                    <a:pt x="16227" y="473541"/>
                  </a:lnTo>
                  <a:lnTo>
                    <a:pt x="28483" y="428966"/>
                  </a:lnTo>
                  <a:lnTo>
                    <a:pt x="43937" y="385811"/>
                  </a:lnTo>
                  <a:lnTo>
                    <a:pt x="62449" y="344214"/>
                  </a:lnTo>
                  <a:lnTo>
                    <a:pt x="83885" y="304310"/>
                  </a:lnTo>
                  <a:lnTo>
                    <a:pt x="108108" y="266237"/>
                  </a:lnTo>
                  <a:lnTo>
                    <a:pt x="134980" y="230131"/>
                  </a:lnTo>
                  <a:lnTo>
                    <a:pt x="164366" y="196128"/>
                  </a:lnTo>
                  <a:lnTo>
                    <a:pt x="196128" y="164366"/>
                  </a:lnTo>
                  <a:lnTo>
                    <a:pt x="230131" y="134980"/>
                  </a:lnTo>
                  <a:lnTo>
                    <a:pt x="266237" y="108108"/>
                  </a:lnTo>
                  <a:lnTo>
                    <a:pt x="304310" y="83885"/>
                  </a:lnTo>
                  <a:lnTo>
                    <a:pt x="344214" y="62449"/>
                  </a:lnTo>
                  <a:lnTo>
                    <a:pt x="385811" y="43937"/>
                  </a:lnTo>
                  <a:lnTo>
                    <a:pt x="428966" y="28483"/>
                  </a:lnTo>
                  <a:lnTo>
                    <a:pt x="473541" y="16227"/>
                  </a:lnTo>
                  <a:lnTo>
                    <a:pt x="519401" y="7303"/>
                  </a:lnTo>
                  <a:lnTo>
                    <a:pt x="566408" y="1848"/>
                  </a:lnTo>
                  <a:lnTo>
                    <a:pt x="614426" y="0"/>
                  </a:lnTo>
                  <a:lnTo>
                    <a:pt x="3072130" y="0"/>
                  </a:lnTo>
                  <a:lnTo>
                    <a:pt x="3120147" y="1848"/>
                  </a:lnTo>
                  <a:lnTo>
                    <a:pt x="3167154" y="7303"/>
                  </a:lnTo>
                  <a:lnTo>
                    <a:pt x="3213014" y="16227"/>
                  </a:lnTo>
                  <a:lnTo>
                    <a:pt x="3257589" y="28483"/>
                  </a:lnTo>
                  <a:lnTo>
                    <a:pt x="3300744" y="43937"/>
                  </a:lnTo>
                  <a:lnTo>
                    <a:pt x="3342341" y="62449"/>
                  </a:lnTo>
                  <a:lnTo>
                    <a:pt x="3382245" y="83885"/>
                  </a:lnTo>
                  <a:lnTo>
                    <a:pt x="3420318" y="108108"/>
                  </a:lnTo>
                  <a:lnTo>
                    <a:pt x="3456424" y="134980"/>
                  </a:lnTo>
                  <a:lnTo>
                    <a:pt x="3490427" y="164366"/>
                  </a:lnTo>
                  <a:lnTo>
                    <a:pt x="3522189" y="196128"/>
                  </a:lnTo>
                  <a:lnTo>
                    <a:pt x="3551575" y="230131"/>
                  </a:lnTo>
                  <a:lnTo>
                    <a:pt x="3578447" y="266237"/>
                  </a:lnTo>
                  <a:lnTo>
                    <a:pt x="3602670" y="304310"/>
                  </a:lnTo>
                  <a:lnTo>
                    <a:pt x="3624106" y="344214"/>
                  </a:lnTo>
                  <a:lnTo>
                    <a:pt x="3642618" y="385811"/>
                  </a:lnTo>
                  <a:lnTo>
                    <a:pt x="3658072" y="428966"/>
                  </a:lnTo>
                  <a:lnTo>
                    <a:pt x="3670328" y="473541"/>
                  </a:lnTo>
                  <a:lnTo>
                    <a:pt x="3679252" y="519401"/>
                  </a:lnTo>
                  <a:lnTo>
                    <a:pt x="3684707" y="566408"/>
                  </a:lnTo>
                  <a:lnTo>
                    <a:pt x="3686556" y="614426"/>
                  </a:lnTo>
                  <a:lnTo>
                    <a:pt x="3686556" y="5287251"/>
                  </a:lnTo>
                  <a:lnTo>
                    <a:pt x="3684707" y="5335269"/>
                  </a:lnTo>
                  <a:lnTo>
                    <a:pt x="3679252" y="5382276"/>
                  </a:lnTo>
                  <a:lnTo>
                    <a:pt x="3670328" y="5428136"/>
                  </a:lnTo>
                  <a:lnTo>
                    <a:pt x="3658072" y="5472711"/>
                  </a:lnTo>
                  <a:lnTo>
                    <a:pt x="3642618" y="5515867"/>
                  </a:lnTo>
                  <a:lnTo>
                    <a:pt x="3624106" y="5557465"/>
                  </a:lnTo>
                  <a:lnTo>
                    <a:pt x="3602670" y="5597369"/>
                  </a:lnTo>
                  <a:lnTo>
                    <a:pt x="3578447" y="5635443"/>
                  </a:lnTo>
                  <a:lnTo>
                    <a:pt x="3551575" y="5671550"/>
                  </a:lnTo>
                  <a:lnTo>
                    <a:pt x="3522189" y="5705554"/>
                  </a:lnTo>
                  <a:lnTo>
                    <a:pt x="3490427" y="5737317"/>
                  </a:lnTo>
                  <a:lnTo>
                    <a:pt x="3456424" y="5766704"/>
                  </a:lnTo>
                  <a:lnTo>
                    <a:pt x="3420318" y="5793577"/>
                  </a:lnTo>
                  <a:lnTo>
                    <a:pt x="3382245" y="5817800"/>
                  </a:lnTo>
                  <a:lnTo>
                    <a:pt x="3342341" y="5839237"/>
                  </a:lnTo>
                  <a:lnTo>
                    <a:pt x="3300744" y="5857751"/>
                  </a:lnTo>
                  <a:lnTo>
                    <a:pt x="3257589" y="5873204"/>
                  </a:lnTo>
                  <a:lnTo>
                    <a:pt x="3213014" y="5885462"/>
                  </a:lnTo>
                  <a:lnTo>
                    <a:pt x="3167154" y="5894386"/>
                  </a:lnTo>
                  <a:lnTo>
                    <a:pt x="3120147" y="5899841"/>
                  </a:lnTo>
                  <a:lnTo>
                    <a:pt x="3072130" y="5901690"/>
                  </a:lnTo>
                  <a:lnTo>
                    <a:pt x="614426" y="5901690"/>
                  </a:lnTo>
                  <a:lnTo>
                    <a:pt x="566408" y="5899841"/>
                  </a:lnTo>
                  <a:lnTo>
                    <a:pt x="519401" y="5894386"/>
                  </a:lnTo>
                  <a:lnTo>
                    <a:pt x="473541" y="5885462"/>
                  </a:lnTo>
                  <a:lnTo>
                    <a:pt x="428966" y="5873204"/>
                  </a:lnTo>
                  <a:lnTo>
                    <a:pt x="385811" y="5857751"/>
                  </a:lnTo>
                  <a:lnTo>
                    <a:pt x="344214" y="5839237"/>
                  </a:lnTo>
                  <a:lnTo>
                    <a:pt x="304310" y="5817800"/>
                  </a:lnTo>
                  <a:lnTo>
                    <a:pt x="266237" y="5793577"/>
                  </a:lnTo>
                  <a:lnTo>
                    <a:pt x="230131" y="5766704"/>
                  </a:lnTo>
                  <a:lnTo>
                    <a:pt x="196128" y="5737317"/>
                  </a:lnTo>
                  <a:lnTo>
                    <a:pt x="164366" y="5705554"/>
                  </a:lnTo>
                  <a:lnTo>
                    <a:pt x="134980" y="5671550"/>
                  </a:lnTo>
                  <a:lnTo>
                    <a:pt x="108108" y="5635443"/>
                  </a:lnTo>
                  <a:lnTo>
                    <a:pt x="83885" y="5597369"/>
                  </a:lnTo>
                  <a:lnTo>
                    <a:pt x="62449" y="5557465"/>
                  </a:lnTo>
                  <a:lnTo>
                    <a:pt x="43937" y="5515867"/>
                  </a:lnTo>
                  <a:lnTo>
                    <a:pt x="28483" y="5472711"/>
                  </a:lnTo>
                  <a:lnTo>
                    <a:pt x="16227" y="5428136"/>
                  </a:lnTo>
                  <a:lnTo>
                    <a:pt x="7303" y="5382276"/>
                  </a:lnTo>
                  <a:lnTo>
                    <a:pt x="1848" y="5335269"/>
                  </a:lnTo>
                  <a:lnTo>
                    <a:pt x="0" y="5287251"/>
                  </a:lnTo>
                  <a:lnTo>
                    <a:pt x="0" y="614426"/>
                  </a:lnTo>
                  <a:close/>
                </a:path>
              </a:pathLst>
            </a:custGeom>
            <a:ln w="57150">
              <a:solidFill>
                <a:srgbClr val="044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71797" y="133730"/>
              <a:ext cx="3298190" cy="941069"/>
            </a:xfrm>
            <a:custGeom>
              <a:avLst/>
              <a:gdLst/>
              <a:ahLst/>
              <a:cxnLst/>
              <a:rect l="l" t="t" r="r" b="b"/>
              <a:pathLst>
                <a:path w="3298190" h="941069">
                  <a:moveTo>
                    <a:pt x="3141091" y="0"/>
                  </a:moveTo>
                  <a:lnTo>
                    <a:pt x="156844" y="0"/>
                  </a:lnTo>
                  <a:lnTo>
                    <a:pt x="107273" y="7996"/>
                  </a:lnTo>
                  <a:lnTo>
                    <a:pt x="64218" y="30264"/>
                  </a:lnTo>
                  <a:lnTo>
                    <a:pt x="30264" y="64218"/>
                  </a:lnTo>
                  <a:lnTo>
                    <a:pt x="7996" y="107273"/>
                  </a:lnTo>
                  <a:lnTo>
                    <a:pt x="0" y="156845"/>
                  </a:lnTo>
                  <a:lnTo>
                    <a:pt x="0" y="784225"/>
                  </a:lnTo>
                  <a:lnTo>
                    <a:pt x="7996" y="833796"/>
                  </a:lnTo>
                  <a:lnTo>
                    <a:pt x="30264" y="876851"/>
                  </a:lnTo>
                  <a:lnTo>
                    <a:pt x="64218" y="910805"/>
                  </a:lnTo>
                  <a:lnTo>
                    <a:pt x="107273" y="933073"/>
                  </a:lnTo>
                  <a:lnTo>
                    <a:pt x="156844" y="941070"/>
                  </a:lnTo>
                  <a:lnTo>
                    <a:pt x="3141091" y="941070"/>
                  </a:lnTo>
                  <a:lnTo>
                    <a:pt x="3190662" y="933073"/>
                  </a:lnTo>
                  <a:lnTo>
                    <a:pt x="3233717" y="910805"/>
                  </a:lnTo>
                  <a:lnTo>
                    <a:pt x="3267671" y="876851"/>
                  </a:lnTo>
                  <a:lnTo>
                    <a:pt x="3289939" y="833796"/>
                  </a:lnTo>
                  <a:lnTo>
                    <a:pt x="3297935" y="784225"/>
                  </a:lnTo>
                  <a:lnTo>
                    <a:pt x="3297935" y="156845"/>
                  </a:lnTo>
                  <a:lnTo>
                    <a:pt x="3289939" y="107273"/>
                  </a:lnTo>
                  <a:lnTo>
                    <a:pt x="3267671" y="64218"/>
                  </a:lnTo>
                  <a:lnTo>
                    <a:pt x="3233717" y="30264"/>
                  </a:lnTo>
                  <a:lnTo>
                    <a:pt x="3190662" y="7996"/>
                  </a:lnTo>
                  <a:lnTo>
                    <a:pt x="3141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71797" y="133730"/>
              <a:ext cx="3298190" cy="941069"/>
            </a:xfrm>
            <a:custGeom>
              <a:avLst/>
              <a:gdLst/>
              <a:ahLst/>
              <a:cxnLst/>
              <a:rect l="l" t="t" r="r" b="b"/>
              <a:pathLst>
                <a:path w="3298190" h="941069">
                  <a:moveTo>
                    <a:pt x="0" y="156845"/>
                  </a:moveTo>
                  <a:lnTo>
                    <a:pt x="7996" y="107273"/>
                  </a:lnTo>
                  <a:lnTo>
                    <a:pt x="30264" y="64218"/>
                  </a:lnTo>
                  <a:lnTo>
                    <a:pt x="64218" y="30264"/>
                  </a:lnTo>
                  <a:lnTo>
                    <a:pt x="107273" y="7996"/>
                  </a:lnTo>
                  <a:lnTo>
                    <a:pt x="156844" y="0"/>
                  </a:lnTo>
                  <a:lnTo>
                    <a:pt x="3141091" y="0"/>
                  </a:lnTo>
                  <a:lnTo>
                    <a:pt x="3190662" y="7996"/>
                  </a:lnTo>
                  <a:lnTo>
                    <a:pt x="3233717" y="30264"/>
                  </a:lnTo>
                  <a:lnTo>
                    <a:pt x="3267671" y="64218"/>
                  </a:lnTo>
                  <a:lnTo>
                    <a:pt x="3289939" y="107273"/>
                  </a:lnTo>
                  <a:lnTo>
                    <a:pt x="3297935" y="156845"/>
                  </a:lnTo>
                  <a:lnTo>
                    <a:pt x="3297935" y="784225"/>
                  </a:lnTo>
                  <a:lnTo>
                    <a:pt x="3289939" y="833796"/>
                  </a:lnTo>
                  <a:lnTo>
                    <a:pt x="3267671" y="876851"/>
                  </a:lnTo>
                  <a:lnTo>
                    <a:pt x="3233717" y="910805"/>
                  </a:lnTo>
                  <a:lnTo>
                    <a:pt x="3190662" y="933073"/>
                  </a:lnTo>
                  <a:lnTo>
                    <a:pt x="3141091" y="941070"/>
                  </a:lnTo>
                  <a:lnTo>
                    <a:pt x="156844" y="941070"/>
                  </a:lnTo>
                  <a:lnTo>
                    <a:pt x="107273" y="933073"/>
                  </a:lnTo>
                  <a:lnTo>
                    <a:pt x="64218" y="910805"/>
                  </a:lnTo>
                  <a:lnTo>
                    <a:pt x="30264" y="876851"/>
                  </a:lnTo>
                  <a:lnTo>
                    <a:pt x="7996" y="833796"/>
                  </a:lnTo>
                  <a:lnTo>
                    <a:pt x="0" y="784225"/>
                  </a:lnTo>
                  <a:lnTo>
                    <a:pt x="0" y="156845"/>
                  </a:lnTo>
                  <a:close/>
                </a:path>
              </a:pathLst>
            </a:custGeom>
            <a:ln w="57150">
              <a:solidFill>
                <a:srgbClr val="F7B10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A blue and white logo  Description automatically generated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5504" y="143255"/>
              <a:ext cx="1840992" cy="94564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402319" y="1278128"/>
            <a:ext cx="3330575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Nonprofit</a:t>
            </a:r>
            <a:r>
              <a:rPr dirty="0" sz="1600" spc="-6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organization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Subsidiary</a:t>
            </a:r>
            <a:r>
              <a:rPr dirty="0" sz="1600" spc="-5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of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211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San</a:t>
            </a:r>
            <a:r>
              <a:rPr dirty="0" sz="1600" spc="-6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Diego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San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Diego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Imperial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County's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Health</a:t>
            </a:r>
            <a:r>
              <a:rPr dirty="0" sz="1600" spc="-7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Information</a:t>
            </a:r>
            <a:r>
              <a:rPr dirty="0" sz="1600" spc="-5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Exchange</a:t>
            </a:r>
            <a:endParaRPr sz="1600">
              <a:latin typeface="Arial"/>
              <a:cs typeface="Arial"/>
            </a:endParaRPr>
          </a:p>
          <a:p>
            <a:pPr marL="355600" marR="21272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Qualified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Health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Information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Organization</a:t>
            </a:r>
            <a:r>
              <a:rPr dirty="0" sz="1600" spc="-6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(QHIO),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helping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California</a:t>
            </a:r>
            <a:r>
              <a:rPr dirty="0" sz="1600" spc="-5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healthcare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providers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comply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with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CalHHS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Data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Exchange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Framework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(DxF)</a:t>
            </a:r>
            <a:endParaRPr sz="1600">
              <a:latin typeface="Arial"/>
              <a:cs typeface="Arial"/>
            </a:endParaRPr>
          </a:p>
          <a:p>
            <a:pPr marL="355600" marR="32766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FHIR-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enabled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interoperability platform</a:t>
            </a:r>
            <a:endParaRPr sz="1600">
              <a:latin typeface="Arial"/>
              <a:cs typeface="Arial"/>
            </a:endParaRPr>
          </a:p>
          <a:p>
            <a:pPr marL="355600" marR="34925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Efficient,</a:t>
            </a:r>
            <a:r>
              <a:rPr dirty="0" sz="1600" spc="-8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interconnected,</a:t>
            </a:r>
            <a:r>
              <a:rPr dirty="0" sz="1600" spc="-8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patient-focused</a:t>
            </a:r>
            <a:endParaRPr sz="1600">
              <a:latin typeface="Arial"/>
              <a:cs typeface="Arial"/>
            </a:endParaRPr>
          </a:p>
          <a:p>
            <a:pPr marL="355600" marR="49339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Reduced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interface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costs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for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organization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Improved</a:t>
            </a:r>
            <a:r>
              <a:rPr dirty="0" sz="1600" spc="-3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care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coordination</a:t>
            </a:r>
            <a:endParaRPr sz="1600">
              <a:latin typeface="Arial"/>
              <a:cs typeface="Arial"/>
            </a:endParaRPr>
          </a:p>
          <a:p>
            <a:pPr marL="355600" marR="43307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Timely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access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to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records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for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physicians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8302" y="1292605"/>
            <a:ext cx="3157220" cy="490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0541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Nonprofit</a:t>
            </a:r>
            <a:r>
              <a:rPr dirty="0" sz="1600" spc="-9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Initiative/Program</a:t>
            </a:r>
            <a:r>
              <a:rPr dirty="0" sz="1600" spc="-8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of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211</a:t>
            </a:r>
            <a:r>
              <a:rPr dirty="0" sz="1600" spc="-6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San</a:t>
            </a:r>
            <a:r>
              <a:rPr dirty="0" sz="1600" spc="-5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Diego</a:t>
            </a:r>
            <a:endParaRPr sz="1600">
              <a:latin typeface="Arial"/>
              <a:cs typeface="Arial"/>
            </a:endParaRPr>
          </a:p>
          <a:p>
            <a:pPr marL="355600" marR="8382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Ecosystem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multidisciplinary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network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partners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Integrated</a:t>
            </a:r>
            <a:r>
              <a:rPr dirty="0" sz="1600" spc="-8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technology</a:t>
            </a:r>
            <a:endParaRPr sz="1600">
              <a:latin typeface="Arial"/>
              <a:cs typeface="Arial"/>
            </a:endParaRPr>
          </a:p>
          <a:p>
            <a:pPr marL="355600" marR="45656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Including</a:t>
            </a:r>
            <a:r>
              <a:rPr dirty="0" sz="1600" spc="-5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211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San</a:t>
            </a:r>
            <a:r>
              <a:rPr dirty="0" sz="1600" spc="-5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Diego's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Resource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Database</a:t>
            </a:r>
            <a:endParaRPr sz="1600">
              <a:latin typeface="Arial"/>
              <a:cs typeface="Arial"/>
            </a:endParaRPr>
          </a:p>
          <a:p>
            <a:pPr marL="355600" marR="8318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Shared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language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using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Comprehensive</a:t>
            </a:r>
            <a:r>
              <a:rPr dirty="0" sz="1600" spc="-9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Social Continuum</a:t>
            </a:r>
            <a:r>
              <a:rPr dirty="0" sz="1600" spc="-7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Assessment</a:t>
            </a:r>
            <a:r>
              <a:rPr dirty="0" sz="1600" spc="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which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captures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actionable</a:t>
            </a:r>
            <a:r>
              <a:rPr dirty="0" sz="1600" spc="-5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social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services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  <a:p>
            <a:pPr marL="355600" marR="25336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Fosters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collaboration</a:t>
            </a:r>
            <a:r>
              <a:rPr dirty="0" sz="1600" spc="-4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across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networks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–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community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care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coordination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Whole</a:t>
            </a:r>
            <a:r>
              <a:rPr dirty="0" sz="1600" spc="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person/person-centered 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  <a:p>
            <a:pPr marL="355600" marR="15049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Goal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is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improve</a:t>
            </a:r>
            <a:r>
              <a:rPr dirty="0" sz="1600" spc="-2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health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and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wellness</a:t>
            </a:r>
            <a:r>
              <a:rPr dirty="0" sz="1600" spc="-4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individuals,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systems,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1545B"/>
                </a:solidFill>
                <a:latin typeface="Arial"/>
                <a:cs typeface="Arial"/>
              </a:rPr>
              <a:t>and</a:t>
            </a:r>
            <a:r>
              <a:rPr dirty="0" sz="1600" spc="-30">
                <a:solidFill>
                  <a:srgbClr val="41545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1545B"/>
                </a:solidFill>
                <a:latin typeface="Arial"/>
                <a:cs typeface="Arial"/>
              </a:rPr>
              <a:t>populations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286" y="1535176"/>
            <a:ext cx="6045200" cy="4815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dirty="0" sz="1800" spc="120">
                <a:solidFill>
                  <a:srgbClr val="42545B"/>
                </a:solidFill>
                <a:latin typeface="Arial"/>
                <a:cs typeface="Arial"/>
              </a:rPr>
              <a:t>A</a:t>
            </a:r>
            <a:r>
              <a:rPr dirty="0" sz="1800" spc="7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42545B"/>
                </a:solidFill>
                <a:latin typeface="Arial"/>
                <a:cs typeface="Arial"/>
              </a:rPr>
              <a:t>CIE</a:t>
            </a:r>
            <a:r>
              <a:rPr dirty="0" sz="1800" spc="8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42545B"/>
                </a:solidFill>
                <a:latin typeface="Arial"/>
                <a:cs typeface="Arial"/>
              </a:rPr>
              <a:t>is</a:t>
            </a:r>
            <a:r>
              <a:rPr dirty="0" sz="1800" spc="7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community-</a:t>
            </a:r>
            <a:r>
              <a:rPr dirty="0" sz="1800" spc="-10" b="1">
                <a:solidFill>
                  <a:srgbClr val="42545B"/>
                </a:solidFill>
                <a:latin typeface="Arial"/>
                <a:cs typeface="Arial"/>
              </a:rPr>
              <a:t>governed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infrastructure</a:t>
            </a:r>
            <a:r>
              <a:rPr dirty="0" sz="1800" spc="1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42545B"/>
                </a:solidFill>
                <a:latin typeface="Arial"/>
                <a:cs typeface="Arial"/>
              </a:rPr>
              <a:t>that</a:t>
            </a:r>
            <a:r>
              <a:rPr dirty="0" sz="1800" spc="1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85">
                <a:solidFill>
                  <a:srgbClr val="42545B"/>
                </a:solidFill>
                <a:latin typeface="Arial"/>
                <a:cs typeface="Arial"/>
              </a:rPr>
              <a:t>enables</a:t>
            </a:r>
            <a:r>
              <a:rPr dirty="0" sz="1800" spc="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42545B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2700" marR="25400">
              <a:lnSpc>
                <a:spcPct val="100000"/>
              </a:lnSpc>
            </a:pPr>
            <a:r>
              <a:rPr dirty="0" sz="1800" spc="140">
                <a:solidFill>
                  <a:srgbClr val="42545B"/>
                </a:solidFill>
                <a:latin typeface="Arial"/>
                <a:cs typeface="Arial"/>
              </a:rPr>
              <a:t>to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90">
                <a:solidFill>
                  <a:srgbClr val="42545B"/>
                </a:solidFill>
                <a:latin typeface="Arial"/>
                <a:cs typeface="Arial"/>
              </a:rPr>
              <a:t>be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42545B"/>
                </a:solidFill>
                <a:latin typeface="Arial"/>
                <a:cs typeface="Arial"/>
              </a:rPr>
              <a:t>effectively</a:t>
            </a:r>
            <a:r>
              <a:rPr dirty="0" sz="1800" spc="6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75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responsibly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65">
                <a:solidFill>
                  <a:srgbClr val="42545B"/>
                </a:solidFill>
                <a:latin typeface="Arial"/>
                <a:cs typeface="Arial"/>
              </a:rPr>
              <a:t>shared</a:t>
            </a: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75">
                <a:solidFill>
                  <a:srgbClr val="42545B"/>
                </a:solidFill>
                <a:latin typeface="Arial"/>
                <a:cs typeface="Arial"/>
              </a:rPr>
              <a:t>among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10">
                <a:solidFill>
                  <a:srgbClr val="42545B"/>
                </a:solidFill>
                <a:latin typeface="Arial"/>
                <a:cs typeface="Arial"/>
              </a:rPr>
              <a:t>many </a:t>
            </a: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organizations,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using</a:t>
            </a:r>
            <a:r>
              <a:rPr dirty="0" sz="1800" spc="75">
                <a:solidFill>
                  <a:srgbClr val="42545B"/>
                </a:solidFill>
                <a:latin typeface="Arial"/>
                <a:cs typeface="Arial"/>
              </a:rPr>
              <a:t> different,</a:t>
            </a:r>
            <a:r>
              <a:rPr dirty="0" sz="1800" spc="7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2545B"/>
                </a:solidFill>
                <a:latin typeface="Arial"/>
                <a:cs typeface="Arial"/>
              </a:rPr>
              <a:t>interoperable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technologies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,</a:t>
            </a:r>
            <a:r>
              <a:rPr dirty="0" sz="1800" spc="3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in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42545B"/>
                </a:solidFill>
                <a:latin typeface="Arial"/>
                <a:cs typeface="Arial"/>
              </a:rPr>
              <a:t>support</a:t>
            </a:r>
            <a:r>
              <a:rPr dirty="0" sz="1800" spc="4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10">
                <a:solidFill>
                  <a:srgbClr val="42545B"/>
                </a:solidFill>
                <a:latin typeface="Arial"/>
                <a:cs typeface="Arial"/>
              </a:rPr>
              <a:t>of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42545B"/>
                </a:solidFill>
                <a:latin typeface="Arial"/>
                <a:cs typeface="Arial"/>
              </a:rPr>
              <a:t>holistic</a:t>
            </a:r>
            <a:r>
              <a:rPr dirty="0" sz="1800" spc="4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coordination</a:t>
            </a:r>
            <a:r>
              <a:rPr dirty="0" sz="1800" spc="3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2545B"/>
                </a:solidFill>
                <a:latin typeface="Arial"/>
                <a:cs typeface="Arial"/>
              </a:rPr>
              <a:t>of </a:t>
            </a:r>
            <a:r>
              <a:rPr dirty="0" sz="1800" spc="75" b="1">
                <a:solidFill>
                  <a:srgbClr val="42545B"/>
                </a:solidFill>
                <a:latin typeface="Arial"/>
                <a:cs typeface="Arial"/>
              </a:rPr>
              <a:t>care</a:t>
            </a:r>
            <a:r>
              <a:rPr dirty="0" sz="1800" spc="4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80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6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equitable</a:t>
            </a:r>
            <a:r>
              <a:rPr dirty="0" sz="1800" spc="5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42545B"/>
                </a:solidFill>
                <a:latin typeface="Arial"/>
                <a:cs typeface="Arial"/>
              </a:rPr>
              <a:t>systems</a:t>
            </a:r>
            <a:r>
              <a:rPr dirty="0" sz="1800" spc="3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65" b="1">
                <a:solidFill>
                  <a:srgbClr val="42545B"/>
                </a:solidFill>
                <a:latin typeface="Arial"/>
                <a:cs typeface="Arial"/>
              </a:rPr>
              <a:t>change</a:t>
            </a:r>
            <a:r>
              <a:rPr dirty="0" sz="1800" spc="65">
                <a:solidFill>
                  <a:srgbClr val="42545B"/>
                </a:solidFill>
                <a:latin typeface="Arial"/>
                <a:cs typeface="Arial"/>
              </a:rPr>
              <a:t>.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 </a:t>
            </a: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Specifically,</a:t>
            </a:r>
            <a:r>
              <a:rPr dirty="0" sz="1800" spc="6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70">
                <a:solidFill>
                  <a:srgbClr val="42545B"/>
                </a:solidFill>
                <a:latin typeface="Arial"/>
                <a:cs typeface="Arial"/>
              </a:rPr>
              <a:t>a </a:t>
            </a:r>
            <a:r>
              <a:rPr dirty="0" sz="1800" spc="-40">
                <a:solidFill>
                  <a:srgbClr val="42545B"/>
                </a:solidFill>
                <a:latin typeface="Arial"/>
                <a:cs typeface="Arial"/>
              </a:rPr>
              <a:t>CIE</a:t>
            </a:r>
            <a:r>
              <a:rPr dirty="0" sz="1800" spc="-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42545B"/>
                </a:solidFill>
                <a:latin typeface="Arial"/>
                <a:cs typeface="Arial"/>
              </a:rPr>
              <a:t>enables</a:t>
            </a:r>
            <a:r>
              <a:rPr dirty="0" sz="1800" spc="-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25">
                <a:solidFill>
                  <a:srgbClr val="42545B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2545B"/>
                </a:solidFill>
                <a:latin typeface="Arial"/>
                <a:cs typeface="Arial"/>
              </a:rPr>
              <a:t>sharing</a:t>
            </a:r>
            <a:r>
              <a:rPr dirty="0" sz="1800" spc="-3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95" b="1">
                <a:solidFill>
                  <a:srgbClr val="42545B"/>
                </a:solidFill>
                <a:latin typeface="Arial"/>
                <a:cs typeface="Arial"/>
              </a:rPr>
              <a:t>data</a:t>
            </a:r>
            <a:r>
              <a:rPr dirty="0" sz="1800" spc="-2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75">
                <a:solidFill>
                  <a:srgbClr val="42545B"/>
                </a:solidFill>
                <a:latin typeface="Arial"/>
                <a:cs typeface="Arial"/>
              </a:rPr>
              <a:t>among</a:t>
            </a:r>
            <a:r>
              <a:rPr dirty="0" sz="1800" spc="-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42545B"/>
                </a:solidFill>
                <a:latin typeface="Arial"/>
                <a:cs typeface="Arial"/>
              </a:rPr>
              <a:t>multiple</a:t>
            </a:r>
            <a:r>
              <a:rPr dirty="0" sz="1800" spc="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2545B"/>
                </a:solidFill>
                <a:latin typeface="Arial"/>
                <a:cs typeface="Arial"/>
              </a:rPr>
              <a:t>kinds </a:t>
            </a:r>
            <a:r>
              <a:rPr dirty="0" sz="1800" spc="114">
                <a:solidFill>
                  <a:srgbClr val="42545B"/>
                </a:solidFill>
                <a:latin typeface="Arial"/>
                <a:cs typeface="Arial"/>
              </a:rPr>
              <a:t>of</a:t>
            </a:r>
            <a:r>
              <a:rPr dirty="0" sz="1800" spc="3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42545B"/>
                </a:solidFill>
                <a:latin typeface="Arial"/>
                <a:cs typeface="Arial"/>
              </a:rPr>
              <a:t>stakeholders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42545B"/>
                </a:solidFill>
                <a:latin typeface="Arial"/>
                <a:cs typeface="Arial"/>
              </a:rPr>
              <a:t>–</a:t>
            </a:r>
            <a:r>
              <a:rPr dirty="0" sz="1800" spc="3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such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42545B"/>
                </a:solidFill>
                <a:latin typeface="Arial"/>
                <a:cs typeface="Arial"/>
              </a:rPr>
              <a:t>as</a:t>
            </a:r>
            <a:r>
              <a:rPr dirty="0" sz="1800" spc="3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providers</a:t>
            </a:r>
            <a:r>
              <a:rPr dirty="0" sz="1800" spc="3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50">
                <a:solidFill>
                  <a:srgbClr val="42545B"/>
                </a:solidFill>
                <a:latin typeface="Arial"/>
                <a:cs typeface="Arial"/>
              </a:rPr>
              <a:t>who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55">
                <a:solidFill>
                  <a:srgbClr val="42545B"/>
                </a:solidFill>
                <a:latin typeface="Arial"/>
                <a:cs typeface="Arial"/>
              </a:rPr>
              <a:t>need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40">
                <a:solidFill>
                  <a:srgbClr val="42545B"/>
                </a:solidFill>
                <a:latin typeface="Arial"/>
                <a:cs typeface="Arial"/>
              </a:rPr>
              <a:t>to</a:t>
            </a:r>
            <a:r>
              <a:rPr dirty="0" sz="1800" spc="3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2545B"/>
                </a:solidFill>
                <a:latin typeface="Arial"/>
                <a:cs typeface="Arial"/>
              </a:rPr>
              <a:t>share </a:t>
            </a:r>
            <a:r>
              <a:rPr dirty="0" sz="1800" spc="195">
                <a:solidFill>
                  <a:srgbClr val="42545B"/>
                </a:solidFill>
                <a:latin typeface="Arial"/>
                <a:cs typeface="Arial"/>
              </a:rPr>
              <a:t>data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40">
                <a:solidFill>
                  <a:srgbClr val="42545B"/>
                </a:solidFill>
                <a:latin typeface="Arial"/>
                <a:cs typeface="Arial"/>
              </a:rPr>
              <a:t>to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05">
                <a:solidFill>
                  <a:srgbClr val="42545B"/>
                </a:solidFill>
                <a:latin typeface="Arial"/>
                <a:cs typeface="Arial"/>
              </a:rPr>
              <a:t>provide</a:t>
            </a:r>
            <a:r>
              <a:rPr dirty="0" sz="1800" spc="6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10">
                <a:solidFill>
                  <a:srgbClr val="42545B"/>
                </a:solidFill>
                <a:latin typeface="Arial"/>
                <a:cs typeface="Arial"/>
              </a:rPr>
              <a:t>more</a:t>
            </a:r>
            <a:r>
              <a:rPr dirty="0" sz="1800" spc="4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holistic</a:t>
            </a: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20">
                <a:solidFill>
                  <a:srgbClr val="42545B"/>
                </a:solidFill>
                <a:latin typeface="Arial"/>
                <a:cs typeface="Arial"/>
              </a:rPr>
              <a:t>care,</a:t>
            </a: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50">
                <a:solidFill>
                  <a:srgbClr val="42545B"/>
                </a:solidFill>
                <a:latin typeface="Arial"/>
                <a:cs typeface="Arial"/>
              </a:rPr>
              <a:t>people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in</a:t>
            </a:r>
            <a:r>
              <a:rPr dirty="0" sz="1800" spc="6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42545B"/>
                </a:solidFill>
                <a:latin typeface="Arial"/>
                <a:cs typeface="Arial"/>
              </a:rPr>
              <a:t>need </a:t>
            </a:r>
            <a:r>
              <a:rPr dirty="0" sz="1800" spc="150">
                <a:solidFill>
                  <a:srgbClr val="42545B"/>
                </a:solidFill>
                <a:latin typeface="Arial"/>
                <a:cs typeface="Arial"/>
              </a:rPr>
              <a:t>who</a:t>
            </a:r>
            <a:r>
              <a:rPr dirty="0" sz="1800" spc="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must</a:t>
            </a:r>
            <a:r>
              <a:rPr dirty="0" sz="1800" spc="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42545B"/>
                </a:solidFill>
                <a:latin typeface="Arial"/>
                <a:cs typeface="Arial"/>
              </a:rPr>
              <a:t>navigate</a:t>
            </a:r>
            <a:r>
              <a:rPr dirty="0" sz="1800" spc="1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25">
                <a:solidFill>
                  <a:srgbClr val="42545B"/>
                </a:solidFill>
                <a:latin typeface="Arial"/>
                <a:cs typeface="Arial"/>
              </a:rPr>
              <a:t>complex</a:t>
            </a:r>
            <a:r>
              <a:rPr dirty="0" sz="1800" spc="1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2545B"/>
                </a:solidFill>
                <a:latin typeface="Arial"/>
                <a:cs typeface="Arial"/>
              </a:rPr>
              <a:t>systems</a:t>
            </a:r>
            <a:r>
              <a:rPr dirty="0" sz="1800" spc="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20">
                <a:solidFill>
                  <a:srgbClr val="42545B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20">
                <a:solidFill>
                  <a:srgbClr val="42545B"/>
                </a:solidFill>
                <a:latin typeface="Arial"/>
                <a:cs typeface="Arial"/>
              </a:rPr>
              <a:t>care,</a:t>
            </a:r>
            <a:r>
              <a:rPr dirty="0" sz="1800" spc="2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50">
                <a:solidFill>
                  <a:srgbClr val="42545B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researchers</a:t>
            </a:r>
            <a:r>
              <a:rPr dirty="0" sz="1800" spc="23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75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24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65">
                <a:solidFill>
                  <a:srgbClr val="42545B"/>
                </a:solidFill>
                <a:latin typeface="Arial"/>
                <a:cs typeface="Arial"/>
              </a:rPr>
              <a:t>decision-</a:t>
            </a:r>
            <a:r>
              <a:rPr dirty="0" sz="1800" spc="-10">
                <a:solidFill>
                  <a:srgbClr val="42545B"/>
                </a:solidFill>
                <a:latin typeface="Arial"/>
                <a:cs typeface="Arial"/>
              </a:rPr>
              <a:t>makers.</a:t>
            </a:r>
            <a:endParaRPr sz="1800">
              <a:latin typeface="Arial"/>
              <a:cs typeface="Arial"/>
            </a:endParaRPr>
          </a:p>
          <a:p>
            <a:pPr marL="12700" marR="337820">
              <a:lnSpc>
                <a:spcPct val="100000"/>
              </a:lnSpc>
              <a:spcBef>
                <a:spcPts val="1005"/>
              </a:spcBef>
            </a:pP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As</a:t>
            </a:r>
            <a:r>
              <a:rPr dirty="0" sz="1800" spc="6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critical</a:t>
            </a:r>
            <a:r>
              <a:rPr dirty="0" sz="1800" spc="6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42545B"/>
                </a:solidFill>
                <a:latin typeface="Arial"/>
                <a:cs typeface="Arial"/>
              </a:rPr>
              <a:t>infrastructure</a:t>
            </a:r>
            <a:r>
              <a:rPr dirty="0" sz="1800" spc="3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42545B"/>
                </a:solidFill>
                <a:latin typeface="Arial"/>
                <a:cs typeface="Arial"/>
              </a:rPr>
              <a:t>that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supports</a:t>
            </a:r>
            <a:r>
              <a:rPr dirty="0" sz="1800" spc="6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14">
                <a:solidFill>
                  <a:srgbClr val="42545B"/>
                </a:solidFill>
                <a:latin typeface="Arial"/>
                <a:cs typeface="Arial"/>
              </a:rPr>
              <a:t>many </a:t>
            </a:r>
            <a:r>
              <a:rPr dirty="0" sz="1800" spc="10">
                <a:solidFill>
                  <a:srgbClr val="42545B"/>
                </a:solidFill>
                <a:latin typeface="Arial"/>
                <a:cs typeface="Arial"/>
              </a:rPr>
              <a:t>stakeholders,</a:t>
            </a:r>
            <a:r>
              <a:rPr dirty="0" sz="1800" spc="12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42545B"/>
                </a:solidFill>
                <a:latin typeface="Arial"/>
                <a:cs typeface="Arial"/>
              </a:rPr>
              <a:t>using</a:t>
            </a:r>
            <a:r>
              <a:rPr dirty="0" sz="1800" spc="12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42545B"/>
                </a:solidFill>
                <a:latin typeface="Arial"/>
                <a:cs typeface="Arial"/>
              </a:rPr>
              <a:t>many</a:t>
            </a:r>
            <a:r>
              <a:rPr dirty="0" sz="1800" spc="10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85">
                <a:solidFill>
                  <a:srgbClr val="42545B"/>
                </a:solidFill>
                <a:latin typeface="Arial"/>
                <a:cs typeface="Arial"/>
              </a:rPr>
              <a:t>different</a:t>
            </a:r>
            <a:r>
              <a:rPr dirty="0" sz="1800" spc="12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42545B"/>
                </a:solidFill>
                <a:latin typeface="Arial"/>
                <a:cs typeface="Arial"/>
              </a:rPr>
              <a:t>technologies,</a:t>
            </a:r>
            <a:r>
              <a:rPr dirty="0" sz="1800" spc="1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70">
                <a:solidFill>
                  <a:srgbClr val="42545B"/>
                </a:solidFill>
                <a:latin typeface="Arial"/>
                <a:cs typeface="Arial"/>
              </a:rPr>
              <a:t>a </a:t>
            </a:r>
            <a:r>
              <a:rPr dirty="0" sz="1800" spc="-40">
                <a:solidFill>
                  <a:srgbClr val="42545B"/>
                </a:solidFill>
                <a:latin typeface="Arial"/>
                <a:cs typeface="Arial"/>
              </a:rPr>
              <a:t>CIE</a:t>
            </a:r>
            <a:r>
              <a:rPr dirty="0" sz="1800" spc="-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90">
                <a:solidFill>
                  <a:srgbClr val="42545B"/>
                </a:solidFill>
                <a:latin typeface="Arial"/>
                <a:cs typeface="Arial"/>
              </a:rPr>
              <a:t>can</a:t>
            </a:r>
            <a:r>
              <a:rPr dirty="0" sz="1800" spc="-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55">
                <a:solidFill>
                  <a:srgbClr val="42545B"/>
                </a:solidFill>
                <a:latin typeface="Arial"/>
                <a:cs typeface="Arial"/>
              </a:rPr>
              <a:t>enhance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42545B"/>
                </a:solidFill>
                <a:latin typeface="Arial"/>
                <a:cs typeface="Arial"/>
              </a:rPr>
              <a:t>understanding</a:t>
            </a:r>
            <a:r>
              <a:rPr dirty="0" sz="1800" spc="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20">
                <a:solidFill>
                  <a:srgbClr val="42545B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individuals'</a:t>
            </a:r>
            <a:r>
              <a:rPr dirty="0" sz="1800" spc="1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50">
                <a:solidFill>
                  <a:srgbClr val="42545B"/>
                </a:solidFill>
                <a:latin typeface="Arial"/>
                <a:cs typeface="Arial"/>
              </a:rPr>
              <a:t>and </a:t>
            </a:r>
            <a:r>
              <a:rPr dirty="0" sz="1800" spc="75">
                <a:solidFill>
                  <a:srgbClr val="42545B"/>
                </a:solidFill>
                <a:latin typeface="Arial"/>
                <a:cs typeface="Arial"/>
              </a:rPr>
              <a:t>communities'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42545B"/>
                </a:solidFill>
                <a:latin typeface="Arial"/>
                <a:cs typeface="Arial"/>
              </a:rPr>
              <a:t>needs,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85">
                <a:solidFill>
                  <a:srgbClr val="42545B"/>
                </a:solidFill>
                <a:latin typeface="Arial"/>
                <a:cs typeface="Arial"/>
              </a:rPr>
              <a:t>improving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service</a:t>
            </a:r>
            <a:r>
              <a:rPr dirty="0" sz="1800" spc="1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accessibility,</a:t>
            </a:r>
            <a:r>
              <a:rPr dirty="0" sz="1800" spc="1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42545B"/>
                </a:solidFill>
                <a:latin typeface="Arial"/>
                <a:cs typeface="Arial"/>
              </a:rPr>
              <a:t>service</a:t>
            </a:r>
            <a:r>
              <a:rPr dirty="0" sz="1800" spc="1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00">
                <a:solidFill>
                  <a:srgbClr val="42545B"/>
                </a:solidFill>
                <a:latin typeface="Arial"/>
                <a:cs typeface="Arial"/>
              </a:rPr>
              <a:t>outcomes,</a:t>
            </a:r>
            <a:r>
              <a:rPr dirty="0" sz="1800" spc="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75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25">
                <a:solidFill>
                  <a:srgbClr val="42545B"/>
                </a:solidFill>
                <a:latin typeface="Arial"/>
                <a:cs typeface="Arial"/>
              </a:rPr>
              <a:t>the</a:t>
            </a:r>
            <a:r>
              <a:rPr dirty="0" sz="1800" spc="20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42545B"/>
                </a:solidFill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dirty="0" sz="1800" spc="180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2545B"/>
                </a:solidFill>
                <a:latin typeface="Arial"/>
                <a:cs typeface="Arial"/>
              </a:rPr>
              <a:t>well-</a:t>
            </a:r>
            <a:r>
              <a:rPr dirty="0" sz="1800" spc="130">
                <a:solidFill>
                  <a:srgbClr val="42545B"/>
                </a:solidFill>
                <a:latin typeface="Arial"/>
                <a:cs typeface="Arial"/>
              </a:rPr>
              <a:t>being</a:t>
            </a:r>
            <a:r>
              <a:rPr dirty="0" sz="1800" spc="8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20">
                <a:solidFill>
                  <a:srgbClr val="42545B"/>
                </a:solidFill>
                <a:latin typeface="Arial"/>
                <a:cs typeface="Arial"/>
              </a:rPr>
              <a:t>of</a:t>
            </a:r>
            <a:r>
              <a:rPr dirty="0" sz="1800" spc="5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229">
                <a:solidFill>
                  <a:srgbClr val="42545B"/>
                </a:solidFill>
                <a:latin typeface="Arial"/>
                <a:cs typeface="Arial"/>
              </a:rPr>
              <a:t>a</a:t>
            </a:r>
            <a:r>
              <a:rPr dirty="0" sz="1800" spc="45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42545B"/>
                </a:solidFill>
                <a:latin typeface="Arial"/>
                <a:cs typeface="Arial"/>
              </a:rPr>
              <a:t>community.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8739" y="277875"/>
            <a:ext cx="9520555" cy="106870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 sz="3600" spc="60"/>
              <a:t>What</a:t>
            </a:r>
            <a:r>
              <a:rPr dirty="0" sz="3600" spc="-90"/>
              <a:t> </a:t>
            </a:r>
            <a:r>
              <a:rPr dirty="0" sz="3600" spc="-185"/>
              <a:t>is</a:t>
            </a:r>
            <a:r>
              <a:rPr dirty="0" sz="3600" spc="-60"/>
              <a:t> </a:t>
            </a:r>
            <a:r>
              <a:rPr dirty="0" sz="3600"/>
              <a:t>a</a:t>
            </a:r>
            <a:r>
              <a:rPr dirty="0" sz="3600" spc="-65"/>
              <a:t> </a:t>
            </a:r>
            <a:r>
              <a:rPr dirty="0" sz="3600" spc="-10"/>
              <a:t>Community</a:t>
            </a:r>
            <a:r>
              <a:rPr dirty="0" sz="3600" spc="-80"/>
              <a:t> </a:t>
            </a:r>
            <a:r>
              <a:rPr dirty="0" sz="3600" spc="50"/>
              <a:t>Information</a:t>
            </a:r>
            <a:r>
              <a:rPr dirty="0" sz="3600" spc="-80"/>
              <a:t> </a:t>
            </a:r>
            <a:r>
              <a:rPr dirty="0" sz="3600" spc="-85"/>
              <a:t>Exchange </a:t>
            </a:r>
            <a:r>
              <a:rPr dirty="0" sz="3600" spc="-25"/>
              <a:t>(CIE)?</a:t>
            </a:r>
            <a:endParaRPr sz="3600"/>
          </a:p>
        </p:txBody>
      </p:sp>
      <p:pic>
        <p:nvPicPr>
          <p:cNvPr id="4" name="object 4" descr="A diagram of a diagram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9930" y="844296"/>
            <a:ext cx="4800600" cy="4690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612" y="1039622"/>
            <a:ext cx="5174615" cy="500697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Client/Patient</a:t>
            </a:r>
            <a:r>
              <a:rPr dirty="0" sz="1800" spc="22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2545B"/>
                </a:solidFill>
                <a:latin typeface="Arial"/>
                <a:cs typeface="Arial"/>
              </a:rPr>
              <a:t>Demographics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Standardized</a:t>
            </a:r>
            <a:r>
              <a:rPr dirty="0" sz="1800" spc="-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Screening</a:t>
            </a:r>
            <a:r>
              <a:rPr dirty="0" sz="1800" spc="-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42545B"/>
                </a:solidFill>
                <a:latin typeface="Arial"/>
                <a:cs typeface="Arial"/>
              </a:rPr>
              <a:t>Tools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spc="-55" b="1">
                <a:solidFill>
                  <a:srgbClr val="42545B"/>
                </a:solidFill>
                <a:latin typeface="Arial"/>
                <a:cs typeface="Arial"/>
              </a:rPr>
              <a:t>Strengths-</a:t>
            </a:r>
            <a:r>
              <a:rPr dirty="0" sz="1800" spc="50" b="1">
                <a:solidFill>
                  <a:srgbClr val="42545B"/>
                </a:solidFill>
                <a:latin typeface="Arial"/>
                <a:cs typeface="Arial"/>
              </a:rPr>
              <a:t>based</a:t>
            </a:r>
            <a:r>
              <a:rPr dirty="0" sz="1800" spc="5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screening</a:t>
            </a:r>
            <a:r>
              <a:rPr dirty="0" sz="1800" spc="7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42545B"/>
                </a:solidFill>
                <a:latin typeface="Arial"/>
                <a:cs typeface="Arial"/>
              </a:rPr>
              <a:t>tools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Comprehensive</a:t>
            </a:r>
            <a:r>
              <a:rPr dirty="0" sz="1800" spc="7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42545B"/>
                </a:solidFill>
                <a:latin typeface="Arial"/>
                <a:cs typeface="Arial"/>
              </a:rPr>
              <a:t>assessments</a:t>
            </a:r>
            <a:r>
              <a:rPr dirty="0" sz="1800" spc="5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60" b="1">
                <a:solidFill>
                  <a:srgbClr val="42545B"/>
                </a:solidFill>
                <a:latin typeface="Arial"/>
                <a:cs typeface="Arial"/>
              </a:rPr>
              <a:t>by</a:t>
            </a:r>
            <a:r>
              <a:rPr dirty="0" sz="1800" spc="9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Domain</a:t>
            </a:r>
            <a:r>
              <a:rPr dirty="0" sz="1800" spc="7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00" b="1">
                <a:solidFill>
                  <a:srgbClr val="42545B"/>
                </a:solidFill>
                <a:latin typeface="Arial"/>
                <a:cs typeface="Arial"/>
              </a:rPr>
              <a:t>- </a:t>
            </a:r>
            <a:r>
              <a:rPr dirty="0" sz="1800" b="1" i="1">
                <a:solidFill>
                  <a:srgbClr val="42545B"/>
                </a:solidFill>
                <a:latin typeface="Arial"/>
                <a:cs typeface="Arial"/>
              </a:rPr>
              <a:t>Nature </a:t>
            </a:r>
            <a:r>
              <a:rPr dirty="0" sz="1800" spc="80" b="1" i="1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65" b="1" i="1">
                <a:solidFill>
                  <a:srgbClr val="42545B"/>
                </a:solidFill>
                <a:latin typeface="Arial"/>
                <a:cs typeface="Arial"/>
              </a:rPr>
              <a:t>immediacy</a:t>
            </a:r>
            <a:r>
              <a:rPr dirty="0" sz="1800" spc="10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2545B"/>
                </a:solidFill>
                <a:latin typeface="Arial"/>
                <a:cs typeface="Arial"/>
              </a:rPr>
              <a:t>of </a:t>
            </a:r>
            <a:r>
              <a:rPr dirty="0" sz="1800" spc="-30" b="1" i="1">
                <a:solidFill>
                  <a:srgbClr val="42545B"/>
                </a:solidFill>
                <a:latin typeface="Arial"/>
                <a:cs typeface="Arial"/>
              </a:rPr>
              <a:t>situation,</a:t>
            </a:r>
            <a:r>
              <a:rPr dirty="0" sz="1800" spc="-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42545B"/>
                </a:solidFill>
                <a:latin typeface="Arial"/>
                <a:cs typeface="Arial"/>
              </a:rPr>
              <a:t>barriers </a:t>
            </a:r>
            <a:r>
              <a:rPr dirty="0" sz="1800" spc="80" b="1" i="1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60" b="1" i="1">
                <a:solidFill>
                  <a:srgbClr val="42545B"/>
                </a:solidFill>
                <a:latin typeface="Arial"/>
                <a:cs typeface="Arial"/>
              </a:rPr>
              <a:t>supports</a:t>
            </a:r>
            <a:r>
              <a:rPr dirty="0" sz="1800" b="1" i="1">
                <a:solidFill>
                  <a:srgbClr val="42545B"/>
                </a:solidFill>
                <a:latin typeface="Arial"/>
                <a:cs typeface="Arial"/>
              </a:rPr>
              <a:t> in</a:t>
            </a:r>
            <a:r>
              <a:rPr dirty="0" sz="1800" spc="1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2545B"/>
                </a:solidFill>
                <a:latin typeface="Arial"/>
                <a:cs typeface="Arial"/>
              </a:rPr>
              <a:t>play,</a:t>
            </a:r>
            <a:r>
              <a:rPr dirty="0" sz="1800" spc="20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180" b="1" i="1">
                <a:solidFill>
                  <a:srgbClr val="42545B"/>
                </a:solidFill>
                <a:latin typeface="Arial"/>
                <a:cs typeface="Arial"/>
              </a:rPr>
              <a:t>a</a:t>
            </a:r>
            <a:r>
              <a:rPr dirty="0" sz="1800" spc="1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30" b="1" i="1">
                <a:solidFill>
                  <a:srgbClr val="42545B"/>
                </a:solidFill>
                <a:latin typeface="Arial"/>
                <a:cs typeface="Arial"/>
              </a:rPr>
              <a:t>person’s</a:t>
            </a:r>
            <a:r>
              <a:rPr dirty="0" sz="1800" spc="-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42545B"/>
                </a:solidFill>
                <a:latin typeface="Arial"/>
                <a:cs typeface="Arial"/>
              </a:rPr>
              <a:t>knowledge </a:t>
            </a:r>
            <a:r>
              <a:rPr dirty="0" sz="1800" spc="80" b="1" i="1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-30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2545B"/>
                </a:solidFill>
                <a:latin typeface="Arial"/>
                <a:cs typeface="Arial"/>
              </a:rPr>
              <a:t>ability</a:t>
            </a:r>
            <a:r>
              <a:rPr dirty="0" sz="1800" spc="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2545B"/>
                </a:solidFill>
                <a:latin typeface="Arial"/>
                <a:cs typeface="Arial"/>
              </a:rPr>
              <a:t>to</a:t>
            </a:r>
            <a:r>
              <a:rPr dirty="0" sz="1800" spc="-30" b="1" i="1">
                <a:solidFill>
                  <a:srgbClr val="42545B"/>
                </a:solidFill>
                <a:latin typeface="Arial"/>
                <a:cs typeface="Arial"/>
              </a:rPr>
              <a:t> utilize</a:t>
            </a:r>
            <a:r>
              <a:rPr dirty="0" sz="1800" spc="-1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42545B"/>
                </a:solidFill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spc="-40" b="1">
                <a:solidFill>
                  <a:srgbClr val="42545B"/>
                </a:solidFill>
                <a:latin typeface="Arial"/>
                <a:cs typeface="Arial"/>
              </a:rPr>
              <a:t>Alerts</a:t>
            </a:r>
            <a:r>
              <a:rPr dirty="0" sz="1800" spc="-5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55" b="1">
                <a:solidFill>
                  <a:srgbClr val="42545B"/>
                </a:solidFill>
                <a:latin typeface="Arial"/>
                <a:cs typeface="Arial"/>
              </a:rPr>
              <a:t>(e.g.</a:t>
            </a:r>
            <a:r>
              <a:rPr dirty="0" sz="1800" spc="-4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42545B"/>
                </a:solidFill>
                <a:latin typeface="Arial"/>
                <a:cs typeface="Arial"/>
              </a:rPr>
              <a:t>EMS,</a:t>
            </a:r>
            <a:r>
              <a:rPr dirty="0" sz="1800" spc="-2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Jail,</a:t>
            </a:r>
            <a:r>
              <a:rPr dirty="0" sz="1800" spc="-3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42545B"/>
                </a:solidFill>
                <a:latin typeface="Arial"/>
                <a:cs typeface="Arial"/>
              </a:rPr>
              <a:t>SDoH</a:t>
            </a:r>
            <a:r>
              <a:rPr dirty="0" sz="1800" spc="-3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75" b="1">
                <a:solidFill>
                  <a:srgbClr val="42545B"/>
                </a:solidFill>
                <a:latin typeface="Arial"/>
                <a:cs typeface="Arial"/>
              </a:rPr>
              <a:t>Status</a:t>
            </a:r>
            <a:r>
              <a:rPr dirty="0" sz="1800" spc="-4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2545B"/>
                </a:solidFill>
                <a:latin typeface="Arial"/>
                <a:cs typeface="Arial"/>
              </a:rPr>
              <a:t>Changes)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Program</a:t>
            </a:r>
            <a:r>
              <a:rPr dirty="0" sz="1800" spc="-8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2545B"/>
                </a:solidFill>
                <a:latin typeface="Arial"/>
                <a:cs typeface="Arial"/>
              </a:rPr>
              <a:t>Enrollments</a:t>
            </a:r>
            <a:endParaRPr sz="1800">
              <a:latin typeface="Arial"/>
              <a:cs typeface="Arial"/>
            </a:endParaRPr>
          </a:p>
          <a:p>
            <a:pPr marL="355600" marR="447675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 spc="-20" b="1">
                <a:solidFill>
                  <a:srgbClr val="42545B"/>
                </a:solidFill>
                <a:latin typeface="Arial"/>
                <a:cs typeface="Arial"/>
              </a:rPr>
              <a:t>Referral</a:t>
            </a:r>
            <a:r>
              <a:rPr dirty="0" sz="1800" spc="-3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42545B"/>
                </a:solidFill>
                <a:latin typeface="Arial"/>
                <a:cs typeface="Arial"/>
              </a:rPr>
              <a:t>sent,</a:t>
            </a:r>
            <a:r>
              <a:rPr dirty="0" sz="1800" spc="-5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referral</a:t>
            </a:r>
            <a:r>
              <a:rPr dirty="0" sz="1800" spc="-4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42545B"/>
                </a:solidFill>
                <a:latin typeface="Arial"/>
                <a:cs typeface="Arial"/>
              </a:rPr>
              <a:t>status,</a:t>
            </a:r>
            <a:r>
              <a:rPr dirty="0" sz="1800" spc="-5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80" b="1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-4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2545B"/>
                </a:solidFill>
                <a:latin typeface="Arial"/>
                <a:cs typeface="Arial"/>
              </a:rPr>
              <a:t>referral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outcomes</a:t>
            </a:r>
            <a:r>
              <a:rPr dirty="0" sz="1800" spc="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2545B"/>
                </a:solidFill>
                <a:latin typeface="Arial"/>
                <a:cs typeface="Arial"/>
              </a:rPr>
              <a:t>(both</a:t>
            </a:r>
            <a:r>
              <a:rPr dirty="0" sz="1800" spc="40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50" b="1" i="1">
                <a:solidFill>
                  <a:srgbClr val="42545B"/>
                </a:solidFill>
                <a:latin typeface="Arial"/>
                <a:cs typeface="Arial"/>
              </a:rPr>
              <a:t>hand</a:t>
            </a:r>
            <a:r>
              <a:rPr dirty="0" sz="1800" spc="2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42545B"/>
                </a:solidFill>
                <a:latin typeface="Arial"/>
                <a:cs typeface="Arial"/>
              </a:rPr>
              <a:t>off</a:t>
            </a:r>
            <a:r>
              <a:rPr dirty="0" sz="1800" spc="30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80" b="1" i="1">
                <a:solidFill>
                  <a:srgbClr val="42545B"/>
                </a:solidFill>
                <a:latin typeface="Arial"/>
                <a:cs typeface="Arial"/>
              </a:rPr>
              <a:t>and</a:t>
            </a:r>
            <a:r>
              <a:rPr dirty="0" sz="1800" spc="35" b="1" i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42545B"/>
                </a:solidFill>
                <a:latin typeface="Arial"/>
                <a:cs typeface="Arial"/>
              </a:rPr>
              <a:t>client </a:t>
            </a:r>
            <a:r>
              <a:rPr dirty="0" sz="1800" spc="60" b="1" i="1">
                <a:solidFill>
                  <a:srgbClr val="42545B"/>
                </a:solidFill>
                <a:latin typeface="Arial"/>
                <a:cs typeface="Arial"/>
              </a:rPr>
              <a:t>engagement)</a:t>
            </a:r>
            <a:r>
              <a:rPr dirty="0" sz="1800" spc="60" b="1">
                <a:solidFill>
                  <a:srgbClr val="42545B"/>
                </a:solidFill>
                <a:latin typeface="Arial"/>
                <a:cs typeface="Arial"/>
              </a:rPr>
              <a:t>,</a:t>
            </a:r>
            <a:r>
              <a:rPr dirty="0" sz="1800" spc="10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associated</a:t>
            </a:r>
            <a:r>
              <a:rPr dirty="0" sz="1800" spc="11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z-</a:t>
            </a:r>
            <a:r>
              <a:rPr dirty="0" sz="1800" spc="-10" b="1">
                <a:solidFill>
                  <a:srgbClr val="42545B"/>
                </a:solidFill>
                <a:latin typeface="Arial"/>
                <a:cs typeface="Arial"/>
              </a:rPr>
              <a:t>codes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spc="65" b="1">
                <a:solidFill>
                  <a:srgbClr val="42545B"/>
                </a:solidFill>
                <a:latin typeface="Arial"/>
                <a:cs typeface="Arial"/>
              </a:rPr>
              <a:t>Care</a:t>
            </a:r>
            <a:r>
              <a:rPr dirty="0" sz="1800" spc="-1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2545B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Standardized</a:t>
            </a:r>
            <a:r>
              <a:rPr dirty="0" sz="1800" spc="7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Codes</a:t>
            </a:r>
            <a:r>
              <a:rPr dirty="0" sz="1800" spc="65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55" b="1">
                <a:solidFill>
                  <a:srgbClr val="42545B"/>
                </a:solidFill>
                <a:latin typeface="Arial"/>
                <a:cs typeface="Arial"/>
              </a:rPr>
              <a:t>(ICD-</a:t>
            </a:r>
            <a:r>
              <a:rPr dirty="0" sz="1800" b="1">
                <a:solidFill>
                  <a:srgbClr val="42545B"/>
                </a:solidFill>
                <a:latin typeface="Arial"/>
                <a:cs typeface="Arial"/>
              </a:rPr>
              <a:t>10</a:t>
            </a:r>
            <a:r>
              <a:rPr dirty="0" sz="1800" spc="80" b="1">
                <a:solidFill>
                  <a:srgbClr val="42545B"/>
                </a:solidFill>
                <a:latin typeface="Arial"/>
                <a:cs typeface="Arial"/>
              </a:rPr>
              <a:t> </a:t>
            </a:r>
            <a:r>
              <a:rPr dirty="0" sz="1800" spc="-35" b="1" i="1">
                <a:solidFill>
                  <a:srgbClr val="42545B"/>
                </a:solidFill>
                <a:latin typeface="Arial"/>
                <a:cs typeface="Arial"/>
              </a:rPr>
              <a:t>Z-</a:t>
            </a:r>
            <a:r>
              <a:rPr dirty="0" sz="1800" spc="-10" b="1" i="1">
                <a:solidFill>
                  <a:srgbClr val="42545B"/>
                </a:solidFill>
                <a:latin typeface="Arial"/>
                <a:cs typeface="Arial"/>
              </a:rPr>
              <a:t>codes)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14"/>
              <a:t>Types</a:t>
            </a:r>
            <a:r>
              <a:rPr dirty="0" spc="-25"/>
              <a:t> </a:t>
            </a:r>
            <a:r>
              <a:rPr dirty="0" spc="50"/>
              <a:t>of</a:t>
            </a:r>
            <a:r>
              <a:rPr dirty="0" spc="-25"/>
              <a:t> </a:t>
            </a:r>
            <a:r>
              <a:rPr dirty="0"/>
              <a:t>Data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 spc="-225"/>
              <a:t>CIE</a:t>
            </a:r>
            <a:r>
              <a:rPr dirty="0" spc="-5"/>
              <a:t> </a:t>
            </a:r>
            <a:r>
              <a:rPr dirty="0" spc="-125"/>
              <a:t>San</a:t>
            </a:r>
            <a:r>
              <a:rPr dirty="0" spc="-10"/>
              <a:t> Diego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50" b="1" i="0">
                <a:latin typeface="Arial"/>
                <a:cs typeface="Arial"/>
              </a:rPr>
              <a:t>Relationships</a:t>
            </a:r>
            <a:r>
              <a:rPr dirty="0" spc="-20" b="1" i="0">
                <a:latin typeface="Arial"/>
                <a:cs typeface="Arial"/>
              </a:rPr>
              <a:t> </a:t>
            </a:r>
            <a:r>
              <a:rPr dirty="0" i="0">
                <a:latin typeface="Arial"/>
                <a:cs typeface="Arial"/>
              </a:rPr>
              <a:t>-</a:t>
            </a:r>
            <a:r>
              <a:rPr dirty="0" spc="-20" i="0">
                <a:latin typeface="Arial"/>
                <a:cs typeface="Arial"/>
              </a:rPr>
              <a:t> </a:t>
            </a:r>
            <a:r>
              <a:rPr dirty="0" spc="60"/>
              <a:t>Household</a:t>
            </a:r>
            <a:r>
              <a:rPr dirty="0" spc="-30"/>
              <a:t> </a:t>
            </a:r>
            <a:r>
              <a:rPr dirty="0" spc="-10"/>
              <a:t>structures</a:t>
            </a:r>
          </a:p>
          <a:p>
            <a:pPr marL="354965" indent="-342265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10" b="1" i="0">
                <a:latin typeface="Arial"/>
                <a:cs typeface="Arial"/>
              </a:rPr>
              <a:t>Eligibilities</a:t>
            </a:r>
          </a:p>
          <a:p>
            <a:pPr marL="354965" indent="-342265">
              <a:lnSpc>
                <a:spcPct val="100000"/>
              </a:lnSpc>
              <a:spcBef>
                <a:spcPts val="1450"/>
              </a:spcBef>
              <a:buFont typeface="Arial"/>
              <a:buChar char="•"/>
              <a:tabLst>
                <a:tab pos="354965" algn="l"/>
              </a:tabLst>
            </a:pPr>
            <a:r>
              <a:rPr dirty="0" b="1" i="0">
                <a:latin typeface="Arial"/>
                <a:cs typeface="Arial"/>
              </a:rPr>
              <a:t>Note</a:t>
            </a:r>
            <a:r>
              <a:rPr dirty="0" spc="70" b="1" i="0">
                <a:latin typeface="Arial"/>
                <a:cs typeface="Arial"/>
              </a:rPr>
              <a:t> </a:t>
            </a:r>
            <a:r>
              <a:rPr dirty="0" spc="75" b="1" i="0">
                <a:latin typeface="Arial"/>
                <a:cs typeface="Arial"/>
              </a:rPr>
              <a:t>and </a:t>
            </a:r>
            <a:r>
              <a:rPr dirty="0" spc="-10" b="1" i="0">
                <a:latin typeface="Arial"/>
                <a:cs typeface="Arial"/>
              </a:rPr>
              <a:t>Attachments</a:t>
            </a:r>
          </a:p>
          <a:p>
            <a:pPr marL="354965" indent="-342265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b="1" i="0">
                <a:latin typeface="Arial"/>
                <a:cs typeface="Arial"/>
              </a:rPr>
              <a:t>Program</a:t>
            </a:r>
            <a:r>
              <a:rPr dirty="0" spc="-50" b="1" i="0">
                <a:latin typeface="Arial"/>
                <a:cs typeface="Arial"/>
              </a:rPr>
              <a:t> </a:t>
            </a:r>
            <a:r>
              <a:rPr dirty="0" b="1" i="0">
                <a:latin typeface="Arial"/>
                <a:cs typeface="Arial"/>
              </a:rPr>
              <a:t>Screening</a:t>
            </a:r>
            <a:r>
              <a:rPr dirty="0" spc="-50" b="1" i="0">
                <a:latin typeface="Arial"/>
                <a:cs typeface="Arial"/>
              </a:rPr>
              <a:t> </a:t>
            </a:r>
            <a:r>
              <a:rPr dirty="0" spc="-10" b="1" i="0">
                <a:latin typeface="Arial"/>
                <a:cs typeface="Arial"/>
              </a:rPr>
              <a:t>tools</a:t>
            </a:r>
          </a:p>
          <a:p>
            <a:pPr marL="355600" marR="5080" indent="-342900">
              <a:lnSpc>
                <a:spcPct val="1201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b="1" i="0">
                <a:latin typeface="Arial"/>
                <a:cs typeface="Arial"/>
              </a:rPr>
              <a:t>Client</a:t>
            </a:r>
            <a:r>
              <a:rPr dirty="0" spc="-15" b="1" i="0">
                <a:latin typeface="Arial"/>
                <a:cs typeface="Arial"/>
              </a:rPr>
              <a:t> </a:t>
            </a:r>
            <a:r>
              <a:rPr dirty="0" spc="55" b="1" i="0">
                <a:latin typeface="Arial"/>
                <a:cs typeface="Arial"/>
              </a:rPr>
              <a:t>Data</a:t>
            </a:r>
            <a:r>
              <a:rPr dirty="0" spc="-10" b="1" i="0">
                <a:latin typeface="Arial"/>
                <a:cs typeface="Arial"/>
              </a:rPr>
              <a:t> </a:t>
            </a:r>
            <a:r>
              <a:rPr dirty="0" b="1" i="0">
                <a:latin typeface="Arial"/>
                <a:cs typeface="Arial"/>
              </a:rPr>
              <a:t>Source</a:t>
            </a:r>
            <a:r>
              <a:rPr dirty="0" spc="-25" b="1" i="0">
                <a:latin typeface="Arial"/>
                <a:cs typeface="Arial"/>
              </a:rPr>
              <a:t> </a:t>
            </a:r>
            <a:r>
              <a:rPr dirty="0" i="0">
                <a:latin typeface="Arial"/>
                <a:cs typeface="Arial"/>
              </a:rPr>
              <a:t>-</a:t>
            </a:r>
            <a:r>
              <a:rPr dirty="0" spc="-15" i="0">
                <a:latin typeface="Arial"/>
                <a:cs typeface="Arial"/>
              </a:rPr>
              <a:t> </a:t>
            </a:r>
            <a:r>
              <a:rPr dirty="0" spc="100"/>
              <a:t>Who</a:t>
            </a:r>
            <a:r>
              <a:rPr dirty="0" spc="-10"/>
              <a:t> </a:t>
            </a:r>
            <a:r>
              <a:rPr dirty="0" spc="-140"/>
              <a:t>is</a:t>
            </a:r>
            <a:r>
              <a:rPr dirty="0" spc="-5"/>
              <a:t> </a:t>
            </a:r>
            <a:r>
              <a:rPr dirty="0" spc="105"/>
              <a:t>contributing</a:t>
            </a:r>
            <a:r>
              <a:rPr dirty="0"/>
              <a:t> </a:t>
            </a:r>
            <a:r>
              <a:rPr dirty="0" spc="125"/>
              <a:t>to </a:t>
            </a:r>
            <a:r>
              <a:rPr dirty="0"/>
              <a:t>this</a:t>
            </a:r>
            <a:r>
              <a:rPr dirty="0" spc="-80"/>
              <a:t> </a:t>
            </a:r>
            <a:r>
              <a:rPr dirty="0" spc="55"/>
              <a:t>records</a:t>
            </a:r>
          </a:p>
          <a:p>
            <a:pPr marL="354965" indent="-342265">
              <a:lnSpc>
                <a:spcPct val="100000"/>
              </a:lnSpc>
              <a:spcBef>
                <a:spcPts val="145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10" b="1" i="0">
                <a:latin typeface="Arial"/>
                <a:cs typeface="Arial"/>
              </a:rPr>
              <a:t>Field-</a:t>
            </a:r>
            <a:r>
              <a:rPr dirty="0" b="1" i="0">
                <a:latin typeface="Arial"/>
                <a:cs typeface="Arial"/>
              </a:rPr>
              <a:t>level</a:t>
            </a:r>
            <a:r>
              <a:rPr dirty="0" spc="65" b="1" i="0">
                <a:latin typeface="Arial"/>
                <a:cs typeface="Arial"/>
              </a:rPr>
              <a:t> </a:t>
            </a:r>
            <a:r>
              <a:rPr dirty="0" spc="55" b="1" i="0">
                <a:latin typeface="Arial"/>
                <a:cs typeface="Arial"/>
              </a:rPr>
              <a:t>tracked</a:t>
            </a:r>
            <a:r>
              <a:rPr dirty="0" spc="60" b="1" i="0">
                <a:latin typeface="Arial"/>
                <a:cs typeface="Arial"/>
              </a:rPr>
              <a:t> </a:t>
            </a:r>
            <a:r>
              <a:rPr dirty="0" spc="-10" b="1" i="0">
                <a:latin typeface="Arial"/>
                <a:cs typeface="Arial"/>
              </a:rPr>
              <a:t>history</a:t>
            </a:r>
          </a:p>
          <a:p>
            <a:pPr marL="355600" marR="190500" indent="-342900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20" b="1" i="0">
                <a:latin typeface="Arial"/>
                <a:cs typeface="Arial"/>
              </a:rPr>
              <a:t>Services,</a:t>
            </a:r>
            <a:r>
              <a:rPr dirty="0" spc="-60" b="1" i="0">
                <a:latin typeface="Arial"/>
                <a:cs typeface="Arial"/>
              </a:rPr>
              <a:t> </a:t>
            </a:r>
            <a:r>
              <a:rPr dirty="0" b="1" i="0">
                <a:latin typeface="Arial"/>
                <a:cs typeface="Arial"/>
              </a:rPr>
              <a:t>with</a:t>
            </a:r>
            <a:r>
              <a:rPr dirty="0" spc="-60" b="1" i="0">
                <a:latin typeface="Arial"/>
                <a:cs typeface="Arial"/>
              </a:rPr>
              <a:t> </a:t>
            </a:r>
            <a:r>
              <a:rPr dirty="0" spc="85" b="1" i="0">
                <a:latin typeface="Arial"/>
                <a:cs typeface="Arial"/>
              </a:rPr>
              <a:t>encoded</a:t>
            </a:r>
            <a:r>
              <a:rPr dirty="0" spc="-80" b="1" i="0">
                <a:latin typeface="Arial"/>
                <a:cs typeface="Arial"/>
              </a:rPr>
              <a:t> </a:t>
            </a:r>
            <a:r>
              <a:rPr dirty="0" spc="-10" b="1" i="0">
                <a:latin typeface="Arial"/>
                <a:cs typeface="Arial"/>
              </a:rPr>
              <a:t>service </a:t>
            </a:r>
            <a:r>
              <a:rPr dirty="0" spc="-30" b="1" i="0">
                <a:latin typeface="Arial"/>
                <a:cs typeface="Arial"/>
              </a:rPr>
              <a:t>descriptions</a:t>
            </a:r>
            <a:r>
              <a:rPr dirty="0" spc="-40" b="1" i="0">
                <a:latin typeface="Arial"/>
                <a:cs typeface="Arial"/>
              </a:rPr>
              <a:t> </a:t>
            </a:r>
            <a:r>
              <a:rPr dirty="0"/>
              <a:t>-</a:t>
            </a:r>
            <a:r>
              <a:rPr dirty="0" spc="-20"/>
              <a:t> </a:t>
            </a:r>
            <a:r>
              <a:rPr dirty="0"/>
              <a:t>211</a:t>
            </a:r>
            <a:r>
              <a:rPr dirty="0" spc="-25"/>
              <a:t> </a:t>
            </a:r>
            <a:r>
              <a:rPr dirty="0" spc="-215"/>
              <a:t>HSIS</a:t>
            </a:r>
            <a:r>
              <a:rPr dirty="0" spc="-5"/>
              <a:t> </a:t>
            </a:r>
            <a:r>
              <a:rPr dirty="0"/>
              <a:t>(211LA</a:t>
            </a:r>
            <a:r>
              <a:rPr dirty="0" spc="-40"/>
              <a:t> </a:t>
            </a:r>
            <a:r>
              <a:rPr dirty="0" spc="45"/>
              <a:t>Taxonomy)</a:t>
            </a:r>
          </a:p>
          <a:p>
            <a:pPr marL="354965" indent="-342265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b="1" i="0">
                <a:latin typeface="Arial"/>
                <a:cs typeface="Arial"/>
              </a:rPr>
              <a:t>Real-time</a:t>
            </a:r>
            <a:r>
              <a:rPr dirty="0" spc="40" b="1" i="0">
                <a:latin typeface="Arial"/>
                <a:cs typeface="Arial"/>
              </a:rPr>
              <a:t> </a:t>
            </a:r>
            <a:r>
              <a:rPr dirty="0" b="1" i="0">
                <a:latin typeface="Arial"/>
                <a:cs typeface="Arial"/>
              </a:rPr>
              <a:t>“Bed</a:t>
            </a:r>
            <a:r>
              <a:rPr dirty="0" spc="35" b="1" i="0">
                <a:latin typeface="Arial"/>
                <a:cs typeface="Arial"/>
              </a:rPr>
              <a:t> </a:t>
            </a:r>
            <a:r>
              <a:rPr dirty="0" b="1" i="0">
                <a:latin typeface="Arial"/>
                <a:cs typeface="Arial"/>
              </a:rPr>
              <a:t>count”</a:t>
            </a:r>
            <a:r>
              <a:rPr dirty="0" spc="45" b="1" i="0">
                <a:latin typeface="Arial"/>
                <a:cs typeface="Arial"/>
              </a:rPr>
              <a:t> </a:t>
            </a:r>
            <a:r>
              <a:rPr dirty="0" spc="-10" b="1" i="0">
                <a:latin typeface="Arial"/>
                <a:cs typeface="Arial"/>
              </a:rPr>
              <a:t>availability</a:t>
            </a: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dirty="0" spc="85"/>
              <a:t>(CalAIM</a:t>
            </a:r>
            <a:r>
              <a:rPr dirty="0" spc="-5"/>
              <a:t> </a:t>
            </a:r>
            <a:r>
              <a:rPr dirty="0" spc="100"/>
              <a:t>Recuperative</a:t>
            </a:r>
            <a:r>
              <a:rPr dirty="0"/>
              <a:t> </a:t>
            </a:r>
            <a:r>
              <a:rPr dirty="0" spc="95"/>
              <a:t>Care)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568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111758" y="3036316"/>
            <a:ext cx="10998835" cy="3663950"/>
            <a:chOff x="1111758" y="3036316"/>
            <a:chExt cx="10998835" cy="3663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9022" y="4404360"/>
              <a:ext cx="1264945" cy="11727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57310" y="4422648"/>
              <a:ext cx="1127125" cy="1035050"/>
            </a:xfrm>
            <a:custGeom>
              <a:avLst/>
              <a:gdLst/>
              <a:ahLst/>
              <a:cxnLst/>
              <a:rect l="l" t="t" r="r" b="b"/>
              <a:pathLst>
                <a:path w="1127125" h="1035050">
                  <a:moveTo>
                    <a:pt x="563499" y="0"/>
                  </a:moveTo>
                  <a:lnTo>
                    <a:pt x="512218" y="2114"/>
                  </a:lnTo>
                  <a:lnTo>
                    <a:pt x="462225" y="8336"/>
                  </a:lnTo>
                  <a:lnTo>
                    <a:pt x="413720" y="18482"/>
                  </a:lnTo>
                  <a:lnTo>
                    <a:pt x="366900" y="32369"/>
                  </a:lnTo>
                  <a:lnTo>
                    <a:pt x="321967" y="49816"/>
                  </a:lnTo>
                  <a:lnTo>
                    <a:pt x="279117" y="70640"/>
                  </a:lnTo>
                  <a:lnTo>
                    <a:pt x="238552" y="94657"/>
                  </a:lnTo>
                  <a:lnTo>
                    <a:pt x="200469" y="121685"/>
                  </a:lnTo>
                  <a:lnTo>
                    <a:pt x="165068" y="151542"/>
                  </a:lnTo>
                  <a:lnTo>
                    <a:pt x="132548" y="184045"/>
                  </a:lnTo>
                  <a:lnTo>
                    <a:pt x="103108" y="219011"/>
                  </a:lnTo>
                  <a:lnTo>
                    <a:pt x="76947" y="256257"/>
                  </a:lnTo>
                  <a:lnTo>
                    <a:pt x="54265" y="295602"/>
                  </a:lnTo>
                  <a:lnTo>
                    <a:pt x="35261" y="336861"/>
                  </a:lnTo>
                  <a:lnTo>
                    <a:pt x="20133" y="379853"/>
                  </a:lnTo>
                  <a:lnTo>
                    <a:pt x="9080" y="424395"/>
                  </a:lnTo>
                  <a:lnTo>
                    <a:pt x="2303" y="470304"/>
                  </a:lnTo>
                  <a:lnTo>
                    <a:pt x="0" y="517397"/>
                  </a:lnTo>
                  <a:lnTo>
                    <a:pt x="2303" y="564491"/>
                  </a:lnTo>
                  <a:lnTo>
                    <a:pt x="9080" y="610400"/>
                  </a:lnTo>
                  <a:lnTo>
                    <a:pt x="20133" y="654942"/>
                  </a:lnTo>
                  <a:lnTo>
                    <a:pt x="35261" y="697934"/>
                  </a:lnTo>
                  <a:lnTo>
                    <a:pt x="54265" y="739193"/>
                  </a:lnTo>
                  <a:lnTo>
                    <a:pt x="76947" y="778538"/>
                  </a:lnTo>
                  <a:lnTo>
                    <a:pt x="103108" y="815784"/>
                  </a:lnTo>
                  <a:lnTo>
                    <a:pt x="132548" y="850750"/>
                  </a:lnTo>
                  <a:lnTo>
                    <a:pt x="165068" y="883253"/>
                  </a:lnTo>
                  <a:lnTo>
                    <a:pt x="200469" y="913110"/>
                  </a:lnTo>
                  <a:lnTo>
                    <a:pt x="238552" y="940138"/>
                  </a:lnTo>
                  <a:lnTo>
                    <a:pt x="279117" y="964155"/>
                  </a:lnTo>
                  <a:lnTo>
                    <a:pt x="321967" y="984979"/>
                  </a:lnTo>
                  <a:lnTo>
                    <a:pt x="366900" y="1002426"/>
                  </a:lnTo>
                  <a:lnTo>
                    <a:pt x="413720" y="1016313"/>
                  </a:lnTo>
                  <a:lnTo>
                    <a:pt x="462225" y="1026459"/>
                  </a:lnTo>
                  <a:lnTo>
                    <a:pt x="512218" y="1032681"/>
                  </a:lnTo>
                  <a:lnTo>
                    <a:pt x="563499" y="1034795"/>
                  </a:lnTo>
                  <a:lnTo>
                    <a:pt x="614779" y="1032681"/>
                  </a:lnTo>
                  <a:lnTo>
                    <a:pt x="664772" y="1026459"/>
                  </a:lnTo>
                  <a:lnTo>
                    <a:pt x="713277" y="1016313"/>
                  </a:lnTo>
                  <a:lnTo>
                    <a:pt x="760097" y="1002426"/>
                  </a:lnTo>
                  <a:lnTo>
                    <a:pt x="805030" y="984979"/>
                  </a:lnTo>
                  <a:lnTo>
                    <a:pt x="847880" y="964155"/>
                  </a:lnTo>
                  <a:lnTo>
                    <a:pt x="888445" y="940138"/>
                  </a:lnTo>
                  <a:lnTo>
                    <a:pt x="926528" y="913110"/>
                  </a:lnTo>
                  <a:lnTo>
                    <a:pt x="961929" y="883253"/>
                  </a:lnTo>
                  <a:lnTo>
                    <a:pt x="994449" y="850750"/>
                  </a:lnTo>
                  <a:lnTo>
                    <a:pt x="1023889" y="815784"/>
                  </a:lnTo>
                  <a:lnTo>
                    <a:pt x="1050050" y="778538"/>
                  </a:lnTo>
                  <a:lnTo>
                    <a:pt x="1072732" y="739193"/>
                  </a:lnTo>
                  <a:lnTo>
                    <a:pt x="1091736" y="697934"/>
                  </a:lnTo>
                  <a:lnTo>
                    <a:pt x="1106864" y="654942"/>
                  </a:lnTo>
                  <a:lnTo>
                    <a:pt x="1117917" y="610400"/>
                  </a:lnTo>
                  <a:lnTo>
                    <a:pt x="1124694" y="564491"/>
                  </a:lnTo>
                  <a:lnTo>
                    <a:pt x="1126998" y="517397"/>
                  </a:lnTo>
                  <a:lnTo>
                    <a:pt x="1124694" y="470304"/>
                  </a:lnTo>
                  <a:lnTo>
                    <a:pt x="1117917" y="424395"/>
                  </a:lnTo>
                  <a:lnTo>
                    <a:pt x="1106864" y="379853"/>
                  </a:lnTo>
                  <a:lnTo>
                    <a:pt x="1091736" y="336861"/>
                  </a:lnTo>
                  <a:lnTo>
                    <a:pt x="1072732" y="295602"/>
                  </a:lnTo>
                  <a:lnTo>
                    <a:pt x="1050050" y="256257"/>
                  </a:lnTo>
                  <a:lnTo>
                    <a:pt x="1023889" y="219011"/>
                  </a:lnTo>
                  <a:lnTo>
                    <a:pt x="994449" y="184045"/>
                  </a:lnTo>
                  <a:lnTo>
                    <a:pt x="961929" y="151542"/>
                  </a:lnTo>
                  <a:lnTo>
                    <a:pt x="926528" y="121685"/>
                  </a:lnTo>
                  <a:lnTo>
                    <a:pt x="888445" y="94657"/>
                  </a:lnTo>
                  <a:lnTo>
                    <a:pt x="847880" y="70640"/>
                  </a:lnTo>
                  <a:lnTo>
                    <a:pt x="805030" y="49816"/>
                  </a:lnTo>
                  <a:lnTo>
                    <a:pt x="760097" y="32369"/>
                  </a:lnTo>
                  <a:lnTo>
                    <a:pt x="713277" y="18482"/>
                  </a:lnTo>
                  <a:lnTo>
                    <a:pt x="664772" y="8336"/>
                  </a:lnTo>
                  <a:lnTo>
                    <a:pt x="614779" y="2114"/>
                  </a:lnTo>
                  <a:lnTo>
                    <a:pt x="563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57310" y="4422648"/>
              <a:ext cx="1127125" cy="1035050"/>
            </a:xfrm>
            <a:custGeom>
              <a:avLst/>
              <a:gdLst/>
              <a:ahLst/>
              <a:cxnLst/>
              <a:rect l="l" t="t" r="r" b="b"/>
              <a:pathLst>
                <a:path w="1127125" h="1035050">
                  <a:moveTo>
                    <a:pt x="0" y="517397"/>
                  </a:moveTo>
                  <a:lnTo>
                    <a:pt x="2303" y="470304"/>
                  </a:lnTo>
                  <a:lnTo>
                    <a:pt x="9080" y="424395"/>
                  </a:lnTo>
                  <a:lnTo>
                    <a:pt x="20133" y="379853"/>
                  </a:lnTo>
                  <a:lnTo>
                    <a:pt x="35261" y="336861"/>
                  </a:lnTo>
                  <a:lnTo>
                    <a:pt x="54265" y="295602"/>
                  </a:lnTo>
                  <a:lnTo>
                    <a:pt x="76947" y="256257"/>
                  </a:lnTo>
                  <a:lnTo>
                    <a:pt x="103108" y="219011"/>
                  </a:lnTo>
                  <a:lnTo>
                    <a:pt x="132548" y="184045"/>
                  </a:lnTo>
                  <a:lnTo>
                    <a:pt x="165068" y="151542"/>
                  </a:lnTo>
                  <a:lnTo>
                    <a:pt x="200469" y="121685"/>
                  </a:lnTo>
                  <a:lnTo>
                    <a:pt x="238552" y="94657"/>
                  </a:lnTo>
                  <a:lnTo>
                    <a:pt x="279117" y="70640"/>
                  </a:lnTo>
                  <a:lnTo>
                    <a:pt x="321967" y="49816"/>
                  </a:lnTo>
                  <a:lnTo>
                    <a:pt x="366900" y="32369"/>
                  </a:lnTo>
                  <a:lnTo>
                    <a:pt x="413720" y="18482"/>
                  </a:lnTo>
                  <a:lnTo>
                    <a:pt x="462225" y="8336"/>
                  </a:lnTo>
                  <a:lnTo>
                    <a:pt x="512218" y="2114"/>
                  </a:lnTo>
                  <a:lnTo>
                    <a:pt x="563499" y="0"/>
                  </a:lnTo>
                  <a:lnTo>
                    <a:pt x="614779" y="2114"/>
                  </a:lnTo>
                  <a:lnTo>
                    <a:pt x="664772" y="8336"/>
                  </a:lnTo>
                  <a:lnTo>
                    <a:pt x="713277" y="18482"/>
                  </a:lnTo>
                  <a:lnTo>
                    <a:pt x="760097" y="32369"/>
                  </a:lnTo>
                  <a:lnTo>
                    <a:pt x="805030" y="49816"/>
                  </a:lnTo>
                  <a:lnTo>
                    <a:pt x="847880" y="70640"/>
                  </a:lnTo>
                  <a:lnTo>
                    <a:pt x="888445" y="94657"/>
                  </a:lnTo>
                  <a:lnTo>
                    <a:pt x="926528" y="121685"/>
                  </a:lnTo>
                  <a:lnTo>
                    <a:pt x="961929" y="151542"/>
                  </a:lnTo>
                  <a:lnTo>
                    <a:pt x="994449" y="184045"/>
                  </a:lnTo>
                  <a:lnTo>
                    <a:pt x="1023889" y="219011"/>
                  </a:lnTo>
                  <a:lnTo>
                    <a:pt x="1050050" y="256257"/>
                  </a:lnTo>
                  <a:lnTo>
                    <a:pt x="1072732" y="295602"/>
                  </a:lnTo>
                  <a:lnTo>
                    <a:pt x="1091736" y="336861"/>
                  </a:lnTo>
                  <a:lnTo>
                    <a:pt x="1106864" y="379853"/>
                  </a:lnTo>
                  <a:lnTo>
                    <a:pt x="1117917" y="424395"/>
                  </a:lnTo>
                  <a:lnTo>
                    <a:pt x="1124694" y="470304"/>
                  </a:lnTo>
                  <a:lnTo>
                    <a:pt x="1126998" y="517397"/>
                  </a:lnTo>
                  <a:lnTo>
                    <a:pt x="1124694" y="564491"/>
                  </a:lnTo>
                  <a:lnTo>
                    <a:pt x="1117917" y="610400"/>
                  </a:lnTo>
                  <a:lnTo>
                    <a:pt x="1106864" y="654942"/>
                  </a:lnTo>
                  <a:lnTo>
                    <a:pt x="1091736" y="697934"/>
                  </a:lnTo>
                  <a:lnTo>
                    <a:pt x="1072732" y="739193"/>
                  </a:lnTo>
                  <a:lnTo>
                    <a:pt x="1050050" y="778538"/>
                  </a:lnTo>
                  <a:lnTo>
                    <a:pt x="1023889" y="815784"/>
                  </a:lnTo>
                  <a:lnTo>
                    <a:pt x="994449" y="850750"/>
                  </a:lnTo>
                  <a:lnTo>
                    <a:pt x="961929" y="883253"/>
                  </a:lnTo>
                  <a:lnTo>
                    <a:pt x="926528" y="913110"/>
                  </a:lnTo>
                  <a:lnTo>
                    <a:pt x="888445" y="940138"/>
                  </a:lnTo>
                  <a:lnTo>
                    <a:pt x="847880" y="964155"/>
                  </a:lnTo>
                  <a:lnTo>
                    <a:pt x="805030" y="984979"/>
                  </a:lnTo>
                  <a:lnTo>
                    <a:pt x="760097" y="1002426"/>
                  </a:lnTo>
                  <a:lnTo>
                    <a:pt x="713277" y="1016313"/>
                  </a:lnTo>
                  <a:lnTo>
                    <a:pt x="664772" y="1026459"/>
                  </a:lnTo>
                  <a:lnTo>
                    <a:pt x="614779" y="1032681"/>
                  </a:lnTo>
                  <a:lnTo>
                    <a:pt x="563499" y="1034795"/>
                  </a:lnTo>
                  <a:lnTo>
                    <a:pt x="512218" y="1032681"/>
                  </a:lnTo>
                  <a:lnTo>
                    <a:pt x="462225" y="1026459"/>
                  </a:lnTo>
                  <a:lnTo>
                    <a:pt x="413720" y="1016313"/>
                  </a:lnTo>
                  <a:lnTo>
                    <a:pt x="366900" y="1002426"/>
                  </a:lnTo>
                  <a:lnTo>
                    <a:pt x="321967" y="984979"/>
                  </a:lnTo>
                  <a:lnTo>
                    <a:pt x="279117" y="964155"/>
                  </a:lnTo>
                  <a:lnTo>
                    <a:pt x="238552" y="940138"/>
                  </a:lnTo>
                  <a:lnTo>
                    <a:pt x="200469" y="913110"/>
                  </a:lnTo>
                  <a:lnTo>
                    <a:pt x="165068" y="883253"/>
                  </a:lnTo>
                  <a:lnTo>
                    <a:pt x="132548" y="850750"/>
                  </a:lnTo>
                  <a:lnTo>
                    <a:pt x="103108" y="815784"/>
                  </a:lnTo>
                  <a:lnTo>
                    <a:pt x="76947" y="778538"/>
                  </a:lnTo>
                  <a:lnTo>
                    <a:pt x="54265" y="739193"/>
                  </a:lnTo>
                  <a:lnTo>
                    <a:pt x="35261" y="697934"/>
                  </a:lnTo>
                  <a:lnTo>
                    <a:pt x="20133" y="654942"/>
                  </a:lnTo>
                  <a:lnTo>
                    <a:pt x="9080" y="610400"/>
                  </a:lnTo>
                  <a:lnTo>
                    <a:pt x="2303" y="564491"/>
                  </a:lnTo>
                  <a:lnTo>
                    <a:pt x="0" y="517397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64824" y="5759195"/>
              <a:ext cx="945692" cy="94105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83112" y="5777483"/>
              <a:ext cx="807720" cy="803275"/>
            </a:xfrm>
            <a:custGeom>
              <a:avLst/>
              <a:gdLst/>
              <a:ahLst/>
              <a:cxnLst/>
              <a:rect l="l" t="t" r="r" b="b"/>
              <a:pathLst>
                <a:path w="807720" h="803275">
                  <a:moveTo>
                    <a:pt x="403860" y="0"/>
                  </a:moveTo>
                  <a:lnTo>
                    <a:pt x="356767" y="2701"/>
                  </a:lnTo>
                  <a:lnTo>
                    <a:pt x="311269" y="10606"/>
                  </a:lnTo>
                  <a:lnTo>
                    <a:pt x="267668" y="23411"/>
                  </a:lnTo>
                  <a:lnTo>
                    <a:pt x="226267" y="40816"/>
                  </a:lnTo>
                  <a:lnTo>
                    <a:pt x="187370" y="62521"/>
                  </a:lnTo>
                  <a:lnTo>
                    <a:pt x="151280" y="88222"/>
                  </a:lnTo>
                  <a:lnTo>
                    <a:pt x="118300" y="117619"/>
                  </a:lnTo>
                  <a:lnTo>
                    <a:pt x="88734" y="150411"/>
                  </a:lnTo>
                  <a:lnTo>
                    <a:pt x="62884" y="186296"/>
                  </a:lnTo>
                  <a:lnTo>
                    <a:pt x="41054" y="224973"/>
                  </a:lnTo>
                  <a:lnTo>
                    <a:pt x="23548" y="266140"/>
                  </a:lnTo>
                  <a:lnTo>
                    <a:pt x="10668" y="309497"/>
                  </a:lnTo>
                  <a:lnTo>
                    <a:pt x="2717" y="354742"/>
                  </a:lnTo>
                  <a:lnTo>
                    <a:pt x="0" y="401573"/>
                  </a:lnTo>
                  <a:lnTo>
                    <a:pt x="2717" y="448405"/>
                  </a:lnTo>
                  <a:lnTo>
                    <a:pt x="10668" y="493650"/>
                  </a:lnTo>
                  <a:lnTo>
                    <a:pt x="23548" y="537007"/>
                  </a:lnTo>
                  <a:lnTo>
                    <a:pt x="41054" y="578174"/>
                  </a:lnTo>
                  <a:lnTo>
                    <a:pt x="62884" y="616851"/>
                  </a:lnTo>
                  <a:lnTo>
                    <a:pt x="88734" y="652736"/>
                  </a:lnTo>
                  <a:lnTo>
                    <a:pt x="118300" y="685528"/>
                  </a:lnTo>
                  <a:lnTo>
                    <a:pt x="151280" y="714925"/>
                  </a:lnTo>
                  <a:lnTo>
                    <a:pt x="187370" y="740626"/>
                  </a:lnTo>
                  <a:lnTo>
                    <a:pt x="226267" y="762331"/>
                  </a:lnTo>
                  <a:lnTo>
                    <a:pt x="267668" y="779736"/>
                  </a:lnTo>
                  <a:lnTo>
                    <a:pt x="311269" y="792541"/>
                  </a:lnTo>
                  <a:lnTo>
                    <a:pt x="356767" y="800446"/>
                  </a:lnTo>
                  <a:lnTo>
                    <a:pt x="403860" y="803147"/>
                  </a:lnTo>
                  <a:lnTo>
                    <a:pt x="450952" y="800446"/>
                  </a:lnTo>
                  <a:lnTo>
                    <a:pt x="496450" y="792541"/>
                  </a:lnTo>
                  <a:lnTo>
                    <a:pt x="540051" y="779736"/>
                  </a:lnTo>
                  <a:lnTo>
                    <a:pt x="581452" y="762331"/>
                  </a:lnTo>
                  <a:lnTo>
                    <a:pt x="620349" y="740626"/>
                  </a:lnTo>
                  <a:lnTo>
                    <a:pt x="656439" y="714925"/>
                  </a:lnTo>
                  <a:lnTo>
                    <a:pt x="689419" y="685528"/>
                  </a:lnTo>
                  <a:lnTo>
                    <a:pt x="718985" y="652736"/>
                  </a:lnTo>
                  <a:lnTo>
                    <a:pt x="744835" y="616851"/>
                  </a:lnTo>
                  <a:lnTo>
                    <a:pt x="766665" y="578174"/>
                  </a:lnTo>
                  <a:lnTo>
                    <a:pt x="784171" y="537007"/>
                  </a:lnTo>
                  <a:lnTo>
                    <a:pt x="797051" y="493650"/>
                  </a:lnTo>
                  <a:lnTo>
                    <a:pt x="805002" y="448405"/>
                  </a:lnTo>
                  <a:lnTo>
                    <a:pt x="807720" y="401573"/>
                  </a:lnTo>
                  <a:lnTo>
                    <a:pt x="805002" y="354742"/>
                  </a:lnTo>
                  <a:lnTo>
                    <a:pt x="797052" y="309497"/>
                  </a:lnTo>
                  <a:lnTo>
                    <a:pt x="784171" y="266140"/>
                  </a:lnTo>
                  <a:lnTo>
                    <a:pt x="766665" y="224973"/>
                  </a:lnTo>
                  <a:lnTo>
                    <a:pt x="744835" y="186296"/>
                  </a:lnTo>
                  <a:lnTo>
                    <a:pt x="718985" y="150411"/>
                  </a:lnTo>
                  <a:lnTo>
                    <a:pt x="689419" y="117619"/>
                  </a:lnTo>
                  <a:lnTo>
                    <a:pt x="656439" y="88222"/>
                  </a:lnTo>
                  <a:lnTo>
                    <a:pt x="620349" y="62521"/>
                  </a:lnTo>
                  <a:lnTo>
                    <a:pt x="581452" y="40816"/>
                  </a:lnTo>
                  <a:lnTo>
                    <a:pt x="540051" y="23411"/>
                  </a:lnTo>
                  <a:lnTo>
                    <a:pt x="496450" y="10606"/>
                  </a:lnTo>
                  <a:lnTo>
                    <a:pt x="450952" y="2701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183112" y="5777483"/>
              <a:ext cx="807720" cy="803275"/>
            </a:xfrm>
            <a:custGeom>
              <a:avLst/>
              <a:gdLst/>
              <a:ahLst/>
              <a:cxnLst/>
              <a:rect l="l" t="t" r="r" b="b"/>
              <a:pathLst>
                <a:path w="807720" h="803275">
                  <a:moveTo>
                    <a:pt x="0" y="401573"/>
                  </a:moveTo>
                  <a:lnTo>
                    <a:pt x="2717" y="354742"/>
                  </a:lnTo>
                  <a:lnTo>
                    <a:pt x="10668" y="309497"/>
                  </a:lnTo>
                  <a:lnTo>
                    <a:pt x="23548" y="266140"/>
                  </a:lnTo>
                  <a:lnTo>
                    <a:pt x="41054" y="224973"/>
                  </a:lnTo>
                  <a:lnTo>
                    <a:pt x="62884" y="186296"/>
                  </a:lnTo>
                  <a:lnTo>
                    <a:pt x="88734" y="150411"/>
                  </a:lnTo>
                  <a:lnTo>
                    <a:pt x="118300" y="117619"/>
                  </a:lnTo>
                  <a:lnTo>
                    <a:pt x="151280" y="88222"/>
                  </a:lnTo>
                  <a:lnTo>
                    <a:pt x="187370" y="62521"/>
                  </a:lnTo>
                  <a:lnTo>
                    <a:pt x="226267" y="40816"/>
                  </a:lnTo>
                  <a:lnTo>
                    <a:pt x="267668" y="23411"/>
                  </a:lnTo>
                  <a:lnTo>
                    <a:pt x="311269" y="10606"/>
                  </a:lnTo>
                  <a:lnTo>
                    <a:pt x="356767" y="2701"/>
                  </a:lnTo>
                  <a:lnTo>
                    <a:pt x="403860" y="0"/>
                  </a:lnTo>
                  <a:lnTo>
                    <a:pt x="450952" y="2701"/>
                  </a:lnTo>
                  <a:lnTo>
                    <a:pt x="496450" y="10606"/>
                  </a:lnTo>
                  <a:lnTo>
                    <a:pt x="540051" y="23411"/>
                  </a:lnTo>
                  <a:lnTo>
                    <a:pt x="581452" y="40816"/>
                  </a:lnTo>
                  <a:lnTo>
                    <a:pt x="620349" y="62521"/>
                  </a:lnTo>
                  <a:lnTo>
                    <a:pt x="656439" y="88222"/>
                  </a:lnTo>
                  <a:lnTo>
                    <a:pt x="689419" y="117619"/>
                  </a:lnTo>
                  <a:lnTo>
                    <a:pt x="718985" y="150411"/>
                  </a:lnTo>
                  <a:lnTo>
                    <a:pt x="744835" y="186296"/>
                  </a:lnTo>
                  <a:lnTo>
                    <a:pt x="766665" y="224973"/>
                  </a:lnTo>
                  <a:lnTo>
                    <a:pt x="784171" y="266140"/>
                  </a:lnTo>
                  <a:lnTo>
                    <a:pt x="797052" y="309497"/>
                  </a:lnTo>
                  <a:lnTo>
                    <a:pt x="805002" y="354742"/>
                  </a:lnTo>
                  <a:lnTo>
                    <a:pt x="807720" y="401573"/>
                  </a:lnTo>
                  <a:lnTo>
                    <a:pt x="805002" y="448405"/>
                  </a:lnTo>
                  <a:lnTo>
                    <a:pt x="797051" y="493650"/>
                  </a:lnTo>
                  <a:lnTo>
                    <a:pt x="784171" y="537007"/>
                  </a:lnTo>
                  <a:lnTo>
                    <a:pt x="766665" y="578174"/>
                  </a:lnTo>
                  <a:lnTo>
                    <a:pt x="744835" y="616851"/>
                  </a:lnTo>
                  <a:lnTo>
                    <a:pt x="718985" y="652736"/>
                  </a:lnTo>
                  <a:lnTo>
                    <a:pt x="689419" y="685528"/>
                  </a:lnTo>
                  <a:lnTo>
                    <a:pt x="656439" y="714925"/>
                  </a:lnTo>
                  <a:lnTo>
                    <a:pt x="620349" y="740626"/>
                  </a:lnTo>
                  <a:lnTo>
                    <a:pt x="581452" y="762331"/>
                  </a:lnTo>
                  <a:lnTo>
                    <a:pt x="540051" y="779736"/>
                  </a:lnTo>
                  <a:lnTo>
                    <a:pt x="496450" y="792541"/>
                  </a:lnTo>
                  <a:lnTo>
                    <a:pt x="450952" y="800446"/>
                  </a:lnTo>
                  <a:lnTo>
                    <a:pt x="403860" y="803147"/>
                  </a:lnTo>
                  <a:lnTo>
                    <a:pt x="356767" y="800446"/>
                  </a:lnTo>
                  <a:lnTo>
                    <a:pt x="311269" y="792541"/>
                  </a:lnTo>
                  <a:lnTo>
                    <a:pt x="267668" y="779736"/>
                  </a:lnTo>
                  <a:lnTo>
                    <a:pt x="226267" y="762331"/>
                  </a:lnTo>
                  <a:lnTo>
                    <a:pt x="187370" y="740626"/>
                  </a:lnTo>
                  <a:lnTo>
                    <a:pt x="151280" y="714925"/>
                  </a:lnTo>
                  <a:lnTo>
                    <a:pt x="118300" y="685528"/>
                  </a:lnTo>
                  <a:lnTo>
                    <a:pt x="88734" y="652736"/>
                  </a:lnTo>
                  <a:lnTo>
                    <a:pt x="62884" y="616851"/>
                  </a:lnTo>
                  <a:lnTo>
                    <a:pt x="41054" y="578174"/>
                  </a:lnTo>
                  <a:lnTo>
                    <a:pt x="23548" y="537007"/>
                  </a:lnTo>
                  <a:lnTo>
                    <a:pt x="10668" y="493650"/>
                  </a:lnTo>
                  <a:lnTo>
                    <a:pt x="2717" y="448405"/>
                  </a:lnTo>
                  <a:lnTo>
                    <a:pt x="0" y="401573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590" y="4524755"/>
              <a:ext cx="1264945" cy="11727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76878" y="4543044"/>
              <a:ext cx="1127125" cy="1035050"/>
            </a:xfrm>
            <a:custGeom>
              <a:avLst/>
              <a:gdLst/>
              <a:ahLst/>
              <a:cxnLst/>
              <a:rect l="l" t="t" r="r" b="b"/>
              <a:pathLst>
                <a:path w="1127125" h="1035050">
                  <a:moveTo>
                    <a:pt x="563499" y="0"/>
                  </a:moveTo>
                  <a:lnTo>
                    <a:pt x="512218" y="2114"/>
                  </a:lnTo>
                  <a:lnTo>
                    <a:pt x="462225" y="8336"/>
                  </a:lnTo>
                  <a:lnTo>
                    <a:pt x="413720" y="18482"/>
                  </a:lnTo>
                  <a:lnTo>
                    <a:pt x="366900" y="32369"/>
                  </a:lnTo>
                  <a:lnTo>
                    <a:pt x="321967" y="49816"/>
                  </a:lnTo>
                  <a:lnTo>
                    <a:pt x="279117" y="70640"/>
                  </a:lnTo>
                  <a:lnTo>
                    <a:pt x="238552" y="94657"/>
                  </a:lnTo>
                  <a:lnTo>
                    <a:pt x="200469" y="121685"/>
                  </a:lnTo>
                  <a:lnTo>
                    <a:pt x="165068" y="151542"/>
                  </a:lnTo>
                  <a:lnTo>
                    <a:pt x="132548" y="184045"/>
                  </a:lnTo>
                  <a:lnTo>
                    <a:pt x="103108" y="219011"/>
                  </a:lnTo>
                  <a:lnTo>
                    <a:pt x="76947" y="256257"/>
                  </a:lnTo>
                  <a:lnTo>
                    <a:pt x="54265" y="295602"/>
                  </a:lnTo>
                  <a:lnTo>
                    <a:pt x="35261" y="336861"/>
                  </a:lnTo>
                  <a:lnTo>
                    <a:pt x="20133" y="379853"/>
                  </a:lnTo>
                  <a:lnTo>
                    <a:pt x="9080" y="424395"/>
                  </a:lnTo>
                  <a:lnTo>
                    <a:pt x="2303" y="470304"/>
                  </a:lnTo>
                  <a:lnTo>
                    <a:pt x="0" y="517397"/>
                  </a:lnTo>
                  <a:lnTo>
                    <a:pt x="2303" y="564491"/>
                  </a:lnTo>
                  <a:lnTo>
                    <a:pt x="9080" y="610400"/>
                  </a:lnTo>
                  <a:lnTo>
                    <a:pt x="20133" y="654942"/>
                  </a:lnTo>
                  <a:lnTo>
                    <a:pt x="35261" y="697934"/>
                  </a:lnTo>
                  <a:lnTo>
                    <a:pt x="54265" y="739193"/>
                  </a:lnTo>
                  <a:lnTo>
                    <a:pt x="76947" y="778538"/>
                  </a:lnTo>
                  <a:lnTo>
                    <a:pt x="103108" y="815784"/>
                  </a:lnTo>
                  <a:lnTo>
                    <a:pt x="132548" y="850750"/>
                  </a:lnTo>
                  <a:lnTo>
                    <a:pt x="165068" y="883253"/>
                  </a:lnTo>
                  <a:lnTo>
                    <a:pt x="200469" y="913110"/>
                  </a:lnTo>
                  <a:lnTo>
                    <a:pt x="238552" y="940138"/>
                  </a:lnTo>
                  <a:lnTo>
                    <a:pt x="279117" y="964155"/>
                  </a:lnTo>
                  <a:lnTo>
                    <a:pt x="321967" y="984979"/>
                  </a:lnTo>
                  <a:lnTo>
                    <a:pt x="366900" y="1002426"/>
                  </a:lnTo>
                  <a:lnTo>
                    <a:pt x="413720" y="1016313"/>
                  </a:lnTo>
                  <a:lnTo>
                    <a:pt x="462225" y="1026459"/>
                  </a:lnTo>
                  <a:lnTo>
                    <a:pt x="512218" y="1032681"/>
                  </a:lnTo>
                  <a:lnTo>
                    <a:pt x="563499" y="1034795"/>
                  </a:lnTo>
                  <a:lnTo>
                    <a:pt x="614779" y="1032681"/>
                  </a:lnTo>
                  <a:lnTo>
                    <a:pt x="664772" y="1026459"/>
                  </a:lnTo>
                  <a:lnTo>
                    <a:pt x="713277" y="1016313"/>
                  </a:lnTo>
                  <a:lnTo>
                    <a:pt x="760097" y="1002426"/>
                  </a:lnTo>
                  <a:lnTo>
                    <a:pt x="805030" y="984979"/>
                  </a:lnTo>
                  <a:lnTo>
                    <a:pt x="847880" y="964155"/>
                  </a:lnTo>
                  <a:lnTo>
                    <a:pt x="888445" y="940138"/>
                  </a:lnTo>
                  <a:lnTo>
                    <a:pt x="926528" y="913110"/>
                  </a:lnTo>
                  <a:lnTo>
                    <a:pt x="961929" y="883253"/>
                  </a:lnTo>
                  <a:lnTo>
                    <a:pt x="994449" y="850750"/>
                  </a:lnTo>
                  <a:lnTo>
                    <a:pt x="1023889" y="815784"/>
                  </a:lnTo>
                  <a:lnTo>
                    <a:pt x="1050050" y="778538"/>
                  </a:lnTo>
                  <a:lnTo>
                    <a:pt x="1072732" y="739193"/>
                  </a:lnTo>
                  <a:lnTo>
                    <a:pt x="1091736" y="697934"/>
                  </a:lnTo>
                  <a:lnTo>
                    <a:pt x="1106864" y="654942"/>
                  </a:lnTo>
                  <a:lnTo>
                    <a:pt x="1117917" y="610400"/>
                  </a:lnTo>
                  <a:lnTo>
                    <a:pt x="1124694" y="564491"/>
                  </a:lnTo>
                  <a:lnTo>
                    <a:pt x="1126998" y="517397"/>
                  </a:lnTo>
                  <a:lnTo>
                    <a:pt x="1124694" y="470304"/>
                  </a:lnTo>
                  <a:lnTo>
                    <a:pt x="1117917" y="424395"/>
                  </a:lnTo>
                  <a:lnTo>
                    <a:pt x="1106864" y="379853"/>
                  </a:lnTo>
                  <a:lnTo>
                    <a:pt x="1091736" y="336861"/>
                  </a:lnTo>
                  <a:lnTo>
                    <a:pt x="1072732" y="295602"/>
                  </a:lnTo>
                  <a:lnTo>
                    <a:pt x="1050050" y="256257"/>
                  </a:lnTo>
                  <a:lnTo>
                    <a:pt x="1023889" y="219011"/>
                  </a:lnTo>
                  <a:lnTo>
                    <a:pt x="994449" y="184045"/>
                  </a:lnTo>
                  <a:lnTo>
                    <a:pt x="961929" y="151542"/>
                  </a:lnTo>
                  <a:lnTo>
                    <a:pt x="926528" y="121685"/>
                  </a:lnTo>
                  <a:lnTo>
                    <a:pt x="888445" y="94657"/>
                  </a:lnTo>
                  <a:lnTo>
                    <a:pt x="847880" y="70640"/>
                  </a:lnTo>
                  <a:lnTo>
                    <a:pt x="805030" y="49816"/>
                  </a:lnTo>
                  <a:lnTo>
                    <a:pt x="760097" y="32369"/>
                  </a:lnTo>
                  <a:lnTo>
                    <a:pt x="713277" y="18482"/>
                  </a:lnTo>
                  <a:lnTo>
                    <a:pt x="664772" y="8336"/>
                  </a:lnTo>
                  <a:lnTo>
                    <a:pt x="614779" y="2114"/>
                  </a:lnTo>
                  <a:lnTo>
                    <a:pt x="563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76878" y="4543044"/>
              <a:ext cx="1127125" cy="1035050"/>
            </a:xfrm>
            <a:custGeom>
              <a:avLst/>
              <a:gdLst/>
              <a:ahLst/>
              <a:cxnLst/>
              <a:rect l="l" t="t" r="r" b="b"/>
              <a:pathLst>
                <a:path w="1127125" h="1035050">
                  <a:moveTo>
                    <a:pt x="0" y="517397"/>
                  </a:moveTo>
                  <a:lnTo>
                    <a:pt x="2303" y="470304"/>
                  </a:lnTo>
                  <a:lnTo>
                    <a:pt x="9080" y="424395"/>
                  </a:lnTo>
                  <a:lnTo>
                    <a:pt x="20133" y="379853"/>
                  </a:lnTo>
                  <a:lnTo>
                    <a:pt x="35261" y="336861"/>
                  </a:lnTo>
                  <a:lnTo>
                    <a:pt x="54265" y="295602"/>
                  </a:lnTo>
                  <a:lnTo>
                    <a:pt x="76947" y="256257"/>
                  </a:lnTo>
                  <a:lnTo>
                    <a:pt x="103108" y="219011"/>
                  </a:lnTo>
                  <a:lnTo>
                    <a:pt x="132548" y="184045"/>
                  </a:lnTo>
                  <a:lnTo>
                    <a:pt x="165068" y="151542"/>
                  </a:lnTo>
                  <a:lnTo>
                    <a:pt x="200469" y="121685"/>
                  </a:lnTo>
                  <a:lnTo>
                    <a:pt x="238552" y="94657"/>
                  </a:lnTo>
                  <a:lnTo>
                    <a:pt x="279117" y="70640"/>
                  </a:lnTo>
                  <a:lnTo>
                    <a:pt x="321967" y="49816"/>
                  </a:lnTo>
                  <a:lnTo>
                    <a:pt x="366900" y="32369"/>
                  </a:lnTo>
                  <a:lnTo>
                    <a:pt x="413720" y="18482"/>
                  </a:lnTo>
                  <a:lnTo>
                    <a:pt x="462225" y="8336"/>
                  </a:lnTo>
                  <a:lnTo>
                    <a:pt x="512218" y="2114"/>
                  </a:lnTo>
                  <a:lnTo>
                    <a:pt x="563499" y="0"/>
                  </a:lnTo>
                  <a:lnTo>
                    <a:pt x="614779" y="2114"/>
                  </a:lnTo>
                  <a:lnTo>
                    <a:pt x="664772" y="8336"/>
                  </a:lnTo>
                  <a:lnTo>
                    <a:pt x="713277" y="18482"/>
                  </a:lnTo>
                  <a:lnTo>
                    <a:pt x="760097" y="32369"/>
                  </a:lnTo>
                  <a:lnTo>
                    <a:pt x="805030" y="49816"/>
                  </a:lnTo>
                  <a:lnTo>
                    <a:pt x="847880" y="70640"/>
                  </a:lnTo>
                  <a:lnTo>
                    <a:pt x="888445" y="94657"/>
                  </a:lnTo>
                  <a:lnTo>
                    <a:pt x="926528" y="121685"/>
                  </a:lnTo>
                  <a:lnTo>
                    <a:pt x="961929" y="151542"/>
                  </a:lnTo>
                  <a:lnTo>
                    <a:pt x="994449" y="184045"/>
                  </a:lnTo>
                  <a:lnTo>
                    <a:pt x="1023889" y="219011"/>
                  </a:lnTo>
                  <a:lnTo>
                    <a:pt x="1050050" y="256257"/>
                  </a:lnTo>
                  <a:lnTo>
                    <a:pt x="1072732" y="295602"/>
                  </a:lnTo>
                  <a:lnTo>
                    <a:pt x="1091736" y="336861"/>
                  </a:lnTo>
                  <a:lnTo>
                    <a:pt x="1106864" y="379853"/>
                  </a:lnTo>
                  <a:lnTo>
                    <a:pt x="1117917" y="424395"/>
                  </a:lnTo>
                  <a:lnTo>
                    <a:pt x="1124694" y="470304"/>
                  </a:lnTo>
                  <a:lnTo>
                    <a:pt x="1126998" y="517397"/>
                  </a:lnTo>
                  <a:lnTo>
                    <a:pt x="1124694" y="564491"/>
                  </a:lnTo>
                  <a:lnTo>
                    <a:pt x="1117917" y="610400"/>
                  </a:lnTo>
                  <a:lnTo>
                    <a:pt x="1106864" y="654942"/>
                  </a:lnTo>
                  <a:lnTo>
                    <a:pt x="1091736" y="697934"/>
                  </a:lnTo>
                  <a:lnTo>
                    <a:pt x="1072732" y="739193"/>
                  </a:lnTo>
                  <a:lnTo>
                    <a:pt x="1050050" y="778538"/>
                  </a:lnTo>
                  <a:lnTo>
                    <a:pt x="1023889" y="815784"/>
                  </a:lnTo>
                  <a:lnTo>
                    <a:pt x="994449" y="850750"/>
                  </a:lnTo>
                  <a:lnTo>
                    <a:pt x="961929" y="883253"/>
                  </a:lnTo>
                  <a:lnTo>
                    <a:pt x="926528" y="913110"/>
                  </a:lnTo>
                  <a:lnTo>
                    <a:pt x="888445" y="940138"/>
                  </a:lnTo>
                  <a:lnTo>
                    <a:pt x="847880" y="964155"/>
                  </a:lnTo>
                  <a:lnTo>
                    <a:pt x="805030" y="984979"/>
                  </a:lnTo>
                  <a:lnTo>
                    <a:pt x="760097" y="1002426"/>
                  </a:lnTo>
                  <a:lnTo>
                    <a:pt x="713277" y="1016313"/>
                  </a:lnTo>
                  <a:lnTo>
                    <a:pt x="664772" y="1026459"/>
                  </a:lnTo>
                  <a:lnTo>
                    <a:pt x="614779" y="1032681"/>
                  </a:lnTo>
                  <a:lnTo>
                    <a:pt x="563499" y="1034795"/>
                  </a:lnTo>
                  <a:lnTo>
                    <a:pt x="512218" y="1032681"/>
                  </a:lnTo>
                  <a:lnTo>
                    <a:pt x="462225" y="1026459"/>
                  </a:lnTo>
                  <a:lnTo>
                    <a:pt x="413720" y="1016313"/>
                  </a:lnTo>
                  <a:lnTo>
                    <a:pt x="366900" y="1002426"/>
                  </a:lnTo>
                  <a:lnTo>
                    <a:pt x="321967" y="984979"/>
                  </a:lnTo>
                  <a:lnTo>
                    <a:pt x="279117" y="964155"/>
                  </a:lnTo>
                  <a:lnTo>
                    <a:pt x="238552" y="940138"/>
                  </a:lnTo>
                  <a:lnTo>
                    <a:pt x="200469" y="913110"/>
                  </a:lnTo>
                  <a:lnTo>
                    <a:pt x="165068" y="883253"/>
                  </a:lnTo>
                  <a:lnTo>
                    <a:pt x="132548" y="850750"/>
                  </a:lnTo>
                  <a:lnTo>
                    <a:pt x="103108" y="815784"/>
                  </a:lnTo>
                  <a:lnTo>
                    <a:pt x="76947" y="778538"/>
                  </a:lnTo>
                  <a:lnTo>
                    <a:pt x="54265" y="739193"/>
                  </a:lnTo>
                  <a:lnTo>
                    <a:pt x="35261" y="697934"/>
                  </a:lnTo>
                  <a:lnTo>
                    <a:pt x="20133" y="654942"/>
                  </a:lnTo>
                  <a:lnTo>
                    <a:pt x="9080" y="610400"/>
                  </a:lnTo>
                  <a:lnTo>
                    <a:pt x="2303" y="564491"/>
                  </a:lnTo>
                  <a:lnTo>
                    <a:pt x="0" y="517397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0509" y="4852416"/>
              <a:ext cx="951738" cy="23241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11758" y="3036316"/>
              <a:ext cx="1347470" cy="657860"/>
            </a:xfrm>
            <a:custGeom>
              <a:avLst/>
              <a:gdLst/>
              <a:ahLst/>
              <a:cxnLst/>
              <a:rect l="l" t="t" r="r" b="b"/>
              <a:pathLst>
                <a:path w="1347470" h="657860">
                  <a:moveTo>
                    <a:pt x="1262708" y="631465"/>
                  </a:moveTo>
                  <a:lnTo>
                    <a:pt x="1250061" y="657479"/>
                  </a:lnTo>
                  <a:lnTo>
                    <a:pt x="1347089" y="656463"/>
                  </a:lnTo>
                  <a:lnTo>
                    <a:pt x="1332787" y="637794"/>
                  </a:lnTo>
                  <a:lnTo>
                    <a:pt x="1275715" y="637794"/>
                  </a:lnTo>
                  <a:lnTo>
                    <a:pt x="1262708" y="631465"/>
                  </a:lnTo>
                  <a:close/>
                </a:path>
                <a:path w="1347470" h="657860">
                  <a:moveTo>
                    <a:pt x="1275373" y="605414"/>
                  </a:moveTo>
                  <a:lnTo>
                    <a:pt x="1262708" y="631465"/>
                  </a:lnTo>
                  <a:lnTo>
                    <a:pt x="1275715" y="637794"/>
                  </a:lnTo>
                  <a:lnTo>
                    <a:pt x="1288415" y="611759"/>
                  </a:lnTo>
                  <a:lnTo>
                    <a:pt x="1275373" y="605414"/>
                  </a:lnTo>
                  <a:close/>
                </a:path>
                <a:path w="1347470" h="657860">
                  <a:moveTo>
                    <a:pt x="1288034" y="579374"/>
                  </a:moveTo>
                  <a:lnTo>
                    <a:pt x="1275373" y="605414"/>
                  </a:lnTo>
                  <a:lnTo>
                    <a:pt x="1288415" y="611759"/>
                  </a:lnTo>
                  <a:lnTo>
                    <a:pt x="1275715" y="637794"/>
                  </a:lnTo>
                  <a:lnTo>
                    <a:pt x="1332787" y="637794"/>
                  </a:lnTo>
                  <a:lnTo>
                    <a:pt x="1288034" y="579374"/>
                  </a:lnTo>
                  <a:close/>
                </a:path>
                <a:path w="1347470" h="657860">
                  <a:moveTo>
                    <a:pt x="84452" y="26023"/>
                  </a:moveTo>
                  <a:lnTo>
                    <a:pt x="71783" y="52054"/>
                  </a:lnTo>
                  <a:lnTo>
                    <a:pt x="1262708" y="631465"/>
                  </a:lnTo>
                  <a:lnTo>
                    <a:pt x="1275373" y="605414"/>
                  </a:lnTo>
                  <a:lnTo>
                    <a:pt x="84452" y="26023"/>
                  </a:lnTo>
                  <a:close/>
                </a:path>
                <a:path w="1347470" h="657860">
                  <a:moveTo>
                    <a:pt x="97116" y="0"/>
                  </a:moveTo>
                  <a:lnTo>
                    <a:pt x="0" y="1016"/>
                  </a:lnTo>
                  <a:lnTo>
                    <a:pt x="59105" y="78105"/>
                  </a:lnTo>
                  <a:lnTo>
                    <a:pt x="71783" y="52054"/>
                  </a:lnTo>
                  <a:lnTo>
                    <a:pt x="58762" y="45720"/>
                  </a:lnTo>
                  <a:lnTo>
                    <a:pt x="71424" y="19685"/>
                  </a:lnTo>
                  <a:lnTo>
                    <a:pt x="87536" y="19685"/>
                  </a:lnTo>
                  <a:lnTo>
                    <a:pt x="97116" y="0"/>
                  </a:lnTo>
                  <a:close/>
                </a:path>
                <a:path w="1347470" h="657860">
                  <a:moveTo>
                    <a:pt x="71424" y="19685"/>
                  </a:moveTo>
                  <a:lnTo>
                    <a:pt x="58762" y="45720"/>
                  </a:lnTo>
                  <a:lnTo>
                    <a:pt x="71783" y="52054"/>
                  </a:lnTo>
                  <a:lnTo>
                    <a:pt x="84452" y="26023"/>
                  </a:lnTo>
                  <a:lnTo>
                    <a:pt x="71424" y="19685"/>
                  </a:lnTo>
                  <a:close/>
                </a:path>
                <a:path w="1347470" h="657860">
                  <a:moveTo>
                    <a:pt x="87536" y="19685"/>
                  </a:moveTo>
                  <a:lnTo>
                    <a:pt x="71424" y="19685"/>
                  </a:lnTo>
                  <a:lnTo>
                    <a:pt x="84452" y="26023"/>
                  </a:lnTo>
                  <a:lnTo>
                    <a:pt x="87536" y="19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2487422" y="81788"/>
            <a:ext cx="7585075" cy="1169670"/>
          </a:xfrm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1956435" marR="5080" indent="-1944370">
              <a:lnSpc>
                <a:spcPts val="4270"/>
              </a:lnSpc>
              <a:spcBef>
                <a:spcPts val="635"/>
              </a:spcBef>
            </a:pPr>
            <a:r>
              <a:rPr dirty="0" sz="3950" spc="-25">
                <a:solidFill>
                  <a:srgbClr val="F8F8F8"/>
                </a:solidFill>
              </a:rPr>
              <a:t>CIE-</a:t>
            </a:r>
            <a:r>
              <a:rPr dirty="0" sz="3950" spc="-125">
                <a:solidFill>
                  <a:srgbClr val="F8F8F8"/>
                </a:solidFill>
              </a:rPr>
              <a:t>HIE-</a:t>
            </a:r>
            <a:r>
              <a:rPr dirty="0" sz="3950" spc="-10">
                <a:solidFill>
                  <a:srgbClr val="F8F8F8"/>
                </a:solidFill>
              </a:rPr>
              <a:t>211Resource</a:t>
            </a:r>
            <a:r>
              <a:rPr dirty="0" sz="3950" spc="-135">
                <a:solidFill>
                  <a:srgbClr val="F8F8F8"/>
                </a:solidFill>
              </a:rPr>
              <a:t> </a:t>
            </a:r>
            <a:r>
              <a:rPr dirty="0" sz="3950" spc="100">
                <a:solidFill>
                  <a:srgbClr val="F8F8F8"/>
                </a:solidFill>
              </a:rPr>
              <a:t>Database </a:t>
            </a:r>
            <a:r>
              <a:rPr dirty="0" sz="3950" spc="-10">
                <a:solidFill>
                  <a:srgbClr val="F8F8F8"/>
                </a:solidFill>
              </a:rPr>
              <a:t>Interoperability</a:t>
            </a:r>
            <a:endParaRPr sz="3950"/>
          </a:p>
        </p:txBody>
      </p:sp>
      <p:sp>
        <p:nvSpPr>
          <p:cNvPr id="16" name="object 16"/>
          <p:cNvSpPr txBox="1"/>
          <p:nvPr/>
        </p:nvSpPr>
        <p:spPr>
          <a:xfrm>
            <a:off x="1961642" y="5343905"/>
            <a:ext cx="36766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15">
                <a:solidFill>
                  <a:srgbClr val="FFFFFF"/>
                </a:solidFill>
                <a:latin typeface="Arial"/>
                <a:cs typeface="Arial"/>
              </a:rPr>
              <a:t>SFTP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93169" y="6033515"/>
            <a:ext cx="3848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80" b="1">
                <a:latin typeface="Arial"/>
                <a:cs typeface="Arial"/>
              </a:rPr>
              <a:t>CBO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8922" y="4830254"/>
            <a:ext cx="953135" cy="949960"/>
            <a:chOff x="268922" y="4830254"/>
            <a:chExt cx="953135" cy="94996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271" y="4832603"/>
              <a:ext cx="950239" cy="9472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9559" y="4850891"/>
              <a:ext cx="812800" cy="809625"/>
            </a:xfrm>
            <a:custGeom>
              <a:avLst/>
              <a:gdLst/>
              <a:ahLst/>
              <a:cxnLst/>
              <a:rect l="l" t="t" r="r" b="b"/>
              <a:pathLst>
                <a:path w="812800" h="809625">
                  <a:moveTo>
                    <a:pt x="406146" y="0"/>
                  </a:moveTo>
                  <a:lnTo>
                    <a:pt x="358780" y="2721"/>
                  </a:lnTo>
                  <a:lnTo>
                    <a:pt x="313020" y="10683"/>
                  </a:lnTo>
                  <a:lnTo>
                    <a:pt x="269170" y="23583"/>
                  </a:lnTo>
                  <a:lnTo>
                    <a:pt x="227533" y="41116"/>
                  </a:lnTo>
                  <a:lnTo>
                    <a:pt x="188416" y="62981"/>
                  </a:lnTo>
                  <a:lnTo>
                    <a:pt x="152122" y="88874"/>
                  </a:lnTo>
                  <a:lnTo>
                    <a:pt x="118957" y="118490"/>
                  </a:lnTo>
                  <a:lnTo>
                    <a:pt x="89225" y="151529"/>
                  </a:lnTo>
                  <a:lnTo>
                    <a:pt x="63232" y="187685"/>
                  </a:lnTo>
                  <a:lnTo>
                    <a:pt x="41281" y="226656"/>
                  </a:lnTo>
                  <a:lnTo>
                    <a:pt x="23677" y="268138"/>
                  </a:lnTo>
                  <a:lnTo>
                    <a:pt x="10726" y="311829"/>
                  </a:lnTo>
                  <a:lnTo>
                    <a:pt x="2732" y="357424"/>
                  </a:lnTo>
                  <a:lnTo>
                    <a:pt x="0" y="404621"/>
                  </a:lnTo>
                  <a:lnTo>
                    <a:pt x="2732" y="451819"/>
                  </a:lnTo>
                  <a:lnTo>
                    <a:pt x="10726" y="497414"/>
                  </a:lnTo>
                  <a:lnTo>
                    <a:pt x="23677" y="541105"/>
                  </a:lnTo>
                  <a:lnTo>
                    <a:pt x="41281" y="582587"/>
                  </a:lnTo>
                  <a:lnTo>
                    <a:pt x="63232" y="621558"/>
                  </a:lnTo>
                  <a:lnTo>
                    <a:pt x="89225" y="657714"/>
                  </a:lnTo>
                  <a:lnTo>
                    <a:pt x="118957" y="690753"/>
                  </a:lnTo>
                  <a:lnTo>
                    <a:pt x="152122" y="720369"/>
                  </a:lnTo>
                  <a:lnTo>
                    <a:pt x="188416" y="746262"/>
                  </a:lnTo>
                  <a:lnTo>
                    <a:pt x="227533" y="768127"/>
                  </a:lnTo>
                  <a:lnTo>
                    <a:pt x="269170" y="785660"/>
                  </a:lnTo>
                  <a:lnTo>
                    <a:pt x="313020" y="798560"/>
                  </a:lnTo>
                  <a:lnTo>
                    <a:pt x="358780" y="806522"/>
                  </a:lnTo>
                  <a:lnTo>
                    <a:pt x="406146" y="809243"/>
                  </a:lnTo>
                  <a:lnTo>
                    <a:pt x="453511" y="806522"/>
                  </a:lnTo>
                  <a:lnTo>
                    <a:pt x="499271" y="798560"/>
                  </a:lnTo>
                  <a:lnTo>
                    <a:pt x="543121" y="785660"/>
                  </a:lnTo>
                  <a:lnTo>
                    <a:pt x="584758" y="768127"/>
                  </a:lnTo>
                  <a:lnTo>
                    <a:pt x="623875" y="746262"/>
                  </a:lnTo>
                  <a:lnTo>
                    <a:pt x="660169" y="720369"/>
                  </a:lnTo>
                  <a:lnTo>
                    <a:pt x="693334" y="690752"/>
                  </a:lnTo>
                  <a:lnTo>
                    <a:pt x="723066" y="657714"/>
                  </a:lnTo>
                  <a:lnTo>
                    <a:pt x="749059" y="621558"/>
                  </a:lnTo>
                  <a:lnTo>
                    <a:pt x="771010" y="582587"/>
                  </a:lnTo>
                  <a:lnTo>
                    <a:pt x="788614" y="541105"/>
                  </a:lnTo>
                  <a:lnTo>
                    <a:pt x="801565" y="497414"/>
                  </a:lnTo>
                  <a:lnTo>
                    <a:pt x="809559" y="451819"/>
                  </a:lnTo>
                  <a:lnTo>
                    <a:pt x="812292" y="404621"/>
                  </a:lnTo>
                  <a:lnTo>
                    <a:pt x="809559" y="357424"/>
                  </a:lnTo>
                  <a:lnTo>
                    <a:pt x="801565" y="311829"/>
                  </a:lnTo>
                  <a:lnTo>
                    <a:pt x="788614" y="268138"/>
                  </a:lnTo>
                  <a:lnTo>
                    <a:pt x="771010" y="226656"/>
                  </a:lnTo>
                  <a:lnTo>
                    <a:pt x="749059" y="187685"/>
                  </a:lnTo>
                  <a:lnTo>
                    <a:pt x="723066" y="151529"/>
                  </a:lnTo>
                  <a:lnTo>
                    <a:pt x="693334" y="118490"/>
                  </a:lnTo>
                  <a:lnTo>
                    <a:pt x="660169" y="88874"/>
                  </a:lnTo>
                  <a:lnTo>
                    <a:pt x="623875" y="62981"/>
                  </a:lnTo>
                  <a:lnTo>
                    <a:pt x="584758" y="41116"/>
                  </a:lnTo>
                  <a:lnTo>
                    <a:pt x="543121" y="23583"/>
                  </a:lnTo>
                  <a:lnTo>
                    <a:pt x="499271" y="10683"/>
                  </a:lnTo>
                  <a:lnTo>
                    <a:pt x="453511" y="2721"/>
                  </a:lnTo>
                  <a:lnTo>
                    <a:pt x="406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9559" y="4850891"/>
              <a:ext cx="812800" cy="809625"/>
            </a:xfrm>
            <a:custGeom>
              <a:avLst/>
              <a:gdLst/>
              <a:ahLst/>
              <a:cxnLst/>
              <a:rect l="l" t="t" r="r" b="b"/>
              <a:pathLst>
                <a:path w="812800" h="809625">
                  <a:moveTo>
                    <a:pt x="0" y="404621"/>
                  </a:moveTo>
                  <a:lnTo>
                    <a:pt x="2732" y="357424"/>
                  </a:lnTo>
                  <a:lnTo>
                    <a:pt x="10726" y="311829"/>
                  </a:lnTo>
                  <a:lnTo>
                    <a:pt x="23677" y="268138"/>
                  </a:lnTo>
                  <a:lnTo>
                    <a:pt x="41281" y="226656"/>
                  </a:lnTo>
                  <a:lnTo>
                    <a:pt x="63232" y="187685"/>
                  </a:lnTo>
                  <a:lnTo>
                    <a:pt x="89225" y="151529"/>
                  </a:lnTo>
                  <a:lnTo>
                    <a:pt x="118957" y="118490"/>
                  </a:lnTo>
                  <a:lnTo>
                    <a:pt x="152122" y="88874"/>
                  </a:lnTo>
                  <a:lnTo>
                    <a:pt x="188416" y="62981"/>
                  </a:lnTo>
                  <a:lnTo>
                    <a:pt x="227533" y="41116"/>
                  </a:lnTo>
                  <a:lnTo>
                    <a:pt x="269170" y="23583"/>
                  </a:lnTo>
                  <a:lnTo>
                    <a:pt x="313020" y="10683"/>
                  </a:lnTo>
                  <a:lnTo>
                    <a:pt x="358780" y="2721"/>
                  </a:lnTo>
                  <a:lnTo>
                    <a:pt x="406146" y="0"/>
                  </a:lnTo>
                  <a:lnTo>
                    <a:pt x="453511" y="2721"/>
                  </a:lnTo>
                  <a:lnTo>
                    <a:pt x="499271" y="10683"/>
                  </a:lnTo>
                  <a:lnTo>
                    <a:pt x="543121" y="23583"/>
                  </a:lnTo>
                  <a:lnTo>
                    <a:pt x="584758" y="41116"/>
                  </a:lnTo>
                  <a:lnTo>
                    <a:pt x="623875" y="62981"/>
                  </a:lnTo>
                  <a:lnTo>
                    <a:pt x="660169" y="88874"/>
                  </a:lnTo>
                  <a:lnTo>
                    <a:pt x="693334" y="118490"/>
                  </a:lnTo>
                  <a:lnTo>
                    <a:pt x="723066" y="151529"/>
                  </a:lnTo>
                  <a:lnTo>
                    <a:pt x="749059" y="187685"/>
                  </a:lnTo>
                  <a:lnTo>
                    <a:pt x="771010" y="226656"/>
                  </a:lnTo>
                  <a:lnTo>
                    <a:pt x="788614" y="268138"/>
                  </a:lnTo>
                  <a:lnTo>
                    <a:pt x="801565" y="311829"/>
                  </a:lnTo>
                  <a:lnTo>
                    <a:pt x="809559" y="357424"/>
                  </a:lnTo>
                  <a:lnTo>
                    <a:pt x="812292" y="404621"/>
                  </a:lnTo>
                  <a:lnTo>
                    <a:pt x="809559" y="451819"/>
                  </a:lnTo>
                  <a:lnTo>
                    <a:pt x="801565" y="497414"/>
                  </a:lnTo>
                  <a:lnTo>
                    <a:pt x="788614" y="541105"/>
                  </a:lnTo>
                  <a:lnTo>
                    <a:pt x="771010" y="582587"/>
                  </a:lnTo>
                  <a:lnTo>
                    <a:pt x="749059" y="621558"/>
                  </a:lnTo>
                  <a:lnTo>
                    <a:pt x="723066" y="657714"/>
                  </a:lnTo>
                  <a:lnTo>
                    <a:pt x="693334" y="690752"/>
                  </a:lnTo>
                  <a:lnTo>
                    <a:pt x="660169" y="720369"/>
                  </a:lnTo>
                  <a:lnTo>
                    <a:pt x="623875" y="746262"/>
                  </a:lnTo>
                  <a:lnTo>
                    <a:pt x="584758" y="768127"/>
                  </a:lnTo>
                  <a:lnTo>
                    <a:pt x="543121" y="785660"/>
                  </a:lnTo>
                  <a:lnTo>
                    <a:pt x="499271" y="798560"/>
                  </a:lnTo>
                  <a:lnTo>
                    <a:pt x="453511" y="806522"/>
                  </a:lnTo>
                  <a:lnTo>
                    <a:pt x="406146" y="809243"/>
                  </a:lnTo>
                  <a:lnTo>
                    <a:pt x="358780" y="806522"/>
                  </a:lnTo>
                  <a:lnTo>
                    <a:pt x="313020" y="798560"/>
                  </a:lnTo>
                  <a:lnTo>
                    <a:pt x="269170" y="785660"/>
                  </a:lnTo>
                  <a:lnTo>
                    <a:pt x="227533" y="768127"/>
                  </a:lnTo>
                  <a:lnTo>
                    <a:pt x="188416" y="746262"/>
                  </a:lnTo>
                  <a:lnTo>
                    <a:pt x="152122" y="720369"/>
                  </a:lnTo>
                  <a:lnTo>
                    <a:pt x="118957" y="690753"/>
                  </a:lnTo>
                  <a:lnTo>
                    <a:pt x="89225" y="657714"/>
                  </a:lnTo>
                  <a:lnTo>
                    <a:pt x="63232" y="621558"/>
                  </a:lnTo>
                  <a:lnTo>
                    <a:pt x="41281" y="582587"/>
                  </a:lnTo>
                  <a:lnTo>
                    <a:pt x="23677" y="541105"/>
                  </a:lnTo>
                  <a:lnTo>
                    <a:pt x="10726" y="497414"/>
                  </a:lnTo>
                  <a:lnTo>
                    <a:pt x="2732" y="451819"/>
                  </a:lnTo>
                  <a:lnTo>
                    <a:pt x="0" y="404621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02843" y="5013452"/>
            <a:ext cx="5873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</a:pPr>
            <a:r>
              <a:rPr dirty="0" sz="1600" spc="-90" b="1">
                <a:latin typeface="Arial"/>
                <a:cs typeface="Arial"/>
              </a:rPr>
              <a:t>Health </a:t>
            </a:r>
            <a:r>
              <a:rPr dirty="0" sz="1600" spc="-20" b="1"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4994" y="3954271"/>
            <a:ext cx="4972685" cy="1251585"/>
          </a:xfrm>
          <a:custGeom>
            <a:avLst/>
            <a:gdLst/>
            <a:ahLst/>
            <a:cxnLst/>
            <a:rect l="l" t="t" r="r" b="b"/>
            <a:pathLst>
              <a:path w="4972685" h="1251585">
                <a:moveTo>
                  <a:pt x="1226439" y="40894"/>
                </a:moveTo>
                <a:lnTo>
                  <a:pt x="1199603" y="28448"/>
                </a:lnTo>
                <a:lnTo>
                  <a:pt x="1138301" y="0"/>
                </a:lnTo>
                <a:lnTo>
                  <a:pt x="1139126" y="28448"/>
                </a:lnTo>
                <a:lnTo>
                  <a:pt x="1139139" y="28867"/>
                </a:lnTo>
                <a:lnTo>
                  <a:pt x="86410" y="59156"/>
                </a:lnTo>
                <a:lnTo>
                  <a:pt x="85585" y="30226"/>
                </a:lnTo>
                <a:lnTo>
                  <a:pt x="0" y="76200"/>
                </a:lnTo>
                <a:lnTo>
                  <a:pt x="88074" y="117094"/>
                </a:lnTo>
                <a:lnTo>
                  <a:pt x="87249" y="88519"/>
                </a:lnTo>
                <a:lnTo>
                  <a:pt x="87236" y="88112"/>
                </a:lnTo>
                <a:lnTo>
                  <a:pt x="1139990" y="57823"/>
                </a:lnTo>
                <a:lnTo>
                  <a:pt x="1140841" y="86868"/>
                </a:lnTo>
                <a:lnTo>
                  <a:pt x="1226439" y="40894"/>
                </a:lnTo>
                <a:close/>
              </a:path>
              <a:path w="4972685" h="1251585">
                <a:moveTo>
                  <a:pt x="4972431" y="1218438"/>
                </a:moveTo>
                <a:lnTo>
                  <a:pt x="4891151" y="1165352"/>
                </a:lnTo>
                <a:lnTo>
                  <a:pt x="4887811" y="1194041"/>
                </a:lnTo>
                <a:lnTo>
                  <a:pt x="4096842" y="1101890"/>
                </a:lnTo>
                <a:lnTo>
                  <a:pt x="4097032" y="1100201"/>
                </a:lnTo>
                <a:lnTo>
                  <a:pt x="4100195" y="1073023"/>
                </a:lnTo>
                <a:lnTo>
                  <a:pt x="4008882" y="1106170"/>
                </a:lnTo>
                <a:lnTo>
                  <a:pt x="4090162" y="1159383"/>
                </a:lnTo>
                <a:lnTo>
                  <a:pt x="4093502" y="1130592"/>
                </a:lnTo>
                <a:lnTo>
                  <a:pt x="4884458" y="1222870"/>
                </a:lnTo>
                <a:lnTo>
                  <a:pt x="4881118" y="1251585"/>
                </a:lnTo>
                <a:lnTo>
                  <a:pt x="4955629" y="1224534"/>
                </a:lnTo>
                <a:lnTo>
                  <a:pt x="4972431" y="1218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63877" y="3541014"/>
            <a:ext cx="2647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11758" y="3069335"/>
            <a:ext cx="2865755" cy="2176145"/>
            <a:chOff x="1111758" y="3069335"/>
            <a:chExt cx="2865755" cy="217614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8468" y="3069335"/>
              <a:ext cx="477774" cy="46101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11758" y="5021452"/>
              <a:ext cx="2865755" cy="224154"/>
            </a:xfrm>
            <a:custGeom>
              <a:avLst/>
              <a:gdLst/>
              <a:ahLst/>
              <a:cxnLst/>
              <a:rect l="l" t="t" r="r" b="b"/>
              <a:pathLst>
                <a:path w="2865754" h="224154">
                  <a:moveTo>
                    <a:pt x="84543" y="137160"/>
                  </a:moveTo>
                  <a:lnTo>
                    <a:pt x="0" y="185039"/>
                  </a:lnTo>
                  <a:lnTo>
                    <a:pt x="88963" y="223901"/>
                  </a:lnTo>
                  <a:lnTo>
                    <a:pt x="87526" y="195707"/>
                  </a:lnTo>
                  <a:lnTo>
                    <a:pt x="73025" y="195707"/>
                  </a:lnTo>
                  <a:lnTo>
                    <a:pt x="71551" y="166878"/>
                  </a:lnTo>
                  <a:lnTo>
                    <a:pt x="86020" y="166140"/>
                  </a:lnTo>
                  <a:lnTo>
                    <a:pt x="84543" y="137160"/>
                  </a:lnTo>
                  <a:close/>
                </a:path>
                <a:path w="2865754" h="224154">
                  <a:moveTo>
                    <a:pt x="86020" y="166140"/>
                  </a:moveTo>
                  <a:lnTo>
                    <a:pt x="71551" y="166878"/>
                  </a:lnTo>
                  <a:lnTo>
                    <a:pt x="72987" y="194970"/>
                  </a:lnTo>
                  <a:lnTo>
                    <a:pt x="73025" y="195707"/>
                  </a:lnTo>
                  <a:lnTo>
                    <a:pt x="87489" y="194970"/>
                  </a:lnTo>
                  <a:lnTo>
                    <a:pt x="86058" y="166878"/>
                  </a:lnTo>
                  <a:lnTo>
                    <a:pt x="86020" y="166140"/>
                  </a:lnTo>
                  <a:close/>
                </a:path>
                <a:path w="2865754" h="224154">
                  <a:moveTo>
                    <a:pt x="87489" y="194970"/>
                  </a:moveTo>
                  <a:lnTo>
                    <a:pt x="73025" y="195707"/>
                  </a:lnTo>
                  <a:lnTo>
                    <a:pt x="87526" y="195707"/>
                  </a:lnTo>
                  <a:lnTo>
                    <a:pt x="87489" y="194970"/>
                  </a:lnTo>
                  <a:close/>
                </a:path>
                <a:path w="2865754" h="224154">
                  <a:moveTo>
                    <a:pt x="2777829" y="28934"/>
                  </a:moveTo>
                  <a:lnTo>
                    <a:pt x="86020" y="166140"/>
                  </a:lnTo>
                  <a:lnTo>
                    <a:pt x="87489" y="194970"/>
                  </a:lnTo>
                  <a:lnTo>
                    <a:pt x="2779313" y="57885"/>
                  </a:lnTo>
                  <a:lnTo>
                    <a:pt x="2777829" y="28934"/>
                  </a:lnTo>
                  <a:close/>
                </a:path>
                <a:path w="2865754" h="224154">
                  <a:moveTo>
                    <a:pt x="2840724" y="28194"/>
                  </a:moveTo>
                  <a:lnTo>
                    <a:pt x="2792349" y="28194"/>
                  </a:lnTo>
                  <a:lnTo>
                    <a:pt x="2793745" y="57150"/>
                  </a:lnTo>
                  <a:lnTo>
                    <a:pt x="2779313" y="57885"/>
                  </a:lnTo>
                  <a:lnTo>
                    <a:pt x="2780791" y="86741"/>
                  </a:lnTo>
                  <a:lnTo>
                    <a:pt x="2865374" y="38989"/>
                  </a:lnTo>
                  <a:lnTo>
                    <a:pt x="2840724" y="28194"/>
                  </a:lnTo>
                  <a:close/>
                </a:path>
                <a:path w="2865754" h="224154">
                  <a:moveTo>
                    <a:pt x="2792349" y="28194"/>
                  </a:moveTo>
                  <a:lnTo>
                    <a:pt x="2777829" y="28934"/>
                  </a:lnTo>
                  <a:lnTo>
                    <a:pt x="2779275" y="57150"/>
                  </a:lnTo>
                  <a:lnTo>
                    <a:pt x="2779313" y="57885"/>
                  </a:lnTo>
                  <a:lnTo>
                    <a:pt x="2793745" y="57150"/>
                  </a:lnTo>
                  <a:lnTo>
                    <a:pt x="2792384" y="28934"/>
                  </a:lnTo>
                  <a:lnTo>
                    <a:pt x="2792349" y="28194"/>
                  </a:lnTo>
                  <a:close/>
                </a:path>
                <a:path w="2865754" h="224154">
                  <a:moveTo>
                    <a:pt x="2776346" y="0"/>
                  </a:moveTo>
                  <a:lnTo>
                    <a:pt x="2777791" y="28194"/>
                  </a:lnTo>
                  <a:lnTo>
                    <a:pt x="2777829" y="28934"/>
                  </a:lnTo>
                  <a:lnTo>
                    <a:pt x="2792349" y="28194"/>
                  </a:lnTo>
                  <a:lnTo>
                    <a:pt x="2840724" y="28194"/>
                  </a:lnTo>
                  <a:lnTo>
                    <a:pt x="2776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504441" y="4342383"/>
            <a:ext cx="2647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95983" y="3869435"/>
            <a:ext cx="6620509" cy="2338070"/>
            <a:chOff x="1395983" y="3869435"/>
            <a:chExt cx="6620509" cy="233807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5983" y="3869435"/>
              <a:ext cx="477773" cy="46100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9518" y="4239767"/>
              <a:ext cx="1966722" cy="196748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067805" y="4258055"/>
              <a:ext cx="1828800" cy="1830070"/>
            </a:xfrm>
            <a:custGeom>
              <a:avLst/>
              <a:gdLst/>
              <a:ahLst/>
              <a:cxnLst/>
              <a:rect l="l" t="t" r="r" b="b"/>
              <a:pathLst>
                <a:path w="1828800" h="1830070">
                  <a:moveTo>
                    <a:pt x="914400" y="0"/>
                  </a:moveTo>
                  <a:lnTo>
                    <a:pt x="865842" y="1268"/>
                  </a:lnTo>
                  <a:lnTo>
                    <a:pt x="817944" y="5030"/>
                  </a:lnTo>
                  <a:lnTo>
                    <a:pt x="770768" y="11222"/>
                  </a:lnTo>
                  <a:lnTo>
                    <a:pt x="724379" y="19782"/>
                  </a:lnTo>
                  <a:lnTo>
                    <a:pt x="678839" y="30647"/>
                  </a:lnTo>
                  <a:lnTo>
                    <a:pt x="634211" y="43752"/>
                  </a:lnTo>
                  <a:lnTo>
                    <a:pt x="590559" y="59036"/>
                  </a:lnTo>
                  <a:lnTo>
                    <a:pt x="547945" y="76434"/>
                  </a:lnTo>
                  <a:lnTo>
                    <a:pt x="506434" y="95883"/>
                  </a:lnTo>
                  <a:lnTo>
                    <a:pt x="466088" y="117320"/>
                  </a:lnTo>
                  <a:lnTo>
                    <a:pt x="426971" y="140683"/>
                  </a:lnTo>
                  <a:lnTo>
                    <a:pt x="389146" y="165906"/>
                  </a:lnTo>
                  <a:lnTo>
                    <a:pt x="352675" y="192929"/>
                  </a:lnTo>
                  <a:lnTo>
                    <a:pt x="317623" y="221686"/>
                  </a:lnTo>
                  <a:lnTo>
                    <a:pt x="284053" y="252116"/>
                  </a:lnTo>
                  <a:lnTo>
                    <a:pt x="252027" y="284154"/>
                  </a:lnTo>
                  <a:lnTo>
                    <a:pt x="221609" y="317738"/>
                  </a:lnTo>
                  <a:lnTo>
                    <a:pt x="192862" y="352804"/>
                  </a:lnTo>
                  <a:lnTo>
                    <a:pt x="165849" y="389289"/>
                  </a:lnTo>
                  <a:lnTo>
                    <a:pt x="140635" y="427130"/>
                  </a:lnTo>
                  <a:lnTo>
                    <a:pt x="117281" y="466263"/>
                  </a:lnTo>
                  <a:lnTo>
                    <a:pt x="95851" y="506626"/>
                  </a:lnTo>
                  <a:lnTo>
                    <a:pt x="76408" y="548155"/>
                  </a:lnTo>
                  <a:lnTo>
                    <a:pt x="59016" y="590787"/>
                  </a:lnTo>
                  <a:lnTo>
                    <a:pt x="43738" y="634459"/>
                  </a:lnTo>
                  <a:lnTo>
                    <a:pt x="30637" y="679107"/>
                  </a:lnTo>
                  <a:lnTo>
                    <a:pt x="19776" y="724668"/>
                  </a:lnTo>
                  <a:lnTo>
                    <a:pt x="11219" y="771079"/>
                  </a:lnTo>
                  <a:lnTo>
                    <a:pt x="5028" y="818277"/>
                  </a:lnTo>
                  <a:lnTo>
                    <a:pt x="1267" y="866199"/>
                  </a:lnTo>
                  <a:lnTo>
                    <a:pt x="0" y="914781"/>
                  </a:lnTo>
                  <a:lnTo>
                    <a:pt x="1267" y="963363"/>
                  </a:lnTo>
                  <a:lnTo>
                    <a:pt x="5028" y="1011286"/>
                  </a:lnTo>
                  <a:lnTo>
                    <a:pt x="11219" y="1058485"/>
                  </a:lnTo>
                  <a:lnTo>
                    <a:pt x="19776" y="1104897"/>
                  </a:lnTo>
                  <a:lnTo>
                    <a:pt x="30637" y="1150459"/>
                  </a:lnTo>
                  <a:lnTo>
                    <a:pt x="43738" y="1195107"/>
                  </a:lnTo>
                  <a:lnTo>
                    <a:pt x="59016" y="1238779"/>
                  </a:lnTo>
                  <a:lnTo>
                    <a:pt x="76408" y="1281411"/>
                  </a:lnTo>
                  <a:lnTo>
                    <a:pt x="95851" y="1322940"/>
                  </a:lnTo>
                  <a:lnTo>
                    <a:pt x="117281" y="1363303"/>
                  </a:lnTo>
                  <a:lnTo>
                    <a:pt x="140635" y="1402437"/>
                  </a:lnTo>
                  <a:lnTo>
                    <a:pt x="165849" y="1440278"/>
                  </a:lnTo>
                  <a:lnTo>
                    <a:pt x="192862" y="1476763"/>
                  </a:lnTo>
                  <a:lnTo>
                    <a:pt x="221609" y="1511828"/>
                  </a:lnTo>
                  <a:lnTo>
                    <a:pt x="252027" y="1545412"/>
                  </a:lnTo>
                  <a:lnTo>
                    <a:pt x="284053" y="1577450"/>
                  </a:lnTo>
                  <a:lnTo>
                    <a:pt x="317623" y="1607879"/>
                  </a:lnTo>
                  <a:lnTo>
                    <a:pt x="352675" y="1636636"/>
                  </a:lnTo>
                  <a:lnTo>
                    <a:pt x="389146" y="1663658"/>
                  </a:lnTo>
                  <a:lnTo>
                    <a:pt x="426971" y="1688882"/>
                  </a:lnTo>
                  <a:lnTo>
                    <a:pt x="466088" y="1712243"/>
                  </a:lnTo>
                  <a:lnTo>
                    <a:pt x="506434" y="1733680"/>
                  </a:lnTo>
                  <a:lnTo>
                    <a:pt x="547945" y="1753129"/>
                  </a:lnTo>
                  <a:lnTo>
                    <a:pt x="590559" y="1770527"/>
                  </a:lnTo>
                  <a:lnTo>
                    <a:pt x="634211" y="1785810"/>
                  </a:lnTo>
                  <a:lnTo>
                    <a:pt x="678839" y="1798915"/>
                  </a:lnTo>
                  <a:lnTo>
                    <a:pt x="724379" y="1809779"/>
                  </a:lnTo>
                  <a:lnTo>
                    <a:pt x="770768" y="1818339"/>
                  </a:lnTo>
                  <a:lnTo>
                    <a:pt x="817944" y="1824532"/>
                  </a:lnTo>
                  <a:lnTo>
                    <a:pt x="865842" y="1828293"/>
                  </a:lnTo>
                  <a:lnTo>
                    <a:pt x="914400" y="1829562"/>
                  </a:lnTo>
                  <a:lnTo>
                    <a:pt x="962957" y="1828293"/>
                  </a:lnTo>
                  <a:lnTo>
                    <a:pt x="1010855" y="1824532"/>
                  </a:lnTo>
                  <a:lnTo>
                    <a:pt x="1058031" y="1818339"/>
                  </a:lnTo>
                  <a:lnTo>
                    <a:pt x="1104420" y="1809779"/>
                  </a:lnTo>
                  <a:lnTo>
                    <a:pt x="1149960" y="1798915"/>
                  </a:lnTo>
                  <a:lnTo>
                    <a:pt x="1194588" y="1785810"/>
                  </a:lnTo>
                  <a:lnTo>
                    <a:pt x="1238240" y="1770527"/>
                  </a:lnTo>
                  <a:lnTo>
                    <a:pt x="1280854" y="1753129"/>
                  </a:lnTo>
                  <a:lnTo>
                    <a:pt x="1322365" y="1733680"/>
                  </a:lnTo>
                  <a:lnTo>
                    <a:pt x="1362711" y="1712243"/>
                  </a:lnTo>
                  <a:lnTo>
                    <a:pt x="1401828" y="1688882"/>
                  </a:lnTo>
                  <a:lnTo>
                    <a:pt x="1439653" y="1663658"/>
                  </a:lnTo>
                  <a:lnTo>
                    <a:pt x="1476124" y="1636636"/>
                  </a:lnTo>
                  <a:lnTo>
                    <a:pt x="1511176" y="1607879"/>
                  </a:lnTo>
                  <a:lnTo>
                    <a:pt x="1544746" y="1577450"/>
                  </a:lnTo>
                  <a:lnTo>
                    <a:pt x="1576772" y="1545412"/>
                  </a:lnTo>
                  <a:lnTo>
                    <a:pt x="1607190" y="1511828"/>
                  </a:lnTo>
                  <a:lnTo>
                    <a:pt x="1635937" y="1476763"/>
                  </a:lnTo>
                  <a:lnTo>
                    <a:pt x="1662950" y="1440278"/>
                  </a:lnTo>
                  <a:lnTo>
                    <a:pt x="1688164" y="1402437"/>
                  </a:lnTo>
                  <a:lnTo>
                    <a:pt x="1711518" y="1363303"/>
                  </a:lnTo>
                  <a:lnTo>
                    <a:pt x="1732948" y="1322940"/>
                  </a:lnTo>
                  <a:lnTo>
                    <a:pt x="1752391" y="1281411"/>
                  </a:lnTo>
                  <a:lnTo>
                    <a:pt x="1769783" y="1238779"/>
                  </a:lnTo>
                  <a:lnTo>
                    <a:pt x="1785061" y="1195107"/>
                  </a:lnTo>
                  <a:lnTo>
                    <a:pt x="1798162" y="1150459"/>
                  </a:lnTo>
                  <a:lnTo>
                    <a:pt x="1809023" y="1104897"/>
                  </a:lnTo>
                  <a:lnTo>
                    <a:pt x="1817580" y="1058485"/>
                  </a:lnTo>
                  <a:lnTo>
                    <a:pt x="1823771" y="1011286"/>
                  </a:lnTo>
                  <a:lnTo>
                    <a:pt x="1827532" y="963363"/>
                  </a:lnTo>
                  <a:lnTo>
                    <a:pt x="1828800" y="914781"/>
                  </a:lnTo>
                  <a:lnTo>
                    <a:pt x="1827532" y="866199"/>
                  </a:lnTo>
                  <a:lnTo>
                    <a:pt x="1823771" y="818277"/>
                  </a:lnTo>
                  <a:lnTo>
                    <a:pt x="1817580" y="771079"/>
                  </a:lnTo>
                  <a:lnTo>
                    <a:pt x="1809023" y="724668"/>
                  </a:lnTo>
                  <a:lnTo>
                    <a:pt x="1798162" y="679107"/>
                  </a:lnTo>
                  <a:lnTo>
                    <a:pt x="1785061" y="634459"/>
                  </a:lnTo>
                  <a:lnTo>
                    <a:pt x="1769783" y="590787"/>
                  </a:lnTo>
                  <a:lnTo>
                    <a:pt x="1752391" y="548155"/>
                  </a:lnTo>
                  <a:lnTo>
                    <a:pt x="1732948" y="506626"/>
                  </a:lnTo>
                  <a:lnTo>
                    <a:pt x="1711518" y="466263"/>
                  </a:lnTo>
                  <a:lnTo>
                    <a:pt x="1688164" y="427130"/>
                  </a:lnTo>
                  <a:lnTo>
                    <a:pt x="1662950" y="389289"/>
                  </a:lnTo>
                  <a:lnTo>
                    <a:pt x="1635937" y="352804"/>
                  </a:lnTo>
                  <a:lnTo>
                    <a:pt x="1607190" y="317738"/>
                  </a:lnTo>
                  <a:lnTo>
                    <a:pt x="1576772" y="284154"/>
                  </a:lnTo>
                  <a:lnTo>
                    <a:pt x="1544746" y="252116"/>
                  </a:lnTo>
                  <a:lnTo>
                    <a:pt x="1511176" y="221686"/>
                  </a:lnTo>
                  <a:lnTo>
                    <a:pt x="1476124" y="192929"/>
                  </a:lnTo>
                  <a:lnTo>
                    <a:pt x="1439653" y="165906"/>
                  </a:lnTo>
                  <a:lnTo>
                    <a:pt x="1401828" y="140683"/>
                  </a:lnTo>
                  <a:lnTo>
                    <a:pt x="1362711" y="117320"/>
                  </a:lnTo>
                  <a:lnTo>
                    <a:pt x="1322365" y="95883"/>
                  </a:lnTo>
                  <a:lnTo>
                    <a:pt x="1280854" y="76434"/>
                  </a:lnTo>
                  <a:lnTo>
                    <a:pt x="1238240" y="59036"/>
                  </a:lnTo>
                  <a:lnTo>
                    <a:pt x="1194588" y="43752"/>
                  </a:lnTo>
                  <a:lnTo>
                    <a:pt x="1149960" y="30647"/>
                  </a:lnTo>
                  <a:lnTo>
                    <a:pt x="1104420" y="19782"/>
                  </a:lnTo>
                  <a:lnTo>
                    <a:pt x="1058031" y="11222"/>
                  </a:lnTo>
                  <a:lnTo>
                    <a:pt x="1010855" y="5030"/>
                  </a:lnTo>
                  <a:lnTo>
                    <a:pt x="962957" y="1268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067805" y="4258055"/>
              <a:ext cx="1828800" cy="1830070"/>
            </a:xfrm>
            <a:custGeom>
              <a:avLst/>
              <a:gdLst/>
              <a:ahLst/>
              <a:cxnLst/>
              <a:rect l="l" t="t" r="r" b="b"/>
              <a:pathLst>
                <a:path w="1828800" h="1830070">
                  <a:moveTo>
                    <a:pt x="0" y="914781"/>
                  </a:moveTo>
                  <a:lnTo>
                    <a:pt x="1267" y="866199"/>
                  </a:lnTo>
                  <a:lnTo>
                    <a:pt x="5028" y="818277"/>
                  </a:lnTo>
                  <a:lnTo>
                    <a:pt x="11219" y="771079"/>
                  </a:lnTo>
                  <a:lnTo>
                    <a:pt x="19776" y="724668"/>
                  </a:lnTo>
                  <a:lnTo>
                    <a:pt x="30637" y="679107"/>
                  </a:lnTo>
                  <a:lnTo>
                    <a:pt x="43738" y="634459"/>
                  </a:lnTo>
                  <a:lnTo>
                    <a:pt x="59016" y="590787"/>
                  </a:lnTo>
                  <a:lnTo>
                    <a:pt x="76408" y="548155"/>
                  </a:lnTo>
                  <a:lnTo>
                    <a:pt x="95851" y="506626"/>
                  </a:lnTo>
                  <a:lnTo>
                    <a:pt x="117281" y="466263"/>
                  </a:lnTo>
                  <a:lnTo>
                    <a:pt x="140635" y="427130"/>
                  </a:lnTo>
                  <a:lnTo>
                    <a:pt x="165849" y="389289"/>
                  </a:lnTo>
                  <a:lnTo>
                    <a:pt x="192862" y="352804"/>
                  </a:lnTo>
                  <a:lnTo>
                    <a:pt x="221609" y="317738"/>
                  </a:lnTo>
                  <a:lnTo>
                    <a:pt x="252027" y="284154"/>
                  </a:lnTo>
                  <a:lnTo>
                    <a:pt x="284053" y="252116"/>
                  </a:lnTo>
                  <a:lnTo>
                    <a:pt x="317623" y="221686"/>
                  </a:lnTo>
                  <a:lnTo>
                    <a:pt x="352675" y="192929"/>
                  </a:lnTo>
                  <a:lnTo>
                    <a:pt x="389146" y="165906"/>
                  </a:lnTo>
                  <a:lnTo>
                    <a:pt x="426971" y="140683"/>
                  </a:lnTo>
                  <a:lnTo>
                    <a:pt x="466088" y="117320"/>
                  </a:lnTo>
                  <a:lnTo>
                    <a:pt x="506434" y="95883"/>
                  </a:lnTo>
                  <a:lnTo>
                    <a:pt x="547945" y="76434"/>
                  </a:lnTo>
                  <a:lnTo>
                    <a:pt x="590559" y="59036"/>
                  </a:lnTo>
                  <a:lnTo>
                    <a:pt x="634211" y="43752"/>
                  </a:lnTo>
                  <a:lnTo>
                    <a:pt x="678839" y="30647"/>
                  </a:lnTo>
                  <a:lnTo>
                    <a:pt x="724379" y="19782"/>
                  </a:lnTo>
                  <a:lnTo>
                    <a:pt x="770768" y="11222"/>
                  </a:lnTo>
                  <a:lnTo>
                    <a:pt x="817944" y="5030"/>
                  </a:lnTo>
                  <a:lnTo>
                    <a:pt x="865842" y="1268"/>
                  </a:lnTo>
                  <a:lnTo>
                    <a:pt x="914400" y="0"/>
                  </a:lnTo>
                  <a:lnTo>
                    <a:pt x="962957" y="1268"/>
                  </a:lnTo>
                  <a:lnTo>
                    <a:pt x="1010855" y="5030"/>
                  </a:lnTo>
                  <a:lnTo>
                    <a:pt x="1058031" y="11222"/>
                  </a:lnTo>
                  <a:lnTo>
                    <a:pt x="1104420" y="19782"/>
                  </a:lnTo>
                  <a:lnTo>
                    <a:pt x="1149960" y="30647"/>
                  </a:lnTo>
                  <a:lnTo>
                    <a:pt x="1194588" y="43752"/>
                  </a:lnTo>
                  <a:lnTo>
                    <a:pt x="1238240" y="59036"/>
                  </a:lnTo>
                  <a:lnTo>
                    <a:pt x="1280854" y="76434"/>
                  </a:lnTo>
                  <a:lnTo>
                    <a:pt x="1322365" y="95883"/>
                  </a:lnTo>
                  <a:lnTo>
                    <a:pt x="1362711" y="117320"/>
                  </a:lnTo>
                  <a:lnTo>
                    <a:pt x="1401828" y="140683"/>
                  </a:lnTo>
                  <a:lnTo>
                    <a:pt x="1439653" y="165906"/>
                  </a:lnTo>
                  <a:lnTo>
                    <a:pt x="1476124" y="192929"/>
                  </a:lnTo>
                  <a:lnTo>
                    <a:pt x="1511176" y="221686"/>
                  </a:lnTo>
                  <a:lnTo>
                    <a:pt x="1544746" y="252116"/>
                  </a:lnTo>
                  <a:lnTo>
                    <a:pt x="1576772" y="284154"/>
                  </a:lnTo>
                  <a:lnTo>
                    <a:pt x="1607190" y="317738"/>
                  </a:lnTo>
                  <a:lnTo>
                    <a:pt x="1635937" y="352804"/>
                  </a:lnTo>
                  <a:lnTo>
                    <a:pt x="1662950" y="389289"/>
                  </a:lnTo>
                  <a:lnTo>
                    <a:pt x="1688164" y="427130"/>
                  </a:lnTo>
                  <a:lnTo>
                    <a:pt x="1711518" y="466263"/>
                  </a:lnTo>
                  <a:lnTo>
                    <a:pt x="1732948" y="506626"/>
                  </a:lnTo>
                  <a:lnTo>
                    <a:pt x="1752391" y="548155"/>
                  </a:lnTo>
                  <a:lnTo>
                    <a:pt x="1769783" y="590787"/>
                  </a:lnTo>
                  <a:lnTo>
                    <a:pt x="1785061" y="634459"/>
                  </a:lnTo>
                  <a:lnTo>
                    <a:pt x="1798162" y="679107"/>
                  </a:lnTo>
                  <a:lnTo>
                    <a:pt x="1809023" y="724668"/>
                  </a:lnTo>
                  <a:lnTo>
                    <a:pt x="1817580" y="771079"/>
                  </a:lnTo>
                  <a:lnTo>
                    <a:pt x="1823771" y="818277"/>
                  </a:lnTo>
                  <a:lnTo>
                    <a:pt x="1827532" y="866199"/>
                  </a:lnTo>
                  <a:lnTo>
                    <a:pt x="1828800" y="914781"/>
                  </a:lnTo>
                  <a:lnTo>
                    <a:pt x="1827532" y="963363"/>
                  </a:lnTo>
                  <a:lnTo>
                    <a:pt x="1823771" y="1011286"/>
                  </a:lnTo>
                  <a:lnTo>
                    <a:pt x="1817580" y="1058485"/>
                  </a:lnTo>
                  <a:lnTo>
                    <a:pt x="1809023" y="1104897"/>
                  </a:lnTo>
                  <a:lnTo>
                    <a:pt x="1798162" y="1150459"/>
                  </a:lnTo>
                  <a:lnTo>
                    <a:pt x="1785061" y="1195107"/>
                  </a:lnTo>
                  <a:lnTo>
                    <a:pt x="1769783" y="1238779"/>
                  </a:lnTo>
                  <a:lnTo>
                    <a:pt x="1752391" y="1281411"/>
                  </a:lnTo>
                  <a:lnTo>
                    <a:pt x="1732948" y="1322940"/>
                  </a:lnTo>
                  <a:lnTo>
                    <a:pt x="1711518" y="1363303"/>
                  </a:lnTo>
                  <a:lnTo>
                    <a:pt x="1688164" y="1402437"/>
                  </a:lnTo>
                  <a:lnTo>
                    <a:pt x="1662950" y="1440278"/>
                  </a:lnTo>
                  <a:lnTo>
                    <a:pt x="1635937" y="1476763"/>
                  </a:lnTo>
                  <a:lnTo>
                    <a:pt x="1607190" y="1511828"/>
                  </a:lnTo>
                  <a:lnTo>
                    <a:pt x="1576772" y="1545412"/>
                  </a:lnTo>
                  <a:lnTo>
                    <a:pt x="1544746" y="1577450"/>
                  </a:lnTo>
                  <a:lnTo>
                    <a:pt x="1511176" y="1607879"/>
                  </a:lnTo>
                  <a:lnTo>
                    <a:pt x="1476124" y="1636636"/>
                  </a:lnTo>
                  <a:lnTo>
                    <a:pt x="1439653" y="1663658"/>
                  </a:lnTo>
                  <a:lnTo>
                    <a:pt x="1401828" y="1688882"/>
                  </a:lnTo>
                  <a:lnTo>
                    <a:pt x="1362711" y="1712243"/>
                  </a:lnTo>
                  <a:lnTo>
                    <a:pt x="1322365" y="1733680"/>
                  </a:lnTo>
                  <a:lnTo>
                    <a:pt x="1280854" y="1753129"/>
                  </a:lnTo>
                  <a:lnTo>
                    <a:pt x="1238240" y="1770527"/>
                  </a:lnTo>
                  <a:lnTo>
                    <a:pt x="1194588" y="1785810"/>
                  </a:lnTo>
                  <a:lnTo>
                    <a:pt x="1149960" y="1798915"/>
                  </a:lnTo>
                  <a:lnTo>
                    <a:pt x="1104420" y="1809779"/>
                  </a:lnTo>
                  <a:lnTo>
                    <a:pt x="1058031" y="1818339"/>
                  </a:lnTo>
                  <a:lnTo>
                    <a:pt x="1010855" y="1824532"/>
                  </a:lnTo>
                  <a:lnTo>
                    <a:pt x="962957" y="1828293"/>
                  </a:lnTo>
                  <a:lnTo>
                    <a:pt x="914400" y="1829562"/>
                  </a:lnTo>
                  <a:lnTo>
                    <a:pt x="865842" y="1828293"/>
                  </a:lnTo>
                  <a:lnTo>
                    <a:pt x="817944" y="1824532"/>
                  </a:lnTo>
                  <a:lnTo>
                    <a:pt x="770768" y="1818339"/>
                  </a:lnTo>
                  <a:lnTo>
                    <a:pt x="724379" y="1809779"/>
                  </a:lnTo>
                  <a:lnTo>
                    <a:pt x="678839" y="1798915"/>
                  </a:lnTo>
                  <a:lnTo>
                    <a:pt x="634211" y="1785810"/>
                  </a:lnTo>
                  <a:lnTo>
                    <a:pt x="590559" y="1770527"/>
                  </a:lnTo>
                  <a:lnTo>
                    <a:pt x="547945" y="1753129"/>
                  </a:lnTo>
                  <a:lnTo>
                    <a:pt x="506434" y="1733680"/>
                  </a:lnTo>
                  <a:lnTo>
                    <a:pt x="466088" y="1712243"/>
                  </a:lnTo>
                  <a:lnTo>
                    <a:pt x="426971" y="1688882"/>
                  </a:lnTo>
                  <a:lnTo>
                    <a:pt x="389146" y="1663658"/>
                  </a:lnTo>
                  <a:lnTo>
                    <a:pt x="352675" y="1636636"/>
                  </a:lnTo>
                  <a:lnTo>
                    <a:pt x="317623" y="1607879"/>
                  </a:lnTo>
                  <a:lnTo>
                    <a:pt x="284053" y="1577450"/>
                  </a:lnTo>
                  <a:lnTo>
                    <a:pt x="252027" y="1545412"/>
                  </a:lnTo>
                  <a:lnTo>
                    <a:pt x="221609" y="1511828"/>
                  </a:lnTo>
                  <a:lnTo>
                    <a:pt x="192862" y="1476763"/>
                  </a:lnTo>
                  <a:lnTo>
                    <a:pt x="165849" y="1440278"/>
                  </a:lnTo>
                  <a:lnTo>
                    <a:pt x="140635" y="1402437"/>
                  </a:lnTo>
                  <a:lnTo>
                    <a:pt x="117281" y="1363303"/>
                  </a:lnTo>
                  <a:lnTo>
                    <a:pt x="95851" y="1322940"/>
                  </a:lnTo>
                  <a:lnTo>
                    <a:pt x="76408" y="1281411"/>
                  </a:lnTo>
                  <a:lnTo>
                    <a:pt x="59016" y="1238779"/>
                  </a:lnTo>
                  <a:lnTo>
                    <a:pt x="43738" y="1195107"/>
                  </a:lnTo>
                  <a:lnTo>
                    <a:pt x="30637" y="1150459"/>
                  </a:lnTo>
                  <a:lnTo>
                    <a:pt x="19776" y="1104897"/>
                  </a:lnTo>
                  <a:lnTo>
                    <a:pt x="11219" y="1058485"/>
                  </a:lnTo>
                  <a:lnTo>
                    <a:pt x="5028" y="1011286"/>
                  </a:lnTo>
                  <a:lnTo>
                    <a:pt x="1267" y="963363"/>
                  </a:lnTo>
                  <a:lnTo>
                    <a:pt x="0" y="914781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6373621" y="4991861"/>
            <a:ext cx="1297940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635">
              <a:lnSpc>
                <a:spcPts val="1939"/>
              </a:lnSpc>
              <a:spcBef>
                <a:spcPts val="345"/>
              </a:spcBef>
            </a:pPr>
            <a:r>
              <a:rPr dirty="0" sz="1800" spc="-140" b="1">
                <a:latin typeface="Arial"/>
                <a:cs typeface="Arial"/>
              </a:rPr>
              <a:t>Repository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of </a:t>
            </a:r>
            <a:r>
              <a:rPr dirty="0" sz="1800" spc="-145" b="1">
                <a:latin typeface="Arial"/>
                <a:cs typeface="Arial"/>
              </a:rPr>
              <a:t>shared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client </a:t>
            </a:r>
            <a:r>
              <a:rPr dirty="0" sz="1800" spc="-20" b="1">
                <a:latin typeface="Arial"/>
                <a:cs typeface="Arial"/>
              </a:rPr>
              <a:t>records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12534" y="3621722"/>
            <a:ext cx="953135" cy="943610"/>
            <a:chOff x="212534" y="3621722"/>
            <a:chExt cx="953135" cy="94361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884" y="3624084"/>
              <a:ext cx="950239" cy="94105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33172" y="3642359"/>
              <a:ext cx="812800" cy="803275"/>
            </a:xfrm>
            <a:custGeom>
              <a:avLst/>
              <a:gdLst/>
              <a:ahLst/>
              <a:cxnLst/>
              <a:rect l="l" t="t" r="r" b="b"/>
              <a:pathLst>
                <a:path w="812800" h="803275">
                  <a:moveTo>
                    <a:pt x="406146" y="0"/>
                  </a:moveTo>
                  <a:lnTo>
                    <a:pt x="358780" y="2702"/>
                  </a:lnTo>
                  <a:lnTo>
                    <a:pt x="313020" y="10608"/>
                  </a:lnTo>
                  <a:lnTo>
                    <a:pt x="269170" y="23415"/>
                  </a:lnTo>
                  <a:lnTo>
                    <a:pt x="227533" y="40823"/>
                  </a:lnTo>
                  <a:lnTo>
                    <a:pt x="188416" y="62530"/>
                  </a:lnTo>
                  <a:lnTo>
                    <a:pt x="152122" y="88234"/>
                  </a:lnTo>
                  <a:lnTo>
                    <a:pt x="118957" y="117633"/>
                  </a:lnTo>
                  <a:lnTo>
                    <a:pt x="89225" y="150427"/>
                  </a:lnTo>
                  <a:lnTo>
                    <a:pt x="63232" y="186313"/>
                  </a:lnTo>
                  <a:lnTo>
                    <a:pt x="41281" y="224989"/>
                  </a:lnTo>
                  <a:lnTo>
                    <a:pt x="23677" y="266155"/>
                  </a:lnTo>
                  <a:lnTo>
                    <a:pt x="10726" y="309509"/>
                  </a:lnTo>
                  <a:lnTo>
                    <a:pt x="2732" y="354749"/>
                  </a:lnTo>
                  <a:lnTo>
                    <a:pt x="0" y="401573"/>
                  </a:lnTo>
                  <a:lnTo>
                    <a:pt x="2732" y="448398"/>
                  </a:lnTo>
                  <a:lnTo>
                    <a:pt x="10726" y="493638"/>
                  </a:lnTo>
                  <a:lnTo>
                    <a:pt x="23677" y="536992"/>
                  </a:lnTo>
                  <a:lnTo>
                    <a:pt x="41281" y="578158"/>
                  </a:lnTo>
                  <a:lnTo>
                    <a:pt x="63232" y="616834"/>
                  </a:lnTo>
                  <a:lnTo>
                    <a:pt x="89225" y="652720"/>
                  </a:lnTo>
                  <a:lnTo>
                    <a:pt x="118957" y="685514"/>
                  </a:lnTo>
                  <a:lnTo>
                    <a:pt x="152122" y="714913"/>
                  </a:lnTo>
                  <a:lnTo>
                    <a:pt x="188416" y="740617"/>
                  </a:lnTo>
                  <a:lnTo>
                    <a:pt x="227533" y="762324"/>
                  </a:lnTo>
                  <a:lnTo>
                    <a:pt x="269170" y="779732"/>
                  </a:lnTo>
                  <a:lnTo>
                    <a:pt x="313020" y="792539"/>
                  </a:lnTo>
                  <a:lnTo>
                    <a:pt x="358780" y="800445"/>
                  </a:lnTo>
                  <a:lnTo>
                    <a:pt x="406146" y="803147"/>
                  </a:lnTo>
                  <a:lnTo>
                    <a:pt x="453511" y="800445"/>
                  </a:lnTo>
                  <a:lnTo>
                    <a:pt x="499271" y="792539"/>
                  </a:lnTo>
                  <a:lnTo>
                    <a:pt x="543121" y="779732"/>
                  </a:lnTo>
                  <a:lnTo>
                    <a:pt x="584758" y="762324"/>
                  </a:lnTo>
                  <a:lnTo>
                    <a:pt x="623875" y="740617"/>
                  </a:lnTo>
                  <a:lnTo>
                    <a:pt x="660169" y="714913"/>
                  </a:lnTo>
                  <a:lnTo>
                    <a:pt x="693334" y="685514"/>
                  </a:lnTo>
                  <a:lnTo>
                    <a:pt x="723066" y="652720"/>
                  </a:lnTo>
                  <a:lnTo>
                    <a:pt x="749059" y="616834"/>
                  </a:lnTo>
                  <a:lnTo>
                    <a:pt x="771010" y="578158"/>
                  </a:lnTo>
                  <a:lnTo>
                    <a:pt x="788614" y="536992"/>
                  </a:lnTo>
                  <a:lnTo>
                    <a:pt x="801565" y="493638"/>
                  </a:lnTo>
                  <a:lnTo>
                    <a:pt x="809559" y="448398"/>
                  </a:lnTo>
                  <a:lnTo>
                    <a:pt x="812291" y="401573"/>
                  </a:lnTo>
                  <a:lnTo>
                    <a:pt x="809559" y="354749"/>
                  </a:lnTo>
                  <a:lnTo>
                    <a:pt x="801565" y="309509"/>
                  </a:lnTo>
                  <a:lnTo>
                    <a:pt x="788614" y="266155"/>
                  </a:lnTo>
                  <a:lnTo>
                    <a:pt x="771010" y="224989"/>
                  </a:lnTo>
                  <a:lnTo>
                    <a:pt x="749059" y="186313"/>
                  </a:lnTo>
                  <a:lnTo>
                    <a:pt x="723066" y="150427"/>
                  </a:lnTo>
                  <a:lnTo>
                    <a:pt x="693334" y="117633"/>
                  </a:lnTo>
                  <a:lnTo>
                    <a:pt x="660169" y="88234"/>
                  </a:lnTo>
                  <a:lnTo>
                    <a:pt x="623875" y="62530"/>
                  </a:lnTo>
                  <a:lnTo>
                    <a:pt x="584758" y="40823"/>
                  </a:lnTo>
                  <a:lnTo>
                    <a:pt x="543121" y="23415"/>
                  </a:lnTo>
                  <a:lnTo>
                    <a:pt x="499271" y="10608"/>
                  </a:lnTo>
                  <a:lnTo>
                    <a:pt x="453511" y="2702"/>
                  </a:lnTo>
                  <a:lnTo>
                    <a:pt x="406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33172" y="3642359"/>
              <a:ext cx="812800" cy="803275"/>
            </a:xfrm>
            <a:custGeom>
              <a:avLst/>
              <a:gdLst/>
              <a:ahLst/>
              <a:cxnLst/>
              <a:rect l="l" t="t" r="r" b="b"/>
              <a:pathLst>
                <a:path w="812800" h="803275">
                  <a:moveTo>
                    <a:pt x="0" y="401573"/>
                  </a:moveTo>
                  <a:lnTo>
                    <a:pt x="2732" y="354749"/>
                  </a:lnTo>
                  <a:lnTo>
                    <a:pt x="10726" y="309509"/>
                  </a:lnTo>
                  <a:lnTo>
                    <a:pt x="23677" y="266155"/>
                  </a:lnTo>
                  <a:lnTo>
                    <a:pt x="41281" y="224989"/>
                  </a:lnTo>
                  <a:lnTo>
                    <a:pt x="63232" y="186313"/>
                  </a:lnTo>
                  <a:lnTo>
                    <a:pt x="89225" y="150427"/>
                  </a:lnTo>
                  <a:lnTo>
                    <a:pt x="118957" y="117633"/>
                  </a:lnTo>
                  <a:lnTo>
                    <a:pt x="152122" y="88234"/>
                  </a:lnTo>
                  <a:lnTo>
                    <a:pt x="188416" y="62530"/>
                  </a:lnTo>
                  <a:lnTo>
                    <a:pt x="227533" y="40823"/>
                  </a:lnTo>
                  <a:lnTo>
                    <a:pt x="269170" y="23415"/>
                  </a:lnTo>
                  <a:lnTo>
                    <a:pt x="313020" y="10608"/>
                  </a:lnTo>
                  <a:lnTo>
                    <a:pt x="358780" y="2702"/>
                  </a:lnTo>
                  <a:lnTo>
                    <a:pt x="406146" y="0"/>
                  </a:lnTo>
                  <a:lnTo>
                    <a:pt x="453511" y="2702"/>
                  </a:lnTo>
                  <a:lnTo>
                    <a:pt x="499271" y="10608"/>
                  </a:lnTo>
                  <a:lnTo>
                    <a:pt x="543121" y="23415"/>
                  </a:lnTo>
                  <a:lnTo>
                    <a:pt x="584758" y="40823"/>
                  </a:lnTo>
                  <a:lnTo>
                    <a:pt x="623875" y="62530"/>
                  </a:lnTo>
                  <a:lnTo>
                    <a:pt x="660169" y="88234"/>
                  </a:lnTo>
                  <a:lnTo>
                    <a:pt x="693334" y="117633"/>
                  </a:lnTo>
                  <a:lnTo>
                    <a:pt x="723066" y="150427"/>
                  </a:lnTo>
                  <a:lnTo>
                    <a:pt x="749059" y="186313"/>
                  </a:lnTo>
                  <a:lnTo>
                    <a:pt x="771010" y="224989"/>
                  </a:lnTo>
                  <a:lnTo>
                    <a:pt x="788614" y="266155"/>
                  </a:lnTo>
                  <a:lnTo>
                    <a:pt x="801565" y="309509"/>
                  </a:lnTo>
                  <a:lnTo>
                    <a:pt x="809559" y="354749"/>
                  </a:lnTo>
                  <a:lnTo>
                    <a:pt x="812291" y="401573"/>
                  </a:lnTo>
                  <a:lnTo>
                    <a:pt x="809559" y="448398"/>
                  </a:lnTo>
                  <a:lnTo>
                    <a:pt x="801565" y="493638"/>
                  </a:lnTo>
                  <a:lnTo>
                    <a:pt x="788614" y="536992"/>
                  </a:lnTo>
                  <a:lnTo>
                    <a:pt x="771010" y="578158"/>
                  </a:lnTo>
                  <a:lnTo>
                    <a:pt x="749059" y="616834"/>
                  </a:lnTo>
                  <a:lnTo>
                    <a:pt x="723066" y="652720"/>
                  </a:lnTo>
                  <a:lnTo>
                    <a:pt x="693334" y="685514"/>
                  </a:lnTo>
                  <a:lnTo>
                    <a:pt x="660169" y="714913"/>
                  </a:lnTo>
                  <a:lnTo>
                    <a:pt x="623875" y="740617"/>
                  </a:lnTo>
                  <a:lnTo>
                    <a:pt x="584758" y="762324"/>
                  </a:lnTo>
                  <a:lnTo>
                    <a:pt x="543121" y="779732"/>
                  </a:lnTo>
                  <a:lnTo>
                    <a:pt x="499271" y="792539"/>
                  </a:lnTo>
                  <a:lnTo>
                    <a:pt x="453511" y="800445"/>
                  </a:lnTo>
                  <a:lnTo>
                    <a:pt x="406146" y="803147"/>
                  </a:lnTo>
                  <a:lnTo>
                    <a:pt x="358780" y="800445"/>
                  </a:lnTo>
                  <a:lnTo>
                    <a:pt x="313020" y="792539"/>
                  </a:lnTo>
                  <a:lnTo>
                    <a:pt x="269170" y="779732"/>
                  </a:lnTo>
                  <a:lnTo>
                    <a:pt x="227533" y="762324"/>
                  </a:lnTo>
                  <a:lnTo>
                    <a:pt x="188416" y="740617"/>
                  </a:lnTo>
                  <a:lnTo>
                    <a:pt x="152122" y="714913"/>
                  </a:lnTo>
                  <a:lnTo>
                    <a:pt x="118957" y="685514"/>
                  </a:lnTo>
                  <a:lnTo>
                    <a:pt x="89225" y="652720"/>
                  </a:lnTo>
                  <a:lnTo>
                    <a:pt x="63232" y="616834"/>
                  </a:lnTo>
                  <a:lnTo>
                    <a:pt x="41281" y="578158"/>
                  </a:lnTo>
                  <a:lnTo>
                    <a:pt x="23677" y="536992"/>
                  </a:lnTo>
                  <a:lnTo>
                    <a:pt x="10726" y="493638"/>
                  </a:lnTo>
                  <a:lnTo>
                    <a:pt x="2732" y="448398"/>
                  </a:lnTo>
                  <a:lnTo>
                    <a:pt x="0" y="401573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277368" y="3885691"/>
            <a:ext cx="72326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 b="1">
                <a:latin typeface="Arial"/>
                <a:cs typeface="Arial"/>
              </a:rPr>
              <a:t>Hospital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88912" y="2503106"/>
            <a:ext cx="953135" cy="943610"/>
            <a:chOff x="188912" y="2503106"/>
            <a:chExt cx="953135" cy="943610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262" y="2505468"/>
              <a:ext cx="950239" cy="94105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09550" y="2523744"/>
              <a:ext cx="812800" cy="803275"/>
            </a:xfrm>
            <a:custGeom>
              <a:avLst/>
              <a:gdLst/>
              <a:ahLst/>
              <a:cxnLst/>
              <a:rect l="l" t="t" r="r" b="b"/>
              <a:pathLst>
                <a:path w="812800" h="803275">
                  <a:moveTo>
                    <a:pt x="406145" y="0"/>
                  </a:moveTo>
                  <a:lnTo>
                    <a:pt x="358780" y="2702"/>
                  </a:lnTo>
                  <a:lnTo>
                    <a:pt x="313020" y="10608"/>
                  </a:lnTo>
                  <a:lnTo>
                    <a:pt x="269170" y="23415"/>
                  </a:lnTo>
                  <a:lnTo>
                    <a:pt x="227533" y="40823"/>
                  </a:lnTo>
                  <a:lnTo>
                    <a:pt x="188416" y="62530"/>
                  </a:lnTo>
                  <a:lnTo>
                    <a:pt x="152122" y="88234"/>
                  </a:lnTo>
                  <a:lnTo>
                    <a:pt x="118957" y="117633"/>
                  </a:lnTo>
                  <a:lnTo>
                    <a:pt x="89225" y="150427"/>
                  </a:lnTo>
                  <a:lnTo>
                    <a:pt x="63232" y="186313"/>
                  </a:lnTo>
                  <a:lnTo>
                    <a:pt x="41281" y="224989"/>
                  </a:lnTo>
                  <a:lnTo>
                    <a:pt x="23677" y="266155"/>
                  </a:lnTo>
                  <a:lnTo>
                    <a:pt x="10726" y="309509"/>
                  </a:lnTo>
                  <a:lnTo>
                    <a:pt x="2732" y="354749"/>
                  </a:lnTo>
                  <a:lnTo>
                    <a:pt x="0" y="401573"/>
                  </a:lnTo>
                  <a:lnTo>
                    <a:pt x="2732" y="448398"/>
                  </a:lnTo>
                  <a:lnTo>
                    <a:pt x="10726" y="493638"/>
                  </a:lnTo>
                  <a:lnTo>
                    <a:pt x="23677" y="536992"/>
                  </a:lnTo>
                  <a:lnTo>
                    <a:pt x="41281" y="578158"/>
                  </a:lnTo>
                  <a:lnTo>
                    <a:pt x="63232" y="616834"/>
                  </a:lnTo>
                  <a:lnTo>
                    <a:pt x="89225" y="652720"/>
                  </a:lnTo>
                  <a:lnTo>
                    <a:pt x="118957" y="685514"/>
                  </a:lnTo>
                  <a:lnTo>
                    <a:pt x="152122" y="714913"/>
                  </a:lnTo>
                  <a:lnTo>
                    <a:pt x="188416" y="740617"/>
                  </a:lnTo>
                  <a:lnTo>
                    <a:pt x="227533" y="762324"/>
                  </a:lnTo>
                  <a:lnTo>
                    <a:pt x="269170" y="779732"/>
                  </a:lnTo>
                  <a:lnTo>
                    <a:pt x="313020" y="792539"/>
                  </a:lnTo>
                  <a:lnTo>
                    <a:pt x="358780" y="800445"/>
                  </a:lnTo>
                  <a:lnTo>
                    <a:pt x="406145" y="803147"/>
                  </a:lnTo>
                  <a:lnTo>
                    <a:pt x="453511" y="800445"/>
                  </a:lnTo>
                  <a:lnTo>
                    <a:pt x="499271" y="792539"/>
                  </a:lnTo>
                  <a:lnTo>
                    <a:pt x="543121" y="779732"/>
                  </a:lnTo>
                  <a:lnTo>
                    <a:pt x="584758" y="762324"/>
                  </a:lnTo>
                  <a:lnTo>
                    <a:pt x="623875" y="740617"/>
                  </a:lnTo>
                  <a:lnTo>
                    <a:pt x="660169" y="714913"/>
                  </a:lnTo>
                  <a:lnTo>
                    <a:pt x="693334" y="685514"/>
                  </a:lnTo>
                  <a:lnTo>
                    <a:pt x="723066" y="652720"/>
                  </a:lnTo>
                  <a:lnTo>
                    <a:pt x="749059" y="616834"/>
                  </a:lnTo>
                  <a:lnTo>
                    <a:pt x="771010" y="578158"/>
                  </a:lnTo>
                  <a:lnTo>
                    <a:pt x="788614" y="536992"/>
                  </a:lnTo>
                  <a:lnTo>
                    <a:pt x="801565" y="493638"/>
                  </a:lnTo>
                  <a:lnTo>
                    <a:pt x="809559" y="448398"/>
                  </a:lnTo>
                  <a:lnTo>
                    <a:pt x="812291" y="401573"/>
                  </a:lnTo>
                  <a:lnTo>
                    <a:pt x="809559" y="354749"/>
                  </a:lnTo>
                  <a:lnTo>
                    <a:pt x="801565" y="309509"/>
                  </a:lnTo>
                  <a:lnTo>
                    <a:pt x="788614" y="266155"/>
                  </a:lnTo>
                  <a:lnTo>
                    <a:pt x="771010" y="224989"/>
                  </a:lnTo>
                  <a:lnTo>
                    <a:pt x="749059" y="186313"/>
                  </a:lnTo>
                  <a:lnTo>
                    <a:pt x="723066" y="150427"/>
                  </a:lnTo>
                  <a:lnTo>
                    <a:pt x="693334" y="117633"/>
                  </a:lnTo>
                  <a:lnTo>
                    <a:pt x="660169" y="88234"/>
                  </a:lnTo>
                  <a:lnTo>
                    <a:pt x="623875" y="62530"/>
                  </a:lnTo>
                  <a:lnTo>
                    <a:pt x="584758" y="40823"/>
                  </a:lnTo>
                  <a:lnTo>
                    <a:pt x="543121" y="23415"/>
                  </a:lnTo>
                  <a:lnTo>
                    <a:pt x="499271" y="10608"/>
                  </a:lnTo>
                  <a:lnTo>
                    <a:pt x="453511" y="2702"/>
                  </a:lnTo>
                  <a:lnTo>
                    <a:pt x="406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09550" y="2523744"/>
              <a:ext cx="812800" cy="803275"/>
            </a:xfrm>
            <a:custGeom>
              <a:avLst/>
              <a:gdLst/>
              <a:ahLst/>
              <a:cxnLst/>
              <a:rect l="l" t="t" r="r" b="b"/>
              <a:pathLst>
                <a:path w="812800" h="803275">
                  <a:moveTo>
                    <a:pt x="0" y="401573"/>
                  </a:moveTo>
                  <a:lnTo>
                    <a:pt x="2732" y="354749"/>
                  </a:lnTo>
                  <a:lnTo>
                    <a:pt x="10726" y="309509"/>
                  </a:lnTo>
                  <a:lnTo>
                    <a:pt x="23677" y="266155"/>
                  </a:lnTo>
                  <a:lnTo>
                    <a:pt x="41281" y="224989"/>
                  </a:lnTo>
                  <a:lnTo>
                    <a:pt x="63232" y="186313"/>
                  </a:lnTo>
                  <a:lnTo>
                    <a:pt x="89225" y="150427"/>
                  </a:lnTo>
                  <a:lnTo>
                    <a:pt x="118957" y="117633"/>
                  </a:lnTo>
                  <a:lnTo>
                    <a:pt x="152122" y="88234"/>
                  </a:lnTo>
                  <a:lnTo>
                    <a:pt x="188416" y="62530"/>
                  </a:lnTo>
                  <a:lnTo>
                    <a:pt x="227533" y="40823"/>
                  </a:lnTo>
                  <a:lnTo>
                    <a:pt x="269170" y="23415"/>
                  </a:lnTo>
                  <a:lnTo>
                    <a:pt x="313020" y="10608"/>
                  </a:lnTo>
                  <a:lnTo>
                    <a:pt x="358780" y="2702"/>
                  </a:lnTo>
                  <a:lnTo>
                    <a:pt x="406145" y="0"/>
                  </a:lnTo>
                  <a:lnTo>
                    <a:pt x="453511" y="2702"/>
                  </a:lnTo>
                  <a:lnTo>
                    <a:pt x="499271" y="10608"/>
                  </a:lnTo>
                  <a:lnTo>
                    <a:pt x="543121" y="23415"/>
                  </a:lnTo>
                  <a:lnTo>
                    <a:pt x="584758" y="40823"/>
                  </a:lnTo>
                  <a:lnTo>
                    <a:pt x="623875" y="62530"/>
                  </a:lnTo>
                  <a:lnTo>
                    <a:pt x="660169" y="88234"/>
                  </a:lnTo>
                  <a:lnTo>
                    <a:pt x="693334" y="117633"/>
                  </a:lnTo>
                  <a:lnTo>
                    <a:pt x="723066" y="150427"/>
                  </a:lnTo>
                  <a:lnTo>
                    <a:pt x="749059" y="186313"/>
                  </a:lnTo>
                  <a:lnTo>
                    <a:pt x="771010" y="224989"/>
                  </a:lnTo>
                  <a:lnTo>
                    <a:pt x="788614" y="266155"/>
                  </a:lnTo>
                  <a:lnTo>
                    <a:pt x="801565" y="309509"/>
                  </a:lnTo>
                  <a:lnTo>
                    <a:pt x="809559" y="354749"/>
                  </a:lnTo>
                  <a:lnTo>
                    <a:pt x="812291" y="401573"/>
                  </a:lnTo>
                  <a:lnTo>
                    <a:pt x="809559" y="448398"/>
                  </a:lnTo>
                  <a:lnTo>
                    <a:pt x="801565" y="493638"/>
                  </a:lnTo>
                  <a:lnTo>
                    <a:pt x="788614" y="536992"/>
                  </a:lnTo>
                  <a:lnTo>
                    <a:pt x="771010" y="578158"/>
                  </a:lnTo>
                  <a:lnTo>
                    <a:pt x="749059" y="616834"/>
                  </a:lnTo>
                  <a:lnTo>
                    <a:pt x="723066" y="652720"/>
                  </a:lnTo>
                  <a:lnTo>
                    <a:pt x="693334" y="685514"/>
                  </a:lnTo>
                  <a:lnTo>
                    <a:pt x="660169" y="714913"/>
                  </a:lnTo>
                  <a:lnTo>
                    <a:pt x="623875" y="740617"/>
                  </a:lnTo>
                  <a:lnTo>
                    <a:pt x="584758" y="762324"/>
                  </a:lnTo>
                  <a:lnTo>
                    <a:pt x="543121" y="779732"/>
                  </a:lnTo>
                  <a:lnTo>
                    <a:pt x="499271" y="792539"/>
                  </a:lnTo>
                  <a:lnTo>
                    <a:pt x="453511" y="800445"/>
                  </a:lnTo>
                  <a:lnTo>
                    <a:pt x="406145" y="803147"/>
                  </a:lnTo>
                  <a:lnTo>
                    <a:pt x="358780" y="800445"/>
                  </a:lnTo>
                  <a:lnTo>
                    <a:pt x="313020" y="792539"/>
                  </a:lnTo>
                  <a:lnTo>
                    <a:pt x="269170" y="779732"/>
                  </a:lnTo>
                  <a:lnTo>
                    <a:pt x="227533" y="762324"/>
                  </a:lnTo>
                  <a:lnTo>
                    <a:pt x="188416" y="740617"/>
                  </a:lnTo>
                  <a:lnTo>
                    <a:pt x="152122" y="714913"/>
                  </a:lnTo>
                  <a:lnTo>
                    <a:pt x="118957" y="685514"/>
                  </a:lnTo>
                  <a:lnTo>
                    <a:pt x="89225" y="652720"/>
                  </a:lnTo>
                  <a:lnTo>
                    <a:pt x="63232" y="616834"/>
                  </a:lnTo>
                  <a:lnTo>
                    <a:pt x="41281" y="578158"/>
                  </a:lnTo>
                  <a:lnTo>
                    <a:pt x="23677" y="536992"/>
                  </a:lnTo>
                  <a:lnTo>
                    <a:pt x="10726" y="493638"/>
                  </a:lnTo>
                  <a:lnTo>
                    <a:pt x="2732" y="448398"/>
                  </a:lnTo>
                  <a:lnTo>
                    <a:pt x="0" y="401573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376174" y="2800095"/>
            <a:ext cx="49339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4" b="1">
                <a:latin typeface="Arial"/>
                <a:cs typeface="Arial"/>
              </a:rPr>
              <a:t>FQHC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301176" y="3546284"/>
            <a:ext cx="1080135" cy="996315"/>
            <a:chOff x="2301176" y="3546284"/>
            <a:chExt cx="1080135" cy="996315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3526" y="3548633"/>
              <a:ext cx="1077468" cy="99364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6114" y="3791000"/>
              <a:ext cx="810056" cy="57691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321814" y="3566921"/>
              <a:ext cx="939800" cy="855980"/>
            </a:xfrm>
            <a:custGeom>
              <a:avLst/>
              <a:gdLst/>
              <a:ahLst/>
              <a:cxnLst/>
              <a:rect l="l" t="t" r="r" b="b"/>
              <a:pathLst>
                <a:path w="939800" h="855979">
                  <a:moveTo>
                    <a:pt x="469773" y="0"/>
                  </a:moveTo>
                  <a:lnTo>
                    <a:pt x="418583" y="2510"/>
                  </a:lnTo>
                  <a:lnTo>
                    <a:pt x="368991" y="9866"/>
                  </a:lnTo>
                  <a:lnTo>
                    <a:pt x="321283" y="21808"/>
                  </a:lnTo>
                  <a:lnTo>
                    <a:pt x="275745" y="38075"/>
                  </a:lnTo>
                  <a:lnTo>
                    <a:pt x="232663" y="58405"/>
                  </a:lnTo>
                  <a:lnTo>
                    <a:pt x="192325" y="82539"/>
                  </a:lnTo>
                  <a:lnTo>
                    <a:pt x="155017" y="110216"/>
                  </a:lnTo>
                  <a:lnTo>
                    <a:pt x="121024" y="141174"/>
                  </a:lnTo>
                  <a:lnTo>
                    <a:pt x="90635" y="175153"/>
                  </a:lnTo>
                  <a:lnTo>
                    <a:pt x="64134" y="211892"/>
                  </a:lnTo>
                  <a:lnTo>
                    <a:pt x="41810" y="251130"/>
                  </a:lnTo>
                  <a:lnTo>
                    <a:pt x="23948" y="292608"/>
                  </a:lnTo>
                  <a:lnTo>
                    <a:pt x="10834" y="336062"/>
                  </a:lnTo>
                  <a:lnTo>
                    <a:pt x="2756" y="381234"/>
                  </a:lnTo>
                  <a:lnTo>
                    <a:pt x="0" y="427863"/>
                  </a:lnTo>
                  <a:lnTo>
                    <a:pt x="2756" y="474491"/>
                  </a:lnTo>
                  <a:lnTo>
                    <a:pt x="10834" y="519663"/>
                  </a:lnTo>
                  <a:lnTo>
                    <a:pt x="23948" y="563117"/>
                  </a:lnTo>
                  <a:lnTo>
                    <a:pt x="41810" y="604595"/>
                  </a:lnTo>
                  <a:lnTo>
                    <a:pt x="64135" y="643833"/>
                  </a:lnTo>
                  <a:lnTo>
                    <a:pt x="90635" y="680572"/>
                  </a:lnTo>
                  <a:lnTo>
                    <a:pt x="121024" y="714551"/>
                  </a:lnTo>
                  <a:lnTo>
                    <a:pt x="155017" y="745509"/>
                  </a:lnTo>
                  <a:lnTo>
                    <a:pt x="192325" y="773186"/>
                  </a:lnTo>
                  <a:lnTo>
                    <a:pt x="232663" y="797320"/>
                  </a:lnTo>
                  <a:lnTo>
                    <a:pt x="275745" y="817650"/>
                  </a:lnTo>
                  <a:lnTo>
                    <a:pt x="321283" y="833917"/>
                  </a:lnTo>
                  <a:lnTo>
                    <a:pt x="368991" y="845859"/>
                  </a:lnTo>
                  <a:lnTo>
                    <a:pt x="418583" y="853215"/>
                  </a:lnTo>
                  <a:lnTo>
                    <a:pt x="469773" y="855726"/>
                  </a:lnTo>
                  <a:lnTo>
                    <a:pt x="520962" y="853215"/>
                  </a:lnTo>
                  <a:lnTo>
                    <a:pt x="570554" y="845859"/>
                  </a:lnTo>
                  <a:lnTo>
                    <a:pt x="618262" y="833917"/>
                  </a:lnTo>
                  <a:lnTo>
                    <a:pt x="663800" y="817650"/>
                  </a:lnTo>
                  <a:lnTo>
                    <a:pt x="706882" y="797320"/>
                  </a:lnTo>
                  <a:lnTo>
                    <a:pt x="747220" y="773186"/>
                  </a:lnTo>
                  <a:lnTo>
                    <a:pt x="784528" y="745509"/>
                  </a:lnTo>
                  <a:lnTo>
                    <a:pt x="818521" y="714551"/>
                  </a:lnTo>
                  <a:lnTo>
                    <a:pt x="848910" y="680572"/>
                  </a:lnTo>
                  <a:lnTo>
                    <a:pt x="875411" y="643833"/>
                  </a:lnTo>
                  <a:lnTo>
                    <a:pt x="897735" y="604595"/>
                  </a:lnTo>
                  <a:lnTo>
                    <a:pt x="915597" y="563117"/>
                  </a:lnTo>
                  <a:lnTo>
                    <a:pt x="928711" y="519663"/>
                  </a:lnTo>
                  <a:lnTo>
                    <a:pt x="936789" y="474491"/>
                  </a:lnTo>
                  <a:lnTo>
                    <a:pt x="939546" y="427863"/>
                  </a:lnTo>
                  <a:lnTo>
                    <a:pt x="936789" y="381234"/>
                  </a:lnTo>
                  <a:lnTo>
                    <a:pt x="928711" y="336062"/>
                  </a:lnTo>
                  <a:lnTo>
                    <a:pt x="915597" y="292607"/>
                  </a:lnTo>
                  <a:lnTo>
                    <a:pt x="897735" y="251130"/>
                  </a:lnTo>
                  <a:lnTo>
                    <a:pt x="875411" y="211892"/>
                  </a:lnTo>
                  <a:lnTo>
                    <a:pt x="848910" y="175153"/>
                  </a:lnTo>
                  <a:lnTo>
                    <a:pt x="818521" y="141174"/>
                  </a:lnTo>
                  <a:lnTo>
                    <a:pt x="784528" y="110216"/>
                  </a:lnTo>
                  <a:lnTo>
                    <a:pt x="747220" y="82539"/>
                  </a:lnTo>
                  <a:lnTo>
                    <a:pt x="706882" y="58405"/>
                  </a:lnTo>
                  <a:lnTo>
                    <a:pt x="663800" y="38075"/>
                  </a:lnTo>
                  <a:lnTo>
                    <a:pt x="618262" y="21808"/>
                  </a:lnTo>
                  <a:lnTo>
                    <a:pt x="570554" y="9866"/>
                  </a:lnTo>
                  <a:lnTo>
                    <a:pt x="520962" y="2510"/>
                  </a:lnTo>
                  <a:lnTo>
                    <a:pt x="469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321814" y="3566921"/>
              <a:ext cx="939800" cy="855980"/>
            </a:xfrm>
            <a:custGeom>
              <a:avLst/>
              <a:gdLst/>
              <a:ahLst/>
              <a:cxnLst/>
              <a:rect l="l" t="t" r="r" b="b"/>
              <a:pathLst>
                <a:path w="939800" h="855979">
                  <a:moveTo>
                    <a:pt x="0" y="427863"/>
                  </a:moveTo>
                  <a:lnTo>
                    <a:pt x="2756" y="381234"/>
                  </a:lnTo>
                  <a:lnTo>
                    <a:pt x="10834" y="336062"/>
                  </a:lnTo>
                  <a:lnTo>
                    <a:pt x="23948" y="292608"/>
                  </a:lnTo>
                  <a:lnTo>
                    <a:pt x="41810" y="251130"/>
                  </a:lnTo>
                  <a:lnTo>
                    <a:pt x="64134" y="211892"/>
                  </a:lnTo>
                  <a:lnTo>
                    <a:pt x="90635" y="175153"/>
                  </a:lnTo>
                  <a:lnTo>
                    <a:pt x="121024" y="141174"/>
                  </a:lnTo>
                  <a:lnTo>
                    <a:pt x="155017" y="110216"/>
                  </a:lnTo>
                  <a:lnTo>
                    <a:pt x="192325" y="82539"/>
                  </a:lnTo>
                  <a:lnTo>
                    <a:pt x="232663" y="58405"/>
                  </a:lnTo>
                  <a:lnTo>
                    <a:pt x="275745" y="38075"/>
                  </a:lnTo>
                  <a:lnTo>
                    <a:pt x="321283" y="21808"/>
                  </a:lnTo>
                  <a:lnTo>
                    <a:pt x="368991" y="9866"/>
                  </a:lnTo>
                  <a:lnTo>
                    <a:pt x="418583" y="2510"/>
                  </a:lnTo>
                  <a:lnTo>
                    <a:pt x="469773" y="0"/>
                  </a:lnTo>
                  <a:lnTo>
                    <a:pt x="520962" y="2510"/>
                  </a:lnTo>
                  <a:lnTo>
                    <a:pt x="570554" y="9866"/>
                  </a:lnTo>
                  <a:lnTo>
                    <a:pt x="618262" y="21808"/>
                  </a:lnTo>
                  <a:lnTo>
                    <a:pt x="663800" y="38075"/>
                  </a:lnTo>
                  <a:lnTo>
                    <a:pt x="706882" y="58405"/>
                  </a:lnTo>
                  <a:lnTo>
                    <a:pt x="747220" y="82539"/>
                  </a:lnTo>
                  <a:lnTo>
                    <a:pt x="784528" y="110216"/>
                  </a:lnTo>
                  <a:lnTo>
                    <a:pt x="818521" y="141174"/>
                  </a:lnTo>
                  <a:lnTo>
                    <a:pt x="848910" y="175153"/>
                  </a:lnTo>
                  <a:lnTo>
                    <a:pt x="875411" y="211892"/>
                  </a:lnTo>
                  <a:lnTo>
                    <a:pt x="897735" y="251130"/>
                  </a:lnTo>
                  <a:lnTo>
                    <a:pt x="915597" y="292607"/>
                  </a:lnTo>
                  <a:lnTo>
                    <a:pt x="928711" y="336062"/>
                  </a:lnTo>
                  <a:lnTo>
                    <a:pt x="936789" y="381234"/>
                  </a:lnTo>
                  <a:lnTo>
                    <a:pt x="939546" y="427863"/>
                  </a:lnTo>
                  <a:lnTo>
                    <a:pt x="936789" y="474491"/>
                  </a:lnTo>
                  <a:lnTo>
                    <a:pt x="928711" y="519663"/>
                  </a:lnTo>
                  <a:lnTo>
                    <a:pt x="915597" y="563117"/>
                  </a:lnTo>
                  <a:lnTo>
                    <a:pt x="897735" y="604595"/>
                  </a:lnTo>
                  <a:lnTo>
                    <a:pt x="875411" y="643833"/>
                  </a:lnTo>
                  <a:lnTo>
                    <a:pt x="848910" y="680572"/>
                  </a:lnTo>
                  <a:lnTo>
                    <a:pt x="818521" y="714551"/>
                  </a:lnTo>
                  <a:lnTo>
                    <a:pt x="784528" y="745509"/>
                  </a:lnTo>
                  <a:lnTo>
                    <a:pt x="747220" y="773186"/>
                  </a:lnTo>
                  <a:lnTo>
                    <a:pt x="706882" y="797320"/>
                  </a:lnTo>
                  <a:lnTo>
                    <a:pt x="663800" y="817650"/>
                  </a:lnTo>
                  <a:lnTo>
                    <a:pt x="618262" y="833917"/>
                  </a:lnTo>
                  <a:lnTo>
                    <a:pt x="570554" y="845859"/>
                  </a:lnTo>
                  <a:lnTo>
                    <a:pt x="520962" y="853215"/>
                  </a:lnTo>
                  <a:lnTo>
                    <a:pt x="469773" y="855726"/>
                  </a:lnTo>
                  <a:lnTo>
                    <a:pt x="418583" y="853215"/>
                  </a:lnTo>
                  <a:lnTo>
                    <a:pt x="368991" y="845859"/>
                  </a:lnTo>
                  <a:lnTo>
                    <a:pt x="321283" y="833917"/>
                  </a:lnTo>
                  <a:lnTo>
                    <a:pt x="275745" y="817650"/>
                  </a:lnTo>
                  <a:lnTo>
                    <a:pt x="232663" y="797320"/>
                  </a:lnTo>
                  <a:lnTo>
                    <a:pt x="192325" y="773186"/>
                  </a:lnTo>
                  <a:lnTo>
                    <a:pt x="155017" y="745509"/>
                  </a:lnTo>
                  <a:lnTo>
                    <a:pt x="121024" y="714551"/>
                  </a:lnTo>
                  <a:lnTo>
                    <a:pt x="90635" y="680572"/>
                  </a:lnTo>
                  <a:lnTo>
                    <a:pt x="64135" y="643833"/>
                  </a:lnTo>
                  <a:lnTo>
                    <a:pt x="41810" y="604595"/>
                  </a:lnTo>
                  <a:lnTo>
                    <a:pt x="23948" y="563117"/>
                  </a:lnTo>
                  <a:lnTo>
                    <a:pt x="10834" y="519663"/>
                  </a:lnTo>
                  <a:lnTo>
                    <a:pt x="2756" y="474491"/>
                  </a:lnTo>
                  <a:lnTo>
                    <a:pt x="0" y="427863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2559050" y="3831082"/>
            <a:ext cx="464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0" b="1">
                <a:latin typeface="Arial"/>
                <a:cs typeface="Arial"/>
              </a:rPr>
              <a:t>FHIR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123438" y="4297679"/>
            <a:ext cx="8950325" cy="1072515"/>
            <a:chOff x="3123438" y="4297679"/>
            <a:chExt cx="8950325" cy="1072515"/>
          </a:xfrm>
        </p:grpSpPr>
        <p:sp>
          <p:nvSpPr>
            <p:cNvPr id="52" name="object 52"/>
            <p:cNvSpPr/>
            <p:nvPr/>
          </p:nvSpPr>
          <p:spPr>
            <a:xfrm>
              <a:off x="3123438" y="4297679"/>
              <a:ext cx="884555" cy="522605"/>
            </a:xfrm>
            <a:custGeom>
              <a:avLst/>
              <a:gdLst/>
              <a:ahLst/>
              <a:cxnLst/>
              <a:rect l="l" t="t" r="r" b="b"/>
              <a:pathLst>
                <a:path w="884554" h="522604">
                  <a:moveTo>
                    <a:pt x="802034" y="490381"/>
                  </a:moveTo>
                  <a:lnTo>
                    <a:pt x="787273" y="515366"/>
                  </a:lnTo>
                  <a:lnTo>
                    <a:pt x="884174" y="522097"/>
                  </a:lnTo>
                  <a:lnTo>
                    <a:pt x="868411" y="497713"/>
                  </a:lnTo>
                  <a:lnTo>
                    <a:pt x="814451" y="497713"/>
                  </a:lnTo>
                  <a:lnTo>
                    <a:pt x="802034" y="490381"/>
                  </a:lnTo>
                  <a:close/>
                </a:path>
                <a:path w="884554" h="522604">
                  <a:moveTo>
                    <a:pt x="816748" y="465478"/>
                  </a:moveTo>
                  <a:lnTo>
                    <a:pt x="802034" y="490381"/>
                  </a:lnTo>
                  <a:lnTo>
                    <a:pt x="814451" y="497713"/>
                  </a:lnTo>
                  <a:lnTo>
                    <a:pt x="829183" y="472821"/>
                  </a:lnTo>
                  <a:lnTo>
                    <a:pt x="816748" y="465478"/>
                  </a:lnTo>
                  <a:close/>
                </a:path>
                <a:path w="884554" h="522604">
                  <a:moveTo>
                    <a:pt x="831469" y="440563"/>
                  </a:moveTo>
                  <a:lnTo>
                    <a:pt x="816748" y="465478"/>
                  </a:lnTo>
                  <a:lnTo>
                    <a:pt x="829183" y="472821"/>
                  </a:lnTo>
                  <a:lnTo>
                    <a:pt x="814451" y="497713"/>
                  </a:lnTo>
                  <a:lnTo>
                    <a:pt x="868411" y="497713"/>
                  </a:lnTo>
                  <a:lnTo>
                    <a:pt x="831469" y="440563"/>
                  </a:lnTo>
                  <a:close/>
                </a:path>
                <a:path w="884554" h="522604">
                  <a:moveTo>
                    <a:pt x="82139" y="31715"/>
                  </a:moveTo>
                  <a:lnTo>
                    <a:pt x="67425" y="56618"/>
                  </a:lnTo>
                  <a:lnTo>
                    <a:pt x="802034" y="490381"/>
                  </a:lnTo>
                  <a:lnTo>
                    <a:pt x="816748" y="465478"/>
                  </a:lnTo>
                  <a:lnTo>
                    <a:pt x="82139" y="31715"/>
                  </a:lnTo>
                  <a:close/>
                </a:path>
                <a:path w="884554" h="522604">
                  <a:moveTo>
                    <a:pt x="0" y="0"/>
                  </a:moveTo>
                  <a:lnTo>
                    <a:pt x="52705" y="81534"/>
                  </a:lnTo>
                  <a:lnTo>
                    <a:pt x="67425" y="56618"/>
                  </a:lnTo>
                  <a:lnTo>
                    <a:pt x="54991" y="49276"/>
                  </a:lnTo>
                  <a:lnTo>
                    <a:pt x="69723" y="24384"/>
                  </a:lnTo>
                  <a:lnTo>
                    <a:pt x="86471" y="24384"/>
                  </a:lnTo>
                  <a:lnTo>
                    <a:pt x="96900" y="6731"/>
                  </a:lnTo>
                  <a:lnTo>
                    <a:pt x="0" y="0"/>
                  </a:lnTo>
                  <a:close/>
                </a:path>
                <a:path w="884554" h="522604">
                  <a:moveTo>
                    <a:pt x="69723" y="24384"/>
                  </a:moveTo>
                  <a:lnTo>
                    <a:pt x="54991" y="49276"/>
                  </a:lnTo>
                  <a:lnTo>
                    <a:pt x="67425" y="56618"/>
                  </a:lnTo>
                  <a:lnTo>
                    <a:pt x="82139" y="31715"/>
                  </a:lnTo>
                  <a:lnTo>
                    <a:pt x="69723" y="24384"/>
                  </a:lnTo>
                  <a:close/>
                </a:path>
                <a:path w="884554" h="522604">
                  <a:moveTo>
                    <a:pt x="86471" y="24384"/>
                  </a:moveTo>
                  <a:lnTo>
                    <a:pt x="69723" y="24384"/>
                  </a:lnTo>
                  <a:lnTo>
                    <a:pt x="82139" y="31715"/>
                  </a:lnTo>
                  <a:lnTo>
                    <a:pt x="86471" y="243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7485" y="4429505"/>
              <a:ext cx="945692" cy="94030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1145773" y="4447793"/>
              <a:ext cx="807720" cy="802640"/>
            </a:xfrm>
            <a:custGeom>
              <a:avLst/>
              <a:gdLst/>
              <a:ahLst/>
              <a:cxnLst/>
              <a:rect l="l" t="t" r="r" b="b"/>
              <a:pathLst>
                <a:path w="807720" h="802639">
                  <a:moveTo>
                    <a:pt x="403859" y="0"/>
                  </a:moveTo>
                  <a:lnTo>
                    <a:pt x="356767" y="2698"/>
                  </a:lnTo>
                  <a:lnTo>
                    <a:pt x="311269" y="10593"/>
                  </a:lnTo>
                  <a:lnTo>
                    <a:pt x="267668" y="23384"/>
                  </a:lnTo>
                  <a:lnTo>
                    <a:pt x="226267" y="40770"/>
                  </a:lnTo>
                  <a:lnTo>
                    <a:pt x="187370" y="62450"/>
                  </a:lnTo>
                  <a:lnTo>
                    <a:pt x="151280" y="88124"/>
                  </a:lnTo>
                  <a:lnTo>
                    <a:pt x="118300" y="117490"/>
                  </a:lnTo>
                  <a:lnTo>
                    <a:pt x="88734" y="150249"/>
                  </a:lnTo>
                  <a:lnTo>
                    <a:pt x="62884" y="186099"/>
                  </a:lnTo>
                  <a:lnTo>
                    <a:pt x="41054" y="224740"/>
                  </a:lnTo>
                  <a:lnTo>
                    <a:pt x="23548" y="265870"/>
                  </a:lnTo>
                  <a:lnTo>
                    <a:pt x="10668" y="309189"/>
                  </a:lnTo>
                  <a:lnTo>
                    <a:pt x="2717" y="354397"/>
                  </a:lnTo>
                  <a:lnTo>
                    <a:pt x="0" y="401192"/>
                  </a:lnTo>
                  <a:lnTo>
                    <a:pt x="2717" y="447988"/>
                  </a:lnTo>
                  <a:lnTo>
                    <a:pt x="10667" y="493196"/>
                  </a:lnTo>
                  <a:lnTo>
                    <a:pt x="23548" y="536515"/>
                  </a:lnTo>
                  <a:lnTo>
                    <a:pt x="41054" y="577645"/>
                  </a:lnTo>
                  <a:lnTo>
                    <a:pt x="62884" y="616286"/>
                  </a:lnTo>
                  <a:lnTo>
                    <a:pt x="88734" y="652136"/>
                  </a:lnTo>
                  <a:lnTo>
                    <a:pt x="118300" y="684895"/>
                  </a:lnTo>
                  <a:lnTo>
                    <a:pt x="151280" y="714261"/>
                  </a:lnTo>
                  <a:lnTo>
                    <a:pt x="187370" y="739935"/>
                  </a:lnTo>
                  <a:lnTo>
                    <a:pt x="226267" y="761615"/>
                  </a:lnTo>
                  <a:lnTo>
                    <a:pt x="267668" y="779001"/>
                  </a:lnTo>
                  <a:lnTo>
                    <a:pt x="311269" y="791792"/>
                  </a:lnTo>
                  <a:lnTo>
                    <a:pt x="356767" y="799687"/>
                  </a:lnTo>
                  <a:lnTo>
                    <a:pt x="403859" y="802385"/>
                  </a:lnTo>
                  <a:lnTo>
                    <a:pt x="450952" y="799687"/>
                  </a:lnTo>
                  <a:lnTo>
                    <a:pt x="496450" y="791792"/>
                  </a:lnTo>
                  <a:lnTo>
                    <a:pt x="540051" y="779001"/>
                  </a:lnTo>
                  <a:lnTo>
                    <a:pt x="581452" y="761615"/>
                  </a:lnTo>
                  <a:lnTo>
                    <a:pt x="620349" y="739935"/>
                  </a:lnTo>
                  <a:lnTo>
                    <a:pt x="656439" y="714261"/>
                  </a:lnTo>
                  <a:lnTo>
                    <a:pt x="689419" y="684895"/>
                  </a:lnTo>
                  <a:lnTo>
                    <a:pt x="718985" y="652136"/>
                  </a:lnTo>
                  <a:lnTo>
                    <a:pt x="744835" y="616286"/>
                  </a:lnTo>
                  <a:lnTo>
                    <a:pt x="766665" y="577645"/>
                  </a:lnTo>
                  <a:lnTo>
                    <a:pt x="784171" y="536515"/>
                  </a:lnTo>
                  <a:lnTo>
                    <a:pt x="797051" y="493196"/>
                  </a:lnTo>
                  <a:lnTo>
                    <a:pt x="805002" y="447988"/>
                  </a:lnTo>
                  <a:lnTo>
                    <a:pt x="807720" y="401192"/>
                  </a:lnTo>
                  <a:lnTo>
                    <a:pt x="805002" y="354397"/>
                  </a:lnTo>
                  <a:lnTo>
                    <a:pt x="797051" y="309189"/>
                  </a:lnTo>
                  <a:lnTo>
                    <a:pt x="784171" y="265870"/>
                  </a:lnTo>
                  <a:lnTo>
                    <a:pt x="766665" y="224740"/>
                  </a:lnTo>
                  <a:lnTo>
                    <a:pt x="744835" y="186099"/>
                  </a:lnTo>
                  <a:lnTo>
                    <a:pt x="718985" y="150249"/>
                  </a:lnTo>
                  <a:lnTo>
                    <a:pt x="689419" y="117490"/>
                  </a:lnTo>
                  <a:lnTo>
                    <a:pt x="656439" y="88124"/>
                  </a:lnTo>
                  <a:lnTo>
                    <a:pt x="620349" y="62450"/>
                  </a:lnTo>
                  <a:lnTo>
                    <a:pt x="581452" y="40770"/>
                  </a:lnTo>
                  <a:lnTo>
                    <a:pt x="540051" y="23384"/>
                  </a:lnTo>
                  <a:lnTo>
                    <a:pt x="496450" y="10593"/>
                  </a:lnTo>
                  <a:lnTo>
                    <a:pt x="450952" y="2698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145773" y="4447793"/>
              <a:ext cx="807720" cy="802640"/>
            </a:xfrm>
            <a:custGeom>
              <a:avLst/>
              <a:gdLst/>
              <a:ahLst/>
              <a:cxnLst/>
              <a:rect l="l" t="t" r="r" b="b"/>
              <a:pathLst>
                <a:path w="807720" h="802639">
                  <a:moveTo>
                    <a:pt x="0" y="401192"/>
                  </a:moveTo>
                  <a:lnTo>
                    <a:pt x="2717" y="354397"/>
                  </a:lnTo>
                  <a:lnTo>
                    <a:pt x="10668" y="309189"/>
                  </a:lnTo>
                  <a:lnTo>
                    <a:pt x="23548" y="265870"/>
                  </a:lnTo>
                  <a:lnTo>
                    <a:pt x="41054" y="224740"/>
                  </a:lnTo>
                  <a:lnTo>
                    <a:pt x="62884" y="186099"/>
                  </a:lnTo>
                  <a:lnTo>
                    <a:pt x="88734" y="150249"/>
                  </a:lnTo>
                  <a:lnTo>
                    <a:pt x="118300" y="117490"/>
                  </a:lnTo>
                  <a:lnTo>
                    <a:pt x="151280" y="88124"/>
                  </a:lnTo>
                  <a:lnTo>
                    <a:pt x="187370" y="62450"/>
                  </a:lnTo>
                  <a:lnTo>
                    <a:pt x="226267" y="40770"/>
                  </a:lnTo>
                  <a:lnTo>
                    <a:pt x="267668" y="23384"/>
                  </a:lnTo>
                  <a:lnTo>
                    <a:pt x="311269" y="10593"/>
                  </a:lnTo>
                  <a:lnTo>
                    <a:pt x="356767" y="2698"/>
                  </a:lnTo>
                  <a:lnTo>
                    <a:pt x="403859" y="0"/>
                  </a:lnTo>
                  <a:lnTo>
                    <a:pt x="450952" y="2698"/>
                  </a:lnTo>
                  <a:lnTo>
                    <a:pt x="496450" y="10593"/>
                  </a:lnTo>
                  <a:lnTo>
                    <a:pt x="540051" y="23384"/>
                  </a:lnTo>
                  <a:lnTo>
                    <a:pt x="581452" y="40770"/>
                  </a:lnTo>
                  <a:lnTo>
                    <a:pt x="620349" y="62450"/>
                  </a:lnTo>
                  <a:lnTo>
                    <a:pt x="656439" y="88124"/>
                  </a:lnTo>
                  <a:lnTo>
                    <a:pt x="689419" y="117490"/>
                  </a:lnTo>
                  <a:lnTo>
                    <a:pt x="718985" y="150249"/>
                  </a:lnTo>
                  <a:lnTo>
                    <a:pt x="744835" y="186099"/>
                  </a:lnTo>
                  <a:lnTo>
                    <a:pt x="766665" y="224740"/>
                  </a:lnTo>
                  <a:lnTo>
                    <a:pt x="784171" y="265870"/>
                  </a:lnTo>
                  <a:lnTo>
                    <a:pt x="797051" y="309189"/>
                  </a:lnTo>
                  <a:lnTo>
                    <a:pt x="805002" y="354397"/>
                  </a:lnTo>
                  <a:lnTo>
                    <a:pt x="807720" y="401192"/>
                  </a:lnTo>
                  <a:lnTo>
                    <a:pt x="805002" y="447988"/>
                  </a:lnTo>
                  <a:lnTo>
                    <a:pt x="797051" y="493196"/>
                  </a:lnTo>
                  <a:lnTo>
                    <a:pt x="784171" y="536515"/>
                  </a:lnTo>
                  <a:lnTo>
                    <a:pt x="766665" y="577645"/>
                  </a:lnTo>
                  <a:lnTo>
                    <a:pt x="744835" y="616286"/>
                  </a:lnTo>
                  <a:lnTo>
                    <a:pt x="718985" y="652136"/>
                  </a:lnTo>
                  <a:lnTo>
                    <a:pt x="689419" y="684895"/>
                  </a:lnTo>
                  <a:lnTo>
                    <a:pt x="656439" y="714261"/>
                  </a:lnTo>
                  <a:lnTo>
                    <a:pt x="620349" y="739935"/>
                  </a:lnTo>
                  <a:lnTo>
                    <a:pt x="581452" y="761615"/>
                  </a:lnTo>
                  <a:lnTo>
                    <a:pt x="540051" y="779001"/>
                  </a:lnTo>
                  <a:lnTo>
                    <a:pt x="496450" y="791792"/>
                  </a:lnTo>
                  <a:lnTo>
                    <a:pt x="450952" y="799687"/>
                  </a:lnTo>
                  <a:lnTo>
                    <a:pt x="403859" y="802385"/>
                  </a:lnTo>
                  <a:lnTo>
                    <a:pt x="356767" y="799687"/>
                  </a:lnTo>
                  <a:lnTo>
                    <a:pt x="311269" y="791792"/>
                  </a:lnTo>
                  <a:lnTo>
                    <a:pt x="267668" y="779001"/>
                  </a:lnTo>
                  <a:lnTo>
                    <a:pt x="226267" y="761615"/>
                  </a:lnTo>
                  <a:lnTo>
                    <a:pt x="187370" y="739935"/>
                  </a:lnTo>
                  <a:lnTo>
                    <a:pt x="151280" y="714261"/>
                  </a:lnTo>
                  <a:lnTo>
                    <a:pt x="118300" y="684895"/>
                  </a:lnTo>
                  <a:lnTo>
                    <a:pt x="88734" y="652136"/>
                  </a:lnTo>
                  <a:lnTo>
                    <a:pt x="62884" y="616286"/>
                  </a:lnTo>
                  <a:lnTo>
                    <a:pt x="41054" y="577645"/>
                  </a:lnTo>
                  <a:lnTo>
                    <a:pt x="23548" y="536515"/>
                  </a:lnTo>
                  <a:lnTo>
                    <a:pt x="10667" y="493196"/>
                  </a:lnTo>
                  <a:lnTo>
                    <a:pt x="2717" y="447988"/>
                  </a:lnTo>
                  <a:lnTo>
                    <a:pt x="0" y="401192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11386311" y="4679950"/>
            <a:ext cx="38544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80" b="1">
                <a:latin typeface="Arial"/>
                <a:cs typeface="Arial"/>
              </a:rPr>
              <a:t>CBO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1029886" y="3308540"/>
            <a:ext cx="942340" cy="953769"/>
            <a:chOff x="11029886" y="3308540"/>
            <a:chExt cx="942340" cy="953769"/>
          </a:xfrm>
        </p:grpSpPr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32235" y="3310877"/>
              <a:ext cx="939546" cy="95098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050523" y="3329178"/>
              <a:ext cx="802005" cy="813435"/>
            </a:xfrm>
            <a:custGeom>
              <a:avLst/>
              <a:gdLst/>
              <a:ahLst/>
              <a:cxnLst/>
              <a:rect l="l" t="t" r="r" b="b"/>
              <a:pathLst>
                <a:path w="802004" h="813435">
                  <a:moveTo>
                    <a:pt x="400811" y="0"/>
                  </a:moveTo>
                  <a:lnTo>
                    <a:pt x="354069" y="2734"/>
                  </a:lnTo>
                  <a:lnTo>
                    <a:pt x="308909" y="10735"/>
                  </a:lnTo>
                  <a:lnTo>
                    <a:pt x="265635" y="23698"/>
                  </a:lnTo>
                  <a:lnTo>
                    <a:pt x="224545" y="41316"/>
                  </a:lnTo>
                  <a:lnTo>
                    <a:pt x="185942" y="63287"/>
                  </a:lnTo>
                  <a:lnTo>
                    <a:pt x="150125" y="89303"/>
                  </a:lnTo>
                  <a:lnTo>
                    <a:pt x="117395" y="119062"/>
                  </a:lnTo>
                  <a:lnTo>
                    <a:pt x="88054" y="152257"/>
                  </a:lnTo>
                  <a:lnTo>
                    <a:pt x="62401" y="188585"/>
                  </a:lnTo>
                  <a:lnTo>
                    <a:pt x="40739" y="227739"/>
                  </a:lnTo>
                  <a:lnTo>
                    <a:pt x="23366" y="269415"/>
                  </a:lnTo>
                  <a:lnTo>
                    <a:pt x="10585" y="313308"/>
                  </a:lnTo>
                  <a:lnTo>
                    <a:pt x="2696" y="359114"/>
                  </a:lnTo>
                  <a:lnTo>
                    <a:pt x="0" y="406527"/>
                  </a:lnTo>
                  <a:lnTo>
                    <a:pt x="2696" y="453939"/>
                  </a:lnTo>
                  <a:lnTo>
                    <a:pt x="10585" y="499745"/>
                  </a:lnTo>
                  <a:lnTo>
                    <a:pt x="23366" y="543638"/>
                  </a:lnTo>
                  <a:lnTo>
                    <a:pt x="40739" y="585314"/>
                  </a:lnTo>
                  <a:lnTo>
                    <a:pt x="62401" y="624468"/>
                  </a:lnTo>
                  <a:lnTo>
                    <a:pt x="88054" y="660796"/>
                  </a:lnTo>
                  <a:lnTo>
                    <a:pt x="117395" y="693991"/>
                  </a:lnTo>
                  <a:lnTo>
                    <a:pt x="150125" y="723750"/>
                  </a:lnTo>
                  <a:lnTo>
                    <a:pt x="185942" y="749766"/>
                  </a:lnTo>
                  <a:lnTo>
                    <a:pt x="224545" y="771737"/>
                  </a:lnTo>
                  <a:lnTo>
                    <a:pt x="265635" y="789355"/>
                  </a:lnTo>
                  <a:lnTo>
                    <a:pt x="308909" y="802318"/>
                  </a:lnTo>
                  <a:lnTo>
                    <a:pt x="354069" y="810319"/>
                  </a:lnTo>
                  <a:lnTo>
                    <a:pt x="400811" y="813054"/>
                  </a:lnTo>
                  <a:lnTo>
                    <a:pt x="447554" y="810319"/>
                  </a:lnTo>
                  <a:lnTo>
                    <a:pt x="492714" y="802318"/>
                  </a:lnTo>
                  <a:lnTo>
                    <a:pt x="535988" y="789355"/>
                  </a:lnTo>
                  <a:lnTo>
                    <a:pt x="577078" y="771737"/>
                  </a:lnTo>
                  <a:lnTo>
                    <a:pt x="615681" y="749766"/>
                  </a:lnTo>
                  <a:lnTo>
                    <a:pt x="651498" y="723750"/>
                  </a:lnTo>
                  <a:lnTo>
                    <a:pt x="684228" y="693991"/>
                  </a:lnTo>
                  <a:lnTo>
                    <a:pt x="713569" y="660796"/>
                  </a:lnTo>
                  <a:lnTo>
                    <a:pt x="739222" y="624468"/>
                  </a:lnTo>
                  <a:lnTo>
                    <a:pt x="760884" y="585314"/>
                  </a:lnTo>
                  <a:lnTo>
                    <a:pt x="778257" y="543638"/>
                  </a:lnTo>
                  <a:lnTo>
                    <a:pt x="791038" y="499745"/>
                  </a:lnTo>
                  <a:lnTo>
                    <a:pt x="798927" y="453939"/>
                  </a:lnTo>
                  <a:lnTo>
                    <a:pt x="801624" y="406527"/>
                  </a:lnTo>
                  <a:lnTo>
                    <a:pt x="798927" y="359114"/>
                  </a:lnTo>
                  <a:lnTo>
                    <a:pt x="791038" y="313308"/>
                  </a:lnTo>
                  <a:lnTo>
                    <a:pt x="778257" y="269415"/>
                  </a:lnTo>
                  <a:lnTo>
                    <a:pt x="760884" y="227739"/>
                  </a:lnTo>
                  <a:lnTo>
                    <a:pt x="739222" y="188585"/>
                  </a:lnTo>
                  <a:lnTo>
                    <a:pt x="713569" y="152257"/>
                  </a:lnTo>
                  <a:lnTo>
                    <a:pt x="684228" y="119062"/>
                  </a:lnTo>
                  <a:lnTo>
                    <a:pt x="651498" y="89303"/>
                  </a:lnTo>
                  <a:lnTo>
                    <a:pt x="615681" y="63287"/>
                  </a:lnTo>
                  <a:lnTo>
                    <a:pt x="577078" y="41316"/>
                  </a:lnTo>
                  <a:lnTo>
                    <a:pt x="535988" y="23698"/>
                  </a:lnTo>
                  <a:lnTo>
                    <a:pt x="492714" y="10735"/>
                  </a:lnTo>
                  <a:lnTo>
                    <a:pt x="447554" y="2734"/>
                  </a:lnTo>
                  <a:lnTo>
                    <a:pt x="400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1050523" y="3329178"/>
              <a:ext cx="802005" cy="813435"/>
            </a:xfrm>
            <a:custGeom>
              <a:avLst/>
              <a:gdLst/>
              <a:ahLst/>
              <a:cxnLst/>
              <a:rect l="l" t="t" r="r" b="b"/>
              <a:pathLst>
                <a:path w="802004" h="813435">
                  <a:moveTo>
                    <a:pt x="0" y="406527"/>
                  </a:moveTo>
                  <a:lnTo>
                    <a:pt x="2696" y="359114"/>
                  </a:lnTo>
                  <a:lnTo>
                    <a:pt x="10585" y="313308"/>
                  </a:lnTo>
                  <a:lnTo>
                    <a:pt x="23366" y="269415"/>
                  </a:lnTo>
                  <a:lnTo>
                    <a:pt x="40739" y="227739"/>
                  </a:lnTo>
                  <a:lnTo>
                    <a:pt x="62401" y="188585"/>
                  </a:lnTo>
                  <a:lnTo>
                    <a:pt x="88054" y="152257"/>
                  </a:lnTo>
                  <a:lnTo>
                    <a:pt x="117395" y="119062"/>
                  </a:lnTo>
                  <a:lnTo>
                    <a:pt x="150125" y="89303"/>
                  </a:lnTo>
                  <a:lnTo>
                    <a:pt x="185942" y="63287"/>
                  </a:lnTo>
                  <a:lnTo>
                    <a:pt x="224545" y="41316"/>
                  </a:lnTo>
                  <a:lnTo>
                    <a:pt x="265635" y="23698"/>
                  </a:lnTo>
                  <a:lnTo>
                    <a:pt x="308909" y="10735"/>
                  </a:lnTo>
                  <a:lnTo>
                    <a:pt x="354069" y="2734"/>
                  </a:lnTo>
                  <a:lnTo>
                    <a:pt x="400811" y="0"/>
                  </a:lnTo>
                  <a:lnTo>
                    <a:pt x="447554" y="2734"/>
                  </a:lnTo>
                  <a:lnTo>
                    <a:pt x="492714" y="10735"/>
                  </a:lnTo>
                  <a:lnTo>
                    <a:pt x="535988" y="23698"/>
                  </a:lnTo>
                  <a:lnTo>
                    <a:pt x="577078" y="41316"/>
                  </a:lnTo>
                  <a:lnTo>
                    <a:pt x="615681" y="63287"/>
                  </a:lnTo>
                  <a:lnTo>
                    <a:pt x="651498" y="89303"/>
                  </a:lnTo>
                  <a:lnTo>
                    <a:pt x="684228" y="119062"/>
                  </a:lnTo>
                  <a:lnTo>
                    <a:pt x="713569" y="152257"/>
                  </a:lnTo>
                  <a:lnTo>
                    <a:pt x="739222" y="188585"/>
                  </a:lnTo>
                  <a:lnTo>
                    <a:pt x="760884" y="227739"/>
                  </a:lnTo>
                  <a:lnTo>
                    <a:pt x="778257" y="269415"/>
                  </a:lnTo>
                  <a:lnTo>
                    <a:pt x="791038" y="313308"/>
                  </a:lnTo>
                  <a:lnTo>
                    <a:pt x="798927" y="359114"/>
                  </a:lnTo>
                  <a:lnTo>
                    <a:pt x="801624" y="406527"/>
                  </a:lnTo>
                  <a:lnTo>
                    <a:pt x="798927" y="453939"/>
                  </a:lnTo>
                  <a:lnTo>
                    <a:pt x="791038" y="499745"/>
                  </a:lnTo>
                  <a:lnTo>
                    <a:pt x="778257" y="543638"/>
                  </a:lnTo>
                  <a:lnTo>
                    <a:pt x="760884" y="585314"/>
                  </a:lnTo>
                  <a:lnTo>
                    <a:pt x="739222" y="624468"/>
                  </a:lnTo>
                  <a:lnTo>
                    <a:pt x="713569" y="660796"/>
                  </a:lnTo>
                  <a:lnTo>
                    <a:pt x="684228" y="693991"/>
                  </a:lnTo>
                  <a:lnTo>
                    <a:pt x="651498" y="723750"/>
                  </a:lnTo>
                  <a:lnTo>
                    <a:pt x="615681" y="749766"/>
                  </a:lnTo>
                  <a:lnTo>
                    <a:pt x="577078" y="771737"/>
                  </a:lnTo>
                  <a:lnTo>
                    <a:pt x="535988" y="789355"/>
                  </a:lnTo>
                  <a:lnTo>
                    <a:pt x="492714" y="802318"/>
                  </a:lnTo>
                  <a:lnTo>
                    <a:pt x="447554" y="810319"/>
                  </a:lnTo>
                  <a:lnTo>
                    <a:pt x="400811" y="813054"/>
                  </a:lnTo>
                  <a:lnTo>
                    <a:pt x="354069" y="810319"/>
                  </a:lnTo>
                  <a:lnTo>
                    <a:pt x="308909" y="802318"/>
                  </a:lnTo>
                  <a:lnTo>
                    <a:pt x="265635" y="789355"/>
                  </a:lnTo>
                  <a:lnTo>
                    <a:pt x="224545" y="771737"/>
                  </a:lnTo>
                  <a:lnTo>
                    <a:pt x="185942" y="749766"/>
                  </a:lnTo>
                  <a:lnTo>
                    <a:pt x="150125" y="723750"/>
                  </a:lnTo>
                  <a:lnTo>
                    <a:pt x="117395" y="693991"/>
                  </a:lnTo>
                  <a:lnTo>
                    <a:pt x="88054" y="660796"/>
                  </a:lnTo>
                  <a:lnTo>
                    <a:pt x="62401" y="624468"/>
                  </a:lnTo>
                  <a:lnTo>
                    <a:pt x="40739" y="585314"/>
                  </a:lnTo>
                  <a:lnTo>
                    <a:pt x="23366" y="543638"/>
                  </a:lnTo>
                  <a:lnTo>
                    <a:pt x="10585" y="499745"/>
                  </a:lnTo>
                  <a:lnTo>
                    <a:pt x="2696" y="453939"/>
                  </a:lnTo>
                  <a:lnTo>
                    <a:pt x="0" y="406527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11291569" y="3527805"/>
            <a:ext cx="3848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80" b="1">
                <a:latin typeface="Arial"/>
                <a:cs typeface="Arial"/>
              </a:rPr>
              <a:t>CBO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918954" y="3726179"/>
            <a:ext cx="1264285" cy="2453005"/>
            <a:chOff x="9918954" y="3726179"/>
            <a:chExt cx="1264285" cy="2453005"/>
          </a:xfrm>
        </p:grpSpPr>
        <p:sp>
          <p:nvSpPr>
            <p:cNvPr id="63" name="object 63"/>
            <p:cNvSpPr/>
            <p:nvPr/>
          </p:nvSpPr>
          <p:spPr>
            <a:xfrm>
              <a:off x="9918954" y="3901439"/>
              <a:ext cx="1264285" cy="2277745"/>
            </a:xfrm>
            <a:custGeom>
              <a:avLst/>
              <a:gdLst/>
              <a:ahLst/>
              <a:cxnLst/>
              <a:rect l="l" t="t" r="r" b="b"/>
              <a:pathLst>
                <a:path w="1264284" h="2277745">
                  <a:moveTo>
                    <a:pt x="1145159" y="0"/>
                  </a:moveTo>
                  <a:lnTo>
                    <a:pt x="1048258" y="6604"/>
                  </a:lnTo>
                  <a:lnTo>
                    <a:pt x="1062913" y="31496"/>
                  </a:lnTo>
                  <a:lnTo>
                    <a:pt x="67525" y="616534"/>
                  </a:lnTo>
                  <a:lnTo>
                    <a:pt x="52832" y="591566"/>
                  </a:lnTo>
                  <a:lnTo>
                    <a:pt x="0" y="672973"/>
                  </a:lnTo>
                  <a:lnTo>
                    <a:pt x="96901" y="666369"/>
                  </a:lnTo>
                  <a:lnTo>
                    <a:pt x="86563" y="648843"/>
                  </a:lnTo>
                  <a:lnTo>
                    <a:pt x="82232" y="641489"/>
                  </a:lnTo>
                  <a:lnTo>
                    <a:pt x="1077645" y="56515"/>
                  </a:lnTo>
                  <a:lnTo>
                    <a:pt x="1092327" y="81407"/>
                  </a:lnTo>
                  <a:lnTo>
                    <a:pt x="1129487" y="24130"/>
                  </a:lnTo>
                  <a:lnTo>
                    <a:pt x="1145159" y="0"/>
                  </a:lnTo>
                  <a:close/>
                </a:path>
                <a:path w="1264284" h="2277745">
                  <a:moveTo>
                    <a:pt x="1180465" y="947928"/>
                  </a:moveTo>
                  <a:lnTo>
                    <a:pt x="1162939" y="941451"/>
                  </a:lnTo>
                  <a:lnTo>
                    <a:pt x="1089406" y="914273"/>
                  </a:lnTo>
                  <a:lnTo>
                    <a:pt x="1092568" y="943051"/>
                  </a:lnTo>
                  <a:lnTo>
                    <a:pt x="306438" y="1030033"/>
                  </a:lnTo>
                  <a:lnTo>
                    <a:pt x="303276" y="1001268"/>
                  </a:lnTo>
                  <a:lnTo>
                    <a:pt x="221742" y="1053973"/>
                  </a:lnTo>
                  <a:lnTo>
                    <a:pt x="312801" y="1087628"/>
                  </a:lnTo>
                  <a:lnTo>
                    <a:pt x="309791" y="1060450"/>
                  </a:lnTo>
                  <a:lnTo>
                    <a:pt x="309626" y="1058862"/>
                  </a:lnTo>
                  <a:lnTo>
                    <a:pt x="1095756" y="971880"/>
                  </a:lnTo>
                  <a:lnTo>
                    <a:pt x="1098931" y="1000633"/>
                  </a:lnTo>
                  <a:lnTo>
                    <a:pt x="1180465" y="947928"/>
                  </a:lnTo>
                  <a:close/>
                </a:path>
                <a:path w="1264284" h="2277745">
                  <a:moveTo>
                    <a:pt x="1263904" y="2277516"/>
                  </a:moveTo>
                  <a:lnTo>
                    <a:pt x="1247800" y="2248281"/>
                  </a:lnTo>
                  <a:lnTo>
                    <a:pt x="1217041" y="2192401"/>
                  </a:lnTo>
                  <a:lnTo>
                    <a:pt x="1200556" y="2216239"/>
                  </a:lnTo>
                  <a:lnTo>
                    <a:pt x="79679" y="1441780"/>
                  </a:lnTo>
                  <a:lnTo>
                    <a:pt x="85344" y="1433576"/>
                  </a:lnTo>
                  <a:lnTo>
                    <a:pt x="96139" y="1417955"/>
                  </a:lnTo>
                  <a:lnTo>
                    <a:pt x="0" y="1404366"/>
                  </a:lnTo>
                  <a:lnTo>
                    <a:pt x="46736" y="1489456"/>
                  </a:lnTo>
                  <a:lnTo>
                    <a:pt x="63169" y="1465656"/>
                  </a:lnTo>
                  <a:lnTo>
                    <a:pt x="1184122" y="2240026"/>
                  </a:lnTo>
                  <a:lnTo>
                    <a:pt x="1167638" y="2263876"/>
                  </a:lnTo>
                  <a:lnTo>
                    <a:pt x="1263904" y="2277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72928" y="3726179"/>
              <a:ext cx="477774" cy="461009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0869421" y="4127500"/>
            <a:ext cx="2997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03407" y="4597146"/>
            <a:ext cx="477774" cy="461010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0545064" y="5063997"/>
            <a:ext cx="2997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035031" y="6183629"/>
            <a:ext cx="9309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upload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963098" y="1933130"/>
            <a:ext cx="6769100" cy="4033520"/>
            <a:chOff x="3963098" y="1933130"/>
            <a:chExt cx="6769100" cy="4033520"/>
          </a:xfrm>
        </p:grpSpPr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86238" y="5482589"/>
              <a:ext cx="445770" cy="48387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96605" y="5043042"/>
              <a:ext cx="1075690" cy="165735"/>
            </a:xfrm>
            <a:custGeom>
              <a:avLst/>
              <a:gdLst/>
              <a:ahLst/>
              <a:cxnLst/>
              <a:rect l="l" t="t" r="r" b="b"/>
              <a:pathLst>
                <a:path w="1075690" h="165735">
                  <a:moveTo>
                    <a:pt x="82803" y="78866"/>
                  </a:moveTo>
                  <a:lnTo>
                    <a:pt x="0" y="129793"/>
                  </a:lnTo>
                  <a:lnTo>
                    <a:pt x="90297" y="165480"/>
                  </a:lnTo>
                  <a:lnTo>
                    <a:pt x="87901" y="137794"/>
                  </a:lnTo>
                  <a:lnTo>
                    <a:pt x="73405" y="137794"/>
                  </a:lnTo>
                  <a:lnTo>
                    <a:pt x="70866" y="108965"/>
                  </a:lnTo>
                  <a:lnTo>
                    <a:pt x="85298" y="107704"/>
                  </a:lnTo>
                  <a:lnTo>
                    <a:pt x="82803" y="78866"/>
                  </a:lnTo>
                  <a:close/>
                </a:path>
                <a:path w="1075690" h="165735">
                  <a:moveTo>
                    <a:pt x="85298" y="107704"/>
                  </a:moveTo>
                  <a:lnTo>
                    <a:pt x="70866" y="108965"/>
                  </a:lnTo>
                  <a:lnTo>
                    <a:pt x="73295" y="136537"/>
                  </a:lnTo>
                  <a:lnTo>
                    <a:pt x="73405" y="137794"/>
                  </a:lnTo>
                  <a:lnTo>
                    <a:pt x="87793" y="136537"/>
                  </a:lnTo>
                  <a:lnTo>
                    <a:pt x="85407" y="108965"/>
                  </a:lnTo>
                  <a:lnTo>
                    <a:pt x="85298" y="107704"/>
                  </a:lnTo>
                  <a:close/>
                </a:path>
                <a:path w="1075690" h="165735">
                  <a:moveTo>
                    <a:pt x="87793" y="136537"/>
                  </a:moveTo>
                  <a:lnTo>
                    <a:pt x="73405" y="137794"/>
                  </a:lnTo>
                  <a:lnTo>
                    <a:pt x="87901" y="137794"/>
                  </a:lnTo>
                  <a:lnTo>
                    <a:pt x="87793" y="136537"/>
                  </a:lnTo>
                  <a:close/>
                </a:path>
                <a:path w="1075690" h="165735">
                  <a:moveTo>
                    <a:pt x="987932" y="28824"/>
                  </a:moveTo>
                  <a:lnTo>
                    <a:pt x="85298" y="107704"/>
                  </a:lnTo>
                  <a:lnTo>
                    <a:pt x="87793" y="136537"/>
                  </a:lnTo>
                  <a:lnTo>
                    <a:pt x="990471" y="57642"/>
                  </a:lnTo>
                  <a:lnTo>
                    <a:pt x="987932" y="28824"/>
                  </a:lnTo>
                  <a:close/>
                </a:path>
                <a:path w="1075690" h="165735">
                  <a:moveTo>
                    <a:pt x="1055124" y="27558"/>
                  </a:moveTo>
                  <a:lnTo>
                    <a:pt x="1002411" y="27558"/>
                  </a:lnTo>
                  <a:lnTo>
                    <a:pt x="1004824" y="56387"/>
                  </a:lnTo>
                  <a:lnTo>
                    <a:pt x="990471" y="57642"/>
                  </a:lnTo>
                  <a:lnTo>
                    <a:pt x="993013" y="86486"/>
                  </a:lnTo>
                  <a:lnTo>
                    <a:pt x="1075690" y="35686"/>
                  </a:lnTo>
                  <a:lnTo>
                    <a:pt x="1055124" y="27558"/>
                  </a:lnTo>
                  <a:close/>
                </a:path>
                <a:path w="1075690" h="165735">
                  <a:moveTo>
                    <a:pt x="1002411" y="27558"/>
                  </a:moveTo>
                  <a:lnTo>
                    <a:pt x="987932" y="28824"/>
                  </a:lnTo>
                  <a:lnTo>
                    <a:pt x="990361" y="56387"/>
                  </a:lnTo>
                  <a:lnTo>
                    <a:pt x="990471" y="57642"/>
                  </a:lnTo>
                  <a:lnTo>
                    <a:pt x="1004824" y="56387"/>
                  </a:lnTo>
                  <a:lnTo>
                    <a:pt x="1002516" y="28824"/>
                  </a:lnTo>
                  <a:lnTo>
                    <a:pt x="1002411" y="27558"/>
                  </a:lnTo>
                  <a:close/>
                </a:path>
                <a:path w="1075690" h="165735">
                  <a:moveTo>
                    <a:pt x="985393" y="0"/>
                  </a:moveTo>
                  <a:lnTo>
                    <a:pt x="987821" y="27558"/>
                  </a:lnTo>
                  <a:lnTo>
                    <a:pt x="987932" y="28824"/>
                  </a:lnTo>
                  <a:lnTo>
                    <a:pt x="1002411" y="27558"/>
                  </a:lnTo>
                  <a:lnTo>
                    <a:pt x="1055124" y="27558"/>
                  </a:lnTo>
                  <a:lnTo>
                    <a:pt x="985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65447" y="1935479"/>
              <a:ext cx="1967483" cy="196748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983735" y="1953767"/>
              <a:ext cx="1830070" cy="1830070"/>
            </a:xfrm>
            <a:custGeom>
              <a:avLst/>
              <a:gdLst/>
              <a:ahLst/>
              <a:cxnLst/>
              <a:rect l="l" t="t" r="r" b="b"/>
              <a:pathLst>
                <a:path w="1830070" h="1830070">
                  <a:moveTo>
                    <a:pt x="914780" y="0"/>
                  </a:moveTo>
                  <a:lnTo>
                    <a:pt x="866199" y="1268"/>
                  </a:lnTo>
                  <a:lnTo>
                    <a:pt x="818277" y="5030"/>
                  </a:lnTo>
                  <a:lnTo>
                    <a:pt x="771079" y="11222"/>
                  </a:lnTo>
                  <a:lnTo>
                    <a:pt x="724668" y="19782"/>
                  </a:lnTo>
                  <a:lnTo>
                    <a:pt x="679107" y="30647"/>
                  </a:lnTo>
                  <a:lnTo>
                    <a:pt x="634459" y="43752"/>
                  </a:lnTo>
                  <a:lnTo>
                    <a:pt x="590787" y="59036"/>
                  </a:lnTo>
                  <a:lnTo>
                    <a:pt x="548155" y="76434"/>
                  </a:lnTo>
                  <a:lnTo>
                    <a:pt x="506626" y="95883"/>
                  </a:lnTo>
                  <a:lnTo>
                    <a:pt x="466263" y="117320"/>
                  </a:lnTo>
                  <a:lnTo>
                    <a:pt x="427130" y="140683"/>
                  </a:lnTo>
                  <a:lnTo>
                    <a:pt x="389289" y="165906"/>
                  </a:lnTo>
                  <a:lnTo>
                    <a:pt x="352804" y="192929"/>
                  </a:lnTo>
                  <a:lnTo>
                    <a:pt x="317738" y="221686"/>
                  </a:lnTo>
                  <a:lnTo>
                    <a:pt x="284154" y="252116"/>
                  </a:lnTo>
                  <a:lnTo>
                    <a:pt x="252116" y="284154"/>
                  </a:lnTo>
                  <a:lnTo>
                    <a:pt x="221686" y="317738"/>
                  </a:lnTo>
                  <a:lnTo>
                    <a:pt x="192929" y="352804"/>
                  </a:lnTo>
                  <a:lnTo>
                    <a:pt x="165906" y="389289"/>
                  </a:lnTo>
                  <a:lnTo>
                    <a:pt x="140683" y="427130"/>
                  </a:lnTo>
                  <a:lnTo>
                    <a:pt x="117320" y="466263"/>
                  </a:lnTo>
                  <a:lnTo>
                    <a:pt x="95883" y="506626"/>
                  </a:lnTo>
                  <a:lnTo>
                    <a:pt x="76434" y="548155"/>
                  </a:lnTo>
                  <a:lnTo>
                    <a:pt x="59036" y="590787"/>
                  </a:lnTo>
                  <a:lnTo>
                    <a:pt x="43752" y="634459"/>
                  </a:lnTo>
                  <a:lnTo>
                    <a:pt x="30647" y="679107"/>
                  </a:lnTo>
                  <a:lnTo>
                    <a:pt x="19782" y="724668"/>
                  </a:lnTo>
                  <a:lnTo>
                    <a:pt x="11222" y="771079"/>
                  </a:lnTo>
                  <a:lnTo>
                    <a:pt x="5030" y="818277"/>
                  </a:lnTo>
                  <a:lnTo>
                    <a:pt x="1268" y="866199"/>
                  </a:lnTo>
                  <a:lnTo>
                    <a:pt x="0" y="914781"/>
                  </a:lnTo>
                  <a:lnTo>
                    <a:pt x="1268" y="963362"/>
                  </a:lnTo>
                  <a:lnTo>
                    <a:pt x="5030" y="1011284"/>
                  </a:lnTo>
                  <a:lnTo>
                    <a:pt x="11222" y="1058482"/>
                  </a:lnTo>
                  <a:lnTo>
                    <a:pt x="19782" y="1104893"/>
                  </a:lnTo>
                  <a:lnTo>
                    <a:pt x="30647" y="1150454"/>
                  </a:lnTo>
                  <a:lnTo>
                    <a:pt x="43752" y="1195102"/>
                  </a:lnTo>
                  <a:lnTo>
                    <a:pt x="59036" y="1238774"/>
                  </a:lnTo>
                  <a:lnTo>
                    <a:pt x="76434" y="1281406"/>
                  </a:lnTo>
                  <a:lnTo>
                    <a:pt x="95883" y="1322935"/>
                  </a:lnTo>
                  <a:lnTo>
                    <a:pt x="117320" y="1363298"/>
                  </a:lnTo>
                  <a:lnTo>
                    <a:pt x="140683" y="1402431"/>
                  </a:lnTo>
                  <a:lnTo>
                    <a:pt x="165906" y="1440272"/>
                  </a:lnTo>
                  <a:lnTo>
                    <a:pt x="192929" y="1476757"/>
                  </a:lnTo>
                  <a:lnTo>
                    <a:pt x="221686" y="1511823"/>
                  </a:lnTo>
                  <a:lnTo>
                    <a:pt x="252116" y="1545407"/>
                  </a:lnTo>
                  <a:lnTo>
                    <a:pt x="284154" y="1577445"/>
                  </a:lnTo>
                  <a:lnTo>
                    <a:pt x="317738" y="1607875"/>
                  </a:lnTo>
                  <a:lnTo>
                    <a:pt x="352804" y="1636632"/>
                  </a:lnTo>
                  <a:lnTo>
                    <a:pt x="389289" y="1663655"/>
                  </a:lnTo>
                  <a:lnTo>
                    <a:pt x="427130" y="1688878"/>
                  </a:lnTo>
                  <a:lnTo>
                    <a:pt x="466263" y="1712241"/>
                  </a:lnTo>
                  <a:lnTo>
                    <a:pt x="506626" y="1733678"/>
                  </a:lnTo>
                  <a:lnTo>
                    <a:pt x="548155" y="1753127"/>
                  </a:lnTo>
                  <a:lnTo>
                    <a:pt x="590787" y="1770525"/>
                  </a:lnTo>
                  <a:lnTo>
                    <a:pt x="634459" y="1785809"/>
                  </a:lnTo>
                  <a:lnTo>
                    <a:pt x="679107" y="1798914"/>
                  </a:lnTo>
                  <a:lnTo>
                    <a:pt x="724668" y="1809779"/>
                  </a:lnTo>
                  <a:lnTo>
                    <a:pt x="771079" y="1818339"/>
                  </a:lnTo>
                  <a:lnTo>
                    <a:pt x="818277" y="1824531"/>
                  </a:lnTo>
                  <a:lnTo>
                    <a:pt x="866199" y="1828293"/>
                  </a:lnTo>
                  <a:lnTo>
                    <a:pt x="914780" y="1829562"/>
                  </a:lnTo>
                  <a:lnTo>
                    <a:pt x="963362" y="1828293"/>
                  </a:lnTo>
                  <a:lnTo>
                    <a:pt x="1011284" y="1824531"/>
                  </a:lnTo>
                  <a:lnTo>
                    <a:pt x="1058482" y="1818339"/>
                  </a:lnTo>
                  <a:lnTo>
                    <a:pt x="1104893" y="1809779"/>
                  </a:lnTo>
                  <a:lnTo>
                    <a:pt x="1150454" y="1798914"/>
                  </a:lnTo>
                  <a:lnTo>
                    <a:pt x="1195102" y="1785809"/>
                  </a:lnTo>
                  <a:lnTo>
                    <a:pt x="1238774" y="1770525"/>
                  </a:lnTo>
                  <a:lnTo>
                    <a:pt x="1281406" y="1753127"/>
                  </a:lnTo>
                  <a:lnTo>
                    <a:pt x="1322935" y="1733678"/>
                  </a:lnTo>
                  <a:lnTo>
                    <a:pt x="1363298" y="1712241"/>
                  </a:lnTo>
                  <a:lnTo>
                    <a:pt x="1402431" y="1688878"/>
                  </a:lnTo>
                  <a:lnTo>
                    <a:pt x="1440272" y="1663655"/>
                  </a:lnTo>
                  <a:lnTo>
                    <a:pt x="1476757" y="1636632"/>
                  </a:lnTo>
                  <a:lnTo>
                    <a:pt x="1511823" y="1607875"/>
                  </a:lnTo>
                  <a:lnTo>
                    <a:pt x="1545407" y="1577445"/>
                  </a:lnTo>
                  <a:lnTo>
                    <a:pt x="1577445" y="1545407"/>
                  </a:lnTo>
                  <a:lnTo>
                    <a:pt x="1607875" y="1511823"/>
                  </a:lnTo>
                  <a:lnTo>
                    <a:pt x="1636632" y="1476757"/>
                  </a:lnTo>
                  <a:lnTo>
                    <a:pt x="1663655" y="1440272"/>
                  </a:lnTo>
                  <a:lnTo>
                    <a:pt x="1688878" y="1402431"/>
                  </a:lnTo>
                  <a:lnTo>
                    <a:pt x="1712241" y="1363298"/>
                  </a:lnTo>
                  <a:lnTo>
                    <a:pt x="1733678" y="1322935"/>
                  </a:lnTo>
                  <a:lnTo>
                    <a:pt x="1753127" y="1281406"/>
                  </a:lnTo>
                  <a:lnTo>
                    <a:pt x="1770525" y="1238774"/>
                  </a:lnTo>
                  <a:lnTo>
                    <a:pt x="1785809" y="1195102"/>
                  </a:lnTo>
                  <a:lnTo>
                    <a:pt x="1798914" y="1150454"/>
                  </a:lnTo>
                  <a:lnTo>
                    <a:pt x="1809779" y="1104893"/>
                  </a:lnTo>
                  <a:lnTo>
                    <a:pt x="1818339" y="1058482"/>
                  </a:lnTo>
                  <a:lnTo>
                    <a:pt x="1824531" y="1011284"/>
                  </a:lnTo>
                  <a:lnTo>
                    <a:pt x="1828293" y="963362"/>
                  </a:lnTo>
                  <a:lnTo>
                    <a:pt x="1829562" y="914781"/>
                  </a:lnTo>
                  <a:lnTo>
                    <a:pt x="1828293" y="866199"/>
                  </a:lnTo>
                  <a:lnTo>
                    <a:pt x="1824531" y="818277"/>
                  </a:lnTo>
                  <a:lnTo>
                    <a:pt x="1818339" y="771079"/>
                  </a:lnTo>
                  <a:lnTo>
                    <a:pt x="1809779" y="724668"/>
                  </a:lnTo>
                  <a:lnTo>
                    <a:pt x="1798914" y="679107"/>
                  </a:lnTo>
                  <a:lnTo>
                    <a:pt x="1785809" y="634459"/>
                  </a:lnTo>
                  <a:lnTo>
                    <a:pt x="1770525" y="590787"/>
                  </a:lnTo>
                  <a:lnTo>
                    <a:pt x="1753127" y="548155"/>
                  </a:lnTo>
                  <a:lnTo>
                    <a:pt x="1733678" y="506626"/>
                  </a:lnTo>
                  <a:lnTo>
                    <a:pt x="1712241" y="466263"/>
                  </a:lnTo>
                  <a:lnTo>
                    <a:pt x="1688878" y="427130"/>
                  </a:lnTo>
                  <a:lnTo>
                    <a:pt x="1663655" y="389289"/>
                  </a:lnTo>
                  <a:lnTo>
                    <a:pt x="1636632" y="352804"/>
                  </a:lnTo>
                  <a:lnTo>
                    <a:pt x="1607875" y="317738"/>
                  </a:lnTo>
                  <a:lnTo>
                    <a:pt x="1577445" y="284154"/>
                  </a:lnTo>
                  <a:lnTo>
                    <a:pt x="1545407" y="252116"/>
                  </a:lnTo>
                  <a:lnTo>
                    <a:pt x="1511823" y="221686"/>
                  </a:lnTo>
                  <a:lnTo>
                    <a:pt x="1476757" y="192929"/>
                  </a:lnTo>
                  <a:lnTo>
                    <a:pt x="1440272" y="165906"/>
                  </a:lnTo>
                  <a:lnTo>
                    <a:pt x="1402431" y="140683"/>
                  </a:lnTo>
                  <a:lnTo>
                    <a:pt x="1363298" y="117320"/>
                  </a:lnTo>
                  <a:lnTo>
                    <a:pt x="1322935" y="95883"/>
                  </a:lnTo>
                  <a:lnTo>
                    <a:pt x="1281406" y="76434"/>
                  </a:lnTo>
                  <a:lnTo>
                    <a:pt x="1238774" y="59036"/>
                  </a:lnTo>
                  <a:lnTo>
                    <a:pt x="1195102" y="43752"/>
                  </a:lnTo>
                  <a:lnTo>
                    <a:pt x="1150454" y="30647"/>
                  </a:lnTo>
                  <a:lnTo>
                    <a:pt x="1104893" y="19782"/>
                  </a:lnTo>
                  <a:lnTo>
                    <a:pt x="1058482" y="11222"/>
                  </a:lnTo>
                  <a:lnTo>
                    <a:pt x="1011284" y="5030"/>
                  </a:lnTo>
                  <a:lnTo>
                    <a:pt x="963362" y="1268"/>
                  </a:lnTo>
                  <a:lnTo>
                    <a:pt x="914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983735" y="1953767"/>
              <a:ext cx="1830070" cy="1830070"/>
            </a:xfrm>
            <a:custGeom>
              <a:avLst/>
              <a:gdLst/>
              <a:ahLst/>
              <a:cxnLst/>
              <a:rect l="l" t="t" r="r" b="b"/>
              <a:pathLst>
                <a:path w="1830070" h="1830070">
                  <a:moveTo>
                    <a:pt x="0" y="914781"/>
                  </a:moveTo>
                  <a:lnTo>
                    <a:pt x="1268" y="866199"/>
                  </a:lnTo>
                  <a:lnTo>
                    <a:pt x="5030" y="818277"/>
                  </a:lnTo>
                  <a:lnTo>
                    <a:pt x="11222" y="771079"/>
                  </a:lnTo>
                  <a:lnTo>
                    <a:pt x="19782" y="724668"/>
                  </a:lnTo>
                  <a:lnTo>
                    <a:pt x="30647" y="679107"/>
                  </a:lnTo>
                  <a:lnTo>
                    <a:pt x="43752" y="634459"/>
                  </a:lnTo>
                  <a:lnTo>
                    <a:pt x="59036" y="590787"/>
                  </a:lnTo>
                  <a:lnTo>
                    <a:pt x="76434" y="548155"/>
                  </a:lnTo>
                  <a:lnTo>
                    <a:pt x="95883" y="506626"/>
                  </a:lnTo>
                  <a:lnTo>
                    <a:pt x="117320" y="466263"/>
                  </a:lnTo>
                  <a:lnTo>
                    <a:pt x="140683" y="427130"/>
                  </a:lnTo>
                  <a:lnTo>
                    <a:pt x="165906" y="389289"/>
                  </a:lnTo>
                  <a:lnTo>
                    <a:pt x="192929" y="352804"/>
                  </a:lnTo>
                  <a:lnTo>
                    <a:pt x="221686" y="317738"/>
                  </a:lnTo>
                  <a:lnTo>
                    <a:pt x="252116" y="284154"/>
                  </a:lnTo>
                  <a:lnTo>
                    <a:pt x="284154" y="252116"/>
                  </a:lnTo>
                  <a:lnTo>
                    <a:pt x="317738" y="221686"/>
                  </a:lnTo>
                  <a:lnTo>
                    <a:pt x="352804" y="192929"/>
                  </a:lnTo>
                  <a:lnTo>
                    <a:pt x="389289" y="165906"/>
                  </a:lnTo>
                  <a:lnTo>
                    <a:pt x="427130" y="140683"/>
                  </a:lnTo>
                  <a:lnTo>
                    <a:pt x="466263" y="117320"/>
                  </a:lnTo>
                  <a:lnTo>
                    <a:pt x="506626" y="95883"/>
                  </a:lnTo>
                  <a:lnTo>
                    <a:pt x="548155" y="76434"/>
                  </a:lnTo>
                  <a:lnTo>
                    <a:pt x="590787" y="59036"/>
                  </a:lnTo>
                  <a:lnTo>
                    <a:pt x="634459" y="43752"/>
                  </a:lnTo>
                  <a:lnTo>
                    <a:pt x="679107" y="30647"/>
                  </a:lnTo>
                  <a:lnTo>
                    <a:pt x="724668" y="19782"/>
                  </a:lnTo>
                  <a:lnTo>
                    <a:pt x="771079" y="11222"/>
                  </a:lnTo>
                  <a:lnTo>
                    <a:pt x="818277" y="5030"/>
                  </a:lnTo>
                  <a:lnTo>
                    <a:pt x="866199" y="1268"/>
                  </a:lnTo>
                  <a:lnTo>
                    <a:pt x="914780" y="0"/>
                  </a:lnTo>
                  <a:lnTo>
                    <a:pt x="963362" y="1268"/>
                  </a:lnTo>
                  <a:lnTo>
                    <a:pt x="1011284" y="5030"/>
                  </a:lnTo>
                  <a:lnTo>
                    <a:pt x="1058482" y="11222"/>
                  </a:lnTo>
                  <a:lnTo>
                    <a:pt x="1104893" y="19782"/>
                  </a:lnTo>
                  <a:lnTo>
                    <a:pt x="1150454" y="30647"/>
                  </a:lnTo>
                  <a:lnTo>
                    <a:pt x="1195102" y="43752"/>
                  </a:lnTo>
                  <a:lnTo>
                    <a:pt x="1238774" y="59036"/>
                  </a:lnTo>
                  <a:lnTo>
                    <a:pt x="1281406" y="76434"/>
                  </a:lnTo>
                  <a:lnTo>
                    <a:pt x="1322935" y="95883"/>
                  </a:lnTo>
                  <a:lnTo>
                    <a:pt x="1363298" y="117320"/>
                  </a:lnTo>
                  <a:lnTo>
                    <a:pt x="1402431" y="140683"/>
                  </a:lnTo>
                  <a:lnTo>
                    <a:pt x="1440272" y="165906"/>
                  </a:lnTo>
                  <a:lnTo>
                    <a:pt x="1476757" y="192929"/>
                  </a:lnTo>
                  <a:lnTo>
                    <a:pt x="1511823" y="221686"/>
                  </a:lnTo>
                  <a:lnTo>
                    <a:pt x="1545407" y="252116"/>
                  </a:lnTo>
                  <a:lnTo>
                    <a:pt x="1577445" y="284154"/>
                  </a:lnTo>
                  <a:lnTo>
                    <a:pt x="1607875" y="317738"/>
                  </a:lnTo>
                  <a:lnTo>
                    <a:pt x="1636632" y="352804"/>
                  </a:lnTo>
                  <a:lnTo>
                    <a:pt x="1663655" y="389289"/>
                  </a:lnTo>
                  <a:lnTo>
                    <a:pt x="1688878" y="427130"/>
                  </a:lnTo>
                  <a:lnTo>
                    <a:pt x="1712241" y="466263"/>
                  </a:lnTo>
                  <a:lnTo>
                    <a:pt x="1733678" y="506626"/>
                  </a:lnTo>
                  <a:lnTo>
                    <a:pt x="1753127" y="548155"/>
                  </a:lnTo>
                  <a:lnTo>
                    <a:pt x="1770525" y="590787"/>
                  </a:lnTo>
                  <a:lnTo>
                    <a:pt x="1785809" y="634459"/>
                  </a:lnTo>
                  <a:lnTo>
                    <a:pt x="1798914" y="679107"/>
                  </a:lnTo>
                  <a:lnTo>
                    <a:pt x="1809779" y="724668"/>
                  </a:lnTo>
                  <a:lnTo>
                    <a:pt x="1818339" y="771079"/>
                  </a:lnTo>
                  <a:lnTo>
                    <a:pt x="1824531" y="818277"/>
                  </a:lnTo>
                  <a:lnTo>
                    <a:pt x="1828293" y="866199"/>
                  </a:lnTo>
                  <a:lnTo>
                    <a:pt x="1829562" y="914781"/>
                  </a:lnTo>
                  <a:lnTo>
                    <a:pt x="1828293" y="963362"/>
                  </a:lnTo>
                  <a:lnTo>
                    <a:pt x="1824531" y="1011284"/>
                  </a:lnTo>
                  <a:lnTo>
                    <a:pt x="1818339" y="1058482"/>
                  </a:lnTo>
                  <a:lnTo>
                    <a:pt x="1809779" y="1104893"/>
                  </a:lnTo>
                  <a:lnTo>
                    <a:pt x="1798914" y="1150454"/>
                  </a:lnTo>
                  <a:lnTo>
                    <a:pt x="1785809" y="1195102"/>
                  </a:lnTo>
                  <a:lnTo>
                    <a:pt x="1770525" y="1238774"/>
                  </a:lnTo>
                  <a:lnTo>
                    <a:pt x="1753127" y="1281406"/>
                  </a:lnTo>
                  <a:lnTo>
                    <a:pt x="1733678" y="1322935"/>
                  </a:lnTo>
                  <a:lnTo>
                    <a:pt x="1712241" y="1363298"/>
                  </a:lnTo>
                  <a:lnTo>
                    <a:pt x="1688878" y="1402431"/>
                  </a:lnTo>
                  <a:lnTo>
                    <a:pt x="1663655" y="1440272"/>
                  </a:lnTo>
                  <a:lnTo>
                    <a:pt x="1636632" y="1476757"/>
                  </a:lnTo>
                  <a:lnTo>
                    <a:pt x="1607875" y="1511823"/>
                  </a:lnTo>
                  <a:lnTo>
                    <a:pt x="1577445" y="1545407"/>
                  </a:lnTo>
                  <a:lnTo>
                    <a:pt x="1545407" y="1577445"/>
                  </a:lnTo>
                  <a:lnTo>
                    <a:pt x="1511823" y="1607875"/>
                  </a:lnTo>
                  <a:lnTo>
                    <a:pt x="1476757" y="1636632"/>
                  </a:lnTo>
                  <a:lnTo>
                    <a:pt x="1440272" y="1663655"/>
                  </a:lnTo>
                  <a:lnTo>
                    <a:pt x="1402431" y="1688878"/>
                  </a:lnTo>
                  <a:lnTo>
                    <a:pt x="1363298" y="1712241"/>
                  </a:lnTo>
                  <a:lnTo>
                    <a:pt x="1322935" y="1733678"/>
                  </a:lnTo>
                  <a:lnTo>
                    <a:pt x="1281406" y="1753127"/>
                  </a:lnTo>
                  <a:lnTo>
                    <a:pt x="1238774" y="1770525"/>
                  </a:lnTo>
                  <a:lnTo>
                    <a:pt x="1195102" y="1785809"/>
                  </a:lnTo>
                  <a:lnTo>
                    <a:pt x="1150454" y="1798914"/>
                  </a:lnTo>
                  <a:lnTo>
                    <a:pt x="1104893" y="1809779"/>
                  </a:lnTo>
                  <a:lnTo>
                    <a:pt x="1058482" y="1818339"/>
                  </a:lnTo>
                  <a:lnTo>
                    <a:pt x="1011284" y="1824531"/>
                  </a:lnTo>
                  <a:lnTo>
                    <a:pt x="963362" y="1828293"/>
                  </a:lnTo>
                  <a:lnTo>
                    <a:pt x="914780" y="1829562"/>
                  </a:lnTo>
                  <a:lnTo>
                    <a:pt x="866199" y="1828293"/>
                  </a:lnTo>
                  <a:lnTo>
                    <a:pt x="818277" y="1824531"/>
                  </a:lnTo>
                  <a:lnTo>
                    <a:pt x="771079" y="1818339"/>
                  </a:lnTo>
                  <a:lnTo>
                    <a:pt x="724668" y="1809779"/>
                  </a:lnTo>
                  <a:lnTo>
                    <a:pt x="679107" y="1798914"/>
                  </a:lnTo>
                  <a:lnTo>
                    <a:pt x="634459" y="1785809"/>
                  </a:lnTo>
                  <a:lnTo>
                    <a:pt x="590787" y="1770525"/>
                  </a:lnTo>
                  <a:lnTo>
                    <a:pt x="548155" y="1753127"/>
                  </a:lnTo>
                  <a:lnTo>
                    <a:pt x="506626" y="1733678"/>
                  </a:lnTo>
                  <a:lnTo>
                    <a:pt x="466263" y="1712241"/>
                  </a:lnTo>
                  <a:lnTo>
                    <a:pt x="427130" y="1688878"/>
                  </a:lnTo>
                  <a:lnTo>
                    <a:pt x="389289" y="1663655"/>
                  </a:lnTo>
                  <a:lnTo>
                    <a:pt x="352804" y="1636632"/>
                  </a:lnTo>
                  <a:lnTo>
                    <a:pt x="317738" y="1607875"/>
                  </a:lnTo>
                  <a:lnTo>
                    <a:pt x="284154" y="1577445"/>
                  </a:lnTo>
                  <a:lnTo>
                    <a:pt x="252116" y="1545407"/>
                  </a:lnTo>
                  <a:lnTo>
                    <a:pt x="221686" y="1511823"/>
                  </a:lnTo>
                  <a:lnTo>
                    <a:pt x="192929" y="1476757"/>
                  </a:lnTo>
                  <a:lnTo>
                    <a:pt x="165906" y="1440272"/>
                  </a:lnTo>
                  <a:lnTo>
                    <a:pt x="140683" y="1402431"/>
                  </a:lnTo>
                  <a:lnTo>
                    <a:pt x="117320" y="1363298"/>
                  </a:lnTo>
                  <a:lnTo>
                    <a:pt x="95883" y="1322935"/>
                  </a:lnTo>
                  <a:lnTo>
                    <a:pt x="76434" y="1281406"/>
                  </a:lnTo>
                  <a:lnTo>
                    <a:pt x="59036" y="1238774"/>
                  </a:lnTo>
                  <a:lnTo>
                    <a:pt x="43752" y="1195102"/>
                  </a:lnTo>
                  <a:lnTo>
                    <a:pt x="30647" y="1150454"/>
                  </a:lnTo>
                  <a:lnTo>
                    <a:pt x="19782" y="1104893"/>
                  </a:lnTo>
                  <a:lnTo>
                    <a:pt x="11222" y="1058482"/>
                  </a:lnTo>
                  <a:lnTo>
                    <a:pt x="5030" y="1011284"/>
                  </a:lnTo>
                  <a:lnTo>
                    <a:pt x="1268" y="963362"/>
                  </a:lnTo>
                  <a:lnTo>
                    <a:pt x="0" y="914781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4695190" y="2850134"/>
            <a:ext cx="342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 b="1">
                <a:solidFill>
                  <a:srgbClr val="1F2A2D"/>
                </a:solidFill>
                <a:latin typeface="Arial"/>
                <a:cs typeface="Arial"/>
              </a:rPr>
              <a:t>HIE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103370" y="1898840"/>
            <a:ext cx="4989195" cy="3218815"/>
            <a:chOff x="4103370" y="1898840"/>
            <a:chExt cx="4989195" cy="3218815"/>
          </a:xfrm>
        </p:grpSpPr>
        <p:sp>
          <p:nvSpPr>
            <p:cNvPr id="77" name="object 77"/>
            <p:cNvSpPr/>
            <p:nvPr/>
          </p:nvSpPr>
          <p:spPr>
            <a:xfrm>
              <a:off x="4103370" y="2955797"/>
              <a:ext cx="3954779" cy="2161540"/>
            </a:xfrm>
            <a:custGeom>
              <a:avLst/>
              <a:gdLst/>
              <a:ahLst/>
              <a:cxnLst/>
              <a:rect l="l" t="t" r="r" b="b"/>
              <a:pathLst>
                <a:path w="3954779" h="2161540">
                  <a:moveTo>
                    <a:pt x="228473" y="0"/>
                  </a:moveTo>
                  <a:lnTo>
                    <a:pt x="146558" y="52197"/>
                  </a:lnTo>
                  <a:lnTo>
                    <a:pt x="171500" y="67157"/>
                  </a:lnTo>
                  <a:lnTo>
                    <a:pt x="32156" y="299821"/>
                  </a:lnTo>
                  <a:lnTo>
                    <a:pt x="7366" y="284988"/>
                  </a:lnTo>
                  <a:lnTo>
                    <a:pt x="0" y="381762"/>
                  </a:lnTo>
                  <a:lnTo>
                    <a:pt x="81915" y="329565"/>
                  </a:lnTo>
                  <a:lnTo>
                    <a:pt x="77876" y="327152"/>
                  </a:lnTo>
                  <a:lnTo>
                    <a:pt x="57086" y="314731"/>
                  </a:lnTo>
                  <a:lnTo>
                    <a:pt x="196278" y="82016"/>
                  </a:lnTo>
                  <a:lnTo>
                    <a:pt x="221107" y="96901"/>
                  </a:lnTo>
                  <a:lnTo>
                    <a:pt x="224307" y="54737"/>
                  </a:lnTo>
                  <a:lnTo>
                    <a:pt x="228473" y="0"/>
                  </a:lnTo>
                  <a:close/>
                </a:path>
                <a:path w="3954779" h="2161540">
                  <a:moveTo>
                    <a:pt x="3954653" y="793242"/>
                  </a:moveTo>
                  <a:lnTo>
                    <a:pt x="3862832" y="825119"/>
                  </a:lnTo>
                  <a:lnTo>
                    <a:pt x="3883545" y="845299"/>
                  </a:lnTo>
                  <a:lnTo>
                    <a:pt x="2670022" y="2089048"/>
                  </a:lnTo>
                  <a:lnTo>
                    <a:pt x="2649347" y="2068830"/>
                  </a:lnTo>
                  <a:lnTo>
                    <a:pt x="2619756" y="2161413"/>
                  </a:lnTo>
                  <a:lnTo>
                    <a:pt x="2711450" y="2129536"/>
                  </a:lnTo>
                  <a:lnTo>
                    <a:pt x="2701315" y="2119630"/>
                  </a:lnTo>
                  <a:lnTo>
                    <a:pt x="2690761" y="2109330"/>
                  </a:lnTo>
                  <a:lnTo>
                    <a:pt x="3904335" y="865530"/>
                  </a:lnTo>
                  <a:lnTo>
                    <a:pt x="3925062" y="885698"/>
                  </a:lnTo>
                  <a:lnTo>
                    <a:pt x="3941318" y="834898"/>
                  </a:lnTo>
                  <a:lnTo>
                    <a:pt x="3954653" y="793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24700" y="1901189"/>
              <a:ext cx="1967483" cy="196748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142988" y="1919477"/>
              <a:ext cx="1830070" cy="1830070"/>
            </a:xfrm>
            <a:custGeom>
              <a:avLst/>
              <a:gdLst/>
              <a:ahLst/>
              <a:cxnLst/>
              <a:rect l="l" t="t" r="r" b="b"/>
              <a:pathLst>
                <a:path w="1830070" h="1830070">
                  <a:moveTo>
                    <a:pt x="914780" y="0"/>
                  </a:moveTo>
                  <a:lnTo>
                    <a:pt x="866199" y="1268"/>
                  </a:lnTo>
                  <a:lnTo>
                    <a:pt x="818277" y="5030"/>
                  </a:lnTo>
                  <a:lnTo>
                    <a:pt x="771079" y="11222"/>
                  </a:lnTo>
                  <a:lnTo>
                    <a:pt x="724668" y="19782"/>
                  </a:lnTo>
                  <a:lnTo>
                    <a:pt x="679107" y="30647"/>
                  </a:lnTo>
                  <a:lnTo>
                    <a:pt x="634459" y="43752"/>
                  </a:lnTo>
                  <a:lnTo>
                    <a:pt x="590787" y="59036"/>
                  </a:lnTo>
                  <a:lnTo>
                    <a:pt x="548155" y="76434"/>
                  </a:lnTo>
                  <a:lnTo>
                    <a:pt x="506626" y="95883"/>
                  </a:lnTo>
                  <a:lnTo>
                    <a:pt x="466263" y="117320"/>
                  </a:lnTo>
                  <a:lnTo>
                    <a:pt x="427130" y="140683"/>
                  </a:lnTo>
                  <a:lnTo>
                    <a:pt x="389289" y="165906"/>
                  </a:lnTo>
                  <a:lnTo>
                    <a:pt x="352804" y="192929"/>
                  </a:lnTo>
                  <a:lnTo>
                    <a:pt x="317738" y="221686"/>
                  </a:lnTo>
                  <a:lnTo>
                    <a:pt x="284154" y="252116"/>
                  </a:lnTo>
                  <a:lnTo>
                    <a:pt x="252116" y="284154"/>
                  </a:lnTo>
                  <a:lnTo>
                    <a:pt x="221686" y="317738"/>
                  </a:lnTo>
                  <a:lnTo>
                    <a:pt x="192929" y="352804"/>
                  </a:lnTo>
                  <a:lnTo>
                    <a:pt x="165906" y="389289"/>
                  </a:lnTo>
                  <a:lnTo>
                    <a:pt x="140683" y="427130"/>
                  </a:lnTo>
                  <a:lnTo>
                    <a:pt x="117320" y="466263"/>
                  </a:lnTo>
                  <a:lnTo>
                    <a:pt x="95883" y="506626"/>
                  </a:lnTo>
                  <a:lnTo>
                    <a:pt x="76434" y="548155"/>
                  </a:lnTo>
                  <a:lnTo>
                    <a:pt x="59036" y="590787"/>
                  </a:lnTo>
                  <a:lnTo>
                    <a:pt x="43752" y="634459"/>
                  </a:lnTo>
                  <a:lnTo>
                    <a:pt x="30647" y="679107"/>
                  </a:lnTo>
                  <a:lnTo>
                    <a:pt x="19782" y="724668"/>
                  </a:lnTo>
                  <a:lnTo>
                    <a:pt x="11222" y="771079"/>
                  </a:lnTo>
                  <a:lnTo>
                    <a:pt x="5030" y="818277"/>
                  </a:lnTo>
                  <a:lnTo>
                    <a:pt x="1268" y="866199"/>
                  </a:lnTo>
                  <a:lnTo>
                    <a:pt x="0" y="914781"/>
                  </a:lnTo>
                  <a:lnTo>
                    <a:pt x="1268" y="963362"/>
                  </a:lnTo>
                  <a:lnTo>
                    <a:pt x="5030" y="1011284"/>
                  </a:lnTo>
                  <a:lnTo>
                    <a:pt x="11222" y="1058482"/>
                  </a:lnTo>
                  <a:lnTo>
                    <a:pt x="19782" y="1104893"/>
                  </a:lnTo>
                  <a:lnTo>
                    <a:pt x="30647" y="1150454"/>
                  </a:lnTo>
                  <a:lnTo>
                    <a:pt x="43752" y="1195102"/>
                  </a:lnTo>
                  <a:lnTo>
                    <a:pt x="59036" y="1238774"/>
                  </a:lnTo>
                  <a:lnTo>
                    <a:pt x="76434" y="1281406"/>
                  </a:lnTo>
                  <a:lnTo>
                    <a:pt x="95883" y="1322935"/>
                  </a:lnTo>
                  <a:lnTo>
                    <a:pt x="117320" y="1363298"/>
                  </a:lnTo>
                  <a:lnTo>
                    <a:pt x="140683" y="1402431"/>
                  </a:lnTo>
                  <a:lnTo>
                    <a:pt x="165906" y="1440272"/>
                  </a:lnTo>
                  <a:lnTo>
                    <a:pt x="192929" y="1476757"/>
                  </a:lnTo>
                  <a:lnTo>
                    <a:pt x="221686" y="1511823"/>
                  </a:lnTo>
                  <a:lnTo>
                    <a:pt x="252116" y="1545407"/>
                  </a:lnTo>
                  <a:lnTo>
                    <a:pt x="284154" y="1577445"/>
                  </a:lnTo>
                  <a:lnTo>
                    <a:pt x="317738" y="1607875"/>
                  </a:lnTo>
                  <a:lnTo>
                    <a:pt x="352804" y="1636632"/>
                  </a:lnTo>
                  <a:lnTo>
                    <a:pt x="389289" y="1663655"/>
                  </a:lnTo>
                  <a:lnTo>
                    <a:pt x="427130" y="1688878"/>
                  </a:lnTo>
                  <a:lnTo>
                    <a:pt x="466263" y="1712241"/>
                  </a:lnTo>
                  <a:lnTo>
                    <a:pt x="506626" y="1733678"/>
                  </a:lnTo>
                  <a:lnTo>
                    <a:pt x="548155" y="1753127"/>
                  </a:lnTo>
                  <a:lnTo>
                    <a:pt x="590787" y="1770525"/>
                  </a:lnTo>
                  <a:lnTo>
                    <a:pt x="634459" y="1785809"/>
                  </a:lnTo>
                  <a:lnTo>
                    <a:pt x="679107" y="1798914"/>
                  </a:lnTo>
                  <a:lnTo>
                    <a:pt x="724668" y="1809779"/>
                  </a:lnTo>
                  <a:lnTo>
                    <a:pt x="771079" y="1818339"/>
                  </a:lnTo>
                  <a:lnTo>
                    <a:pt x="818277" y="1824531"/>
                  </a:lnTo>
                  <a:lnTo>
                    <a:pt x="866199" y="1828293"/>
                  </a:lnTo>
                  <a:lnTo>
                    <a:pt x="914780" y="1829562"/>
                  </a:lnTo>
                  <a:lnTo>
                    <a:pt x="963362" y="1828293"/>
                  </a:lnTo>
                  <a:lnTo>
                    <a:pt x="1011284" y="1824531"/>
                  </a:lnTo>
                  <a:lnTo>
                    <a:pt x="1058482" y="1818339"/>
                  </a:lnTo>
                  <a:lnTo>
                    <a:pt x="1104893" y="1809779"/>
                  </a:lnTo>
                  <a:lnTo>
                    <a:pt x="1150454" y="1798914"/>
                  </a:lnTo>
                  <a:lnTo>
                    <a:pt x="1195102" y="1785809"/>
                  </a:lnTo>
                  <a:lnTo>
                    <a:pt x="1238774" y="1770525"/>
                  </a:lnTo>
                  <a:lnTo>
                    <a:pt x="1281406" y="1753127"/>
                  </a:lnTo>
                  <a:lnTo>
                    <a:pt x="1322935" y="1733678"/>
                  </a:lnTo>
                  <a:lnTo>
                    <a:pt x="1363298" y="1712241"/>
                  </a:lnTo>
                  <a:lnTo>
                    <a:pt x="1402431" y="1688878"/>
                  </a:lnTo>
                  <a:lnTo>
                    <a:pt x="1440272" y="1663655"/>
                  </a:lnTo>
                  <a:lnTo>
                    <a:pt x="1476757" y="1636632"/>
                  </a:lnTo>
                  <a:lnTo>
                    <a:pt x="1511823" y="1607875"/>
                  </a:lnTo>
                  <a:lnTo>
                    <a:pt x="1545407" y="1577445"/>
                  </a:lnTo>
                  <a:lnTo>
                    <a:pt x="1577445" y="1545407"/>
                  </a:lnTo>
                  <a:lnTo>
                    <a:pt x="1607875" y="1511823"/>
                  </a:lnTo>
                  <a:lnTo>
                    <a:pt x="1636632" y="1476757"/>
                  </a:lnTo>
                  <a:lnTo>
                    <a:pt x="1663655" y="1440272"/>
                  </a:lnTo>
                  <a:lnTo>
                    <a:pt x="1688878" y="1402431"/>
                  </a:lnTo>
                  <a:lnTo>
                    <a:pt x="1712241" y="1363298"/>
                  </a:lnTo>
                  <a:lnTo>
                    <a:pt x="1733678" y="1322935"/>
                  </a:lnTo>
                  <a:lnTo>
                    <a:pt x="1753127" y="1281406"/>
                  </a:lnTo>
                  <a:lnTo>
                    <a:pt x="1770525" y="1238774"/>
                  </a:lnTo>
                  <a:lnTo>
                    <a:pt x="1785809" y="1195102"/>
                  </a:lnTo>
                  <a:lnTo>
                    <a:pt x="1798914" y="1150454"/>
                  </a:lnTo>
                  <a:lnTo>
                    <a:pt x="1809779" y="1104893"/>
                  </a:lnTo>
                  <a:lnTo>
                    <a:pt x="1818339" y="1058482"/>
                  </a:lnTo>
                  <a:lnTo>
                    <a:pt x="1824531" y="1011284"/>
                  </a:lnTo>
                  <a:lnTo>
                    <a:pt x="1828293" y="963362"/>
                  </a:lnTo>
                  <a:lnTo>
                    <a:pt x="1829561" y="914781"/>
                  </a:lnTo>
                  <a:lnTo>
                    <a:pt x="1828293" y="866199"/>
                  </a:lnTo>
                  <a:lnTo>
                    <a:pt x="1824531" y="818277"/>
                  </a:lnTo>
                  <a:lnTo>
                    <a:pt x="1818339" y="771079"/>
                  </a:lnTo>
                  <a:lnTo>
                    <a:pt x="1809779" y="724668"/>
                  </a:lnTo>
                  <a:lnTo>
                    <a:pt x="1798914" y="679107"/>
                  </a:lnTo>
                  <a:lnTo>
                    <a:pt x="1785809" y="634459"/>
                  </a:lnTo>
                  <a:lnTo>
                    <a:pt x="1770525" y="590787"/>
                  </a:lnTo>
                  <a:lnTo>
                    <a:pt x="1753127" y="548155"/>
                  </a:lnTo>
                  <a:lnTo>
                    <a:pt x="1733678" y="506626"/>
                  </a:lnTo>
                  <a:lnTo>
                    <a:pt x="1712241" y="466263"/>
                  </a:lnTo>
                  <a:lnTo>
                    <a:pt x="1688878" y="427130"/>
                  </a:lnTo>
                  <a:lnTo>
                    <a:pt x="1663655" y="389289"/>
                  </a:lnTo>
                  <a:lnTo>
                    <a:pt x="1636632" y="352804"/>
                  </a:lnTo>
                  <a:lnTo>
                    <a:pt x="1607875" y="317738"/>
                  </a:lnTo>
                  <a:lnTo>
                    <a:pt x="1577445" y="284154"/>
                  </a:lnTo>
                  <a:lnTo>
                    <a:pt x="1545407" y="252116"/>
                  </a:lnTo>
                  <a:lnTo>
                    <a:pt x="1511823" y="221686"/>
                  </a:lnTo>
                  <a:lnTo>
                    <a:pt x="1476757" y="192929"/>
                  </a:lnTo>
                  <a:lnTo>
                    <a:pt x="1440272" y="165906"/>
                  </a:lnTo>
                  <a:lnTo>
                    <a:pt x="1402431" y="140683"/>
                  </a:lnTo>
                  <a:lnTo>
                    <a:pt x="1363298" y="117320"/>
                  </a:lnTo>
                  <a:lnTo>
                    <a:pt x="1322935" y="95883"/>
                  </a:lnTo>
                  <a:lnTo>
                    <a:pt x="1281406" y="76434"/>
                  </a:lnTo>
                  <a:lnTo>
                    <a:pt x="1238774" y="59036"/>
                  </a:lnTo>
                  <a:lnTo>
                    <a:pt x="1195102" y="43752"/>
                  </a:lnTo>
                  <a:lnTo>
                    <a:pt x="1150454" y="30647"/>
                  </a:lnTo>
                  <a:lnTo>
                    <a:pt x="1104893" y="19782"/>
                  </a:lnTo>
                  <a:lnTo>
                    <a:pt x="1058482" y="11222"/>
                  </a:lnTo>
                  <a:lnTo>
                    <a:pt x="1011284" y="5030"/>
                  </a:lnTo>
                  <a:lnTo>
                    <a:pt x="963362" y="1268"/>
                  </a:lnTo>
                  <a:lnTo>
                    <a:pt x="914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142988" y="1919477"/>
              <a:ext cx="1830070" cy="1830070"/>
            </a:xfrm>
            <a:custGeom>
              <a:avLst/>
              <a:gdLst/>
              <a:ahLst/>
              <a:cxnLst/>
              <a:rect l="l" t="t" r="r" b="b"/>
              <a:pathLst>
                <a:path w="1830070" h="1830070">
                  <a:moveTo>
                    <a:pt x="0" y="914781"/>
                  </a:moveTo>
                  <a:lnTo>
                    <a:pt x="1268" y="866199"/>
                  </a:lnTo>
                  <a:lnTo>
                    <a:pt x="5030" y="818277"/>
                  </a:lnTo>
                  <a:lnTo>
                    <a:pt x="11222" y="771079"/>
                  </a:lnTo>
                  <a:lnTo>
                    <a:pt x="19782" y="724668"/>
                  </a:lnTo>
                  <a:lnTo>
                    <a:pt x="30647" y="679107"/>
                  </a:lnTo>
                  <a:lnTo>
                    <a:pt x="43752" y="634459"/>
                  </a:lnTo>
                  <a:lnTo>
                    <a:pt x="59036" y="590787"/>
                  </a:lnTo>
                  <a:lnTo>
                    <a:pt x="76434" y="548155"/>
                  </a:lnTo>
                  <a:lnTo>
                    <a:pt x="95883" y="506626"/>
                  </a:lnTo>
                  <a:lnTo>
                    <a:pt x="117320" y="466263"/>
                  </a:lnTo>
                  <a:lnTo>
                    <a:pt x="140683" y="427130"/>
                  </a:lnTo>
                  <a:lnTo>
                    <a:pt x="165906" y="389289"/>
                  </a:lnTo>
                  <a:lnTo>
                    <a:pt x="192929" y="352804"/>
                  </a:lnTo>
                  <a:lnTo>
                    <a:pt x="221686" y="317738"/>
                  </a:lnTo>
                  <a:lnTo>
                    <a:pt x="252116" y="284154"/>
                  </a:lnTo>
                  <a:lnTo>
                    <a:pt x="284154" y="252116"/>
                  </a:lnTo>
                  <a:lnTo>
                    <a:pt x="317738" y="221686"/>
                  </a:lnTo>
                  <a:lnTo>
                    <a:pt x="352804" y="192929"/>
                  </a:lnTo>
                  <a:lnTo>
                    <a:pt x="389289" y="165906"/>
                  </a:lnTo>
                  <a:lnTo>
                    <a:pt x="427130" y="140683"/>
                  </a:lnTo>
                  <a:lnTo>
                    <a:pt x="466263" y="117320"/>
                  </a:lnTo>
                  <a:lnTo>
                    <a:pt x="506626" y="95883"/>
                  </a:lnTo>
                  <a:lnTo>
                    <a:pt x="548155" y="76434"/>
                  </a:lnTo>
                  <a:lnTo>
                    <a:pt x="590787" y="59036"/>
                  </a:lnTo>
                  <a:lnTo>
                    <a:pt x="634459" y="43752"/>
                  </a:lnTo>
                  <a:lnTo>
                    <a:pt x="679107" y="30647"/>
                  </a:lnTo>
                  <a:lnTo>
                    <a:pt x="724668" y="19782"/>
                  </a:lnTo>
                  <a:lnTo>
                    <a:pt x="771079" y="11222"/>
                  </a:lnTo>
                  <a:lnTo>
                    <a:pt x="818277" y="5030"/>
                  </a:lnTo>
                  <a:lnTo>
                    <a:pt x="866199" y="1268"/>
                  </a:lnTo>
                  <a:lnTo>
                    <a:pt x="914780" y="0"/>
                  </a:lnTo>
                  <a:lnTo>
                    <a:pt x="963362" y="1268"/>
                  </a:lnTo>
                  <a:lnTo>
                    <a:pt x="1011284" y="5030"/>
                  </a:lnTo>
                  <a:lnTo>
                    <a:pt x="1058482" y="11222"/>
                  </a:lnTo>
                  <a:lnTo>
                    <a:pt x="1104893" y="19782"/>
                  </a:lnTo>
                  <a:lnTo>
                    <a:pt x="1150454" y="30647"/>
                  </a:lnTo>
                  <a:lnTo>
                    <a:pt x="1195102" y="43752"/>
                  </a:lnTo>
                  <a:lnTo>
                    <a:pt x="1238774" y="59036"/>
                  </a:lnTo>
                  <a:lnTo>
                    <a:pt x="1281406" y="76434"/>
                  </a:lnTo>
                  <a:lnTo>
                    <a:pt x="1322935" y="95883"/>
                  </a:lnTo>
                  <a:lnTo>
                    <a:pt x="1363298" y="117320"/>
                  </a:lnTo>
                  <a:lnTo>
                    <a:pt x="1402431" y="140683"/>
                  </a:lnTo>
                  <a:lnTo>
                    <a:pt x="1440272" y="165906"/>
                  </a:lnTo>
                  <a:lnTo>
                    <a:pt x="1476757" y="192929"/>
                  </a:lnTo>
                  <a:lnTo>
                    <a:pt x="1511823" y="221686"/>
                  </a:lnTo>
                  <a:lnTo>
                    <a:pt x="1545407" y="252116"/>
                  </a:lnTo>
                  <a:lnTo>
                    <a:pt x="1577445" y="284154"/>
                  </a:lnTo>
                  <a:lnTo>
                    <a:pt x="1607875" y="317738"/>
                  </a:lnTo>
                  <a:lnTo>
                    <a:pt x="1636632" y="352804"/>
                  </a:lnTo>
                  <a:lnTo>
                    <a:pt x="1663655" y="389289"/>
                  </a:lnTo>
                  <a:lnTo>
                    <a:pt x="1688878" y="427130"/>
                  </a:lnTo>
                  <a:lnTo>
                    <a:pt x="1712241" y="466263"/>
                  </a:lnTo>
                  <a:lnTo>
                    <a:pt x="1733678" y="506626"/>
                  </a:lnTo>
                  <a:lnTo>
                    <a:pt x="1753127" y="548155"/>
                  </a:lnTo>
                  <a:lnTo>
                    <a:pt x="1770525" y="590787"/>
                  </a:lnTo>
                  <a:lnTo>
                    <a:pt x="1785809" y="634459"/>
                  </a:lnTo>
                  <a:lnTo>
                    <a:pt x="1798914" y="679107"/>
                  </a:lnTo>
                  <a:lnTo>
                    <a:pt x="1809779" y="724668"/>
                  </a:lnTo>
                  <a:lnTo>
                    <a:pt x="1818339" y="771079"/>
                  </a:lnTo>
                  <a:lnTo>
                    <a:pt x="1824531" y="818277"/>
                  </a:lnTo>
                  <a:lnTo>
                    <a:pt x="1828293" y="866199"/>
                  </a:lnTo>
                  <a:lnTo>
                    <a:pt x="1829561" y="914781"/>
                  </a:lnTo>
                  <a:lnTo>
                    <a:pt x="1828293" y="963362"/>
                  </a:lnTo>
                  <a:lnTo>
                    <a:pt x="1824531" y="1011284"/>
                  </a:lnTo>
                  <a:lnTo>
                    <a:pt x="1818339" y="1058482"/>
                  </a:lnTo>
                  <a:lnTo>
                    <a:pt x="1809779" y="1104893"/>
                  </a:lnTo>
                  <a:lnTo>
                    <a:pt x="1798914" y="1150454"/>
                  </a:lnTo>
                  <a:lnTo>
                    <a:pt x="1785809" y="1195102"/>
                  </a:lnTo>
                  <a:lnTo>
                    <a:pt x="1770525" y="1238774"/>
                  </a:lnTo>
                  <a:lnTo>
                    <a:pt x="1753127" y="1281406"/>
                  </a:lnTo>
                  <a:lnTo>
                    <a:pt x="1733678" y="1322935"/>
                  </a:lnTo>
                  <a:lnTo>
                    <a:pt x="1712241" y="1363298"/>
                  </a:lnTo>
                  <a:lnTo>
                    <a:pt x="1688878" y="1402431"/>
                  </a:lnTo>
                  <a:lnTo>
                    <a:pt x="1663655" y="1440272"/>
                  </a:lnTo>
                  <a:lnTo>
                    <a:pt x="1636632" y="1476757"/>
                  </a:lnTo>
                  <a:lnTo>
                    <a:pt x="1607875" y="1511823"/>
                  </a:lnTo>
                  <a:lnTo>
                    <a:pt x="1577445" y="1545407"/>
                  </a:lnTo>
                  <a:lnTo>
                    <a:pt x="1545407" y="1577445"/>
                  </a:lnTo>
                  <a:lnTo>
                    <a:pt x="1511823" y="1607875"/>
                  </a:lnTo>
                  <a:lnTo>
                    <a:pt x="1476757" y="1636632"/>
                  </a:lnTo>
                  <a:lnTo>
                    <a:pt x="1440272" y="1663655"/>
                  </a:lnTo>
                  <a:lnTo>
                    <a:pt x="1402431" y="1688878"/>
                  </a:lnTo>
                  <a:lnTo>
                    <a:pt x="1363298" y="1712241"/>
                  </a:lnTo>
                  <a:lnTo>
                    <a:pt x="1322935" y="1733678"/>
                  </a:lnTo>
                  <a:lnTo>
                    <a:pt x="1281406" y="1753127"/>
                  </a:lnTo>
                  <a:lnTo>
                    <a:pt x="1238774" y="1770525"/>
                  </a:lnTo>
                  <a:lnTo>
                    <a:pt x="1195102" y="1785809"/>
                  </a:lnTo>
                  <a:lnTo>
                    <a:pt x="1150454" y="1798914"/>
                  </a:lnTo>
                  <a:lnTo>
                    <a:pt x="1104893" y="1809779"/>
                  </a:lnTo>
                  <a:lnTo>
                    <a:pt x="1058482" y="1818339"/>
                  </a:lnTo>
                  <a:lnTo>
                    <a:pt x="1011284" y="1824531"/>
                  </a:lnTo>
                  <a:lnTo>
                    <a:pt x="963362" y="1828293"/>
                  </a:lnTo>
                  <a:lnTo>
                    <a:pt x="914780" y="1829562"/>
                  </a:lnTo>
                  <a:lnTo>
                    <a:pt x="866199" y="1828293"/>
                  </a:lnTo>
                  <a:lnTo>
                    <a:pt x="818277" y="1824531"/>
                  </a:lnTo>
                  <a:lnTo>
                    <a:pt x="771079" y="1818339"/>
                  </a:lnTo>
                  <a:lnTo>
                    <a:pt x="724668" y="1809779"/>
                  </a:lnTo>
                  <a:lnTo>
                    <a:pt x="679107" y="1798914"/>
                  </a:lnTo>
                  <a:lnTo>
                    <a:pt x="634459" y="1785809"/>
                  </a:lnTo>
                  <a:lnTo>
                    <a:pt x="590787" y="1770525"/>
                  </a:lnTo>
                  <a:lnTo>
                    <a:pt x="548155" y="1753127"/>
                  </a:lnTo>
                  <a:lnTo>
                    <a:pt x="506626" y="1733678"/>
                  </a:lnTo>
                  <a:lnTo>
                    <a:pt x="466263" y="1712241"/>
                  </a:lnTo>
                  <a:lnTo>
                    <a:pt x="427130" y="1688878"/>
                  </a:lnTo>
                  <a:lnTo>
                    <a:pt x="389289" y="1663655"/>
                  </a:lnTo>
                  <a:lnTo>
                    <a:pt x="352804" y="1636632"/>
                  </a:lnTo>
                  <a:lnTo>
                    <a:pt x="317738" y="1607875"/>
                  </a:lnTo>
                  <a:lnTo>
                    <a:pt x="284154" y="1577445"/>
                  </a:lnTo>
                  <a:lnTo>
                    <a:pt x="252116" y="1545407"/>
                  </a:lnTo>
                  <a:lnTo>
                    <a:pt x="221686" y="1511823"/>
                  </a:lnTo>
                  <a:lnTo>
                    <a:pt x="192929" y="1476757"/>
                  </a:lnTo>
                  <a:lnTo>
                    <a:pt x="165906" y="1440272"/>
                  </a:lnTo>
                  <a:lnTo>
                    <a:pt x="140683" y="1402431"/>
                  </a:lnTo>
                  <a:lnTo>
                    <a:pt x="117320" y="1363298"/>
                  </a:lnTo>
                  <a:lnTo>
                    <a:pt x="95883" y="1322935"/>
                  </a:lnTo>
                  <a:lnTo>
                    <a:pt x="76434" y="1281406"/>
                  </a:lnTo>
                  <a:lnTo>
                    <a:pt x="59036" y="1238774"/>
                  </a:lnTo>
                  <a:lnTo>
                    <a:pt x="43752" y="1195102"/>
                  </a:lnTo>
                  <a:lnTo>
                    <a:pt x="30647" y="1150454"/>
                  </a:lnTo>
                  <a:lnTo>
                    <a:pt x="19782" y="1104893"/>
                  </a:lnTo>
                  <a:lnTo>
                    <a:pt x="11222" y="1058482"/>
                  </a:lnTo>
                  <a:lnTo>
                    <a:pt x="5030" y="1011284"/>
                  </a:lnTo>
                  <a:lnTo>
                    <a:pt x="1268" y="963362"/>
                  </a:lnTo>
                  <a:lnTo>
                    <a:pt x="0" y="914781"/>
                  </a:lnTo>
                  <a:close/>
                </a:path>
              </a:pathLst>
            </a:custGeom>
            <a:ln w="41148">
              <a:solidFill>
                <a:srgbClr val="EFB6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389626" y="3643122"/>
              <a:ext cx="979169" cy="838200"/>
            </a:xfrm>
            <a:custGeom>
              <a:avLst/>
              <a:gdLst/>
              <a:ahLst/>
              <a:cxnLst/>
              <a:rect l="l" t="t" r="r" b="b"/>
              <a:pathLst>
                <a:path w="979170" h="838200">
                  <a:moveTo>
                    <a:pt x="903825" y="792251"/>
                  </a:moveTo>
                  <a:lnTo>
                    <a:pt x="884936" y="814323"/>
                  </a:lnTo>
                  <a:lnTo>
                    <a:pt x="979170" y="837691"/>
                  </a:lnTo>
                  <a:lnTo>
                    <a:pt x="963953" y="801623"/>
                  </a:lnTo>
                  <a:lnTo>
                    <a:pt x="914781" y="801623"/>
                  </a:lnTo>
                  <a:lnTo>
                    <a:pt x="903825" y="792251"/>
                  </a:lnTo>
                  <a:close/>
                </a:path>
                <a:path w="979170" h="838200">
                  <a:moveTo>
                    <a:pt x="922624" y="770283"/>
                  </a:moveTo>
                  <a:lnTo>
                    <a:pt x="903825" y="792251"/>
                  </a:lnTo>
                  <a:lnTo>
                    <a:pt x="914781" y="801623"/>
                  </a:lnTo>
                  <a:lnTo>
                    <a:pt x="933576" y="779652"/>
                  </a:lnTo>
                  <a:lnTo>
                    <a:pt x="922624" y="770283"/>
                  </a:lnTo>
                  <a:close/>
                </a:path>
                <a:path w="979170" h="838200">
                  <a:moveTo>
                    <a:pt x="941451" y="748283"/>
                  </a:moveTo>
                  <a:lnTo>
                    <a:pt x="922624" y="770283"/>
                  </a:lnTo>
                  <a:lnTo>
                    <a:pt x="933576" y="779652"/>
                  </a:lnTo>
                  <a:lnTo>
                    <a:pt x="914781" y="801623"/>
                  </a:lnTo>
                  <a:lnTo>
                    <a:pt x="963953" y="801623"/>
                  </a:lnTo>
                  <a:lnTo>
                    <a:pt x="941451" y="748283"/>
                  </a:lnTo>
                  <a:close/>
                </a:path>
                <a:path w="979170" h="838200">
                  <a:moveTo>
                    <a:pt x="75407" y="45494"/>
                  </a:moveTo>
                  <a:lnTo>
                    <a:pt x="56608" y="67462"/>
                  </a:lnTo>
                  <a:lnTo>
                    <a:pt x="903825" y="792251"/>
                  </a:lnTo>
                  <a:lnTo>
                    <a:pt x="922624" y="770283"/>
                  </a:lnTo>
                  <a:lnTo>
                    <a:pt x="75407" y="45494"/>
                  </a:lnTo>
                  <a:close/>
                </a:path>
                <a:path w="979170" h="838200">
                  <a:moveTo>
                    <a:pt x="0" y="0"/>
                  </a:moveTo>
                  <a:lnTo>
                    <a:pt x="37719" y="89534"/>
                  </a:lnTo>
                  <a:lnTo>
                    <a:pt x="56608" y="67462"/>
                  </a:lnTo>
                  <a:lnTo>
                    <a:pt x="45593" y="58038"/>
                  </a:lnTo>
                  <a:lnTo>
                    <a:pt x="64388" y="36067"/>
                  </a:lnTo>
                  <a:lnTo>
                    <a:pt x="83474" y="36067"/>
                  </a:lnTo>
                  <a:lnTo>
                    <a:pt x="94234" y="23494"/>
                  </a:lnTo>
                  <a:lnTo>
                    <a:pt x="0" y="0"/>
                  </a:lnTo>
                  <a:close/>
                </a:path>
                <a:path w="979170" h="838200">
                  <a:moveTo>
                    <a:pt x="64388" y="36067"/>
                  </a:moveTo>
                  <a:lnTo>
                    <a:pt x="45593" y="58038"/>
                  </a:lnTo>
                  <a:lnTo>
                    <a:pt x="56608" y="67462"/>
                  </a:lnTo>
                  <a:lnTo>
                    <a:pt x="75407" y="45494"/>
                  </a:lnTo>
                  <a:lnTo>
                    <a:pt x="64388" y="36067"/>
                  </a:lnTo>
                  <a:close/>
                </a:path>
                <a:path w="979170" h="838200">
                  <a:moveTo>
                    <a:pt x="83474" y="36067"/>
                  </a:moveTo>
                  <a:lnTo>
                    <a:pt x="64388" y="36067"/>
                  </a:lnTo>
                  <a:lnTo>
                    <a:pt x="75407" y="45494"/>
                  </a:lnTo>
                  <a:lnTo>
                    <a:pt x="83474" y="36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A close up of a logo  Description automatically generated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3850" y="2369819"/>
              <a:ext cx="1367789" cy="361188"/>
            </a:xfrm>
            <a:prstGeom prst="rect">
              <a:avLst/>
            </a:prstGeom>
          </p:spPr>
        </p:pic>
        <p:pic>
          <p:nvPicPr>
            <p:cNvPr id="83" name="object 83" descr="A blue and yellow text with a black background  Description automatically generated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79791" y="2079497"/>
              <a:ext cx="1123188" cy="634746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7587233" y="2698241"/>
            <a:ext cx="915669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 indent="9525">
              <a:lnSpc>
                <a:spcPts val="1939"/>
              </a:lnSpc>
              <a:spcBef>
                <a:spcPts val="345"/>
              </a:spcBef>
            </a:pPr>
            <a:r>
              <a:rPr dirty="0" sz="1800" spc="-170" b="1">
                <a:solidFill>
                  <a:srgbClr val="1F2A2D"/>
                </a:solidFill>
                <a:latin typeface="Arial"/>
                <a:cs typeface="Arial"/>
              </a:rPr>
              <a:t>Resource </a:t>
            </a:r>
            <a:r>
              <a:rPr dirty="0" sz="1800" spc="-135" b="1">
                <a:solidFill>
                  <a:srgbClr val="1F2A2D"/>
                </a:solidFill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270497" y="3901440"/>
            <a:ext cx="2360930" cy="1488440"/>
            <a:chOff x="6270497" y="3901440"/>
            <a:chExt cx="2360930" cy="1488440"/>
          </a:xfrm>
        </p:grpSpPr>
        <p:pic>
          <p:nvPicPr>
            <p:cNvPr id="86" name="object 86" descr="A blue and white logo  Description automatically generated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70497" y="4445508"/>
              <a:ext cx="1320546" cy="660654"/>
            </a:xfrm>
            <a:prstGeom prst="rect">
              <a:avLst/>
            </a:prstGeom>
          </p:spPr>
        </p:pic>
        <p:pic>
          <p:nvPicPr>
            <p:cNvPr id="87" name="object 87" descr="Salesforce png images | PNGEgg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71181" y="3901440"/>
              <a:ext cx="1459992" cy="148818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1890522" y="1927860"/>
            <a:ext cx="8150859" cy="3443604"/>
            <a:chOff x="1890522" y="1927860"/>
            <a:chExt cx="8150859" cy="3443604"/>
          </a:xfrm>
        </p:grpSpPr>
        <p:pic>
          <p:nvPicPr>
            <p:cNvPr id="89" name="object 8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31986" y="4832604"/>
              <a:ext cx="1008887" cy="2461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90522" y="4887467"/>
              <a:ext cx="445007" cy="483869"/>
            </a:xfrm>
            <a:prstGeom prst="rect">
              <a:avLst/>
            </a:prstGeom>
          </p:spPr>
        </p:pic>
        <p:pic>
          <p:nvPicPr>
            <p:cNvPr id="91" name="object 91" descr="A close-up of a logo  Description automatically generated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6055" y="1927860"/>
              <a:ext cx="1214627" cy="329946"/>
            </a:xfrm>
            <a:prstGeom prst="rect">
              <a:avLst/>
            </a:prstGeom>
          </p:spPr>
        </p:pic>
      </p:grpSp>
      <p:pic>
        <p:nvPicPr>
          <p:cNvPr id="92" name="object 92" descr="Salesforce png images | PNGEgg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98180" y="1715261"/>
            <a:ext cx="1459992" cy="14881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51612" y="286004"/>
            <a:ext cx="30378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80"/>
              <a:t> </a:t>
            </a:r>
            <a:r>
              <a:rPr dirty="0" spc="-1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581" y="6071616"/>
            <a:ext cx="68884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https://ciesandiego.org/2024/11/04/leveraging-</a:t>
            </a:r>
            <a:r>
              <a:rPr dirty="0" u="sng" sz="1800" spc="9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collaboration-to-</a:t>
            </a: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demonstrate-</a:t>
            </a:r>
            <a:r>
              <a:rPr dirty="0" u="sng" sz="1800" spc="11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how-</a:t>
            </a:r>
            <a:r>
              <a:rPr dirty="0" u="sng" sz="1800" spc="9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to-</a:t>
            </a:r>
            <a:r>
              <a:rPr dirty="0" u="sng" sz="1800" spc="8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effectively-</a:t>
            </a: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prevent-</a:t>
            </a:r>
            <a:r>
              <a:rPr dirty="0" u="sng" sz="1800" spc="-1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homelessness/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7569" y="1152387"/>
            <a:ext cx="3633470" cy="4578350"/>
            <a:chOff x="447569" y="1152387"/>
            <a:chExt cx="3633470" cy="4578350"/>
          </a:xfrm>
        </p:grpSpPr>
        <p:pic>
          <p:nvPicPr>
            <p:cNvPr id="5" name="object 5" descr="A white background with blue text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69" y="1152387"/>
              <a:ext cx="3633299" cy="4578295"/>
            </a:xfrm>
            <a:prstGeom prst="rect">
              <a:avLst/>
            </a:prstGeom>
          </p:spPr>
        </p:pic>
        <p:pic>
          <p:nvPicPr>
            <p:cNvPr id="6" name="object 6" descr="A white background with blue text  Description automatically generated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3" y="1274063"/>
              <a:ext cx="3228594" cy="417347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16243" y="1152387"/>
            <a:ext cx="3633470" cy="4578350"/>
            <a:chOff x="4316243" y="1152387"/>
            <a:chExt cx="3633470" cy="4578350"/>
          </a:xfrm>
        </p:grpSpPr>
        <p:pic>
          <p:nvPicPr>
            <p:cNvPr id="8" name="object 8" descr="A screenshot of a document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6243" y="1152387"/>
              <a:ext cx="3633299" cy="4578295"/>
            </a:xfrm>
            <a:prstGeom prst="rect">
              <a:avLst/>
            </a:prstGeom>
          </p:spPr>
        </p:pic>
        <p:pic>
          <p:nvPicPr>
            <p:cNvPr id="9" name="object 9" descr="A screenshot of a document  Description automatically generated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7887" y="1274063"/>
              <a:ext cx="3228593" cy="417347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087367" y="1152387"/>
            <a:ext cx="3632835" cy="4578350"/>
            <a:chOff x="8087367" y="1152387"/>
            <a:chExt cx="3632835" cy="4578350"/>
          </a:xfrm>
        </p:grpSpPr>
        <p:pic>
          <p:nvPicPr>
            <p:cNvPr id="11" name="object 11" descr="A screenshot of a computer screen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7367" y="1152387"/>
              <a:ext cx="3632566" cy="4578295"/>
            </a:xfrm>
            <a:prstGeom prst="rect">
              <a:avLst/>
            </a:prstGeom>
          </p:spPr>
        </p:pic>
        <p:pic>
          <p:nvPicPr>
            <p:cNvPr id="12" name="object 12" descr="A screenshot of a computer screen  Description automatically generated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9026" y="1274063"/>
              <a:ext cx="3227831" cy="41734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51612" y="286004"/>
            <a:ext cx="30378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80"/>
              <a:t> </a:t>
            </a:r>
            <a:r>
              <a:rPr dirty="0" spc="-1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581" y="6071616"/>
            <a:ext cx="68884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https://ciesandiego.org/2024/11/04/leveraging-</a:t>
            </a:r>
            <a:r>
              <a:rPr dirty="0" u="sng" sz="1800" spc="9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collaboration-to-</a:t>
            </a: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demonstrate-</a:t>
            </a:r>
            <a:r>
              <a:rPr dirty="0" u="sng" sz="1800" spc="11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how-</a:t>
            </a:r>
            <a:r>
              <a:rPr dirty="0" u="sng" sz="1800" spc="9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to-</a:t>
            </a:r>
            <a:r>
              <a:rPr dirty="0" u="sng" sz="1800" spc="8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effectively-</a:t>
            </a: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prevent-</a:t>
            </a:r>
            <a:r>
              <a:rPr dirty="0" u="sng" sz="1800" spc="-1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homelessness/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A screenshot of a document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694" y="1818099"/>
            <a:ext cx="11085588" cy="32202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51612" y="286004"/>
            <a:ext cx="30378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80"/>
              <a:t> </a:t>
            </a:r>
            <a:r>
              <a:rPr dirty="0" spc="-1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581" y="6071616"/>
            <a:ext cx="68884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https://ciesandiego.org/2024/11/04/leveraging-</a:t>
            </a:r>
            <a:r>
              <a:rPr dirty="0" u="sng" sz="1800" spc="9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collaboration-to-</a:t>
            </a: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demonstrate-</a:t>
            </a:r>
            <a:r>
              <a:rPr dirty="0" u="sng" sz="1800" spc="11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how-</a:t>
            </a:r>
            <a:r>
              <a:rPr dirty="0" u="sng" sz="1800" spc="9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to-</a:t>
            </a:r>
            <a:r>
              <a:rPr dirty="0" u="sng" sz="1800" spc="8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effectively-</a:t>
            </a:r>
            <a:r>
              <a:rPr dirty="0" u="sng" sz="1800" spc="95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prevent-</a:t>
            </a:r>
            <a:r>
              <a:rPr dirty="0" u="sng" sz="1800" spc="-10">
                <a:solidFill>
                  <a:srgbClr val="34CDF5"/>
                </a:solidFill>
                <a:uFill>
                  <a:solidFill>
                    <a:srgbClr val="34CDF5"/>
                  </a:solidFill>
                </a:uFill>
                <a:latin typeface="Arial"/>
                <a:cs typeface="Arial"/>
                <a:hlinkClick r:id="rId2"/>
              </a:rPr>
              <a:t>homelessness/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A screenshot of a computer screen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903" y="854955"/>
            <a:ext cx="7800623" cy="4989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3894" y="5856350"/>
            <a:ext cx="3815079" cy="1002030"/>
          </a:xfrm>
          <a:custGeom>
            <a:avLst/>
            <a:gdLst/>
            <a:ahLst/>
            <a:cxnLst/>
            <a:rect l="l" t="t" r="r" b="b"/>
            <a:pathLst>
              <a:path w="3815079" h="1002029">
                <a:moveTo>
                  <a:pt x="3814572" y="0"/>
                </a:moveTo>
                <a:lnTo>
                  <a:pt x="0" y="0"/>
                </a:lnTo>
                <a:lnTo>
                  <a:pt x="0" y="1002030"/>
                </a:lnTo>
                <a:lnTo>
                  <a:pt x="3814572" y="1002030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HEAP</a:t>
            </a:r>
            <a:r>
              <a:rPr dirty="0" spc="-105"/>
              <a:t> </a:t>
            </a:r>
            <a:r>
              <a:rPr dirty="0" spc="-114"/>
              <a:t>Homelessness</a:t>
            </a:r>
            <a:r>
              <a:rPr dirty="0" spc="-105"/>
              <a:t> </a:t>
            </a:r>
            <a:r>
              <a:rPr dirty="0" spc="-10"/>
              <a:t>Prevention</a:t>
            </a:r>
            <a:r>
              <a:rPr dirty="0" spc="-125"/>
              <a:t> </a:t>
            </a:r>
            <a:r>
              <a:rPr dirty="0" spc="-60"/>
              <a:t>Screening</a:t>
            </a:r>
            <a:r>
              <a:rPr dirty="0" spc="-100"/>
              <a:t> </a:t>
            </a:r>
            <a:r>
              <a:rPr dirty="0" spc="-20"/>
              <a:t>Tool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6509" y="986282"/>
          <a:ext cx="11474450" cy="546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/>
                <a:gridCol w="3334385"/>
                <a:gridCol w="3175000"/>
                <a:gridCol w="3418840"/>
              </a:tblGrid>
              <a:tr h="40894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Logic/Notes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solidFill>
                      <a:srgbClr val="41545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500" spc="3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8580">
                        <a:lnSpc>
                          <a:spcPts val="1745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45"/>
                        </a:lnSpc>
                      </a:pPr>
                      <a:r>
                        <a:rPr dirty="0" sz="1500" spc="-120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500" spc="25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80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1500" spc="-15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683895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70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1500" spc="-20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DOB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13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500" spc="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automatically</a:t>
                      </a:r>
                      <a:r>
                        <a:rPr dirty="0" sz="1500" spc="3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calculates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Household</a:t>
                      </a:r>
                      <a:r>
                        <a:rPr dirty="0" sz="1500" spc="3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size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CIE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Zip</a:t>
                      </a:r>
                      <a:r>
                        <a:rPr dirty="0" sz="1500" spc="-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1203960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SSVF/SDHC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or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Gross</a:t>
                      </a:r>
                      <a:r>
                        <a:rPr dirty="0" sz="1500" spc="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Amount?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500" spc="-2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greater</a:t>
                      </a:r>
                      <a:r>
                        <a:rPr dirty="0" sz="1500" spc="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500" spc="-1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70%</a:t>
                      </a: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AMI,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500" spc="8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inappropriate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 marR="309880">
                        <a:lnSpc>
                          <a:spcPct val="107000"/>
                        </a:lnSpc>
                      </a:pP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(Automatically</a:t>
                      </a:r>
                      <a:r>
                        <a:rPr dirty="0" sz="1500" spc="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calculates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AMI </a:t>
                      </a:r>
                      <a:r>
                        <a:rPr dirty="0" sz="1500" spc="1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FPL)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10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3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wages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taxes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  <a:tr h="1203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applicable,</a:t>
                      </a:r>
                      <a:r>
                        <a:rPr dirty="0" sz="1500" spc="4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willing</a:t>
                      </a:r>
                      <a:r>
                        <a:rPr dirty="0" sz="1500" spc="4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240029">
                        <a:lnSpc>
                          <a:spcPct val="107000"/>
                        </a:lnSpc>
                      </a:pP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adjustments</a:t>
                      </a:r>
                      <a:r>
                        <a:rPr dirty="0" sz="1500" spc="3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500" spc="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living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situation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rent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affordable?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5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2816225">
                        <a:lnSpc>
                          <a:spcPct val="107000"/>
                        </a:lnSpc>
                      </a:pPr>
                      <a:r>
                        <a:rPr dirty="0" sz="1500" spc="5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500" spc="35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725"/>
                        </a:lnSpc>
                      </a:pPr>
                      <a:r>
                        <a:rPr dirty="0" sz="150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500" spc="-2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500" spc="-5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 i="1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inappropriate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dirty="0" sz="1500" spc="-2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Persons</a:t>
                      </a:r>
                      <a:r>
                        <a:rPr dirty="0" sz="1500" spc="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rent</a:t>
                      </a:r>
                      <a:r>
                        <a:rPr dirty="0" sz="1500" spc="-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burden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60960">
                        <a:lnSpc>
                          <a:spcPct val="107000"/>
                        </a:lnSpc>
                      </a:pP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8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unwilling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9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5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explore </a:t>
                      </a:r>
                      <a:r>
                        <a:rPr dirty="0" sz="1500" spc="7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alternative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living</a:t>
                      </a:r>
                      <a:r>
                        <a:rPr dirty="0" sz="1500" spc="9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arrangements,</a:t>
                      </a:r>
                      <a:r>
                        <a:rPr dirty="0" sz="1500" spc="114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 spc="6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appropriate</a:t>
                      </a:r>
                      <a:r>
                        <a:rPr dirty="0" sz="1500" spc="6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7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homeless </a:t>
                      </a:r>
                      <a:r>
                        <a:rPr dirty="0" sz="1500" spc="8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prevention</a:t>
                      </a:r>
                      <a:r>
                        <a:rPr dirty="0" sz="1500" spc="15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1545B"/>
                          </a:solidFill>
                          <a:latin typeface="Arial"/>
                          <a:cs typeface="Arial"/>
                        </a:rPr>
                        <a:t>funds.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1545B"/>
                      </a:solidFill>
                      <a:prstDash val="solid"/>
                    </a:lnL>
                    <a:lnR w="12700">
                      <a:solidFill>
                        <a:srgbClr val="41545B"/>
                      </a:solidFill>
                      <a:prstDash val="solid"/>
                    </a:lnR>
                    <a:lnT w="12700">
                      <a:solidFill>
                        <a:srgbClr val="41545B"/>
                      </a:solidFill>
                      <a:prstDash val="solid"/>
                    </a:lnT>
                    <a:lnB w="12700">
                      <a:solidFill>
                        <a:srgbClr val="4154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693" y="203566"/>
            <a:ext cx="2317915" cy="543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4CDF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Fedieson Landicho</dc:creator>
  <dc:title>PowerPoint Presentation</dc:title>
  <dcterms:created xsi:type="dcterms:W3CDTF">2026-06-17T22:43:34Z</dcterms:created>
  <dcterms:modified xsi:type="dcterms:W3CDTF">2026-06-17T22:43:34Z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2026-06-17T00:00:00Z</vt:filetime>
  </property>
  <property fmtid="{D5CDD505-2E9C-101B-9397-08002B2CF9AE}" pid="5" name="Producer">
    <vt:lpwstr>Microsoft® PowerPoint® 2019</vt:lpwstr>
  </property>
</Properties>
</file>