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044" y="1716544"/>
            <a:ext cx="3786504" cy="357505"/>
          </a:xfrm>
          <a:custGeom>
            <a:avLst/>
            <a:gdLst/>
            <a:ahLst/>
            <a:cxnLst/>
            <a:rect l="l" t="t" r="r" b="b"/>
            <a:pathLst>
              <a:path w="3786504" h="357505">
                <a:moveTo>
                  <a:pt x="0" y="0"/>
                </a:moveTo>
                <a:lnTo>
                  <a:pt x="36626" y="318947"/>
                </a:lnTo>
                <a:lnTo>
                  <a:pt x="3744163" y="356946"/>
                </a:lnTo>
                <a:lnTo>
                  <a:pt x="3786212" y="17132"/>
                </a:lnTo>
                <a:lnTo>
                  <a:pt x="0" y="0"/>
                </a:lnTo>
                <a:close/>
              </a:path>
            </a:pathLst>
          </a:custGeom>
          <a:solidFill>
            <a:srgbClr val="FFDC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3469" y="1579774"/>
            <a:ext cx="3943350" cy="434975"/>
          </a:xfrm>
          <a:custGeom>
            <a:avLst/>
            <a:gdLst/>
            <a:ahLst/>
            <a:cxnLst/>
            <a:rect l="l" t="t" r="r" b="b"/>
            <a:pathLst>
              <a:path w="3943350" h="434975">
                <a:moveTo>
                  <a:pt x="62623" y="0"/>
                </a:moveTo>
                <a:lnTo>
                  <a:pt x="0" y="434759"/>
                </a:lnTo>
                <a:lnTo>
                  <a:pt x="3942765" y="392938"/>
                </a:lnTo>
                <a:lnTo>
                  <a:pt x="3904818" y="41821"/>
                </a:lnTo>
                <a:lnTo>
                  <a:pt x="62623" y="0"/>
                </a:lnTo>
                <a:close/>
              </a:path>
            </a:pathLst>
          </a:custGeom>
          <a:solidFill>
            <a:srgbClr val="3796B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6672" y="315850"/>
            <a:ext cx="101892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796B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796B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044" y="1716544"/>
            <a:ext cx="3786504" cy="357505"/>
          </a:xfrm>
          <a:custGeom>
            <a:avLst/>
            <a:gdLst/>
            <a:ahLst/>
            <a:cxnLst/>
            <a:rect l="l" t="t" r="r" b="b"/>
            <a:pathLst>
              <a:path w="3786504" h="357505">
                <a:moveTo>
                  <a:pt x="0" y="0"/>
                </a:moveTo>
                <a:lnTo>
                  <a:pt x="36626" y="318947"/>
                </a:lnTo>
                <a:lnTo>
                  <a:pt x="3744163" y="356946"/>
                </a:lnTo>
                <a:lnTo>
                  <a:pt x="3786212" y="17132"/>
                </a:lnTo>
                <a:lnTo>
                  <a:pt x="0" y="0"/>
                </a:lnTo>
                <a:close/>
              </a:path>
            </a:pathLst>
          </a:custGeom>
          <a:solidFill>
            <a:srgbClr val="FFDC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3469" y="1579774"/>
            <a:ext cx="3943350" cy="434975"/>
          </a:xfrm>
          <a:custGeom>
            <a:avLst/>
            <a:gdLst/>
            <a:ahLst/>
            <a:cxnLst/>
            <a:rect l="l" t="t" r="r" b="b"/>
            <a:pathLst>
              <a:path w="3943350" h="434975">
                <a:moveTo>
                  <a:pt x="62623" y="0"/>
                </a:moveTo>
                <a:lnTo>
                  <a:pt x="0" y="434759"/>
                </a:lnTo>
                <a:lnTo>
                  <a:pt x="3942765" y="392938"/>
                </a:lnTo>
                <a:lnTo>
                  <a:pt x="3904818" y="41821"/>
                </a:lnTo>
                <a:lnTo>
                  <a:pt x="62623" y="0"/>
                </a:lnTo>
                <a:close/>
              </a:path>
            </a:pathLst>
          </a:custGeom>
          <a:solidFill>
            <a:srgbClr val="3796B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796B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24346" y="1604416"/>
            <a:ext cx="5469255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9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3470" y="461139"/>
            <a:ext cx="4407535" cy="490855"/>
          </a:xfrm>
          <a:custGeom>
            <a:avLst/>
            <a:gdLst/>
            <a:ahLst/>
            <a:cxnLst/>
            <a:rect l="l" t="t" r="r" b="b"/>
            <a:pathLst>
              <a:path w="4407535" h="490855">
                <a:moveTo>
                  <a:pt x="70002" y="0"/>
                </a:moveTo>
                <a:lnTo>
                  <a:pt x="0" y="490473"/>
                </a:lnTo>
                <a:lnTo>
                  <a:pt x="4407420" y="443293"/>
                </a:lnTo>
                <a:lnTo>
                  <a:pt x="4364990" y="47180"/>
                </a:lnTo>
                <a:lnTo>
                  <a:pt x="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674" y="6040072"/>
            <a:ext cx="855751" cy="5747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8526" y="6140462"/>
            <a:ext cx="1091882" cy="323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796B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4617" y="688159"/>
            <a:ext cx="4382135" cy="413384"/>
          </a:xfrm>
          <a:custGeom>
            <a:avLst/>
            <a:gdLst/>
            <a:ahLst/>
            <a:cxnLst/>
            <a:rect l="l" t="t" r="r" b="b"/>
            <a:pathLst>
              <a:path w="4382135" h="413384">
                <a:moveTo>
                  <a:pt x="0" y="0"/>
                </a:moveTo>
                <a:lnTo>
                  <a:pt x="42392" y="369125"/>
                </a:lnTo>
                <a:lnTo>
                  <a:pt x="4333163" y="413092"/>
                </a:lnTo>
                <a:lnTo>
                  <a:pt x="4381830" y="19824"/>
                </a:lnTo>
                <a:lnTo>
                  <a:pt x="0" y="0"/>
                </a:lnTo>
                <a:close/>
              </a:path>
            </a:pathLst>
          </a:custGeom>
          <a:solidFill>
            <a:srgbClr val="FFDC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3470" y="521161"/>
            <a:ext cx="4407535" cy="490855"/>
          </a:xfrm>
          <a:custGeom>
            <a:avLst/>
            <a:gdLst/>
            <a:ahLst/>
            <a:cxnLst/>
            <a:rect l="l" t="t" r="r" b="b"/>
            <a:pathLst>
              <a:path w="4407535" h="490855">
                <a:moveTo>
                  <a:pt x="70002" y="0"/>
                </a:moveTo>
                <a:lnTo>
                  <a:pt x="0" y="490473"/>
                </a:lnTo>
                <a:lnTo>
                  <a:pt x="4407420" y="443293"/>
                </a:lnTo>
                <a:lnTo>
                  <a:pt x="4364990" y="47180"/>
                </a:lnTo>
                <a:lnTo>
                  <a:pt x="70002" y="0"/>
                </a:lnTo>
                <a:close/>
              </a:path>
            </a:pathLst>
          </a:custGeom>
          <a:solidFill>
            <a:srgbClr val="379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06402" y="4374531"/>
            <a:ext cx="7213600" cy="0"/>
          </a:xfrm>
          <a:custGeom>
            <a:avLst/>
            <a:gdLst/>
            <a:ahLst/>
            <a:cxnLst/>
            <a:rect l="l" t="t" r="r" b="b"/>
            <a:pathLst>
              <a:path w="7213600" h="0">
                <a:moveTo>
                  <a:pt x="0" y="0"/>
                </a:moveTo>
                <a:lnTo>
                  <a:pt x="7213600" y="0"/>
                </a:lnTo>
              </a:path>
            </a:pathLst>
          </a:custGeom>
          <a:ln w="25400">
            <a:solidFill>
              <a:srgbClr val="3796B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4368" y="5303520"/>
            <a:ext cx="1521218" cy="12169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4545" y="5491792"/>
            <a:ext cx="1775274" cy="10371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672" y="315850"/>
            <a:ext cx="831977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796B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680" y="1560992"/>
            <a:ext cx="10466070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42887" y="6451917"/>
            <a:ext cx="27169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5963D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hyperlink" Target="mailto:livingstonC@healthshareoregon.org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38" y="1262913"/>
            <a:ext cx="9474200" cy="2823845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1355"/>
              </a:spcBef>
              <a:tabLst>
                <a:tab pos="1726564" algn="l"/>
                <a:tab pos="2298700" algn="l"/>
                <a:tab pos="2868930" algn="l"/>
              </a:tabLst>
            </a:pP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At</a:t>
            </a:r>
            <a:r>
              <a:rPr dirty="0" sz="5400" spc="-40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the</a:t>
            </a:r>
            <a:r>
              <a:rPr dirty="0" sz="5400" spc="-40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crossroads:</a:t>
            </a:r>
            <a:r>
              <a:rPr dirty="0" sz="5400" spc="-3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3796B7"/>
                </a:solidFill>
                <a:latin typeface="Arial"/>
                <a:cs typeface="Arial"/>
              </a:rPr>
              <a:t>Initial findings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	and</a:t>
            </a:r>
            <a:r>
              <a:rPr dirty="0" sz="5400" spc="-5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lessons</a:t>
            </a:r>
            <a:r>
              <a:rPr dirty="0" sz="5400" spc="-5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3796B7"/>
                </a:solidFill>
                <a:latin typeface="Arial"/>
                <a:cs typeface="Arial"/>
              </a:rPr>
              <a:t>learned </a:t>
            </a:r>
            <a:r>
              <a:rPr dirty="0" sz="5400" spc="-20" b="1">
                <a:solidFill>
                  <a:srgbClr val="3796B7"/>
                </a:solidFill>
                <a:latin typeface="Arial"/>
                <a:cs typeface="Arial"/>
              </a:rPr>
              <a:t>from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	</a:t>
            </a:r>
            <a:r>
              <a:rPr dirty="0" sz="5400" spc="-50" b="1">
                <a:solidFill>
                  <a:srgbClr val="3796B7"/>
                </a:solidFill>
                <a:latin typeface="Arial"/>
                <a:cs typeface="Arial"/>
              </a:rPr>
              <a:t>a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	Medicaid</a:t>
            </a:r>
            <a:r>
              <a:rPr dirty="0" sz="5400" spc="-80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3796B7"/>
                </a:solidFill>
                <a:latin typeface="Arial"/>
                <a:cs typeface="Arial"/>
              </a:rPr>
              <a:t>housing </a:t>
            </a:r>
            <a:r>
              <a:rPr dirty="0" sz="5400" b="1">
                <a:solidFill>
                  <a:srgbClr val="3796B7"/>
                </a:solidFill>
                <a:latin typeface="Arial"/>
                <a:cs typeface="Arial"/>
              </a:rPr>
              <a:t>benefit</a:t>
            </a:r>
            <a:r>
              <a:rPr dirty="0" sz="5400" spc="-7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3796B7"/>
                </a:solidFill>
                <a:latin typeface="Arial"/>
                <a:cs typeface="Arial"/>
              </a:rPr>
              <a:t>pilot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8" y="604481"/>
            <a:ext cx="2551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PILOT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42" y="4589880"/>
            <a:ext cx="4165600" cy="174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5">
                <a:solidFill>
                  <a:srgbClr val="3796B7"/>
                </a:solidFill>
                <a:latin typeface="Arial"/>
                <a:cs typeface="Arial"/>
              </a:rPr>
              <a:t>Cat</a:t>
            </a:r>
            <a:r>
              <a:rPr dirty="0" sz="2400" spc="-110">
                <a:solidFill>
                  <a:srgbClr val="3796B7"/>
                </a:solidFill>
                <a:latin typeface="Arial"/>
                <a:cs typeface="Arial"/>
              </a:rPr>
              <a:t> Livingston,</a:t>
            </a:r>
            <a:r>
              <a:rPr dirty="0" sz="2400" spc="-95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3796B7"/>
                </a:solidFill>
                <a:latin typeface="Arial"/>
                <a:cs typeface="Arial"/>
              </a:rPr>
              <a:t>MD,</a:t>
            </a:r>
            <a:r>
              <a:rPr dirty="0" sz="2400" spc="-105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796B7"/>
                </a:solidFill>
                <a:latin typeface="Arial"/>
                <a:cs typeface="Arial"/>
              </a:rPr>
              <a:t>MPH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25">
                <a:solidFill>
                  <a:srgbClr val="3796B7"/>
                </a:solidFill>
                <a:latin typeface="Arial"/>
                <a:cs typeface="Arial"/>
              </a:rPr>
              <a:t>February</a:t>
            </a:r>
            <a:r>
              <a:rPr dirty="0" sz="2400" spc="-110">
                <a:solidFill>
                  <a:srgbClr val="3796B7"/>
                </a:solidFill>
                <a:latin typeface="Arial"/>
                <a:cs typeface="Arial"/>
              </a:rPr>
              <a:t> 4,</a:t>
            </a:r>
            <a:r>
              <a:rPr dirty="0" sz="2400" spc="-95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796B7"/>
                </a:solidFill>
                <a:latin typeface="Arial"/>
                <a:cs typeface="Arial"/>
              </a:rPr>
              <a:t>2025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330">
                <a:solidFill>
                  <a:srgbClr val="3796B7"/>
                </a:solidFill>
                <a:latin typeface="Arial"/>
                <a:cs typeface="Arial"/>
              </a:rPr>
              <a:t>SIREN</a:t>
            </a:r>
            <a:r>
              <a:rPr dirty="0" sz="2400" spc="-100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3796B7"/>
                </a:solidFill>
                <a:latin typeface="Arial"/>
                <a:cs typeface="Arial"/>
              </a:rPr>
              <a:t>National</a:t>
            </a:r>
            <a:r>
              <a:rPr dirty="0" sz="2400" spc="-95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195">
                <a:solidFill>
                  <a:srgbClr val="3796B7"/>
                </a:solidFill>
                <a:latin typeface="Arial"/>
                <a:cs typeface="Arial"/>
              </a:rPr>
              <a:t>Research</a:t>
            </a:r>
            <a:r>
              <a:rPr dirty="0" sz="2400" spc="-110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3796B7"/>
                </a:solidFill>
                <a:latin typeface="Arial"/>
                <a:cs typeface="Arial"/>
              </a:rPr>
              <a:t>Meeting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5140" y="1310144"/>
            <a:ext cx="3777615" cy="161036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>
                <a:solidFill>
                  <a:srgbClr val="FFFFFF"/>
                </a:solidFill>
              </a:rPr>
              <a:t>Baseline</a:t>
            </a:r>
            <a:r>
              <a:rPr dirty="0" sz="4000" spc="-11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Needs </a:t>
            </a:r>
            <a:r>
              <a:rPr dirty="0" sz="4000">
                <a:solidFill>
                  <a:srgbClr val="FFFFFF"/>
                </a:solidFill>
              </a:rPr>
              <a:t>and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Service Utilization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8" y="553123"/>
            <a:ext cx="1670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796B7"/>
                </a:solidFill>
                <a:latin typeface="Arial"/>
                <a:cs typeface="Arial"/>
              </a:rPr>
              <a:t>PROGRAM</a:t>
            </a:r>
            <a:r>
              <a:rPr dirty="0" sz="1600" spc="-5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3796B7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Photo of a person smiling and carrying a basket of belongings as they move into a building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306" y="0"/>
            <a:ext cx="6714705" cy="6856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6672" y="315850"/>
            <a:ext cx="8052434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</a:tabLst>
            </a:pPr>
            <a:r>
              <a:rPr dirty="0" spc="-25"/>
              <a:t>Who</a:t>
            </a:r>
            <a:r>
              <a:rPr dirty="0"/>
              <a:t>	Was</a:t>
            </a:r>
            <a:r>
              <a:rPr dirty="0" spc="-75"/>
              <a:t> </a:t>
            </a:r>
            <a:r>
              <a:rPr dirty="0"/>
              <a:t>Served</a:t>
            </a:r>
            <a:r>
              <a:rPr dirty="0" spc="-65"/>
              <a:t> </a:t>
            </a:r>
            <a:r>
              <a:rPr dirty="0"/>
              <a:t>by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 spc="-10"/>
              <a:t>Pilot?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3496" y="1768598"/>
            <a:ext cx="8328025" cy="370205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00" spc="-325" b="1">
                <a:latin typeface="Arial"/>
                <a:cs typeface="Arial"/>
              </a:rPr>
              <a:t>REFERRALS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spc="-190" b="1">
                <a:latin typeface="Arial"/>
                <a:cs typeface="Arial"/>
              </a:rPr>
              <a:t>AND</a:t>
            </a:r>
            <a:r>
              <a:rPr dirty="0" sz="1900" spc="-105" b="1">
                <a:latin typeface="Arial"/>
                <a:cs typeface="Arial"/>
              </a:rPr>
              <a:t> </a:t>
            </a:r>
            <a:r>
              <a:rPr dirty="0" sz="1900" spc="-135" b="1">
                <a:latin typeface="Arial"/>
                <a:cs typeface="Arial"/>
              </a:rPr>
              <a:t>ENROLLMENT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00" spc="-185">
                <a:latin typeface="Arial"/>
                <a:cs typeface="Arial"/>
              </a:rPr>
              <a:t>A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total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715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individuals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were </a:t>
            </a:r>
            <a:r>
              <a:rPr dirty="0" sz="1900" spc="-65">
                <a:latin typeface="Arial"/>
                <a:cs typeface="Arial"/>
              </a:rPr>
              <a:t>referred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pilot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14" b="1">
                <a:latin typeface="Arial"/>
                <a:cs typeface="Arial"/>
              </a:rPr>
              <a:t>517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14" b="1">
                <a:latin typeface="Arial"/>
                <a:cs typeface="Arial"/>
              </a:rPr>
              <a:t>enrolled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(72%)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dirty="0" sz="1900" spc="-250" b="1">
                <a:latin typeface="Arial"/>
                <a:cs typeface="Arial"/>
              </a:rPr>
              <a:t>PARTICIPANT</a:t>
            </a:r>
            <a:r>
              <a:rPr dirty="0" sz="1900" spc="35" b="1">
                <a:latin typeface="Arial"/>
                <a:cs typeface="Arial"/>
              </a:rPr>
              <a:t> </a:t>
            </a:r>
            <a:r>
              <a:rPr dirty="0" sz="1900" spc="-140" b="1">
                <a:latin typeface="Arial"/>
                <a:cs typeface="Arial"/>
              </a:rPr>
              <a:t>DEMOGRAPHICS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dirty="0" sz="1900" spc="-155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majority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participants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were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20" b="1">
                <a:latin typeface="Arial"/>
                <a:cs typeface="Arial"/>
              </a:rPr>
              <a:t>male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(59%),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90" b="1">
                <a:latin typeface="Arial"/>
                <a:cs typeface="Arial"/>
              </a:rPr>
              <a:t>White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(59%),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residents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of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dirty="0" sz="1900" spc="-100" b="1">
                <a:latin typeface="Arial"/>
                <a:cs typeface="Arial"/>
              </a:rPr>
              <a:t>Multnomah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70" b="1">
                <a:latin typeface="Arial"/>
                <a:cs typeface="Arial"/>
              </a:rPr>
              <a:t>County</a:t>
            </a:r>
            <a:r>
              <a:rPr dirty="0" sz="1900" spc="-85" b="1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(68%),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nearly</a:t>
            </a:r>
            <a:r>
              <a:rPr dirty="0" sz="1900" spc="-55">
                <a:latin typeface="Arial"/>
                <a:cs typeface="Arial"/>
              </a:rPr>
              <a:t> all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participants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were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95" b="1">
                <a:latin typeface="Arial"/>
                <a:cs typeface="Arial"/>
              </a:rPr>
              <a:t>English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spc="-140">
                <a:latin typeface="Arial"/>
                <a:cs typeface="Arial"/>
              </a:rPr>
              <a:t>speakers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(99%)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dirty="0" sz="1900" spc="-210" b="1">
                <a:latin typeface="Arial"/>
                <a:cs typeface="Arial"/>
              </a:rPr>
              <a:t>PRIORITY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145" b="1">
                <a:latin typeface="Arial"/>
                <a:cs typeface="Arial"/>
              </a:rPr>
              <a:t>POPULATIONS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050"/>
              </a:lnSpc>
              <a:spcBef>
                <a:spcPts val="145"/>
              </a:spcBef>
            </a:pPr>
            <a:r>
              <a:rPr dirty="0" sz="1900" spc="-110">
                <a:latin typeface="Arial"/>
                <a:cs typeface="Arial"/>
              </a:rPr>
              <a:t>Enrollees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entered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program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from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265">
                <a:latin typeface="Arial"/>
                <a:cs typeface="Arial"/>
              </a:rPr>
              <a:t>SUD</a:t>
            </a:r>
            <a:r>
              <a:rPr dirty="0" sz="1900" spc="-65">
                <a:latin typeface="Arial"/>
                <a:cs typeface="Arial"/>
              </a:rPr>
              <a:t> residential </a:t>
            </a:r>
            <a:r>
              <a:rPr dirty="0" sz="1900" spc="-95">
                <a:latin typeface="Arial"/>
                <a:cs typeface="Arial"/>
              </a:rPr>
              <a:t>program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(48%),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corrections </a:t>
            </a:r>
            <a:r>
              <a:rPr dirty="0" sz="1900" spc="-125">
                <a:latin typeface="Arial"/>
                <a:cs typeface="Arial"/>
              </a:rPr>
              <a:t>(20%),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foster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care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(12%),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recuperative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care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(10%),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other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programs/settings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(10%)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614" y="1723796"/>
            <a:ext cx="1029677" cy="8642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535" y="2804012"/>
            <a:ext cx="1631854" cy="16304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115" y="4532328"/>
            <a:ext cx="824694" cy="11016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598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Client</a:t>
            </a:r>
            <a:r>
              <a:rPr dirty="0" spc="-35"/>
              <a:t> </a:t>
            </a:r>
            <a:r>
              <a:rPr dirty="0"/>
              <a:t>Histories</a:t>
            </a:r>
            <a:r>
              <a:rPr dirty="0" spc="-30"/>
              <a:t> </a:t>
            </a:r>
            <a:r>
              <a:rPr dirty="0"/>
              <a:t>at</a:t>
            </a:r>
            <a:r>
              <a:rPr dirty="0" spc="-35"/>
              <a:t> </a:t>
            </a:r>
            <a:r>
              <a:rPr dirty="0" spc="-1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700" y="3531933"/>
            <a:ext cx="3792220" cy="17576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6034" rIns="0" bIns="0" rtlCol="0" vert="horz">
            <a:spAutoFit/>
          </a:bodyPr>
          <a:lstStyle/>
          <a:p>
            <a:pPr marL="831850">
              <a:lnSpc>
                <a:spcPts val="2865"/>
              </a:lnSpc>
              <a:spcBef>
                <a:spcPts val="204"/>
              </a:spcBef>
            </a:pPr>
            <a:r>
              <a:rPr dirty="0" sz="2400" spc="-355" b="1">
                <a:latin typeface="Arial"/>
                <a:cs typeface="Arial"/>
              </a:rPr>
              <a:t>HEALTH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spc="-325" b="1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90805" marR="148590">
              <a:lnSpc>
                <a:spcPts val="3360"/>
              </a:lnSpc>
              <a:spcBef>
                <a:spcPts val="95"/>
              </a:spcBef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87%</a:t>
            </a:r>
            <a:r>
              <a:rPr dirty="0" sz="2800" spc="-90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history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substance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use </a:t>
            </a: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57%</a:t>
            </a:r>
            <a:r>
              <a:rPr dirty="0" sz="2800" spc="-95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mental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health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diagnosis </a:t>
            </a: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44%</a:t>
            </a:r>
            <a:r>
              <a:rPr dirty="0" sz="2800" spc="-260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ED/hospitalized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in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past</a:t>
            </a:r>
            <a:r>
              <a:rPr dirty="0" sz="2000" spc="-50">
                <a:latin typeface="Arial"/>
                <a:cs typeface="Arial"/>
              </a:rPr>
              <a:t> year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8973" y="1694472"/>
            <a:ext cx="2391674" cy="17305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16183" y="3520351"/>
            <a:ext cx="3345179" cy="17576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6034" rIns="0" bIns="0" rtlCol="0" vert="horz">
            <a:spAutoFit/>
          </a:bodyPr>
          <a:lstStyle/>
          <a:p>
            <a:pPr marL="485775">
              <a:lnSpc>
                <a:spcPts val="2865"/>
              </a:lnSpc>
              <a:spcBef>
                <a:spcPts val="204"/>
              </a:spcBef>
            </a:pPr>
            <a:r>
              <a:rPr dirty="0" sz="2400" spc="-240" b="1">
                <a:latin typeface="Arial"/>
                <a:cs typeface="Arial"/>
              </a:rPr>
              <a:t>HOUSING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-325" b="1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ts val="3345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32%</a:t>
            </a:r>
            <a:r>
              <a:rPr dirty="0" sz="2800" spc="-295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on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90">
                <a:latin typeface="Arial"/>
                <a:cs typeface="Arial"/>
              </a:rPr>
              <a:t>a</a:t>
            </a:r>
            <a:r>
              <a:rPr dirty="0" sz="2200" spc="-105">
                <a:latin typeface="Arial"/>
                <a:cs typeface="Arial"/>
              </a:rPr>
              <a:t> housing </a:t>
            </a:r>
            <a:r>
              <a:rPr dirty="0" sz="2200" spc="-10">
                <a:latin typeface="Arial"/>
                <a:cs typeface="Arial"/>
              </a:rPr>
              <a:t>waitlist</a:t>
            </a:r>
            <a:endParaRPr sz="2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20%</a:t>
            </a:r>
            <a:r>
              <a:rPr dirty="0" sz="2800" spc="-40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property/utilities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debt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16%</a:t>
            </a:r>
            <a:r>
              <a:rPr dirty="0" sz="2800" spc="-105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eviction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past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7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7791" y="3520351"/>
            <a:ext cx="3806825" cy="17576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6034" rIns="0" bIns="0" rtlCol="0" vert="horz">
            <a:spAutoFit/>
          </a:bodyPr>
          <a:lstStyle/>
          <a:p>
            <a:pPr marL="405130">
              <a:lnSpc>
                <a:spcPts val="2865"/>
              </a:lnSpc>
              <a:spcBef>
                <a:spcPts val="204"/>
              </a:spcBef>
            </a:pPr>
            <a:r>
              <a:rPr dirty="0" sz="2400" spc="-330" b="1">
                <a:latin typeface="Arial"/>
                <a:cs typeface="Arial"/>
              </a:rPr>
              <a:t>OTHER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-330" b="1">
                <a:latin typeface="Arial"/>
                <a:cs typeface="Arial"/>
              </a:rPr>
              <a:t>SOCIAL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325" b="1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90805">
              <a:lnSpc>
                <a:spcPts val="3345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71%</a:t>
            </a:r>
            <a:r>
              <a:rPr dirty="0" sz="2800" spc="-325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convicted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crime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32%</a:t>
            </a:r>
            <a:r>
              <a:rPr dirty="0" sz="2800" spc="-155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employed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2800" spc="-275" b="1">
                <a:solidFill>
                  <a:srgbClr val="AF66B3"/>
                </a:solidFill>
                <a:latin typeface="Arial"/>
                <a:cs typeface="Arial"/>
              </a:rPr>
              <a:t>23%</a:t>
            </a:r>
            <a:r>
              <a:rPr dirty="0" sz="2800" spc="-300" b="1">
                <a:solidFill>
                  <a:srgbClr val="AF66B3"/>
                </a:solidFill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transportation </a:t>
            </a:r>
            <a:r>
              <a:rPr dirty="0" sz="2000" spc="-10">
                <a:latin typeface="Arial"/>
                <a:cs typeface="Arial"/>
              </a:rPr>
              <a:t>issues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819" y="1694466"/>
            <a:ext cx="1480001" cy="1730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6881" y="1756087"/>
            <a:ext cx="1642967" cy="16180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82598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3380" algn="l"/>
              </a:tabLst>
            </a:pPr>
            <a:r>
              <a:rPr dirty="0"/>
              <a:t>Baseline</a:t>
            </a:r>
            <a:r>
              <a:rPr dirty="0" spc="-30"/>
              <a:t> </a:t>
            </a:r>
            <a:r>
              <a:rPr dirty="0"/>
              <a:t>Needs</a:t>
            </a:r>
            <a:r>
              <a:rPr dirty="0" spc="-20"/>
              <a:t> </a:t>
            </a:r>
            <a:r>
              <a:rPr dirty="0" spc="-25"/>
              <a:t>and</a:t>
            </a:r>
            <a:r>
              <a:rPr dirty="0"/>
              <a:t>	Benefit</a:t>
            </a:r>
            <a:r>
              <a:rPr dirty="0" spc="-25"/>
              <a:t> </a:t>
            </a:r>
            <a:r>
              <a:rPr dirty="0" spc="-10"/>
              <a:t>Utilization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076" y="1631105"/>
            <a:ext cx="22593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517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70" y="2370032"/>
            <a:ext cx="11902720" cy="33589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82598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5140" y="1310144"/>
            <a:ext cx="4284980" cy="209804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>
                <a:solidFill>
                  <a:srgbClr val="FFFFFF"/>
                </a:solidFill>
              </a:rPr>
              <a:t>Staff</a:t>
            </a:r>
            <a:r>
              <a:rPr dirty="0" sz="4000" spc="-6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Experiences </a:t>
            </a:r>
            <a:r>
              <a:rPr dirty="0" sz="4000">
                <a:solidFill>
                  <a:srgbClr val="FFFFFF"/>
                </a:solidFill>
              </a:rPr>
              <a:t>and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Lessons </a:t>
            </a:r>
            <a:r>
              <a:rPr dirty="0" sz="4000">
                <a:solidFill>
                  <a:srgbClr val="FFFFFF"/>
                </a:solidFill>
              </a:rPr>
              <a:t>Learned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on </a:t>
            </a:r>
            <a:r>
              <a:rPr dirty="0" sz="4000" spc="-10">
                <a:solidFill>
                  <a:srgbClr val="FFFFFF"/>
                </a:solidFill>
              </a:rPr>
              <a:t>Implementation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8" y="553123"/>
            <a:ext cx="19805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96B7"/>
                </a:solidFill>
                <a:latin typeface="Arial"/>
                <a:cs typeface="Arial"/>
              </a:rPr>
              <a:t>STAFF</a:t>
            </a:r>
            <a:r>
              <a:rPr dirty="0" sz="1600" spc="-55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6B7"/>
                </a:solidFill>
                <a:latin typeface="Arial"/>
                <a:cs typeface="Arial"/>
              </a:rPr>
              <a:t>INTERVIEWS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Photo of a lightbulb on top of a chalkboard with lines for ideas coming off the bulb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4763"/>
            <a:ext cx="6715124" cy="68532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480" y="4855420"/>
            <a:ext cx="11527155" cy="627380"/>
          </a:xfrm>
          <a:custGeom>
            <a:avLst/>
            <a:gdLst/>
            <a:ahLst/>
            <a:cxnLst/>
            <a:rect l="l" t="t" r="r" b="b"/>
            <a:pathLst>
              <a:path w="11527155" h="627379">
                <a:moveTo>
                  <a:pt x="183070" y="0"/>
                </a:moveTo>
                <a:lnTo>
                  <a:pt x="0" y="626770"/>
                </a:lnTo>
                <a:lnTo>
                  <a:pt x="11526672" y="566470"/>
                </a:lnTo>
                <a:lnTo>
                  <a:pt x="11415699" y="60299"/>
                </a:lnTo>
                <a:lnTo>
                  <a:pt x="183070" y="0"/>
                </a:lnTo>
                <a:close/>
              </a:path>
            </a:pathLst>
          </a:custGeom>
          <a:solidFill>
            <a:srgbClr val="AF66B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Staff</a:t>
            </a:r>
            <a:r>
              <a:rPr dirty="0" spc="-45"/>
              <a:t> </a:t>
            </a:r>
            <a:r>
              <a:rPr dirty="0" spc="-10"/>
              <a:t>Interviews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0405" y="6451917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355600" marR="245745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220" b="1">
                <a:latin typeface="Arial"/>
                <a:cs typeface="Arial"/>
              </a:rPr>
              <a:t>Purpose: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spc="-325"/>
              <a:t>To</a:t>
            </a:r>
            <a:r>
              <a:rPr dirty="0" spc="-125"/>
              <a:t> </a:t>
            </a:r>
            <a:r>
              <a:rPr dirty="0" spc="-95"/>
              <a:t>capture</a:t>
            </a:r>
            <a:r>
              <a:rPr dirty="0" spc="-120"/>
              <a:t> </a:t>
            </a:r>
            <a:r>
              <a:rPr dirty="0" spc="-70"/>
              <a:t>staff</a:t>
            </a:r>
            <a:r>
              <a:rPr dirty="0" spc="-140"/>
              <a:t> </a:t>
            </a:r>
            <a:r>
              <a:rPr dirty="0" spc="-145"/>
              <a:t>experiences</a:t>
            </a:r>
            <a:r>
              <a:rPr dirty="0" spc="-155"/>
              <a:t> </a:t>
            </a:r>
            <a:r>
              <a:rPr dirty="0" spc="-75"/>
              <a:t>implementing</a:t>
            </a:r>
            <a:r>
              <a:rPr dirty="0" spc="-150"/>
              <a:t> </a:t>
            </a:r>
            <a:r>
              <a:rPr dirty="0" spc="-45"/>
              <a:t>the</a:t>
            </a:r>
            <a:r>
              <a:rPr dirty="0" spc="-120"/>
              <a:t> </a:t>
            </a:r>
            <a:r>
              <a:rPr dirty="0"/>
              <a:t>pilot</a:t>
            </a:r>
            <a:r>
              <a:rPr dirty="0" spc="-105"/>
              <a:t> </a:t>
            </a:r>
            <a:r>
              <a:rPr dirty="0" spc="-140"/>
              <a:t>and</a:t>
            </a:r>
            <a:r>
              <a:rPr dirty="0" spc="-125"/>
              <a:t> </a:t>
            </a:r>
            <a:r>
              <a:rPr dirty="0" spc="-10"/>
              <a:t>identify </a:t>
            </a:r>
            <a:r>
              <a:rPr dirty="0" spc="-175"/>
              <a:t>lessons</a:t>
            </a:r>
            <a:r>
              <a:rPr dirty="0" spc="-165"/>
              <a:t> </a:t>
            </a:r>
            <a:r>
              <a:rPr dirty="0"/>
              <a:t>for</a:t>
            </a:r>
            <a:r>
              <a:rPr dirty="0" spc="-110"/>
              <a:t> </a:t>
            </a:r>
            <a:r>
              <a:rPr dirty="0" spc="-45"/>
              <a:t>the</a:t>
            </a:r>
            <a:r>
              <a:rPr dirty="0" spc="-140"/>
              <a:t> </a:t>
            </a:r>
            <a:r>
              <a:rPr dirty="0"/>
              <a:t>pilot</a:t>
            </a:r>
            <a:r>
              <a:rPr dirty="0" spc="-125"/>
              <a:t> </a:t>
            </a:r>
            <a:r>
              <a:rPr dirty="0" spc="-140"/>
              <a:t>and</a:t>
            </a:r>
            <a:r>
              <a:rPr dirty="0" spc="-145"/>
              <a:t> </a:t>
            </a:r>
            <a:r>
              <a:rPr dirty="0" spc="-45"/>
              <a:t>the</a:t>
            </a:r>
            <a:r>
              <a:rPr dirty="0" spc="-140"/>
              <a:t> </a:t>
            </a:r>
            <a:r>
              <a:rPr dirty="0" spc="-114"/>
              <a:t>upcoming</a:t>
            </a:r>
            <a:r>
              <a:rPr dirty="0" spc="-140"/>
              <a:t> </a:t>
            </a:r>
            <a:r>
              <a:rPr dirty="0" spc="-135"/>
              <a:t>1115</a:t>
            </a:r>
            <a:r>
              <a:rPr dirty="0" spc="-160"/>
              <a:t> </a:t>
            </a:r>
            <a:r>
              <a:rPr dirty="0" spc="-10"/>
              <a:t>waiver</a:t>
            </a:r>
          </a:p>
          <a:p>
            <a:pPr marL="354965" indent="-3422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30" b="1">
                <a:latin typeface="Arial"/>
                <a:cs typeface="Arial"/>
              </a:rPr>
              <a:t>Methods:</a:t>
            </a:r>
          </a:p>
          <a:p>
            <a:pPr lvl="1" marL="695325" marR="5080" indent="-226060">
              <a:lnSpc>
                <a:spcPts val="2380"/>
              </a:lnSpc>
              <a:spcBef>
                <a:spcPts val="565"/>
              </a:spcBef>
              <a:buChar char="•"/>
              <a:tabLst>
                <a:tab pos="695325" algn="l"/>
              </a:tabLst>
            </a:pPr>
            <a:r>
              <a:rPr dirty="0" sz="2200" spc="-160">
                <a:latin typeface="Arial"/>
                <a:cs typeface="Arial"/>
              </a:rPr>
              <a:t>Semi-</a:t>
            </a:r>
            <a:r>
              <a:rPr dirty="0" sz="2200" spc="-60">
                <a:latin typeface="Arial"/>
                <a:cs typeface="Arial"/>
              </a:rPr>
              <a:t>structured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interviews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were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conducted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in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summer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2023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staff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at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participating </a:t>
            </a:r>
            <a:r>
              <a:rPr dirty="0" sz="2200" spc="-75">
                <a:latin typeface="Arial"/>
                <a:cs typeface="Arial"/>
              </a:rPr>
              <a:t>community-</a:t>
            </a:r>
            <a:r>
              <a:rPr dirty="0" sz="2200" spc="-150">
                <a:latin typeface="Arial"/>
                <a:cs typeface="Arial"/>
              </a:rPr>
              <a:t>based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organizations</a:t>
            </a:r>
            <a:endParaRPr sz="2200">
              <a:latin typeface="Arial"/>
              <a:cs typeface="Arial"/>
            </a:endParaRPr>
          </a:p>
          <a:p>
            <a:pPr lvl="1" marL="695325" marR="351155" indent="-226060">
              <a:lnSpc>
                <a:spcPts val="2380"/>
              </a:lnSpc>
              <a:spcBef>
                <a:spcPts val="484"/>
              </a:spcBef>
              <a:buChar char="•"/>
              <a:tabLst>
                <a:tab pos="695325" algn="l"/>
              </a:tabLst>
            </a:pPr>
            <a:r>
              <a:rPr dirty="0" sz="2200" spc="-75">
                <a:latin typeface="Arial"/>
                <a:cs typeface="Arial"/>
              </a:rPr>
              <a:t>Interviews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focused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on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45">
                <a:latin typeface="Arial"/>
                <a:cs typeface="Arial"/>
              </a:rPr>
              <a:t>processes,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experiences,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supports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needed,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and</a:t>
            </a:r>
            <a:r>
              <a:rPr dirty="0" sz="2200" spc="-105">
                <a:latin typeface="Arial"/>
                <a:cs typeface="Arial"/>
              </a:rPr>
              <a:t> visions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the </a:t>
            </a:r>
            <a:r>
              <a:rPr dirty="0" sz="2200" spc="-60">
                <a:latin typeface="Arial"/>
                <a:cs typeface="Arial"/>
              </a:rPr>
              <a:t>benefit’s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future</a:t>
            </a:r>
            <a:endParaRPr sz="2200">
              <a:latin typeface="Arial"/>
              <a:cs typeface="Arial"/>
            </a:endParaRPr>
          </a:p>
          <a:p>
            <a:pPr lvl="1" marL="695325" indent="-225425">
              <a:lnSpc>
                <a:spcPct val="100000"/>
              </a:lnSpc>
              <a:spcBef>
                <a:spcPts val="200"/>
              </a:spcBef>
              <a:buChar char="•"/>
              <a:tabLst>
                <a:tab pos="695325" algn="l"/>
              </a:tabLst>
            </a:pPr>
            <a:r>
              <a:rPr dirty="0" sz="2200" spc="-50">
                <a:latin typeface="Arial"/>
                <a:cs typeface="Arial"/>
              </a:rPr>
              <a:t>Interview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data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70">
                <a:latin typeface="Arial"/>
                <a:cs typeface="Arial"/>
              </a:rPr>
              <a:t>was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analyzed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thematically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140" y="5021109"/>
            <a:ext cx="104940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6670" y="323472"/>
            <a:ext cx="98780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Staff</a:t>
            </a:r>
            <a:r>
              <a:rPr dirty="0" sz="4000" spc="-95"/>
              <a:t> </a:t>
            </a:r>
            <a:r>
              <a:rPr dirty="0" sz="4000"/>
              <a:t>Experiences</a:t>
            </a:r>
            <a:r>
              <a:rPr dirty="0" sz="4000" spc="-75"/>
              <a:t> </a:t>
            </a:r>
            <a:r>
              <a:rPr dirty="0" sz="4000"/>
              <a:t>Implementing</a:t>
            </a:r>
            <a:r>
              <a:rPr dirty="0" sz="4000" spc="-85"/>
              <a:t> </a:t>
            </a:r>
            <a:r>
              <a:rPr dirty="0" sz="4000"/>
              <a:t>the</a:t>
            </a:r>
            <a:r>
              <a:rPr dirty="0" sz="4000" spc="-100"/>
              <a:t> </a:t>
            </a:r>
            <a:r>
              <a:rPr dirty="0" sz="4000" spc="-10"/>
              <a:t>Pilot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98713" y="1407443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5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2B71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7570" y="1690089"/>
            <a:ext cx="19272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5"/>
              </a:spcBef>
            </a:pP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300" b="1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031" y="1673834"/>
            <a:ext cx="711936" cy="7119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7176" y="1568100"/>
            <a:ext cx="74707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excitement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pilot,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staff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clarity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in: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program,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partners’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roles,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fits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broader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landscape,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713" y="2877726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4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6C82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19090" y="3160372"/>
            <a:ext cx="192405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83540">
              <a:lnSpc>
                <a:spcPct val="100000"/>
              </a:lnSpc>
              <a:spcBef>
                <a:spcPts val="105"/>
              </a:spcBef>
            </a:pP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031" y="3140075"/>
            <a:ext cx="711936" cy="7119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53987" y="3047291"/>
            <a:ext cx="72383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noted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communication,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transparent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making,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consistency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organizations,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timely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payments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alignment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713" y="4362105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4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89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22338" y="4644750"/>
            <a:ext cx="131635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285" b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031" y="4657102"/>
            <a:ext cx="711936" cy="7119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53988" y="4502388"/>
            <a:ext cx="724471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highlighted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manageable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caseloads,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trainings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building,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meaningful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heard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makers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9775" y="6279015"/>
            <a:ext cx="3625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70399" y="6407397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6670" y="323472"/>
            <a:ext cx="98780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Staff</a:t>
            </a:r>
            <a:r>
              <a:rPr dirty="0" sz="4000" spc="-95"/>
              <a:t> </a:t>
            </a:r>
            <a:r>
              <a:rPr dirty="0" sz="4000"/>
              <a:t>Experiences</a:t>
            </a:r>
            <a:r>
              <a:rPr dirty="0" sz="4000" spc="-75"/>
              <a:t> </a:t>
            </a:r>
            <a:r>
              <a:rPr dirty="0" sz="4000"/>
              <a:t>Implementing</a:t>
            </a:r>
            <a:r>
              <a:rPr dirty="0" sz="4000" spc="-85"/>
              <a:t> </a:t>
            </a:r>
            <a:r>
              <a:rPr dirty="0" sz="4000"/>
              <a:t>the</a:t>
            </a:r>
            <a:r>
              <a:rPr dirty="0" sz="4000" spc="-100"/>
              <a:t> </a:t>
            </a:r>
            <a:r>
              <a:rPr dirty="0" sz="4000" spc="-10"/>
              <a:t>Pilot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98713" y="1407443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5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2B71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7570" y="1690089"/>
            <a:ext cx="19272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5"/>
              </a:spcBef>
            </a:pP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300" b="1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031" y="1673834"/>
            <a:ext cx="711936" cy="7119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74228" y="1425225"/>
            <a:ext cx="73437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“One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[my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organization]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 i="1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motivated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5" i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1800" spc="-40" i="1">
                <a:solidFill>
                  <a:srgbClr val="FFFFFF"/>
                </a:solidFill>
                <a:latin typeface="Arial"/>
                <a:cs typeface="Arial"/>
              </a:rPr>
              <a:t>participating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 i="1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awesome.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need.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everyone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have.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i="1">
                <a:solidFill>
                  <a:srgbClr val="FFFFFF"/>
                </a:solidFill>
                <a:latin typeface="Arial"/>
                <a:cs typeface="Arial"/>
              </a:rPr>
              <a:t>emphasis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super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important.”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713" y="2877726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4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6C82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19090" y="3160372"/>
            <a:ext cx="192405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83540">
              <a:lnSpc>
                <a:spcPct val="100000"/>
              </a:lnSpc>
              <a:spcBef>
                <a:spcPts val="105"/>
              </a:spcBef>
            </a:pP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031" y="3140075"/>
            <a:ext cx="711936" cy="7119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22457" y="3041055"/>
            <a:ext cx="74472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 i="1">
                <a:solidFill>
                  <a:srgbClr val="FFFFFF"/>
                </a:solidFill>
                <a:latin typeface="Arial"/>
                <a:cs typeface="Arial"/>
              </a:rPr>
              <a:t>"I’m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hopeful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[that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payment </a:t>
            </a:r>
            <a:r>
              <a:rPr dirty="0" sz="1800" spc="-125" i="1">
                <a:solidFill>
                  <a:srgbClr val="FFFFFF"/>
                </a:solidFill>
                <a:latin typeface="Arial"/>
                <a:cs typeface="Arial"/>
              </a:rPr>
              <a:t>processes]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 i="1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[now/after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pause].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5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i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navigated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5" i="1">
                <a:solidFill>
                  <a:srgbClr val="FFFFFF"/>
                </a:solidFill>
                <a:latin typeface="Arial"/>
                <a:cs typeface="Arial"/>
              </a:rPr>
              <a:t>homelessness…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 i="1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i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feeling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 i="1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housing."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713" y="4362105"/>
            <a:ext cx="10993120" cy="1227455"/>
          </a:xfrm>
          <a:custGeom>
            <a:avLst/>
            <a:gdLst/>
            <a:ahLst/>
            <a:cxnLst/>
            <a:rect l="l" t="t" r="r" b="b"/>
            <a:pathLst>
              <a:path w="10993120" h="1227454">
                <a:moveTo>
                  <a:pt x="10788294" y="0"/>
                </a:moveTo>
                <a:lnTo>
                  <a:pt x="204495" y="0"/>
                </a:lnTo>
                <a:lnTo>
                  <a:pt x="157606" y="5400"/>
                </a:lnTo>
                <a:lnTo>
                  <a:pt x="114562" y="20784"/>
                </a:lnTo>
                <a:lnTo>
                  <a:pt x="76593" y="44924"/>
                </a:lnTo>
                <a:lnTo>
                  <a:pt x="44924" y="76593"/>
                </a:lnTo>
                <a:lnTo>
                  <a:pt x="20784" y="114562"/>
                </a:lnTo>
                <a:lnTo>
                  <a:pt x="5400" y="157606"/>
                </a:lnTo>
                <a:lnTo>
                  <a:pt x="0" y="204495"/>
                </a:lnTo>
                <a:lnTo>
                  <a:pt x="0" y="1022400"/>
                </a:lnTo>
                <a:lnTo>
                  <a:pt x="5400" y="1069290"/>
                </a:lnTo>
                <a:lnTo>
                  <a:pt x="20784" y="1112333"/>
                </a:lnTo>
                <a:lnTo>
                  <a:pt x="44924" y="1150302"/>
                </a:lnTo>
                <a:lnTo>
                  <a:pt x="76593" y="1181971"/>
                </a:lnTo>
                <a:lnTo>
                  <a:pt x="114562" y="1206111"/>
                </a:lnTo>
                <a:lnTo>
                  <a:pt x="157606" y="1221495"/>
                </a:lnTo>
                <a:lnTo>
                  <a:pt x="204495" y="1226896"/>
                </a:lnTo>
                <a:lnTo>
                  <a:pt x="10788294" y="1226896"/>
                </a:lnTo>
                <a:lnTo>
                  <a:pt x="10835183" y="1221495"/>
                </a:lnTo>
                <a:lnTo>
                  <a:pt x="10878226" y="1206111"/>
                </a:lnTo>
                <a:lnTo>
                  <a:pt x="10916196" y="1181971"/>
                </a:lnTo>
                <a:lnTo>
                  <a:pt x="10947864" y="1150302"/>
                </a:lnTo>
                <a:lnTo>
                  <a:pt x="10972004" y="1112333"/>
                </a:lnTo>
                <a:lnTo>
                  <a:pt x="10987389" y="1069290"/>
                </a:lnTo>
                <a:lnTo>
                  <a:pt x="10992789" y="1022400"/>
                </a:lnTo>
                <a:lnTo>
                  <a:pt x="10992789" y="204495"/>
                </a:lnTo>
                <a:lnTo>
                  <a:pt x="10987389" y="157606"/>
                </a:lnTo>
                <a:lnTo>
                  <a:pt x="10972004" y="114562"/>
                </a:lnTo>
                <a:lnTo>
                  <a:pt x="10947864" y="76593"/>
                </a:lnTo>
                <a:lnTo>
                  <a:pt x="10916196" y="44924"/>
                </a:lnTo>
                <a:lnTo>
                  <a:pt x="10878226" y="20784"/>
                </a:lnTo>
                <a:lnTo>
                  <a:pt x="10835183" y="5400"/>
                </a:lnTo>
                <a:lnTo>
                  <a:pt x="10788294" y="0"/>
                </a:lnTo>
                <a:close/>
              </a:path>
            </a:pathLst>
          </a:custGeom>
          <a:solidFill>
            <a:srgbClr val="89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22338" y="4644750"/>
            <a:ext cx="131635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285" b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031" y="4657102"/>
            <a:ext cx="711936" cy="7119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083867" y="4538553"/>
            <a:ext cx="7296784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“It's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pilot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program,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 i="1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we're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kinks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stuff,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 i="1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it's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good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[meeting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 i="1">
                <a:solidFill>
                  <a:srgbClr val="FFFFFF"/>
                </a:solidFill>
                <a:latin typeface="Arial"/>
                <a:cs typeface="Arial"/>
              </a:rPr>
              <a:t>together]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what's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80" i="1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i="1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 i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fix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it.”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70405" y="6451917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5140" y="1310144"/>
            <a:ext cx="3737610" cy="112268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>
                <a:solidFill>
                  <a:srgbClr val="FFFFFF"/>
                </a:solidFill>
              </a:rPr>
              <a:t>Key</a:t>
            </a:r>
            <a:r>
              <a:rPr dirty="0" sz="4000" spc="-75">
                <a:solidFill>
                  <a:srgbClr val="FFFFFF"/>
                </a:solidFill>
              </a:rPr>
              <a:t> </a:t>
            </a:r>
            <a:r>
              <a:rPr dirty="0" sz="4000" spc="-40">
                <a:solidFill>
                  <a:srgbClr val="FFFFFF"/>
                </a:solidFill>
              </a:rPr>
              <a:t>Takeaways </a:t>
            </a:r>
            <a:r>
              <a:rPr dirty="0" sz="4000">
                <a:solidFill>
                  <a:srgbClr val="FFFFFF"/>
                </a:solidFill>
              </a:rPr>
              <a:t>and</a:t>
            </a:r>
            <a:r>
              <a:rPr dirty="0" sz="4000" spc="-7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Next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Steps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8" y="553123"/>
            <a:ext cx="15220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796B7"/>
                </a:solidFill>
                <a:latin typeface="Arial"/>
                <a:cs typeface="Arial"/>
              </a:rPr>
              <a:t>CONCLUSIONS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Photo of the Tilikum Bridge in Portland, Oregon over the Willamette River lit up at nigh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0"/>
            <a:ext cx="671351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65"/>
              <a:t> </a:t>
            </a:r>
            <a:r>
              <a:rPr dirty="0" spc="-35"/>
              <a:t>Takeaways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Next</a:t>
            </a:r>
            <a:r>
              <a:rPr dirty="0" spc="-80"/>
              <a:t> </a:t>
            </a:r>
            <a:r>
              <a:rPr dirty="0" spc="-10"/>
              <a:t>Steps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680" y="1567767"/>
            <a:ext cx="6312535" cy="3978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2600" spc="-200">
                <a:latin typeface="Arial"/>
                <a:cs typeface="Arial"/>
              </a:rPr>
              <a:t>The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pilot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provided</a:t>
            </a:r>
            <a:r>
              <a:rPr dirty="0" sz="2600" spc="-130">
                <a:latin typeface="Arial"/>
                <a:cs typeface="Arial"/>
              </a:rPr>
              <a:t> much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needed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connections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30">
                <a:latin typeface="Arial"/>
                <a:cs typeface="Arial"/>
              </a:rPr>
              <a:t> housing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00">
                <a:latin typeface="Arial"/>
                <a:cs typeface="Arial"/>
              </a:rPr>
              <a:t>supports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over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500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individuals</a:t>
            </a:r>
            <a:endParaRPr sz="2600">
              <a:latin typeface="Arial"/>
              <a:cs typeface="Arial"/>
            </a:endParaRPr>
          </a:p>
          <a:p>
            <a:pPr marL="241300" marR="121920" indent="-228600">
              <a:lnSpc>
                <a:spcPct val="10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600" spc="-155">
                <a:latin typeface="Arial"/>
                <a:cs typeface="Arial"/>
              </a:rPr>
              <a:t>There </a:t>
            </a:r>
            <a:r>
              <a:rPr dirty="0" sz="2600" spc="-140">
                <a:latin typeface="Arial"/>
                <a:cs typeface="Arial"/>
              </a:rPr>
              <a:t>is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still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210">
                <a:latin typeface="Arial"/>
                <a:cs typeface="Arial"/>
              </a:rPr>
              <a:t>a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05">
                <a:latin typeface="Arial"/>
                <a:cs typeface="Arial"/>
              </a:rPr>
              <a:t>great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deal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learn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about </a:t>
            </a:r>
            <a:r>
              <a:rPr dirty="0" sz="2600" spc="-80">
                <a:latin typeface="Arial"/>
                <a:cs typeface="Arial"/>
              </a:rPr>
              <a:t>effective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collaboration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 spc="-185">
                <a:latin typeface="Arial"/>
                <a:cs typeface="Arial"/>
              </a:rPr>
              <a:t>across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the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health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and </a:t>
            </a:r>
            <a:r>
              <a:rPr dirty="0" sz="2600" spc="-130">
                <a:latin typeface="Arial"/>
                <a:cs typeface="Arial"/>
              </a:rPr>
              <a:t>housing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sectors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2600" spc="-110">
                <a:latin typeface="Arial"/>
                <a:cs typeface="Arial"/>
              </a:rPr>
              <a:t>Next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-160">
                <a:latin typeface="Arial"/>
                <a:cs typeface="Arial"/>
              </a:rPr>
              <a:t>steps</a:t>
            </a:r>
            <a:r>
              <a:rPr dirty="0" sz="2600" spc="-1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the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evaluation: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520"/>
              </a:spcBef>
              <a:buChar char="•"/>
              <a:tabLst>
                <a:tab pos="697865" algn="l"/>
              </a:tabLst>
            </a:pPr>
            <a:r>
              <a:rPr dirty="0" sz="2200" spc="-135">
                <a:latin typeface="Arial"/>
                <a:cs typeface="Arial"/>
              </a:rPr>
              <a:t>Analysis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examining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participant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experiences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dirty="0" sz="2200" spc="-135">
                <a:latin typeface="Arial"/>
                <a:cs typeface="Arial"/>
              </a:rPr>
              <a:t>Analysis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healthcare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utilization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and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cost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70"/>
              </a:spcBef>
              <a:buChar char="•"/>
              <a:tabLst>
                <a:tab pos="241300" algn="l"/>
              </a:tabLst>
            </a:pPr>
            <a:r>
              <a:rPr dirty="0" sz="2600" spc="-75">
                <a:latin typeface="Arial"/>
                <a:cs typeface="Arial"/>
              </a:rPr>
              <a:t>Implementation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1115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20">
                <a:latin typeface="Arial"/>
                <a:cs typeface="Arial"/>
              </a:rPr>
              <a:t>Waiver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(11/1/2024)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8923" y="1769818"/>
            <a:ext cx="4255135" cy="3756660"/>
          </a:xfrm>
          <a:custGeom>
            <a:avLst/>
            <a:gdLst/>
            <a:ahLst/>
            <a:cxnLst/>
            <a:rect l="l" t="t" r="r" b="b"/>
            <a:pathLst>
              <a:path w="4255134" h="3756660">
                <a:moveTo>
                  <a:pt x="3629113" y="0"/>
                </a:moveTo>
                <a:lnTo>
                  <a:pt x="626021" y="0"/>
                </a:lnTo>
                <a:lnTo>
                  <a:pt x="577097" y="1883"/>
                </a:lnTo>
                <a:lnTo>
                  <a:pt x="529203" y="7441"/>
                </a:lnTo>
                <a:lnTo>
                  <a:pt x="482479" y="16533"/>
                </a:lnTo>
                <a:lnTo>
                  <a:pt x="437062" y="29021"/>
                </a:lnTo>
                <a:lnTo>
                  <a:pt x="393093" y="44766"/>
                </a:lnTo>
                <a:lnTo>
                  <a:pt x="350711" y="63628"/>
                </a:lnTo>
                <a:lnTo>
                  <a:pt x="310054" y="85469"/>
                </a:lnTo>
                <a:lnTo>
                  <a:pt x="271263" y="110149"/>
                </a:lnTo>
                <a:lnTo>
                  <a:pt x="234475" y="137528"/>
                </a:lnTo>
                <a:lnTo>
                  <a:pt x="199831" y="167469"/>
                </a:lnTo>
                <a:lnTo>
                  <a:pt x="167469" y="199831"/>
                </a:lnTo>
                <a:lnTo>
                  <a:pt x="137528" y="234475"/>
                </a:lnTo>
                <a:lnTo>
                  <a:pt x="110149" y="271263"/>
                </a:lnTo>
                <a:lnTo>
                  <a:pt x="85469" y="310054"/>
                </a:lnTo>
                <a:lnTo>
                  <a:pt x="63628" y="350711"/>
                </a:lnTo>
                <a:lnTo>
                  <a:pt x="44766" y="393093"/>
                </a:lnTo>
                <a:lnTo>
                  <a:pt x="29021" y="437062"/>
                </a:lnTo>
                <a:lnTo>
                  <a:pt x="16533" y="482479"/>
                </a:lnTo>
                <a:lnTo>
                  <a:pt x="7441" y="529203"/>
                </a:lnTo>
                <a:lnTo>
                  <a:pt x="1883" y="577097"/>
                </a:lnTo>
                <a:lnTo>
                  <a:pt x="0" y="626021"/>
                </a:lnTo>
                <a:lnTo>
                  <a:pt x="0" y="3130042"/>
                </a:lnTo>
                <a:lnTo>
                  <a:pt x="1883" y="3178965"/>
                </a:lnTo>
                <a:lnTo>
                  <a:pt x="7441" y="3226859"/>
                </a:lnTo>
                <a:lnTo>
                  <a:pt x="16533" y="3273583"/>
                </a:lnTo>
                <a:lnTo>
                  <a:pt x="29021" y="3319000"/>
                </a:lnTo>
                <a:lnTo>
                  <a:pt x="44766" y="3362969"/>
                </a:lnTo>
                <a:lnTo>
                  <a:pt x="63628" y="3405351"/>
                </a:lnTo>
                <a:lnTo>
                  <a:pt x="85469" y="3446008"/>
                </a:lnTo>
                <a:lnTo>
                  <a:pt x="110149" y="3484799"/>
                </a:lnTo>
                <a:lnTo>
                  <a:pt x="137528" y="3521587"/>
                </a:lnTo>
                <a:lnTo>
                  <a:pt x="167469" y="3556231"/>
                </a:lnTo>
                <a:lnTo>
                  <a:pt x="199831" y="3588593"/>
                </a:lnTo>
                <a:lnTo>
                  <a:pt x="234475" y="3618534"/>
                </a:lnTo>
                <a:lnTo>
                  <a:pt x="271263" y="3645913"/>
                </a:lnTo>
                <a:lnTo>
                  <a:pt x="310054" y="3670593"/>
                </a:lnTo>
                <a:lnTo>
                  <a:pt x="350711" y="3692434"/>
                </a:lnTo>
                <a:lnTo>
                  <a:pt x="393093" y="3711296"/>
                </a:lnTo>
                <a:lnTo>
                  <a:pt x="437062" y="3727041"/>
                </a:lnTo>
                <a:lnTo>
                  <a:pt x="482479" y="3739529"/>
                </a:lnTo>
                <a:lnTo>
                  <a:pt x="529203" y="3748622"/>
                </a:lnTo>
                <a:lnTo>
                  <a:pt x="577097" y="3754179"/>
                </a:lnTo>
                <a:lnTo>
                  <a:pt x="626021" y="3756063"/>
                </a:lnTo>
                <a:lnTo>
                  <a:pt x="3629113" y="3756063"/>
                </a:lnTo>
                <a:lnTo>
                  <a:pt x="3678037" y="3754179"/>
                </a:lnTo>
                <a:lnTo>
                  <a:pt x="3725931" y="3748622"/>
                </a:lnTo>
                <a:lnTo>
                  <a:pt x="3772655" y="3739529"/>
                </a:lnTo>
                <a:lnTo>
                  <a:pt x="3818072" y="3727041"/>
                </a:lnTo>
                <a:lnTo>
                  <a:pt x="3862041" y="3711296"/>
                </a:lnTo>
                <a:lnTo>
                  <a:pt x="3904423" y="3692434"/>
                </a:lnTo>
                <a:lnTo>
                  <a:pt x="3945080" y="3670593"/>
                </a:lnTo>
                <a:lnTo>
                  <a:pt x="3983871" y="3645913"/>
                </a:lnTo>
                <a:lnTo>
                  <a:pt x="4020659" y="3618534"/>
                </a:lnTo>
                <a:lnTo>
                  <a:pt x="4055303" y="3588593"/>
                </a:lnTo>
                <a:lnTo>
                  <a:pt x="4087665" y="3556231"/>
                </a:lnTo>
                <a:lnTo>
                  <a:pt x="4117606" y="3521587"/>
                </a:lnTo>
                <a:lnTo>
                  <a:pt x="4144985" y="3484799"/>
                </a:lnTo>
                <a:lnTo>
                  <a:pt x="4169665" y="3446008"/>
                </a:lnTo>
                <a:lnTo>
                  <a:pt x="4191506" y="3405351"/>
                </a:lnTo>
                <a:lnTo>
                  <a:pt x="4210368" y="3362969"/>
                </a:lnTo>
                <a:lnTo>
                  <a:pt x="4226113" y="3319000"/>
                </a:lnTo>
                <a:lnTo>
                  <a:pt x="4238601" y="3273583"/>
                </a:lnTo>
                <a:lnTo>
                  <a:pt x="4247693" y="3226859"/>
                </a:lnTo>
                <a:lnTo>
                  <a:pt x="4253251" y="3178965"/>
                </a:lnTo>
                <a:lnTo>
                  <a:pt x="4255135" y="3130042"/>
                </a:lnTo>
                <a:lnTo>
                  <a:pt x="4255135" y="626021"/>
                </a:lnTo>
                <a:lnTo>
                  <a:pt x="4253251" y="577097"/>
                </a:lnTo>
                <a:lnTo>
                  <a:pt x="4247693" y="529203"/>
                </a:lnTo>
                <a:lnTo>
                  <a:pt x="4238601" y="482479"/>
                </a:lnTo>
                <a:lnTo>
                  <a:pt x="4226113" y="437062"/>
                </a:lnTo>
                <a:lnTo>
                  <a:pt x="4210368" y="393093"/>
                </a:lnTo>
                <a:lnTo>
                  <a:pt x="4191506" y="350711"/>
                </a:lnTo>
                <a:lnTo>
                  <a:pt x="4169665" y="310054"/>
                </a:lnTo>
                <a:lnTo>
                  <a:pt x="4144985" y="271263"/>
                </a:lnTo>
                <a:lnTo>
                  <a:pt x="4117606" y="234475"/>
                </a:lnTo>
                <a:lnTo>
                  <a:pt x="4087665" y="199831"/>
                </a:lnTo>
                <a:lnTo>
                  <a:pt x="4055303" y="167469"/>
                </a:lnTo>
                <a:lnTo>
                  <a:pt x="4020659" y="137528"/>
                </a:lnTo>
                <a:lnTo>
                  <a:pt x="3983871" y="110149"/>
                </a:lnTo>
                <a:lnTo>
                  <a:pt x="3945080" y="85469"/>
                </a:lnTo>
                <a:lnTo>
                  <a:pt x="3904423" y="63628"/>
                </a:lnTo>
                <a:lnTo>
                  <a:pt x="3862041" y="44766"/>
                </a:lnTo>
                <a:lnTo>
                  <a:pt x="3818072" y="29021"/>
                </a:lnTo>
                <a:lnTo>
                  <a:pt x="3772655" y="16533"/>
                </a:lnTo>
                <a:lnTo>
                  <a:pt x="3725931" y="7441"/>
                </a:lnTo>
                <a:lnTo>
                  <a:pt x="3678037" y="1883"/>
                </a:lnTo>
                <a:lnTo>
                  <a:pt x="3629113" y="0"/>
                </a:lnTo>
                <a:close/>
              </a:path>
            </a:pathLst>
          </a:custGeom>
          <a:solidFill>
            <a:srgbClr val="89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95694" y="1908468"/>
            <a:ext cx="3542665" cy="331152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L="12700" marR="5080" indent="-1270">
              <a:lnSpc>
                <a:spcPts val="2110"/>
              </a:lnSpc>
              <a:spcBef>
                <a:spcPts val="605"/>
              </a:spcBef>
            </a:pPr>
            <a:r>
              <a:rPr dirty="0" sz="2200" spc="60" i="1">
                <a:solidFill>
                  <a:srgbClr val="FFFFFF"/>
                </a:solidFill>
                <a:latin typeface="Arial"/>
                <a:cs typeface="Arial"/>
              </a:rPr>
              <a:t>“I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i="1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 i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2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200" spc="-130" i="1">
                <a:solidFill>
                  <a:srgbClr val="FFFFFF"/>
                </a:solidFill>
                <a:latin typeface="Arial"/>
                <a:cs typeface="Arial"/>
              </a:rPr>
              <a:t>fantastic…</a:t>
            </a:r>
            <a:r>
              <a:rPr dirty="0" sz="22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5" i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0" i="1">
                <a:solidFill>
                  <a:srgbClr val="FFFFFF"/>
                </a:solidFill>
                <a:latin typeface="Arial"/>
                <a:cs typeface="Arial"/>
              </a:rPr>
              <a:t>picked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 i="1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dirty="0" sz="22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2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dirty="0" sz="2200" spc="-140" i="1">
                <a:solidFill>
                  <a:srgbClr val="FFFFFF"/>
                </a:solidFill>
                <a:latin typeface="Arial"/>
                <a:cs typeface="Arial"/>
              </a:rPr>
              <a:t>ashamed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 i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200" spc="-60" i="1">
                <a:solidFill>
                  <a:srgbClr val="FFFFFF"/>
                </a:solidFill>
                <a:latin typeface="Arial"/>
                <a:cs typeface="Arial"/>
              </a:rPr>
              <a:t>probation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200" spc="-40" i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 i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 spc="-70" i="1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dirty="0" sz="22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22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0" i="1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dirty="0" sz="2200" spc="-35" i="1">
                <a:solidFill>
                  <a:srgbClr val="FFFFFF"/>
                </a:solidFill>
                <a:latin typeface="Arial"/>
                <a:cs typeface="Arial"/>
              </a:rPr>
              <a:t>‘unattractive’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i="1">
                <a:solidFill>
                  <a:srgbClr val="FFFFFF"/>
                </a:solidFill>
                <a:latin typeface="Arial"/>
                <a:cs typeface="Arial"/>
              </a:rPr>
              <a:t>qualities,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 i="1">
                <a:solidFill>
                  <a:srgbClr val="FFFFFF"/>
                </a:solidFill>
                <a:latin typeface="Arial"/>
                <a:cs typeface="Arial"/>
              </a:rPr>
              <a:t>really </a:t>
            </a:r>
            <a:r>
              <a:rPr dirty="0" sz="2200" spc="-130" i="1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2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i="1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60" i="1">
                <a:solidFill>
                  <a:srgbClr val="FFFFFF"/>
                </a:solidFill>
                <a:latin typeface="Arial"/>
                <a:cs typeface="Arial"/>
              </a:rPr>
              <a:t>space…</a:t>
            </a:r>
            <a:r>
              <a:rPr dirty="0" sz="22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30" i="1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2200" spc="-130" i="1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dirty="0" sz="22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80" i="1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 i="1">
                <a:solidFill>
                  <a:srgbClr val="FFFFFF"/>
                </a:solidFill>
                <a:latin typeface="Arial"/>
                <a:cs typeface="Arial"/>
              </a:rPr>
              <a:t>something </a:t>
            </a:r>
            <a:r>
              <a:rPr dirty="0" sz="2200" spc="-130" i="1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r>
              <a:rPr dirty="0" sz="22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4" i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 i="1">
                <a:solidFill>
                  <a:srgbClr val="FFFFFF"/>
                </a:solidFill>
                <a:latin typeface="Arial"/>
                <a:cs typeface="Arial"/>
              </a:rPr>
              <a:t>wear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22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200" spc="-160" i="1">
                <a:solidFill>
                  <a:srgbClr val="FFFFFF"/>
                </a:solidFill>
                <a:latin typeface="Arial"/>
                <a:cs typeface="Arial"/>
              </a:rPr>
              <a:t>neck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 i="1">
                <a:solidFill>
                  <a:srgbClr val="FFFFFF"/>
                </a:solidFill>
                <a:latin typeface="Arial"/>
                <a:cs typeface="Arial"/>
              </a:rPr>
              <a:t>that’s</a:t>
            </a:r>
            <a:r>
              <a:rPr dirty="0" sz="22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i="1">
                <a:solidFill>
                  <a:srgbClr val="FFFFFF"/>
                </a:solidFill>
                <a:latin typeface="Arial"/>
                <a:cs typeface="Arial"/>
              </a:rPr>
              <a:t>burden.”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0405" y="6451917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674" y="1394460"/>
            <a:ext cx="4504690" cy="3521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marR="278130" indent="-227329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2800" spc="-170">
                <a:latin typeface="Arial"/>
                <a:cs typeface="Arial"/>
              </a:rPr>
              <a:t>Background</a:t>
            </a:r>
            <a:r>
              <a:rPr dirty="0" sz="2800" spc="-100">
                <a:latin typeface="Arial"/>
                <a:cs typeface="Arial"/>
              </a:rPr>
              <a:t> on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Housing </a:t>
            </a:r>
            <a:r>
              <a:rPr dirty="0" sz="2800" spc="-155">
                <a:latin typeface="Arial"/>
                <a:cs typeface="Arial"/>
              </a:rPr>
              <a:t>	</a:t>
            </a:r>
            <a:r>
              <a:rPr dirty="0" sz="2800" spc="-85">
                <a:latin typeface="Arial"/>
                <a:cs typeface="Arial"/>
              </a:rPr>
              <a:t>Benefit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Pilot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har char="•"/>
              <a:tabLst>
                <a:tab pos="240029" algn="l"/>
              </a:tabLst>
            </a:pPr>
            <a:r>
              <a:rPr dirty="0" sz="2800" spc="-140">
                <a:latin typeface="Arial"/>
                <a:cs typeface="Arial"/>
              </a:rPr>
              <a:t>Evaluation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  <a:p>
            <a:pPr marL="240029" marR="386080" indent="-227329">
              <a:lnSpc>
                <a:spcPct val="10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800" spc="-170">
                <a:latin typeface="Arial"/>
                <a:cs typeface="Arial"/>
              </a:rPr>
              <a:t>Baseline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75">
                <a:latin typeface="Arial"/>
                <a:cs typeface="Arial"/>
              </a:rPr>
              <a:t>needs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service </a:t>
            </a:r>
            <a:r>
              <a:rPr dirty="0" sz="2800" spc="-13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utilization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Char char="•"/>
              <a:tabLst>
                <a:tab pos="240029" algn="l"/>
              </a:tabLst>
            </a:pPr>
            <a:r>
              <a:rPr dirty="0" sz="2800" spc="-80">
                <a:latin typeface="Arial"/>
                <a:cs typeface="Arial"/>
              </a:rPr>
              <a:t>Implementation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experiences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har char="•"/>
              <a:tabLst>
                <a:tab pos="240029" algn="l"/>
              </a:tabLst>
            </a:pPr>
            <a:r>
              <a:rPr dirty="0" sz="2800" spc="-270">
                <a:latin typeface="Arial"/>
                <a:cs typeface="Arial"/>
              </a:rPr>
              <a:t>Key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takeaways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next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Photo of the walkway on the Broadway Bridge in Portland, Oreg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796" y="0"/>
            <a:ext cx="6707219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75540" y="6451917"/>
            <a:ext cx="29870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70">
                <a:solidFill>
                  <a:srgbClr val="75963D"/>
                </a:solidFill>
                <a:latin typeface="Arial"/>
                <a:cs typeface="Arial"/>
              </a:rPr>
              <a:t>OPHA</a:t>
            </a:r>
            <a:r>
              <a:rPr dirty="0" sz="1400" spc="-6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75963D"/>
                </a:solidFill>
                <a:latin typeface="Arial"/>
                <a:cs typeface="Arial"/>
              </a:rPr>
              <a:t>Annual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75963D"/>
                </a:solidFill>
                <a:latin typeface="Arial"/>
                <a:cs typeface="Arial"/>
              </a:rPr>
              <a:t>Conference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5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75963D"/>
                </a:solidFill>
                <a:latin typeface="Arial"/>
                <a:cs typeface="Arial"/>
              </a:rPr>
              <a:t>October</a:t>
            </a:r>
            <a:r>
              <a:rPr dirty="0" sz="1400" spc="-5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0072" y="6451917"/>
            <a:ext cx="116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710" y="2863843"/>
            <a:ext cx="6805295" cy="563245"/>
            <a:chOff x="358710" y="2863843"/>
            <a:chExt cx="6805295" cy="563245"/>
          </a:xfrm>
        </p:grpSpPr>
        <p:sp>
          <p:nvSpPr>
            <p:cNvPr id="3" name="object 3"/>
            <p:cNvSpPr/>
            <p:nvPr/>
          </p:nvSpPr>
          <p:spPr>
            <a:xfrm>
              <a:off x="718731" y="3040307"/>
              <a:ext cx="6445250" cy="386715"/>
            </a:xfrm>
            <a:custGeom>
              <a:avLst/>
              <a:gdLst/>
              <a:ahLst/>
              <a:cxnLst/>
              <a:rect l="l" t="t" r="r" b="b"/>
              <a:pathLst>
                <a:path w="6445250" h="386714">
                  <a:moveTo>
                    <a:pt x="0" y="0"/>
                  </a:moveTo>
                  <a:lnTo>
                    <a:pt x="62344" y="345376"/>
                  </a:lnTo>
                  <a:lnTo>
                    <a:pt x="6373253" y="386511"/>
                  </a:lnTo>
                  <a:lnTo>
                    <a:pt x="6444830" y="18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8710" y="2863843"/>
              <a:ext cx="6525259" cy="391795"/>
            </a:xfrm>
            <a:custGeom>
              <a:avLst/>
              <a:gdLst/>
              <a:ahLst/>
              <a:cxnLst/>
              <a:rect l="l" t="t" r="r" b="b"/>
              <a:pathLst>
                <a:path w="6525259" h="391795">
                  <a:moveTo>
                    <a:pt x="103632" y="0"/>
                  </a:moveTo>
                  <a:lnTo>
                    <a:pt x="0" y="391528"/>
                  </a:lnTo>
                  <a:lnTo>
                    <a:pt x="6525196" y="353860"/>
                  </a:lnTo>
                  <a:lnTo>
                    <a:pt x="6462369" y="37668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3796B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4368" y="5303520"/>
            <a:ext cx="1521218" cy="12169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4362" y="5491792"/>
            <a:ext cx="1775274" cy="1037161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85148" y="1480989"/>
            <a:ext cx="460121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/>
              <a:t>Thank</a:t>
            </a:r>
            <a:r>
              <a:rPr dirty="0" sz="7200" spc="-10"/>
              <a:t> </a:t>
            </a:r>
            <a:r>
              <a:rPr dirty="0" sz="7200" spc="-25"/>
              <a:t>you</a:t>
            </a:r>
            <a:endParaRPr sz="7200"/>
          </a:p>
        </p:txBody>
      </p:sp>
      <p:sp>
        <p:nvSpPr>
          <p:cNvPr id="8" name="object 8"/>
          <p:cNvSpPr txBox="1"/>
          <p:nvPr/>
        </p:nvSpPr>
        <p:spPr>
          <a:xfrm>
            <a:off x="485148" y="5548692"/>
            <a:ext cx="426656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5" b="1">
                <a:solidFill>
                  <a:srgbClr val="3997B5"/>
                </a:solidFill>
                <a:latin typeface="Arial"/>
                <a:cs typeface="Arial"/>
              </a:rPr>
              <a:t>Cat</a:t>
            </a:r>
            <a:r>
              <a:rPr dirty="0" sz="2000" spc="-65" b="1">
                <a:solidFill>
                  <a:srgbClr val="3997B5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3997B5"/>
                </a:solidFill>
                <a:latin typeface="Arial"/>
                <a:cs typeface="Arial"/>
              </a:rPr>
              <a:t>Livingston,</a:t>
            </a:r>
            <a:r>
              <a:rPr dirty="0" sz="2000" spc="-110" b="1">
                <a:solidFill>
                  <a:srgbClr val="3997B5"/>
                </a:solidFill>
                <a:latin typeface="Arial"/>
                <a:cs typeface="Arial"/>
              </a:rPr>
              <a:t> </a:t>
            </a:r>
            <a:r>
              <a:rPr dirty="0" sz="2000" spc="-80" b="1">
                <a:solidFill>
                  <a:srgbClr val="3997B5"/>
                </a:solidFill>
                <a:latin typeface="Arial"/>
                <a:cs typeface="Arial"/>
              </a:rPr>
              <a:t>MD,</a:t>
            </a:r>
            <a:r>
              <a:rPr dirty="0" sz="2000" spc="-65" b="1">
                <a:solidFill>
                  <a:srgbClr val="3997B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997B5"/>
                </a:solidFill>
                <a:latin typeface="Arial"/>
                <a:cs typeface="Arial"/>
              </a:rPr>
              <a:t>MPH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70">
                <a:latin typeface="Arial"/>
                <a:cs typeface="Arial"/>
              </a:rPr>
              <a:t>Medical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Director,</a:t>
            </a:r>
            <a:r>
              <a:rPr dirty="0" sz="2000" spc="-85">
                <a:latin typeface="Arial"/>
                <a:cs typeface="Arial"/>
              </a:rPr>
              <a:t> Health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Share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Oregon </a:t>
            </a:r>
            <a:r>
              <a:rPr dirty="0" u="sng" sz="2000" spc="-70">
                <a:solidFill>
                  <a:srgbClr val="AF66B3"/>
                </a:solidFill>
                <a:uFill>
                  <a:solidFill>
                    <a:srgbClr val="AF66B3"/>
                  </a:solidFill>
                </a:uFill>
                <a:latin typeface="Arial"/>
                <a:cs typeface="Arial"/>
                <a:hlinkClick r:id="rId4"/>
              </a:rPr>
              <a:t>LivingstonC@healthshareoregon.org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5140" y="1310144"/>
            <a:ext cx="4173220" cy="161036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>
                <a:solidFill>
                  <a:srgbClr val="FFFFFF"/>
                </a:solidFill>
              </a:rPr>
              <a:t>The</a:t>
            </a:r>
            <a:r>
              <a:rPr dirty="0" sz="4000" spc="-6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Health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Share </a:t>
            </a:r>
            <a:r>
              <a:rPr dirty="0" sz="4000">
                <a:solidFill>
                  <a:srgbClr val="FFFFFF"/>
                </a:solidFill>
              </a:rPr>
              <a:t>Housing</a:t>
            </a:r>
            <a:r>
              <a:rPr dirty="0" sz="4000" spc="-2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Benefit Pilot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8" y="553123"/>
            <a:ext cx="15043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796B7"/>
                </a:solidFill>
                <a:latin typeface="Arial"/>
                <a:cs typeface="Arial"/>
              </a:rPr>
              <a:t>BACKGROUND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Photo of hands holding a paper cutout of a hous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300" y="0"/>
            <a:ext cx="67146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480" y="4855420"/>
            <a:ext cx="11527155" cy="627380"/>
          </a:xfrm>
          <a:custGeom>
            <a:avLst/>
            <a:gdLst/>
            <a:ahLst/>
            <a:cxnLst/>
            <a:rect l="l" t="t" r="r" b="b"/>
            <a:pathLst>
              <a:path w="11527155" h="627379">
                <a:moveTo>
                  <a:pt x="183070" y="0"/>
                </a:moveTo>
                <a:lnTo>
                  <a:pt x="0" y="626770"/>
                </a:lnTo>
                <a:lnTo>
                  <a:pt x="11526672" y="566470"/>
                </a:lnTo>
                <a:lnTo>
                  <a:pt x="11415699" y="60299"/>
                </a:lnTo>
                <a:lnTo>
                  <a:pt x="183070" y="0"/>
                </a:lnTo>
                <a:close/>
              </a:path>
            </a:pathLst>
          </a:custGeom>
          <a:solidFill>
            <a:srgbClr val="AF66B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41" y="5978187"/>
            <a:ext cx="883767" cy="7070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93" y="6064008"/>
            <a:ext cx="1221816" cy="539407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76680" y="315850"/>
            <a:ext cx="52755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  <a:tab pos="3553460" algn="l"/>
              </a:tabLst>
            </a:pPr>
            <a:r>
              <a:rPr dirty="0" spc="-10"/>
              <a:t>Housing</a:t>
            </a:r>
            <a:r>
              <a:rPr dirty="0"/>
              <a:t>	</a:t>
            </a:r>
            <a:r>
              <a:rPr dirty="0" spc="-25"/>
              <a:t>and</a:t>
            </a:r>
            <a:r>
              <a:rPr dirty="0"/>
              <a:t>	</a:t>
            </a:r>
            <a:r>
              <a:rPr dirty="0" spc="-10"/>
              <a:t>Health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476680" y="1602140"/>
            <a:ext cx="10935970" cy="296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307975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systems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are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increasingly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recognizing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importance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addressing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housing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65">
                <a:latin typeface="Arial"/>
                <a:cs typeface="Arial"/>
              </a:rPr>
              <a:t>order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improve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health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outcomes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reduce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healthcare </a:t>
            </a:r>
            <a:r>
              <a:rPr dirty="0" sz="2400" spc="-10"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240029" marR="800735" indent="-227329">
              <a:lnSpc>
                <a:spcPct val="10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2400" spc="-110">
                <a:latin typeface="Arial"/>
                <a:cs typeface="Arial"/>
              </a:rPr>
              <a:t>Many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state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Medicaid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agencies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have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begun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implementing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approaches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support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120">
                <a:latin typeface="Arial"/>
                <a:cs typeface="Arial"/>
              </a:rPr>
              <a:t>housing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as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health-related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social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need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(HRSN)</a:t>
            </a:r>
            <a:endParaRPr sz="2400">
              <a:latin typeface="Arial"/>
              <a:cs typeface="Arial"/>
            </a:endParaRPr>
          </a:p>
          <a:p>
            <a:pPr marL="240029" marR="442595" indent="-227329">
              <a:lnSpc>
                <a:spcPct val="10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 spc="-150">
                <a:latin typeface="Arial"/>
                <a:cs typeface="Arial"/>
              </a:rPr>
              <a:t>Oregon’s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most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recent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Medicaid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1115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waiver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includes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housing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benefit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launched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114">
                <a:latin typeface="Arial"/>
                <a:cs typeface="Arial"/>
              </a:rPr>
              <a:t>November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Char char="•"/>
              <a:tabLst>
                <a:tab pos="240029" algn="l"/>
              </a:tabLst>
            </a:pP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Share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Oregon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implemented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Housing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Benefit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Pilot</a:t>
            </a:r>
            <a:r>
              <a:rPr dirty="0" sz="2400" spc="-105">
                <a:latin typeface="Arial"/>
                <a:cs typeface="Arial"/>
              </a:rPr>
              <a:t> program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from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2022-</a:t>
            </a:r>
            <a:r>
              <a:rPr dirty="0" sz="2400" spc="-20"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812" y="1396870"/>
            <a:ext cx="10540365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spc="-175" b="1">
                <a:latin typeface="Arial"/>
                <a:cs typeface="Arial"/>
              </a:rPr>
              <a:t>Oregon's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largest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Coordinated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95" b="1">
                <a:latin typeface="Arial"/>
                <a:cs typeface="Arial"/>
              </a:rPr>
              <a:t>Care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Organization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95" b="1">
                <a:latin typeface="Arial"/>
                <a:cs typeface="Arial"/>
              </a:rPr>
              <a:t>(CCO)</a:t>
            </a:r>
            <a:r>
              <a:rPr dirty="0" sz="2000" spc="-195">
                <a:latin typeface="Arial"/>
                <a:cs typeface="Arial"/>
              </a:rPr>
              <a:t>,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offering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members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choice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five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different </a:t>
            </a:r>
            <a:r>
              <a:rPr dirty="0" sz="2000" spc="-50">
                <a:latin typeface="Arial"/>
                <a:cs typeface="Arial"/>
              </a:rPr>
              <a:t>health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plans.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spc="-140" b="1">
                <a:latin typeface="Arial"/>
                <a:cs typeface="Arial"/>
              </a:rPr>
              <a:t>We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65" b="1">
                <a:latin typeface="Arial"/>
                <a:cs typeface="Arial"/>
              </a:rPr>
              <a:t>serve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about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450,000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Medicaid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65" b="1">
                <a:latin typeface="Arial"/>
                <a:cs typeface="Arial"/>
              </a:rPr>
              <a:t>members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in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the </a:t>
            </a:r>
            <a:r>
              <a:rPr dirty="0" sz="2000" spc="-135" b="1">
                <a:latin typeface="Arial"/>
                <a:cs typeface="Arial"/>
              </a:rPr>
              <a:t>Portland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Metro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Area.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marR="48831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spc="-140" b="1">
                <a:latin typeface="Arial"/>
                <a:cs typeface="Arial"/>
              </a:rPr>
              <a:t>We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bring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together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health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plans,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providers,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counties,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and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community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health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85" b="1">
                <a:latin typeface="Arial"/>
                <a:cs typeface="Arial"/>
              </a:rPr>
              <a:t>resources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so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our </a:t>
            </a:r>
            <a:r>
              <a:rPr dirty="0" sz="2000" spc="-100">
                <a:latin typeface="Arial"/>
                <a:cs typeface="Arial"/>
              </a:rPr>
              <a:t>members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can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get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care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they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need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achieve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best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possible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health.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76672" y="315864"/>
            <a:ext cx="62706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6425" algn="l"/>
              </a:tabLst>
            </a:pPr>
            <a:r>
              <a:rPr dirty="0" spc="-10"/>
              <a:t>Health</a:t>
            </a:r>
            <a:r>
              <a:rPr dirty="0"/>
              <a:t>	Share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Oregon</a:t>
            </a:r>
          </a:p>
        </p:txBody>
      </p:sp>
      <p:pic>
        <p:nvPicPr>
          <p:cNvPr id="4" name="object 4" descr="A close-up of logo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5087" y="3900882"/>
            <a:ext cx="6981812" cy="19208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dirty="0" spc="-10"/>
              <a:t>Housing</a:t>
            </a:r>
            <a:r>
              <a:rPr dirty="0"/>
              <a:t>	Benefit</a:t>
            </a:r>
            <a:r>
              <a:rPr dirty="0" spc="-25"/>
              <a:t> </a:t>
            </a:r>
            <a:r>
              <a:rPr dirty="0"/>
              <a:t>Pilot</a:t>
            </a:r>
            <a:r>
              <a:rPr dirty="0" spc="-20"/>
              <a:t> </a:t>
            </a:r>
            <a:r>
              <a:rPr dirty="0" spc="-10"/>
              <a:t>Overview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85148" y="1632013"/>
            <a:ext cx="20662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PILOT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05" y="2216424"/>
            <a:ext cx="4631690" cy="340106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93345">
              <a:lnSpc>
                <a:spcPts val="2810"/>
              </a:lnSpc>
              <a:spcBef>
                <a:spcPts val="455"/>
              </a:spcBef>
            </a:pPr>
            <a:r>
              <a:rPr dirty="0" sz="2600" spc="-250">
                <a:latin typeface="Arial"/>
                <a:cs typeface="Arial"/>
              </a:rPr>
              <a:t>A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Medicaid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temporary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assistance </a:t>
            </a:r>
            <a:r>
              <a:rPr dirty="0" sz="2600" spc="-105">
                <a:latin typeface="Arial"/>
                <a:cs typeface="Arial"/>
              </a:rPr>
              <a:t>program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provided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support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to </a:t>
            </a:r>
            <a:r>
              <a:rPr dirty="0" sz="2600" spc="-130">
                <a:latin typeface="Arial"/>
                <a:cs typeface="Arial"/>
              </a:rPr>
              <a:t>housing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insecure </a:t>
            </a:r>
            <a:r>
              <a:rPr dirty="0" sz="2600" spc="-90">
                <a:latin typeface="Arial"/>
                <a:cs typeface="Arial"/>
              </a:rPr>
              <a:t>individuals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to </a:t>
            </a:r>
            <a:r>
              <a:rPr dirty="0" sz="2600" spc="-85">
                <a:latin typeface="Arial"/>
                <a:cs typeface="Arial"/>
              </a:rPr>
              <a:t>prevent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shorten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the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amount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 spc="-20">
                <a:latin typeface="Arial"/>
                <a:cs typeface="Arial"/>
              </a:rPr>
              <a:t>time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they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experience </a:t>
            </a:r>
            <a:r>
              <a:rPr dirty="0" sz="2600" spc="-105">
                <a:latin typeface="Arial"/>
                <a:cs typeface="Arial"/>
              </a:rPr>
              <a:t>houselessness.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810"/>
              </a:lnSpc>
              <a:spcBef>
                <a:spcPts val="980"/>
              </a:spcBef>
            </a:pPr>
            <a:r>
              <a:rPr dirty="0" sz="2600" spc="-110">
                <a:latin typeface="Arial"/>
                <a:cs typeface="Arial"/>
              </a:rPr>
              <a:t>Participants </a:t>
            </a:r>
            <a:r>
              <a:rPr dirty="0" sz="2600" spc="-95">
                <a:latin typeface="Arial"/>
                <a:cs typeface="Arial"/>
              </a:rPr>
              <a:t>worked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a </a:t>
            </a:r>
            <a:r>
              <a:rPr dirty="0" sz="2600" spc="-130">
                <a:latin typeface="Arial"/>
                <a:cs typeface="Arial"/>
              </a:rPr>
              <a:t>housing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10">
                <a:latin typeface="Arial"/>
                <a:cs typeface="Arial"/>
              </a:rPr>
              <a:t>navigator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from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a </a:t>
            </a:r>
            <a:r>
              <a:rPr dirty="0" sz="2600" spc="-70">
                <a:latin typeface="Arial"/>
                <a:cs typeface="Arial"/>
              </a:rPr>
              <a:t>partnering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80">
                <a:latin typeface="Arial"/>
                <a:cs typeface="Arial"/>
              </a:rPr>
              <a:t>CBO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229">
                <a:latin typeface="Arial"/>
                <a:cs typeface="Arial"/>
              </a:rPr>
              <a:t>access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benefits.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3556" y="1604416"/>
            <a:ext cx="5382260" cy="4197985"/>
          </a:xfrm>
          <a:prstGeom prst="rect">
            <a:avLst/>
          </a:prstGeom>
          <a:solidFill>
            <a:srgbClr val="3997B5"/>
          </a:solidFill>
        </p:spPr>
        <p:txBody>
          <a:bodyPr wrap="square" lIns="0" tIns="163195" rIns="0" bIns="0" rtlCol="0" vert="horz">
            <a:spAutoFit/>
          </a:bodyPr>
          <a:lstStyle/>
          <a:p>
            <a:pPr marL="137160">
              <a:lnSpc>
                <a:spcPct val="100000"/>
              </a:lnSpc>
              <a:spcBef>
                <a:spcPts val="1285"/>
              </a:spcBef>
            </a:pPr>
            <a:r>
              <a:rPr dirty="0" sz="1800" spc="-180" b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pilot: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Hotel/motel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stays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Move-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Monthly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rent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rent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endParaRPr sz="1800">
              <a:latin typeface="Arial"/>
              <a:cs typeface="Arial"/>
            </a:endParaRPr>
          </a:p>
          <a:p>
            <a:pPr marL="705485" indent="-285115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Move-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fees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deposit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Monthly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remediation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accessibility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modifications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Healthy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goods</a:t>
            </a:r>
            <a:endParaRPr sz="1800">
              <a:latin typeface="Arial"/>
              <a:cs typeface="Arial"/>
            </a:endParaRPr>
          </a:p>
          <a:p>
            <a:pPr marL="705485" indent="-284480">
              <a:lnSpc>
                <a:spcPct val="100000"/>
              </a:lnSpc>
              <a:buChar char="•"/>
              <a:tabLst>
                <a:tab pos="705485" algn="l"/>
              </a:tabLst>
            </a:pP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Renter’s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dirty="0" spc="-10"/>
              <a:t>Housing</a:t>
            </a:r>
            <a:r>
              <a:rPr dirty="0"/>
              <a:t>	Benefit</a:t>
            </a:r>
            <a:r>
              <a:rPr dirty="0" spc="-25"/>
              <a:t> </a:t>
            </a:r>
            <a:r>
              <a:rPr dirty="0"/>
              <a:t>Pilot</a:t>
            </a:r>
            <a:r>
              <a:rPr dirty="0" spc="-20"/>
              <a:t> </a:t>
            </a:r>
            <a:r>
              <a:rPr dirty="0" spc="-10"/>
              <a:t>Overview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9539">
              <a:lnSpc>
                <a:spcPts val="1435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85148" y="1632013"/>
            <a:ext cx="18510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PILOT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05" y="2220997"/>
            <a:ext cx="4458335" cy="29502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17653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2400" spc="-125">
                <a:latin typeface="Arial"/>
                <a:cs typeface="Arial"/>
              </a:rPr>
              <a:t>Eight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priority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populations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were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initially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identified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that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would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roll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over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  <a:p>
            <a:pPr algn="just" marL="240029" marR="125730" indent="-227329">
              <a:lnSpc>
                <a:spcPts val="259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dirty="0" sz="2400" spc="-100">
                <a:latin typeface="Arial"/>
                <a:cs typeface="Arial"/>
              </a:rPr>
              <a:t>Following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March</a:t>
            </a:r>
            <a:r>
              <a:rPr dirty="0" sz="2400" spc="-140">
                <a:latin typeface="Arial"/>
                <a:cs typeface="Arial"/>
              </a:rPr>
              <a:t> 2023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pause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to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address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capacity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challenges, </a:t>
            </a:r>
            <a:r>
              <a:rPr dirty="0" sz="2400" spc="-5">
                <a:latin typeface="Arial"/>
                <a:cs typeface="Arial"/>
              </a:rPr>
              <a:t>two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	</a:t>
            </a:r>
            <a:r>
              <a:rPr dirty="0" sz="2400" spc="-80">
                <a:latin typeface="Arial"/>
                <a:cs typeface="Arial"/>
              </a:rPr>
              <a:t>populations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remained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eligible.</a:t>
            </a:r>
            <a:endParaRPr sz="2400">
              <a:latin typeface="Arial"/>
              <a:cs typeface="Arial"/>
            </a:endParaRPr>
          </a:p>
          <a:p>
            <a:pPr algn="just" marL="240029" marR="5080" indent="-227329">
              <a:lnSpc>
                <a:spcPts val="259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 spc="-70">
                <a:latin typeface="Arial"/>
                <a:cs typeface="Arial"/>
              </a:rPr>
              <a:t>Pilot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initially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offered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12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months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benefit,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shortened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6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346" y="1604416"/>
            <a:ext cx="5469255" cy="4355465"/>
          </a:xfrm>
          <a:prstGeom prst="rect">
            <a:avLst/>
          </a:prstGeom>
          <a:solidFill>
            <a:srgbClr val="89468D"/>
          </a:solidFill>
        </p:spPr>
        <p:txBody>
          <a:bodyPr wrap="square" lIns="0" tIns="78740" rIns="0" bIns="0" rtlCol="0" vert="horz">
            <a:spAutoFit/>
          </a:bodyPr>
          <a:lstStyle/>
          <a:p>
            <a:pPr marL="136525" marR="153670">
              <a:lnSpc>
                <a:spcPct val="100000"/>
              </a:lnSpc>
              <a:spcBef>
                <a:spcPts val="620"/>
              </a:spcBef>
            </a:pP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Priority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populations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individuals: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experiencing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houselessness,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transitioning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16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00"/>
              </a:spcBef>
            </a:pPr>
            <a:r>
              <a:rPr dirty="0" sz="1600" spc="-165" b="1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FFFFFF"/>
                </a:solidFill>
                <a:latin typeface="Arial"/>
                <a:cs typeface="Arial"/>
              </a:rPr>
              <a:t>(launched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2022)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Aging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foster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care*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Disorder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residential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programs*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Corrections</a:t>
            </a:r>
            <a:endParaRPr sz="16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00"/>
              </a:spcBef>
            </a:pPr>
            <a:r>
              <a:rPr dirty="0" sz="1600" spc="-165" b="1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FFFFFF"/>
                </a:solidFill>
                <a:latin typeface="Arial"/>
                <a:cs typeface="Arial"/>
              </a:rPr>
              <a:t>(expansion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late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2022):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Recuperative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600">
              <a:latin typeface="Arial"/>
              <a:cs typeface="Arial"/>
            </a:endParaRPr>
          </a:p>
          <a:p>
            <a:pPr marL="594360" marR="814069" indent="-229235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Inpatient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settings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(limited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programs)</a:t>
            </a:r>
            <a:endParaRPr sz="16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00"/>
              </a:spcBef>
            </a:pPr>
            <a:r>
              <a:rPr dirty="0" sz="1600" spc="-165" b="1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(not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launched):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Assertive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endParaRPr sz="1600">
              <a:latin typeface="Arial"/>
              <a:cs typeface="Arial"/>
            </a:endParaRPr>
          </a:p>
          <a:p>
            <a:pPr marL="594360" indent="-228600">
              <a:lnSpc>
                <a:spcPct val="100000"/>
              </a:lnSpc>
              <a:buChar char="•"/>
              <a:tabLst>
                <a:tab pos="594360" algn="l"/>
              </a:tabLst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Inpatient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psychiatric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</a:pP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*eligible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pause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5140" y="1310144"/>
            <a:ext cx="3915410" cy="209804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>
                <a:solidFill>
                  <a:srgbClr val="FFFFFF"/>
                </a:solidFill>
              </a:rPr>
              <a:t>Evaluating</a:t>
            </a:r>
            <a:r>
              <a:rPr dirty="0" sz="4000" spc="-95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the </a:t>
            </a:r>
            <a:r>
              <a:rPr dirty="0" sz="4000">
                <a:solidFill>
                  <a:srgbClr val="FFFFFF"/>
                </a:solidFill>
              </a:rPr>
              <a:t>Health</a:t>
            </a:r>
            <a:r>
              <a:rPr dirty="0" sz="4000" spc="-10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Share </a:t>
            </a:r>
            <a:r>
              <a:rPr dirty="0" sz="4000">
                <a:solidFill>
                  <a:srgbClr val="FFFFFF"/>
                </a:solidFill>
              </a:rPr>
              <a:t>Housing</a:t>
            </a:r>
            <a:r>
              <a:rPr dirty="0" sz="4000" spc="-2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Benefit Pilot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8" y="553123"/>
            <a:ext cx="2460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796B7"/>
                </a:solidFill>
                <a:latin typeface="Arial"/>
                <a:cs typeface="Arial"/>
              </a:rPr>
              <a:t>EVALUATION</a:t>
            </a:r>
            <a:r>
              <a:rPr dirty="0" sz="1600" spc="-60" b="1">
                <a:solidFill>
                  <a:srgbClr val="3796B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6B7"/>
                </a:solidFill>
                <a:latin typeface="Arial"/>
                <a:cs typeface="Arial"/>
              </a:rPr>
              <a:t>OVERVIEW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Photo of a notebook and pen next to a lapto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0"/>
            <a:ext cx="67151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6672" y="315862"/>
            <a:ext cx="54959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5930" algn="l"/>
              </a:tabLst>
            </a:pPr>
            <a:r>
              <a:rPr dirty="0" spc="-10"/>
              <a:t>Evaluation</a:t>
            </a:r>
            <a:r>
              <a:rPr dirty="0"/>
              <a:t>	</a:t>
            </a:r>
            <a:r>
              <a:rPr dirty="0" spc="-1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7946403" y="1303565"/>
            <a:ext cx="3601085" cy="4375150"/>
          </a:xfrm>
          <a:custGeom>
            <a:avLst/>
            <a:gdLst/>
            <a:ahLst/>
            <a:cxnLst/>
            <a:rect l="l" t="t" r="r" b="b"/>
            <a:pathLst>
              <a:path w="3601084" h="4375150">
                <a:moveTo>
                  <a:pt x="3600780" y="0"/>
                </a:moveTo>
                <a:lnTo>
                  <a:pt x="0" y="0"/>
                </a:lnTo>
                <a:lnTo>
                  <a:pt x="0" y="4002557"/>
                </a:lnTo>
                <a:lnTo>
                  <a:pt x="0" y="4109694"/>
                </a:lnTo>
                <a:lnTo>
                  <a:pt x="0" y="4374629"/>
                </a:lnTo>
                <a:lnTo>
                  <a:pt x="3600780" y="4374629"/>
                </a:lnTo>
                <a:lnTo>
                  <a:pt x="3600780" y="4109694"/>
                </a:lnTo>
                <a:lnTo>
                  <a:pt x="3600780" y="4002557"/>
                </a:lnTo>
                <a:lnTo>
                  <a:pt x="360078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87637" y="5360582"/>
            <a:ext cx="718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 i="1">
                <a:latin typeface="Arial"/>
                <a:cs typeface="Arial"/>
              </a:rPr>
              <a:t>Post-</a:t>
            </a:r>
            <a:r>
              <a:rPr dirty="0" sz="1400" spc="-25" i="1">
                <a:latin typeface="Arial"/>
                <a:cs typeface="Arial"/>
              </a:rPr>
              <a:t>Pilot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5610" y="1303565"/>
            <a:ext cx="3601085" cy="4375150"/>
          </a:xfrm>
          <a:custGeom>
            <a:avLst/>
            <a:gdLst/>
            <a:ahLst/>
            <a:cxnLst/>
            <a:rect l="l" t="t" r="r" b="b"/>
            <a:pathLst>
              <a:path w="3601084" h="4375150">
                <a:moveTo>
                  <a:pt x="3600780" y="0"/>
                </a:moveTo>
                <a:lnTo>
                  <a:pt x="0" y="0"/>
                </a:lnTo>
                <a:lnTo>
                  <a:pt x="0" y="4002557"/>
                </a:lnTo>
                <a:lnTo>
                  <a:pt x="0" y="4374629"/>
                </a:lnTo>
                <a:lnTo>
                  <a:pt x="3600780" y="4374629"/>
                </a:lnTo>
                <a:lnTo>
                  <a:pt x="3600780" y="4002557"/>
                </a:lnTo>
                <a:lnTo>
                  <a:pt x="360078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1271" y="5360582"/>
            <a:ext cx="1489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i="1">
                <a:latin typeface="Arial"/>
                <a:cs typeface="Arial"/>
              </a:rPr>
              <a:t>Duration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of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35" i="1">
                <a:latin typeface="Arial"/>
                <a:cs typeface="Arial"/>
              </a:rPr>
              <a:t>the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Pilot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4817" y="1303565"/>
            <a:ext cx="3601085" cy="4375150"/>
          </a:xfrm>
          <a:custGeom>
            <a:avLst/>
            <a:gdLst/>
            <a:ahLst/>
            <a:cxnLst/>
            <a:rect l="l" t="t" r="r" b="b"/>
            <a:pathLst>
              <a:path w="3601085" h="4375150">
                <a:moveTo>
                  <a:pt x="3600780" y="0"/>
                </a:moveTo>
                <a:lnTo>
                  <a:pt x="0" y="0"/>
                </a:lnTo>
                <a:lnTo>
                  <a:pt x="0" y="4002557"/>
                </a:lnTo>
                <a:lnTo>
                  <a:pt x="0" y="4374629"/>
                </a:lnTo>
                <a:lnTo>
                  <a:pt x="3600780" y="4374629"/>
                </a:lnTo>
                <a:lnTo>
                  <a:pt x="3600780" y="4002557"/>
                </a:lnTo>
                <a:lnTo>
                  <a:pt x="360078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2372" y="5360583"/>
            <a:ext cx="27070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 i="1">
                <a:latin typeface="Arial"/>
                <a:cs typeface="Arial"/>
              </a:rPr>
              <a:t>Planning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65" i="1">
                <a:latin typeface="Arial"/>
                <a:cs typeface="Arial"/>
              </a:rPr>
              <a:t>and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spc="-50" i="1">
                <a:latin typeface="Arial"/>
                <a:cs typeface="Arial"/>
              </a:rPr>
              <a:t>early</a:t>
            </a:r>
            <a:r>
              <a:rPr dirty="0" sz="1400" spc="-80" i="1">
                <a:latin typeface="Arial"/>
                <a:cs typeface="Arial"/>
              </a:rPr>
              <a:t> stages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of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spc="-35" i="1">
                <a:latin typeface="Arial"/>
                <a:cs typeface="Arial"/>
              </a:rPr>
              <a:t>the</a:t>
            </a:r>
            <a:r>
              <a:rPr dirty="0" sz="1400" spc="-6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Pilot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5292" y="1294041"/>
            <a:ext cx="10922000" cy="4008120"/>
            <a:chOff x="635292" y="1294041"/>
            <a:chExt cx="10922000" cy="4008120"/>
          </a:xfrm>
        </p:grpSpPr>
        <p:sp>
          <p:nvSpPr>
            <p:cNvPr id="10" name="object 10"/>
            <p:cNvSpPr/>
            <p:nvPr/>
          </p:nvSpPr>
          <p:spPr>
            <a:xfrm>
              <a:off x="644817" y="1303566"/>
              <a:ext cx="7249795" cy="2865755"/>
            </a:xfrm>
            <a:custGeom>
              <a:avLst/>
              <a:gdLst/>
              <a:ahLst/>
              <a:cxnLst/>
              <a:rect l="l" t="t" r="r" b="b"/>
              <a:pathLst>
                <a:path w="7249795" h="2865754">
                  <a:moveTo>
                    <a:pt x="7249452" y="0"/>
                  </a:moveTo>
                  <a:lnTo>
                    <a:pt x="0" y="0"/>
                  </a:lnTo>
                  <a:lnTo>
                    <a:pt x="0" y="2865374"/>
                  </a:lnTo>
                  <a:lnTo>
                    <a:pt x="7249452" y="2865374"/>
                  </a:lnTo>
                  <a:lnTo>
                    <a:pt x="7249452" y="0"/>
                  </a:lnTo>
                  <a:close/>
                </a:path>
              </a:pathLst>
            </a:custGeom>
            <a:solidFill>
              <a:srgbClr val="6F9F2F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4817" y="1303566"/>
              <a:ext cx="7249795" cy="2865755"/>
            </a:xfrm>
            <a:custGeom>
              <a:avLst/>
              <a:gdLst/>
              <a:ahLst/>
              <a:cxnLst/>
              <a:rect l="l" t="t" r="r" b="b"/>
              <a:pathLst>
                <a:path w="7249795" h="2865754">
                  <a:moveTo>
                    <a:pt x="0" y="0"/>
                  </a:moveTo>
                  <a:lnTo>
                    <a:pt x="7249452" y="0"/>
                  </a:lnTo>
                  <a:lnTo>
                    <a:pt x="7249452" y="2865374"/>
                  </a:lnTo>
                  <a:lnTo>
                    <a:pt x="0" y="28653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6F9F2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44281" y="1303566"/>
              <a:ext cx="3601085" cy="2865755"/>
            </a:xfrm>
            <a:custGeom>
              <a:avLst/>
              <a:gdLst/>
              <a:ahLst/>
              <a:cxnLst/>
              <a:rect l="l" t="t" r="r" b="b"/>
              <a:pathLst>
                <a:path w="3601084" h="2865754">
                  <a:moveTo>
                    <a:pt x="3600780" y="0"/>
                  </a:moveTo>
                  <a:lnTo>
                    <a:pt x="0" y="0"/>
                  </a:lnTo>
                  <a:lnTo>
                    <a:pt x="0" y="2865374"/>
                  </a:lnTo>
                  <a:lnTo>
                    <a:pt x="3600780" y="2865374"/>
                  </a:lnTo>
                  <a:lnTo>
                    <a:pt x="3600780" y="0"/>
                  </a:lnTo>
                  <a:close/>
                </a:path>
              </a:pathLst>
            </a:custGeom>
            <a:solidFill>
              <a:srgbClr val="008FAA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44281" y="1303566"/>
              <a:ext cx="3601085" cy="2865755"/>
            </a:xfrm>
            <a:custGeom>
              <a:avLst/>
              <a:gdLst/>
              <a:ahLst/>
              <a:cxnLst/>
              <a:rect l="l" t="t" r="r" b="b"/>
              <a:pathLst>
                <a:path w="3601084" h="2865754">
                  <a:moveTo>
                    <a:pt x="0" y="0"/>
                  </a:moveTo>
                  <a:lnTo>
                    <a:pt x="3600780" y="0"/>
                  </a:lnTo>
                  <a:lnTo>
                    <a:pt x="3600780" y="2865374"/>
                  </a:lnTo>
                  <a:lnTo>
                    <a:pt x="0" y="28653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8FAA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55595" y="4249648"/>
              <a:ext cx="8791575" cy="1043305"/>
            </a:xfrm>
            <a:custGeom>
              <a:avLst/>
              <a:gdLst/>
              <a:ahLst/>
              <a:cxnLst/>
              <a:rect l="l" t="t" r="r" b="b"/>
              <a:pathLst>
                <a:path w="8791575" h="1043304">
                  <a:moveTo>
                    <a:pt x="8791575" y="0"/>
                  </a:moveTo>
                  <a:lnTo>
                    <a:pt x="0" y="0"/>
                  </a:lnTo>
                  <a:lnTo>
                    <a:pt x="0" y="1042987"/>
                  </a:lnTo>
                  <a:lnTo>
                    <a:pt x="8791575" y="1042987"/>
                  </a:lnTo>
                  <a:lnTo>
                    <a:pt x="8791575" y="0"/>
                  </a:lnTo>
                  <a:close/>
                </a:path>
              </a:pathLst>
            </a:custGeom>
            <a:solidFill>
              <a:srgbClr val="5F4090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55595" y="4249648"/>
              <a:ext cx="8791575" cy="1043305"/>
            </a:xfrm>
            <a:custGeom>
              <a:avLst/>
              <a:gdLst/>
              <a:ahLst/>
              <a:cxnLst/>
              <a:rect l="l" t="t" r="r" b="b"/>
              <a:pathLst>
                <a:path w="8791575" h="1043304">
                  <a:moveTo>
                    <a:pt x="0" y="0"/>
                  </a:moveTo>
                  <a:lnTo>
                    <a:pt x="8791575" y="0"/>
                  </a:lnTo>
                  <a:lnTo>
                    <a:pt x="8791575" y="1042987"/>
                  </a:lnTo>
                  <a:lnTo>
                    <a:pt x="0" y="10429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5F409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54113" y="1704873"/>
            <a:ext cx="3382645" cy="1132205"/>
          </a:xfrm>
          <a:prstGeom prst="rect">
            <a:avLst/>
          </a:prstGeom>
          <a:solidFill>
            <a:srgbClr val="6F9F2F">
              <a:alpha val="25097"/>
            </a:srgbClr>
          </a:solidFill>
          <a:ln w="12700">
            <a:solidFill>
              <a:srgbClr val="7670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660"/>
              </a:lnSpc>
            </a:pPr>
            <a:r>
              <a:rPr dirty="0" sz="1500" spc="-120" b="1">
                <a:latin typeface="Arial"/>
                <a:cs typeface="Arial"/>
              </a:rPr>
              <a:t>INITIAL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215" b="1">
                <a:latin typeface="Arial"/>
                <a:cs typeface="Arial"/>
              </a:rPr>
              <a:t>RETROSPECTIVE</a:t>
            </a:r>
            <a:r>
              <a:rPr dirty="0" sz="1500" spc="-10" b="1">
                <a:latin typeface="Arial"/>
                <a:cs typeface="Arial"/>
              </a:rPr>
              <a:t> STUDY:</a:t>
            </a:r>
            <a:endParaRPr sz="1500">
              <a:latin typeface="Arial"/>
              <a:cs typeface="Arial"/>
            </a:endParaRPr>
          </a:p>
          <a:p>
            <a:pPr marL="90805" marR="370840">
              <a:lnSpc>
                <a:spcPct val="100000"/>
              </a:lnSpc>
            </a:pPr>
            <a:r>
              <a:rPr dirty="0" sz="1500" spc="-40">
                <a:latin typeface="Arial"/>
                <a:cs typeface="Arial"/>
              </a:rPr>
              <a:t>Informal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interviews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90">
                <a:latin typeface="Arial"/>
                <a:cs typeface="Arial"/>
              </a:rPr>
              <a:t>key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partners </a:t>
            </a:r>
            <a:r>
              <a:rPr dirty="0" sz="1500" spc="-55">
                <a:latin typeface="Arial"/>
                <a:cs typeface="Arial"/>
              </a:rPr>
              <a:t>involved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in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the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planning, </a:t>
            </a:r>
            <a:r>
              <a:rPr dirty="0" sz="1500" spc="-40">
                <a:latin typeface="Arial"/>
                <a:cs typeface="Arial"/>
              </a:rPr>
              <a:t>implementation,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oversight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 spc="-10">
                <a:latin typeface="Arial"/>
                <a:cs typeface="Arial"/>
              </a:rPr>
              <a:t>pilot.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4359" y="1704873"/>
            <a:ext cx="3383279" cy="1132205"/>
          </a:xfrm>
          <a:prstGeom prst="rect">
            <a:avLst/>
          </a:prstGeom>
          <a:solidFill>
            <a:srgbClr val="6F9F2F">
              <a:alpha val="25097"/>
            </a:srgbClr>
          </a:solidFill>
          <a:ln w="12700">
            <a:solidFill>
              <a:srgbClr val="767070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91440" marR="84455">
              <a:lnSpc>
                <a:spcPct val="100000"/>
              </a:lnSpc>
              <a:spcBef>
                <a:spcPts val="760"/>
              </a:spcBef>
            </a:pPr>
            <a:r>
              <a:rPr dirty="0" sz="1500" spc="-225" b="1">
                <a:latin typeface="Arial"/>
                <a:cs typeface="Arial"/>
              </a:rPr>
              <a:t>STAFF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55" b="1">
                <a:latin typeface="Arial"/>
                <a:cs typeface="Arial"/>
              </a:rPr>
              <a:t>INTERVIEWS: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Qualitative </a:t>
            </a:r>
            <a:r>
              <a:rPr dirty="0" sz="1500" spc="-45">
                <a:latin typeface="Arial"/>
                <a:cs typeface="Arial"/>
              </a:rPr>
              <a:t>interviews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referral </a:t>
            </a:r>
            <a:r>
              <a:rPr dirty="0" sz="1500" spc="-90">
                <a:latin typeface="Arial"/>
                <a:cs typeface="Arial"/>
              </a:rPr>
              <a:t>sources,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Housing </a:t>
            </a:r>
            <a:r>
              <a:rPr dirty="0" sz="1500" spc="-75">
                <a:latin typeface="Arial"/>
                <a:cs typeface="Arial"/>
              </a:rPr>
              <a:t>Navigators,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30">
                <a:latin typeface="Arial"/>
                <a:cs typeface="Arial"/>
              </a:rPr>
              <a:t>Care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Coordinators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 </a:t>
            </a:r>
            <a:r>
              <a:rPr dirty="0" sz="1500" spc="-60">
                <a:latin typeface="Arial"/>
                <a:cs typeface="Arial"/>
              </a:rPr>
              <a:t>understand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implementation</a:t>
            </a:r>
            <a:r>
              <a:rPr dirty="0" sz="1500">
                <a:latin typeface="Arial"/>
                <a:cs typeface="Arial"/>
              </a:rPr>
              <a:t> </a:t>
            </a:r>
            <a:r>
              <a:rPr dirty="0" sz="1500" spc="-70">
                <a:latin typeface="Arial"/>
                <a:cs typeface="Arial"/>
              </a:rPr>
              <a:t>experiences.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4606" y="1704873"/>
            <a:ext cx="3383279" cy="1132205"/>
          </a:xfrm>
          <a:prstGeom prst="rect">
            <a:avLst/>
          </a:prstGeom>
          <a:solidFill>
            <a:srgbClr val="008FAA">
              <a:alpha val="25097"/>
            </a:srgbClr>
          </a:solidFill>
          <a:ln w="12700">
            <a:solidFill>
              <a:srgbClr val="767070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91440" marR="142240">
              <a:lnSpc>
                <a:spcPct val="100000"/>
              </a:lnSpc>
              <a:spcBef>
                <a:spcPts val="760"/>
              </a:spcBef>
            </a:pPr>
            <a:r>
              <a:rPr dirty="0" sz="1500" spc="-195" b="1">
                <a:latin typeface="Arial"/>
                <a:cs typeface="Arial"/>
              </a:rPr>
              <a:t>CLIENT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spc="-200" b="1">
                <a:latin typeface="Arial"/>
                <a:cs typeface="Arial"/>
              </a:rPr>
              <a:t>SURVEY: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Fielded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all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clients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3 </a:t>
            </a:r>
            <a:r>
              <a:rPr dirty="0" sz="1500" spc="-55">
                <a:latin typeface="Arial"/>
                <a:cs typeface="Arial"/>
              </a:rPr>
              <a:t>months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post-</a:t>
            </a:r>
            <a:r>
              <a:rPr dirty="0" sz="1500" spc="-30">
                <a:latin typeface="Arial"/>
                <a:cs typeface="Arial"/>
              </a:rPr>
              <a:t>exit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50">
                <a:latin typeface="Arial"/>
                <a:cs typeface="Arial"/>
              </a:rPr>
              <a:t>assess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program </a:t>
            </a:r>
            <a:r>
              <a:rPr dirty="0" sz="1500" spc="-80">
                <a:latin typeface="Arial"/>
                <a:cs typeface="Arial"/>
              </a:rPr>
              <a:t>experiences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and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impact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on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housing </a:t>
            </a:r>
            <a:r>
              <a:rPr dirty="0" sz="1500" spc="-35">
                <a:latin typeface="Arial"/>
                <a:cs typeface="Arial"/>
              </a:rPr>
              <a:t>stability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health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other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outcomes.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4606" y="2942297"/>
            <a:ext cx="3383279" cy="1132205"/>
          </a:xfrm>
          <a:prstGeom prst="rect">
            <a:avLst/>
          </a:prstGeom>
          <a:solidFill>
            <a:srgbClr val="008FAA">
              <a:alpha val="25097"/>
            </a:srgbClr>
          </a:solidFill>
          <a:ln w="12700">
            <a:solidFill>
              <a:srgbClr val="7670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1660"/>
              </a:lnSpc>
            </a:pPr>
            <a:r>
              <a:rPr dirty="0" sz="1500" spc="-195" b="1">
                <a:latin typeface="Arial"/>
                <a:cs typeface="Arial"/>
              </a:rPr>
              <a:t>CLIENT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spc="-155" b="1">
                <a:latin typeface="Arial"/>
                <a:cs typeface="Arial"/>
              </a:rPr>
              <a:t>INTERVIEWS: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Qualitative</a:t>
            </a:r>
            <a:endParaRPr sz="1500">
              <a:latin typeface="Arial"/>
              <a:cs typeface="Arial"/>
            </a:endParaRPr>
          </a:p>
          <a:p>
            <a:pPr marL="91440" marR="177800">
              <a:lnSpc>
                <a:spcPct val="100000"/>
              </a:lnSpc>
            </a:pPr>
            <a:r>
              <a:rPr dirty="0" sz="1500" spc="-45">
                <a:latin typeface="Arial"/>
                <a:cs typeface="Arial"/>
              </a:rPr>
              <a:t>interviews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135">
                <a:latin typeface="Arial"/>
                <a:cs typeface="Arial"/>
              </a:rPr>
              <a:t>a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subset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clients </a:t>
            </a:r>
            <a:r>
              <a:rPr dirty="0" sz="1500" spc="-50">
                <a:latin typeface="Arial"/>
                <a:cs typeface="Arial"/>
              </a:rPr>
              <a:t>6 </a:t>
            </a:r>
            <a:r>
              <a:rPr dirty="0" sz="1500" spc="-55">
                <a:latin typeface="Arial"/>
                <a:cs typeface="Arial"/>
              </a:rPr>
              <a:t>months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post-</a:t>
            </a:r>
            <a:r>
              <a:rPr dirty="0" sz="1500" spc="-30">
                <a:latin typeface="Arial"/>
                <a:cs typeface="Arial"/>
              </a:rPr>
              <a:t>exit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in-</a:t>
            </a:r>
            <a:r>
              <a:rPr dirty="0" sz="1500" spc="-20">
                <a:latin typeface="Arial"/>
                <a:cs typeface="Arial"/>
              </a:rPr>
              <a:t>depth </a:t>
            </a:r>
            <a:r>
              <a:rPr dirty="0" sz="1500" spc="-45">
                <a:latin typeface="Arial"/>
                <a:cs typeface="Arial"/>
              </a:rPr>
              <a:t>exploration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program</a:t>
            </a:r>
            <a:r>
              <a:rPr dirty="0" sz="1500" spc="-80">
                <a:latin typeface="Arial"/>
                <a:cs typeface="Arial"/>
              </a:rPr>
              <a:t> experiences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impacts.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04359" y="2942297"/>
            <a:ext cx="3383279" cy="1132205"/>
          </a:xfrm>
          <a:prstGeom prst="rect">
            <a:avLst/>
          </a:prstGeom>
          <a:solidFill>
            <a:srgbClr val="6F9F2F">
              <a:alpha val="25097"/>
            </a:srgbClr>
          </a:solidFill>
          <a:ln w="12700">
            <a:solidFill>
              <a:srgbClr val="767070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91440" marR="266700">
              <a:lnSpc>
                <a:spcPct val="100000"/>
              </a:lnSpc>
              <a:spcBef>
                <a:spcPts val="760"/>
              </a:spcBef>
            </a:pPr>
            <a:r>
              <a:rPr dirty="0" sz="1500" spc="-180" b="1">
                <a:latin typeface="Arial"/>
                <a:cs typeface="Arial"/>
              </a:rPr>
              <a:t>PROGRAM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spc="-155" b="1">
                <a:latin typeface="Arial"/>
                <a:cs typeface="Arial"/>
              </a:rPr>
              <a:t>DATA: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Client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data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collected </a:t>
            </a:r>
            <a:r>
              <a:rPr dirty="0" sz="1500" spc="-30">
                <a:latin typeface="Arial"/>
                <a:cs typeface="Arial"/>
              </a:rPr>
              <a:t>in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10">
                <a:latin typeface="Arial"/>
                <a:cs typeface="Arial"/>
              </a:rPr>
              <a:t>EPIC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during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program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enrollment, </a:t>
            </a:r>
            <a:r>
              <a:rPr dirty="0" sz="1500" spc="-114">
                <a:latin typeface="Arial"/>
                <a:cs typeface="Arial"/>
              </a:rPr>
              <a:t>assessments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completed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by</a:t>
            </a:r>
            <a:r>
              <a:rPr dirty="0" sz="1500" spc="-45">
                <a:latin typeface="Arial"/>
                <a:cs typeface="Arial"/>
              </a:rPr>
              <a:t> Navigators,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invoices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benefit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utilization.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4359" y="4320285"/>
            <a:ext cx="7033895" cy="902335"/>
          </a:xfrm>
          <a:custGeom>
            <a:avLst/>
            <a:gdLst/>
            <a:ahLst/>
            <a:cxnLst/>
            <a:rect l="l" t="t" r="r" b="b"/>
            <a:pathLst>
              <a:path w="7033895" h="902335">
                <a:moveTo>
                  <a:pt x="0" y="0"/>
                </a:moveTo>
                <a:lnTo>
                  <a:pt x="7033526" y="0"/>
                </a:lnTo>
                <a:lnTo>
                  <a:pt x="7033526" y="901712"/>
                </a:lnTo>
                <a:lnTo>
                  <a:pt x="0" y="9017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83100" y="4403350"/>
            <a:ext cx="6793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 b="1">
                <a:latin typeface="Arial"/>
                <a:cs typeface="Arial"/>
              </a:rPr>
              <a:t>HEALTHCARE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165" b="1">
                <a:latin typeface="Arial"/>
                <a:cs typeface="Arial"/>
              </a:rPr>
              <a:t>CLAIMS: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Enrollment,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demographic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information,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and</a:t>
            </a:r>
            <a:r>
              <a:rPr dirty="0" sz="1500" spc="-45">
                <a:latin typeface="Arial"/>
                <a:cs typeface="Arial"/>
              </a:rPr>
              <a:t> detailed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70">
                <a:latin typeface="Arial"/>
                <a:cs typeface="Arial"/>
              </a:rPr>
              <a:t>medical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83100" y="4631950"/>
            <a:ext cx="64058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latin typeface="Arial"/>
                <a:cs typeface="Arial"/>
              </a:rPr>
              <a:t>behavioral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health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claims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capturing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all </a:t>
            </a:r>
            <a:r>
              <a:rPr dirty="0" sz="1500" spc="-45">
                <a:latin typeface="Arial"/>
                <a:cs typeface="Arial"/>
              </a:rPr>
              <a:t>health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care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encounters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clients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during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83100" y="4860550"/>
            <a:ext cx="28886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benefit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through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95">
                <a:latin typeface="Arial"/>
                <a:cs typeface="Arial"/>
              </a:rPr>
              <a:t>12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months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post-</a:t>
            </a:r>
            <a:r>
              <a:rPr dirty="0" sz="1500" spc="-20">
                <a:latin typeface="Arial"/>
                <a:cs typeface="Arial"/>
              </a:rPr>
              <a:t>exit.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2696" y="1299591"/>
            <a:ext cx="2194560" cy="281305"/>
          </a:xfrm>
          <a:custGeom>
            <a:avLst/>
            <a:gdLst/>
            <a:ahLst/>
            <a:cxnLst/>
            <a:rect l="l" t="t" r="r" b="b"/>
            <a:pathLst>
              <a:path w="2194560" h="281305">
                <a:moveTo>
                  <a:pt x="2194560" y="0"/>
                </a:moveTo>
                <a:lnTo>
                  <a:pt x="0" y="0"/>
                </a:lnTo>
                <a:lnTo>
                  <a:pt x="0" y="280695"/>
                </a:lnTo>
                <a:lnTo>
                  <a:pt x="2194560" y="280695"/>
                </a:lnTo>
                <a:lnTo>
                  <a:pt x="2194560" y="0"/>
                </a:lnTo>
                <a:close/>
              </a:path>
            </a:pathLst>
          </a:custGeom>
          <a:solidFill>
            <a:srgbClr val="6F9F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21437" y="1293122"/>
            <a:ext cx="1941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75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42160" y="1301000"/>
            <a:ext cx="2377440" cy="281305"/>
          </a:xfrm>
          <a:custGeom>
            <a:avLst/>
            <a:gdLst/>
            <a:ahLst/>
            <a:cxnLst/>
            <a:rect l="l" t="t" r="r" b="b"/>
            <a:pathLst>
              <a:path w="2377440" h="281305">
                <a:moveTo>
                  <a:pt x="2377440" y="0"/>
                </a:moveTo>
                <a:lnTo>
                  <a:pt x="0" y="0"/>
                </a:lnTo>
                <a:lnTo>
                  <a:pt x="0" y="280695"/>
                </a:lnTo>
                <a:lnTo>
                  <a:pt x="2377440" y="280695"/>
                </a:lnTo>
                <a:lnTo>
                  <a:pt x="2377440" y="0"/>
                </a:lnTo>
                <a:close/>
              </a:path>
            </a:pathLst>
          </a:custGeom>
          <a:solidFill>
            <a:srgbClr val="008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020899" y="1294534"/>
            <a:ext cx="2171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65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55595" y="4249648"/>
            <a:ext cx="1371600" cy="506095"/>
          </a:xfrm>
          <a:custGeom>
            <a:avLst/>
            <a:gdLst/>
            <a:ahLst/>
            <a:cxnLst/>
            <a:rect l="l" t="t" r="r" b="b"/>
            <a:pathLst>
              <a:path w="1371600" h="506095">
                <a:moveTo>
                  <a:pt x="1371600" y="0"/>
                </a:moveTo>
                <a:lnTo>
                  <a:pt x="0" y="0"/>
                </a:lnTo>
                <a:lnTo>
                  <a:pt x="0" y="505752"/>
                </a:lnTo>
                <a:lnTo>
                  <a:pt x="1371600" y="505752"/>
                </a:lnTo>
                <a:lnTo>
                  <a:pt x="1371600" y="0"/>
                </a:lnTo>
                <a:close/>
              </a:path>
            </a:pathLst>
          </a:custGeom>
          <a:solidFill>
            <a:srgbClr val="5F4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834340" y="4233795"/>
            <a:ext cx="11347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dirty="0" sz="1600" spc="-175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60520" y="5383580"/>
            <a:ext cx="3923665" cy="217170"/>
          </a:xfrm>
          <a:custGeom>
            <a:avLst/>
            <a:gdLst/>
            <a:ahLst/>
            <a:cxnLst/>
            <a:rect l="l" t="t" r="r" b="b"/>
            <a:pathLst>
              <a:path w="3923665" h="217170">
                <a:moveTo>
                  <a:pt x="268058" y="108585"/>
                </a:moveTo>
                <a:lnTo>
                  <a:pt x="159473" y="0"/>
                </a:lnTo>
                <a:lnTo>
                  <a:pt x="159473" y="54292"/>
                </a:lnTo>
                <a:lnTo>
                  <a:pt x="0" y="54292"/>
                </a:lnTo>
                <a:lnTo>
                  <a:pt x="0" y="162877"/>
                </a:lnTo>
                <a:lnTo>
                  <a:pt x="159473" y="162877"/>
                </a:lnTo>
                <a:lnTo>
                  <a:pt x="159473" y="217170"/>
                </a:lnTo>
                <a:lnTo>
                  <a:pt x="268058" y="108585"/>
                </a:lnTo>
                <a:close/>
              </a:path>
              <a:path w="3923665" h="217170">
                <a:moveTo>
                  <a:pt x="3923093" y="108585"/>
                </a:moveTo>
                <a:lnTo>
                  <a:pt x="3814508" y="0"/>
                </a:lnTo>
                <a:lnTo>
                  <a:pt x="3814508" y="54292"/>
                </a:lnTo>
                <a:lnTo>
                  <a:pt x="3655034" y="54292"/>
                </a:lnTo>
                <a:lnTo>
                  <a:pt x="3655034" y="162877"/>
                </a:lnTo>
                <a:lnTo>
                  <a:pt x="3814508" y="162877"/>
                </a:lnTo>
                <a:lnTo>
                  <a:pt x="3814508" y="217170"/>
                </a:lnTo>
                <a:lnTo>
                  <a:pt x="3923093" y="108585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655499" y="6451917"/>
            <a:ext cx="3625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0">
                <a:solidFill>
                  <a:srgbClr val="75963D"/>
                </a:solidFill>
                <a:latin typeface="Arial"/>
                <a:cs typeface="Arial"/>
              </a:rPr>
              <a:t>SIREN</a:t>
            </a:r>
            <a:r>
              <a:rPr dirty="0" sz="1400" spc="-7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National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75963D"/>
                </a:solidFill>
                <a:latin typeface="Arial"/>
                <a:cs typeface="Arial"/>
              </a:rPr>
              <a:t>Research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Meeting</a:t>
            </a:r>
            <a:r>
              <a:rPr dirty="0" sz="1400" spc="-1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75963D"/>
                </a:solidFill>
                <a:latin typeface="Arial"/>
                <a:cs typeface="Arial"/>
              </a:rPr>
              <a:t>-</a:t>
            </a:r>
            <a:r>
              <a:rPr dirty="0" sz="1400" spc="-3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75963D"/>
                </a:solidFill>
                <a:latin typeface="Arial"/>
                <a:cs typeface="Arial"/>
              </a:rPr>
              <a:t>February</a:t>
            </a:r>
            <a:r>
              <a:rPr dirty="0" sz="1400" spc="-45">
                <a:solidFill>
                  <a:srgbClr val="75963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963D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60273" y="6451917"/>
            <a:ext cx="116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0">
                <a:solidFill>
                  <a:srgbClr val="75963D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F66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Pip Sweikert</dc:creator>
  <dc:title>PowerPoint Presentation</dc:title>
  <dcterms:created xsi:type="dcterms:W3CDTF">2026-06-17T22:11:13Z</dcterms:created>
  <dcterms:modified xsi:type="dcterms:W3CDTF">2026-06-17T22:11:13Z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0x01010034C723C5B3FC1D4391B4347F97D6D3F3</vt:lpwstr>
  </property>
  <property fmtid="{D5CDD505-2E9C-101B-9397-08002B2CF9AE}" pid="3" name="Created">
    <vt:filetime>2025-01-24T00:00:00Z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2026-06-17T00:00:00Z</vt:filetime>
  </property>
  <property fmtid="{D5CDD505-2E9C-101B-9397-08002B2CF9AE}" pid="6" name="MSIP_Label_8ef9299b-312e-4445-afc5-b109232070a6_ActionId">
    <vt:lpwstr>afe13af7-0aca-4410-b1ae-8d7fb4ff37ad</vt:lpwstr>
  </property>
  <property fmtid="{D5CDD505-2E9C-101B-9397-08002B2CF9AE}" pid="7" name="MSIP_Label_8ef9299b-312e-4445-afc5-b109232070a6_ContentBits">
    <vt:lpwstr>0</vt:lpwstr>
  </property>
  <property fmtid="{D5CDD505-2E9C-101B-9397-08002B2CF9AE}" pid="8" name="MSIP_Label_8ef9299b-312e-4445-afc5-b109232070a6_Enabled">
    <vt:lpwstr>true</vt:lpwstr>
  </property>
  <property fmtid="{D5CDD505-2E9C-101B-9397-08002B2CF9AE}" pid="9" name="MSIP_Label_8ef9299b-312e-4445-afc5-b109232070a6_Method">
    <vt:lpwstr>Standard</vt:lpwstr>
  </property>
  <property fmtid="{D5CDD505-2E9C-101B-9397-08002B2CF9AE}" pid="10" name="MSIP_Label_8ef9299b-312e-4445-afc5-b109232070a6_Name">
    <vt:lpwstr>defa4170-0d19-0005-0004-bc88714345d2</vt:lpwstr>
  </property>
  <property fmtid="{D5CDD505-2E9C-101B-9397-08002B2CF9AE}" pid="11" name="MSIP_Label_8ef9299b-312e-4445-afc5-b109232070a6_SetDate">
    <vt:lpwstr>2022-05-23T23:01:25Z</vt:lpwstr>
  </property>
  <property fmtid="{D5CDD505-2E9C-101B-9397-08002B2CF9AE}" pid="12" name="MSIP_Label_8ef9299b-312e-4445-afc5-b109232070a6_SiteId">
    <vt:lpwstr>aeea4fc9-53e5-4cb0-8446-b2da3ff39ab4</vt:lpwstr>
  </property>
  <property fmtid="{D5CDD505-2E9C-101B-9397-08002B2CF9AE}" pid="13" name="Order">
    <vt:lpwstr>32800</vt:lpwstr>
  </property>
  <property fmtid="{D5CDD505-2E9C-101B-9397-08002B2CF9AE}" pid="14" name="Producer">
    <vt:lpwstr>Adobe PDF Library 24.5.96</vt:lpwstr>
  </property>
  <property fmtid="{D5CDD505-2E9C-101B-9397-08002B2CF9AE}" pid="15" name="_dlc_DocIdItemGuid">
    <vt:lpwstr>786014b9-5ca7-4f9e-8400-3f0c6850fc8d</vt:lpwstr>
  </property>
</Properties>
</file>