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Default Extension="png" ContentType="image/png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091E0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pPr marL="7874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091E0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pPr marL="7874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091E0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427976" y="1353311"/>
            <a:ext cx="4046220" cy="45250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pPr marL="7874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091E0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pPr marL="7874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827070" y="644355"/>
            <a:ext cx="1493520" cy="395605"/>
          </a:xfrm>
          <a:custGeom>
            <a:avLst/>
            <a:gdLst/>
            <a:ahLst/>
            <a:cxnLst/>
            <a:rect l="l" t="t" r="r" b="b"/>
            <a:pathLst>
              <a:path w="1493520" h="395605">
                <a:moveTo>
                  <a:pt x="283478" y="9045"/>
                </a:moveTo>
                <a:lnTo>
                  <a:pt x="0" y="9045"/>
                </a:lnTo>
                <a:lnTo>
                  <a:pt x="0" y="386145"/>
                </a:lnTo>
                <a:lnTo>
                  <a:pt x="85591" y="386145"/>
                </a:lnTo>
                <a:lnTo>
                  <a:pt x="85591" y="234556"/>
                </a:lnTo>
                <a:lnTo>
                  <a:pt x="259029" y="234556"/>
                </a:lnTo>
                <a:lnTo>
                  <a:pt x="259029" y="161397"/>
                </a:lnTo>
                <a:lnTo>
                  <a:pt x="85591" y="161397"/>
                </a:lnTo>
                <a:lnTo>
                  <a:pt x="85591" y="83713"/>
                </a:lnTo>
                <a:lnTo>
                  <a:pt x="283478" y="83713"/>
                </a:lnTo>
                <a:lnTo>
                  <a:pt x="283478" y="9045"/>
                </a:lnTo>
                <a:close/>
              </a:path>
              <a:path w="1493520" h="395605">
                <a:moveTo>
                  <a:pt x="510455" y="0"/>
                </a:moveTo>
                <a:lnTo>
                  <a:pt x="458225" y="4850"/>
                </a:lnTo>
                <a:lnTo>
                  <a:pt x="417334" y="18857"/>
                </a:lnTo>
                <a:lnTo>
                  <a:pt x="364877" y="70894"/>
                </a:lnTo>
                <a:lnTo>
                  <a:pt x="350653" y="107632"/>
                </a:lnTo>
                <a:lnTo>
                  <a:pt x="343077" y="150083"/>
                </a:lnTo>
                <a:lnTo>
                  <a:pt x="340819" y="197599"/>
                </a:lnTo>
                <a:lnTo>
                  <a:pt x="343077" y="245116"/>
                </a:lnTo>
                <a:lnTo>
                  <a:pt x="350653" y="287568"/>
                </a:lnTo>
                <a:lnTo>
                  <a:pt x="364752" y="324136"/>
                </a:lnTo>
                <a:lnTo>
                  <a:pt x="417334" y="376348"/>
                </a:lnTo>
                <a:lnTo>
                  <a:pt x="458225" y="390355"/>
                </a:lnTo>
                <a:lnTo>
                  <a:pt x="510455" y="395206"/>
                </a:lnTo>
                <a:lnTo>
                  <a:pt x="562688" y="390355"/>
                </a:lnTo>
                <a:lnTo>
                  <a:pt x="603585" y="376348"/>
                </a:lnTo>
                <a:lnTo>
                  <a:pt x="634350" y="354002"/>
                </a:lnTo>
                <a:lnTo>
                  <a:pt x="656062" y="324305"/>
                </a:lnTo>
                <a:lnTo>
                  <a:pt x="510455" y="324305"/>
                </a:lnTo>
                <a:lnTo>
                  <a:pt x="466815" y="315855"/>
                </a:lnTo>
                <a:lnTo>
                  <a:pt x="441586" y="291214"/>
                </a:lnTo>
                <a:lnTo>
                  <a:pt x="429968" y="251442"/>
                </a:lnTo>
                <a:lnTo>
                  <a:pt x="427162" y="197599"/>
                </a:lnTo>
                <a:lnTo>
                  <a:pt x="429968" y="143757"/>
                </a:lnTo>
                <a:lnTo>
                  <a:pt x="441586" y="103985"/>
                </a:lnTo>
                <a:lnTo>
                  <a:pt x="466815" y="79343"/>
                </a:lnTo>
                <a:lnTo>
                  <a:pt x="510455" y="70894"/>
                </a:lnTo>
                <a:lnTo>
                  <a:pt x="656059" y="70894"/>
                </a:lnTo>
                <a:lnTo>
                  <a:pt x="634350" y="41201"/>
                </a:lnTo>
                <a:lnTo>
                  <a:pt x="603585" y="18857"/>
                </a:lnTo>
                <a:lnTo>
                  <a:pt x="562688" y="4850"/>
                </a:lnTo>
                <a:lnTo>
                  <a:pt x="510455" y="0"/>
                </a:lnTo>
                <a:close/>
              </a:path>
              <a:path w="1493520" h="395605">
                <a:moveTo>
                  <a:pt x="656059" y="70894"/>
                </a:moveTo>
                <a:lnTo>
                  <a:pt x="510455" y="70894"/>
                </a:lnTo>
                <a:lnTo>
                  <a:pt x="554095" y="79343"/>
                </a:lnTo>
                <a:lnTo>
                  <a:pt x="579324" y="103985"/>
                </a:lnTo>
                <a:lnTo>
                  <a:pt x="590942" y="143757"/>
                </a:lnTo>
                <a:lnTo>
                  <a:pt x="593748" y="197599"/>
                </a:lnTo>
                <a:lnTo>
                  <a:pt x="590942" y="251442"/>
                </a:lnTo>
                <a:lnTo>
                  <a:pt x="579324" y="291214"/>
                </a:lnTo>
                <a:lnTo>
                  <a:pt x="554095" y="315855"/>
                </a:lnTo>
                <a:lnTo>
                  <a:pt x="510455" y="324305"/>
                </a:lnTo>
                <a:lnTo>
                  <a:pt x="656062" y="324305"/>
                </a:lnTo>
                <a:lnTo>
                  <a:pt x="656185" y="324136"/>
                </a:lnTo>
                <a:lnTo>
                  <a:pt x="670292" y="287568"/>
                </a:lnTo>
                <a:lnTo>
                  <a:pt x="677875" y="245116"/>
                </a:lnTo>
                <a:lnTo>
                  <a:pt x="680135" y="197599"/>
                </a:lnTo>
                <a:lnTo>
                  <a:pt x="677875" y="150083"/>
                </a:lnTo>
                <a:lnTo>
                  <a:pt x="670292" y="107632"/>
                </a:lnTo>
                <a:lnTo>
                  <a:pt x="656185" y="71066"/>
                </a:lnTo>
                <a:lnTo>
                  <a:pt x="656059" y="70894"/>
                </a:lnTo>
                <a:close/>
              </a:path>
              <a:path w="1493520" h="395605">
                <a:moveTo>
                  <a:pt x="1306644" y="9049"/>
                </a:moveTo>
                <a:lnTo>
                  <a:pt x="1158361" y="9049"/>
                </a:lnTo>
                <a:lnTo>
                  <a:pt x="1158361" y="386150"/>
                </a:lnTo>
                <a:lnTo>
                  <a:pt x="1306644" y="386150"/>
                </a:lnTo>
                <a:lnTo>
                  <a:pt x="1358593" y="381762"/>
                </a:lnTo>
                <a:lnTo>
                  <a:pt x="1401414" y="368956"/>
                </a:lnTo>
                <a:lnTo>
                  <a:pt x="1435519" y="348274"/>
                </a:lnTo>
                <a:lnTo>
                  <a:pt x="1465838" y="311485"/>
                </a:lnTo>
                <a:lnTo>
                  <a:pt x="1243953" y="311485"/>
                </a:lnTo>
                <a:lnTo>
                  <a:pt x="1243953" y="83713"/>
                </a:lnTo>
                <a:lnTo>
                  <a:pt x="1465837" y="83713"/>
                </a:lnTo>
                <a:lnTo>
                  <a:pt x="1461323" y="74944"/>
                </a:lnTo>
                <a:lnTo>
                  <a:pt x="1435519" y="46927"/>
                </a:lnTo>
                <a:lnTo>
                  <a:pt x="1401414" y="26244"/>
                </a:lnTo>
                <a:lnTo>
                  <a:pt x="1358593" y="13438"/>
                </a:lnTo>
                <a:lnTo>
                  <a:pt x="1306644" y="9049"/>
                </a:lnTo>
                <a:close/>
              </a:path>
              <a:path w="1493520" h="395605">
                <a:moveTo>
                  <a:pt x="1465837" y="83713"/>
                </a:moveTo>
                <a:lnTo>
                  <a:pt x="1304345" y="83713"/>
                </a:lnTo>
                <a:lnTo>
                  <a:pt x="1353977" y="92069"/>
                </a:lnTo>
                <a:lnTo>
                  <a:pt x="1385709" y="115485"/>
                </a:lnTo>
                <a:lnTo>
                  <a:pt x="1402544" y="151486"/>
                </a:lnTo>
                <a:lnTo>
                  <a:pt x="1407488" y="197599"/>
                </a:lnTo>
                <a:lnTo>
                  <a:pt x="1402544" y="243712"/>
                </a:lnTo>
                <a:lnTo>
                  <a:pt x="1385709" y="279714"/>
                </a:lnTo>
                <a:lnTo>
                  <a:pt x="1353977" y="303130"/>
                </a:lnTo>
                <a:lnTo>
                  <a:pt x="1304345" y="311485"/>
                </a:lnTo>
                <a:lnTo>
                  <a:pt x="1465838" y="311485"/>
                </a:lnTo>
                <a:lnTo>
                  <a:pt x="1479242" y="285444"/>
                </a:lnTo>
                <a:lnTo>
                  <a:pt x="1489689" y="244378"/>
                </a:lnTo>
                <a:lnTo>
                  <a:pt x="1493080" y="197599"/>
                </a:lnTo>
                <a:lnTo>
                  <a:pt x="1489738" y="151486"/>
                </a:lnTo>
                <a:lnTo>
                  <a:pt x="1489689" y="150822"/>
                </a:lnTo>
                <a:lnTo>
                  <a:pt x="1479242" y="109756"/>
                </a:lnTo>
                <a:lnTo>
                  <a:pt x="1465837" y="83713"/>
                </a:lnTo>
                <a:close/>
              </a:path>
              <a:path w="1493520" h="395605">
                <a:moveTo>
                  <a:pt x="935672" y="9049"/>
                </a:moveTo>
                <a:lnTo>
                  <a:pt x="752729" y="9049"/>
                </a:lnTo>
                <a:lnTo>
                  <a:pt x="752729" y="386156"/>
                </a:lnTo>
                <a:lnTo>
                  <a:pt x="838144" y="386156"/>
                </a:lnTo>
                <a:lnTo>
                  <a:pt x="838144" y="253362"/>
                </a:lnTo>
                <a:lnTo>
                  <a:pt x="993850" y="253362"/>
                </a:lnTo>
                <a:lnTo>
                  <a:pt x="988548" y="246952"/>
                </a:lnTo>
                <a:lnTo>
                  <a:pt x="1026093" y="229742"/>
                </a:lnTo>
                <a:lnTo>
                  <a:pt x="1050930" y="203486"/>
                </a:lnTo>
                <a:lnTo>
                  <a:pt x="1061249" y="178335"/>
                </a:lnTo>
                <a:lnTo>
                  <a:pt x="838144" y="178335"/>
                </a:lnTo>
                <a:lnTo>
                  <a:pt x="838144" y="84071"/>
                </a:lnTo>
                <a:lnTo>
                  <a:pt x="1061298" y="84071"/>
                </a:lnTo>
                <a:lnTo>
                  <a:pt x="1050868" y="58662"/>
                </a:lnTo>
                <a:lnTo>
                  <a:pt x="1025878" y="32352"/>
                </a:lnTo>
                <a:lnTo>
                  <a:pt x="988029" y="15188"/>
                </a:lnTo>
                <a:lnTo>
                  <a:pt x="935672" y="9049"/>
                </a:lnTo>
                <a:close/>
              </a:path>
              <a:path w="1493520" h="395605">
                <a:moveTo>
                  <a:pt x="993850" y="253362"/>
                </a:moveTo>
                <a:lnTo>
                  <a:pt x="899906" y="253362"/>
                </a:lnTo>
                <a:lnTo>
                  <a:pt x="923911" y="295996"/>
                </a:lnTo>
                <a:lnTo>
                  <a:pt x="955247" y="332532"/>
                </a:lnTo>
                <a:lnTo>
                  <a:pt x="993937" y="361030"/>
                </a:lnTo>
                <a:lnTo>
                  <a:pt x="1040001" y="379551"/>
                </a:lnTo>
                <a:lnTo>
                  <a:pt x="1093460" y="386156"/>
                </a:lnTo>
                <a:lnTo>
                  <a:pt x="1093460" y="306878"/>
                </a:lnTo>
                <a:lnTo>
                  <a:pt x="1058752" y="299057"/>
                </a:lnTo>
                <a:lnTo>
                  <a:pt x="1030062" y="286448"/>
                </a:lnTo>
                <a:lnTo>
                  <a:pt x="1006843" y="269072"/>
                </a:lnTo>
                <a:lnTo>
                  <a:pt x="993850" y="253362"/>
                </a:lnTo>
                <a:close/>
              </a:path>
              <a:path w="1493520" h="395605">
                <a:moveTo>
                  <a:pt x="1061298" y="84071"/>
                </a:moveTo>
                <a:lnTo>
                  <a:pt x="928289" y="84071"/>
                </a:lnTo>
                <a:lnTo>
                  <a:pt x="953759" y="88169"/>
                </a:lnTo>
                <a:lnTo>
                  <a:pt x="969145" y="98926"/>
                </a:lnTo>
                <a:lnTo>
                  <a:pt x="976714" y="114039"/>
                </a:lnTo>
                <a:lnTo>
                  <a:pt x="978734" y="131203"/>
                </a:lnTo>
                <a:lnTo>
                  <a:pt x="976714" y="148368"/>
                </a:lnTo>
                <a:lnTo>
                  <a:pt x="969145" y="163481"/>
                </a:lnTo>
                <a:lnTo>
                  <a:pt x="953759" y="174238"/>
                </a:lnTo>
                <a:lnTo>
                  <a:pt x="928289" y="178335"/>
                </a:lnTo>
                <a:lnTo>
                  <a:pt x="1061249" y="178335"/>
                </a:lnTo>
                <a:lnTo>
                  <a:pt x="1064658" y="170027"/>
                </a:lnTo>
                <a:lnTo>
                  <a:pt x="1068879" y="131203"/>
                </a:lnTo>
                <a:lnTo>
                  <a:pt x="1064651" y="92239"/>
                </a:lnTo>
                <a:lnTo>
                  <a:pt x="1061298" y="84071"/>
                </a:lnTo>
                <a:close/>
              </a:path>
            </a:pathLst>
          </a:custGeom>
          <a:solidFill>
            <a:srgbClr val="0000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506687" y="653404"/>
            <a:ext cx="2082164" cy="386715"/>
          </a:xfrm>
          <a:custGeom>
            <a:avLst/>
            <a:gdLst/>
            <a:ahLst/>
            <a:cxnLst/>
            <a:rect l="l" t="t" r="r" b="b"/>
            <a:pathLst>
              <a:path w="2082164" h="386715">
                <a:moveTo>
                  <a:pt x="859886" y="0"/>
                </a:moveTo>
                <a:lnTo>
                  <a:pt x="568715" y="0"/>
                </a:lnTo>
                <a:lnTo>
                  <a:pt x="568715" y="377101"/>
                </a:lnTo>
                <a:lnTo>
                  <a:pt x="859886" y="377101"/>
                </a:lnTo>
                <a:lnTo>
                  <a:pt x="859886" y="302440"/>
                </a:lnTo>
                <a:lnTo>
                  <a:pt x="654307" y="302440"/>
                </a:lnTo>
                <a:lnTo>
                  <a:pt x="654307" y="222496"/>
                </a:lnTo>
                <a:lnTo>
                  <a:pt x="835393" y="222496"/>
                </a:lnTo>
                <a:lnTo>
                  <a:pt x="835393" y="149337"/>
                </a:lnTo>
                <a:lnTo>
                  <a:pt x="654307" y="149337"/>
                </a:lnTo>
                <a:lnTo>
                  <a:pt x="654307" y="74673"/>
                </a:lnTo>
                <a:lnTo>
                  <a:pt x="859886" y="74673"/>
                </a:lnTo>
                <a:lnTo>
                  <a:pt x="859886" y="0"/>
                </a:lnTo>
                <a:close/>
              </a:path>
              <a:path w="2082164" h="386715">
                <a:moveTo>
                  <a:pt x="222511" y="208394"/>
                </a:moveTo>
                <a:lnTo>
                  <a:pt x="137091" y="208394"/>
                </a:lnTo>
                <a:lnTo>
                  <a:pt x="137091" y="377101"/>
                </a:lnTo>
                <a:lnTo>
                  <a:pt x="222511" y="377101"/>
                </a:lnTo>
                <a:lnTo>
                  <a:pt x="222511" y="208394"/>
                </a:lnTo>
                <a:close/>
              </a:path>
              <a:path w="2082164" h="386715">
                <a:moveTo>
                  <a:pt x="480824" y="200571"/>
                </a:moveTo>
                <a:lnTo>
                  <a:pt x="246044" y="200571"/>
                </a:lnTo>
                <a:lnTo>
                  <a:pt x="294460" y="202029"/>
                </a:lnTo>
                <a:lnTo>
                  <a:pt x="335156" y="205908"/>
                </a:lnTo>
                <a:lnTo>
                  <a:pt x="368637" y="211462"/>
                </a:lnTo>
                <a:lnTo>
                  <a:pt x="395405" y="217950"/>
                </a:lnTo>
                <a:lnTo>
                  <a:pt x="395405" y="377101"/>
                </a:lnTo>
                <a:lnTo>
                  <a:pt x="480824" y="377101"/>
                </a:lnTo>
                <a:lnTo>
                  <a:pt x="480824" y="200571"/>
                </a:lnTo>
                <a:close/>
              </a:path>
              <a:path w="2082164" h="386715">
                <a:moveTo>
                  <a:pt x="222511" y="0"/>
                </a:moveTo>
                <a:lnTo>
                  <a:pt x="137091" y="0"/>
                </a:lnTo>
                <a:lnTo>
                  <a:pt x="137091" y="134175"/>
                </a:lnTo>
                <a:lnTo>
                  <a:pt x="95802" y="140720"/>
                </a:lnTo>
                <a:lnTo>
                  <a:pt x="58569" y="148618"/>
                </a:lnTo>
                <a:lnTo>
                  <a:pt x="26324" y="157482"/>
                </a:lnTo>
                <a:lnTo>
                  <a:pt x="0" y="166925"/>
                </a:lnTo>
                <a:lnTo>
                  <a:pt x="0" y="242502"/>
                </a:lnTo>
                <a:lnTo>
                  <a:pt x="29730" y="232199"/>
                </a:lnTo>
                <a:lnTo>
                  <a:pt x="62753" y="222910"/>
                </a:lnTo>
                <a:lnTo>
                  <a:pt x="98672" y="214890"/>
                </a:lnTo>
                <a:lnTo>
                  <a:pt x="137091" y="208394"/>
                </a:lnTo>
                <a:lnTo>
                  <a:pt x="222511" y="208394"/>
                </a:lnTo>
                <a:lnTo>
                  <a:pt x="222511" y="201120"/>
                </a:lnTo>
                <a:lnTo>
                  <a:pt x="230323" y="200885"/>
                </a:lnTo>
                <a:lnTo>
                  <a:pt x="238104" y="200571"/>
                </a:lnTo>
                <a:lnTo>
                  <a:pt x="480824" y="200571"/>
                </a:lnTo>
                <a:lnTo>
                  <a:pt x="480824" y="139533"/>
                </a:lnTo>
                <a:lnTo>
                  <a:pt x="395405" y="139533"/>
                </a:lnTo>
                <a:lnTo>
                  <a:pt x="364221" y="133724"/>
                </a:lnTo>
                <a:lnTo>
                  <a:pt x="330341" y="129586"/>
                </a:lnTo>
                <a:lnTo>
                  <a:pt x="293746" y="127109"/>
                </a:lnTo>
                <a:lnTo>
                  <a:pt x="285253" y="126932"/>
                </a:lnTo>
                <a:lnTo>
                  <a:pt x="222511" y="126932"/>
                </a:lnTo>
                <a:lnTo>
                  <a:pt x="222511" y="0"/>
                </a:lnTo>
                <a:close/>
              </a:path>
              <a:path w="2082164" h="386715">
                <a:moveTo>
                  <a:pt x="480824" y="0"/>
                </a:moveTo>
                <a:lnTo>
                  <a:pt x="395405" y="0"/>
                </a:lnTo>
                <a:lnTo>
                  <a:pt x="395405" y="139533"/>
                </a:lnTo>
                <a:lnTo>
                  <a:pt x="480824" y="139533"/>
                </a:lnTo>
                <a:lnTo>
                  <a:pt x="480824" y="0"/>
                </a:lnTo>
                <a:close/>
              </a:path>
              <a:path w="2082164" h="386715">
                <a:moveTo>
                  <a:pt x="256628" y="126332"/>
                </a:moveTo>
                <a:lnTo>
                  <a:pt x="246394" y="126332"/>
                </a:lnTo>
                <a:lnTo>
                  <a:pt x="238403" y="126463"/>
                </a:lnTo>
                <a:lnTo>
                  <a:pt x="222511" y="126932"/>
                </a:lnTo>
                <a:lnTo>
                  <a:pt x="285253" y="126932"/>
                </a:lnTo>
                <a:lnTo>
                  <a:pt x="256628" y="126332"/>
                </a:lnTo>
                <a:close/>
              </a:path>
              <a:path w="2082164" h="386715">
                <a:moveTo>
                  <a:pt x="1003526" y="0"/>
                </a:moveTo>
                <a:lnTo>
                  <a:pt x="932480" y="0"/>
                </a:lnTo>
                <a:lnTo>
                  <a:pt x="932480" y="377101"/>
                </a:lnTo>
                <a:lnTo>
                  <a:pt x="1018027" y="377101"/>
                </a:lnTo>
                <a:lnTo>
                  <a:pt x="1014225" y="137273"/>
                </a:lnTo>
                <a:lnTo>
                  <a:pt x="1115047" y="137273"/>
                </a:lnTo>
                <a:lnTo>
                  <a:pt x="1003526" y="0"/>
                </a:lnTo>
                <a:close/>
              </a:path>
              <a:path w="2082164" h="386715">
                <a:moveTo>
                  <a:pt x="1115047" y="137273"/>
                </a:moveTo>
                <a:lnTo>
                  <a:pt x="1014225" y="137273"/>
                </a:lnTo>
                <a:lnTo>
                  <a:pt x="1208310" y="377101"/>
                </a:lnTo>
                <a:lnTo>
                  <a:pt x="1279356" y="377101"/>
                </a:lnTo>
                <a:lnTo>
                  <a:pt x="1279356" y="239827"/>
                </a:lnTo>
                <a:lnTo>
                  <a:pt x="1198362" y="239827"/>
                </a:lnTo>
                <a:lnTo>
                  <a:pt x="1115047" y="137273"/>
                </a:lnTo>
                <a:close/>
              </a:path>
              <a:path w="2082164" h="386715">
                <a:moveTo>
                  <a:pt x="1279356" y="0"/>
                </a:moveTo>
                <a:lnTo>
                  <a:pt x="1193809" y="0"/>
                </a:lnTo>
                <a:lnTo>
                  <a:pt x="1198362" y="239827"/>
                </a:lnTo>
                <a:lnTo>
                  <a:pt x="1279356" y="239827"/>
                </a:lnTo>
                <a:lnTo>
                  <a:pt x="1279356" y="0"/>
                </a:lnTo>
                <a:close/>
              </a:path>
              <a:path w="2082164" h="386715">
                <a:moveTo>
                  <a:pt x="1775487" y="298644"/>
                </a:moveTo>
                <a:lnTo>
                  <a:pt x="1775487" y="372995"/>
                </a:lnTo>
                <a:lnTo>
                  <a:pt x="1802121" y="378699"/>
                </a:lnTo>
                <a:lnTo>
                  <a:pt x="1832315" y="382903"/>
                </a:lnTo>
                <a:lnTo>
                  <a:pt x="1864025" y="385503"/>
                </a:lnTo>
                <a:lnTo>
                  <a:pt x="1895210" y="386393"/>
                </a:lnTo>
                <a:lnTo>
                  <a:pt x="1955730" y="381817"/>
                </a:lnTo>
                <a:lnTo>
                  <a:pt x="2001872" y="368810"/>
                </a:lnTo>
                <a:lnTo>
                  <a:pt x="2035483" y="348453"/>
                </a:lnTo>
                <a:lnTo>
                  <a:pt x="2058411" y="321824"/>
                </a:lnTo>
                <a:lnTo>
                  <a:pt x="2061567" y="314697"/>
                </a:lnTo>
                <a:lnTo>
                  <a:pt x="1895210" y="314697"/>
                </a:lnTo>
                <a:lnTo>
                  <a:pt x="1867047" y="313637"/>
                </a:lnTo>
                <a:lnTo>
                  <a:pt x="1836791" y="310533"/>
                </a:lnTo>
                <a:lnTo>
                  <a:pt x="1805814" y="305498"/>
                </a:lnTo>
                <a:lnTo>
                  <a:pt x="1775487" y="298644"/>
                </a:lnTo>
                <a:close/>
              </a:path>
              <a:path w="2082164" h="386715">
                <a:moveTo>
                  <a:pt x="2081457" y="217103"/>
                </a:moveTo>
                <a:lnTo>
                  <a:pt x="1996142" y="217103"/>
                </a:lnTo>
                <a:lnTo>
                  <a:pt x="1996142" y="226393"/>
                </a:lnTo>
                <a:lnTo>
                  <a:pt x="1992290" y="260637"/>
                </a:lnTo>
                <a:lnTo>
                  <a:pt x="1977458" y="288720"/>
                </a:lnTo>
                <a:lnTo>
                  <a:pt x="1946735" y="307715"/>
                </a:lnTo>
                <a:lnTo>
                  <a:pt x="1895210" y="314697"/>
                </a:lnTo>
                <a:lnTo>
                  <a:pt x="2061567" y="314697"/>
                </a:lnTo>
                <a:lnTo>
                  <a:pt x="2072501" y="290003"/>
                </a:lnTo>
                <a:lnTo>
                  <a:pt x="2079601" y="254072"/>
                </a:lnTo>
                <a:lnTo>
                  <a:pt x="2081457" y="217103"/>
                </a:lnTo>
                <a:close/>
              </a:path>
              <a:path w="2082164" h="386715">
                <a:moveTo>
                  <a:pt x="1848125" y="0"/>
                </a:moveTo>
                <a:lnTo>
                  <a:pt x="1763374" y="0"/>
                </a:lnTo>
                <a:lnTo>
                  <a:pt x="1763374" y="123480"/>
                </a:lnTo>
                <a:lnTo>
                  <a:pt x="1770248" y="172405"/>
                </a:lnTo>
                <a:lnTo>
                  <a:pt x="1792635" y="210122"/>
                </a:lnTo>
                <a:lnTo>
                  <a:pt x="1833186" y="234392"/>
                </a:lnTo>
                <a:lnTo>
                  <a:pt x="1894546" y="242977"/>
                </a:lnTo>
                <a:lnTo>
                  <a:pt x="1919697" y="241456"/>
                </a:lnTo>
                <a:lnTo>
                  <a:pt x="1945344" y="236764"/>
                </a:lnTo>
                <a:lnTo>
                  <a:pt x="1970992" y="228710"/>
                </a:lnTo>
                <a:lnTo>
                  <a:pt x="1996142" y="217103"/>
                </a:lnTo>
                <a:lnTo>
                  <a:pt x="2081457" y="217103"/>
                </a:lnTo>
                <a:lnTo>
                  <a:pt x="2081557" y="171289"/>
                </a:lnTo>
                <a:lnTo>
                  <a:pt x="1908694" y="171289"/>
                </a:lnTo>
                <a:lnTo>
                  <a:pt x="1882201" y="167991"/>
                </a:lnTo>
                <a:lnTo>
                  <a:pt x="1863273" y="157849"/>
                </a:lnTo>
                <a:lnTo>
                  <a:pt x="1851913" y="140487"/>
                </a:lnTo>
                <a:lnTo>
                  <a:pt x="1848125" y="115530"/>
                </a:lnTo>
                <a:lnTo>
                  <a:pt x="1848125" y="0"/>
                </a:lnTo>
                <a:close/>
              </a:path>
              <a:path w="2082164" h="386715">
                <a:moveTo>
                  <a:pt x="2081557" y="0"/>
                </a:moveTo>
                <a:lnTo>
                  <a:pt x="1996142" y="0"/>
                </a:lnTo>
                <a:lnTo>
                  <a:pt x="1996142" y="149372"/>
                </a:lnTo>
                <a:lnTo>
                  <a:pt x="1979605" y="157849"/>
                </a:lnTo>
                <a:lnTo>
                  <a:pt x="1959978" y="164814"/>
                </a:lnTo>
                <a:lnTo>
                  <a:pt x="1936545" y="169545"/>
                </a:lnTo>
                <a:lnTo>
                  <a:pt x="1908694" y="171289"/>
                </a:lnTo>
                <a:lnTo>
                  <a:pt x="2081557" y="171289"/>
                </a:lnTo>
                <a:lnTo>
                  <a:pt x="2081557" y="0"/>
                </a:lnTo>
                <a:close/>
              </a:path>
              <a:path w="2082164" h="386715">
                <a:moveTo>
                  <a:pt x="1550234" y="0"/>
                </a:moveTo>
                <a:lnTo>
                  <a:pt x="1367247" y="0"/>
                </a:lnTo>
                <a:lnTo>
                  <a:pt x="1367247" y="377101"/>
                </a:lnTo>
                <a:lnTo>
                  <a:pt x="1452662" y="377101"/>
                </a:lnTo>
                <a:lnTo>
                  <a:pt x="1452662" y="244313"/>
                </a:lnTo>
                <a:lnTo>
                  <a:pt x="1608366" y="244313"/>
                </a:lnTo>
                <a:lnTo>
                  <a:pt x="1603066" y="237907"/>
                </a:lnTo>
                <a:lnTo>
                  <a:pt x="1640629" y="220696"/>
                </a:lnTo>
                <a:lnTo>
                  <a:pt x="1665464" y="194441"/>
                </a:lnTo>
                <a:lnTo>
                  <a:pt x="1675776" y="169290"/>
                </a:lnTo>
                <a:lnTo>
                  <a:pt x="1452662" y="169290"/>
                </a:lnTo>
                <a:lnTo>
                  <a:pt x="1452662" y="75026"/>
                </a:lnTo>
                <a:lnTo>
                  <a:pt x="1675817" y="75026"/>
                </a:lnTo>
                <a:lnTo>
                  <a:pt x="1665388" y="49616"/>
                </a:lnTo>
                <a:lnTo>
                  <a:pt x="1640405" y="23304"/>
                </a:lnTo>
                <a:lnTo>
                  <a:pt x="1602570" y="6139"/>
                </a:lnTo>
                <a:lnTo>
                  <a:pt x="1550234" y="0"/>
                </a:lnTo>
                <a:close/>
              </a:path>
              <a:path w="2082164" h="386715">
                <a:moveTo>
                  <a:pt x="1608366" y="244313"/>
                </a:moveTo>
                <a:lnTo>
                  <a:pt x="1514424" y="244313"/>
                </a:lnTo>
                <a:lnTo>
                  <a:pt x="1538445" y="286946"/>
                </a:lnTo>
                <a:lnTo>
                  <a:pt x="1569784" y="323481"/>
                </a:lnTo>
                <a:lnTo>
                  <a:pt x="1608467" y="351977"/>
                </a:lnTo>
                <a:lnTo>
                  <a:pt x="1654523" y="370497"/>
                </a:lnTo>
                <a:lnTo>
                  <a:pt x="1707978" y="377101"/>
                </a:lnTo>
                <a:lnTo>
                  <a:pt x="1707978" y="297833"/>
                </a:lnTo>
                <a:lnTo>
                  <a:pt x="1673288" y="290012"/>
                </a:lnTo>
                <a:lnTo>
                  <a:pt x="1644596" y="277403"/>
                </a:lnTo>
                <a:lnTo>
                  <a:pt x="1621367" y="260027"/>
                </a:lnTo>
                <a:lnTo>
                  <a:pt x="1608366" y="244313"/>
                </a:lnTo>
                <a:close/>
              </a:path>
              <a:path w="2082164" h="386715">
                <a:moveTo>
                  <a:pt x="1675817" y="75026"/>
                </a:moveTo>
                <a:lnTo>
                  <a:pt x="1542807" y="75026"/>
                </a:lnTo>
                <a:lnTo>
                  <a:pt x="1568284" y="79124"/>
                </a:lnTo>
                <a:lnTo>
                  <a:pt x="1583685" y="89882"/>
                </a:lnTo>
                <a:lnTo>
                  <a:pt x="1591269" y="104995"/>
                </a:lnTo>
                <a:lnTo>
                  <a:pt x="1593295" y="122158"/>
                </a:lnTo>
                <a:lnTo>
                  <a:pt x="1591269" y="139323"/>
                </a:lnTo>
                <a:lnTo>
                  <a:pt x="1583685" y="154436"/>
                </a:lnTo>
                <a:lnTo>
                  <a:pt x="1568284" y="165193"/>
                </a:lnTo>
                <a:lnTo>
                  <a:pt x="1542807" y="169290"/>
                </a:lnTo>
                <a:lnTo>
                  <a:pt x="1675776" y="169290"/>
                </a:lnTo>
                <a:lnTo>
                  <a:pt x="1679182" y="160982"/>
                </a:lnTo>
                <a:lnTo>
                  <a:pt x="1683397" y="122158"/>
                </a:lnTo>
                <a:lnTo>
                  <a:pt x="1679169" y="83194"/>
                </a:lnTo>
                <a:lnTo>
                  <a:pt x="1675817" y="75026"/>
                </a:lnTo>
                <a:close/>
              </a:path>
            </a:pathLst>
          </a:custGeom>
          <a:solidFill>
            <a:srgbClr val="1363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537755" y="646619"/>
            <a:ext cx="2409825" cy="405130"/>
          </a:xfrm>
          <a:custGeom>
            <a:avLst/>
            <a:gdLst/>
            <a:ahLst/>
            <a:cxnLst/>
            <a:rect l="l" t="t" r="r" b="b"/>
            <a:pathLst>
              <a:path w="2409825" h="405130">
                <a:moveTo>
                  <a:pt x="1010477" y="0"/>
                </a:moveTo>
                <a:lnTo>
                  <a:pt x="929571" y="0"/>
                </a:lnTo>
                <a:lnTo>
                  <a:pt x="774392" y="383886"/>
                </a:lnTo>
                <a:lnTo>
                  <a:pt x="867677" y="383886"/>
                </a:lnTo>
                <a:lnTo>
                  <a:pt x="895087" y="307711"/>
                </a:lnTo>
                <a:lnTo>
                  <a:pt x="1134864" y="307711"/>
                </a:lnTo>
                <a:lnTo>
                  <a:pt x="1109559" y="245111"/>
                </a:lnTo>
                <a:lnTo>
                  <a:pt x="917192" y="245111"/>
                </a:lnTo>
                <a:lnTo>
                  <a:pt x="970245" y="96541"/>
                </a:lnTo>
                <a:lnTo>
                  <a:pt x="1049502" y="96541"/>
                </a:lnTo>
                <a:lnTo>
                  <a:pt x="1010477" y="0"/>
                </a:lnTo>
                <a:close/>
              </a:path>
              <a:path w="2409825" h="405130">
                <a:moveTo>
                  <a:pt x="1134864" y="307711"/>
                </a:moveTo>
                <a:lnTo>
                  <a:pt x="1044961" y="307711"/>
                </a:lnTo>
                <a:lnTo>
                  <a:pt x="1072372" y="383886"/>
                </a:lnTo>
                <a:lnTo>
                  <a:pt x="1165656" y="383886"/>
                </a:lnTo>
                <a:lnTo>
                  <a:pt x="1134864" y="307711"/>
                </a:lnTo>
                <a:close/>
              </a:path>
              <a:path w="2409825" h="405130">
                <a:moveTo>
                  <a:pt x="1049502" y="96541"/>
                </a:moveTo>
                <a:lnTo>
                  <a:pt x="970245" y="96541"/>
                </a:lnTo>
                <a:lnTo>
                  <a:pt x="1022856" y="245111"/>
                </a:lnTo>
                <a:lnTo>
                  <a:pt x="1109559" y="245111"/>
                </a:lnTo>
                <a:lnTo>
                  <a:pt x="1049502" y="96541"/>
                </a:lnTo>
                <a:close/>
              </a:path>
              <a:path w="2409825" h="405130">
                <a:moveTo>
                  <a:pt x="85591" y="6789"/>
                </a:moveTo>
                <a:lnTo>
                  <a:pt x="0" y="6789"/>
                </a:lnTo>
                <a:lnTo>
                  <a:pt x="0" y="383891"/>
                </a:lnTo>
                <a:lnTo>
                  <a:pt x="85591" y="383891"/>
                </a:lnTo>
                <a:lnTo>
                  <a:pt x="85591" y="227012"/>
                </a:lnTo>
                <a:lnTo>
                  <a:pt x="343869" y="227012"/>
                </a:lnTo>
                <a:lnTo>
                  <a:pt x="343869" y="153853"/>
                </a:lnTo>
                <a:lnTo>
                  <a:pt x="85591" y="153853"/>
                </a:lnTo>
                <a:lnTo>
                  <a:pt x="85591" y="6789"/>
                </a:lnTo>
                <a:close/>
              </a:path>
              <a:path w="2409825" h="405130">
                <a:moveTo>
                  <a:pt x="343869" y="227012"/>
                </a:moveTo>
                <a:lnTo>
                  <a:pt x="258278" y="227012"/>
                </a:lnTo>
                <a:lnTo>
                  <a:pt x="258278" y="383891"/>
                </a:lnTo>
                <a:lnTo>
                  <a:pt x="343869" y="383891"/>
                </a:lnTo>
                <a:lnTo>
                  <a:pt x="343869" y="227012"/>
                </a:lnTo>
                <a:close/>
              </a:path>
              <a:path w="2409825" h="405130">
                <a:moveTo>
                  <a:pt x="343869" y="6789"/>
                </a:moveTo>
                <a:lnTo>
                  <a:pt x="258278" y="6789"/>
                </a:lnTo>
                <a:lnTo>
                  <a:pt x="258278" y="153853"/>
                </a:lnTo>
                <a:lnTo>
                  <a:pt x="343869" y="153853"/>
                </a:lnTo>
                <a:lnTo>
                  <a:pt x="343869" y="6789"/>
                </a:lnTo>
                <a:close/>
              </a:path>
              <a:path w="2409825" h="405130">
                <a:moveTo>
                  <a:pt x="723108" y="6789"/>
                </a:moveTo>
                <a:lnTo>
                  <a:pt x="431760" y="6789"/>
                </a:lnTo>
                <a:lnTo>
                  <a:pt x="431760" y="383891"/>
                </a:lnTo>
                <a:lnTo>
                  <a:pt x="723108" y="383891"/>
                </a:lnTo>
                <a:lnTo>
                  <a:pt x="723108" y="308859"/>
                </a:lnTo>
                <a:lnTo>
                  <a:pt x="517529" y="308859"/>
                </a:lnTo>
                <a:lnTo>
                  <a:pt x="517529" y="228906"/>
                </a:lnTo>
                <a:lnTo>
                  <a:pt x="698350" y="228906"/>
                </a:lnTo>
                <a:lnTo>
                  <a:pt x="698350" y="155751"/>
                </a:lnTo>
                <a:lnTo>
                  <a:pt x="517529" y="155751"/>
                </a:lnTo>
                <a:lnTo>
                  <a:pt x="517529" y="81082"/>
                </a:lnTo>
                <a:lnTo>
                  <a:pt x="723108" y="81082"/>
                </a:lnTo>
                <a:lnTo>
                  <a:pt x="723108" y="6789"/>
                </a:lnTo>
                <a:close/>
              </a:path>
              <a:path w="2409825" h="405130">
                <a:moveTo>
                  <a:pt x="1304919" y="6789"/>
                </a:moveTo>
                <a:lnTo>
                  <a:pt x="1219151" y="6789"/>
                </a:lnTo>
                <a:lnTo>
                  <a:pt x="1219151" y="383886"/>
                </a:lnTo>
                <a:lnTo>
                  <a:pt x="1510499" y="383886"/>
                </a:lnTo>
                <a:lnTo>
                  <a:pt x="1510499" y="308854"/>
                </a:lnTo>
                <a:lnTo>
                  <a:pt x="1304919" y="308854"/>
                </a:lnTo>
                <a:lnTo>
                  <a:pt x="1304919" y="6789"/>
                </a:lnTo>
                <a:close/>
              </a:path>
              <a:path w="2409825" h="405130">
                <a:moveTo>
                  <a:pt x="1671867" y="81082"/>
                </a:moveTo>
                <a:lnTo>
                  <a:pt x="1586099" y="81082"/>
                </a:lnTo>
                <a:lnTo>
                  <a:pt x="1586099" y="383886"/>
                </a:lnTo>
                <a:lnTo>
                  <a:pt x="1671867" y="383886"/>
                </a:lnTo>
                <a:lnTo>
                  <a:pt x="1671867" y="81082"/>
                </a:lnTo>
                <a:close/>
              </a:path>
              <a:path w="2409825" h="405130">
                <a:moveTo>
                  <a:pt x="1793004" y="6789"/>
                </a:moveTo>
                <a:lnTo>
                  <a:pt x="1464520" y="6789"/>
                </a:lnTo>
                <a:lnTo>
                  <a:pt x="1464520" y="81082"/>
                </a:lnTo>
                <a:lnTo>
                  <a:pt x="1793004" y="81082"/>
                </a:lnTo>
                <a:lnTo>
                  <a:pt x="1793004" y="6789"/>
                </a:lnTo>
                <a:close/>
              </a:path>
              <a:path w="2409825" h="405130">
                <a:moveTo>
                  <a:pt x="2360668" y="310268"/>
                </a:moveTo>
                <a:lnTo>
                  <a:pt x="2341877" y="312136"/>
                </a:lnTo>
                <a:lnTo>
                  <a:pt x="2326404" y="319198"/>
                </a:lnTo>
                <a:lnTo>
                  <a:pt x="2315905" y="333638"/>
                </a:lnTo>
                <a:lnTo>
                  <a:pt x="2312154" y="356911"/>
                </a:lnTo>
                <a:lnTo>
                  <a:pt x="2312155" y="358369"/>
                </a:lnTo>
                <a:lnTo>
                  <a:pt x="2315905" y="381488"/>
                </a:lnTo>
                <a:lnTo>
                  <a:pt x="2326405" y="395943"/>
                </a:lnTo>
                <a:lnTo>
                  <a:pt x="2341879" y="403090"/>
                </a:lnTo>
                <a:lnTo>
                  <a:pt x="2360668" y="405009"/>
                </a:lnTo>
                <a:lnTo>
                  <a:pt x="2379527" y="403090"/>
                </a:lnTo>
                <a:lnTo>
                  <a:pt x="2383300" y="401364"/>
                </a:lnTo>
                <a:lnTo>
                  <a:pt x="2360668" y="401364"/>
                </a:lnTo>
                <a:lnTo>
                  <a:pt x="2343993" y="399759"/>
                </a:lnTo>
                <a:lnTo>
                  <a:pt x="2329721" y="393439"/>
                </a:lnTo>
                <a:lnTo>
                  <a:pt x="2319760" y="380151"/>
                </a:lnTo>
                <a:lnTo>
                  <a:pt x="2316137" y="358369"/>
                </a:lnTo>
                <a:lnTo>
                  <a:pt x="2316137" y="356911"/>
                </a:lnTo>
                <a:lnTo>
                  <a:pt x="2319760" y="335129"/>
                </a:lnTo>
                <a:lnTo>
                  <a:pt x="2329721" y="321841"/>
                </a:lnTo>
                <a:lnTo>
                  <a:pt x="2343993" y="315521"/>
                </a:lnTo>
                <a:lnTo>
                  <a:pt x="2360668" y="313911"/>
                </a:lnTo>
                <a:lnTo>
                  <a:pt x="2383454" y="313911"/>
                </a:lnTo>
                <a:lnTo>
                  <a:pt x="2379527" y="312136"/>
                </a:lnTo>
                <a:lnTo>
                  <a:pt x="2360668" y="310268"/>
                </a:lnTo>
                <a:close/>
              </a:path>
              <a:path w="2409825" h="405130">
                <a:moveTo>
                  <a:pt x="2383454" y="313911"/>
                </a:moveTo>
                <a:lnTo>
                  <a:pt x="2360668" y="313911"/>
                </a:lnTo>
                <a:lnTo>
                  <a:pt x="2377540" y="315521"/>
                </a:lnTo>
                <a:lnTo>
                  <a:pt x="2391785" y="321841"/>
                </a:lnTo>
                <a:lnTo>
                  <a:pt x="2401640" y="335129"/>
                </a:lnTo>
                <a:lnTo>
                  <a:pt x="2405202" y="356911"/>
                </a:lnTo>
                <a:lnTo>
                  <a:pt x="2405202" y="358369"/>
                </a:lnTo>
                <a:lnTo>
                  <a:pt x="2401639" y="380151"/>
                </a:lnTo>
                <a:lnTo>
                  <a:pt x="2391782" y="393439"/>
                </a:lnTo>
                <a:lnTo>
                  <a:pt x="2377531" y="399759"/>
                </a:lnTo>
                <a:lnTo>
                  <a:pt x="2360668" y="401364"/>
                </a:lnTo>
                <a:lnTo>
                  <a:pt x="2383300" y="401364"/>
                </a:lnTo>
                <a:lnTo>
                  <a:pt x="2395153" y="395943"/>
                </a:lnTo>
                <a:lnTo>
                  <a:pt x="2405805" y="381488"/>
                </a:lnTo>
                <a:lnTo>
                  <a:pt x="2409622" y="358369"/>
                </a:lnTo>
                <a:lnTo>
                  <a:pt x="2409623" y="356911"/>
                </a:lnTo>
                <a:lnTo>
                  <a:pt x="2405805" y="333638"/>
                </a:lnTo>
                <a:lnTo>
                  <a:pt x="2395153" y="319198"/>
                </a:lnTo>
                <a:lnTo>
                  <a:pt x="2383454" y="313911"/>
                </a:lnTo>
                <a:close/>
              </a:path>
              <a:path w="2409825" h="405130">
                <a:moveTo>
                  <a:pt x="1943320" y="6789"/>
                </a:moveTo>
                <a:lnTo>
                  <a:pt x="1857994" y="6789"/>
                </a:lnTo>
                <a:lnTo>
                  <a:pt x="1857994" y="383886"/>
                </a:lnTo>
                <a:lnTo>
                  <a:pt x="1943320" y="383886"/>
                </a:lnTo>
                <a:lnTo>
                  <a:pt x="1943320" y="232929"/>
                </a:lnTo>
                <a:lnTo>
                  <a:pt x="2247406" y="232929"/>
                </a:lnTo>
                <a:lnTo>
                  <a:pt x="2283355" y="225447"/>
                </a:lnTo>
                <a:lnTo>
                  <a:pt x="2316782" y="216351"/>
                </a:lnTo>
                <a:lnTo>
                  <a:pt x="2343868" y="206627"/>
                </a:lnTo>
                <a:lnTo>
                  <a:pt x="2343868" y="172986"/>
                </a:lnTo>
                <a:lnTo>
                  <a:pt x="2098057" y="172986"/>
                </a:lnTo>
                <a:lnTo>
                  <a:pt x="2047146" y="171377"/>
                </a:lnTo>
                <a:lnTo>
                  <a:pt x="2004773" y="167127"/>
                </a:lnTo>
                <a:lnTo>
                  <a:pt x="1970358" y="161106"/>
                </a:lnTo>
                <a:lnTo>
                  <a:pt x="1943320" y="154180"/>
                </a:lnTo>
                <a:lnTo>
                  <a:pt x="1943320" y="6789"/>
                </a:lnTo>
                <a:close/>
              </a:path>
              <a:path w="2409825" h="405130">
                <a:moveTo>
                  <a:pt x="2201952" y="246795"/>
                </a:moveTo>
                <a:lnTo>
                  <a:pt x="2116184" y="246795"/>
                </a:lnTo>
                <a:lnTo>
                  <a:pt x="2116184" y="383886"/>
                </a:lnTo>
                <a:lnTo>
                  <a:pt x="2201952" y="383886"/>
                </a:lnTo>
                <a:lnTo>
                  <a:pt x="2201952" y="246795"/>
                </a:lnTo>
                <a:close/>
              </a:path>
              <a:path w="2409825" h="405130">
                <a:moveTo>
                  <a:pt x="2376142" y="331408"/>
                </a:moveTo>
                <a:lnTo>
                  <a:pt x="2343868" y="331408"/>
                </a:lnTo>
                <a:lnTo>
                  <a:pt x="2343868" y="383886"/>
                </a:lnTo>
                <a:lnTo>
                  <a:pt x="2347847" y="383886"/>
                </a:lnTo>
                <a:lnTo>
                  <a:pt x="2347847" y="360921"/>
                </a:lnTo>
                <a:lnTo>
                  <a:pt x="2370554" y="360921"/>
                </a:lnTo>
                <a:lnTo>
                  <a:pt x="2369953" y="359830"/>
                </a:lnTo>
                <a:lnTo>
                  <a:pt x="2377026" y="358369"/>
                </a:lnTo>
                <a:lnTo>
                  <a:pt x="2377755" y="356911"/>
                </a:lnTo>
                <a:lnTo>
                  <a:pt x="2347847" y="356911"/>
                </a:lnTo>
                <a:lnTo>
                  <a:pt x="2347847" y="335129"/>
                </a:lnTo>
                <a:lnTo>
                  <a:pt x="2378401" y="335129"/>
                </a:lnTo>
                <a:lnTo>
                  <a:pt x="2376142" y="331408"/>
                </a:lnTo>
                <a:close/>
              </a:path>
              <a:path w="2409825" h="405130">
                <a:moveTo>
                  <a:pt x="2370554" y="360921"/>
                </a:moveTo>
                <a:lnTo>
                  <a:pt x="2365974" y="360921"/>
                </a:lnTo>
                <a:lnTo>
                  <a:pt x="2378355" y="383886"/>
                </a:lnTo>
                <a:lnTo>
                  <a:pt x="2383219" y="383886"/>
                </a:lnTo>
                <a:lnTo>
                  <a:pt x="2370554" y="360921"/>
                </a:lnTo>
                <a:close/>
              </a:path>
              <a:path w="2409825" h="405130">
                <a:moveTo>
                  <a:pt x="2378401" y="335129"/>
                </a:moveTo>
                <a:lnTo>
                  <a:pt x="2373521" y="335129"/>
                </a:lnTo>
                <a:lnTo>
                  <a:pt x="2375700" y="340518"/>
                </a:lnTo>
                <a:lnTo>
                  <a:pt x="2375700" y="351448"/>
                </a:lnTo>
                <a:lnTo>
                  <a:pt x="2373489" y="356911"/>
                </a:lnTo>
                <a:lnTo>
                  <a:pt x="2377755" y="356911"/>
                </a:lnTo>
                <a:lnTo>
                  <a:pt x="2380121" y="352177"/>
                </a:lnTo>
                <a:lnTo>
                  <a:pt x="2380121" y="337962"/>
                </a:lnTo>
                <a:lnTo>
                  <a:pt x="2378401" y="335129"/>
                </a:lnTo>
                <a:close/>
              </a:path>
              <a:path w="2409825" h="405130">
                <a:moveTo>
                  <a:pt x="2247406" y="232929"/>
                </a:moveTo>
                <a:lnTo>
                  <a:pt x="1943320" y="232929"/>
                </a:lnTo>
                <a:lnTo>
                  <a:pt x="1975573" y="239233"/>
                </a:lnTo>
                <a:lnTo>
                  <a:pt x="2010686" y="243710"/>
                </a:lnTo>
                <a:lnTo>
                  <a:pt x="2048700" y="246381"/>
                </a:lnTo>
                <a:lnTo>
                  <a:pt x="2089657" y="247266"/>
                </a:lnTo>
                <a:lnTo>
                  <a:pt x="2097091" y="247266"/>
                </a:lnTo>
                <a:lnTo>
                  <a:pt x="2116184" y="246795"/>
                </a:lnTo>
                <a:lnTo>
                  <a:pt x="2201952" y="246795"/>
                </a:lnTo>
                <a:lnTo>
                  <a:pt x="2201952" y="240058"/>
                </a:lnTo>
                <a:lnTo>
                  <a:pt x="2244705" y="233491"/>
                </a:lnTo>
                <a:lnTo>
                  <a:pt x="2247406" y="232929"/>
                </a:lnTo>
                <a:close/>
              </a:path>
              <a:path w="2409825" h="405130">
                <a:moveTo>
                  <a:pt x="2201952" y="6789"/>
                </a:moveTo>
                <a:lnTo>
                  <a:pt x="2116184" y="6789"/>
                </a:lnTo>
                <a:lnTo>
                  <a:pt x="2116184" y="172558"/>
                </a:lnTo>
                <a:lnTo>
                  <a:pt x="2110436" y="172707"/>
                </a:lnTo>
                <a:lnTo>
                  <a:pt x="2104247" y="172986"/>
                </a:lnTo>
                <a:lnTo>
                  <a:pt x="2343868" y="172986"/>
                </a:lnTo>
                <a:lnTo>
                  <a:pt x="2343868" y="165957"/>
                </a:lnTo>
                <a:lnTo>
                  <a:pt x="2201952" y="165957"/>
                </a:lnTo>
                <a:lnTo>
                  <a:pt x="2201952" y="6789"/>
                </a:lnTo>
                <a:close/>
              </a:path>
              <a:path w="2409825" h="405130">
                <a:moveTo>
                  <a:pt x="2343868" y="131055"/>
                </a:moveTo>
                <a:lnTo>
                  <a:pt x="2313176" y="141691"/>
                </a:lnTo>
                <a:lnTo>
                  <a:pt x="2279045" y="151253"/>
                </a:lnTo>
                <a:lnTo>
                  <a:pt x="2241845" y="159441"/>
                </a:lnTo>
                <a:lnTo>
                  <a:pt x="2201952" y="165957"/>
                </a:lnTo>
                <a:lnTo>
                  <a:pt x="2343868" y="165957"/>
                </a:lnTo>
                <a:lnTo>
                  <a:pt x="2343868" y="131055"/>
                </a:lnTo>
                <a:close/>
              </a:path>
            </a:pathLst>
          </a:custGeom>
          <a:solidFill>
            <a:srgbClr val="0091E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9416795" y="0"/>
            <a:ext cx="2266315" cy="6858000"/>
          </a:xfrm>
          <a:custGeom>
            <a:avLst/>
            <a:gdLst/>
            <a:ahLst/>
            <a:cxnLst/>
            <a:rect l="l" t="t" r="r" b="b"/>
            <a:pathLst>
              <a:path w="2266315" h="6858000">
                <a:moveTo>
                  <a:pt x="2266188" y="0"/>
                </a:moveTo>
                <a:lnTo>
                  <a:pt x="0" y="0"/>
                </a:lnTo>
                <a:lnTo>
                  <a:pt x="0" y="6858000"/>
                </a:lnTo>
                <a:lnTo>
                  <a:pt x="2266188" y="6858000"/>
                </a:lnTo>
                <a:lnTo>
                  <a:pt x="2266188" y="0"/>
                </a:lnTo>
                <a:close/>
              </a:path>
            </a:pathLst>
          </a:custGeom>
          <a:solidFill>
            <a:srgbClr val="0000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1679935" y="0"/>
            <a:ext cx="512445" cy="6858000"/>
          </a:xfrm>
          <a:custGeom>
            <a:avLst/>
            <a:gdLst/>
            <a:ahLst/>
            <a:cxnLst/>
            <a:rect l="l" t="t" r="r" b="b"/>
            <a:pathLst>
              <a:path w="512445" h="6858000">
                <a:moveTo>
                  <a:pt x="512064" y="0"/>
                </a:moveTo>
                <a:lnTo>
                  <a:pt x="0" y="0"/>
                </a:lnTo>
                <a:lnTo>
                  <a:pt x="0" y="6858000"/>
                </a:lnTo>
                <a:lnTo>
                  <a:pt x="512064" y="6858000"/>
                </a:lnTo>
                <a:lnTo>
                  <a:pt x="512064" y="0"/>
                </a:lnTo>
                <a:close/>
              </a:path>
            </a:pathLst>
          </a:custGeom>
          <a:solidFill>
            <a:srgbClr val="00C7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pPr marL="7874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679935" y="0"/>
            <a:ext cx="512445" cy="6858000"/>
          </a:xfrm>
          <a:custGeom>
            <a:avLst/>
            <a:gdLst/>
            <a:ahLst/>
            <a:cxnLst/>
            <a:rect l="l" t="t" r="r" b="b"/>
            <a:pathLst>
              <a:path w="512445" h="6858000">
                <a:moveTo>
                  <a:pt x="512064" y="0"/>
                </a:moveTo>
                <a:lnTo>
                  <a:pt x="0" y="0"/>
                </a:lnTo>
                <a:lnTo>
                  <a:pt x="0" y="6858000"/>
                </a:lnTo>
                <a:lnTo>
                  <a:pt x="512064" y="6858000"/>
                </a:lnTo>
                <a:lnTo>
                  <a:pt x="512064" y="0"/>
                </a:lnTo>
                <a:close/>
              </a:path>
            </a:pathLst>
          </a:custGeom>
          <a:solidFill>
            <a:srgbClr val="0000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493845" y="6402732"/>
            <a:ext cx="678180" cy="179070"/>
          </a:xfrm>
          <a:custGeom>
            <a:avLst/>
            <a:gdLst/>
            <a:ahLst/>
            <a:cxnLst/>
            <a:rect l="l" t="t" r="r" b="b"/>
            <a:pathLst>
              <a:path w="678180" h="179070">
                <a:moveTo>
                  <a:pt x="128671" y="4090"/>
                </a:moveTo>
                <a:lnTo>
                  <a:pt x="0" y="4090"/>
                </a:lnTo>
                <a:lnTo>
                  <a:pt x="0" y="174618"/>
                </a:lnTo>
                <a:lnTo>
                  <a:pt x="38850" y="174618"/>
                </a:lnTo>
                <a:lnTo>
                  <a:pt x="38850" y="106068"/>
                </a:lnTo>
                <a:lnTo>
                  <a:pt x="117573" y="106068"/>
                </a:lnTo>
                <a:lnTo>
                  <a:pt x="117573" y="72985"/>
                </a:lnTo>
                <a:lnTo>
                  <a:pt x="38850" y="72985"/>
                </a:lnTo>
                <a:lnTo>
                  <a:pt x="38850" y="37856"/>
                </a:lnTo>
                <a:lnTo>
                  <a:pt x="128671" y="37856"/>
                </a:lnTo>
                <a:lnTo>
                  <a:pt x="128671" y="4090"/>
                </a:lnTo>
                <a:close/>
              </a:path>
              <a:path w="678180" h="179070">
                <a:moveTo>
                  <a:pt x="231696" y="0"/>
                </a:moveTo>
                <a:lnTo>
                  <a:pt x="193615" y="6575"/>
                </a:lnTo>
                <a:lnTo>
                  <a:pt x="170042" y="24982"/>
                </a:lnTo>
                <a:lnTo>
                  <a:pt x="158045" y="53236"/>
                </a:lnTo>
                <a:lnTo>
                  <a:pt x="154698" y="89356"/>
                </a:lnTo>
                <a:lnTo>
                  <a:pt x="158045" y="125476"/>
                </a:lnTo>
                <a:lnTo>
                  <a:pt x="170042" y="153732"/>
                </a:lnTo>
                <a:lnTo>
                  <a:pt x="193615" y="172139"/>
                </a:lnTo>
                <a:lnTo>
                  <a:pt x="231696" y="178716"/>
                </a:lnTo>
                <a:lnTo>
                  <a:pt x="269779" y="172139"/>
                </a:lnTo>
                <a:lnTo>
                  <a:pt x="293360" y="153732"/>
                </a:lnTo>
                <a:lnTo>
                  <a:pt x="296367" y="146653"/>
                </a:lnTo>
                <a:lnTo>
                  <a:pt x="231696" y="146653"/>
                </a:lnTo>
                <a:lnTo>
                  <a:pt x="211887" y="142832"/>
                </a:lnTo>
                <a:lnTo>
                  <a:pt x="200436" y="131689"/>
                </a:lnTo>
                <a:lnTo>
                  <a:pt x="195163" y="113704"/>
                </a:lnTo>
                <a:lnTo>
                  <a:pt x="193889" y="89356"/>
                </a:lnTo>
                <a:lnTo>
                  <a:pt x="195163" y="65008"/>
                </a:lnTo>
                <a:lnTo>
                  <a:pt x="200436" y="47023"/>
                </a:lnTo>
                <a:lnTo>
                  <a:pt x="211887" y="35880"/>
                </a:lnTo>
                <a:lnTo>
                  <a:pt x="231696" y="32059"/>
                </a:lnTo>
                <a:lnTo>
                  <a:pt x="296366" y="32059"/>
                </a:lnTo>
                <a:lnTo>
                  <a:pt x="293360" y="24982"/>
                </a:lnTo>
                <a:lnTo>
                  <a:pt x="269779" y="6575"/>
                </a:lnTo>
                <a:lnTo>
                  <a:pt x="231696" y="0"/>
                </a:lnTo>
                <a:close/>
              </a:path>
              <a:path w="678180" h="179070">
                <a:moveTo>
                  <a:pt x="296366" y="32059"/>
                </a:moveTo>
                <a:lnTo>
                  <a:pt x="231696" y="32059"/>
                </a:lnTo>
                <a:lnTo>
                  <a:pt x="251504" y="35880"/>
                </a:lnTo>
                <a:lnTo>
                  <a:pt x="262955" y="47023"/>
                </a:lnTo>
                <a:lnTo>
                  <a:pt x="268229" y="65008"/>
                </a:lnTo>
                <a:lnTo>
                  <a:pt x="269502" y="89356"/>
                </a:lnTo>
                <a:lnTo>
                  <a:pt x="268229" y="113704"/>
                </a:lnTo>
                <a:lnTo>
                  <a:pt x="262955" y="131689"/>
                </a:lnTo>
                <a:lnTo>
                  <a:pt x="251504" y="142832"/>
                </a:lnTo>
                <a:lnTo>
                  <a:pt x="231696" y="146653"/>
                </a:lnTo>
                <a:lnTo>
                  <a:pt x="296367" y="146653"/>
                </a:lnTo>
                <a:lnTo>
                  <a:pt x="305363" y="125476"/>
                </a:lnTo>
                <a:lnTo>
                  <a:pt x="308714" y="89356"/>
                </a:lnTo>
                <a:lnTo>
                  <a:pt x="305363" y="53236"/>
                </a:lnTo>
                <a:lnTo>
                  <a:pt x="296366" y="32059"/>
                </a:lnTo>
                <a:close/>
              </a:path>
              <a:path w="678180" h="179070">
                <a:moveTo>
                  <a:pt x="593086" y="4092"/>
                </a:moveTo>
                <a:lnTo>
                  <a:pt x="525781" y="4092"/>
                </a:lnTo>
                <a:lnTo>
                  <a:pt x="525781" y="174621"/>
                </a:lnTo>
                <a:lnTo>
                  <a:pt x="593086" y="174621"/>
                </a:lnTo>
                <a:lnTo>
                  <a:pt x="631622" y="168636"/>
                </a:lnTo>
                <a:lnTo>
                  <a:pt x="657898" y="151557"/>
                </a:lnTo>
                <a:lnTo>
                  <a:pt x="663884" y="140856"/>
                </a:lnTo>
                <a:lnTo>
                  <a:pt x="564631" y="140856"/>
                </a:lnTo>
                <a:lnTo>
                  <a:pt x="564631" y="37856"/>
                </a:lnTo>
                <a:lnTo>
                  <a:pt x="663883" y="37856"/>
                </a:lnTo>
                <a:lnTo>
                  <a:pt x="657898" y="27156"/>
                </a:lnTo>
                <a:lnTo>
                  <a:pt x="631622" y="10076"/>
                </a:lnTo>
                <a:lnTo>
                  <a:pt x="593086" y="4092"/>
                </a:lnTo>
                <a:close/>
              </a:path>
              <a:path w="678180" h="179070">
                <a:moveTo>
                  <a:pt x="663883" y="37856"/>
                </a:moveTo>
                <a:lnTo>
                  <a:pt x="592043" y="37856"/>
                </a:lnTo>
                <a:lnTo>
                  <a:pt x="614571" y="41634"/>
                </a:lnTo>
                <a:lnTo>
                  <a:pt x="628974" y="52223"/>
                </a:lnTo>
                <a:lnTo>
                  <a:pt x="636615" y="68503"/>
                </a:lnTo>
                <a:lnTo>
                  <a:pt x="638859" y="89356"/>
                </a:lnTo>
                <a:lnTo>
                  <a:pt x="636615" y="110209"/>
                </a:lnTo>
                <a:lnTo>
                  <a:pt x="628974" y="126489"/>
                </a:lnTo>
                <a:lnTo>
                  <a:pt x="614571" y="137078"/>
                </a:lnTo>
                <a:lnTo>
                  <a:pt x="592043" y="140856"/>
                </a:lnTo>
                <a:lnTo>
                  <a:pt x="663884" y="140856"/>
                </a:lnTo>
                <a:lnTo>
                  <a:pt x="672925" y="124693"/>
                </a:lnTo>
                <a:lnTo>
                  <a:pt x="677710" y="89356"/>
                </a:lnTo>
                <a:lnTo>
                  <a:pt x="672925" y="54020"/>
                </a:lnTo>
                <a:lnTo>
                  <a:pt x="663883" y="37856"/>
                </a:lnTo>
                <a:close/>
              </a:path>
              <a:path w="678180" h="179070">
                <a:moveTo>
                  <a:pt x="424702" y="4092"/>
                </a:moveTo>
                <a:lnTo>
                  <a:pt x="341664" y="4092"/>
                </a:lnTo>
                <a:lnTo>
                  <a:pt x="341664" y="174623"/>
                </a:lnTo>
                <a:lnTo>
                  <a:pt x="380434" y="174623"/>
                </a:lnTo>
                <a:lnTo>
                  <a:pt x="380434" y="114572"/>
                </a:lnTo>
                <a:lnTo>
                  <a:pt x="451109" y="114572"/>
                </a:lnTo>
                <a:lnTo>
                  <a:pt x="448703" y="111674"/>
                </a:lnTo>
                <a:lnTo>
                  <a:pt x="465744" y="103891"/>
                </a:lnTo>
                <a:lnTo>
                  <a:pt x="477017" y="92018"/>
                </a:lnTo>
                <a:lnTo>
                  <a:pt x="481702" y="80645"/>
                </a:lnTo>
                <a:lnTo>
                  <a:pt x="380434" y="80645"/>
                </a:lnTo>
                <a:lnTo>
                  <a:pt x="380434" y="38017"/>
                </a:lnTo>
                <a:lnTo>
                  <a:pt x="482169" y="38017"/>
                </a:lnTo>
                <a:lnTo>
                  <a:pt x="482118" y="37654"/>
                </a:lnTo>
                <a:lnTo>
                  <a:pt x="472001" y="20115"/>
                </a:lnTo>
                <a:lnTo>
                  <a:pt x="453350" y="8374"/>
                </a:lnTo>
                <a:lnTo>
                  <a:pt x="424702" y="4092"/>
                </a:lnTo>
                <a:close/>
              </a:path>
              <a:path w="678180" h="179070">
                <a:moveTo>
                  <a:pt x="451109" y="114572"/>
                </a:moveTo>
                <a:lnTo>
                  <a:pt x="408468" y="114572"/>
                </a:lnTo>
                <a:lnTo>
                  <a:pt x="422607" y="138275"/>
                </a:lnTo>
                <a:lnTo>
                  <a:pt x="441950" y="157326"/>
                </a:lnTo>
                <a:lnTo>
                  <a:pt x="466515" y="170013"/>
                </a:lnTo>
                <a:lnTo>
                  <a:pt x="496322" y="174623"/>
                </a:lnTo>
                <a:lnTo>
                  <a:pt x="496322" y="138773"/>
                </a:lnTo>
                <a:lnTo>
                  <a:pt x="480568" y="135236"/>
                </a:lnTo>
                <a:lnTo>
                  <a:pt x="467546" y="129534"/>
                </a:lnTo>
                <a:lnTo>
                  <a:pt x="457007" y="121677"/>
                </a:lnTo>
                <a:lnTo>
                  <a:pt x="451109" y="114572"/>
                </a:lnTo>
                <a:close/>
              </a:path>
              <a:path w="678180" h="179070">
                <a:moveTo>
                  <a:pt x="482169" y="38017"/>
                </a:moveTo>
                <a:lnTo>
                  <a:pt x="421351" y="38017"/>
                </a:lnTo>
                <a:lnTo>
                  <a:pt x="432912" y="39870"/>
                </a:lnTo>
                <a:lnTo>
                  <a:pt x="439896" y="44735"/>
                </a:lnTo>
                <a:lnTo>
                  <a:pt x="443331" y="51569"/>
                </a:lnTo>
                <a:lnTo>
                  <a:pt x="444248" y="59331"/>
                </a:lnTo>
                <a:lnTo>
                  <a:pt x="443331" y="67093"/>
                </a:lnTo>
                <a:lnTo>
                  <a:pt x="439896" y="73927"/>
                </a:lnTo>
                <a:lnTo>
                  <a:pt x="432912" y="78792"/>
                </a:lnTo>
                <a:lnTo>
                  <a:pt x="421351" y="80645"/>
                </a:lnTo>
                <a:lnTo>
                  <a:pt x="481702" y="80645"/>
                </a:lnTo>
                <a:lnTo>
                  <a:pt x="483249" y="76888"/>
                </a:lnTo>
                <a:lnTo>
                  <a:pt x="485165" y="59331"/>
                </a:lnTo>
                <a:lnTo>
                  <a:pt x="482169" y="38017"/>
                </a:lnTo>
                <a:close/>
              </a:path>
            </a:pathLst>
          </a:custGeom>
          <a:solidFill>
            <a:srgbClr val="0000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40622" y="6406824"/>
            <a:ext cx="944880" cy="175260"/>
          </a:xfrm>
          <a:custGeom>
            <a:avLst/>
            <a:gdLst/>
            <a:ahLst/>
            <a:cxnLst/>
            <a:rect l="l" t="t" r="r" b="b"/>
            <a:pathLst>
              <a:path w="944880" h="175259">
                <a:moveTo>
                  <a:pt x="390303" y="0"/>
                </a:moveTo>
                <a:lnTo>
                  <a:pt x="258140" y="0"/>
                </a:lnTo>
                <a:lnTo>
                  <a:pt x="258140" y="170528"/>
                </a:lnTo>
                <a:lnTo>
                  <a:pt x="390303" y="170528"/>
                </a:lnTo>
                <a:lnTo>
                  <a:pt x="390303" y="136766"/>
                </a:lnTo>
                <a:lnTo>
                  <a:pt x="296990" y="136766"/>
                </a:lnTo>
                <a:lnTo>
                  <a:pt x="296990" y="100615"/>
                </a:lnTo>
                <a:lnTo>
                  <a:pt x="379185" y="100615"/>
                </a:lnTo>
                <a:lnTo>
                  <a:pt x="379185" y="67531"/>
                </a:lnTo>
                <a:lnTo>
                  <a:pt x="296990" y="67531"/>
                </a:lnTo>
                <a:lnTo>
                  <a:pt x="296990" y="33767"/>
                </a:lnTo>
                <a:lnTo>
                  <a:pt x="390303" y="33767"/>
                </a:lnTo>
                <a:lnTo>
                  <a:pt x="390303" y="0"/>
                </a:lnTo>
                <a:close/>
              </a:path>
              <a:path w="944880" h="175259">
                <a:moveTo>
                  <a:pt x="100997" y="94237"/>
                </a:moveTo>
                <a:lnTo>
                  <a:pt x="62226" y="94237"/>
                </a:lnTo>
                <a:lnTo>
                  <a:pt x="62226" y="170528"/>
                </a:lnTo>
                <a:lnTo>
                  <a:pt x="100997" y="170528"/>
                </a:lnTo>
                <a:lnTo>
                  <a:pt x="100997" y="94237"/>
                </a:lnTo>
                <a:close/>
              </a:path>
              <a:path w="944880" h="175259">
                <a:moveTo>
                  <a:pt x="218246" y="90700"/>
                </a:moveTo>
                <a:lnTo>
                  <a:pt x="111679" y="90700"/>
                </a:lnTo>
                <a:lnTo>
                  <a:pt x="133655" y="91359"/>
                </a:lnTo>
                <a:lnTo>
                  <a:pt x="152127" y="93113"/>
                </a:lnTo>
                <a:lnTo>
                  <a:pt x="167324" y="95625"/>
                </a:lnTo>
                <a:lnTo>
                  <a:pt x="179474" y="98559"/>
                </a:lnTo>
                <a:lnTo>
                  <a:pt x="179474" y="170528"/>
                </a:lnTo>
                <a:lnTo>
                  <a:pt x="218246" y="170528"/>
                </a:lnTo>
                <a:lnTo>
                  <a:pt x="218246" y="90700"/>
                </a:lnTo>
                <a:close/>
              </a:path>
              <a:path w="944880" h="175259">
                <a:moveTo>
                  <a:pt x="100997" y="0"/>
                </a:moveTo>
                <a:lnTo>
                  <a:pt x="62226" y="0"/>
                </a:lnTo>
                <a:lnTo>
                  <a:pt x="62226" y="60675"/>
                </a:lnTo>
                <a:lnTo>
                  <a:pt x="43485" y="63635"/>
                </a:lnTo>
                <a:lnTo>
                  <a:pt x="26584" y="67206"/>
                </a:lnTo>
                <a:lnTo>
                  <a:pt x="11948" y="71214"/>
                </a:lnTo>
                <a:lnTo>
                  <a:pt x="0" y="75485"/>
                </a:lnTo>
                <a:lnTo>
                  <a:pt x="0" y="109661"/>
                </a:lnTo>
                <a:lnTo>
                  <a:pt x="13494" y="105002"/>
                </a:lnTo>
                <a:lnTo>
                  <a:pt x="28483" y="100802"/>
                </a:lnTo>
                <a:lnTo>
                  <a:pt x="44787" y="97175"/>
                </a:lnTo>
                <a:lnTo>
                  <a:pt x="62226" y="94237"/>
                </a:lnTo>
                <a:lnTo>
                  <a:pt x="100997" y="94237"/>
                </a:lnTo>
                <a:lnTo>
                  <a:pt x="100997" y="90948"/>
                </a:lnTo>
                <a:lnTo>
                  <a:pt x="101894" y="90948"/>
                </a:lnTo>
                <a:lnTo>
                  <a:pt x="108075" y="90700"/>
                </a:lnTo>
                <a:lnTo>
                  <a:pt x="218246" y="90700"/>
                </a:lnTo>
                <a:lnTo>
                  <a:pt x="218246" y="63098"/>
                </a:lnTo>
                <a:lnTo>
                  <a:pt x="179474" y="63098"/>
                </a:lnTo>
                <a:lnTo>
                  <a:pt x="165320" y="60471"/>
                </a:lnTo>
                <a:lnTo>
                  <a:pt x="149942" y="58600"/>
                </a:lnTo>
                <a:lnTo>
                  <a:pt x="133331" y="57480"/>
                </a:lnTo>
                <a:lnTo>
                  <a:pt x="100997" y="57480"/>
                </a:lnTo>
                <a:lnTo>
                  <a:pt x="100997" y="0"/>
                </a:lnTo>
                <a:close/>
              </a:path>
              <a:path w="944880" h="175259">
                <a:moveTo>
                  <a:pt x="218246" y="0"/>
                </a:moveTo>
                <a:lnTo>
                  <a:pt x="179474" y="0"/>
                </a:lnTo>
                <a:lnTo>
                  <a:pt x="179474" y="63098"/>
                </a:lnTo>
                <a:lnTo>
                  <a:pt x="218246" y="63098"/>
                </a:lnTo>
                <a:lnTo>
                  <a:pt x="218246" y="0"/>
                </a:lnTo>
                <a:close/>
              </a:path>
              <a:path w="944880" h="175259">
                <a:moveTo>
                  <a:pt x="121060" y="57224"/>
                </a:moveTo>
                <a:lnTo>
                  <a:pt x="105790" y="57224"/>
                </a:lnTo>
                <a:lnTo>
                  <a:pt x="98803" y="57480"/>
                </a:lnTo>
                <a:lnTo>
                  <a:pt x="133331" y="57480"/>
                </a:lnTo>
                <a:lnTo>
                  <a:pt x="121060" y="57224"/>
                </a:lnTo>
                <a:close/>
              </a:path>
              <a:path w="944880" h="175259">
                <a:moveTo>
                  <a:pt x="455501" y="0"/>
                </a:moveTo>
                <a:lnTo>
                  <a:pt x="423253" y="0"/>
                </a:lnTo>
                <a:lnTo>
                  <a:pt x="423253" y="170528"/>
                </a:lnTo>
                <a:lnTo>
                  <a:pt x="462083" y="170528"/>
                </a:lnTo>
                <a:lnTo>
                  <a:pt x="460357" y="62076"/>
                </a:lnTo>
                <a:lnTo>
                  <a:pt x="506120" y="62076"/>
                </a:lnTo>
                <a:lnTo>
                  <a:pt x="455501" y="0"/>
                </a:lnTo>
                <a:close/>
              </a:path>
              <a:path w="944880" h="175259">
                <a:moveTo>
                  <a:pt x="506120" y="62076"/>
                </a:moveTo>
                <a:lnTo>
                  <a:pt x="460357" y="62076"/>
                </a:lnTo>
                <a:lnTo>
                  <a:pt x="548452" y="170528"/>
                </a:lnTo>
                <a:lnTo>
                  <a:pt x="580700" y="170528"/>
                </a:lnTo>
                <a:lnTo>
                  <a:pt x="580700" y="108452"/>
                </a:lnTo>
                <a:lnTo>
                  <a:pt x="543937" y="108452"/>
                </a:lnTo>
                <a:lnTo>
                  <a:pt x="506120" y="62076"/>
                </a:lnTo>
                <a:close/>
              </a:path>
              <a:path w="944880" h="175259">
                <a:moveTo>
                  <a:pt x="580700" y="0"/>
                </a:moveTo>
                <a:lnTo>
                  <a:pt x="541870" y="0"/>
                </a:lnTo>
                <a:lnTo>
                  <a:pt x="543937" y="108452"/>
                </a:lnTo>
                <a:lnTo>
                  <a:pt x="580700" y="108452"/>
                </a:lnTo>
                <a:lnTo>
                  <a:pt x="580700" y="0"/>
                </a:lnTo>
                <a:close/>
              </a:path>
              <a:path w="944880" h="175259">
                <a:moveTo>
                  <a:pt x="805895" y="135049"/>
                </a:moveTo>
                <a:lnTo>
                  <a:pt x="805895" y="168672"/>
                </a:lnTo>
                <a:lnTo>
                  <a:pt x="817984" y="171251"/>
                </a:lnTo>
                <a:lnTo>
                  <a:pt x="831689" y="173152"/>
                </a:lnTo>
                <a:lnTo>
                  <a:pt x="846082" y="174328"/>
                </a:lnTo>
                <a:lnTo>
                  <a:pt x="860237" y="174730"/>
                </a:lnTo>
                <a:lnTo>
                  <a:pt x="903332" y="168672"/>
                </a:lnTo>
                <a:lnTo>
                  <a:pt x="903840" y="168672"/>
                </a:lnTo>
                <a:lnTo>
                  <a:pt x="929664" y="151876"/>
                </a:lnTo>
                <a:lnTo>
                  <a:pt x="934369" y="142308"/>
                </a:lnTo>
                <a:lnTo>
                  <a:pt x="860237" y="142308"/>
                </a:lnTo>
                <a:lnTo>
                  <a:pt x="847454" y="141829"/>
                </a:lnTo>
                <a:lnTo>
                  <a:pt x="833720" y="140426"/>
                </a:lnTo>
                <a:lnTo>
                  <a:pt x="819660" y="138149"/>
                </a:lnTo>
                <a:lnTo>
                  <a:pt x="805895" y="135049"/>
                </a:lnTo>
                <a:close/>
              </a:path>
              <a:path w="944880" h="175259">
                <a:moveTo>
                  <a:pt x="944729" y="98176"/>
                </a:moveTo>
                <a:lnTo>
                  <a:pt x="906050" y="98176"/>
                </a:lnTo>
                <a:lnTo>
                  <a:pt x="905932" y="103424"/>
                </a:lnTo>
                <a:lnTo>
                  <a:pt x="904301" y="117862"/>
                </a:lnTo>
                <a:lnTo>
                  <a:pt x="897569" y="130561"/>
                </a:lnTo>
                <a:lnTo>
                  <a:pt x="883624" y="139151"/>
                </a:lnTo>
                <a:lnTo>
                  <a:pt x="860237" y="142308"/>
                </a:lnTo>
                <a:lnTo>
                  <a:pt x="934369" y="142308"/>
                </a:lnTo>
                <a:lnTo>
                  <a:pt x="941780" y="127235"/>
                </a:lnTo>
                <a:lnTo>
                  <a:pt x="944729" y="98176"/>
                </a:lnTo>
                <a:close/>
              </a:path>
              <a:path w="944880" h="175259">
                <a:moveTo>
                  <a:pt x="838865" y="0"/>
                </a:moveTo>
                <a:lnTo>
                  <a:pt x="800396" y="0"/>
                </a:lnTo>
                <a:lnTo>
                  <a:pt x="800396" y="55839"/>
                </a:lnTo>
                <a:lnTo>
                  <a:pt x="803235" y="75967"/>
                </a:lnTo>
                <a:lnTo>
                  <a:pt x="803334" y="76670"/>
                </a:lnTo>
                <a:lnTo>
                  <a:pt x="803445" y="77458"/>
                </a:lnTo>
                <a:lnTo>
                  <a:pt x="803516" y="77963"/>
                </a:lnTo>
                <a:lnTo>
                  <a:pt x="813678" y="95019"/>
                </a:lnTo>
                <a:lnTo>
                  <a:pt x="832084" y="105994"/>
                </a:lnTo>
                <a:lnTo>
                  <a:pt x="859936" y="109876"/>
                </a:lnTo>
                <a:lnTo>
                  <a:pt x="871351" y="109188"/>
                </a:lnTo>
                <a:lnTo>
                  <a:pt x="882993" y="107066"/>
                </a:lnTo>
                <a:lnTo>
                  <a:pt x="894634" y="103424"/>
                </a:lnTo>
                <a:lnTo>
                  <a:pt x="906050" y="98176"/>
                </a:lnTo>
                <a:lnTo>
                  <a:pt x="944729" y="98176"/>
                </a:lnTo>
                <a:lnTo>
                  <a:pt x="944820" y="77458"/>
                </a:lnTo>
                <a:lnTo>
                  <a:pt x="866357" y="77458"/>
                </a:lnTo>
                <a:lnTo>
                  <a:pt x="854332" y="75967"/>
                </a:lnTo>
                <a:lnTo>
                  <a:pt x="845741" y="71381"/>
                </a:lnTo>
                <a:lnTo>
                  <a:pt x="840584" y="63529"/>
                </a:lnTo>
                <a:lnTo>
                  <a:pt x="838865" y="52244"/>
                </a:lnTo>
                <a:lnTo>
                  <a:pt x="838865" y="0"/>
                </a:lnTo>
                <a:close/>
              </a:path>
              <a:path w="944880" h="175259">
                <a:moveTo>
                  <a:pt x="944820" y="0"/>
                </a:moveTo>
                <a:lnTo>
                  <a:pt x="906050" y="0"/>
                </a:lnTo>
                <a:lnTo>
                  <a:pt x="906050" y="67547"/>
                </a:lnTo>
                <a:lnTo>
                  <a:pt x="898544" y="71381"/>
                </a:lnTo>
                <a:lnTo>
                  <a:pt x="889635" y="74530"/>
                </a:lnTo>
                <a:lnTo>
                  <a:pt x="878999" y="76670"/>
                </a:lnTo>
                <a:lnTo>
                  <a:pt x="866357" y="77458"/>
                </a:lnTo>
                <a:lnTo>
                  <a:pt x="944820" y="77458"/>
                </a:lnTo>
                <a:lnTo>
                  <a:pt x="944820" y="0"/>
                </a:lnTo>
                <a:close/>
              </a:path>
              <a:path w="944880" h="175259">
                <a:moveTo>
                  <a:pt x="703652" y="0"/>
                </a:moveTo>
                <a:lnTo>
                  <a:pt x="620594" y="0"/>
                </a:lnTo>
                <a:lnTo>
                  <a:pt x="620594" y="170528"/>
                </a:lnTo>
                <a:lnTo>
                  <a:pt x="659364" y="170528"/>
                </a:lnTo>
                <a:lnTo>
                  <a:pt x="659364" y="110480"/>
                </a:lnTo>
                <a:lnTo>
                  <a:pt x="730038" y="110480"/>
                </a:lnTo>
                <a:lnTo>
                  <a:pt x="727633" y="107584"/>
                </a:lnTo>
                <a:lnTo>
                  <a:pt x="744682" y="99801"/>
                </a:lnTo>
                <a:lnTo>
                  <a:pt x="755955" y="87928"/>
                </a:lnTo>
                <a:lnTo>
                  <a:pt x="760635" y="76554"/>
                </a:lnTo>
                <a:lnTo>
                  <a:pt x="659364" y="76554"/>
                </a:lnTo>
                <a:lnTo>
                  <a:pt x="659364" y="33927"/>
                </a:lnTo>
                <a:lnTo>
                  <a:pt x="761099" y="33927"/>
                </a:lnTo>
                <a:lnTo>
                  <a:pt x="761048" y="33563"/>
                </a:lnTo>
                <a:lnTo>
                  <a:pt x="750933" y="16023"/>
                </a:lnTo>
                <a:lnTo>
                  <a:pt x="732288" y="4282"/>
                </a:lnTo>
                <a:lnTo>
                  <a:pt x="703652" y="0"/>
                </a:lnTo>
                <a:close/>
              </a:path>
              <a:path w="944880" h="175259">
                <a:moveTo>
                  <a:pt x="730038" y="110480"/>
                </a:moveTo>
                <a:lnTo>
                  <a:pt x="687398" y="110480"/>
                </a:lnTo>
                <a:lnTo>
                  <a:pt x="701545" y="134183"/>
                </a:lnTo>
                <a:lnTo>
                  <a:pt x="720887" y="153233"/>
                </a:lnTo>
                <a:lnTo>
                  <a:pt x="745448" y="165919"/>
                </a:lnTo>
                <a:lnTo>
                  <a:pt x="775252" y="170528"/>
                </a:lnTo>
                <a:lnTo>
                  <a:pt x="775252" y="134682"/>
                </a:lnTo>
                <a:lnTo>
                  <a:pt x="759506" y="131146"/>
                </a:lnTo>
                <a:lnTo>
                  <a:pt x="746483" y="125444"/>
                </a:lnTo>
                <a:lnTo>
                  <a:pt x="735939" y="117586"/>
                </a:lnTo>
                <a:lnTo>
                  <a:pt x="730038" y="110480"/>
                </a:lnTo>
                <a:close/>
              </a:path>
              <a:path w="944880" h="175259">
                <a:moveTo>
                  <a:pt x="761099" y="33927"/>
                </a:moveTo>
                <a:lnTo>
                  <a:pt x="700281" y="33927"/>
                </a:lnTo>
                <a:lnTo>
                  <a:pt x="711845" y="35780"/>
                </a:lnTo>
                <a:lnTo>
                  <a:pt x="718836" y="40645"/>
                </a:lnTo>
                <a:lnTo>
                  <a:pt x="722278" y="47480"/>
                </a:lnTo>
                <a:lnTo>
                  <a:pt x="723198" y="55241"/>
                </a:lnTo>
                <a:lnTo>
                  <a:pt x="722278" y="63003"/>
                </a:lnTo>
                <a:lnTo>
                  <a:pt x="718836" y="69837"/>
                </a:lnTo>
                <a:lnTo>
                  <a:pt x="711845" y="74701"/>
                </a:lnTo>
                <a:lnTo>
                  <a:pt x="700281" y="76554"/>
                </a:lnTo>
                <a:lnTo>
                  <a:pt x="760635" y="76554"/>
                </a:lnTo>
                <a:lnTo>
                  <a:pt x="762182" y="72797"/>
                </a:lnTo>
                <a:lnTo>
                  <a:pt x="764095" y="55241"/>
                </a:lnTo>
                <a:lnTo>
                  <a:pt x="761099" y="33927"/>
                </a:lnTo>
                <a:close/>
              </a:path>
            </a:pathLst>
          </a:custGeom>
          <a:solidFill>
            <a:srgbClr val="1363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270326" y="6403756"/>
            <a:ext cx="1094105" cy="183515"/>
          </a:xfrm>
          <a:custGeom>
            <a:avLst/>
            <a:gdLst/>
            <a:ahLst/>
            <a:cxnLst/>
            <a:rect l="l" t="t" r="r" b="b"/>
            <a:pathLst>
              <a:path w="1094104" h="183515">
                <a:moveTo>
                  <a:pt x="458656" y="0"/>
                </a:moveTo>
                <a:lnTo>
                  <a:pt x="421933" y="0"/>
                </a:lnTo>
                <a:lnTo>
                  <a:pt x="351497" y="173596"/>
                </a:lnTo>
                <a:lnTo>
                  <a:pt x="393839" y="173596"/>
                </a:lnTo>
                <a:lnTo>
                  <a:pt x="406280" y="139149"/>
                </a:lnTo>
                <a:lnTo>
                  <a:pt x="515115" y="139149"/>
                </a:lnTo>
                <a:lnTo>
                  <a:pt x="503629" y="110841"/>
                </a:lnTo>
                <a:lnTo>
                  <a:pt x="416314" y="110841"/>
                </a:lnTo>
                <a:lnTo>
                  <a:pt x="440395" y="43657"/>
                </a:lnTo>
                <a:lnTo>
                  <a:pt x="476369" y="43657"/>
                </a:lnTo>
                <a:lnTo>
                  <a:pt x="458656" y="0"/>
                </a:lnTo>
                <a:close/>
              </a:path>
              <a:path w="1094104" h="183515">
                <a:moveTo>
                  <a:pt x="515115" y="139149"/>
                </a:moveTo>
                <a:lnTo>
                  <a:pt x="474308" y="139149"/>
                </a:lnTo>
                <a:lnTo>
                  <a:pt x="486750" y="173596"/>
                </a:lnTo>
                <a:lnTo>
                  <a:pt x="529092" y="173596"/>
                </a:lnTo>
                <a:lnTo>
                  <a:pt x="515115" y="139149"/>
                </a:lnTo>
                <a:close/>
              </a:path>
              <a:path w="1094104" h="183515">
                <a:moveTo>
                  <a:pt x="476369" y="43657"/>
                </a:moveTo>
                <a:lnTo>
                  <a:pt x="440395" y="43657"/>
                </a:lnTo>
                <a:lnTo>
                  <a:pt x="464275" y="110841"/>
                </a:lnTo>
                <a:lnTo>
                  <a:pt x="503629" y="110841"/>
                </a:lnTo>
                <a:lnTo>
                  <a:pt x="476369" y="43657"/>
                </a:lnTo>
                <a:close/>
              </a:path>
              <a:path w="1094104" h="183515">
                <a:moveTo>
                  <a:pt x="38850" y="3070"/>
                </a:moveTo>
                <a:lnTo>
                  <a:pt x="0" y="3070"/>
                </a:lnTo>
                <a:lnTo>
                  <a:pt x="0" y="173599"/>
                </a:lnTo>
                <a:lnTo>
                  <a:pt x="38850" y="173599"/>
                </a:lnTo>
                <a:lnTo>
                  <a:pt x="38850" y="102657"/>
                </a:lnTo>
                <a:lnTo>
                  <a:pt x="156082" y="102657"/>
                </a:lnTo>
                <a:lnTo>
                  <a:pt x="156082" y="69573"/>
                </a:lnTo>
                <a:lnTo>
                  <a:pt x="38850" y="69573"/>
                </a:lnTo>
                <a:lnTo>
                  <a:pt x="38850" y="3070"/>
                </a:lnTo>
                <a:close/>
              </a:path>
              <a:path w="1094104" h="183515">
                <a:moveTo>
                  <a:pt x="156082" y="102657"/>
                </a:moveTo>
                <a:lnTo>
                  <a:pt x="117232" y="102657"/>
                </a:lnTo>
                <a:lnTo>
                  <a:pt x="117232" y="173599"/>
                </a:lnTo>
                <a:lnTo>
                  <a:pt x="156082" y="173599"/>
                </a:lnTo>
                <a:lnTo>
                  <a:pt x="156082" y="102657"/>
                </a:lnTo>
                <a:close/>
              </a:path>
              <a:path w="1094104" h="183515">
                <a:moveTo>
                  <a:pt x="156082" y="3070"/>
                </a:moveTo>
                <a:lnTo>
                  <a:pt x="117232" y="3070"/>
                </a:lnTo>
                <a:lnTo>
                  <a:pt x="117232" y="69573"/>
                </a:lnTo>
                <a:lnTo>
                  <a:pt x="156082" y="69573"/>
                </a:lnTo>
                <a:lnTo>
                  <a:pt x="156082" y="3070"/>
                </a:lnTo>
                <a:close/>
              </a:path>
              <a:path w="1094104" h="183515">
                <a:moveTo>
                  <a:pt x="328219" y="3070"/>
                </a:moveTo>
                <a:lnTo>
                  <a:pt x="195976" y="3070"/>
                </a:lnTo>
                <a:lnTo>
                  <a:pt x="195976" y="173599"/>
                </a:lnTo>
                <a:lnTo>
                  <a:pt x="328219" y="173599"/>
                </a:lnTo>
                <a:lnTo>
                  <a:pt x="328219" y="139668"/>
                </a:lnTo>
                <a:lnTo>
                  <a:pt x="234906" y="139668"/>
                </a:lnTo>
                <a:lnTo>
                  <a:pt x="234906" y="103513"/>
                </a:lnTo>
                <a:lnTo>
                  <a:pt x="316981" y="103513"/>
                </a:lnTo>
                <a:lnTo>
                  <a:pt x="316981" y="70432"/>
                </a:lnTo>
                <a:lnTo>
                  <a:pt x="234906" y="70432"/>
                </a:lnTo>
                <a:lnTo>
                  <a:pt x="234906" y="36666"/>
                </a:lnTo>
                <a:lnTo>
                  <a:pt x="328219" y="36666"/>
                </a:lnTo>
                <a:lnTo>
                  <a:pt x="328219" y="3070"/>
                </a:lnTo>
                <a:close/>
              </a:path>
              <a:path w="1094104" h="183515">
                <a:moveTo>
                  <a:pt x="592304" y="3070"/>
                </a:moveTo>
                <a:lnTo>
                  <a:pt x="553373" y="3070"/>
                </a:lnTo>
                <a:lnTo>
                  <a:pt x="553373" y="173596"/>
                </a:lnTo>
                <a:lnTo>
                  <a:pt x="685616" y="173596"/>
                </a:lnTo>
                <a:lnTo>
                  <a:pt x="685616" y="139666"/>
                </a:lnTo>
                <a:lnTo>
                  <a:pt x="592304" y="139666"/>
                </a:lnTo>
                <a:lnTo>
                  <a:pt x="592304" y="3070"/>
                </a:lnTo>
                <a:close/>
              </a:path>
              <a:path w="1094104" h="183515">
                <a:moveTo>
                  <a:pt x="758861" y="36666"/>
                </a:moveTo>
                <a:lnTo>
                  <a:pt x="719931" y="36666"/>
                </a:lnTo>
                <a:lnTo>
                  <a:pt x="719931" y="173596"/>
                </a:lnTo>
                <a:lnTo>
                  <a:pt x="758861" y="173596"/>
                </a:lnTo>
                <a:lnTo>
                  <a:pt x="758861" y="36666"/>
                </a:lnTo>
                <a:close/>
              </a:path>
              <a:path w="1094104" h="183515">
                <a:moveTo>
                  <a:pt x="813846" y="3070"/>
                </a:moveTo>
                <a:lnTo>
                  <a:pt x="664746" y="3070"/>
                </a:lnTo>
                <a:lnTo>
                  <a:pt x="664746" y="36666"/>
                </a:lnTo>
                <a:lnTo>
                  <a:pt x="813846" y="36666"/>
                </a:lnTo>
                <a:lnTo>
                  <a:pt x="813846" y="3070"/>
                </a:lnTo>
                <a:close/>
              </a:path>
              <a:path w="1094104" h="183515">
                <a:moveTo>
                  <a:pt x="1071509" y="140306"/>
                </a:moveTo>
                <a:lnTo>
                  <a:pt x="1062980" y="141151"/>
                </a:lnTo>
                <a:lnTo>
                  <a:pt x="1055956" y="144344"/>
                </a:lnTo>
                <a:lnTo>
                  <a:pt x="1051191" y="150874"/>
                </a:lnTo>
                <a:lnTo>
                  <a:pt x="1049488" y="161398"/>
                </a:lnTo>
                <a:lnTo>
                  <a:pt x="1049596" y="162718"/>
                </a:lnTo>
                <a:lnTo>
                  <a:pt x="1051092" y="171908"/>
                </a:lnTo>
                <a:lnTo>
                  <a:pt x="1051191" y="172512"/>
                </a:lnTo>
                <a:lnTo>
                  <a:pt x="1055957" y="179049"/>
                </a:lnTo>
                <a:lnTo>
                  <a:pt x="1062980" y="182281"/>
                </a:lnTo>
                <a:lnTo>
                  <a:pt x="1071509" y="183149"/>
                </a:lnTo>
                <a:lnTo>
                  <a:pt x="1080069" y="182281"/>
                </a:lnTo>
                <a:lnTo>
                  <a:pt x="1081781" y="181500"/>
                </a:lnTo>
                <a:lnTo>
                  <a:pt x="1071509" y="181500"/>
                </a:lnTo>
                <a:lnTo>
                  <a:pt x="1063940" y="180774"/>
                </a:lnTo>
                <a:lnTo>
                  <a:pt x="1057462" y="177917"/>
                </a:lnTo>
                <a:lnTo>
                  <a:pt x="1052940" y="171908"/>
                </a:lnTo>
                <a:lnTo>
                  <a:pt x="1051489" y="163212"/>
                </a:lnTo>
                <a:lnTo>
                  <a:pt x="1051406" y="162718"/>
                </a:lnTo>
                <a:lnTo>
                  <a:pt x="1071509" y="141953"/>
                </a:lnTo>
                <a:lnTo>
                  <a:pt x="1081851" y="141953"/>
                </a:lnTo>
                <a:lnTo>
                  <a:pt x="1080069" y="141151"/>
                </a:lnTo>
                <a:lnTo>
                  <a:pt x="1071509" y="140306"/>
                </a:lnTo>
                <a:close/>
              </a:path>
              <a:path w="1094104" h="183515">
                <a:moveTo>
                  <a:pt x="1081851" y="141953"/>
                </a:moveTo>
                <a:lnTo>
                  <a:pt x="1071509" y="141953"/>
                </a:lnTo>
                <a:lnTo>
                  <a:pt x="1079167" y="142681"/>
                </a:lnTo>
                <a:lnTo>
                  <a:pt x="1085633" y="145539"/>
                </a:lnTo>
                <a:lnTo>
                  <a:pt x="1090106" y="151548"/>
                </a:lnTo>
                <a:lnTo>
                  <a:pt x="1091723" y="161398"/>
                </a:lnTo>
                <a:lnTo>
                  <a:pt x="1091614" y="162718"/>
                </a:lnTo>
                <a:lnTo>
                  <a:pt x="1090105" y="171908"/>
                </a:lnTo>
                <a:lnTo>
                  <a:pt x="1085631" y="177917"/>
                </a:lnTo>
                <a:lnTo>
                  <a:pt x="1079163" y="180774"/>
                </a:lnTo>
                <a:lnTo>
                  <a:pt x="1071509" y="181500"/>
                </a:lnTo>
                <a:lnTo>
                  <a:pt x="1081781" y="181500"/>
                </a:lnTo>
                <a:lnTo>
                  <a:pt x="1093729" y="161398"/>
                </a:lnTo>
                <a:lnTo>
                  <a:pt x="1092107" y="151548"/>
                </a:lnTo>
                <a:lnTo>
                  <a:pt x="1091996" y="150874"/>
                </a:lnTo>
                <a:lnTo>
                  <a:pt x="1087161" y="144344"/>
                </a:lnTo>
                <a:lnTo>
                  <a:pt x="1081851" y="141953"/>
                </a:lnTo>
                <a:close/>
              </a:path>
              <a:path w="1094104" h="183515">
                <a:moveTo>
                  <a:pt x="882074" y="3070"/>
                </a:moveTo>
                <a:lnTo>
                  <a:pt x="843344" y="3070"/>
                </a:lnTo>
                <a:lnTo>
                  <a:pt x="843344" y="173596"/>
                </a:lnTo>
                <a:lnTo>
                  <a:pt x="882074" y="173596"/>
                </a:lnTo>
                <a:lnTo>
                  <a:pt x="882074" y="105332"/>
                </a:lnTo>
                <a:lnTo>
                  <a:pt x="1020099" y="105332"/>
                </a:lnTo>
                <a:lnTo>
                  <a:pt x="1036416" y="101949"/>
                </a:lnTo>
                <a:lnTo>
                  <a:pt x="1051589" y="97835"/>
                </a:lnTo>
                <a:lnTo>
                  <a:pt x="1063883" y="93438"/>
                </a:lnTo>
                <a:lnTo>
                  <a:pt x="1063883" y="78226"/>
                </a:lnTo>
                <a:lnTo>
                  <a:pt x="952309" y="78226"/>
                </a:lnTo>
                <a:lnTo>
                  <a:pt x="929201" y="77498"/>
                </a:lnTo>
                <a:lnTo>
                  <a:pt x="909968" y="75576"/>
                </a:lnTo>
                <a:lnTo>
                  <a:pt x="894347" y="72853"/>
                </a:lnTo>
                <a:lnTo>
                  <a:pt x="882074" y="69721"/>
                </a:lnTo>
                <a:lnTo>
                  <a:pt x="882074" y="3070"/>
                </a:lnTo>
                <a:close/>
              </a:path>
              <a:path w="1094104" h="183515">
                <a:moveTo>
                  <a:pt x="966491" y="111415"/>
                </a:moveTo>
                <a:lnTo>
                  <a:pt x="960537" y="111415"/>
                </a:lnTo>
                <a:lnTo>
                  <a:pt x="960537" y="173596"/>
                </a:lnTo>
                <a:lnTo>
                  <a:pt x="999467" y="173596"/>
                </a:lnTo>
                <a:lnTo>
                  <a:pt x="999467" y="111816"/>
                </a:lnTo>
                <a:lnTo>
                  <a:pt x="953764" y="111816"/>
                </a:lnTo>
                <a:lnTo>
                  <a:pt x="966491" y="111415"/>
                </a:lnTo>
                <a:close/>
              </a:path>
              <a:path w="1094104" h="183515">
                <a:moveTo>
                  <a:pt x="1078532" y="149865"/>
                </a:moveTo>
                <a:lnTo>
                  <a:pt x="1063883" y="149865"/>
                </a:lnTo>
                <a:lnTo>
                  <a:pt x="1063883" y="173596"/>
                </a:lnTo>
                <a:lnTo>
                  <a:pt x="1065689" y="173596"/>
                </a:lnTo>
                <a:lnTo>
                  <a:pt x="1065689" y="163212"/>
                </a:lnTo>
                <a:lnTo>
                  <a:pt x="1075996" y="163212"/>
                </a:lnTo>
                <a:lnTo>
                  <a:pt x="1075723" y="162718"/>
                </a:lnTo>
                <a:lnTo>
                  <a:pt x="1078934" y="162057"/>
                </a:lnTo>
                <a:lnTo>
                  <a:pt x="1079264" y="161398"/>
                </a:lnTo>
                <a:lnTo>
                  <a:pt x="1065689" y="161398"/>
                </a:lnTo>
                <a:lnTo>
                  <a:pt x="1065689" y="151548"/>
                </a:lnTo>
                <a:lnTo>
                  <a:pt x="1079558" y="151548"/>
                </a:lnTo>
                <a:lnTo>
                  <a:pt x="1078532" y="149865"/>
                </a:lnTo>
                <a:close/>
              </a:path>
              <a:path w="1094104" h="183515">
                <a:moveTo>
                  <a:pt x="1075996" y="163212"/>
                </a:moveTo>
                <a:lnTo>
                  <a:pt x="1073917" y="163212"/>
                </a:lnTo>
                <a:lnTo>
                  <a:pt x="1079537" y="173596"/>
                </a:lnTo>
                <a:lnTo>
                  <a:pt x="1081744" y="173596"/>
                </a:lnTo>
                <a:lnTo>
                  <a:pt x="1075996" y="163212"/>
                </a:lnTo>
                <a:close/>
              </a:path>
              <a:path w="1094104" h="183515">
                <a:moveTo>
                  <a:pt x="1079558" y="151548"/>
                </a:moveTo>
                <a:lnTo>
                  <a:pt x="1077343" y="151548"/>
                </a:lnTo>
                <a:lnTo>
                  <a:pt x="1078332" y="153985"/>
                </a:lnTo>
                <a:lnTo>
                  <a:pt x="1078332" y="158928"/>
                </a:lnTo>
                <a:lnTo>
                  <a:pt x="1077328" y="161398"/>
                </a:lnTo>
                <a:lnTo>
                  <a:pt x="1079264" y="161398"/>
                </a:lnTo>
                <a:lnTo>
                  <a:pt x="1080338" y="159257"/>
                </a:lnTo>
                <a:lnTo>
                  <a:pt x="1080338" y="152829"/>
                </a:lnTo>
                <a:lnTo>
                  <a:pt x="1079558" y="151548"/>
                </a:lnTo>
                <a:close/>
              </a:path>
              <a:path w="1094104" h="183515">
                <a:moveTo>
                  <a:pt x="1020099" y="105332"/>
                </a:moveTo>
                <a:lnTo>
                  <a:pt x="882074" y="105332"/>
                </a:lnTo>
                <a:lnTo>
                  <a:pt x="896714" y="108183"/>
                </a:lnTo>
                <a:lnTo>
                  <a:pt x="912652" y="110208"/>
                </a:lnTo>
                <a:lnTo>
                  <a:pt x="929906" y="111415"/>
                </a:lnTo>
                <a:lnTo>
                  <a:pt x="948497" y="111816"/>
                </a:lnTo>
                <a:lnTo>
                  <a:pt x="960537" y="111816"/>
                </a:lnTo>
                <a:lnTo>
                  <a:pt x="960537" y="111415"/>
                </a:lnTo>
                <a:lnTo>
                  <a:pt x="999467" y="111415"/>
                </a:lnTo>
                <a:lnTo>
                  <a:pt x="999467" y="108556"/>
                </a:lnTo>
                <a:lnTo>
                  <a:pt x="1018873" y="105586"/>
                </a:lnTo>
                <a:lnTo>
                  <a:pt x="1020099" y="105332"/>
                </a:lnTo>
                <a:close/>
              </a:path>
              <a:path w="1094104" h="183515">
                <a:moveTo>
                  <a:pt x="999467" y="111415"/>
                </a:moveTo>
                <a:lnTo>
                  <a:pt x="966491" y="111415"/>
                </a:lnTo>
                <a:lnTo>
                  <a:pt x="953764" y="111816"/>
                </a:lnTo>
                <a:lnTo>
                  <a:pt x="999467" y="111816"/>
                </a:lnTo>
                <a:lnTo>
                  <a:pt x="999467" y="111415"/>
                </a:lnTo>
                <a:close/>
              </a:path>
              <a:path w="1094104" h="183515">
                <a:moveTo>
                  <a:pt x="999467" y="3070"/>
                </a:moveTo>
                <a:lnTo>
                  <a:pt x="960537" y="3070"/>
                </a:lnTo>
                <a:lnTo>
                  <a:pt x="960537" y="78226"/>
                </a:lnTo>
                <a:lnTo>
                  <a:pt x="1063883" y="78226"/>
                </a:lnTo>
                <a:lnTo>
                  <a:pt x="1063883" y="75047"/>
                </a:lnTo>
                <a:lnTo>
                  <a:pt x="999467" y="75047"/>
                </a:lnTo>
                <a:lnTo>
                  <a:pt x="999467" y="3070"/>
                </a:lnTo>
                <a:close/>
              </a:path>
              <a:path w="1094104" h="183515">
                <a:moveTo>
                  <a:pt x="1063883" y="59264"/>
                </a:moveTo>
                <a:lnTo>
                  <a:pt x="1049952" y="64074"/>
                </a:lnTo>
                <a:lnTo>
                  <a:pt x="1034460" y="68398"/>
                </a:lnTo>
                <a:lnTo>
                  <a:pt x="1017575" y="72101"/>
                </a:lnTo>
                <a:lnTo>
                  <a:pt x="999467" y="75047"/>
                </a:lnTo>
                <a:lnTo>
                  <a:pt x="1063883" y="75047"/>
                </a:lnTo>
                <a:lnTo>
                  <a:pt x="1063883" y="59264"/>
                </a:lnTo>
                <a:close/>
              </a:path>
            </a:pathLst>
          </a:custGeom>
          <a:solidFill>
            <a:srgbClr val="0091E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600" y="405129"/>
            <a:ext cx="11226800" cy="1068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091E0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0850" y="2216023"/>
            <a:ext cx="10755630" cy="3480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1817350" y="6452952"/>
            <a:ext cx="250825" cy="179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pPr marL="7874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jpg"/><Relationship Id="rId3" Type="http://schemas.openxmlformats.org/officeDocument/2006/relationships/image" Target="../media/image25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jpg"/><Relationship Id="rId3" Type="http://schemas.openxmlformats.org/officeDocument/2006/relationships/image" Target="../media/image27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jpg"/><Relationship Id="rId3" Type="http://schemas.openxmlformats.org/officeDocument/2006/relationships/image" Target="../media/image29.jpg"/><Relationship Id="rId4" Type="http://schemas.openxmlformats.org/officeDocument/2006/relationships/image" Target="../media/image30.jp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dparke1@hfhs.org" TargetMode="External"/><Relationship Id="rId3" Type="http://schemas.openxmlformats.org/officeDocument/2006/relationships/image" Target="../media/image31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0219" y="1492122"/>
            <a:ext cx="8331834" cy="273240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675"/>
              </a:spcBef>
            </a:pPr>
            <a:r>
              <a:rPr dirty="0" sz="4800">
                <a:solidFill>
                  <a:srgbClr val="0091E0"/>
                </a:solidFill>
                <a:latin typeface="Verdana"/>
                <a:cs typeface="Verdana"/>
              </a:rPr>
              <a:t>The</a:t>
            </a:r>
            <a:r>
              <a:rPr dirty="0" sz="4800" spc="-25">
                <a:solidFill>
                  <a:srgbClr val="0091E0"/>
                </a:solidFill>
                <a:latin typeface="Verdana"/>
                <a:cs typeface="Verdana"/>
              </a:rPr>
              <a:t> </a:t>
            </a:r>
            <a:r>
              <a:rPr dirty="0" sz="4800">
                <a:solidFill>
                  <a:srgbClr val="0091E0"/>
                </a:solidFill>
                <a:latin typeface="Verdana"/>
                <a:cs typeface="Verdana"/>
              </a:rPr>
              <a:t>importance</a:t>
            </a:r>
            <a:r>
              <a:rPr dirty="0" sz="4800" spc="-20">
                <a:solidFill>
                  <a:srgbClr val="0091E0"/>
                </a:solidFill>
                <a:latin typeface="Verdana"/>
                <a:cs typeface="Verdana"/>
              </a:rPr>
              <a:t> </a:t>
            </a:r>
            <a:r>
              <a:rPr dirty="0" sz="4800">
                <a:solidFill>
                  <a:srgbClr val="0091E0"/>
                </a:solidFill>
                <a:latin typeface="Verdana"/>
                <a:cs typeface="Verdana"/>
              </a:rPr>
              <a:t>of</a:t>
            </a:r>
            <a:r>
              <a:rPr dirty="0" sz="4800" spc="-25">
                <a:solidFill>
                  <a:srgbClr val="0091E0"/>
                </a:solidFill>
                <a:latin typeface="Verdana"/>
                <a:cs typeface="Verdana"/>
              </a:rPr>
              <a:t> </a:t>
            </a:r>
            <a:r>
              <a:rPr dirty="0" sz="4800">
                <a:solidFill>
                  <a:srgbClr val="0091E0"/>
                </a:solidFill>
                <a:latin typeface="Verdana"/>
                <a:cs typeface="Verdana"/>
              </a:rPr>
              <a:t>role</a:t>
            </a:r>
            <a:r>
              <a:rPr dirty="0" sz="4800" spc="-20">
                <a:solidFill>
                  <a:srgbClr val="0091E0"/>
                </a:solidFill>
                <a:latin typeface="Verdana"/>
                <a:cs typeface="Verdana"/>
              </a:rPr>
              <a:t> </a:t>
            </a:r>
            <a:r>
              <a:rPr dirty="0" sz="4800" spc="-25">
                <a:solidFill>
                  <a:srgbClr val="0091E0"/>
                </a:solidFill>
                <a:latin typeface="Verdana"/>
                <a:cs typeface="Verdana"/>
              </a:rPr>
              <a:t>and </a:t>
            </a:r>
            <a:r>
              <a:rPr dirty="0" sz="4800">
                <a:solidFill>
                  <a:srgbClr val="0091E0"/>
                </a:solidFill>
                <a:latin typeface="Verdana"/>
                <a:cs typeface="Verdana"/>
              </a:rPr>
              <a:t>setting</a:t>
            </a:r>
            <a:r>
              <a:rPr dirty="0" sz="4800" spc="-30">
                <a:solidFill>
                  <a:srgbClr val="0091E0"/>
                </a:solidFill>
                <a:latin typeface="Verdana"/>
                <a:cs typeface="Verdana"/>
              </a:rPr>
              <a:t> </a:t>
            </a:r>
            <a:r>
              <a:rPr dirty="0" sz="4800">
                <a:solidFill>
                  <a:srgbClr val="0091E0"/>
                </a:solidFill>
                <a:latin typeface="Verdana"/>
                <a:cs typeface="Verdana"/>
              </a:rPr>
              <a:t>in</a:t>
            </a:r>
            <a:r>
              <a:rPr dirty="0" sz="4800" spc="-15">
                <a:solidFill>
                  <a:srgbClr val="0091E0"/>
                </a:solidFill>
                <a:latin typeface="Verdana"/>
                <a:cs typeface="Verdana"/>
              </a:rPr>
              <a:t> </a:t>
            </a:r>
            <a:r>
              <a:rPr dirty="0" sz="4800">
                <a:solidFill>
                  <a:srgbClr val="0091E0"/>
                </a:solidFill>
                <a:latin typeface="Verdana"/>
                <a:cs typeface="Verdana"/>
              </a:rPr>
              <a:t>health</a:t>
            </a:r>
            <a:r>
              <a:rPr dirty="0" sz="4800" spc="-15">
                <a:solidFill>
                  <a:srgbClr val="0091E0"/>
                </a:solidFill>
                <a:latin typeface="Verdana"/>
                <a:cs typeface="Verdana"/>
              </a:rPr>
              <a:t> </a:t>
            </a:r>
            <a:r>
              <a:rPr dirty="0" sz="4800" spc="-10">
                <a:solidFill>
                  <a:srgbClr val="0091E0"/>
                </a:solidFill>
                <a:latin typeface="Verdana"/>
                <a:cs typeface="Verdana"/>
              </a:rPr>
              <a:t>system </a:t>
            </a:r>
            <a:r>
              <a:rPr dirty="0" sz="4800">
                <a:solidFill>
                  <a:srgbClr val="0091E0"/>
                </a:solidFill>
                <a:latin typeface="Verdana"/>
                <a:cs typeface="Verdana"/>
              </a:rPr>
              <a:t>social</a:t>
            </a:r>
            <a:r>
              <a:rPr dirty="0" sz="4800" spc="-50">
                <a:solidFill>
                  <a:srgbClr val="0091E0"/>
                </a:solidFill>
                <a:latin typeface="Verdana"/>
                <a:cs typeface="Verdana"/>
              </a:rPr>
              <a:t> </a:t>
            </a:r>
            <a:r>
              <a:rPr dirty="0" sz="4800">
                <a:solidFill>
                  <a:srgbClr val="0091E0"/>
                </a:solidFill>
                <a:latin typeface="Verdana"/>
                <a:cs typeface="Verdana"/>
              </a:rPr>
              <a:t>determinants</a:t>
            </a:r>
            <a:r>
              <a:rPr dirty="0" sz="4800" spc="-20">
                <a:solidFill>
                  <a:srgbClr val="0091E0"/>
                </a:solidFill>
                <a:latin typeface="Verdana"/>
                <a:cs typeface="Verdana"/>
              </a:rPr>
              <a:t> </a:t>
            </a:r>
            <a:r>
              <a:rPr dirty="0" sz="4800" spc="-25">
                <a:solidFill>
                  <a:srgbClr val="0091E0"/>
                </a:solidFill>
                <a:latin typeface="Verdana"/>
                <a:cs typeface="Verdana"/>
              </a:rPr>
              <a:t>of </a:t>
            </a:r>
            <a:r>
              <a:rPr dirty="0" sz="4800">
                <a:solidFill>
                  <a:srgbClr val="0091E0"/>
                </a:solidFill>
                <a:latin typeface="Verdana"/>
                <a:cs typeface="Verdana"/>
              </a:rPr>
              <a:t>health</a:t>
            </a:r>
            <a:r>
              <a:rPr dirty="0" sz="4800" spc="-65">
                <a:solidFill>
                  <a:srgbClr val="0091E0"/>
                </a:solidFill>
                <a:latin typeface="Verdana"/>
                <a:cs typeface="Verdana"/>
              </a:rPr>
              <a:t> </a:t>
            </a:r>
            <a:r>
              <a:rPr dirty="0" sz="4800">
                <a:solidFill>
                  <a:srgbClr val="0091E0"/>
                </a:solidFill>
                <a:latin typeface="Verdana"/>
                <a:cs typeface="Verdana"/>
              </a:rPr>
              <a:t>screening</a:t>
            </a:r>
            <a:r>
              <a:rPr dirty="0" sz="4800" spc="-65">
                <a:solidFill>
                  <a:srgbClr val="0091E0"/>
                </a:solidFill>
                <a:latin typeface="Verdana"/>
                <a:cs typeface="Verdana"/>
              </a:rPr>
              <a:t> </a:t>
            </a:r>
            <a:r>
              <a:rPr dirty="0" sz="4800" spc="-10">
                <a:solidFill>
                  <a:srgbClr val="0091E0"/>
                </a:solidFill>
                <a:latin typeface="Verdana"/>
                <a:cs typeface="Verdana"/>
              </a:rPr>
              <a:t>results</a:t>
            </a:r>
            <a:endParaRPr sz="48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0219" y="4455159"/>
            <a:ext cx="8360409" cy="1233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dirty="0" sz="2400" b="1">
                <a:solidFill>
                  <a:srgbClr val="000063"/>
                </a:solidFill>
                <a:latin typeface="Verdana"/>
                <a:cs typeface="Verdana"/>
              </a:rPr>
              <a:t>Dana</a:t>
            </a:r>
            <a:r>
              <a:rPr dirty="0" sz="2400" spc="-75" b="1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2400" b="1">
                <a:solidFill>
                  <a:srgbClr val="000063"/>
                </a:solidFill>
                <a:latin typeface="Verdana"/>
                <a:cs typeface="Verdana"/>
              </a:rPr>
              <a:t>M.</a:t>
            </a:r>
            <a:r>
              <a:rPr dirty="0" sz="2400" spc="-80" b="1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2400" b="1">
                <a:solidFill>
                  <a:srgbClr val="000063"/>
                </a:solidFill>
                <a:latin typeface="Verdana"/>
                <a:cs typeface="Verdana"/>
              </a:rPr>
              <a:t>Parke</a:t>
            </a:r>
            <a:r>
              <a:rPr dirty="0" sz="2400">
                <a:solidFill>
                  <a:srgbClr val="000063"/>
                </a:solidFill>
                <a:latin typeface="Verdana"/>
                <a:cs typeface="Verdana"/>
              </a:rPr>
              <a:t>,</a:t>
            </a:r>
            <a:r>
              <a:rPr dirty="0" sz="2400" spc="-75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000063"/>
                </a:solidFill>
                <a:latin typeface="Verdana"/>
                <a:cs typeface="Verdana"/>
              </a:rPr>
              <a:t>Jaye</a:t>
            </a:r>
            <a:r>
              <a:rPr dirty="0" sz="2400" spc="-75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000063"/>
                </a:solidFill>
                <a:latin typeface="Verdana"/>
                <a:cs typeface="Verdana"/>
              </a:rPr>
              <a:t>Clement,</a:t>
            </a:r>
            <a:r>
              <a:rPr dirty="0" sz="2400" spc="-75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000063"/>
                </a:solidFill>
                <a:latin typeface="Verdana"/>
                <a:cs typeface="Verdana"/>
              </a:rPr>
              <a:t>David</a:t>
            </a:r>
            <a:r>
              <a:rPr dirty="0" sz="2400" spc="-50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2400" spc="-35">
                <a:solidFill>
                  <a:srgbClr val="000063"/>
                </a:solidFill>
                <a:latin typeface="Verdana"/>
                <a:cs typeface="Verdana"/>
              </a:rPr>
              <a:t>Fuller,</a:t>
            </a:r>
            <a:r>
              <a:rPr dirty="0" sz="2400" spc="-50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2400" spc="-105">
                <a:solidFill>
                  <a:srgbClr val="000063"/>
                </a:solidFill>
                <a:latin typeface="Verdana"/>
                <a:cs typeface="Verdana"/>
              </a:rPr>
              <a:t>Jr.,</a:t>
            </a:r>
            <a:r>
              <a:rPr dirty="0" sz="2400" spc="-70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000063"/>
                </a:solidFill>
                <a:latin typeface="Verdana"/>
                <a:cs typeface="Verdana"/>
              </a:rPr>
              <a:t>Emily </a:t>
            </a:r>
            <a:r>
              <a:rPr dirty="0" sz="2400">
                <a:solidFill>
                  <a:srgbClr val="000063"/>
                </a:solidFill>
                <a:latin typeface="Verdana"/>
                <a:cs typeface="Verdana"/>
              </a:rPr>
              <a:t>Morrow,</a:t>
            </a:r>
            <a:r>
              <a:rPr dirty="0" sz="2400" spc="-145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000063"/>
                </a:solidFill>
                <a:latin typeface="Verdana"/>
                <a:cs typeface="Verdana"/>
              </a:rPr>
              <a:t>Stephanie</a:t>
            </a:r>
            <a:r>
              <a:rPr dirty="0" sz="2400" spc="-180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000063"/>
                </a:solidFill>
                <a:latin typeface="Verdana"/>
                <a:cs typeface="Verdana"/>
              </a:rPr>
              <a:t>Robinson,</a:t>
            </a:r>
            <a:r>
              <a:rPr dirty="0" sz="2400" spc="-120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000063"/>
                </a:solidFill>
                <a:latin typeface="Verdana"/>
                <a:cs typeface="Verdana"/>
              </a:rPr>
              <a:t>Kimberlydawn</a:t>
            </a:r>
            <a:r>
              <a:rPr dirty="0" sz="2400" spc="-140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000063"/>
                </a:solidFill>
                <a:latin typeface="Verdana"/>
                <a:cs typeface="Verdana"/>
              </a:rPr>
              <a:t>Wisdom </a:t>
            </a:r>
            <a:r>
              <a:rPr dirty="0" sz="2400">
                <a:solidFill>
                  <a:srgbClr val="000063"/>
                </a:solidFill>
                <a:latin typeface="Verdana"/>
                <a:cs typeface="Verdana"/>
              </a:rPr>
              <a:t>Henry</a:t>
            </a:r>
            <a:r>
              <a:rPr dirty="0" sz="2400" spc="-95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000063"/>
                </a:solidFill>
                <a:latin typeface="Verdana"/>
                <a:cs typeface="Verdana"/>
              </a:rPr>
              <a:t>Ford</a:t>
            </a:r>
            <a:r>
              <a:rPr dirty="0" sz="2400" spc="-75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000063"/>
                </a:solidFill>
                <a:latin typeface="Verdana"/>
                <a:cs typeface="Verdana"/>
              </a:rPr>
              <a:t>Health,</a:t>
            </a:r>
            <a:r>
              <a:rPr dirty="0" sz="2400" spc="-95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000063"/>
                </a:solidFill>
                <a:latin typeface="Verdana"/>
                <a:cs typeface="Verdana"/>
              </a:rPr>
              <a:t>Detroit,</a:t>
            </a:r>
            <a:r>
              <a:rPr dirty="0" sz="2400" spc="-55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2400" spc="-25">
                <a:solidFill>
                  <a:srgbClr val="000063"/>
                </a:solidFill>
                <a:latin typeface="Verdana"/>
                <a:cs typeface="Verdana"/>
              </a:rPr>
              <a:t>MI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0219" y="6172911"/>
            <a:ext cx="3510279" cy="561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dirty="0" sz="1600">
                <a:solidFill>
                  <a:srgbClr val="000063"/>
                </a:solidFill>
                <a:latin typeface="Verdana"/>
                <a:cs typeface="Verdana"/>
              </a:rPr>
              <a:t>Presentation</a:t>
            </a:r>
            <a:r>
              <a:rPr dirty="0" sz="1600" spc="-30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000063"/>
                </a:solidFill>
                <a:latin typeface="Verdana"/>
                <a:cs typeface="Verdana"/>
              </a:rPr>
              <a:t>to</a:t>
            </a:r>
            <a:r>
              <a:rPr dirty="0" sz="1600" spc="-50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000063"/>
                </a:solidFill>
                <a:latin typeface="Verdana"/>
                <a:cs typeface="Verdana"/>
              </a:rPr>
              <a:t>SIREN</a:t>
            </a:r>
            <a:r>
              <a:rPr dirty="0" sz="1600" spc="-55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000063"/>
                </a:solidFill>
                <a:latin typeface="Verdana"/>
                <a:cs typeface="Verdana"/>
              </a:rPr>
              <a:t>Conference </a:t>
            </a:r>
            <a:r>
              <a:rPr dirty="0" sz="1600">
                <a:solidFill>
                  <a:srgbClr val="000063"/>
                </a:solidFill>
                <a:latin typeface="Verdana"/>
                <a:cs typeface="Verdana"/>
              </a:rPr>
              <a:t>February</a:t>
            </a:r>
            <a:r>
              <a:rPr dirty="0" sz="1600" spc="-35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000063"/>
                </a:solidFill>
                <a:latin typeface="Verdana"/>
                <a:cs typeface="Verdana"/>
              </a:rPr>
              <a:t>3,</a:t>
            </a:r>
            <a:r>
              <a:rPr dirty="0" sz="1600" spc="-70">
                <a:solidFill>
                  <a:srgbClr val="000063"/>
                </a:solidFill>
                <a:latin typeface="Verdana"/>
                <a:cs typeface="Verdana"/>
              </a:rPr>
              <a:t> </a:t>
            </a:r>
            <a:r>
              <a:rPr dirty="0" sz="1600" spc="-20">
                <a:solidFill>
                  <a:srgbClr val="000063"/>
                </a:solidFill>
                <a:latin typeface="Verdana"/>
                <a:cs typeface="Verdana"/>
              </a:rPr>
              <a:t>2025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4105"/>
              </a:lnSpc>
              <a:spcBef>
                <a:spcPts val="100"/>
              </a:spcBef>
            </a:pPr>
            <a:r>
              <a:rPr dirty="0"/>
              <a:t>Staff</a:t>
            </a:r>
            <a:r>
              <a:rPr dirty="0" spc="-60"/>
              <a:t> </a:t>
            </a:r>
            <a:r>
              <a:rPr dirty="0"/>
              <a:t>Highlight:</a:t>
            </a:r>
            <a:r>
              <a:rPr dirty="0" spc="-70"/>
              <a:t> </a:t>
            </a:r>
            <a:r>
              <a:rPr dirty="0"/>
              <a:t>Rob</a:t>
            </a:r>
            <a:r>
              <a:rPr dirty="0" spc="-65"/>
              <a:t> </a:t>
            </a:r>
            <a:r>
              <a:rPr dirty="0" spc="-10"/>
              <a:t>Barron,</a:t>
            </a:r>
          </a:p>
          <a:p>
            <a:pPr marL="12700">
              <a:lnSpc>
                <a:spcPts val="4105"/>
              </a:lnSpc>
            </a:pPr>
            <a:r>
              <a:rPr dirty="0"/>
              <a:t>Mobile</a:t>
            </a:r>
            <a:r>
              <a:rPr dirty="0" spc="-55"/>
              <a:t> </a:t>
            </a:r>
            <a:r>
              <a:rPr dirty="0"/>
              <a:t>Integrated</a:t>
            </a:r>
            <a:r>
              <a:rPr dirty="0" spc="-105"/>
              <a:t> </a:t>
            </a:r>
            <a:r>
              <a:rPr dirty="0"/>
              <a:t>Health</a:t>
            </a:r>
            <a:r>
              <a:rPr dirty="0" spc="-65"/>
              <a:t> </a:t>
            </a:r>
            <a:r>
              <a:rPr dirty="0" spc="-10"/>
              <a:t>Paramedic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24" y="1723771"/>
            <a:ext cx="7496809" cy="4293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4785" algn="l"/>
              </a:tabLst>
            </a:pP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“Sometimes</a:t>
            </a:r>
            <a:r>
              <a:rPr dirty="0" sz="1800" spc="-10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you</a:t>
            </a:r>
            <a:r>
              <a:rPr dirty="0" sz="1800" spc="-2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have</a:t>
            </a:r>
            <a:r>
              <a:rPr dirty="0" sz="1800" spc="-30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to</a:t>
            </a:r>
            <a:r>
              <a:rPr dirty="0" sz="1800" spc="-1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see </a:t>
            </a:r>
            <a:r>
              <a:rPr dirty="0" sz="1800" spc="-20" i="1">
                <a:solidFill>
                  <a:srgbClr val="575757"/>
                </a:solidFill>
                <a:latin typeface="Verdana"/>
                <a:cs typeface="Verdana"/>
              </a:rPr>
              <a:t>it.”</a:t>
            </a:r>
            <a:endParaRPr sz="1800">
              <a:latin typeface="Verdana"/>
              <a:cs typeface="Verdana"/>
            </a:endParaRPr>
          </a:p>
          <a:p>
            <a:pPr lvl="1" marL="353060" indent="-168275">
              <a:lnSpc>
                <a:spcPct val="100000"/>
              </a:lnSpc>
              <a:spcBef>
                <a:spcPts val="1400"/>
              </a:spcBef>
              <a:buChar char="–"/>
              <a:tabLst>
                <a:tab pos="353060" algn="l"/>
              </a:tabLst>
            </a:pP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Bare</a:t>
            </a:r>
            <a:r>
              <a:rPr dirty="0" sz="16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kitchen</a:t>
            </a:r>
            <a:r>
              <a:rPr dirty="0" sz="16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Verdana"/>
                <a:cs typeface="Verdana"/>
              </a:rPr>
              <a:t>cupboards</a:t>
            </a:r>
            <a:endParaRPr sz="1600">
              <a:latin typeface="Verdana"/>
              <a:cs typeface="Verdana"/>
            </a:endParaRPr>
          </a:p>
          <a:p>
            <a:pPr lvl="1" marL="353060" indent="-168275">
              <a:lnSpc>
                <a:spcPct val="100000"/>
              </a:lnSpc>
              <a:spcBef>
                <a:spcPts val="1475"/>
              </a:spcBef>
              <a:buChar char="–"/>
              <a:tabLst>
                <a:tab pos="353060" algn="l"/>
              </a:tabLst>
            </a:pP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Noticing</a:t>
            </a:r>
            <a:r>
              <a:rPr dirty="0" sz="1600" spc="-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a</a:t>
            </a:r>
            <a:r>
              <a:rPr dirty="0" sz="16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patient</a:t>
            </a:r>
            <a:r>
              <a:rPr dirty="0" sz="16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glance</a:t>
            </a:r>
            <a:r>
              <a:rPr dirty="0" sz="1600" spc="-1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down</a:t>
            </a:r>
            <a:r>
              <a:rPr dirty="0" sz="16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the</a:t>
            </a:r>
            <a:r>
              <a:rPr dirty="0" sz="16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hall</a:t>
            </a:r>
            <a:r>
              <a:rPr dirty="0" sz="16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when</a:t>
            </a:r>
            <a:r>
              <a:rPr dirty="0" sz="16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asked</a:t>
            </a:r>
            <a:r>
              <a:rPr dirty="0" sz="16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about</a:t>
            </a:r>
            <a:r>
              <a:rPr dirty="0" sz="16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Verdana"/>
                <a:cs typeface="Verdana"/>
              </a:rPr>
              <a:t>safety</a:t>
            </a:r>
            <a:endParaRPr sz="1600">
              <a:latin typeface="Verdana"/>
              <a:cs typeface="Verdana"/>
            </a:endParaRPr>
          </a:p>
          <a:p>
            <a:pPr marL="184785" indent="-172085">
              <a:lnSpc>
                <a:spcPct val="100000"/>
              </a:lnSpc>
              <a:spcBef>
                <a:spcPts val="1195"/>
              </a:spcBef>
              <a:buFont typeface="Arial"/>
              <a:buChar char="•"/>
              <a:tabLst>
                <a:tab pos="184785" algn="l"/>
              </a:tabLst>
            </a:pP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Empathy</a:t>
            </a:r>
            <a:r>
              <a:rPr dirty="0" sz="18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principles:</a:t>
            </a:r>
            <a:r>
              <a:rPr dirty="0" sz="18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mimic</a:t>
            </a:r>
            <a:r>
              <a:rPr dirty="0" sz="18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body</a:t>
            </a:r>
            <a:r>
              <a:rPr dirty="0" sz="18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language;</a:t>
            </a:r>
            <a:r>
              <a:rPr dirty="0" sz="18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eye</a:t>
            </a:r>
            <a:r>
              <a:rPr dirty="0" sz="18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contact;</a:t>
            </a:r>
            <a:r>
              <a:rPr dirty="0" sz="18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575757"/>
                </a:solidFill>
                <a:latin typeface="Verdana"/>
                <a:cs typeface="Verdana"/>
              </a:rPr>
              <a:t>listen</a:t>
            </a:r>
            <a:endParaRPr sz="1800">
              <a:latin typeface="Verdana"/>
              <a:cs typeface="Verdana"/>
            </a:endParaRPr>
          </a:p>
          <a:p>
            <a:pPr marL="184785" indent="-172085">
              <a:lnSpc>
                <a:spcPct val="100000"/>
              </a:lnSpc>
              <a:spcBef>
                <a:spcPts val="1115"/>
              </a:spcBef>
              <a:buFont typeface="Arial"/>
              <a:buChar char="•"/>
              <a:tabLst>
                <a:tab pos="184785" algn="l"/>
              </a:tabLst>
            </a:pP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Explains</a:t>
            </a:r>
            <a:r>
              <a:rPr dirty="0" sz="18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to</a:t>
            </a:r>
            <a:r>
              <a:rPr dirty="0" sz="18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patient</a:t>
            </a:r>
            <a:r>
              <a:rPr dirty="0" sz="18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why</a:t>
            </a:r>
            <a:r>
              <a:rPr dirty="0" sz="18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he</a:t>
            </a:r>
            <a:r>
              <a:rPr dirty="0" sz="1800" spc="-1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is</a:t>
            </a:r>
            <a:r>
              <a:rPr dirty="0" sz="18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asking</a:t>
            </a:r>
            <a:r>
              <a:rPr dirty="0" sz="18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SDOH</a:t>
            </a:r>
            <a:r>
              <a:rPr dirty="0" sz="18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575757"/>
                </a:solidFill>
                <a:latin typeface="Verdana"/>
                <a:cs typeface="Verdana"/>
              </a:rPr>
              <a:t>questions</a:t>
            </a:r>
            <a:endParaRPr sz="1800">
              <a:latin typeface="Verdana"/>
              <a:cs typeface="Verdana"/>
            </a:endParaRPr>
          </a:p>
          <a:p>
            <a:pPr marL="184785" indent="-172085">
              <a:lnSpc>
                <a:spcPct val="100000"/>
              </a:lnSpc>
              <a:spcBef>
                <a:spcPts val="1115"/>
              </a:spcBef>
              <a:buFont typeface="Arial"/>
              <a:buChar char="•"/>
              <a:tabLst>
                <a:tab pos="184785" algn="l"/>
              </a:tabLst>
            </a:pP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Can</a:t>
            </a:r>
            <a:r>
              <a:rPr dirty="0" sz="18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ask</a:t>
            </a:r>
            <a:r>
              <a:rPr dirty="0" sz="18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all</a:t>
            </a:r>
            <a:r>
              <a:rPr dirty="0" sz="18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SDOH</a:t>
            </a:r>
            <a:r>
              <a:rPr dirty="0" sz="18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questions</a:t>
            </a:r>
            <a:r>
              <a:rPr dirty="0" sz="1800" spc="-1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from</a:t>
            </a:r>
            <a:r>
              <a:rPr dirty="0" sz="18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memory;</a:t>
            </a:r>
            <a:r>
              <a:rPr dirty="0" sz="18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rephrases</a:t>
            </a:r>
            <a:r>
              <a:rPr dirty="0" sz="1800" spc="-1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20">
                <a:solidFill>
                  <a:srgbClr val="575757"/>
                </a:solidFill>
                <a:latin typeface="Verdana"/>
                <a:cs typeface="Verdana"/>
              </a:rPr>
              <a:t>some</a:t>
            </a:r>
            <a:endParaRPr sz="1800">
              <a:latin typeface="Verdana"/>
              <a:cs typeface="Verdana"/>
            </a:endParaRPr>
          </a:p>
          <a:p>
            <a:pPr marL="184785" indent="-172085">
              <a:lnSpc>
                <a:spcPct val="100000"/>
              </a:lnSpc>
              <a:spcBef>
                <a:spcPts val="1120"/>
              </a:spcBef>
              <a:buFont typeface="Arial"/>
              <a:buChar char="•"/>
              <a:tabLst>
                <a:tab pos="184785" algn="l"/>
              </a:tabLst>
            </a:pP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Establish</a:t>
            </a:r>
            <a:r>
              <a:rPr dirty="0" sz="18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</a:t>
            </a:r>
            <a:r>
              <a:rPr dirty="0" sz="18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bond</a:t>
            </a:r>
            <a:r>
              <a:rPr dirty="0" sz="18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as</a:t>
            </a:r>
            <a:r>
              <a:rPr dirty="0" sz="18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</a:t>
            </a:r>
            <a:r>
              <a:rPr dirty="0" sz="18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friend,</a:t>
            </a:r>
            <a:r>
              <a:rPr dirty="0" sz="18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not</a:t>
            </a:r>
            <a:r>
              <a:rPr dirty="0" sz="18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just</a:t>
            </a:r>
            <a:r>
              <a:rPr dirty="0" sz="18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as</a:t>
            </a:r>
            <a:r>
              <a:rPr dirty="0" sz="18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</a:t>
            </a:r>
            <a:r>
              <a:rPr dirty="0" sz="18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healthcare</a:t>
            </a:r>
            <a:r>
              <a:rPr dirty="0" sz="18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575757"/>
                </a:solidFill>
                <a:latin typeface="Verdana"/>
                <a:cs typeface="Verdana"/>
              </a:rPr>
              <a:t>worker</a:t>
            </a:r>
            <a:endParaRPr sz="1800">
              <a:latin typeface="Verdana"/>
              <a:cs typeface="Verdana"/>
            </a:endParaRPr>
          </a:p>
          <a:p>
            <a:pPr lvl="1" marL="352425" marR="5080" indent="-168275">
              <a:lnSpc>
                <a:spcPct val="130000"/>
              </a:lnSpc>
              <a:spcBef>
                <a:spcPts val="825"/>
              </a:spcBef>
              <a:buChar char="–"/>
              <a:tabLst>
                <a:tab pos="353695" algn="l"/>
              </a:tabLst>
            </a:pP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Visiting</a:t>
            </a:r>
            <a:r>
              <a:rPr dirty="0" sz="1600" spc="-1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a</a:t>
            </a:r>
            <a:r>
              <a:rPr dirty="0" sz="16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patient</a:t>
            </a:r>
            <a:r>
              <a:rPr dirty="0" sz="16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on</a:t>
            </a:r>
            <a:r>
              <a:rPr dirty="0" sz="16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his</a:t>
            </a:r>
            <a:r>
              <a:rPr dirty="0" sz="16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day</a:t>
            </a:r>
            <a:r>
              <a:rPr dirty="0" sz="16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off</a:t>
            </a:r>
            <a:r>
              <a:rPr dirty="0" sz="16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to</a:t>
            </a:r>
            <a:r>
              <a:rPr dirty="0" sz="16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bring</a:t>
            </a:r>
            <a:r>
              <a:rPr dirty="0" sz="16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them</a:t>
            </a:r>
            <a:r>
              <a:rPr dirty="0" sz="16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flavored</a:t>
            </a:r>
            <a:r>
              <a:rPr dirty="0" sz="16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water</a:t>
            </a:r>
            <a:r>
              <a:rPr dirty="0" sz="16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packs</a:t>
            </a:r>
            <a:r>
              <a:rPr dirty="0" sz="16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 spc="-25">
                <a:solidFill>
                  <a:srgbClr val="575757"/>
                </a:solidFill>
                <a:latin typeface="Verdana"/>
                <a:cs typeface="Verdana"/>
              </a:rPr>
              <a:t>to </a:t>
            </a:r>
            <a:r>
              <a:rPr dirty="0" sz="1600" spc="-25">
                <a:solidFill>
                  <a:srgbClr val="575757"/>
                </a:solidFill>
                <a:latin typeface="Verdana"/>
                <a:cs typeface="Verdana"/>
              </a:rPr>
              <a:t>	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support</a:t>
            </a:r>
            <a:r>
              <a:rPr dirty="0" sz="16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hydration</a:t>
            </a:r>
            <a:r>
              <a:rPr dirty="0" sz="16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and</a:t>
            </a:r>
            <a:r>
              <a:rPr dirty="0" sz="16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an</a:t>
            </a:r>
            <a:r>
              <a:rPr dirty="0" sz="16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aquarium</a:t>
            </a:r>
            <a:r>
              <a:rPr dirty="0" sz="16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for</a:t>
            </a:r>
            <a:r>
              <a:rPr dirty="0" sz="16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their</a:t>
            </a:r>
            <a:r>
              <a:rPr dirty="0" sz="16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Verdana"/>
                <a:cs typeface="Verdana"/>
              </a:rPr>
              <a:t>turtle</a:t>
            </a:r>
            <a:endParaRPr sz="1600">
              <a:latin typeface="Verdana"/>
              <a:cs typeface="Verdana"/>
            </a:endParaRPr>
          </a:p>
          <a:p>
            <a:pPr marL="184785" marR="452120" indent="-172720">
              <a:lnSpc>
                <a:spcPct val="110000"/>
              </a:lnSpc>
              <a:spcBef>
                <a:spcPts val="975"/>
              </a:spcBef>
              <a:buChar char="•"/>
              <a:tabLst>
                <a:tab pos="184785" algn="l"/>
                <a:tab pos="265430" algn="l"/>
              </a:tabLst>
            </a:pPr>
            <a:r>
              <a:rPr dirty="0" sz="1800">
                <a:solidFill>
                  <a:srgbClr val="575757"/>
                </a:solidFill>
                <a:latin typeface="Arial"/>
                <a:cs typeface="Arial"/>
              </a:rPr>
              <a:t>	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Always</a:t>
            </a:r>
            <a:r>
              <a:rPr dirty="0" sz="18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asks</a:t>
            </a:r>
            <a:r>
              <a:rPr dirty="0" sz="18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“Is</a:t>
            </a:r>
            <a:r>
              <a:rPr dirty="0" sz="1800" spc="-1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there</a:t>
            </a:r>
            <a:r>
              <a:rPr dirty="0" sz="1800" spc="-20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anything</a:t>
            </a:r>
            <a:r>
              <a:rPr dirty="0" sz="1800" spc="-2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I</a:t>
            </a:r>
            <a:r>
              <a:rPr dirty="0" sz="1800" spc="-1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can</a:t>
            </a:r>
            <a:r>
              <a:rPr dirty="0" sz="1800" spc="-40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do</a:t>
            </a:r>
            <a:r>
              <a:rPr dirty="0" sz="1800" spc="-1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to</a:t>
            </a:r>
            <a:r>
              <a:rPr dirty="0" sz="1800" spc="-20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make</a:t>
            </a:r>
            <a:r>
              <a:rPr dirty="0" sz="1800" spc="-20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you</a:t>
            </a:r>
            <a:r>
              <a:rPr dirty="0" sz="1800" spc="-30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20" i="1">
                <a:solidFill>
                  <a:srgbClr val="575757"/>
                </a:solidFill>
                <a:latin typeface="Verdana"/>
                <a:cs typeface="Verdana"/>
              </a:rPr>
              <a:t>more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comfortable</a:t>
            </a:r>
            <a:r>
              <a:rPr dirty="0" sz="1800" spc="-3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before</a:t>
            </a:r>
            <a:r>
              <a:rPr dirty="0" sz="1800" spc="-3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I</a:t>
            </a:r>
            <a:r>
              <a:rPr dirty="0" sz="1800" spc="-30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i="1">
                <a:solidFill>
                  <a:srgbClr val="575757"/>
                </a:solidFill>
                <a:latin typeface="Verdana"/>
                <a:cs typeface="Verdana"/>
              </a:rPr>
              <a:t>go?”</a:t>
            </a:r>
            <a:r>
              <a:rPr dirty="0" sz="1800" spc="-1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–</a:t>
            </a:r>
            <a:r>
              <a:rPr dirty="0" sz="18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includes</a:t>
            </a:r>
            <a:r>
              <a:rPr dirty="0" sz="18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making</a:t>
            </a:r>
            <a:r>
              <a:rPr dirty="0" sz="18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575757"/>
                </a:solidFill>
                <a:latin typeface="Verdana"/>
                <a:cs typeface="Verdana"/>
              </a:rPr>
              <a:t>breakfast</a:t>
            </a:r>
            <a:endParaRPr sz="1800">
              <a:latin typeface="Verdana"/>
              <a:cs typeface="Verdana"/>
            </a:endParaRPr>
          </a:p>
        </p:txBody>
      </p:sp>
      <p:pic>
        <p:nvPicPr>
          <p:cNvPr id="4" name="object 4" descr="man talking to women while they are sitting on a couch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25968" y="1481327"/>
            <a:ext cx="3483864" cy="2322576"/>
          </a:xfrm>
          <a:prstGeom prst="rect">
            <a:avLst/>
          </a:prstGeom>
        </p:spPr>
      </p:pic>
      <p:pic>
        <p:nvPicPr>
          <p:cNvPr id="5" name="object 5" descr="paramedic grabbing bag out of car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25968" y="3941064"/>
            <a:ext cx="3483864" cy="232257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8587231" y="6452952"/>
            <a:ext cx="2811780" cy="179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575757"/>
                </a:solidFill>
                <a:latin typeface="Verdana"/>
                <a:cs typeface="Verdana"/>
              </a:rPr>
              <a:t>Bridge</a:t>
            </a:r>
            <a:r>
              <a:rPr dirty="0" sz="10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000">
                <a:solidFill>
                  <a:srgbClr val="575757"/>
                </a:solidFill>
                <a:latin typeface="Verdana"/>
                <a:cs typeface="Verdana"/>
              </a:rPr>
              <a:t>Michigan</a:t>
            </a:r>
            <a:r>
              <a:rPr dirty="0" sz="10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000">
                <a:solidFill>
                  <a:srgbClr val="575757"/>
                </a:solidFill>
                <a:latin typeface="Verdana"/>
                <a:cs typeface="Verdana"/>
              </a:rPr>
              <a:t>photos</a:t>
            </a:r>
            <a:r>
              <a:rPr dirty="0" sz="1000" spc="-1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000">
                <a:solidFill>
                  <a:srgbClr val="575757"/>
                </a:solidFill>
                <a:latin typeface="Verdana"/>
                <a:cs typeface="Verdana"/>
              </a:rPr>
              <a:t>by</a:t>
            </a:r>
            <a:r>
              <a:rPr dirty="0" sz="1000" spc="-1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000">
                <a:solidFill>
                  <a:srgbClr val="575757"/>
                </a:solidFill>
                <a:latin typeface="Verdana"/>
                <a:cs typeface="Verdana"/>
              </a:rPr>
              <a:t>Valaurian</a:t>
            </a:r>
            <a:r>
              <a:rPr dirty="0" sz="10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000" spc="-10">
                <a:solidFill>
                  <a:srgbClr val="575757"/>
                </a:solidFill>
                <a:latin typeface="Verdana"/>
                <a:cs typeface="Verdana"/>
              </a:rPr>
              <a:t>Waller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0647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Conclusions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2600" y="1529841"/>
            <a:ext cx="6850380" cy="42989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785" marR="5080" indent="-172720">
              <a:lnSpc>
                <a:spcPct val="110100"/>
              </a:lnSpc>
              <a:spcBef>
                <a:spcPts val="95"/>
              </a:spcBef>
              <a:buFont typeface="Arial"/>
              <a:buChar char="•"/>
              <a:tabLst>
                <a:tab pos="184785" algn="l"/>
              </a:tabLst>
            </a:pP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Roles</a:t>
            </a:r>
            <a:r>
              <a:rPr dirty="0" sz="18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that</a:t>
            </a:r>
            <a:r>
              <a:rPr dirty="0" sz="18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traditionally</a:t>
            </a:r>
            <a:r>
              <a:rPr dirty="0" sz="1800" spc="-7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better</a:t>
            </a:r>
            <a:r>
              <a:rPr dirty="0" sz="18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establish</a:t>
            </a:r>
            <a:r>
              <a:rPr dirty="0" sz="18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trust</a:t>
            </a:r>
            <a:r>
              <a:rPr dirty="0" sz="18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with</a:t>
            </a:r>
            <a:r>
              <a:rPr dirty="0" sz="18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575757"/>
                </a:solidFill>
                <a:latin typeface="Verdana"/>
                <a:cs typeface="Verdana"/>
              </a:rPr>
              <a:t>patients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(i.e.</a:t>
            </a:r>
            <a:r>
              <a:rPr dirty="0" sz="18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CHWs,</a:t>
            </a:r>
            <a:r>
              <a:rPr dirty="0" sz="18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CMs)</a:t>
            </a:r>
            <a:r>
              <a:rPr dirty="0" sz="1800" spc="-1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are</a:t>
            </a:r>
            <a:r>
              <a:rPr dirty="0" sz="18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well</a:t>
            </a:r>
            <a:r>
              <a:rPr dirty="0" sz="18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placed</a:t>
            </a:r>
            <a:r>
              <a:rPr dirty="0" sz="1800" spc="-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to</a:t>
            </a:r>
            <a:r>
              <a:rPr dirty="0" sz="18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obtain</a:t>
            </a:r>
            <a:r>
              <a:rPr dirty="0" sz="18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575757"/>
                </a:solidFill>
                <a:latin typeface="Verdana"/>
                <a:cs typeface="Verdana"/>
              </a:rPr>
              <a:t>honest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answers</a:t>
            </a:r>
            <a:r>
              <a:rPr dirty="0" sz="1800" spc="-6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regarding</a:t>
            </a:r>
            <a:r>
              <a:rPr dirty="0" sz="18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20">
                <a:solidFill>
                  <a:srgbClr val="575757"/>
                </a:solidFill>
                <a:latin typeface="Verdana"/>
                <a:cs typeface="Verdana"/>
              </a:rPr>
              <a:t>needs</a:t>
            </a:r>
            <a:endParaRPr sz="1800">
              <a:latin typeface="Verdana"/>
              <a:cs typeface="Verdana"/>
            </a:endParaRPr>
          </a:p>
          <a:p>
            <a:pPr lvl="1" marL="353060" indent="-168275">
              <a:lnSpc>
                <a:spcPct val="100000"/>
              </a:lnSpc>
              <a:spcBef>
                <a:spcPts val="1400"/>
              </a:spcBef>
              <a:buChar char="–"/>
              <a:tabLst>
                <a:tab pos="353060" algn="l"/>
              </a:tabLst>
            </a:pPr>
            <a:r>
              <a:rPr dirty="0" sz="1600" spc="-30">
                <a:solidFill>
                  <a:srgbClr val="575757"/>
                </a:solidFill>
                <a:latin typeface="Verdana"/>
                <a:cs typeface="Verdana"/>
              </a:rPr>
              <a:t>However,</a:t>
            </a:r>
            <a:r>
              <a:rPr dirty="0" sz="16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staffing</a:t>
            </a:r>
            <a:r>
              <a:rPr dirty="0" sz="16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resources</a:t>
            </a:r>
            <a:r>
              <a:rPr dirty="0" sz="16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are</a:t>
            </a:r>
            <a:r>
              <a:rPr dirty="0" sz="1600" spc="-7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Verdana"/>
                <a:cs typeface="Verdana"/>
              </a:rPr>
              <a:t>limited</a:t>
            </a:r>
            <a:endParaRPr sz="1600">
              <a:latin typeface="Verdana"/>
              <a:cs typeface="Verdana"/>
            </a:endParaRPr>
          </a:p>
          <a:p>
            <a:pPr marL="184785" marR="171450" indent="-172720">
              <a:lnSpc>
                <a:spcPct val="110000"/>
              </a:lnSpc>
              <a:spcBef>
                <a:spcPts val="975"/>
              </a:spcBef>
              <a:buFont typeface="Arial"/>
              <a:buChar char="•"/>
              <a:tabLst>
                <a:tab pos="184785" algn="l"/>
              </a:tabLst>
            </a:pP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Patients</a:t>
            </a:r>
            <a:r>
              <a:rPr dirty="0" sz="18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are</a:t>
            </a:r>
            <a:r>
              <a:rPr dirty="0" sz="18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also</a:t>
            </a:r>
            <a:r>
              <a:rPr dirty="0" sz="18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more</a:t>
            </a:r>
            <a:r>
              <a:rPr dirty="0" sz="18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likely</a:t>
            </a:r>
            <a:r>
              <a:rPr dirty="0" sz="18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to</a:t>
            </a:r>
            <a:r>
              <a:rPr dirty="0" sz="18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reveal</a:t>
            </a:r>
            <a:r>
              <a:rPr dirty="0" sz="18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needs</a:t>
            </a:r>
            <a:r>
              <a:rPr dirty="0" sz="1800" spc="-1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when</a:t>
            </a:r>
            <a:r>
              <a:rPr dirty="0" sz="18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20">
                <a:solidFill>
                  <a:srgbClr val="575757"/>
                </a:solidFill>
                <a:latin typeface="Verdana"/>
                <a:cs typeface="Verdana"/>
              </a:rPr>
              <a:t>they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are</a:t>
            </a:r>
            <a:r>
              <a:rPr dirty="0" sz="18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in</a:t>
            </a:r>
            <a:r>
              <a:rPr dirty="0" sz="18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</a:t>
            </a:r>
            <a:r>
              <a:rPr dirty="0" sz="1800" spc="-1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comfortable</a:t>
            </a:r>
            <a:r>
              <a:rPr dirty="0" sz="18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setting or</a:t>
            </a:r>
            <a:r>
              <a:rPr dirty="0" sz="18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when</a:t>
            </a:r>
            <a:r>
              <a:rPr dirty="0" sz="18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they</a:t>
            </a:r>
            <a:r>
              <a:rPr dirty="0" sz="1800" spc="-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20">
                <a:solidFill>
                  <a:srgbClr val="575757"/>
                </a:solidFill>
                <a:latin typeface="Verdana"/>
                <a:cs typeface="Verdana"/>
              </a:rPr>
              <a:t>self-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report</a:t>
            </a:r>
            <a:r>
              <a:rPr dirty="0" sz="1800" spc="-1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25">
                <a:solidFill>
                  <a:srgbClr val="575757"/>
                </a:solidFill>
                <a:latin typeface="Verdana"/>
                <a:cs typeface="Verdana"/>
              </a:rPr>
              <a:t>via </a:t>
            </a:r>
            <a:r>
              <a:rPr dirty="0" sz="1800" spc="-10">
                <a:solidFill>
                  <a:srgbClr val="575757"/>
                </a:solidFill>
                <a:latin typeface="Verdana"/>
                <a:cs typeface="Verdana"/>
              </a:rPr>
              <a:t>MyChart</a:t>
            </a:r>
            <a:endParaRPr sz="1800">
              <a:latin typeface="Verdana"/>
              <a:cs typeface="Verdana"/>
            </a:endParaRPr>
          </a:p>
          <a:p>
            <a:pPr lvl="1" marL="353060" indent="-168275">
              <a:lnSpc>
                <a:spcPct val="100000"/>
              </a:lnSpc>
              <a:spcBef>
                <a:spcPts val="1400"/>
              </a:spcBef>
              <a:buChar char="–"/>
              <a:tabLst>
                <a:tab pos="353060" algn="l"/>
              </a:tabLst>
            </a:pP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MIH</a:t>
            </a:r>
            <a:r>
              <a:rPr dirty="0" sz="16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screens</a:t>
            </a:r>
            <a:r>
              <a:rPr dirty="0" sz="16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occur</a:t>
            </a:r>
            <a:r>
              <a:rPr dirty="0" sz="16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in</a:t>
            </a:r>
            <a:r>
              <a:rPr dirty="0" sz="16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patients’</a:t>
            </a:r>
            <a:r>
              <a:rPr dirty="0" sz="16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Verdana"/>
                <a:cs typeface="Verdana"/>
              </a:rPr>
              <a:t>homes</a:t>
            </a:r>
            <a:endParaRPr sz="1600">
              <a:latin typeface="Verdana"/>
              <a:cs typeface="Verdana"/>
            </a:endParaRPr>
          </a:p>
          <a:p>
            <a:pPr lvl="1" marL="353060" indent="-168275">
              <a:lnSpc>
                <a:spcPct val="100000"/>
              </a:lnSpc>
              <a:spcBef>
                <a:spcPts val="1480"/>
              </a:spcBef>
              <a:buChar char="–"/>
              <a:tabLst>
                <a:tab pos="353060" algn="l"/>
              </a:tabLst>
            </a:pP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Address</a:t>
            </a:r>
            <a:r>
              <a:rPr dirty="0" sz="16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inequities</a:t>
            </a:r>
            <a:r>
              <a:rPr dirty="0" sz="16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in</a:t>
            </a:r>
            <a:r>
              <a:rPr dirty="0" sz="16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digital</a:t>
            </a:r>
            <a:r>
              <a:rPr dirty="0" sz="16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access</a:t>
            </a:r>
            <a:r>
              <a:rPr dirty="0" sz="16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and</a:t>
            </a:r>
            <a:r>
              <a:rPr dirty="0" sz="16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technology</a:t>
            </a:r>
            <a:r>
              <a:rPr dirty="0" sz="16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Verdana"/>
                <a:cs typeface="Verdana"/>
              </a:rPr>
              <a:t>literacy</a:t>
            </a:r>
            <a:endParaRPr sz="1600">
              <a:latin typeface="Verdana"/>
              <a:cs typeface="Verdana"/>
            </a:endParaRPr>
          </a:p>
          <a:p>
            <a:pPr marL="184785" marR="177165" indent="-172720">
              <a:lnSpc>
                <a:spcPct val="110000"/>
              </a:lnSpc>
              <a:spcBef>
                <a:spcPts val="975"/>
              </a:spcBef>
              <a:buFont typeface="Arial"/>
              <a:buChar char="•"/>
              <a:tabLst>
                <a:tab pos="184785" algn="l"/>
              </a:tabLst>
            </a:pPr>
            <a:r>
              <a:rPr dirty="0" sz="1800" spc="-25">
                <a:solidFill>
                  <a:srgbClr val="575757"/>
                </a:solidFill>
                <a:latin typeface="Verdana"/>
                <a:cs typeface="Verdana"/>
              </a:rPr>
              <a:t>Training</a:t>
            </a:r>
            <a:r>
              <a:rPr dirty="0" sz="18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in</a:t>
            </a:r>
            <a:r>
              <a:rPr dirty="0" sz="18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empathic</a:t>
            </a:r>
            <a:r>
              <a:rPr dirty="0" sz="18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inquiry</a:t>
            </a:r>
            <a:r>
              <a:rPr dirty="0" sz="18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would</a:t>
            </a:r>
            <a:r>
              <a:rPr dirty="0" sz="18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benefit</a:t>
            </a:r>
            <a:r>
              <a:rPr dirty="0" sz="18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MAs</a:t>
            </a:r>
            <a:r>
              <a:rPr dirty="0" sz="18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to</a:t>
            </a:r>
            <a:r>
              <a:rPr dirty="0" sz="18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575757"/>
                </a:solidFill>
                <a:latin typeface="Verdana"/>
                <a:cs typeface="Verdana"/>
              </a:rPr>
              <a:t>obtain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more</a:t>
            </a:r>
            <a:r>
              <a:rPr dirty="0" sz="18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accurate</a:t>
            </a:r>
            <a:r>
              <a:rPr dirty="0" sz="18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575757"/>
                </a:solidFill>
                <a:latin typeface="Verdana"/>
                <a:cs typeface="Verdana"/>
              </a:rPr>
              <a:t>screens</a:t>
            </a:r>
            <a:endParaRPr sz="1800">
              <a:latin typeface="Verdana"/>
              <a:cs typeface="Verdana"/>
            </a:endParaRPr>
          </a:p>
          <a:p>
            <a:pPr marL="525145" indent="-171450">
              <a:lnSpc>
                <a:spcPct val="100000"/>
              </a:lnSpc>
              <a:spcBef>
                <a:spcPts val="965"/>
              </a:spcBef>
              <a:buFont typeface="Arial"/>
              <a:buChar char="•"/>
              <a:tabLst>
                <a:tab pos="525145" algn="l"/>
              </a:tabLst>
            </a:pPr>
            <a:r>
              <a:rPr dirty="0" sz="1400" i="1">
                <a:solidFill>
                  <a:srgbClr val="1363B8"/>
                </a:solidFill>
                <a:latin typeface="Verdana"/>
                <a:cs typeface="Verdana"/>
              </a:rPr>
              <a:t>See</a:t>
            </a:r>
            <a:r>
              <a:rPr dirty="0" sz="1400" spc="-30" i="1">
                <a:solidFill>
                  <a:srgbClr val="1363B8"/>
                </a:solidFill>
                <a:latin typeface="Verdana"/>
                <a:cs typeface="Verdana"/>
              </a:rPr>
              <a:t> </a:t>
            </a:r>
            <a:r>
              <a:rPr dirty="0" sz="1400" i="1">
                <a:solidFill>
                  <a:srgbClr val="1363B8"/>
                </a:solidFill>
                <a:latin typeface="Verdana"/>
                <a:cs typeface="Verdana"/>
              </a:rPr>
              <a:t>SIREN</a:t>
            </a:r>
            <a:r>
              <a:rPr dirty="0" sz="1400" spc="-10" i="1">
                <a:solidFill>
                  <a:srgbClr val="1363B8"/>
                </a:solidFill>
                <a:latin typeface="Verdana"/>
                <a:cs typeface="Verdana"/>
              </a:rPr>
              <a:t> </a:t>
            </a:r>
            <a:r>
              <a:rPr dirty="0" sz="1400" i="1">
                <a:solidFill>
                  <a:srgbClr val="1363B8"/>
                </a:solidFill>
                <a:latin typeface="Verdana"/>
                <a:cs typeface="Verdana"/>
              </a:rPr>
              <a:t>poster</a:t>
            </a:r>
            <a:r>
              <a:rPr dirty="0" sz="1400" spc="-45" i="1">
                <a:solidFill>
                  <a:srgbClr val="1363B8"/>
                </a:solidFill>
                <a:latin typeface="Verdana"/>
                <a:cs typeface="Verdana"/>
              </a:rPr>
              <a:t> </a:t>
            </a:r>
            <a:r>
              <a:rPr dirty="0" sz="1400" spc="-25" i="1">
                <a:solidFill>
                  <a:srgbClr val="1363B8"/>
                </a:solidFill>
                <a:latin typeface="Verdana"/>
                <a:cs typeface="Verdana"/>
              </a:rPr>
              <a:t>#23</a:t>
            </a:r>
            <a:endParaRPr sz="1400">
              <a:latin typeface="Verdana"/>
              <a:cs typeface="Verdana"/>
            </a:endParaRPr>
          </a:p>
        </p:txBody>
      </p:sp>
      <p:pic>
        <p:nvPicPr>
          <p:cNvPr id="4" name="object 4" descr="Henry Ford Paramedics - YouTube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84007" y="3741420"/>
            <a:ext cx="3784092" cy="208483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84007" y="662940"/>
            <a:ext cx="3784092" cy="2525267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11</a:t>
            </a:fld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6961" y="4895850"/>
            <a:ext cx="6193790" cy="1871980"/>
            <a:chOff x="76961" y="4895850"/>
            <a:chExt cx="6193790" cy="18719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011" y="4914898"/>
              <a:ext cx="6155436" cy="183337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486" y="4905375"/>
              <a:ext cx="6174740" cy="1852930"/>
            </a:xfrm>
            <a:custGeom>
              <a:avLst/>
              <a:gdLst/>
              <a:ahLst/>
              <a:cxnLst/>
              <a:rect l="l" t="t" r="r" b="b"/>
              <a:pathLst>
                <a:path w="6174740" h="1852929">
                  <a:moveTo>
                    <a:pt x="0" y="1852422"/>
                  </a:moveTo>
                  <a:lnTo>
                    <a:pt x="6174486" y="1852422"/>
                  </a:lnTo>
                  <a:lnTo>
                    <a:pt x="6174486" y="0"/>
                  </a:lnTo>
                  <a:lnTo>
                    <a:pt x="0" y="0"/>
                  </a:lnTo>
                  <a:lnTo>
                    <a:pt x="0" y="1852422"/>
                  </a:lnTo>
                  <a:close/>
                </a:path>
              </a:pathLst>
            </a:custGeom>
            <a:ln w="19050">
              <a:solidFill>
                <a:srgbClr val="1363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0647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Future</a:t>
            </a:r>
            <a:r>
              <a:rPr dirty="0" spc="-140"/>
              <a:t> </a:t>
            </a:r>
            <a:r>
              <a:rPr dirty="0" spc="-10"/>
              <a:t>Directions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90524" y="1722247"/>
            <a:ext cx="7266305" cy="2868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Henry</a:t>
            </a:r>
            <a:r>
              <a:rPr dirty="0" sz="20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Ford</a:t>
            </a:r>
            <a:r>
              <a:rPr dirty="0" sz="20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Health’s</a:t>
            </a:r>
            <a:r>
              <a:rPr dirty="0" sz="20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SDOH</a:t>
            </a:r>
            <a:r>
              <a:rPr dirty="0" sz="2000" spc="-6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Council</a:t>
            </a:r>
            <a:r>
              <a:rPr dirty="0" sz="20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has</a:t>
            </a:r>
            <a:r>
              <a:rPr dirty="0" sz="20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set</a:t>
            </a:r>
            <a:r>
              <a:rPr dirty="0" sz="20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a</a:t>
            </a:r>
            <a:r>
              <a:rPr dirty="0" sz="20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2025</a:t>
            </a:r>
            <a:r>
              <a:rPr dirty="0" sz="20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spc="-10">
                <a:solidFill>
                  <a:srgbClr val="575757"/>
                </a:solidFill>
                <a:latin typeface="Verdana"/>
                <a:cs typeface="Verdana"/>
              </a:rPr>
              <a:t>goal:</a:t>
            </a:r>
            <a:endParaRPr sz="2000">
              <a:latin typeface="Verdana"/>
              <a:cs typeface="Verdana"/>
            </a:endParaRPr>
          </a:p>
          <a:p>
            <a:pPr marL="184785" marR="302895">
              <a:lnSpc>
                <a:spcPct val="130000"/>
              </a:lnSpc>
              <a:spcBef>
                <a:spcPts val="780"/>
              </a:spcBef>
            </a:pP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“By</a:t>
            </a:r>
            <a:r>
              <a:rPr dirty="0" sz="2000" spc="-30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December</a:t>
            </a:r>
            <a:r>
              <a:rPr dirty="0" sz="2000" spc="-40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31,</a:t>
            </a:r>
            <a:r>
              <a:rPr dirty="0" sz="2000" spc="-2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2025,</a:t>
            </a:r>
            <a:r>
              <a:rPr dirty="0" sz="2000" spc="-1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Henry</a:t>
            </a:r>
            <a:r>
              <a:rPr dirty="0" sz="2000" spc="-3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Ford</a:t>
            </a:r>
            <a:r>
              <a:rPr dirty="0" sz="2000" spc="-30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Health</a:t>
            </a:r>
            <a:r>
              <a:rPr dirty="0" sz="2000" spc="-4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spc="-20" i="1">
                <a:solidFill>
                  <a:srgbClr val="575757"/>
                </a:solidFill>
                <a:latin typeface="Verdana"/>
                <a:cs typeface="Verdana"/>
              </a:rPr>
              <a:t>will </a:t>
            </a: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institute</a:t>
            </a:r>
            <a:r>
              <a:rPr dirty="0" sz="2000" spc="-4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a</a:t>
            </a:r>
            <a:r>
              <a:rPr dirty="0" sz="2000" spc="-20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spc="-10" i="1">
                <a:solidFill>
                  <a:srgbClr val="575757"/>
                </a:solidFill>
                <a:latin typeface="Verdana"/>
                <a:cs typeface="Verdana"/>
              </a:rPr>
              <a:t>system-</a:t>
            </a: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wide</a:t>
            </a:r>
            <a:r>
              <a:rPr dirty="0" sz="2000" spc="-40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policy</a:t>
            </a:r>
            <a:r>
              <a:rPr dirty="0" sz="2000" spc="-20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with</a:t>
            </a:r>
            <a:r>
              <a:rPr dirty="0" sz="2000" spc="-2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standards</a:t>
            </a:r>
            <a:r>
              <a:rPr dirty="0" sz="2000" spc="-40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spc="-10" i="1">
                <a:solidFill>
                  <a:srgbClr val="575757"/>
                </a:solidFill>
                <a:latin typeface="Verdana"/>
                <a:cs typeface="Verdana"/>
              </a:rPr>
              <a:t>around </a:t>
            </a: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SDOH</a:t>
            </a:r>
            <a:r>
              <a:rPr dirty="0" sz="2000" spc="-4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screening</a:t>
            </a:r>
            <a:r>
              <a:rPr dirty="0" sz="2000" spc="-60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and</a:t>
            </a:r>
            <a:r>
              <a:rPr dirty="0" sz="2000" spc="-4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i="1">
                <a:solidFill>
                  <a:srgbClr val="575757"/>
                </a:solidFill>
                <a:latin typeface="Verdana"/>
                <a:cs typeface="Verdana"/>
              </a:rPr>
              <a:t>referral</a:t>
            </a:r>
            <a:r>
              <a:rPr dirty="0" sz="2000" spc="-45" i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spc="-10" i="1">
                <a:solidFill>
                  <a:srgbClr val="575757"/>
                </a:solidFill>
                <a:latin typeface="Verdana"/>
                <a:cs typeface="Verdana"/>
              </a:rPr>
              <a:t>interventions.”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365"/>
              </a:spcBef>
            </a:pPr>
            <a:endParaRPr sz="2000">
              <a:latin typeface="Verdana"/>
              <a:cs typeface="Verdana"/>
            </a:endParaRPr>
          </a:p>
          <a:p>
            <a:pPr marL="13970">
              <a:lnSpc>
                <a:spcPct val="100000"/>
              </a:lnSpc>
            </a:pP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We</a:t>
            </a:r>
            <a:r>
              <a:rPr dirty="0" sz="2000" spc="-6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will</a:t>
            </a:r>
            <a:r>
              <a:rPr dirty="0" sz="20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incorporate</a:t>
            </a:r>
            <a:r>
              <a:rPr dirty="0" sz="2000" spc="-7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these</a:t>
            </a:r>
            <a:r>
              <a:rPr dirty="0" sz="2000" spc="-7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lessons</a:t>
            </a:r>
            <a:r>
              <a:rPr dirty="0" sz="20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around</a:t>
            </a:r>
            <a:r>
              <a:rPr dirty="0" sz="20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the</a:t>
            </a:r>
            <a:r>
              <a:rPr dirty="0" sz="20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spc="-10">
                <a:solidFill>
                  <a:srgbClr val="575757"/>
                </a:solidFill>
                <a:latin typeface="Verdana"/>
                <a:cs typeface="Verdana"/>
              </a:rPr>
              <a:t>importance</a:t>
            </a:r>
            <a:endParaRPr sz="2000">
              <a:latin typeface="Verdana"/>
              <a:cs typeface="Verdana"/>
            </a:endParaRPr>
          </a:p>
          <a:p>
            <a:pPr marL="13970">
              <a:lnSpc>
                <a:spcPct val="100000"/>
              </a:lnSpc>
              <a:spcBef>
                <a:spcPts val="245"/>
              </a:spcBef>
            </a:pP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of</a:t>
            </a:r>
            <a:r>
              <a:rPr dirty="0" sz="20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role</a:t>
            </a:r>
            <a:r>
              <a:rPr dirty="0" sz="20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and</a:t>
            </a:r>
            <a:r>
              <a:rPr dirty="0" sz="20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setting</a:t>
            </a:r>
            <a:r>
              <a:rPr dirty="0" sz="2000" spc="-1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into</a:t>
            </a:r>
            <a:r>
              <a:rPr dirty="0" sz="20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this</a:t>
            </a:r>
            <a:r>
              <a:rPr dirty="0" sz="20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spc="-10">
                <a:solidFill>
                  <a:srgbClr val="575757"/>
                </a:solidFill>
                <a:latin typeface="Verdana"/>
                <a:cs typeface="Verdana"/>
              </a:rPr>
              <a:t>policy.</a:t>
            </a:r>
            <a:endParaRPr sz="2000">
              <a:latin typeface="Verdana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978902" y="2137410"/>
            <a:ext cx="3627120" cy="2504440"/>
            <a:chOff x="7978902" y="2137410"/>
            <a:chExt cx="3627120" cy="250444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46819" y="2161891"/>
              <a:ext cx="3540152" cy="2444106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7988427" y="2146935"/>
              <a:ext cx="3608070" cy="2485390"/>
            </a:xfrm>
            <a:custGeom>
              <a:avLst/>
              <a:gdLst/>
              <a:ahLst/>
              <a:cxnLst/>
              <a:rect l="l" t="t" r="r" b="b"/>
              <a:pathLst>
                <a:path w="3608070" h="2485390">
                  <a:moveTo>
                    <a:pt x="0" y="2484882"/>
                  </a:moveTo>
                  <a:lnTo>
                    <a:pt x="3608070" y="2484882"/>
                  </a:lnTo>
                  <a:lnTo>
                    <a:pt x="3608070" y="0"/>
                  </a:lnTo>
                  <a:lnTo>
                    <a:pt x="0" y="0"/>
                  </a:lnTo>
                  <a:lnTo>
                    <a:pt x="0" y="2484882"/>
                  </a:lnTo>
                  <a:close/>
                </a:path>
              </a:pathLst>
            </a:custGeom>
            <a:ln w="19050">
              <a:solidFill>
                <a:srgbClr val="1363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/>
          <p:cNvGrpSpPr/>
          <p:nvPr/>
        </p:nvGrpSpPr>
        <p:grpSpPr>
          <a:xfrm>
            <a:off x="6377178" y="4895848"/>
            <a:ext cx="5229225" cy="1887220"/>
            <a:chOff x="6377178" y="4895848"/>
            <a:chExt cx="5229225" cy="1887220"/>
          </a:xfrm>
        </p:grpSpPr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57536" y="4971072"/>
              <a:ext cx="5129436" cy="1726052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6386703" y="4905373"/>
              <a:ext cx="5210175" cy="1868170"/>
            </a:xfrm>
            <a:custGeom>
              <a:avLst/>
              <a:gdLst/>
              <a:ahLst/>
              <a:cxnLst/>
              <a:rect l="l" t="t" r="r" b="b"/>
              <a:pathLst>
                <a:path w="5210175" h="1868170">
                  <a:moveTo>
                    <a:pt x="0" y="1867661"/>
                  </a:moveTo>
                  <a:lnTo>
                    <a:pt x="5209794" y="1867661"/>
                  </a:lnTo>
                  <a:lnTo>
                    <a:pt x="5209794" y="0"/>
                  </a:lnTo>
                  <a:lnTo>
                    <a:pt x="0" y="0"/>
                  </a:lnTo>
                  <a:lnTo>
                    <a:pt x="0" y="1867661"/>
                  </a:lnTo>
                  <a:close/>
                </a:path>
              </a:pathLst>
            </a:custGeom>
            <a:ln w="19050">
              <a:solidFill>
                <a:srgbClr val="1363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11</a:t>
            </a:fld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79935" y="0"/>
            <a:ext cx="512445" cy="6858000"/>
          </a:xfrm>
          <a:custGeom>
            <a:avLst/>
            <a:gdLst/>
            <a:ahLst/>
            <a:cxnLst/>
            <a:rect l="l" t="t" r="r" b="b"/>
            <a:pathLst>
              <a:path w="512445" h="6858000">
                <a:moveTo>
                  <a:pt x="512064" y="0"/>
                </a:moveTo>
                <a:lnTo>
                  <a:pt x="0" y="0"/>
                </a:lnTo>
                <a:lnTo>
                  <a:pt x="0" y="6858000"/>
                </a:lnTo>
                <a:lnTo>
                  <a:pt x="512064" y="6858000"/>
                </a:lnTo>
                <a:lnTo>
                  <a:pt x="512064" y="0"/>
                </a:lnTo>
                <a:close/>
              </a:path>
            </a:pathLst>
          </a:custGeom>
          <a:solidFill>
            <a:srgbClr val="0091E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5544820" cy="6858000"/>
            <a:chOff x="0" y="0"/>
            <a:chExt cx="5544820" cy="68580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5544820" cy="6858000"/>
            </a:xfrm>
            <a:custGeom>
              <a:avLst/>
              <a:gdLst/>
              <a:ahLst/>
              <a:cxnLst/>
              <a:rect l="l" t="t" r="r" b="b"/>
              <a:pathLst>
                <a:path w="5544820" h="6858000">
                  <a:moveTo>
                    <a:pt x="554431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5544312" y="6858000"/>
                  </a:lnTo>
                  <a:lnTo>
                    <a:pt x="5544312" y="0"/>
                  </a:lnTo>
                  <a:close/>
                </a:path>
              </a:pathLst>
            </a:custGeom>
            <a:solidFill>
              <a:srgbClr val="00006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45194" y="6402732"/>
              <a:ext cx="2923540" cy="184785"/>
            </a:xfrm>
            <a:custGeom>
              <a:avLst/>
              <a:gdLst/>
              <a:ahLst/>
              <a:cxnLst/>
              <a:rect l="l" t="t" r="r" b="b"/>
              <a:pathLst>
                <a:path w="2923540" h="184784">
                  <a:moveTo>
                    <a:pt x="2288361" y="1024"/>
                  </a:moveTo>
                  <a:lnTo>
                    <a:pt x="2251637" y="1024"/>
                  </a:lnTo>
                  <a:lnTo>
                    <a:pt x="2181202" y="174621"/>
                  </a:lnTo>
                  <a:lnTo>
                    <a:pt x="2223543" y="174621"/>
                  </a:lnTo>
                  <a:lnTo>
                    <a:pt x="2235985" y="140174"/>
                  </a:lnTo>
                  <a:lnTo>
                    <a:pt x="2344820" y="140174"/>
                  </a:lnTo>
                  <a:lnTo>
                    <a:pt x="2333334" y="111865"/>
                  </a:lnTo>
                  <a:lnTo>
                    <a:pt x="2246019" y="111865"/>
                  </a:lnTo>
                  <a:lnTo>
                    <a:pt x="2270099" y="44681"/>
                  </a:lnTo>
                  <a:lnTo>
                    <a:pt x="2306074" y="44681"/>
                  </a:lnTo>
                  <a:lnTo>
                    <a:pt x="2288361" y="1024"/>
                  </a:lnTo>
                  <a:close/>
                </a:path>
                <a:path w="2923540" h="184784">
                  <a:moveTo>
                    <a:pt x="2344820" y="140174"/>
                  </a:moveTo>
                  <a:lnTo>
                    <a:pt x="2304013" y="140174"/>
                  </a:lnTo>
                  <a:lnTo>
                    <a:pt x="2316455" y="174621"/>
                  </a:lnTo>
                  <a:lnTo>
                    <a:pt x="2358796" y="174621"/>
                  </a:lnTo>
                  <a:lnTo>
                    <a:pt x="2344820" y="140174"/>
                  </a:lnTo>
                  <a:close/>
                </a:path>
                <a:path w="2923540" h="184784">
                  <a:moveTo>
                    <a:pt x="2306074" y="44681"/>
                  </a:moveTo>
                  <a:lnTo>
                    <a:pt x="2270099" y="44681"/>
                  </a:lnTo>
                  <a:lnTo>
                    <a:pt x="2293979" y="111865"/>
                  </a:lnTo>
                  <a:lnTo>
                    <a:pt x="2333334" y="111865"/>
                  </a:lnTo>
                  <a:lnTo>
                    <a:pt x="2306074" y="44681"/>
                  </a:lnTo>
                  <a:close/>
                </a:path>
                <a:path w="2923540" h="184784">
                  <a:moveTo>
                    <a:pt x="1181894" y="4090"/>
                  </a:moveTo>
                  <a:lnTo>
                    <a:pt x="1053223" y="4090"/>
                  </a:lnTo>
                  <a:lnTo>
                    <a:pt x="1053223" y="174618"/>
                  </a:lnTo>
                  <a:lnTo>
                    <a:pt x="1092073" y="174618"/>
                  </a:lnTo>
                  <a:lnTo>
                    <a:pt x="1092073" y="106066"/>
                  </a:lnTo>
                  <a:lnTo>
                    <a:pt x="1170797" y="106066"/>
                  </a:lnTo>
                  <a:lnTo>
                    <a:pt x="1170797" y="72985"/>
                  </a:lnTo>
                  <a:lnTo>
                    <a:pt x="1092073" y="72985"/>
                  </a:lnTo>
                  <a:lnTo>
                    <a:pt x="1092073" y="37856"/>
                  </a:lnTo>
                  <a:lnTo>
                    <a:pt x="1181894" y="37856"/>
                  </a:lnTo>
                  <a:lnTo>
                    <a:pt x="1181894" y="4090"/>
                  </a:lnTo>
                  <a:close/>
                </a:path>
                <a:path w="2923540" h="184784">
                  <a:moveTo>
                    <a:pt x="1284919" y="0"/>
                  </a:moveTo>
                  <a:lnTo>
                    <a:pt x="1246839" y="6576"/>
                  </a:lnTo>
                  <a:lnTo>
                    <a:pt x="1223265" y="24983"/>
                  </a:lnTo>
                  <a:lnTo>
                    <a:pt x="1211269" y="53238"/>
                  </a:lnTo>
                  <a:lnTo>
                    <a:pt x="1207921" y="89358"/>
                  </a:lnTo>
                  <a:lnTo>
                    <a:pt x="1211269" y="125479"/>
                  </a:lnTo>
                  <a:lnTo>
                    <a:pt x="1223265" y="153733"/>
                  </a:lnTo>
                  <a:lnTo>
                    <a:pt x="1246839" y="172140"/>
                  </a:lnTo>
                  <a:lnTo>
                    <a:pt x="1284919" y="178716"/>
                  </a:lnTo>
                  <a:lnTo>
                    <a:pt x="1323003" y="172140"/>
                  </a:lnTo>
                  <a:lnTo>
                    <a:pt x="1346583" y="153733"/>
                  </a:lnTo>
                  <a:lnTo>
                    <a:pt x="1349591" y="146653"/>
                  </a:lnTo>
                  <a:lnTo>
                    <a:pt x="1284919" y="146653"/>
                  </a:lnTo>
                  <a:lnTo>
                    <a:pt x="1265117" y="142832"/>
                  </a:lnTo>
                  <a:lnTo>
                    <a:pt x="1253661" y="131690"/>
                  </a:lnTo>
                  <a:lnTo>
                    <a:pt x="1248387" y="113705"/>
                  </a:lnTo>
                  <a:lnTo>
                    <a:pt x="1247113" y="89358"/>
                  </a:lnTo>
                  <a:lnTo>
                    <a:pt x="1248386" y="65009"/>
                  </a:lnTo>
                  <a:lnTo>
                    <a:pt x="1253660" y="47023"/>
                  </a:lnTo>
                  <a:lnTo>
                    <a:pt x="1265111" y="35880"/>
                  </a:lnTo>
                  <a:lnTo>
                    <a:pt x="1284919" y="32059"/>
                  </a:lnTo>
                  <a:lnTo>
                    <a:pt x="1349589" y="32059"/>
                  </a:lnTo>
                  <a:lnTo>
                    <a:pt x="1346583" y="24983"/>
                  </a:lnTo>
                  <a:lnTo>
                    <a:pt x="1323003" y="6576"/>
                  </a:lnTo>
                  <a:lnTo>
                    <a:pt x="1284919" y="0"/>
                  </a:lnTo>
                  <a:close/>
                </a:path>
                <a:path w="2923540" h="184784">
                  <a:moveTo>
                    <a:pt x="1349589" y="32059"/>
                  </a:moveTo>
                  <a:lnTo>
                    <a:pt x="1284919" y="32059"/>
                  </a:lnTo>
                  <a:lnTo>
                    <a:pt x="1304727" y="35880"/>
                  </a:lnTo>
                  <a:lnTo>
                    <a:pt x="1316179" y="47023"/>
                  </a:lnTo>
                  <a:lnTo>
                    <a:pt x="1321452" y="65009"/>
                  </a:lnTo>
                  <a:lnTo>
                    <a:pt x="1322726" y="89358"/>
                  </a:lnTo>
                  <a:lnTo>
                    <a:pt x="1321452" y="113705"/>
                  </a:lnTo>
                  <a:lnTo>
                    <a:pt x="1316179" y="131690"/>
                  </a:lnTo>
                  <a:lnTo>
                    <a:pt x="1304727" y="142832"/>
                  </a:lnTo>
                  <a:lnTo>
                    <a:pt x="1284919" y="146653"/>
                  </a:lnTo>
                  <a:lnTo>
                    <a:pt x="1349591" y="146653"/>
                  </a:lnTo>
                  <a:lnTo>
                    <a:pt x="1358586" y="125479"/>
                  </a:lnTo>
                  <a:lnTo>
                    <a:pt x="1361937" y="89358"/>
                  </a:lnTo>
                  <a:lnTo>
                    <a:pt x="1358586" y="53238"/>
                  </a:lnTo>
                  <a:lnTo>
                    <a:pt x="1349589" y="32059"/>
                  </a:lnTo>
                  <a:close/>
                </a:path>
                <a:path w="2923540" h="184784">
                  <a:moveTo>
                    <a:pt x="1646310" y="4094"/>
                  </a:moveTo>
                  <a:lnTo>
                    <a:pt x="1579004" y="4094"/>
                  </a:lnTo>
                  <a:lnTo>
                    <a:pt x="1579004" y="174623"/>
                  </a:lnTo>
                  <a:lnTo>
                    <a:pt x="1646310" y="174623"/>
                  </a:lnTo>
                  <a:lnTo>
                    <a:pt x="1684845" y="168638"/>
                  </a:lnTo>
                  <a:lnTo>
                    <a:pt x="1711122" y="151559"/>
                  </a:lnTo>
                  <a:lnTo>
                    <a:pt x="1717109" y="140856"/>
                  </a:lnTo>
                  <a:lnTo>
                    <a:pt x="1617855" y="140856"/>
                  </a:lnTo>
                  <a:lnTo>
                    <a:pt x="1617855" y="37856"/>
                  </a:lnTo>
                  <a:lnTo>
                    <a:pt x="1717106" y="37856"/>
                  </a:lnTo>
                  <a:lnTo>
                    <a:pt x="1711122" y="27157"/>
                  </a:lnTo>
                  <a:lnTo>
                    <a:pt x="1684845" y="10078"/>
                  </a:lnTo>
                  <a:lnTo>
                    <a:pt x="1646310" y="4094"/>
                  </a:lnTo>
                  <a:close/>
                </a:path>
                <a:path w="2923540" h="184784">
                  <a:moveTo>
                    <a:pt x="1717106" y="37856"/>
                  </a:moveTo>
                  <a:lnTo>
                    <a:pt x="1645266" y="37856"/>
                  </a:lnTo>
                  <a:lnTo>
                    <a:pt x="1667795" y="41634"/>
                  </a:lnTo>
                  <a:lnTo>
                    <a:pt x="1682198" y="52224"/>
                  </a:lnTo>
                  <a:lnTo>
                    <a:pt x="1689839" y="68505"/>
                  </a:lnTo>
                  <a:lnTo>
                    <a:pt x="1692083" y="89358"/>
                  </a:lnTo>
                  <a:lnTo>
                    <a:pt x="1689839" y="110210"/>
                  </a:lnTo>
                  <a:lnTo>
                    <a:pt x="1682198" y="126490"/>
                  </a:lnTo>
                  <a:lnTo>
                    <a:pt x="1667795" y="137078"/>
                  </a:lnTo>
                  <a:lnTo>
                    <a:pt x="1645266" y="140856"/>
                  </a:lnTo>
                  <a:lnTo>
                    <a:pt x="1717109" y="140856"/>
                  </a:lnTo>
                  <a:lnTo>
                    <a:pt x="1726149" y="124695"/>
                  </a:lnTo>
                  <a:lnTo>
                    <a:pt x="1730933" y="89358"/>
                  </a:lnTo>
                  <a:lnTo>
                    <a:pt x="1726149" y="54021"/>
                  </a:lnTo>
                  <a:lnTo>
                    <a:pt x="1717106" y="37856"/>
                  </a:lnTo>
                  <a:close/>
                </a:path>
                <a:path w="2923540" h="184784">
                  <a:moveTo>
                    <a:pt x="1477926" y="4094"/>
                  </a:moveTo>
                  <a:lnTo>
                    <a:pt x="1394888" y="4094"/>
                  </a:lnTo>
                  <a:lnTo>
                    <a:pt x="1394888" y="174623"/>
                  </a:lnTo>
                  <a:lnTo>
                    <a:pt x="1433657" y="174623"/>
                  </a:lnTo>
                  <a:lnTo>
                    <a:pt x="1433657" y="114572"/>
                  </a:lnTo>
                  <a:lnTo>
                    <a:pt x="1504333" y="114572"/>
                  </a:lnTo>
                  <a:lnTo>
                    <a:pt x="1501926" y="111674"/>
                  </a:lnTo>
                  <a:lnTo>
                    <a:pt x="1518968" y="103891"/>
                  </a:lnTo>
                  <a:lnTo>
                    <a:pt x="1530241" y="92018"/>
                  </a:lnTo>
                  <a:lnTo>
                    <a:pt x="1534924" y="80647"/>
                  </a:lnTo>
                  <a:lnTo>
                    <a:pt x="1433657" y="80647"/>
                  </a:lnTo>
                  <a:lnTo>
                    <a:pt x="1433657" y="38019"/>
                  </a:lnTo>
                  <a:lnTo>
                    <a:pt x="1535392" y="38019"/>
                  </a:lnTo>
                  <a:lnTo>
                    <a:pt x="1535341" y="37656"/>
                  </a:lnTo>
                  <a:lnTo>
                    <a:pt x="1525224" y="20117"/>
                  </a:lnTo>
                  <a:lnTo>
                    <a:pt x="1506574" y="8376"/>
                  </a:lnTo>
                  <a:lnTo>
                    <a:pt x="1477926" y="4094"/>
                  </a:lnTo>
                  <a:close/>
                </a:path>
                <a:path w="2923540" h="184784">
                  <a:moveTo>
                    <a:pt x="1504333" y="114572"/>
                  </a:moveTo>
                  <a:lnTo>
                    <a:pt x="1461691" y="114572"/>
                  </a:lnTo>
                  <a:lnTo>
                    <a:pt x="1475831" y="138275"/>
                  </a:lnTo>
                  <a:lnTo>
                    <a:pt x="1495174" y="157326"/>
                  </a:lnTo>
                  <a:lnTo>
                    <a:pt x="1519739" y="170013"/>
                  </a:lnTo>
                  <a:lnTo>
                    <a:pt x="1549546" y="174623"/>
                  </a:lnTo>
                  <a:lnTo>
                    <a:pt x="1549546" y="138769"/>
                  </a:lnTo>
                  <a:lnTo>
                    <a:pt x="1533792" y="135233"/>
                  </a:lnTo>
                  <a:lnTo>
                    <a:pt x="1520769" y="129533"/>
                  </a:lnTo>
                  <a:lnTo>
                    <a:pt x="1510230" y="121676"/>
                  </a:lnTo>
                  <a:lnTo>
                    <a:pt x="1504333" y="114572"/>
                  </a:lnTo>
                  <a:close/>
                </a:path>
                <a:path w="2923540" h="184784">
                  <a:moveTo>
                    <a:pt x="1535392" y="38019"/>
                  </a:moveTo>
                  <a:lnTo>
                    <a:pt x="1474575" y="38019"/>
                  </a:lnTo>
                  <a:lnTo>
                    <a:pt x="1486135" y="39873"/>
                  </a:lnTo>
                  <a:lnTo>
                    <a:pt x="1493119" y="44738"/>
                  </a:lnTo>
                  <a:lnTo>
                    <a:pt x="1496555" y="51572"/>
                  </a:lnTo>
                  <a:lnTo>
                    <a:pt x="1497471" y="59333"/>
                  </a:lnTo>
                  <a:lnTo>
                    <a:pt x="1496555" y="67095"/>
                  </a:lnTo>
                  <a:lnTo>
                    <a:pt x="1493119" y="73929"/>
                  </a:lnTo>
                  <a:lnTo>
                    <a:pt x="1486135" y="78794"/>
                  </a:lnTo>
                  <a:lnTo>
                    <a:pt x="1474575" y="80647"/>
                  </a:lnTo>
                  <a:lnTo>
                    <a:pt x="1534924" y="80647"/>
                  </a:lnTo>
                  <a:lnTo>
                    <a:pt x="1536473" y="76888"/>
                  </a:lnTo>
                  <a:lnTo>
                    <a:pt x="1538388" y="59333"/>
                  </a:lnTo>
                  <a:lnTo>
                    <a:pt x="1535392" y="38019"/>
                  </a:lnTo>
                  <a:close/>
                </a:path>
                <a:path w="2923540" h="184784">
                  <a:moveTo>
                    <a:pt x="390303" y="4092"/>
                  </a:moveTo>
                  <a:lnTo>
                    <a:pt x="258140" y="4092"/>
                  </a:lnTo>
                  <a:lnTo>
                    <a:pt x="258140" y="174621"/>
                  </a:lnTo>
                  <a:lnTo>
                    <a:pt x="390303" y="174621"/>
                  </a:lnTo>
                  <a:lnTo>
                    <a:pt x="390303" y="140856"/>
                  </a:lnTo>
                  <a:lnTo>
                    <a:pt x="296990" y="140856"/>
                  </a:lnTo>
                  <a:lnTo>
                    <a:pt x="296990" y="104707"/>
                  </a:lnTo>
                  <a:lnTo>
                    <a:pt x="379185" y="104707"/>
                  </a:lnTo>
                  <a:lnTo>
                    <a:pt x="379185" y="71624"/>
                  </a:lnTo>
                  <a:lnTo>
                    <a:pt x="296990" y="71624"/>
                  </a:lnTo>
                  <a:lnTo>
                    <a:pt x="296990" y="37860"/>
                  </a:lnTo>
                  <a:lnTo>
                    <a:pt x="390303" y="37860"/>
                  </a:lnTo>
                  <a:lnTo>
                    <a:pt x="390303" y="4092"/>
                  </a:lnTo>
                  <a:close/>
                </a:path>
                <a:path w="2923540" h="184784">
                  <a:moveTo>
                    <a:pt x="100993" y="98330"/>
                  </a:moveTo>
                  <a:lnTo>
                    <a:pt x="62226" y="98330"/>
                  </a:lnTo>
                  <a:lnTo>
                    <a:pt x="62226" y="174623"/>
                  </a:lnTo>
                  <a:lnTo>
                    <a:pt x="100993" y="174623"/>
                  </a:lnTo>
                  <a:lnTo>
                    <a:pt x="100993" y="98330"/>
                  </a:lnTo>
                  <a:close/>
                </a:path>
                <a:path w="2923540" h="184784">
                  <a:moveTo>
                    <a:pt x="218246" y="94794"/>
                  </a:moveTo>
                  <a:lnTo>
                    <a:pt x="111679" y="94794"/>
                  </a:lnTo>
                  <a:lnTo>
                    <a:pt x="133655" y="95453"/>
                  </a:lnTo>
                  <a:lnTo>
                    <a:pt x="152127" y="97205"/>
                  </a:lnTo>
                  <a:lnTo>
                    <a:pt x="167324" y="99717"/>
                  </a:lnTo>
                  <a:lnTo>
                    <a:pt x="179474" y="102651"/>
                  </a:lnTo>
                  <a:lnTo>
                    <a:pt x="179474" y="174623"/>
                  </a:lnTo>
                  <a:lnTo>
                    <a:pt x="218246" y="174623"/>
                  </a:lnTo>
                  <a:lnTo>
                    <a:pt x="218246" y="94794"/>
                  </a:lnTo>
                  <a:close/>
                </a:path>
                <a:path w="2923540" h="184784">
                  <a:moveTo>
                    <a:pt x="100995" y="4094"/>
                  </a:moveTo>
                  <a:lnTo>
                    <a:pt x="62226" y="4094"/>
                  </a:lnTo>
                  <a:lnTo>
                    <a:pt x="62226" y="64769"/>
                  </a:lnTo>
                  <a:lnTo>
                    <a:pt x="43484" y="67729"/>
                  </a:lnTo>
                  <a:lnTo>
                    <a:pt x="26583" y="71300"/>
                  </a:lnTo>
                  <a:lnTo>
                    <a:pt x="11947" y="75309"/>
                  </a:lnTo>
                  <a:lnTo>
                    <a:pt x="0" y="79579"/>
                  </a:lnTo>
                  <a:lnTo>
                    <a:pt x="0" y="113755"/>
                  </a:lnTo>
                  <a:lnTo>
                    <a:pt x="13494" y="109095"/>
                  </a:lnTo>
                  <a:lnTo>
                    <a:pt x="28483" y="104893"/>
                  </a:lnTo>
                  <a:lnTo>
                    <a:pt x="44787" y="101266"/>
                  </a:lnTo>
                  <a:lnTo>
                    <a:pt x="62226" y="98330"/>
                  </a:lnTo>
                  <a:lnTo>
                    <a:pt x="100993" y="98330"/>
                  </a:lnTo>
                  <a:lnTo>
                    <a:pt x="100993" y="95040"/>
                  </a:lnTo>
                  <a:lnTo>
                    <a:pt x="101857" y="95040"/>
                  </a:lnTo>
                  <a:lnTo>
                    <a:pt x="108075" y="94794"/>
                  </a:lnTo>
                  <a:lnTo>
                    <a:pt x="218246" y="94794"/>
                  </a:lnTo>
                  <a:lnTo>
                    <a:pt x="218246" y="67192"/>
                  </a:lnTo>
                  <a:lnTo>
                    <a:pt x="179474" y="67192"/>
                  </a:lnTo>
                  <a:lnTo>
                    <a:pt x="165320" y="64565"/>
                  </a:lnTo>
                  <a:lnTo>
                    <a:pt x="149942" y="62694"/>
                  </a:lnTo>
                  <a:lnTo>
                    <a:pt x="133331" y="61574"/>
                  </a:lnTo>
                  <a:lnTo>
                    <a:pt x="100995" y="61574"/>
                  </a:lnTo>
                  <a:lnTo>
                    <a:pt x="100995" y="4094"/>
                  </a:lnTo>
                  <a:close/>
                </a:path>
                <a:path w="2923540" h="184784">
                  <a:moveTo>
                    <a:pt x="218246" y="4094"/>
                  </a:moveTo>
                  <a:lnTo>
                    <a:pt x="179474" y="4094"/>
                  </a:lnTo>
                  <a:lnTo>
                    <a:pt x="179474" y="67192"/>
                  </a:lnTo>
                  <a:lnTo>
                    <a:pt x="218246" y="67192"/>
                  </a:lnTo>
                  <a:lnTo>
                    <a:pt x="218246" y="4094"/>
                  </a:lnTo>
                  <a:close/>
                </a:path>
                <a:path w="2923540" h="184784">
                  <a:moveTo>
                    <a:pt x="120965" y="61316"/>
                  </a:moveTo>
                  <a:lnTo>
                    <a:pt x="105790" y="61316"/>
                  </a:lnTo>
                  <a:lnTo>
                    <a:pt x="98824" y="61574"/>
                  </a:lnTo>
                  <a:lnTo>
                    <a:pt x="133331" y="61574"/>
                  </a:lnTo>
                  <a:lnTo>
                    <a:pt x="120965" y="61316"/>
                  </a:lnTo>
                  <a:close/>
                </a:path>
                <a:path w="2923540" h="184784">
                  <a:moveTo>
                    <a:pt x="455501" y="4092"/>
                  </a:moveTo>
                  <a:lnTo>
                    <a:pt x="423253" y="4092"/>
                  </a:lnTo>
                  <a:lnTo>
                    <a:pt x="423253" y="174621"/>
                  </a:lnTo>
                  <a:lnTo>
                    <a:pt x="462083" y="174621"/>
                  </a:lnTo>
                  <a:lnTo>
                    <a:pt x="460357" y="66168"/>
                  </a:lnTo>
                  <a:lnTo>
                    <a:pt x="506120" y="66168"/>
                  </a:lnTo>
                  <a:lnTo>
                    <a:pt x="455501" y="4092"/>
                  </a:lnTo>
                  <a:close/>
                </a:path>
                <a:path w="2923540" h="184784">
                  <a:moveTo>
                    <a:pt x="506120" y="66168"/>
                  </a:moveTo>
                  <a:lnTo>
                    <a:pt x="460357" y="66168"/>
                  </a:lnTo>
                  <a:lnTo>
                    <a:pt x="548452" y="174621"/>
                  </a:lnTo>
                  <a:lnTo>
                    <a:pt x="580700" y="174621"/>
                  </a:lnTo>
                  <a:lnTo>
                    <a:pt x="580700" y="112544"/>
                  </a:lnTo>
                  <a:lnTo>
                    <a:pt x="543937" y="112544"/>
                  </a:lnTo>
                  <a:lnTo>
                    <a:pt x="506120" y="66168"/>
                  </a:lnTo>
                  <a:close/>
                </a:path>
                <a:path w="2923540" h="184784">
                  <a:moveTo>
                    <a:pt x="580700" y="4092"/>
                  </a:moveTo>
                  <a:lnTo>
                    <a:pt x="541870" y="4092"/>
                  </a:lnTo>
                  <a:lnTo>
                    <a:pt x="543937" y="112544"/>
                  </a:lnTo>
                  <a:lnTo>
                    <a:pt x="580700" y="112544"/>
                  </a:lnTo>
                  <a:lnTo>
                    <a:pt x="580700" y="4092"/>
                  </a:lnTo>
                  <a:close/>
                </a:path>
                <a:path w="2923540" h="184784">
                  <a:moveTo>
                    <a:pt x="805895" y="139142"/>
                  </a:moveTo>
                  <a:lnTo>
                    <a:pt x="805895" y="172769"/>
                  </a:lnTo>
                  <a:lnTo>
                    <a:pt x="817984" y="175346"/>
                  </a:lnTo>
                  <a:lnTo>
                    <a:pt x="831689" y="177246"/>
                  </a:lnTo>
                  <a:lnTo>
                    <a:pt x="846082" y="178420"/>
                  </a:lnTo>
                  <a:lnTo>
                    <a:pt x="860237" y="178822"/>
                  </a:lnTo>
                  <a:lnTo>
                    <a:pt x="903300" y="172769"/>
                  </a:lnTo>
                  <a:lnTo>
                    <a:pt x="903834" y="172769"/>
                  </a:lnTo>
                  <a:lnTo>
                    <a:pt x="929664" y="155969"/>
                  </a:lnTo>
                  <a:lnTo>
                    <a:pt x="934368" y="146403"/>
                  </a:lnTo>
                  <a:lnTo>
                    <a:pt x="860237" y="146403"/>
                  </a:lnTo>
                  <a:lnTo>
                    <a:pt x="847454" y="145923"/>
                  </a:lnTo>
                  <a:lnTo>
                    <a:pt x="833720" y="144519"/>
                  </a:lnTo>
                  <a:lnTo>
                    <a:pt x="819660" y="142241"/>
                  </a:lnTo>
                  <a:lnTo>
                    <a:pt x="805895" y="139142"/>
                  </a:lnTo>
                  <a:close/>
                </a:path>
                <a:path w="2923540" h="184784">
                  <a:moveTo>
                    <a:pt x="944729" y="102268"/>
                  </a:moveTo>
                  <a:lnTo>
                    <a:pt x="906050" y="102268"/>
                  </a:lnTo>
                  <a:lnTo>
                    <a:pt x="905932" y="107519"/>
                  </a:lnTo>
                  <a:lnTo>
                    <a:pt x="904301" y="121955"/>
                  </a:lnTo>
                  <a:lnTo>
                    <a:pt x="897569" y="134655"/>
                  </a:lnTo>
                  <a:lnTo>
                    <a:pt x="883624" y="143245"/>
                  </a:lnTo>
                  <a:lnTo>
                    <a:pt x="860237" y="146403"/>
                  </a:lnTo>
                  <a:lnTo>
                    <a:pt x="934368" y="146403"/>
                  </a:lnTo>
                  <a:lnTo>
                    <a:pt x="941780" y="131329"/>
                  </a:lnTo>
                  <a:lnTo>
                    <a:pt x="944729" y="102268"/>
                  </a:lnTo>
                  <a:close/>
                </a:path>
                <a:path w="2923540" h="184784">
                  <a:moveTo>
                    <a:pt x="838865" y="4094"/>
                  </a:moveTo>
                  <a:lnTo>
                    <a:pt x="800396" y="4094"/>
                  </a:lnTo>
                  <a:lnTo>
                    <a:pt x="800396" y="59931"/>
                  </a:lnTo>
                  <a:lnTo>
                    <a:pt x="803235" y="80060"/>
                  </a:lnTo>
                  <a:lnTo>
                    <a:pt x="803334" y="80762"/>
                  </a:lnTo>
                  <a:lnTo>
                    <a:pt x="803445" y="81550"/>
                  </a:lnTo>
                  <a:lnTo>
                    <a:pt x="803516" y="82056"/>
                  </a:lnTo>
                  <a:lnTo>
                    <a:pt x="813678" y="99112"/>
                  </a:lnTo>
                  <a:lnTo>
                    <a:pt x="832084" y="110087"/>
                  </a:lnTo>
                  <a:lnTo>
                    <a:pt x="859936" y="113971"/>
                  </a:lnTo>
                  <a:lnTo>
                    <a:pt x="871351" y="113283"/>
                  </a:lnTo>
                  <a:lnTo>
                    <a:pt x="882993" y="111162"/>
                  </a:lnTo>
                  <a:lnTo>
                    <a:pt x="894634" y="107519"/>
                  </a:lnTo>
                  <a:lnTo>
                    <a:pt x="906050" y="102268"/>
                  </a:lnTo>
                  <a:lnTo>
                    <a:pt x="944729" y="102268"/>
                  </a:lnTo>
                  <a:lnTo>
                    <a:pt x="944820" y="81550"/>
                  </a:lnTo>
                  <a:lnTo>
                    <a:pt x="866357" y="81550"/>
                  </a:lnTo>
                  <a:lnTo>
                    <a:pt x="854332" y="80060"/>
                  </a:lnTo>
                  <a:lnTo>
                    <a:pt x="845741" y="75474"/>
                  </a:lnTo>
                  <a:lnTo>
                    <a:pt x="840584" y="67623"/>
                  </a:lnTo>
                  <a:lnTo>
                    <a:pt x="838865" y="56338"/>
                  </a:lnTo>
                  <a:lnTo>
                    <a:pt x="838865" y="4094"/>
                  </a:lnTo>
                  <a:close/>
                </a:path>
                <a:path w="2923540" h="184784">
                  <a:moveTo>
                    <a:pt x="944820" y="4094"/>
                  </a:moveTo>
                  <a:lnTo>
                    <a:pt x="906050" y="4094"/>
                  </a:lnTo>
                  <a:lnTo>
                    <a:pt x="906050" y="71643"/>
                  </a:lnTo>
                  <a:lnTo>
                    <a:pt x="898548" y="75474"/>
                  </a:lnTo>
                  <a:lnTo>
                    <a:pt x="889635" y="78623"/>
                  </a:lnTo>
                  <a:lnTo>
                    <a:pt x="878999" y="80762"/>
                  </a:lnTo>
                  <a:lnTo>
                    <a:pt x="866357" y="81550"/>
                  </a:lnTo>
                  <a:lnTo>
                    <a:pt x="944820" y="81550"/>
                  </a:lnTo>
                  <a:lnTo>
                    <a:pt x="944820" y="4094"/>
                  </a:lnTo>
                  <a:close/>
                </a:path>
                <a:path w="2923540" h="184784">
                  <a:moveTo>
                    <a:pt x="703652" y="4094"/>
                  </a:moveTo>
                  <a:lnTo>
                    <a:pt x="620594" y="4094"/>
                  </a:lnTo>
                  <a:lnTo>
                    <a:pt x="620594" y="174623"/>
                  </a:lnTo>
                  <a:lnTo>
                    <a:pt x="659364" y="174623"/>
                  </a:lnTo>
                  <a:lnTo>
                    <a:pt x="659364" y="114572"/>
                  </a:lnTo>
                  <a:lnTo>
                    <a:pt x="730038" y="114572"/>
                  </a:lnTo>
                  <a:lnTo>
                    <a:pt x="727633" y="111676"/>
                  </a:lnTo>
                  <a:lnTo>
                    <a:pt x="744682" y="103893"/>
                  </a:lnTo>
                  <a:lnTo>
                    <a:pt x="755955" y="92020"/>
                  </a:lnTo>
                  <a:lnTo>
                    <a:pt x="760634" y="80651"/>
                  </a:lnTo>
                  <a:lnTo>
                    <a:pt x="659364" y="80651"/>
                  </a:lnTo>
                  <a:lnTo>
                    <a:pt x="659364" y="38021"/>
                  </a:lnTo>
                  <a:lnTo>
                    <a:pt x="761099" y="38021"/>
                  </a:lnTo>
                  <a:lnTo>
                    <a:pt x="761048" y="37657"/>
                  </a:lnTo>
                  <a:lnTo>
                    <a:pt x="750933" y="20118"/>
                  </a:lnTo>
                  <a:lnTo>
                    <a:pt x="732288" y="8376"/>
                  </a:lnTo>
                  <a:lnTo>
                    <a:pt x="703652" y="4094"/>
                  </a:lnTo>
                  <a:close/>
                </a:path>
                <a:path w="2923540" h="184784">
                  <a:moveTo>
                    <a:pt x="730038" y="114572"/>
                  </a:moveTo>
                  <a:lnTo>
                    <a:pt x="687398" y="114572"/>
                  </a:lnTo>
                  <a:lnTo>
                    <a:pt x="701545" y="138275"/>
                  </a:lnTo>
                  <a:lnTo>
                    <a:pt x="720887" y="157325"/>
                  </a:lnTo>
                  <a:lnTo>
                    <a:pt x="745448" y="170011"/>
                  </a:lnTo>
                  <a:lnTo>
                    <a:pt x="775267" y="174623"/>
                  </a:lnTo>
                  <a:lnTo>
                    <a:pt x="775252" y="138775"/>
                  </a:lnTo>
                  <a:lnTo>
                    <a:pt x="759506" y="135238"/>
                  </a:lnTo>
                  <a:lnTo>
                    <a:pt x="746483" y="129536"/>
                  </a:lnTo>
                  <a:lnTo>
                    <a:pt x="735939" y="121679"/>
                  </a:lnTo>
                  <a:lnTo>
                    <a:pt x="730038" y="114572"/>
                  </a:lnTo>
                  <a:close/>
                </a:path>
                <a:path w="2923540" h="184784">
                  <a:moveTo>
                    <a:pt x="761099" y="38021"/>
                  </a:moveTo>
                  <a:lnTo>
                    <a:pt x="700281" y="38021"/>
                  </a:lnTo>
                  <a:lnTo>
                    <a:pt x="711845" y="39875"/>
                  </a:lnTo>
                  <a:lnTo>
                    <a:pt x="718836" y="44740"/>
                  </a:lnTo>
                  <a:lnTo>
                    <a:pt x="722278" y="51574"/>
                  </a:lnTo>
                  <a:lnTo>
                    <a:pt x="723198" y="59335"/>
                  </a:lnTo>
                  <a:lnTo>
                    <a:pt x="722278" y="67097"/>
                  </a:lnTo>
                  <a:lnTo>
                    <a:pt x="718836" y="73932"/>
                  </a:lnTo>
                  <a:lnTo>
                    <a:pt x="711845" y="78797"/>
                  </a:lnTo>
                  <a:lnTo>
                    <a:pt x="700281" y="80651"/>
                  </a:lnTo>
                  <a:lnTo>
                    <a:pt x="760634" y="80651"/>
                  </a:lnTo>
                  <a:lnTo>
                    <a:pt x="762182" y="76890"/>
                  </a:lnTo>
                  <a:lnTo>
                    <a:pt x="764095" y="59335"/>
                  </a:lnTo>
                  <a:lnTo>
                    <a:pt x="761099" y="38021"/>
                  </a:lnTo>
                  <a:close/>
                </a:path>
                <a:path w="2923540" h="184784">
                  <a:moveTo>
                    <a:pt x="1868554" y="4094"/>
                  </a:moveTo>
                  <a:lnTo>
                    <a:pt x="1829704" y="4094"/>
                  </a:lnTo>
                  <a:lnTo>
                    <a:pt x="1829704" y="174623"/>
                  </a:lnTo>
                  <a:lnTo>
                    <a:pt x="1868554" y="174623"/>
                  </a:lnTo>
                  <a:lnTo>
                    <a:pt x="1868554" y="103681"/>
                  </a:lnTo>
                  <a:lnTo>
                    <a:pt x="1985787" y="103681"/>
                  </a:lnTo>
                  <a:lnTo>
                    <a:pt x="1985787" y="70598"/>
                  </a:lnTo>
                  <a:lnTo>
                    <a:pt x="1868554" y="70598"/>
                  </a:lnTo>
                  <a:lnTo>
                    <a:pt x="1868554" y="4094"/>
                  </a:lnTo>
                  <a:close/>
                </a:path>
                <a:path w="2923540" h="184784">
                  <a:moveTo>
                    <a:pt x="1985787" y="103681"/>
                  </a:moveTo>
                  <a:lnTo>
                    <a:pt x="1946937" y="103681"/>
                  </a:lnTo>
                  <a:lnTo>
                    <a:pt x="1946937" y="174623"/>
                  </a:lnTo>
                  <a:lnTo>
                    <a:pt x="1985787" y="174623"/>
                  </a:lnTo>
                  <a:lnTo>
                    <a:pt x="1985787" y="103681"/>
                  </a:lnTo>
                  <a:close/>
                </a:path>
                <a:path w="2923540" h="184784">
                  <a:moveTo>
                    <a:pt x="1985787" y="4094"/>
                  </a:moveTo>
                  <a:lnTo>
                    <a:pt x="1946937" y="4094"/>
                  </a:lnTo>
                  <a:lnTo>
                    <a:pt x="1946937" y="70598"/>
                  </a:lnTo>
                  <a:lnTo>
                    <a:pt x="1985787" y="70598"/>
                  </a:lnTo>
                  <a:lnTo>
                    <a:pt x="1985787" y="4094"/>
                  </a:lnTo>
                  <a:close/>
                </a:path>
                <a:path w="2923540" h="184784">
                  <a:moveTo>
                    <a:pt x="2157924" y="4094"/>
                  </a:moveTo>
                  <a:lnTo>
                    <a:pt x="2025681" y="4094"/>
                  </a:lnTo>
                  <a:lnTo>
                    <a:pt x="2025681" y="174623"/>
                  </a:lnTo>
                  <a:lnTo>
                    <a:pt x="2157924" y="174623"/>
                  </a:lnTo>
                  <a:lnTo>
                    <a:pt x="2157924" y="140692"/>
                  </a:lnTo>
                  <a:lnTo>
                    <a:pt x="2064611" y="140692"/>
                  </a:lnTo>
                  <a:lnTo>
                    <a:pt x="2064611" y="104537"/>
                  </a:lnTo>
                  <a:lnTo>
                    <a:pt x="2146686" y="104537"/>
                  </a:lnTo>
                  <a:lnTo>
                    <a:pt x="2146686" y="71456"/>
                  </a:lnTo>
                  <a:lnTo>
                    <a:pt x="2064611" y="71456"/>
                  </a:lnTo>
                  <a:lnTo>
                    <a:pt x="2064611" y="37690"/>
                  </a:lnTo>
                  <a:lnTo>
                    <a:pt x="2157924" y="37690"/>
                  </a:lnTo>
                  <a:lnTo>
                    <a:pt x="2157924" y="4094"/>
                  </a:lnTo>
                  <a:close/>
                </a:path>
                <a:path w="2923540" h="184784">
                  <a:moveTo>
                    <a:pt x="2422008" y="4094"/>
                  </a:moveTo>
                  <a:lnTo>
                    <a:pt x="2383078" y="4094"/>
                  </a:lnTo>
                  <a:lnTo>
                    <a:pt x="2383078" y="174621"/>
                  </a:lnTo>
                  <a:lnTo>
                    <a:pt x="2515321" y="174621"/>
                  </a:lnTo>
                  <a:lnTo>
                    <a:pt x="2515321" y="140690"/>
                  </a:lnTo>
                  <a:lnTo>
                    <a:pt x="2422008" y="140690"/>
                  </a:lnTo>
                  <a:lnTo>
                    <a:pt x="2422008" y="4094"/>
                  </a:lnTo>
                  <a:close/>
                </a:path>
                <a:path w="2923540" h="184784">
                  <a:moveTo>
                    <a:pt x="2588566" y="37690"/>
                  </a:moveTo>
                  <a:lnTo>
                    <a:pt x="2549636" y="37690"/>
                  </a:lnTo>
                  <a:lnTo>
                    <a:pt x="2549636" y="174621"/>
                  </a:lnTo>
                  <a:lnTo>
                    <a:pt x="2588566" y="174621"/>
                  </a:lnTo>
                  <a:lnTo>
                    <a:pt x="2588566" y="37690"/>
                  </a:lnTo>
                  <a:close/>
                </a:path>
                <a:path w="2923540" h="184784">
                  <a:moveTo>
                    <a:pt x="2643550" y="4094"/>
                  </a:moveTo>
                  <a:lnTo>
                    <a:pt x="2494451" y="4094"/>
                  </a:lnTo>
                  <a:lnTo>
                    <a:pt x="2494451" y="37690"/>
                  </a:lnTo>
                  <a:lnTo>
                    <a:pt x="2643550" y="37690"/>
                  </a:lnTo>
                  <a:lnTo>
                    <a:pt x="2643550" y="4094"/>
                  </a:lnTo>
                  <a:close/>
                </a:path>
                <a:path w="2923540" h="184784">
                  <a:moveTo>
                    <a:pt x="2901213" y="141330"/>
                  </a:moveTo>
                  <a:lnTo>
                    <a:pt x="2892684" y="142175"/>
                  </a:lnTo>
                  <a:lnTo>
                    <a:pt x="2885661" y="145368"/>
                  </a:lnTo>
                  <a:lnTo>
                    <a:pt x="2880895" y="151898"/>
                  </a:lnTo>
                  <a:lnTo>
                    <a:pt x="2879193" y="162422"/>
                  </a:lnTo>
                  <a:lnTo>
                    <a:pt x="2879301" y="163742"/>
                  </a:lnTo>
                  <a:lnTo>
                    <a:pt x="2880797" y="172932"/>
                  </a:lnTo>
                  <a:lnTo>
                    <a:pt x="2880895" y="173536"/>
                  </a:lnTo>
                  <a:lnTo>
                    <a:pt x="2885661" y="180073"/>
                  </a:lnTo>
                  <a:lnTo>
                    <a:pt x="2892685" y="183305"/>
                  </a:lnTo>
                  <a:lnTo>
                    <a:pt x="2901213" y="184173"/>
                  </a:lnTo>
                  <a:lnTo>
                    <a:pt x="2909773" y="183305"/>
                  </a:lnTo>
                  <a:lnTo>
                    <a:pt x="2911486" y="182524"/>
                  </a:lnTo>
                  <a:lnTo>
                    <a:pt x="2901213" y="182524"/>
                  </a:lnTo>
                  <a:lnTo>
                    <a:pt x="2893644" y="181798"/>
                  </a:lnTo>
                  <a:lnTo>
                    <a:pt x="2887166" y="178941"/>
                  </a:lnTo>
                  <a:lnTo>
                    <a:pt x="2882645" y="172932"/>
                  </a:lnTo>
                  <a:lnTo>
                    <a:pt x="2881193" y="164236"/>
                  </a:lnTo>
                  <a:lnTo>
                    <a:pt x="2881111" y="163742"/>
                  </a:lnTo>
                  <a:lnTo>
                    <a:pt x="2901213" y="142977"/>
                  </a:lnTo>
                  <a:lnTo>
                    <a:pt x="2911556" y="142977"/>
                  </a:lnTo>
                  <a:lnTo>
                    <a:pt x="2909773" y="142175"/>
                  </a:lnTo>
                  <a:lnTo>
                    <a:pt x="2901213" y="141330"/>
                  </a:lnTo>
                  <a:close/>
                </a:path>
                <a:path w="2923540" h="184784">
                  <a:moveTo>
                    <a:pt x="2911556" y="142977"/>
                  </a:moveTo>
                  <a:lnTo>
                    <a:pt x="2901213" y="142977"/>
                  </a:lnTo>
                  <a:lnTo>
                    <a:pt x="2908872" y="143705"/>
                  </a:lnTo>
                  <a:lnTo>
                    <a:pt x="2915337" y="146563"/>
                  </a:lnTo>
                  <a:lnTo>
                    <a:pt x="2919810" y="152572"/>
                  </a:lnTo>
                  <a:lnTo>
                    <a:pt x="2921427" y="162422"/>
                  </a:lnTo>
                  <a:lnTo>
                    <a:pt x="2921319" y="163742"/>
                  </a:lnTo>
                  <a:lnTo>
                    <a:pt x="2919810" y="172932"/>
                  </a:lnTo>
                  <a:lnTo>
                    <a:pt x="2915336" y="178941"/>
                  </a:lnTo>
                  <a:lnTo>
                    <a:pt x="2908867" y="181798"/>
                  </a:lnTo>
                  <a:lnTo>
                    <a:pt x="2901213" y="182524"/>
                  </a:lnTo>
                  <a:lnTo>
                    <a:pt x="2911486" y="182524"/>
                  </a:lnTo>
                  <a:lnTo>
                    <a:pt x="2923434" y="162422"/>
                  </a:lnTo>
                  <a:lnTo>
                    <a:pt x="2921812" y="152572"/>
                  </a:lnTo>
                  <a:lnTo>
                    <a:pt x="2921701" y="151898"/>
                  </a:lnTo>
                  <a:lnTo>
                    <a:pt x="2916866" y="145368"/>
                  </a:lnTo>
                  <a:lnTo>
                    <a:pt x="2911556" y="142977"/>
                  </a:lnTo>
                  <a:close/>
                </a:path>
                <a:path w="2923540" h="184784">
                  <a:moveTo>
                    <a:pt x="2711779" y="4094"/>
                  </a:moveTo>
                  <a:lnTo>
                    <a:pt x="2673049" y="4094"/>
                  </a:lnTo>
                  <a:lnTo>
                    <a:pt x="2673049" y="174621"/>
                  </a:lnTo>
                  <a:lnTo>
                    <a:pt x="2711779" y="174621"/>
                  </a:lnTo>
                  <a:lnTo>
                    <a:pt x="2711779" y="106356"/>
                  </a:lnTo>
                  <a:lnTo>
                    <a:pt x="2849804" y="106356"/>
                  </a:lnTo>
                  <a:lnTo>
                    <a:pt x="2866121" y="102973"/>
                  </a:lnTo>
                  <a:lnTo>
                    <a:pt x="2881294" y="98860"/>
                  </a:lnTo>
                  <a:lnTo>
                    <a:pt x="2893588" y="94462"/>
                  </a:lnTo>
                  <a:lnTo>
                    <a:pt x="2893588" y="79250"/>
                  </a:lnTo>
                  <a:lnTo>
                    <a:pt x="2782014" y="79250"/>
                  </a:lnTo>
                  <a:lnTo>
                    <a:pt x="2758905" y="78522"/>
                  </a:lnTo>
                  <a:lnTo>
                    <a:pt x="2739672" y="76600"/>
                  </a:lnTo>
                  <a:lnTo>
                    <a:pt x="2724051" y="73877"/>
                  </a:lnTo>
                  <a:lnTo>
                    <a:pt x="2711779" y="70746"/>
                  </a:lnTo>
                  <a:lnTo>
                    <a:pt x="2711779" y="4094"/>
                  </a:lnTo>
                  <a:close/>
                </a:path>
                <a:path w="2923540" h="184784">
                  <a:moveTo>
                    <a:pt x="2796195" y="112440"/>
                  </a:moveTo>
                  <a:lnTo>
                    <a:pt x="2790242" y="112440"/>
                  </a:lnTo>
                  <a:lnTo>
                    <a:pt x="2790242" y="174621"/>
                  </a:lnTo>
                  <a:lnTo>
                    <a:pt x="2829172" y="174621"/>
                  </a:lnTo>
                  <a:lnTo>
                    <a:pt x="2829172" y="112840"/>
                  </a:lnTo>
                  <a:lnTo>
                    <a:pt x="2783469" y="112840"/>
                  </a:lnTo>
                  <a:lnTo>
                    <a:pt x="2796195" y="112440"/>
                  </a:lnTo>
                  <a:close/>
                </a:path>
                <a:path w="2923540" h="184784">
                  <a:moveTo>
                    <a:pt x="2908237" y="150890"/>
                  </a:moveTo>
                  <a:lnTo>
                    <a:pt x="2893588" y="150890"/>
                  </a:lnTo>
                  <a:lnTo>
                    <a:pt x="2893588" y="174621"/>
                  </a:lnTo>
                  <a:lnTo>
                    <a:pt x="2895394" y="174621"/>
                  </a:lnTo>
                  <a:lnTo>
                    <a:pt x="2895394" y="164236"/>
                  </a:lnTo>
                  <a:lnTo>
                    <a:pt x="2905701" y="164236"/>
                  </a:lnTo>
                  <a:lnTo>
                    <a:pt x="2905427" y="163742"/>
                  </a:lnTo>
                  <a:lnTo>
                    <a:pt x="2908638" y="163081"/>
                  </a:lnTo>
                  <a:lnTo>
                    <a:pt x="2908969" y="162422"/>
                  </a:lnTo>
                  <a:lnTo>
                    <a:pt x="2895394" y="162422"/>
                  </a:lnTo>
                  <a:lnTo>
                    <a:pt x="2895394" y="152572"/>
                  </a:lnTo>
                  <a:lnTo>
                    <a:pt x="2909262" y="152572"/>
                  </a:lnTo>
                  <a:lnTo>
                    <a:pt x="2908237" y="150890"/>
                  </a:lnTo>
                  <a:close/>
                </a:path>
                <a:path w="2923540" h="184784">
                  <a:moveTo>
                    <a:pt x="2905701" y="164236"/>
                  </a:moveTo>
                  <a:lnTo>
                    <a:pt x="2903621" y="164236"/>
                  </a:lnTo>
                  <a:lnTo>
                    <a:pt x="2909242" y="174621"/>
                  </a:lnTo>
                  <a:lnTo>
                    <a:pt x="2911449" y="174621"/>
                  </a:lnTo>
                  <a:lnTo>
                    <a:pt x="2905701" y="164236"/>
                  </a:lnTo>
                  <a:close/>
                </a:path>
                <a:path w="2923540" h="184784">
                  <a:moveTo>
                    <a:pt x="2909262" y="152572"/>
                  </a:moveTo>
                  <a:lnTo>
                    <a:pt x="2907047" y="152572"/>
                  </a:lnTo>
                  <a:lnTo>
                    <a:pt x="2908036" y="155009"/>
                  </a:lnTo>
                  <a:lnTo>
                    <a:pt x="2908036" y="159952"/>
                  </a:lnTo>
                  <a:lnTo>
                    <a:pt x="2907033" y="162422"/>
                  </a:lnTo>
                  <a:lnTo>
                    <a:pt x="2908969" y="162422"/>
                  </a:lnTo>
                  <a:lnTo>
                    <a:pt x="2910043" y="160282"/>
                  </a:lnTo>
                  <a:lnTo>
                    <a:pt x="2910043" y="153853"/>
                  </a:lnTo>
                  <a:lnTo>
                    <a:pt x="2909262" y="152572"/>
                  </a:lnTo>
                  <a:close/>
                </a:path>
                <a:path w="2923540" h="184784">
                  <a:moveTo>
                    <a:pt x="2849804" y="106356"/>
                  </a:moveTo>
                  <a:lnTo>
                    <a:pt x="2711779" y="106356"/>
                  </a:lnTo>
                  <a:lnTo>
                    <a:pt x="2726418" y="109207"/>
                  </a:lnTo>
                  <a:lnTo>
                    <a:pt x="2742356" y="111232"/>
                  </a:lnTo>
                  <a:lnTo>
                    <a:pt x="2759611" y="112440"/>
                  </a:lnTo>
                  <a:lnTo>
                    <a:pt x="2778201" y="112840"/>
                  </a:lnTo>
                  <a:lnTo>
                    <a:pt x="2790242" y="112840"/>
                  </a:lnTo>
                  <a:lnTo>
                    <a:pt x="2790242" y="112440"/>
                  </a:lnTo>
                  <a:lnTo>
                    <a:pt x="2829172" y="112440"/>
                  </a:lnTo>
                  <a:lnTo>
                    <a:pt x="2829172" y="109580"/>
                  </a:lnTo>
                  <a:lnTo>
                    <a:pt x="2848578" y="106611"/>
                  </a:lnTo>
                  <a:lnTo>
                    <a:pt x="2849804" y="106356"/>
                  </a:lnTo>
                  <a:close/>
                </a:path>
                <a:path w="2923540" h="184784">
                  <a:moveTo>
                    <a:pt x="2829172" y="112440"/>
                  </a:moveTo>
                  <a:lnTo>
                    <a:pt x="2796195" y="112440"/>
                  </a:lnTo>
                  <a:lnTo>
                    <a:pt x="2783469" y="112840"/>
                  </a:lnTo>
                  <a:lnTo>
                    <a:pt x="2829172" y="112840"/>
                  </a:lnTo>
                  <a:lnTo>
                    <a:pt x="2829172" y="112440"/>
                  </a:lnTo>
                  <a:close/>
                </a:path>
                <a:path w="2923540" h="184784">
                  <a:moveTo>
                    <a:pt x="2829172" y="4094"/>
                  </a:moveTo>
                  <a:lnTo>
                    <a:pt x="2790242" y="4094"/>
                  </a:lnTo>
                  <a:lnTo>
                    <a:pt x="2790242" y="79250"/>
                  </a:lnTo>
                  <a:lnTo>
                    <a:pt x="2893588" y="79250"/>
                  </a:lnTo>
                  <a:lnTo>
                    <a:pt x="2893588" y="76071"/>
                  </a:lnTo>
                  <a:lnTo>
                    <a:pt x="2829172" y="76071"/>
                  </a:lnTo>
                  <a:lnTo>
                    <a:pt x="2829172" y="4094"/>
                  </a:lnTo>
                  <a:close/>
                </a:path>
                <a:path w="2923540" h="184784">
                  <a:moveTo>
                    <a:pt x="2893588" y="60288"/>
                  </a:moveTo>
                  <a:lnTo>
                    <a:pt x="2879657" y="65098"/>
                  </a:lnTo>
                  <a:lnTo>
                    <a:pt x="2864164" y="69422"/>
                  </a:lnTo>
                  <a:lnTo>
                    <a:pt x="2847280" y="73125"/>
                  </a:lnTo>
                  <a:lnTo>
                    <a:pt x="2829172" y="76071"/>
                  </a:lnTo>
                  <a:lnTo>
                    <a:pt x="2893588" y="76071"/>
                  </a:lnTo>
                  <a:lnTo>
                    <a:pt x="2893588" y="602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1064158" y="948893"/>
            <a:ext cx="346964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>
                <a:solidFill>
                  <a:srgbClr val="FFFFFF"/>
                </a:solidFill>
              </a:rPr>
              <a:t>Thank</a:t>
            </a:r>
            <a:r>
              <a:rPr dirty="0" sz="4800" spc="-105">
                <a:solidFill>
                  <a:srgbClr val="FFFFFF"/>
                </a:solidFill>
              </a:rPr>
              <a:t> </a:t>
            </a:r>
            <a:r>
              <a:rPr dirty="0" sz="4800" spc="-20">
                <a:solidFill>
                  <a:srgbClr val="FFFFFF"/>
                </a:solidFill>
              </a:rPr>
              <a:t>you!</a:t>
            </a:r>
            <a:endParaRPr sz="4800"/>
          </a:p>
        </p:txBody>
      </p:sp>
      <p:sp>
        <p:nvSpPr>
          <p:cNvPr id="7" name="object 7"/>
          <p:cNvSpPr txBox="1"/>
          <p:nvPr/>
        </p:nvSpPr>
        <p:spPr>
          <a:xfrm>
            <a:off x="784351" y="2369261"/>
            <a:ext cx="4020820" cy="2715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635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FFFFFF"/>
                </a:solidFill>
                <a:latin typeface="Verdana"/>
                <a:cs typeface="Verdana"/>
              </a:rPr>
              <a:t>Contact: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1800">
              <a:latin typeface="Verdana"/>
              <a:cs typeface="Verdana"/>
            </a:endParaRPr>
          </a:p>
          <a:p>
            <a:pPr algn="ctr" marL="3175">
              <a:lnSpc>
                <a:spcPct val="100000"/>
              </a:lnSpc>
              <a:spcBef>
                <a:spcPts val="5"/>
              </a:spcBef>
            </a:pPr>
            <a:r>
              <a:rPr dirty="0" sz="1800" b="1">
                <a:solidFill>
                  <a:srgbClr val="FFFFFF"/>
                </a:solidFill>
                <a:latin typeface="Verdana"/>
                <a:cs typeface="Verdana"/>
              </a:rPr>
              <a:t>Dana</a:t>
            </a:r>
            <a:r>
              <a:rPr dirty="0" sz="1800" spc="-50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00" b="1">
                <a:solidFill>
                  <a:srgbClr val="FFFFFF"/>
                </a:solidFill>
                <a:latin typeface="Verdana"/>
                <a:cs typeface="Verdana"/>
              </a:rPr>
              <a:t>M.</a:t>
            </a:r>
            <a:r>
              <a:rPr dirty="0" sz="1800" spc="-50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00" b="1">
                <a:solidFill>
                  <a:srgbClr val="FFFFFF"/>
                </a:solidFill>
                <a:latin typeface="Verdana"/>
                <a:cs typeface="Verdana"/>
              </a:rPr>
              <a:t>Parke,</a:t>
            </a:r>
            <a:r>
              <a:rPr dirty="0" sz="1800" spc="-35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00" spc="-25" b="1">
                <a:solidFill>
                  <a:srgbClr val="FFFFFF"/>
                </a:solidFill>
                <a:latin typeface="Verdana"/>
                <a:cs typeface="Verdana"/>
              </a:rPr>
              <a:t>MA</a:t>
            </a:r>
            <a:endParaRPr sz="1800">
              <a:latin typeface="Verdana"/>
              <a:cs typeface="Verdana"/>
            </a:endParaRPr>
          </a:p>
          <a:p>
            <a:pPr algn="ctr" marL="4445">
              <a:lnSpc>
                <a:spcPct val="100000"/>
              </a:lnSpc>
              <a:spcBef>
                <a:spcPts val="215"/>
              </a:spcBef>
            </a:pPr>
            <a:r>
              <a:rPr dirty="0" sz="1800">
                <a:solidFill>
                  <a:srgbClr val="FFFFFF"/>
                </a:solidFill>
                <a:latin typeface="Verdana"/>
                <a:cs typeface="Verdana"/>
              </a:rPr>
              <a:t>Program</a:t>
            </a:r>
            <a:r>
              <a:rPr dirty="0" sz="1800" spc="-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Verdana"/>
                <a:cs typeface="Verdana"/>
              </a:rPr>
              <a:t>Manager,</a:t>
            </a:r>
            <a:endParaRPr sz="180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215"/>
              </a:spcBef>
            </a:pPr>
            <a:r>
              <a:rPr dirty="0" sz="1800">
                <a:solidFill>
                  <a:srgbClr val="FFFFFF"/>
                </a:solidFill>
                <a:latin typeface="Verdana"/>
                <a:cs typeface="Verdana"/>
              </a:rPr>
              <a:t>Clinical</a:t>
            </a:r>
            <a:r>
              <a:rPr dirty="0" sz="1800" spc="-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FFFFFF"/>
                </a:solidFill>
                <a:latin typeface="Verdana"/>
                <a:cs typeface="Verdana"/>
              </a:rPr>
              <a:t>&amp;</a:t>
            </a:r>
            <a:r>
              <a:rPr dirty="0" sz="1800" spc="-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FFFFFF"/>
                </a:solidFill>
                <a:latin typeface="Verdana"/>
                <a:cs typeface="Verdana"/>
              </a:rPr>
              <a:t>Social</a:t>
            </a:r>
            <a:r>
              <a:rPr dirty="0" sz="1800" spc="-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FFFFFF"/>
                </a:solidFill>
                <a:latin typeface="Verdana"/>
                <a:cs typeface="Verdana"/>
              </a:rPr>
              <a:t>Health</a:t>
            </a:r>
            <a:r>
              <a:rPr dirty="0" sz="1800" spc="-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Verdana"/>
                <a:cs typeface="Verdana"/>
              </a:rPr>
              <a:t>Integration</a:t>
            </a:r>
            <a:endParaRPr sz="1800">
              <a:latin typeface="Verdana"/>
              <a:cs typeface="Verdana"/>
            </a:endParaRPr>
          </a:p>
          <a:p>
            <a:pPr algn="ctr" marL="429895" marR="419734">
              <a:lnSpc>
                <a:spcPct val="110000"/>
              </a:lnSpc>
            </a:pPr>
            <a:r>
              <a:rPr dirty="0" sz="1800">
                <a:solidFill>
                  <a:srgbClr val="FFFFFF"/>
                </a:solidFill>
                <a:latin typeface="Verdana"/>
                <a:cs typeface="Verdana"/>
              </a:rPr>
              <a:t>Primary</a:t>
            </a:r>
            <a:r>
              <a:rPr dirty="0" sz="1800" spc="-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FFFFFF"/>
                </a:solidFill>
                <a:latin typeface="Verdana"/>
                <a:cs typeface="Verdana"/>
              </a:rPr>
              <a:t>Health</a:t>
            </a:r>
            <a:r>
              <a:rPr dirty="0" sz="1800" spc="-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Verdana"/>
                <a:cs typeface="Verdana"/>
              </a:rPr>
              <a:t>Department </a:t>
            </a:r>
            <a:r>
              <a:rPr dirty="0" sz="1800">
                <a:solidFill>
                  <a:srgbClr val="FFFFFF"/>
                </a:solidFill>
                <a:latin typeface="Verdana"/>
                <a:cs typeface="Verdana"/>
              </a:rPr>
              <a:t>Henry</a:t>
            </a:r>
            <a:r>
              <a:rPr dirty="0" sz="1800" spc="-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FFFFFF"/>
                </a:solidFill>
                <a:latin typeface="Verdana"/>
                <a:cs typeface="Verdana"/>
              </a:rPr>
              <a:t>Ford</a:t>
            </a:r>
            <a:r>
              <a:rPr dirty="0" sz="1800" spc="-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FFFFFF"/>
                </a:solidFill>
                <a:latin typeface="Verdana"/>
                <a:cs typeface="Verdana"/>
              </a:rPr>
              <a:t>Health</a:t>
            </a:r>
            <a:endParaRPr sz="1800">
              <a:latin typeface="Verdana"/>
              <a:cs typeface="Verdana"/>
            </a:endParaRPr>
          </a:p>
          <a:p>
            <a:pPr algn="ctr" marL="955675" marR="943610" indent="-3810">
              <a:lnSpc>
                <a:spcPct val="110000"/>
              </a:lnSpc>
            </a:pPr>
            <a:r>
              <a:rPr dirty="0" sz="1800">
                <a:solidFill>
                  <a:srgbClr val="FFFFFF"/>
                </a:solidFill>
                <a:latin typeface="Verdana"/>
                <a:cs typeface="Verdana"/>
              </a:rPr>
              <a:t>Detroit,</a:t>
            </a:r>
            <a:r>
              <a:rPr dirty="0" sz="1800" spc="-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00" spc="-25">
                <a:solidFill>
                  <a:srgbClr val="FFFFFF"/>
                </a:solidFill>
                <a:latin typeface="Verdana"/>
                <a:cs typeface="Verdana"/>
              </a:rPr>
              <a:t>MI </a:t>
            </a:r>
            <a:r>
              <a:rPr dirty="0" u="sng" sz="1800" spc="-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  <a:hlinkClick r:id="rId2"/>
              </a:rPr>
              <a:t>dparke1@hfhs.org</a:t>
            </a:r>
            <a:endParaRPr sz="1800">
              <a:latin typeface="Verdana"/>
              <a:cs typeface="Verdana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91268" y="868680"/>
            <a:ext cx="4670903" cy="4668118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11</a:t>
            </a:fld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512445" cy="6858000"/>
          </a:xfrm>
          <a:custGeom>
            <a:avLst/>
            <a:gdLst/>
            <a:ahLst/>
            <a:cxnLst/>
            <a:rect l="l" t="t" r="r" b="b"/>
            <a:pathLst>
              <a:path w="512445" h="6858000">
                <a:moveTo>
                  <a:pt x="512064" y="0"/>
                </a:moveTo>
                <a:lnTo>
                  <a:pt x="0" y="0"/>
                </a:lnTo>
                <a:lnTo>
                  <a:pt x="0" y="6858000"/>
                </a:lnTo>
                <a:lnTo>
                  <a:pt x="512064" y="6858000"/>
                </a:lnTo>
                <a:lnTo>
                  <a:pt x="512064" y="0"/>
                </a:lnTo>
                <a:close/>
              </a:path>
            </a:pathLst>
          </a:custGeom>
          <a:solidFill>
            <a:srgbClr val="1363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1100816" y="0"/>
            <a:ext cx="1091565" cy="6858000"/>
          </a:xfrm>
          <a:custGeom>
            <a:avLst/>
            <a:gdLst/>
            <a:ahLst/>
            <a:cxnLst/>
            <a:rect l="l" t="t" r="r" b="b"/>
            <a:pathLst>
              <a:path w="1091565" h="6858000">
                <a:moveTo>
                  <a:pt x="1091183" y="0"/>
                </a:moveTo>
                <a:lnTo>
                  <a:pt x="0" y="0"/>
                </a:lnTo>
                <a:lnTo>
                  <a:pt x="0" y="6858000"/>
                </a:lnTo>
                <a:lnTo>
                  <a:pt x="1091183" y="6858000"/>
                </a:lnTo>
                <a:lnTo>
                  <a:pt x="1091183" y="0"/>
                </a:lnTo>
                <a:close/>
              </a:path>
            </a:pathLst>
          </a:custGeom>
          <a:solidFill>
            <a:srgbClr val="00C7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947264" y="5800924"/>
            <a:ext cx="1271270" cy="335915"/>
          </a:xfrm>
          <a:custGeom>
            <a:avLst/>
            <a:gdLst/>
            <a:ahLst/>
            <a:cxnLst/>
            <a:rect l="l" t="t" r="r" b="b"/>
            <a:pathLst>
              <a:path w="1271270" h="335914">
                <a:moveTo>
                  <a:pt x="241258" y="7681"/>
                </a:moveTo>
                <a:lnTo>
                  <a:pt x="0" y="7681"/>
                </a:lnTo>
                <a:lnTo>
                  <a:pt x="0" y="327942"/>
                </a:lnTo>
                <a:lnTo>
                  <a:pt x="72844" y="327942"/>
                </a:lnTo>
                <a:lnTo>
                  <a:pt x="72844" y="199202"/>
                </a:lnTo>
                <a:lnTo>
                  <a:pt x="220450" y="199202"/>
                </a:lnTo>
                <a:lnTo>
                  <a:pt x="220450" y="137070"/>
                </a:lnTo>
                <a:lnTo>
                  <a:pt x="72844" y="137070"/>
                </a:lnTo>
                <a:lnTo>
                  <a:pt x="72844" y="71095"/>
                </a:lnTo>
                <a:lnTo>
                  <a:pt x="241258" y="71095"/>
                </a:lnTo>
                <a:lnTo>
                  <a:pt x="241258" y="7681"/>
                </a:lnTo>
                <a:close/>
              </a:path>
              <a:path w="1271270" h="335914">
                <a:moveTo>
                  <a:pt x="434430" y="0"/>
                </a:moveTo>
                <a:lnTo>
                  <a:pt x="383536" y="5580"/>
                </a:lnTo>
                <a:lnTo>
                  <a:pt x="345544" y="21587"/>
                </a:lnTo>
                <a:lnTo>
                  <a:pt x="301760" y="80468"/>
                </a:lnTo>
                <a:lnTo>
                  <a:pt x="292713" y="121135"/>
                </a:lnTo>
                <a:lnTo>
                  <a:pt x="290059" y="167815"/>
                </a:lnTo>
                <a:lnTo>
                  <a:pt x="292659" y="213542"/>
                </a:lnTo>
                <a:lnTo>
                  <a:pt x="301760" y="255164"/>
                </a:lnTo>
                <a:lnTo>
                  <a:pt x="345544" y="314048"/>
                </a:lnTo>
                <a:lnTo>
                  <a:pt x="383536" y="330056"/>
                </a:lnTo>
                <a:lnTo>
                  <a:pt x="434430" y="335637"/>
                </a:lnTo>
                <a:lnTo>
                  <a:pt x="485326" y="330056"/>
                </a:lnTo>
                <a:lnTo>
                  <a:pt x="523325" y="314048"/>
                </a:lnTo>
                <a:lnTo>
                  <a:pt x="550050" y="288716"/>
                </a:lnTo>
                <a:lnTo>
                  <a:pt x="556816" y="275422"/>
                </a:lnTo>
                <a:lnTo>
                  <a:pt x="434430" y="275422"/>
                </a:lnTo>
                <a:lnTo>
                  <a:pt x="397289" y="268246"/>
                </a:lnTo>
                <a:lnTo>
                  <a:pt x="375818" y="247319"/>
                </a:lnTo>
                <a:lnTo>
                  <a:pt x="365930" y="213542"/>
                </a:lnTo>
                <a:lnTo>
                  <a:pt x="363542" y="167815"/>
                </a:lnTo>
                <a:lnTo>
                  <a:pt x="365930" y="122088"/>
                </a:lnTo>
                <a:lnTo>
                  <a:pt x="375818" y="88311"/>
                </a:lnTo>
                <a:lnTo>
                  <a:pt x="397289" y="67384"/>
                </a:lnTo>
                <a:lnTo>
                  <a:pt x="434430" y="60208"/>
                </a:lnTo>
                <a:lnTo>
                  <a:pt x="556815" y="60208"/>
                </a:lnTo>
                <a:lnTo>
                  <a:pt x="550050" y="46918"/>
                </a:lnTo>
                <a:lnTo>
                  <a:pt x="523325" y="21587"/>
                </a:lnTo>
                <a:lnTo>
                  <a:pt x="485326" y="5580"/>
                </a:lnTo>
                <a:lnTo>
                  <a:pt x="434430" y="0"/>
                </a:lnTo>
                <a:close/>
              </a:path>
              <a:path w="1271270" h="335914">
                <a:moveTo>
                  <a:pt x="556815" y="60208"/>
                </a:moveTo>
                <a:lnTo>
                  <a:pt x="434430" y="60208"/>
                </a:lnTo>
                <a:lnTo>
                  <a:pt x="471570" y="67384"/>
                </a:lnTo>
                <a:lnTo>
                  <a:pt x="493042" y="88311"/>
                </a:lnTo>
                <a:lnTo>
                  <a:pt x="502929" y="122088"/>
                </a:lnTo>
                <a:lnTo>
                  <a:pt x="505317" y="167815"/>
                </a:lnTo>
                <a:lnTo>
                  <a:pt x="502929" y="213542"/>
                </a:lnTo>
                <a:lnTo>
                  <a:pt x="493042" y="247319"/>
                </a:lnTo>
                <a:lnTo>
                  <a:pt x="471570" y="268246"/>
                </a:lnTo>
                <a:lnTo>
                  <a:pt x="434430" y="275422"/>
                </a:lnTo>
                <a:lnTo>
                  <a:pt x="556816" y="275422"/>
                </a:lnTo>
                <a:lnTo>
                  <a:pt x="567127" y="255164"/>
                </a:lnTo>
                <a:lnTo>
                  <a:pt x="576181" y="214496"/>
                </a:lnTo>
                <a:lnTo>
                  <a:pt x="578838" y="167815"/>
                </a:lnTo>
                <a:lnTo>
                  <a:pt x="576236" y="122088"/>
                </a:lnTo>
                <a:lnTo>
                  <a:pt x="576181" y="121135"/>
                </a:lnTo>
                <a:lnTo>
                  <a:pt x="567127" y="80468"/>
                </a:lnTo>
                <a:lnTo>
                  <a:pt x="556815" y="60208"/>
                </a:lnTo>
                <a:close/>
              </a:path>
              <a:path w="1271270" h="335914">
                <a:moveTo>
                  <a:pt x="1112037" y="7685"/>
                </a:moveTo>
                <a:lnTo>
                  <a:pt x="985839" y="7685"/>
                </a:lnTo>
                <a:lnTo>
                  <a:pt x="985839" y="327946"/>
                </a:lnTo>
                <a:lnTo>
                  <a:pt x="1112037" y="327946"/>
                </a:lnTo>
                <a:lnTo>
                  <a:pt x="1162853" y="322890"/>
                </a:lnTo>
                <a:lnTo>
                  <a:pt x="1203174" y="308209"/>
                </a:lnTo>
                <a:lnTo>
                  <a:pt x="1233560" y="284632"/>
                </a:lnTo>
                <a:lnTo>
                  <a:pt x="1246861" y="264535"/>
                </a:lnTo>
                <a:lnTo>
                  <a:pt x="1058683" y="264535"/>
                </a:lnTo>
                <a:lnTo>
                  <a:pt x="1058683" y="71095"/>
                </a:lnTo>
                <a:lnTo>
                  <a:pt x="1246859" y="71095"/>
                </a:lnTo>
                <a:lnTo>
                  <a:pt x="1233560" y="51001"/>
                </a:lnTo>
                <a:lnTo>
                  <a:pt x="1203174" y="27423"/>
                </a:lnTo>
                <a:lnTo>
                  <a:pt x="1162853" y="12741"/>
                </a:lnTo>
                <a:lnTo>
                  <a:pt x="1112037" y="7685"/>
                </a:lnTo>
                <a:close/>
              </a:path>
              <a:path w="1271270" h="335914">
                <a:moveTo>
                  <a:pt x="1246859" y="71095"/>
                </a:moveTo>
                <a:lnTo>
                  <a:pt x="1110080" y="71095"/>
                </a:lnTo>
                <a:lnTo>
                  <a:pt x="1152321" y="78191"/>
                </a:lnTo>
                <a:lnTo>
                  <a:pt x="1179326" y="98078"/>
                </a:lnTo>
                <a:lnTo>
                  <a:pt x="1193654" y="128653"/>
                </a:lnTo>
                <a:lnTo>
                  <a:pt x="1197862" y="167815"/>
                </a:lnTo>
                <a:lnTo>
                  <a:pt x="1193654" y="206978"/>
                </a:lnTo>
                <a:lnTo>
                  <a:pt x="1179326" y="237553"/>
                </a:lnTo>
                <a:lnTo>
                  <a:pt x="1152321" y="257439"/>
                </a:lnTo>
                <a:lnTo>
                  <a:pt x="1110080" y="264535"/>
                </a:lnTo>
                <a:lnTo>
                  <a:pt x="1246861" y="264535"/>
                </a:lnTo>
                <a:lnTo>
                  <a:pt x="1254570" y="252887"/>
                </a:lnTo>
                <a:lnTo>
                  <a:pt x="1266765" y="213705"/>
                </a:lnTo>
                <a:lnTo>
                  <a:pt x="1270706" y="167815"/>
                </a:lnTo>
                <a:lnTo>
                  <a:pt x="1266765" y="121927"/>
                </a:lnTo>
                <a:lnTo>
                  <a:pt x="1254570" y="82745"/>
                </a:lnTo>
                <a:lnTo>
                  <a:pt x="1246859" y="71095"/>
                </a:lnTo>
                <a:close/>
              </a:path>
              <a:path w="1271270" h="335914">
                <a:moveTo>
                  <a:pt x="796317" y="7685"/>
                </a:moveTo>
                <a:lnTo>
                  <a:pt x="640620" y="7685"/>
                </a:lnTo>
                <a:lnTo>
                  <a:pt x="640620" y="327951"/>
                </a:lnTo>
                <a:lnTo>
                  <a:pt x="713314" y="327951"/>
                </a:lnTo>
                <a:lnTo>
                  <a:pt x="713314" y="215173"/>
                </a:lnTo>
                <a:lnTo>
                  <a:pt x="845829" y="215173"/>
                </a:lnTo>
                <a:lnTo>
                  <a:pt x="841318" y="209729"/>
                </a:lnTo>
                <a:lnTo>
                  <a:pt x="873270" y="195113"/>
                </a:lnTo>
                <a:lnTo>
                  <a:pt x="894408" y="172815"/>
                </a:lnTo>
                <a:lnTo>
                  <a:pt x="903191" y="151455"/>
                </a:lnTo>
                <a:lnTo>
                  <a:pt x="713314" y="151455"/>
                </a:lnTo>
                <a:lnTo>
                  <a:pt x="713314" y="71399"/>
                </a:lnTo>
                <a:lnTo>
                  <a:pt x="904067" y="71399"/>
                </a:lnTo>
                <a:lnTo>
                  <a:pt x="903971" y="70716"/>
                </a:lnTo>
                <a:lnTo>
                  <a:pt x="885001" y="37777"/>
                </a:lnTo>
                <a:lnTo>
                  <a:pt x="850032" y="15727"/>
                </a:lnTo>
                <a:lnTo>
                  <a:pt x="796317" y="7685"/>
                </a:lnTo>
                <a:close/>
              </a:path>
              <a:path w="1271270" h="335914">
                <a:moveTo>
                  <a:pt x="845829" y="215173"/>
                </a:moveTo>
                <a:lnTo>
                  <a:pt x="765877" y="215173"/>
                </a:lnTo>
                <a:lnTo>
                  <a:pt x="792389" y="259688"/>
                </a:lnTo>
                <a:lnTo>
                  <a:pt x="828656" y="295467"/>
                </a:lnTo>
                <a:lnTo>
                  <a:pt x="874717" y="319294"/>
                </a:lnTo>
                <a:lnTo>
                  <a:pt x="930604" y="327951"/>
                </a:lnTo>
                <a:lnTo>
                  <a:pt x="930604" y="260622"/>
                </a:lnTo>
                <a:lnTo>
                  <a:pt x="901065" y="253980"/>
                </a:lnTo>
                <a:lnTo>
                  <a:pt x="876648" y="243272"/>
                </a:lnTo>
                <a:lnTo>
                  <a:pt x="856888" y="228515"/>
                </a:lnTo>
                <a:lnTo>
                  <a:pt x="845829" y="215173"/>
                </a:lnTo>
                <a:close/>
              </a:path>
              <a:path w="1271270" h="335914">
                <a:moveTo>
                  <a:pt x="904067" y="71399"/>
                </a:moveTo>
                <a:lnTo>
                  <a:pt x="790033" y="71399"/>
                </a:lnTo>
                <a:lnTo>
                  <a:pt x="811710" y="74879"/>
                </a:lnTo>
                <a:lnTo>
                  <a:pt x="824805" y="84015"/>
                </a:lnTo>
                <a:lnTo>
                  <a:pt x="831246" y="96850"/>
                </a:lnTo>
                <a:lnTo>
                  <a:pt x="832965" y="111427"/>
                </a:lnTo>
                <a:lnTo>
                  <a:pt x="831246" y="126004"/>
                </a:lnTo>
                <a:lnTo>
                  <a:pt x="824805" y="138839"/>
                </a:lnTo>
                <a:lnTo>
                  <a:pt x="811710" y="147975"/>
                </a:lnTo>
                <a:lnTo>
                  <a:pt x="790033" y="151455"/>
                </a:lnTo>
                <a:lnTo>
                  <a:pt x="903191" y="151455"/>
                </a:lnTo>
                <a:lnTo>
                  <a:pt x="906092" y="144399"/>
                </a:lnTo>
                <a:lnTo>
                  <a:pt x="909684" y="111427"/>
                </a:lnTo>
                <a:lnTo>
                  <a:pt x="904067" y="71399"/>
                </a:lnTo>
                <a:close/>
              </a:path>
            </a:pathLst>
          </a:custGeom>
          <a:solidFill>
            <a:srgbClr val="0000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972470" y="5808609"/>
            <a:ext cx="1771650" cy="328295"/>
          </a:xfrm>
          <a:custGeom>
            <a:avLst/>
            <a:gdLst/>
            <a:ahLst/>
            <a:cxnLst/>
            <a:rect l="l" t="t" r="r" b="b"/>
            <a:pathLst>
              <a:path w="1771650" h="328295">
                <a:moveTo>
                  <a:pt x="731818" y="0"/>
                </a:moveTo>
                <a:lnTo>
                  <a:pt x="484013" y="0"/>
                </a:lnTo>
                <a:lnTo>
                  <a:pt x="484013" y="320261"/>
                </a:lnTo>
                <a:lnTo>
                  <a:pt x="731818" y="320261"/>
                </a:lnTo>
                <a:lnTo>
                  <a:pt x="731818" y="256854"/>
                </a:lnTo>
                <a:lnTo>
                  <a:pt x="556857" y="256854"/>
                </a:lnTo>
                <a:lnTo>
                  <a:pt x="556857" y="188959"/>
                </a:lnTo>
                <a:lnTo>
                  <a:pt x="710973" y="188959"/>
                </a:lnTo>
                <a:lnTo>
                  <a:pt x="710973" y="126828"/>
                </a:lnTo>
                <a:lnTo>
                  <a:pt x="556857" y="126828"/>
                </a:lnTo>
                <a:lnTo>
                  <a:pt x="556857" y="63417"/>
                </a:lnTo>
                <a:lnTo>
                  <a:pt x="731818" y="63417"/>
                </a:lnTo>
                <a:lnTo>
                  <a:pt x="731818" y="0"/>
                </a:lnTo>
                <a:close/>
              </a:path>
              <a:path w="1771650" h="328295">
                <a:moveTo>
                  <a:pt x="189371" y="176983"/>
                </a:moveTo>
                <a:lnTo>
                  <a:pt x="116673" y="176983"/>
                </a:lnTo>
                <a:lnTo>
                  <a:pt x="116673" y="320261"/>
                </a:lnTo>
                <a:lnTo>
                  <a:pt x="189371" y="320261"/>
                </a:lnTo>
                <a:lnTo>
                  <a:pt x="189371" y="176983"/>
                </a:lnTo>
                <a:close/>
              </a:path>
              <a:path w="1771650" h="328295">
                <a:moveTo>
                  <a:pt x="409212" y="170339"/>
                </a:moveTo>
                <a:lnTo>
                  <a:pt x="209399" y="170339"/>
                </a:lnTo>
                <a:lnTo>
                  <a:pt x="250604" y="171577"/>
                </a:lnTo>
                <a:lnTo>
                  <a:pt x="285239" y="174871"/>
                </a:lnTo>
                <a:lnTo>
                  <a:pt x="313734" y="179589"/>
                </a:lnTo>
                <a:lnTo>
                  <a:pt x="336515" y="185098"/>
                </a:lnTo>
                <a:lnTo>
                  <a:pt x="336515" y="320261"/>
                </a:lnTo>
                <a:lnTo>
                  <a:pt x="409212" y="320261"/>
                </a:lnTo>
                <a:lnTo>
                  <a:pt x="409212" y="170339"/>
                </a:lnTo>
                <a:close/>
              </a:path>
              <a:path w="1771650" h="328295">
                <a:moveTo>
                  <a:pt x="189371" y="0"/>
                </a:moveTo>
                <a:lnTo>
                  <a:pt x="116673" y="0"/>
                </a:lnTo>
                <a:lnTo>
                  <a:pt x="116673" y="113951"/>
                </a:lnTo>
                <a:lnTo>
                  <a:pt x="81534" y="119509"/>
                </a:lnTo>
                <a:lnTo>
                  <a:pt x="49846" y="126217"/>
                </a:lnTo>
                <a:lnTo>
                  <a:pt x="22403" y="133745"/>
                </a:lnTo>
                <a:lnTo>
                  <a:pt x="0" y="141765"/>
                </a:lnTo>
                <a:lnTo>
                  <a:pt x="0" y="205950"/>
                </a:lnTo>
                <a:lnTo>
                  <a:pt x="25302" y="197200"/>
                </a:lnTo>
                <a:lnTo>
                  <a:pt x="53407" y="189311"/>
                </a:lnTo>
                <a:lnTo>
                  <a:pt x="83976" y="182500"/>
                </a:lnTo>
                <a:lnTo>
                  <a:pt x="116673" y="176983"/>
                </a:lnTo>
                <a:lnTo>
                  <a:pt x="189371" y="176983"/>
                </a:lnTo>
                <a:lnTo>
                  <a:pt x="189371" y="170806"/>
                </a:lnTo>
                <a:lnTo>
                  <a:pt x="196019" y="170606"/>
                </a:lnTo>
                <a:lnTo>
                  <a:pt x="202641" y="170339"/>
                </a:lnTo>
                <a:lnTo>
                  <a:pt x="409212" y="170339"/>
                </a:lnTo>
                <a:lnTo>
                  <a:pt x="409212" y="118501"/>
                </a:lnTo>
                <a:lnTo>
                  <a:pt x="336515" y="118501"/>
                </a:lnTo>
                <a:lnTo>
                  <a:pt x="309975" y="113568"/>
                </a:lnTo>
                <a:lnTo>
                  <a:pt x="281141" y="110054"/>
                </a:lnTo>
                <a:lnTo>
                  <a:pt x="249996" y="107950"/>
                </a:lnTo>
                <a:lnTo>
                  <a:pt x="242768" y="107799"/>
                </a:lnTo>
                <a:lnTo>
                  <a:pt x="189371" y="107799"/>
                </a:lnTo>
                <a:lnTo>
                  <a:pt x="189371" y="0"/>
                </a:lnTo>
                <a:close/>
              </a:path>
              <a:path w="1771650" h="328295">
                <a:moveTo>
                  <a:pt x="409212" y="0"/>
                </a:moveTo>
                <a:lnTo>
                  <a:pt x="336515" y="0"/>
                </a:lnTo>
                <a:lnTo>
                  <a:pt x="336515" y="118501"/>
                </a:lnTo>
                <a:lnTo>
                  <a:pt x="409212" y="118501"/>
                </a:lnTo>
                <a:lnTo>
                  <a:pt x="409212" y="0"/>
                </a:lnTo>
                <a:close/>
              </a:path>
              <a:path w="1771650" h="328295">
                <a:moveTo>
                  <a:pt x="223729" y="107401"/>
                </a:moveTo>
                <a:lnTo>
                  <a:pt x="202896" y="107401"/>
                </a:lnTo>
                <a:lnTo>
                  <a:pt x="189371" y="107799"/>
                </a:lnTo>
                <a:lnTo>
                  <a:pt x="242768" y="107799"/>
                </a:lnTo>
                <a:lnTo>
                  <a:pt x="223729" y="107401"/>
                </a:lnTo>
                <a:close/>
              </a:path>
              <a:path w="1771650" h="328295">
                <a:moveTo>
                  <a:pt x="854065" y="0"/>
                </a:moveTo>
                <a:lnTo>
                  <a:pt x="793600" y="0"/>
                </a:lnTo>
                <a:lnTo>
                  <a:pt x="793600" y="320261"/>
                </a:lnTo>
                <a:lnTo>
                  <a:pt x="866406" y="320261"/>
                </a:lnTo>
                <a:lnTo>
                  <a:pt x="863170" y="116582"/>
                </a:lnTo>
                <a:lnTo>
                  <a:pt x="948976" y="116582"/>
                </a:lnTo>
                <a:lnTo>
                  <a:pt x="854065" y="0"/>
                </a:lnTo>
                <a:close/>
              </a:path>
              <a:path w="1771650" h="328295">
                <a:moveTo>
                  <a:pt x="948976" y="116582"/>
                </a:moveTo>
                <a:lnTo>
                  <a:pt x="863170" y="116582"/>
                </a:lnTo>
                <a:lnTo>
                  <a:pt x="1028348" y="320261"/>
                </a:lnTo>
                <a:lnTo>
                  <a:pt x="1088814" y="320261"/>
                </a:lnTo>
                <a:lnTo>
                  <a:pt x="1088814" y="203678"/>
                </a:lnTo>
                <a:lnTo>
                  <a:pt x="1019883" y="203678"/>
                </a:lnTo>
                <a:lnTo>
                  <a:pt x="948976" y="116582"/>
                </a:lnTo>
                <a:close/>
              </a:path>
              <a:path w="1771650" h="328295">
                <a:moveTo>
                  <a:pt x="1088814" y="0"/>
                </a:moveTo>
                <a:lnTo>
                  <a:pt x="1016007" y="0"/>
                </a:lnTo>
                <a:lnTo>
                  <a:pt x="1019883" y="203678"/>
                </a:lnTo>
                <a:lnTo>
                  <a:pt x="1088814" y="203678"/>
                </a:lnTo>
                <a:lnTo>
                  <a:pt x="1088814" y="0"/>
                </a:lnTo>
                <a:close/>
              </a:path>
              <a:path w="1771650" h="328295">
                <a:moveTo>
                  <a:pt x="1511053" y="253630"/>
                </a:moveTo>
                <a:lnTo>
                  <a:pt x="1511053" y="316774"/>
                </a:lnTo>
                <a:lnTo>
                  <a:pt x="1533720" y="321618"/>
                </a:lnTo>
                <a:lnTo>
                  <a:pt x="1559416" y="325189"/>
                </a:lnTo>
                <a:lnTo>
                  <a:pt x="1586404" y="327396"/>
                </a:lnTo>
                <a:lnTo>
                  <a:pt x="1612944" y="328152"/>
                </a:lnTo>
                <a:lnTo>
                  <a:pt x="1671803" y="322898"/>
                </a:lnTo>
                <a:lnTo>
                  <a:pt x="1714363" y="308105"/>
                </a:lnTo>
                <a:lnTo>
                  <a:pt x="1743121" y="285231"/>
                </a:lnTo>
                <a:lnTo>
                  <a:pt x="1753751" y="267263"/>
                </a:lnTo>
                <a:lnTo>
                  <a:pt x="1612944" y="267263"/>
                </a:lnTo>
                <a:lnTo>
                  <a:pt x="1588976" y="266363"/>
                </a:lnTo>
                <a:lnTo>
                  <a:pt x="1563226" y="263727"/>
                </a:lnTo>
                <a:lnTo>
                  <a:pt x="1536863" y="259451"/>
                </a:lnTo>
                <a:lnTo>
                  <a:pt x="1511053" y="253630"/>
                </a:lnTo>
                <a:close/>
              </a:path>
              <a:path w="1771650" h="328295">
                <a:moveTo>
                  <a:pt x="1771435" y="184379"/>
                </a:moveTo>
                <a:lnTo>
                  <a:pt x="1698844" y="184379"/>
                </a:lnTo>
                <a:lnTo>
                  <a:pt x="1698844" y="192269"/>
                </a:lnTo>
                <a:lnTo>
                  <a:pt x="1695598" y="221065"/>
                </a:lnTo>
                <a:lnTo>
                  <a:pt x="1695566" y="221352"/>
                </a:lnTo>
                <a:lnTo>
                  <a:pt x="1682943" y="245201"/>
                </a:lnTo>
                <a:lnTo>
                  <a:pt x="1656796" y="261333"/>
                </a:lnTo>
                <a:lnTo>
                  <a:pt x="1612944" y="267263"/>
                </a:lnTo>
                <a:lnTo>
                  <a:pt x="1753751" y="267263"/>
                </a:lnTo>
                <a:lnTo>
                  <a:pt x="1760572" y="255733"/>
                </a:lnTo>
                <a:lnTo>
                  <a:pt x="1769141" y="221352"/>
                </a:lnTo>
                <a:lnTo>
                  <a:pt x="1769212" y="221065"/>
                </a:lnTo>
                <a:lnTo>
                  <a:pt x="1771435" y="184379"/>
                </a:lnTo>
                <a:close/>
              </a:path>
              <a:path w="1771650" h="328295">
                <a:moveTo>
                  <a:pt x="1572872" y="0"/>
                </a:moveTo>
                <a:lnTo>
                  <a:pt x="1500743" y="0"/>
                </a:lnTo>
                <a:lnTo>
                  <a:pt x="1500743" y="104868"/>
                </a:lnTo>
                <a:lnTo>
                  <a:pt x="1506594" y="146419"/>
                </a:lnTo>
                <a:lnTo>
                  <a:pt x="1525647" y="178450"/>
                </a:lnTo>
                <a:lnTo>
                  <a:pt x="1560158" y="199062"/>
                </a:lnTo>
                <a:lnTo>
                  <a:pt x="1612380" y="206354"/>
                </a:lnTo>
                <a:lnTo>
                  <a:pt x="1633784" y="205061"/>
                </a:lnTo>
                <a:lnTo>
                  <a:pt x="1655612" y="201076"/>
                </a:lnTo>
                <a:lnTo>
                  <a:pt x="1677440" y="194236"/>
                </a:lnTo>
                <a:lnTo>
                  <a:pt x="1698844" y="184379"/>
                </a:lnTo>
                <a:lnTo>
                  <a:pt x="1771435" y="184379"/>
                </a:lnTo>
                <a:lnTo>
                  <a:pt x="1771538" y="145470"/>
                </a:lnTo>
                <a:lnTo>
                  <a:pt x="1624420" y="145470"/>
                </a:lnTo>
                <a:lnTo>
                  <a:pt x="1601873" y="142670"/>
                </a:lnTo>
                <a:lnTo>
                  <a:pt x="1585764" y="134057"/>
                </a:lnTo>
                <a:lnTo>
                  <a:pt x="1576096" y="119312"/>
                </a:lnTo>
                <a:lnTo>
                  <a:pt x="1572872" y="98117"/>
                </a:lnTo>
                <a:lnTo>
                  <a:pt x="1572872" y="0"/>
                </a:lnTo>
                <a:close/>
              </a:path>
              <a:path w="1771650" h="328295">
                <a:moveTo>
                  <a:pt x="1771538" y="0"/>
                </a:moveTo>
                <a:lnTo>
                  <a:pt x="1698844" y="0"/>
                </a:lnTo>
                <a:lnTo>
                  <a:pt x="1698844" y="126857"/>
                </a:lnTo>
                <a:lnTo>
                  <a:pt x="1684770" y="134057"/>
                </a:lnTo>
                <a:lnTo>
                  <a:pt x="1668066" y="139971"/>
                </a:lnTo>
                <a:lnTo>
                  <a:pt x="1648123" y="143990"/>
                </a:lnTo>
                <a:lnTo>
                  <a:pt x="1624420" y="145470"/>
                </a:lnTo>
                <a:lnTo>
                  <a:pt x="1771538" y="145470"/>
                </a:lnTo>
                <a:lnTo>
                  <a:pt x="1771538" y="0"/>
                </a:lnTo>
                <a:close/>
              </a:path>
              <a:path w="1771650" h="328295">
                <a:moveTo>
                  <a:pt x="1319348" y="0"/>
                </a:moveTo>
                <a:lnTo>
                  <a:pt x="1163614" y="0"/>
                </a:lnTo>
                <a:lnTo>
                  <a:pt x="1163614" y="320261"/>
                </a:lnTo>
                <a:lnTo>
                  <a:pt x="1236308" y="320261"/>
                </a:lnTo>
                <a:lnTo>
                  <a:pt x="1236308" y="207487"/>
                </a:lnTo>
                <a:lnTo>
                  <a:pt x="1368822" y="207487"/>
                </a:lnTo>
                <a:lnTo>
                  <a:pt x="1364311" y="202048"/>
                </a:lnTo>
                <a:lnTo>
                  <a:pt x="1396280" y="187431"/>
                </a:lnTo>
                <a:lnTo>
                  <a:pt x="1417416" y="165133"/>
                </a:lnTo>
                <a:lnTo>
                  <a:pt x="1426192" y="143773"/>
                </a:lnTo>
                <a:lnTo>
                  <a:pt x="1236308" y="143773"/>
                </a:lnTo>
                <a:lnTo>
                  <a:pt x="1236308" y="63717"/>
                </a:lnTo>
                <a:lnTo>
                  <a:pt x="1427061" y="63717"/>
                </a:lnTo>
                <a:lnTo>
                  <a:pt x="1426965" y="63033"/>
                </a:lnTo>
                <a:lnTo>
                  <a:pt x="1408000" y="30093"/>
                </a:lnTo>
                <a:lnTo>
                  <a:pt x="1373041" y="8043"/>
                </a:lnTo>
                <a:lnTo>
                  <a:pt x="1319348" y="0"/>
                </a:lnTo>
                <a:close/>
              </a:path>
              <a:path w="1771650" h="328295">
                <a:moveTo>
                  <a:pt x="1368822" y="207487"/>
                </a:moveTo>
                <a:lnTo>
                  <a:pt x="1288871" y="207487"/>
                </a:lnTo>
                <a:lnTo>
                  <a:pt x="1315398" y="252002"/>
                </a:lnTo>
                <a:lnTo>
                  <a:pt x="1351664" y="287779"/>
                </a:lnTo>
                <a:lnTo>
                  <a:pt x="1397716" y="311605"/>
                </a:lnTo>
                <a:lnTo>
                  <a:pt x="1453598" y="320261"/>
                </a:lnTo>
                <a:lnTo>
                  <a:pt x="1453598" y="252940"/>
                </a:lnTo>
                <a:lnTo>
                  <a:pt x="1424075" y="246298"/>
                </a:lnTo>
                <a:lnTo>
                  <a:pt x="1399656" y="235590"/>
                </a:lnTo>
                <a:lnTo>
                  <a:pt x="1379887" y="220833"/>
                </a:lnTo>
                <a:lnTo>
                  <a:pt x="1368822" y="207487"/>
                </a:lnTo>
                <a:close/>
              </a:path>
              <a:path w="1771650" h="328295">
                <a:moveTo>
                  <a:pt x="1427061" y="63717"/>
                </a:moveTo>
                <a:lnTo>
                  <a:pt x="1313027" y="63717"/>
                </a:lnTo>
                <a:lnTo>
                  <a:pt x="1334710" y="67198"/>
                </a:lnTo>
                <a:lnTo>
                  <a:pt x="1347817" y="76335"/>
                </a:lnTo>
                <a:lnTo>
                  <a:pt x="1354272" y="89170"/>
                </a:lnTo>
                <a:lnTo>
                  <a:pt x="1355996" y="103745"/>
                </a:lnTo>
                <a:lnTo>
                  <a:pt x="1354272" y="118323"/>
                </a:lnTo>
                <a:lnTo>
                  <a:pt x="1347817" y="131158"/>
                </a:lnTo>
                <a:lnTo>
                  <a:pt x="1334710" y="140293"/>
                </a:lnTo>
                <a:lnTo>
                  <a:pt x="1313027" y="143773"/>
                </a:lnTo>
                <a:lnTo>
                  <a:pt x="1426192" y="143773"/>
                </a:lnTo>
                <a:lnTo>
                  <a:pt x="1429091" y="136717"/>
                </a:lnTo>
                <a:lnTo>
                  <a:pt x="1432678" y="103745"/>
                </a:lnTo>
                <a:lnTo>
                  <a:pt x="1427061" y="63717"/>
                </a:lnTo>
                <a:close/>
              </a:path>
            </a:pathLst>
          </a:custGeom>
          <a:solidFill>
            <a:srgbClr val="1363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403166" y="5802847"/>
            <a:ext cx="2051050" cy="344170"/>
          </a:xfrm>
          <a:custGeom>
            <a:avLst/>
            <a:gdLst/>
            <a:ahLst/>
            <a:cxnLst/>
            <a:rect l="l" t="t" r="r" b="b"/>
            <a:pathLst>
              <a:path w="2051050" h="344170">
                <a:moveTo>
                  <a:pt x="859980" y="0"/>
                </a:moveTo>
                <a:lnTo>
                  <a:pt x="791125" y="0"/>
                </a:lnTo>
                <a:lnTo>
                  <a:pt x="659057" y="326023"/>
                </a:lnTo>
                <a:lnTo>
                  <a:pt x="738448" y="326023"/>
                </a:lnTo>
                <a:lnTo>
                  <a:pt x="761776" y="261330"/>
                </a:lnTo>
                <a:lnTo>
                  <a:pt x="965841" y="261330"/>
                </a:lnTo>
                <a:lnTo>
                  <a:pt x="944305" y="208166"/>
                </a:lnTo>
                <a:lnTo>
                  <a:pt x="780589" y="208166"/>
                </a:lnTo>
                <a:lnTo>
                  <a:pt x="825740" y="81990"/>
                </a:lnTo>
                <a:lnTo>
                  <a:pt x="893193" y="81990"/>
                </a:lnTo>
                <a:lnTo>
                  <a:pt x="859980" y="0"/>
                </a:lnTo>
                <a:close/>
              </a:path>
              <a:path w="2051050" h="344170">
                <a:moveTo>
                  <a:pt x="965841" y="261330"/>
                </a:moveTo>
                <a:lnTo>
                  <a:pt x="889328" y="261330"/>
                </a:lnTo>
                <a:lnTo>
                  <a:pt x="912657" y="326023"/>
                </a:lnTo>
                <a:lnTo>
                  <a:pt x="992048" y="326023"/>
                </a:lnTo>
                <a:lnTo>
                  <a:pt x="965841" y="261330"/>
                </a:lnTo>
                <a:close/>
              </a:path>
              <a:path w="2051050" h="344170">
                <a:moveTo>
                  <a:pt x="893193" y="81990"/>
                </a:moveTo>
                <a:lnTo>
                  <a:pt x="825740" y="81990"/>
                </a:lnTo>
                <a:lnTo>
                  <a:pt x="870515" y="208166"/>
                </a:lnTo>
                <a:lnTo>
                  <a:pt x="944305" y="208166"/>
                </a:lnTo>
                <a:lnTo>
                  <a:pt x="893193" y="81990"/>
                </a:lnTo>
                <a:close/>
              </a:path>
              <a:path w="2051050" h="344170">
                <a:moveTo>
                  <a:pt x="72844" y="5765"/>
                </a:moveTo>
                <a:lnTo>
                  <a:pt x="0" y="5765"/>
                </a:lnTo>
                <a:lnTo>
                  <a:pt x="0" y="326028"/>
                </a:lnTo>
                <a:lnTo>
                  <a:pt x="72844" y="326028"/>
                </a:lnTo>
                <a:lnTo>
                  <a:pt x="72844" y="192795"/>
                </a:lnTo>
                <a:lnTo>
                  <a:pt x="292655" y="192795"/>
                </a:lnTo>
                <a:lnTo>
                  <a:pt x="292655" y="130663"/>
                </a:lnTo>
                <a:lnTo>
                  <a:pt x="72844" y="130663"/>
                </a:lnTo>
                <a:lnTo>
                  <a:pt x="72844" y="5765"/>
                </a:lnTo>
                <a:close/>
              </a:path>
              <a:path w="2051050" h="344170">
                <a:moveTo>
                  <a:pt x="292655" y="192795"/>
                </a:moveTo>
                <a:lnTo>
                  <a:pt x="219811" y="192795"/>
                </a:lnTo>
                <a:lnTo>
                  <a:pt x="219811" y="326028"/>
                </a:lnTo>
                <a:lnTo>
                  <a:pt x="292655" y="326028"/>
                </a:lnTo>
                <a:lnTo>
                  <a:pt x="292655" y="192795"/>
                </a:lnTo>
                <a:close/>
              </a:path>
              <a:path w="2051050" h="344170">
                <a:moveTo>
                  <a:pt x="292655" y="5765"/>
                </a:moveTo>
                <a:lnTo>
                  <a:pt x="219811" y="5765"/>
                </a:lnTo>
                <a:lnTo>
                  <a:pt x="219811" y="130663"/>
                </a:lnTo>
                <a:lnTo>
                  <a:pt x="292655" y="130663"/>
                </a:lnTo>
                <a:lnTo>
                  <a:pt x="292655" y="5765"/>
                </a:lnTo>
                <a:close/>
              </a:path>
              <a:path w="2051050" h="344170">
                <a:moveTo>
                  <a:pt x="615411" y="5765"/>
                </a:moveTo>
                <a:lnTo>
                  <a:pt x="367455" y="5765"/>
                </a:lnTo>
                <a:lnTo>
                  <a:pt x="367455" y="326028"/>
                </a:lnTo>
                <a:lnTo>
                  <a:pt x="615411" y="326028"/>
                </a:lnTo>
                <a:lnTo>
                  <a:pt x="615411" y="262304"/>
                </a:lnTo>
                <a:lnTo>
                  <a:pt x="440450" y="262304"/>
                </a:lnTo>
                <a:lnTo>
                  <a:pt x="440450" y="194403"/>
                </a:lnTo>
                <a:lnTo>
                  <a:pt x="594340" y="194403"/>
                </a:lnTo>
                <a:lnTo>
                  <a:pt x="594340" y="132275"/>
                </a:lnTo>
                <a:lnTo>
                  <a:pt x="440450" y="132275"/>
                </a:lnTo>
                <a:lnTo>
                  <a:pt x="440450" y="68861"/>
                </a:lnTo>
                <a:lnTo>
                  <a:pt x="615411" y="68861"/>
                </a:lnTo>
                <a:lnTo>
                  <a:pt x="615411" y="5765"/>
                </a:lnTo>
                <a:close/>
              </a:path>
              <a:path w="2051050" h="344170">
                <a:moveTo>
                  <a:pt x="1110570" y="5765"/>
                </a:moveTo>
                <a:lnTo>
                  <a:pt x="1037575" y="5765"/>
                </a:lnTo>
                <a:lnTo>
                  <a:pt x="1037575" y="326023"/>
                </a:lnTo>
                <a:lnTo>
                  <a:pt x="1285531" y="326023"/>
                </a:lnTo>
                <a:lnTo>
                  <a:pt x="1285531" y="262301"/>
                </a:lnTo>
                <a:lnTo>
                  <a:pt x="1110570" y="262301"/>
                </a:lnTo>
                <a:lnTo>
                  <a:pt x="1110570" y="5765"/>
                </a:lnTo>
                <a:close/>
              </a:path>
              <a:path w="2051050" h="344170">
                <a:moveTo>
                  <a:pt x="1422866" y="68861"/>
                </a:moveTo>
                <a:lnTo>
                  <a:pt x="1349871" y="68861"/>
                </a:lnTo>
                <a:lnTo>
                  <a:pt x="1349871" y="326023"/>
                </a:lnTo>
                <a:lnTo>
                  <a:pt x="1422866" y="326023"/>
                </a:lnTo>
                <a:lnTo>
                  <a:pt x="1422866" y="68861"/>
                </a:lnTo>
                <a:close/>
              </a:path>
              <a:path w="2051050" h="344170">
                <a:moveTo>
                  <a:pt x="1525961" y="5765"/>
                </a:moveTo>
                <a:lnTo>
                  <a:pt x="1246400" y="5765"/>
                </a:lnTo>
                <a:lnTo>
                  <a:pt x="1246400" y="68861"/>
                </a:lnTo>
                <a:lnTo>
                  <a:pt x="1525961" y="68861"/>
                </a:lnTo>
                <a:lnTo>
                  <a:pt x="1525961" y="5765"/>
                </a:lnTo>
                <a:close/>
              </a:path>
              <a:path w="2051050" h="344170">
                <a:moveTo>
                  <a:pt x="2009079" y="263501"/>
                </a:moveTo>
                <a:lnTo>
                  <a:pt x="1993087" y="265088"/>
                </a:lnTo>
                <a:lnTo>
                  <a:pt x="1979918" y="271086"/>
                </a:lnTo>
                <a:lnTo>
                  <a:pt x="1970983" y="283349"/>
                </a:lnTo>
                <a:lnTo>
                  <a:pt x="1967791" y="303114"/>
                </a:lnTo>
                <a:lnTo>
                  <a:pt x="1967791" y="304352"/>
                </a:lnTo>
                <a:lnTo>
                  <a:pt x="1970983" y="323986"/>
                </a:lnTo>
                <a:lnTo>
                  <a:pt x="1979919" y="336263"/>
                </a:lnTo>
                <a:lnTo>
                  <a:pt x="1993088" y="342332"/>
                </a:lnTo>
                <a:lnTo>
                  <a:pt x="2009079" y="343962"/>
                </a:lnTo>
                <a:lnTo>
                  <a:pt x="2025129" y="342332"/>
                </a:lnTo>
                <a:lnTo>
                  <a:pt x="2028341" y="340867"/>
                </a:lnTo>
                <a:lnTo>
                  <a:pt x="2009079" y="340867"/>
                </a:lnTo>
                <a:lnTo>
                  <a:pt x="1994887" y="339503"/>
                </a:lnTo>
                <a:lnTo>
                  <a:pt x="1982741" y="334137"/>
                </a:lnTo>
                <a:lnTo>
                  <a:pt x="1974263" y="322851"/>
                </a:lnTo>
                <a:lnTo>
                  <a:pt x="1971180" y="304352"/>
                </a:lnTo>
                <a:lnTo>
                  <a:pt x="1971180" y="303114"/>
                </a:lnTo>
                <a:lnTo>
                  <a:pt x="1974263" y="284615"/>
                </a:lnTo>
                <a:lnTo>
                  <a:pt x="1982741" y="273331"/>
                </a:lnTo>
                <a:lnTo>
                  <a:pt x="1994887" y="267963"/>
                </a:lnTo>
                <a:lnTo>
                  <a:pt x="2009079" y="266596"/>
                </a:lnTo>
                <a:lnTo>
                  <a:pt x="2028471" y="266596"/>
                </a:lnTo>
                <a:lnTo>
                  <a:pt x="2025129" y="265088"/>
                </a:lnTo>
                <a:lnTo>
                  <a:pt x="2009079" y="263501"/>
                </a:lnTo>
                <a:close/>
              </a:path>
              <a:path w="2051050" h="344170">
                <a:moveTo>
                  <a:pt x="2028471" y="266596"/>
                </a:moveTo>
                <a:lnTo>
                  <a:pt x="2009079" y="266596"/>
                </a:lnTo>
                <a:lnTo>
                  <a:pt x="2023438" y="267963"/>
                </a:lnTo>
                <a:lnTo>
                  <a:pt x="2035562" y="273331"/>
                </a:lnTo>
                <a:lnTo>
                  <a:pt x="2043948" y="284615"/>
                </a:lnTo>
                <a:lnTo>
                  <a:pt x="2046980" y="303114"/>
                </a:lnTo>
                <a:lnTo>
                  <a:pt x="2046980" y="304352"/>
                </a:lnTo>
                <a:lnTo>
                  <a:pt x="2043948" y="322851"/>
                </a:lnTo>
                <a:lnTo>
                  <a:pt x="2035559" y="334137"/>
                </a:lnTo>
                <a:lnTo>
                  <a:pt x="2023430" y="339503"/>
                </a:lnTo>
                <a:lnTo>
                  <a:pt x="2009079" y="340867"/>
                </a:lnTo>
                <a:lnTo>
                  <a:pt x="2028341" y="340867"/>
                </a:lnTo>
                <a:lnTo>
                  <a:pt x="2038428" y="336263"/>
                </a:lnTo>
                <a:lnTo>
                  <a:pt x="2047493" y="323986"/>
                </a:lnTo>
                <a:lnTo>
                  <a:pt x="2050742" y="304352"/>
                </a:lnTo>
                <a:lnTo>
                  <a:pt x="2050742" y="303114"/>
                </a:lnTo>
                <a:lnTo>
                  <a:pt x="2047493" y="283349"/>
                </a:lnTo>
                <a:lnTo>
                  <a:pt x="2038428" y="271086"/>
                </a:lnTo>
                <a:lnTo>
                  <a:pt x="2028471" y="266596"/>
                </a:lnTo>
                <a:close/>
              </a:path>
              <a:path w="2051050" h="344170">
                <a:moveTo>
                  <a:pt x="1653889" y="5765"/>
                </a:moveTo>
                <a:lnTo>
                  <a:pt x="1581271" y="5765"/>
                </a:lnTo>
                <a:lnTo>
                  <a:pt x="1581271" y="326023"/>
                </a:lnTo>
                <a:lnTo>
                  <a:pt x="1653889" y="326023"/>
                </a:lnTo>
                <a:lnTo>
                  <a:pt x="1653889" y="197820"/>
                </a:lnTo>
                <a:lnTo>
                  <a:pt x="1912686" y="197820"/>
                </a:lnTo>
                <a:lnTo>
                  <a:pt x="1943281" y="191465"/>
                </a:lnTo>
                <a:lnTo>
                  <a:pt x="1971730" y="183740"/>
                </a:lnTo>
                <a:lnTo>
                  <a:pt x="1994781" y="175482"/>
                </a:lnTo>
                <a:lnTo>
                  <a:pt x="1994781" y="146912"/>
                </a:lnTo>
                <a:lnTo>
                  <a:pt x="1785581" y="146912"/>
                </a:lnTo>
                <a:lnTo>
                  <a:pt x="1742252" y="145545"/>
                </a:lnTo>
                <a:lnTo>
                  <a:pt x="1706190" y="141936"/>
                </a:lnTo>
                <a:lnTo>
                  <a:pt x="1676900" y="136822"/>
                </a:lnTo>
                <a:lnTo>
                  <a:pt x="1653889" y="130941"/>
                </a:lnTo>
                <a:lnTo>
                  <a:pt x="1653889" y="5765"/>
                </a:lnTo>
                <a:close/>
              </a:path>
              <a:path w="2051050" h="344170">
                <a:moveTo>
                  <a:pt x="1874002" y="209596"/>
                </a:moveTo>
                <a:lnTo>
                  <a:pt x="1801007" y="209596"/>
                </a:lnTo>
                <a:lnTo>
                  <a:pt x="1801007" y="326023"/>
                </a:lnTo>
                <a:lnTo>
                  <a:pt x="1874002" y="326023"/>
                </a:lnTo>
                <a:lnTo>
                  <a:pt x="1874002" y="209596"/>
                </a:lnTo>
                <a:close/>
              </a:path>
              <a:path w="2051050" h="344170">
                <a:moveTo>
                  <a:pt x="2022248" y="281455"/>
                </a:moveTo>
                <a:lnTo>
                  <a:pt x="1994781" y="281455"/>
                </a:lnTo>
                <a:lnTo>
                  <a:pt x="1994781" y="326023"/>
                </a:lnTo>
                <a:lnTo>
                  <a:pt x="1998168" y="326023"/>
                </a:lnTo>
                <a:lnTo>
                  <a:pt x="1998168" y="306520"/>
                </a:lnTo>
                <a:lnTo>
                  <a:pt x="2017493" y="306520"/>
                </a:lnTo>
                <a:lnTo>
                  <a:pt x="2016981" y="305593"/>
                </a:lnTo>
                <a:lnTo>
                  <a:pt x="2023001" y="304352"/>
                </a:lnTo>
                <a:lnTo>
                  <a:pt x="2023621" y="303114"/>
                </a:lnTo>
                <a:lnTo>
                  <a:pt x="1998168" y="303114"/>
                </a:lnTo>
                <a:lnTo>
                  <a:pt x="1998168" y="284615"/>
                </a:lnTo>
                <a:lnTo>
                  <a:pt x="2024171" y="284615"/>
                </a:lnTo>
                <a:lnTo>
                  <a:pt x="2022248" y="281455"/>
                </a:lnTo>
                <a:close/>
              </a:path>
              <a:path w="2051050" h="344170">
                <a:moveTo>
                  <a:pt x="2017493" y="306520"/>
                </a:moveTo>
                <a:lnTo>
                  <a:pt x="2013594" y="306520"/>
                </a:lnTo>
                <a:lnTo>
                  <a:pt x="2024132" y="326023"/>
                </a:lnTo>
                <a:lnTo>
                  <a:pt x="2028271" y="326023"/>
                </a:lnTo>
                <a:lnTo>
                  <a:pt x="2017493" y="306520"/>
                </a:lnTo>
                <a:close/>
              </a:path>
              <a:path w="2051050" h="344170">
                <a:moveTo>
                  <a:pt x="2024171" y="284615"/>
                </a:moveTo>
                <a:lnTo>
                  <a:pt x="2020018" y="284615"/>
                </a:lnTo>
                <a:lnTo>
                  <a:pt x="2021872" y="289192"/>
                </a:lnTo>
                <a:lnTo>
                  <a:pt x="2021872" y="298475"/>
                </a:lnTo>
                <a:lnTo>
                  <a:pt x="2019991" y="303114"/>
                </a:lnTo>
                <a:lnTo>
                  <a:pt x="2023621" y="303114"/>
                </a:lnTo>
                <a:lnTo>
                  <a:pt x="2025635" y="299094"/>
                </a:lnTo>
                <a:lnTo>
                  <a:pt x="2025635" y="287021"/>
                </a:lnTo>
                <a:lnTo>
                  <a:pt x="2024171" y="284615"/>
                </a:lnTo>
                <a:close/>
              </a:path>
              <a:path w="2051050" h="344170">
                <a:moveTo>
                  <a:pt x="1912686" y="197820"/>
                </a:moveTo>
                <a:lnTo>
                  <a:pt x="1653889" y="197820"/>
                </a:lnTo>
                <a:lnTo>
                  <a:pt x="1681339" y="203174"/>
                </a:lnTo>
                <a:lnTo>
                  <a:pt x="1711222" y="206976"/>
                </a:lnTo>
                <a:lnTo>
                  <a:pt x="1743575" y="209244"/>
                </a:lnTo>
                <a:lnTo>
                  <a:pt x="1778432" y="209996"/>
                </a:lnTo>
                <a:lnTo>
                  <a:pt x="1785957" y="209996"/>
                </a:lnTo>
                <a:lnTo>
                  <a:pt x="1801007" y="209596"/>
                </a:lnTo>
                <a:lnTo>
                  <a:pt x="1874002" y="209596"/>
                </a:lnTo>
                <a:lnTo>
                  <a:pt x="1874002" y="203874"/>
                </a:lnTo>
                <a:lnTo>
                  <a:pt x="1910387" y="198297"/>
                </a:lnTo>
                <a:lnTo>
                  <a:pt x="1912686" y="197820"/>
                </a:lnTo>
                <a:close/>
              </a:path>
              <a:path w="2051050" h="344170">
                <a:moveTo>
                  <a:pt x="1874002" y="5765"/>
                </a:moveTo>
                <a:lnTo>
                  <a:pt x="1801007" y="5765"/>
                </a:lnTo>
                <a:lnTo>
                  <a:pt x="1801007" y="146675"/>
                </a:lnTo>
                <a:lnTo>
                  <a:pt x="1796116" y="146675"/>
                </a:lnTo>
                <a:lnTo>
                  <a:pt x="1790848" y="146912"/>
                </a:lnTo>
                <a:lnTo>
                  <a:pt x="1994781" y="146912"/>
                </a:lnTo>
                <a:lnTo>
                  <a:pt x="1994781" y="140942"/>
                </a:lnTo>
                <a:lnTo>
                  <a:pt x="1874002" y="140942"/>
                </a:lnTo>
                <a:lnTo>
                  <a:pt x="1874002" y="5765"/>
                </a:lnTo>
                <a:close/>
              </a:path>
              <a:path w="2051050" h="344170">
                <a:moveTo>
                  <a:pt x="1994781" y="111301"/>
                </a:moveTo>
                <a:lnTo>
                  <a:pt x="1968661" y="120334"/>
                </a:lnTo>
                <a:lnTo>
                  <a:pt x="1939612" y="128455"/>
                </a:lnTo>
                <a:lnTo>
                  <a:pt x="1907953" y="135409"/>
                </a:lnTo>
                <a:lnTo>
                  <a:pt x="1874002" y="140942"/>
                </a:lnTo>
                <a:lnTo>
                  <a:pt x="1994781" y="140942"/>
                </a:lnTo>
                <a:lnTo>
                  <a:pt x="1994781" y="111301"/>
                </a:lnTo>
                <a:close/>
              </a:path>
            </a:pathLst>
          </a:custGeom>
          <a:solidFill>
            <a:srgbClr val="0091E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$PPTXTitle"/>
          <p:cNvSpPr txBox="1">
            <a:spLocks noGrp="1"/>
          </p:cNvSpPr>
          <p:nvPr>
            <p:ph type="title"/>
          </p:nvPr>
        </p:nvSpPr>
        <p:spPr>
          <a:xfrm>
            <a:off x="1075436" y="2857576"/>
            <a:ext cx="3910329" cy="10318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-10">
                <a:solidFill>
                  <a:srgbClr val="000063"/>
                </a:solidFill>
              </a:rPr>
              <a:t>Appendix</a:t>
            </a:r>
            <a:endParaRPr sz="6600"/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11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49423" y="-1"/>
            <a:ext cx="9134856" cy="6857998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31775" y="47320"/>
            <a:ext cx="1480820" cy="15627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4105"/>
              </a:lnSpc>
              <a:spcBef>
                <a:spcPts val="100"/>
              </a:spcBef>
            </a:pPr>
            <a:r>
              <a:rPr dirty="0" spc="-10"/>
              <a:t>SIREN</a:t>
            </a:r>
          </a:p>
          <a:p>
            <a:pPr marL="12700" marR="31115">
              <a:lnSpc>
                <a:spcPts val="3890"/>
              </a:lnSpc>
              <a:spcBef>
                <a:spcPts val="275"/>
              </a:spcBef>
            </a:pPr>
            <a:r>
              <a:rPr dirty="0" spc="-30"/>
              <a:t>Poster </a:t>
            </a:r>
            <a:r>
              <a:rPr dirty="0" spc="-25"/>
              <a:t>#23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25"/>
              <a:t>11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0647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Background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24" y="1692376"/>
            <a:ext cx="6424930" cy="3937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2880" marR="5080" indent="-170815">
              <a:lnSpc>
                <a:spcPct val="110000"/>
              </a:lnSpc>
              <a:spcBef>
                <a:spcPts val="100"/>
              </a:spcBef>
              <a:buFont typeface="Arial"/>
              <a:buChar char="•"/>
              <a:tabLst>
                <a:tab pos="184785" algn="l"/>
              </a:tabLst>
            </a:pP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With</a:t>
            </a:r>
            <a:r>
              <a:rPr dirty="0" sz="20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recent</a:t>
            </a:r>
            <a:r>
              <a:rPr dirty="0" sz="20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regulations</a:t>
            </a:r>
            <a:r>
              <a:rPr dirty="0" sz="20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requiring</a:t>
            </a:r>
            <a:r>
              <a:rPr dirty="0" sz="20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health</a:t>
            </a:r>
            <a:r>
              <a:rPr dirty="0" sz="20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spc="-10">
                <a:solidFill>
                  <a:srgbClr val="575757"/>
                </a:solidFill>
                <a:latin typeface="Verdana"/>
                <a:cs typeface="Verdana"/>
              </a:rPr>
              <a:t>systems </a:t>
            </a:r>
            <a:r>
              <a:rPr dirty="0" sz="2000" spc="-10">
                <a:solidFill>
                  <a:srgbClr val="575757"/>
                </a:solidFill>
                <a:latin typeface="Verdana"/>
                <a:cs typeface="Verdana"/>
              </a:rPr>
              <a:t>	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to</a:t>
            </a:r>
            <a:r>
              <a:rPr dirty="0" sz="20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conduct</a:t>
            </a:r>
            <a:r>
              <a:rPr dirty="0" sz="20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social</a:t>
            </a:r>
            <a:r>
              <a:rPr dirty="0" sz="20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determinants</a:t>
            </a:r>
            <a:r>
              <a:rPr dirty="0" sz="20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of</a:t>
            </a:r>
            <a:r>
              <a:rPr dirty="0" sz="20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health</a:t>
            </a:r>
            <a:r>
              <a:rPr dirty="0" sz="20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spc="-10">
                <a:solidFill>
                  <a:srgbClr val="575757"/>
                </a:solidFill>
                <a:latin typeface="Verdana"/>
                <a:cs typeface="Verdana"/>
              </a:rPr>
              <a:t>(SDOH) </a:t>
            </a:r>
            <a:r>
              <a:rPr dirty="0" sz="2000" spc="-10">
                <a:solidFill>
                  <a:srgbClr val="575757"/>
                </a:solidFill>
                <a:latin typeface="Verdana"/>
                <a:cs typeface="Verdana"/>
              </a:rPr>
              <a:t>	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screening</a:t>
            </a:r>
            <a:r>
              <a:rPr dirty="0" sz="2000" spc="-7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among</a:t>
            </a:r>
            <a:r>
              <a:rPr dirty="0" sz="20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patients,</a:t>
            </a:r>
            <a:r>
              <a:rPr dirty="0" sz="20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more</a:t>
            </a:r>
            <a:r>
              <a:rPr dirty="0" sz="20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information</a:t>
            </a:r>
            <a:r>
              <a:rPr dirty="0" sz="20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spc="-25">
                <a:solidFill>
                  <a:srgbClr val="575757"/>
                </a:solidFill>
                <a:latin typeface="Verdana"/>
                <a:cs typeface="Verdana"/>
              </a:rPr>
              <a:t>is </a:t>
            </a:r>
            <a:r>
              <a:rPr dirty="0" sz="2000" spc="-25">
                <a:solidFill>
                  <a:srgbClr val="575757"/>
                </a:solidFill>
                <a:latin typeface="Verdana"/>
                <a:cs typeface="Verdana"/>
              </a:rPr>
              <a:t>	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needed</a:t>
            </a:r>
            <a:r>
              <a:rPr dirty="0" sz="20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on</a:t>
            </a:r>
            <a:r>
              <a:rPr dirty="0" sz="20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screening</a:t>
            </a:r>
            <a:r>
              <a:rPr dirty="0" sz="20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best</a:t>
            </a:r>
            <a:r>
              <a:rPr dirty="0" sz="20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spc="-10">
                <a:solidFill>
                  <a:srgbClr val="575757"/>
                </a:solidFill>
                <a:latin typeface="Verdana"/>
                <a:cs typeface="Verdana"/>
              </a:rPr>
              <a:t>practices.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Clr>
                <a:srgbClr val="575757"/>
              </a:buClr>
              <a:buFont typeface="Arial"/>
              <a:buChar char="•"/>
            </a:pP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25"/>
              </a:spcBef>
              <a:buClr>
                <a:srgbClr val="575757"/>
              </a:buClr>
              <a:buFont typeface="Arial"/>
              <a:buChar char="•"/>
            </a:pP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3600" spc="-10">
                <a:solidFill>
                  <a:srgbClr val="0091E0"/>
                </a:solidFill>
                <a:latin typeface="Verdana"/>
                <a:cs typeface="Verdana"/>
              </a:rPr>
              <a:t>Objective</a:t>
            </a:r>
            <a:endParaRPr sz="3600">
              <a:latin typeface="Verdana"/>
              <a:cs typeface="Verdana"/>
            </a:endParaRPr>
          </a:p>
          <a:p>
            <a:pPr marL="182880" marR="159385" indent="-170815">
              <a:lnSpc>
                <a:spcPct val="110000"/>
              </a:lnSpc>
              <a:spcBef>
                <a:spcPts val="1110"/>
              </a:spcBef>
              <a:buFont typeface="Arial"/>
              <a:buChar char="•"/>
              <a:tabLst>
                <a:tab pos="184785" algn="l"/>
              </a:tabLst>
            </a:pP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Analyze</a:t>
            </a:r>
            <a:r>
              <a:rPr dirty="0" sz="20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differences</a:t>
            </a:r>
            <a:r>
              <a:rPr dirty="0" sz="20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in</a:t>
            </a:r>
            <a:r>
              <a:rPr dirty="0" sz="20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SDOH</a:t>
            </a:r>
            <a:r>
              <a:rPr dirty="0" sz="20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screening</a:t>
            </a:r>
            <a:r>
              <a:rPr dirty="0" sz="20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rates</a:t>
            </a:r>
            <a:r>
              <a:rPr dirty="0" sz="20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spc="-25">
                <a:solidFill>
                  <a:srgbClr val="575757"/>
                </a:solidFill>
                <a:latin typeface="Verdana"/>
                <a:cs typeface="Verdana"/>
              </a:rPr>
              <a:t>by </a:t>
            </a:r>
            <a:r>
              <a:rPr dirty="0" sz="2000" spc="-25">
                <a:solidFill>
                  <a:srgbClr val="575757"/>
                </a:solidFill>
                <a:latin typeface="Verdana"/>
                <a:cs typeface="Verdana"/>
              </a:rPr>
              <a:t>	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screener</a:t>
            </a:r>
            <a:r>
              <a:rPr dirty="0" sz="2000" spc="-6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role</a:t>
            </a:r>
            <a:r>
              <a:rPr dirty="0" sz="20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and</a:t>
            </a:r>
            <a:r>
              <a:rPr dirty="0" sz="20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setting</a:t>
            </a:r>
            <a:r>
              <a:rPr dirty="0" sz="20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at</a:t>
            </a:r>
            <a:r>
              <a:rPr dirty="0" sz="20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Henry</a:t>
            </a:r>
            <a:r>
              <a:rPr dirty="0" sz="20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Ford</a:t>
            </a:r>
            <a:r>
              <a:rPr dirty="0" sz="20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spc="-10">
                <a:solidFill>
                  <a:srgbClr val="575757"/>
                </a:solidFill>
                <a:latin typeface="Verdana"/>
                <a:cs typeface="Verdana"/>
              </a:rPr>
              <a:t>Health </a:t>
            </a:r>
            <a:r>
              <a:rPr dirty="0" sz="2000" spc="-10">
                <a:solidFill>
                  <a:srgbClr val="575757"/>
                </a:solidFill>
                <a:latin typeface="Verdana"/>
                <a:cs typeface="Verdana"/>
              </a:rPr>
              <a:t>	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based</a:t>
            </a:r>
            <a:r>
              <a:rPr dirty="0" sz="20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in</a:t>
            </a:r>
            <a:r>
              <a:rPr dirty="0" sz="20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575757"/>
                </a:solidFill>
                <a:latin typeface="Verdana"/>
                <a:cs typeface="Verdana"/>
              </a:rPr>
              <a:t>Detroit,</a:t>
            </a:r>
            <a:r>
              <a:rPr dirty="0" sz="20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2000" spc="-10">
                <a:solidFill>
                  <a:srgbClr val="575757"/>
                </a:solidFill>
                <a:latin typeface="Verdana"/>
                <a:cs typeface="Verdana"/>
              </a:rPr>
              <a:t>Michigan.</a:t>
            </a:r>
            <a:endParaRPr sz="20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05014" y="1737360"/>
            <a:ext cx="3962501" cy="37719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192" y="1786418"/>
            <a:ext cx="6407150" cy="4980305"/>
            <a:chOff x="12192" y="1786418"/>
            <a:chExt cx="6407150" cy="498030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0624" y="1793746"/>
              <a:ext cx="5998464" cy="497281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192" y="4704588"/>
              <a:ext cx="452627" cy="3429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3734" y="1786418"/>
              <a:ext cx="181181" cy="26619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531" y="5417819"/>
              <a:ext cx="238432" cy="3048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4590" y="2364195"/>
              <a:ext cx="181181" cy="26720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5269" y="4242054"/>
              <a:ext cx="237892" cy="219075"/>
            </a:xfrm>
            <a:prstGeom prst="rect">
              <a:avLst/>
            </a:prstGeom>
          </p:spPr>
        </p:pic>
      </p:grpSp>
      <p:sp>
        <p:nvSpPr>
          <p:cNvPr id="9" name="object 9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0647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SDOH</a:t>
            </a:r>
            <a:r>
              <a:rPr dirty="0" spc="-100"/>
              <a:t> </a:t>
            </a:r>
            <a:r>
              <a:rPr dirty="0"/>
              <a:t>Screening</a:t>
            </a:r>
            <a:r>
              <a:rPr dirty="0" spc="-75"/>
              <a:t> </a:t>
            </a:r>
            <a:r>
              <a:rPr dirty="0" spc="-10"/>
              <a:t>Questionnaire</a:t>
            </a:r>
          </a:p>
        </p:txBody>
      </p:sp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93956" y="1765773"/>
            <a:ext cx="3980950" cy="497443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8692" y="2951675"/>
            <a:ext cx="247067" cy="305112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7442" y="6129445"/>
            <a:ext cx="228600" cy="199808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6605" y="3650741"/>
            <a:ext cx="237892" cy="219074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730866" y="5282770"/>
            <a:ext cx="286351" cy="275375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763207" y="6087964"/>
            <a:ext cx="219325" cy="218809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768980" y="1772792"/>
            <a:ext cx="219590" cy="190500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763598" y="3065907"/>
            <a:ext cx="200253" cy="200025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759375" y="4595756"/>
            <a:ext cx="219325" cy="229137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696257" y="3779520"/>
            <a:ext cx="276705" cy="228062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768980" y="2502789"/>
            <a:ext cx="219590" cy="190500"/>
          </a:xfrm>
          <a:prstGeom prst="rect">
            <a:avLst/>
          </a:prstGeom>
        </p:spPr>
      </p:pic>
      <p:sp>
        <p:nvSpPr>
          <p:cNvPr id="21" name="object 2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874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3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0647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Methods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874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3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490524" y="1723771"/>
            <a:ext cx="10927080" cy="2316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4785" algn="l"/>
              </a:tabLst>
            </a:pP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</a:t>
            </a:r>
            <a:r>
              <a:rPr dirty="0" sz="18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report</a:t>
            </a:r>
            <a:r>
              <a:rPr dirty="0" sz="18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of</a:t>
            </a:r>
            <a:r>
              <a:rPr dirty="0" sz="18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all</a:t>
            </a:r>
            <a:r>
              <a:rPr dirty="0" sz="18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2023</a:t>
            </a:r>
            <a:r>
              <a:rPr dirty="0" sz="1800" spc="-1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SDOH</a:t>
            </a:r>
            <a:r>
              <a:rPr dirty="0" sz="18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screening</a:t>
            </a:r>
            <a:r>
              <a:rPr dirty="0" sz="18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data</a:t>
            </a:r>
            <a:r>
              <a:rPr dirty="0" sz="1800" spc="-3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was</a:t>
            </a:r>
            <a:r>
              <a:rPr dirty="0" sz="18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generated</a:t>
            </a:r>
            <a:r>
              <a:rPr dirty="0" sz="1800" spc="-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and</a:t>
            </a:r>
            <a:r>
              <a:rPr dirty="0" sz="18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575757"/>
                </a:solidFill>
                <a:latin typeface="Verdana"/>
                <a:cs typeface="Verdana"/>
              </a:rPr>
              <a:t>analyzed</a:t>
            </a:r>
            <a:endParaRPr sz="1800">
              <a:latin typeface="Verdana"/>
              <a:cs typeface="Verdana"/>
            </a:endParaRPr>
          </a:p>
          <a:p>
            <a:pPr marL="353695" marR="5080" indent="-169545">
              <a:lnSpc>
                <a:spcPct val="130000"/>
              </a:lnSpc>
              <a:spcBef>
                <a:spcPts val="900"/>
              </a:spcBef>
            </a:pPr>
            <a:r>
              <a:rPr dirty="0" sz="1200">
                <a:latin typeface="Verdana"/>
                <a:cs typeface="Verdana"/>
              </a:rPr>
              <a:t>–</a:t>
            </a:r>
            <a:r>
              <a:rPr dirty="0" sz="1200" spc="85">
                <a:latin typeface="Verdana"/>
                <a:cs typeface="Verdana"/>
              </a:rPr>
              <a:t> </a:t>
            </a:r>
            <a:r>
              <a:rPr dirty="0" sz="1200" spc="-70" b="1">
                <a:latin typeface="Arial"/>
                <a:cs typeface="Arial"/>
              </a:rPr>
              <a:t>Data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5" b="1">
                <a:latin typeface="Arial"/>
                <a:cs typeface="Arial"/>
              </a:rPr>
              <a:t>Fields:</a:t>
            </a:r>
            <a:r>
              <a:rPr dirty="0" sz="1200" spc="-70" b="1">
                <a:latin typeface="Arial"/>
                <a:cs typeface="Arial"/>
              </a:rPr>
              <a:t> </a:t>
            </a:r>
            <a:r>
              <a:rPr dirty="0" sz="1200" spc="-70">
                <a:latin typeface="Arial"/>
                <a:cs typeface="Arial"/>
              </a:rPr>
              <a:t>ScreeningsAtEncounter_RowNumber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 spc="-60">
                <a:latin typeface="Arial"/>
                <a:cs typeface="Arial"/>
              </a:rPr>
              <a:t>PatientDurableKey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 spc="-55">
                <a:latin typeface="Arial"/>
                <a:cs typeface="Arial"/>
              </a:rPr>
              <a:t>PatientKey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 spc="-30">
                <a:latin typeface="Arial"/>
                <a:cs typeface="Arial"/>
              </a:rPr>
              <a:t>PrimaryMrn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 spc="-55">
                <a:latin typeface="Arial"/>
                <a:cs typeface="Arial"/>
              </a:rPr>
              <a:t>FirstName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 spc="-70">
                <a:latin typeface="Arial"/>
                <a:cs typeface="Arial"/>
              </a:rPr>
              <a:t>LastName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 spc="-30">
                <a:latin typeface="Arial"/>
                <a:cs typeface="Arial"/>
              </a:rPr>
              <a:t>BirthDate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 spc="-65">
                <a:latin typeface="Arial"/>
                <a:cs typeface="Arial"/>
              </a:rPr>
              <a:t>EncounterKey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EncounterDate </a:t>
            </a:r>
            <a:r>
              <a:rPr dirty="0" sz="1200" spc="-65">
                <a:latin typeface="Arial"/>
                <a:cs typeface="Arial"/>
              </a:rPr>
              <a:t>FlowsheetTakenInstant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 spc="-85">
                <a:latin typeface="Arial"/>
                <a:cs typeface="Arial"/>
              </a:rPr>
              <a:t>TakenByEmployeeDurableKey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 spc="-85">
                <a:latin typeface="Arial"/>
                <a:cs typeface="Arial"/>
              </a:rPr>
              <a:t>TakenByEmployeeName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 spc="-80">
                <a:latin typeface="Arial"/>
                <a:cs typeface="Arial"/>
              </a:rPr>
              <a:t>TakenByEmployeeJobTitle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 spc="-55">
                <a:latin typeface="Arial"/>
                <a:cs typeface="Arial"/>
              </a:rPr>
              <a:t>DocumentationSource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SDOHCompletedViaMyChart </a:t>
            </a:r>
            <a:r>
              <a:rPr dirty="0" sz="1200" spc="-85">
                <a:solidFill>
                  <a:srgbClr val="1363B8"/>
                </a:solidFill>
                <a:latin typeface="Arial"/>
                <a:cs typeface="Arial"/>
              </a:rPr>
              <a:t>SocialResponse</a:t>
            </a:r>
            <a:r>
              <a:rPr dirty="0" sz="1200" spc="80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100">
                <a:solidFill>
                  <a:srgbClr val="1363B8"/>
                </a:solidFill>
                <a:latin typeface="Arial"/>
                <a:cs typeface="Arial"/>
              </a:rPr>
              <a:t>SocialYesResponse</a:t>
            </a:r>
            <a:r>
              <a:rPr dirty="0" sz="1200" spc="80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80">
                <a:solidFill>
                  <a:srgbClr val="1363B8"/>
                </a:solidFill>
                <a:latin typeface="Arial"/>
                <a:cs typeface="Arial"/>
              </a:rPr>
              <a:t>HomelessResponse</a:t>
            </a:r>
            <a:r>
              <a:rPr dirty="0" sz="1200" spc="90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95">
                <a:solidFill>
                  <a:srgbClr val="1363B8"/>
                </a:solidFill>
                <a:latin typeface="Arial"/>
                <a:cs typeface="Arial"/>
              </a:rPr>
              <a:t>HomelessYesResponse</a:t>
            </a:r>
            <a:r>
              <a:rPr dirty="0" sz="1200" spc="105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70">
                <a:solidFill>
                  <a:srgbClr val="1363B8"/>
                </a:solidFill>
                <a:latin typeface="Arial"/>
                <a:cs typeface="Arial"/>
              </a:rPr>
              <a:t>HealthResponse</a:t>
            </a:r>
            <a:r>
              <a:rPr dirty="0" sz="1200" spc="60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90">
                <a:solidFill>
                  <a:srgbClr val="1363B8"/>
                </a:solidFill>
                <a:latin typeface="Arial"/>
                <a:cs typeface="Arial"/>
              </a:rPr>
              <a:t>HealthYesResponse</a:t>
            </a:r>
            <a:r>
              <a:rPr dirty="0" sz="1200" spc="60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75">
                <a:solidFill>
                  <a:srgbClr val="1363B8"/>
                </a:solidFill>
                <a:latin typeface="Arial"/>
                <a:cs typeface="Arial"/>
              </a:rPr>
              <a:t>HealthcareCostResponse</a:t>
            </a:r>
            <a:r>
              <a:rPr dirty="0" sz="1200" spc="60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65">
                <a:solidFill>
                  <a:srgbClr val="1363B8"/>
                </a:solidFill>
                <a:latin typeface="Arial"/>
                <a:cs typeface="Arial"/>
              </a:rPr>
              <a:t>HealthcareCostYesResponse </a:t>
            </a:r>
            <a:r>
              <a:rPr dirty="0" sz="1200" spc="-85">
                <a:solidFill>
                  <a:srgbClr val="1363B8"/>
                </a:solidFill>
                <a:latin typeface="Arial"/>
                <a:cs typeface="Arial"/>
              </a:rPr>
              <a:t>FoodResponse</a:t>
            </a:r>
            <a:r>
              <a:rPr dirty="0" sz="1200" spc="75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100">
                <a:solidFill>
                  <a:srgbClr val="1363B8"/>
                </a:solidFill>
                <a:latin typeface="Arial"/>
                <a:cs typeface="Arial"/>
              </a:rPr>
              <a:t>FoodYesResponse</a:t>
            </a:r>
            <a:r>
              <a:rPr dirty="0" sz="1200" spc="85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70">
                <a:solidFill>
                  <a:srgbClr val="1363B8"/>
                </a:solidFill>
                <a:latin typeface="Arial"/>
                <a:cs typeface="Arial"/>
              </a:rPr>
              <a:t>IncomeEmploymentResponse</a:t>
            </a:r>
            <a:r>
              <a:rPr dirty="0" sz="1200" spc="70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80">
                <a:solidFill>
                  <a:srgbClr val="1363B8"/>
                </a:solidFill>
                <a:latin typeface="Arial"/>
                <a:cs typeface="Arial"/>
              </a:rPr>
              <a:t>IncomeEmploymentYesResponse</a:t>
            </a:r>
            <a:r>
              <a:rPr dirty="0" sz="1200" spc="95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75">
                <a:solidFill>
                  <a:srgbClr val="1363B8"/>
                </a:solidFill>
                <a:latin typeface="Arial"/>
                <a:cs typeface="Arial"/>
              </a:rPr>
              <a:t>HousingResponse</a:t>
            </a:r>
            <a:r>
              <a:rPr dirty="0" sz="1200" spc="70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95">
                <a:solidFill>
                  <a:srgbClr val="1363B8"/>
                </a:solidFill>
                <a:latin typeface="Arial"/>
                <a:cs typeface="Arial"/>
              </a:rPr>
              <a:t>HousingYesResponse</a:t>
            </a:r>
            <a:r>
              <a:rPr dirty="0" sz="1200" spc="85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363B8"/>
                </a:solidFill>
                <a:latin typeface="Arial"/>
                <a:cs typeface="Arial"/>
              </a:rPr>
              <a:t>UtilitiesResponse </a:t>
            </a:r>
            <a:r>
              <a:rPr dirty="0" sz="1200" spc="-70">
                <a:solidFill>
                  <a:srgbClr val="1363B8"/>
                </a:solidFill>
                <a:latin typeface="Arial"/>
                <a:cs typeface="Arial"/>
              </a:rPr>
              <a:t>UtilitiesYesResponse</a:t>
            </a:r>
            <a:r>
              <a:rPr dirty="0" sz="1200" spc="100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90">
                <a:solidFill>
                  <a:srgbClr val="1363B8"/>
                </a:solidFill>
                <a:latin typeface="Arial"/>
                <a:cs typeface="Arial"/>
              </a:rPr>
              <a:t>CareAssistanceResponse</a:t>
            </a:r>
            <a:r>
              <a:rPr dirty="0" sz="1200" spc="100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100">
                <a:solidFill>
                  <a:srgbClr val="1363B8"/>
                </a:solidFill>
                <a:latin typeface="Arial"/>
                <a:cs typeface="Arial"/>
              </a:rPr>
              <a:t>CareAssistanceYesResponse</a:t>
            </a:r>
            <a:r>
              <a:rPr dirty="0" sz="1200" spc="110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75">
                <a:solidFill>
                  <a:srgbClr val="1363B8"/>
                </a:solidFill>
                <a:latin typeface="Arial"/>
                <a:cs typeface="Arial"/>
              </a:rPr>
              <a:t>EducationResponse</a:t>
            </a:r>
            <a:r>
              <a:rPr dirty="0" sz="1200" spc="80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90">
                <a:solidFill>
                  <a:srgbClr val="1363B8"/>
                </a:solidFill>
                <a:latin typeface="Arial"/>
                <a:cs typeface="Arial"/>
              </a:rPr>
              <a:t>EducationYesResponse</a:t>
            </a:r>
            <a:r>
              <a:rPr dirty="0" sz="1200" spc="75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85">
                <a:solidFill>
                  <a:srgbClr val="1363B8"/>
                </a:solidFill>
                <a:latin typeface="Arial"/>
                <a:cs typeface="Arial"/>
              </a:rPr>
              <a:t>LegalResponse</a:t>
            </a:r>
            <a:r>
              <a:rPr dirty="0" sz="1200" spc="85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105">
                <a:solidFill>
                  <a:srgbClr val="1363B8"/>
                </a:solidFill>
                <a:latin typeface="Arial"/>
                <a:cs typeface="Arial"/>
              </a:rPr>
              <a:t>LegalYesResponse</a:t>
            </a:r>
            <a:r>
              <a:rPr dirty="0" sz="1200" spc="105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363B8"/>
                </a:solidFill>
                <a:latin typeface="Arial"/>
                <a:cs typeface="Arial"/>
              </a:rPr>
              <a:t>SafetyResponse </a:t>
            </a:r>
            <a:r>
              <a:rPr dirty="0" sz="1200" spc="-100">
                <a:solidFill>
                  <a:srgbClr val="1363B8"/>
                </a:solidFill>
                <a:latin typeface="Arial"/>
                <a:cs typeface="Arial"/>
              </a:rPr>
              <a:t>SafetyYesResponse</a:t>
            </a:r>
            <a:r>
              <a:rPr dirty="0" sz="1200" spc="90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85">
                <a:solidFill>
                  <a:srgbClr val="1363B8"/>
                </a:solidFill>
                <a:latin typeface="Arial"/>
                <a:cs typeface="Arial"/>
              </a:rPr>
              <a:t>ReadingResponse</a:t>
            </a:r>
            <a:r>
              <a:rPr dirty="0" sz="1200" spc="100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100">
                <a:solidFill>
                  <a:srgbClr val="1363B8"/>
                </a:solidFill>
                <a:latin typeface="Arial"/>
                <a:cs typeface="Arial"/>
              </a:rPr>
              <a:t>ReadingYesResponse</a:t>
            </a:r>
            <a:r>
              <a:rPr dirty="0" sz="1200" spc="100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65">
                <a:solidFill>
                  <a:srgbClr val="1363B8"/>
                </a:solidFill>
                <a:latin typeface="Arial"/>
                <a:cs typeface="Arial"/>
              </a:rPr>
              <a:t>TransportationResponse</a:t>
            </a:r>
            <a:r>
              <a:rPr dirty="0" sz="1200" spc="85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80">
                <a:solidFill>
                  <a:srgbClr val="1363B8"/>
                </a:solidFill>
                <a:latin typeface="Arial"/>
                <a:cs typeface="Arial"/>
              </a:rPr>
              <a:t>TransportationYesResponse</a:t>
            </a:r>
            <a:r>
              <a:rPr dirty="0" sz="1200" spc="90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30">
                <a:solidFill>
                  <a:srgbClr val="1363B8"/>
                </a:solidFill>
                <a:latin typeface="Arial"/>
                <a:cs typeface="Arial"/>
              </a:rPr>
              <a:t>AssistanceWithNeedsResponse </a:t>
            </a:r>
            <a:r>
              <a:rPr dirty="0" sz="1200" spc="-85">
                <a:solidFill>
                  <a:srgbClr val="1363B8"/>
                </a:solidFill>
                <a:latin typeface="Arial"/>
                <a:cs typeface="Arial"/>
              </a:rPr>
              <a:t>AssistanceWithNeedsYesResponse</a:t>
            </a:r>
            <a:r>
              <a:rPr dirty="0" sz="1200" spc="65">
                <a:solidFill>
                  <a:srgbClr val="1363B8"/>
                </a:solidFill>
                <a:latin typeface="Arial"/>
                <a:cs typeface="Arial"/>
              </a:rPr>
              <a:t> </a:t>
            </a:r>
            <a:r>
              <a:rPr dirty="0" sz="1200" spc="-65">
                <a:latin typeface="Arial"/>
                <a:cs typeface="Arial"/>
              </a:rPr>
              <a:t>PrimaryCareProviderDurableKey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 spc="-55">
                <a:latin typeface="Arial"/>
                <a:cs typeface="Arial"/>
              </a:rPr>
              <a:t>PatientPcp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 spc="-60">
                <a:latin typeface="Arial"/>
                <a:cs typeface="Arial"/>
              </a:rPr>
              <a:t>PcpNpi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PcpTitle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 spc="-70">
                <a:latin typeface="Arial"/>
                <a:cs typeface="Arial"/>
              </a:rPr>
              <a:t>ScreeningAdministeredByPcp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 spc="-100">
                <a:latin typeface="Arial"/>
                <a:cs typeface="Arial"/>
              </a:rPr>
              <a:t>Race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 spc="-55">
                <a:latin typeface="Arial"/>
                <a:cs typeface="Arial"/>
              </a:rPr>
              <a:t>PatientHomeZip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PatientHomeCity </a:t>
            </a:r>
            <a:r>
              <a:rPr dirty="0" sz="1200" spc="-65">
                <a:latin typeface="Arial"/>
                <a:cs typeface="Arial"/>
              </a:rPr>
              <a:t>PatientSex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 spc="-65">
                <a:latin typeface="Arial"/>
                <a:cs typeface="Arial"/>
              </a:rPr>
              <a:t>PatientDOB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 spc="-65">
                <a:latin typeface="Arial"/>
                <a:cs typeface="Arial"/>
              </a:rPr>
              <a:t>EncounterType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 spc="-70">
                <a:latin typeface="Arial"/>
                <a:cs typeface="Arial"/>
              </a:rPr>
              <a:t>PrimaryDiagnosisKey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 spc="-65">
                <a:latin typeface="Arial"/>
                <a:cs typeface="Arial"/>
              </a:rPr>
              <a:t>Diagnosis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 spc="-45">
                <a:latin typeface="Arial"/>
                <a:cs typeface="Arial"/>
              </a:rPr>
              <a:t>DepartmentName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ServiceAreaEpicId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0524" y="4508754"/>
            <a:ext cx="8014334" cy="1584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4785" algn="l"/>
              </a:tabLst>
            </a:pP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Informational</a:t>
            </a:r>
            <a:r>
              <a:rPr dirty="0" sz="18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interviews</a:t>
            </a:r>
            <a:r>
              <a:rPr dirty="0" sz="18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&amp;</a:t>
            </a:r>
            <a:r>
              <a:rPr dirty="0" sz="18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participant</a:t>
            </a:r>
            <a:r>
              <a:rPr dirty="0" sz="18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observation</a:t>
            </a:r>
            <a:r>
              <a:rPr dirty="0" sz="18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575757"/>
                </a:solidFill>
                <a:latin typeface="Verdana"/>
                <a:cs typeface="Verdana"/>
              </a:rPr>
              <a:t>(April-May</a:t>
            </a:r>
            <a:r>
              <a:rPr dirty="0" sz="1800" spc="-7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575757"/>
                </a:solidFill>
                <a:latin typeface="Verdana"/>
                <a:cs typeface="Verdana"/>
              </a:rPr>
              <a:t>2024)</a:t>
            </a:r>
            <a:endParaRPr sz="1800">
              <a:latin typeface="Verdana"/>
              <a:cs typeface="Verdana"/>
            </a:endParaRPr>
          </a:p>
          <a:p>
            <a:pPr lvl="1" marL="353060" indent="-168275">
              <a:lnSpc>
                <a:spcPct val="100000"/>
              </a:lnSpc>
              <a:spcBef>
                <a:spcPts val="1400"/>
              </a:spcBef>
              <a:buChar char="–"/>
              <a:tabLst>
                <a:tab pos="353060" algn="l"/>
              </a:tabLst>
            </a:pP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3</a:t>
            </a:r>
            <a:r>
              <a:rPr dirty="0" sz="16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Medical</a:t>
            </a:r>
            <a:r>
              <a:rPr dirty="0" sz="16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Verdana"/>
                <a:cs typeface="Verdana"/>
              </a:rPr>
              <a:t>Assistants</a:t>
            </a:r>
            <a:endParaRPr sz="1600">
              <a:latin typeface="Verdana"/>
              <a:cs typeface="Verdana"/>
            </a:endParaRPr>
          </a:p>
          <a:p>
            <a:pPr lvl="1" marL="353060" indent="-168275">
              <a:lnSpc>
                <a:spcPct val="100000"/>
              </a:lnSpc>
              <a:spcBef>
                <a:spcPts val="1475"/>
              </a:spcBef>
              <a:buChar char="–"/>
              <a:tabLst>
                <a:tab pos="353060" algn="l"/>
              </a:tabLst>
            </a:pP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2</a:t>
            </a:r>
            <a:r>
              <a:rPr dirty="0" sz="1600" spc="-7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Community</a:t>
            </a:r>
            <a:r>
              <a:rPr dirty="0" sz="1600" spc="-1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Health</a:t>
            </a:r>
            <a:r>
              <a:rPr dirty="0" sz="16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Verdana"/>
                <a:cs typeface="Verdana"/>
              </a:rPr>
              <a:t>Workers</a:t>
            </a:r>
            <a:endParaRPr sz="1600">
              <a:latin typeface="Verdana"/>
              <a:cs typeface="Verdana"/>
            </a:endParaRPr>
          </a:p>
          <a:p>
            <a:pPr lvl="1" marL="353060" indent="-168275">
              <a:lnSpc>
                <a:spcPct val="100000"/>
              </a:lnSpc>
              <a:spcBef>
                <a:spcPts val="1475"/>
              </a:spcBef>
              <a:buChar char="–"/>
              <a:tabLst>
                <a:tab pos="353060" algn="l"/>
              </a:tabLst>
            </a:pP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1</a:t>
            </a:r>
            <a:r>
              <a:rPr dirty="0" sz="16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Embedded</a:t>
            </a:r>
            <a:r>
              <a:rPr dirty="0" sz="16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Case</a:t>
            </a:r>
            <a:r>
              <a:rPr dirty="0" sz="16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Verdana"/>
                <a:cs typeface="Verdana"/>
              </a:rPr>
              <a:t>Manager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82600" y="136905"/>
            <a:ext cx="73736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SDOH</a:t>
            </a:r>
            <a:r>
              <a:rPr dirty="0" spc="-85"/>
              <a:t> </a:t>
            </a:r>
            <a:r>
              <a:rPr dirty="0"/>
              <a:t>Screening</a:t>
            </a:r>
            <a:r>
              <a:rPr dirty="0" spc="-60"/>
              <a:t> </a:t>
            </a:r>
            <a:r>
              <a:rPr dirty="0"/>
              <a:t>Data</a:t>
            </a:r>
            <a:r>
              <a:rPr dirty="0" spc="-70"/>
              <a:t> </a:t>
            </a:r>
            <a:r>
              <a:rPr dirty="0" spc="-10"/>
              <a:t>Overview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874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3</a:t>
            </a:fld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6565" y="1498472"/>
          <a:ext cx="11055350" cy="3148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  <a:gridCol w="1737360"/>
                <a:gridCol w="1737360"/>
                <a:gridCol w="1737360"/>
                <a:gridCol w="1737359"/>
                <a:gridCol w="1737359"/>
              </a:tblGrid>
              <a:tr h="459740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240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All</a:t>
                      </a:r>
                      <a:r>
                        <a:rPr dirty="0" sz="2400" spc="-7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240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SDoH</a:t>
                      </a:r>
                      <a:r>
                        <a:rPr dirty="0" sz="2400" spc="-7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240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Screenings</a:t>
                      </a:r>
                      <a:r>
                        <a:rPr dirty="0" sz="2400" spc="-6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2400" spc="-1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(2023)</a:t>
                      </a:r>
                      <a:endParaRPr sz="24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  <a:solidFill>
                      <a:srgbClr val="000063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226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dirty="0" sz="1800" spc="-1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Category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23189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dirty="0" sz="1800" spc="-25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Q1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23189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dirty="0" sz="1800" spc="-25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Q2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23189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dirty="0" sz="1800" spc="-25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Q3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23189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dirty="0" sz="1800" spc="-25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Q4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23189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dirty="0" sz="180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2023</a:t>
                      </a:r>
                      <a:r>
                        <a:rPr dirty="0" sz="1800" spc="-4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2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TOTAL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23189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</a:tcPr>
                </a:tc>
              </a:tr>
              <a:tr h="593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90"/>
                        </a:spcBef>
                      </a:pPr>
                      <a:r>
                        <a:rPr dirty="0" sz="140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#</a:t>
                      </a:r>
                      <a:r>
                        <a:rPr dirty="0" sz="1400" spc="-15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40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Total</a:t>
                      </a:r>
                      <a:r>
                        <a:rPr dirty="0" sz="1400" spc="-25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Screenings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189230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dirty="0" sz="1800" spc="-10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246,668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58750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dirty="0" sz="1800" spc="-10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269,535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58750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dirty="0" sz="1800" spc="-10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277,889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58750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dirty="0" sz="1800" spc="-10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272,559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58750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r>
                        <a:rPr dirty="0" sz="1800" spc="-1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1,066,651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58750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  <a:solidFill>
                      <a:srgbClr val="F1F1F7"/>
                    </a:solidFill>
                  </a:tcPr>
                </a:tc>
              </a:tr>
              <a:tr h="556895">
                <a:tc>
                  <a:txBody>
                    <a:bodyPr/>
                    <a:lstStyle/>
                    <a:p>
                      <a:pPr marL="364490" marR="227329" indent="-13144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140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#</a:t>
                      </a:r>
                      <a:r>
                        <a:rPr dirty="0" sz="1400" spc="-4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40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Screenings</a:t>
                      </a:r>
                      <a:r>
                        <a:rPr dirty="0" sz="1400" spc="-55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400" spc="-2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with </a:t>
                      </a:r>
                      <a:r>
                        <a:rPr dirty="0" sz="140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Identified</a:t>
                      </a:r>
                      <a:r>
                        <a:rPr dirty="0" sz="1400" spc="-10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400" spc="-2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Need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64769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800" spc="-10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22,954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40335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800" spc="-10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33,839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40335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800" spc="-10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34,965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40335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800" spc="-10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32,211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40335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dirty="0" sz="1800" spc="-1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123,969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40335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algn="ctr" marL="233679" marR="22669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140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#</a:t>
                      </a:r>
                      <a:r>
                        <a:rPr dirty="0" sz="1400" spc="-35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40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Screenings</a:t>
                      </a:r>
                      <a:r>
                        <a:rPr dirty="0" sz="1400" spc="-7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400" spc="-2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with </a:t>
                      </a:r>
                      <a:r>
                        <a:rPr dirty="0" sz="140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Identified</a:t>
                      </a:r>
                      <a:r>
                        <a:rPr dirty="0" sz="1400" spc="-9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400" spc="-2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Need </a:t>
                      </a:r>
                      <a:r>
                        <a:rPr dirty="0" u="sng" sz="1400" spc="-25" b="1">
                          <a:solidFill>
                            <a:srgbClr val="575757"/>
                          </a:solidFill>
                          <a:uFill>
                            <a:solidFill>
                              <a:srgbClr val="575757"/>
                            </a:solidFill>
                          </a:uFill>
                          <a:latin typeface="Verdana"/>
                          <a:cs typeface="Verdana"/>
                        </a:rPr>
                        <a:t>and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40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Wanted</a:t>
                      </a:r>
                      <a:r>
                        <a:rPr dirty="0" sz="1400" spc="-5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Assistance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 marT="80645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800" spc="-10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5,263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07314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800" spc="-10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6,056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07314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800" spc="-10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7,227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07314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800" spc="-10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6,845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07314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 marL="3175">
                        <a:lnSpc>
                          <a:spcPct val="100000"/>
                        </a:lnSpc>
                      </a:pPr>
                      <a:r>
                        <a:rPr dirty="0" sz="1800" spc="-10" b="1">
                          <a:solidFill>
                            <a:srgbClr val="575757"/>
                          </a:solidFill>
                          <a:latin typeface="Verdana"/>
                          <a:cs typeface="Verdana"/>
                        </a:rPr>
                        <a:t>25,391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107314">
                    <a:lnL w="6350">
                      <a:solidFill>
                        <a:srgbClr val="D7D7D7"/>
                      </a:solidFill>
                      <a:prstDash val="solid"/>
                    </a:lnL>
                    <a:lnR w="6350">
                      <a:solidFill>
                        <a:srgbClr val="D7D7D7"/>
                      </a:solidFill>
                      <a:prstDash val="solid"/>
                    </a:lnR>
                    <a:lnT w="6350">
                      <a:solidFill>
                        <a:srgbClr val="D7D7D7"/>
                      </a:solidFill>
                      <a:prstDash val="solid"/>
                    </a:lnT>
                    <a:lnB w="6350">
                      <a:solidFill>
                        <a:srgbClr val="D7D7D7"/>
                      </a:solidFill>
                      <a:prstDash val="solid"/>
                    </a:lnB>
                    <a:solidFill>
                      <a:srgbClr val="F1F1F7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64642" y="4886096"/>
            <a:ext cx="7964805" cy="986155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dirty="0" sz="1600" b="1">
                <a:latin typeface="Verdana"/>
                <a:cs typeface="Verdana"/>
              </a:rPr>
              <a:t>Main</a:t>
            </a:r>
            <a:r>
              <a:rPr dirty="0" sz="1600" spc="-35" b="1">
                <a:latin typeface="Verdana"/>
                <a:cs typeface="Verdana"/>
              </a:rPr>
              <a:t> </a:t>
            </a:r>
            <a:r>
              <a:rPr dirty="0" sz="1600" spc="-10" b="1">
                <a:latin typeface="Verdana"/>
                <a:cs typeface="Verdana"/>
              </a:rPr>
              <a:t>Takeaways:</a:t>
            </a:r>
            <a:endParaRPr sz="1600">
              <a:latin typeface="Verdana"/>
              <a:cs typeface="Verdana"/>
            </a:endParaRPr>
          </a:p>
          <a:p>
            <a:pPr marL="299085" indent="-286385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299085" algn="l"/>
              </a:tabLst>
            </a:pPr>
            <a:r>
              <a:rPr dirty="0" sz="1600">
                <a:latin typeface="Verdana"/>
                <a:cs typeface="Verdana"/>
              </a:rPr>
              <a:t>Out</a:t>
            </a:r>
            <a:r>
              <a:rPr dirty="0" sz="1600" spc="-4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of</a:t>
            </a:r>
            <a:r>
              <a:rPr dirty="0" sz="1600" spc="-4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all</a:t>
            </a:r>
            <a:r>
              <a:rPr dirty="0" sz="1600" spc="-4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screenings</a:t>
            </a:r>
            <a:r>
              <a:rPr dirty="0" sz="1600" spc="-1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in</a:t>
            </a:r>
            <a:r>
              <a:rPr dirty="0" sz="1600" spc="-4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2023,</a:t>
            </a:r>
            <a:r>
              <a:rPr dirty="0" sz="1600" spc="-7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11.6%</a:t>
            </a:r>
            <a:r>
              <a:rPr dirty="0" sz="1600" spc="-5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of</a:t>
            </a:r>
            <a:r>
              <a:rPr dirty="0" sz="1600" spc="-4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screens</a:t>
            </a:r>
            <a:r>
              <a:rPr dirty="0" sz="1600" spc="-1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indicated</a:t>
            </a:r>
            <a:r>
              <a:rPr dirty="0" sz="1600" spc="-1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1+</a:t>
            </a:r>
            <a:r>
              <a:rPr dirty="0" sz="1600" spc="-5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SDOH</a:t>
            </a:r>
            <a:r>
              <a:rPr dirty="0" sz="1600" spc="-20">
                <a:latin typeface="Verdana"/>
                <a:cs typeface="Verdana"/>
              </a:rPr>
              <a:t> need</a:t>
            </a:r>
            <a:endParaRPr sz="1600">
              <a:latin typeface="Verdana"/>
              <a:cs typeface="Verdana"/>
            </a:endParaRPr>
          </a:p>
          <a:p>
            <a:pPr marL="299085" indent="-28638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299085" algn="l"/>
              </a:tabLst>
            </a:pPr>
            <a:r>
              <a:rPr dirty="0" sz="1600">
                <a:latin typeface="Verdana"/>
                <a:cs typeface="Verdana"/>
              </a:rPr>
              <a:t>Of</a:t>
            </a:r>
            <a:r>
              <a:rPr dirty="0" sz="1600" spc="-5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those,</a:t>
            </a:r>
            <a:r>
              <a:rPr dirty="0" sz="1600" spc="-3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20.5%</a:t>
            </a:r>
            <a:r>
              <a:rPr dirty="0" sz="1600" spc="-5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of</a:t>
            </a:r>
            <a:r>
              <a:rPr dirty="0" sz="1600" spc="-5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screens</a:t>
            </a:r>
            <a:r>
              <a:rPr dirty="0" sz="1600" spc="-1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also</a:t>
            </a:r>
            <a:r>
              <a:rPr dirty="0" sz="1600" spc="-2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wanted</a:t>
            </a:r>
            <a:r>
              <a:rPr dirty="0" sz="1600" spc="-3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assistance for</a:t>
            </a:r>
            <a:r>
              <a:rPr dirty="0" sz="1600" spc="-5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their</a:t>
            </a:r>
            <a:r>
              <a:rPr dirty="0" sz="1600" spc="-3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SDOH</a:t>
            </a:r>
            <a:r>
              <a:rPr dirty="0" sz="1600" spc="-25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need(s)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6082" y="944118"/>
            <a:ext cx="754062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Verdana"/>
                <a:cs typeface="Verdana"/>
              </a:rPr>
              <a:t>1,066,651</a:t>
            </a:r>
            <a:r>
              <a:rPr dirty="0" sz="2000" spc="-50" b="1">
                <a:latin typeface="Verdana"/>
                <a:cs typeface="Verdana"/>
              </a:rPr>
              <a:t> </a:t>
            </a:r>
            <a:r>
              <a:rPr dirty="0" sz="2000" b="1">
                <a:latin typeface="Verdana"/>
                <a:cs typeface="Verdana"/>
              </a:rPr>
              <a:t>SDOH</a:t>
            </a:r>
            <a:r>
              <a:rPr dirty="0" sz="2000" spc="-45" b="1">
                <a:latin typeface="Verdana"/>
                <a:cs typeface="Verdana"/>
              </a:rPr>
              <a:t> </a:t>
            </a:r>
            <a:r>
              <a:rPr dirty="0" sz="2000" b="1">
                <a:latin typeface="Verdana"/>
                <a:cs typeface="Verdana"/>
              </a:rPr>
              <a:t>screenings</a:t>
            </a:r>
            <a:r>
              <a:rPr dirty="0" sz="2000" spc="-45" b="1">
                <a:latin typeface="Verdana"/>
                <a:cs typeface="Verdana"/>
              </a:rPr>
              <a:t> </a:t>
            </a:r>
            <a:r>
              <a:rPr dirty="0" sz="2000" b="1">
                <a:latin typeface="Verdana"/>
                <a:cs typeface="Verdana"/>
              </a:rPr>
              <a:t>were</a:t>
            </a:r>
            <a:r>
              <a:rPr dirty="0" sz="2000" spc="-50" b="1">
                <a:latin typeface="Verdana"/>
                <a:cs typeface="Verdana"/>
              </a:rPr>
              <a:t> </a:t>
            </a:r>
            <a:r>
              <a:rPr dirty="0" sz="2000" b="1">
                <a:latin typeface="Verdana"/>
                <a:cs typeface="Verdana"/>
              </a:rPr>
              <a:t>conducted</a:t>
            </a:r>
            <a:r>
              <a:rPr dirty="0" sz="2000" spc="-60" b="1">
                <a:latin typeface="Verdana"/>
                <a:cs typeface="Verdana"/>
              </a:rPr>
              <a:t> </a:t>
            </a:r>
            <a:r>
              <a:rPr dirty="0" sz="2000" b="1">
                <a:latin typeface="Verdana"/>
                <a:cs typeface="Verdana"/>
              </a:rPr>
              <a:t>in</a:t>
            </a:r>
            <a:r>
              <a:rPr dirty="0" sz="2000" spc="-35" b="1">
                <a:latin typeface="Verdana"/>
                <a:cs typeface="Verdana"/>
              </a:rPr>
              <a:t> </a:t>
            </a:r>
            <a:r>
              <a:rPr dirty="0" sz="2000" spc="-20" b="1">
                <a:latin typeface="Verdana"/>
                <a:cs typeface="Verdana"/>
              </a:rPr>
              <a:t>2023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80796" y="560578"/>
            <a:ext cx="91389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Who</a:t>
            </a:r>
            <a:r>
              <a:rPr dirty="0" spc="-80"/>
              <a:t> </a:t>
            </a:r>
            <a:r>
              <a:rPr dirty="0"/>
              <a:t>conducted</a:t>
            </a:r>
            <a:r>
              <a:rPr dirty="0" spc="-95"/>
              <a:t> </a:t>
            </a:r>
            <a:r>
              <a:rPr dirty="0"/>
              <a:t>SDOH</a:t>
            </a:r>
            <a:r>
              <a:rPr dirty="0" spc="-90"/>
              <a:t> </a:t>
            </a:r>
            <a:r>
              <a:rPr dirty="0"/>
              <a:t>screens</a:t>
            </a:r>
            <a:r>
              <a:rPr dirty="0" spc="-80"/>
              <a:t> </a:t>
            </a:r>
            <a:r>
              <a:rPr dirty="0"/>
              <a:t>in</a:t>
            </a:r>
            <a:r>
              <a:rPr dirty="0" spc="-80"/>
              <a:t> </a:t>
            </a:r>
            <a:r>
              <a:rPr dirty="0" spc="-10"/>
              <a:t>2023?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874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3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380796" y="1339341"/>
            <a:ext cx="6759575" cy="387540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4785" algn="l"/>
              </a:tabLst>
            </a:pPr>
            <a:r>
              <a:rPr dirty="0" sz="1800" b="1">
                <a:solidFill>
                  <a:srgbClr val="575757"/>
                </a:solidFill>
                <a:latin typeface="Verdana"/>
                <a:cs typeface="Verdana"/>
              </a:rPr>
              <a:t>240</a:t>
            </a:r>
            <a:r>
              <a:rPr dirty="0" sz="1800" spc="-75" b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b="1">
                <a:solidFill>
                  <a:srgbClr val="575757"/>
                </a:solidFill>
                <a:latin typeface="Verdana"/>
                <a:cs typeface="Verdana"/>
              </a:rPr>
              <a:t>unique</a:t>
            </a:r>
            <a:r>
              <a:rPr dirty="0" sz="1800" spc="-45" b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b="1">
                <a:solidFill>
                  <a:srgbClr val="575757"/>
                </a:solidFill>
                <a:latin typeface="Verdana"/>
                <a:cs typeface="Verdana"/>
              </a:rPr>
              <a:t>job</a:t>
            </a:r>
            <a:r>
              <a:rPr dirty="0" sz="1800" spc="-45" b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b="1">
                <a:solidFill>
                  <a:srgbClr val="575757"/>
                </a:solidFill>
                <a:latin typeface="Verdana"/>
                <a:cs typeface="Verdana"/>
              </a:rPr>
              <a:t>titles</a:t>
            </a:r>
            <a:r>
              <a:rPr dirty="0" sz="1800" spc="-40" b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b="1">
                <a:solidFill>
                  <a:srgbClr val="575757"/>
                </a:solidFill>
                <a:latin typeface="Verdana"/>
                <a:cs typeface="Verdana"/>
              </a:rPr>
              <a:t>conducted</a:t>
            </a:r>
            <a:r>
              <a:rPr dirty="0" sz="1800" spc="-25" b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b="1">
                <a:solidFill>
                  <a:srgbClr val="575757"/>
                </a:solidFill>
                <a:latin typeface="Verdana"/>
                <a:cs typeface="Verdana"/>
              </a:rPr>
              <a:t>1+</a:t>
            </a:r>
            <a:r>
              <a:rPr dirty="0" sz="1800" spc="-65" b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b="1">
                <a:solidFill>
                  <a:srgbClr val="575757"/>
                </a:solidFill>
                <a:latin typeface="Verdana"/>
                <a:cs typeface="Verdana"/>
              </a:rPr>
              <a:t>SDOH</a:t>
            </a:r>
            <a:r>
              <a:rPr dirty="0" sz="1800" spc="-65" b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10" b="1">
                <a:solidFill>
                  <a:srgbClr val="575757"/>
                </a:solidFill>
                <a:latin typeface="Verdana"/>
                <a:cs typeface="Verdana"/>
              </a:rPr>
              <a:t>screens</a:t>
            </a:r>
            <a:endParaRPr sz="1800">
              <a:latin typeface="Verdana"/>
              <a:cs typeface="Verdana"/>
            </a:endParaRPr>
          </a:p>
          <a:p>
            <a:pPr lvl="1" marL="353060" indent="-168275">
              <a:lnSpc>
                <a:spcPct val="100000"/>
              </a:lnSpc>
              <a:spcBef>
                <a:spcPts val="1400"/>
              </a:spcBef>
              <a:buChar char="–"/>
              <a:tabLst>
                <a:tab pos="353060" algn="l"/>
              </a:tabLst>
            </a:pP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175</a:t>
            </a:r>
            <a:r>
              <a:rPr dirty="0" sz="16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job</a:t>
            </a:r>
            <a:r>
              <a:rPr dirty="0" sz="16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titles</a:t>
            </a:r>
            <a:r>
              <a:rPr dirty="0" sz="1600" spc="-1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conducted</a:t>
            </a:r>
            <a:r>
              <a:rPr dirty="0" sz="1600" spc="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5+</a:t>
            </a:r>
            <a:r>
              <a:rPr dirty="0" sz="16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Verdana"/>
                <a:cs typeface="Verdana"/>
              </a:rPr>
              <a:t>screens</a:t>
            </a:r>
            <a:endParaRPr sz="1600">
              <a:latin typeface="Verdana"/>
              <a:cs typeface="Verdana"/>
            </a:endParaRPr>
          </a:p>
          <a:p>
            <a:pPr lvl="1" marL="353060" indent="-168275">
              <a:lnSpc>
                <a:spcPct val="100000"/>
              </a:lnSpc>
              <a:spcBef>
                <a:spcPts val="1475"/>
              </a:spcBef>
              <a:buChar char="–"/>
              <a:tabLst>
                <a:tab pos="353060" algn="l"/>
              </a:tabLst>
            </a:pP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101</a:t>
            </a:r>
            <a:r>
              <a:rPr dirty="0" sz="16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job</a:t>
            </a:r>
            <a:r>
              <a:rPr dirty="0" sz="16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titles</a:t>
            </a:r>
            <a:r>
              <a:rPr dirty="0" sz="1600" spc="-1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conducted</a:t>
            </a:r>
            <a:r>
              <a:rPr dirty="0" sz="1600" spc="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100+</a:t>
            </a:r>
            <a:r>
              <a:rPr dirty="0" sz="16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Verdana"/>
                <a:cs typeface="Verdana"/>
              </a:rPr>
              <a:t>screens</a:t>
            </a:r>
            <a:endParaRPr sz="1600">
              <a:latin typeface="Verdana"/>
              <a:cs typeface="Verdana"/>
            </a:endParaRPr>
          </a:p>
          <a:p>
            <a:pPr lvl="1" marL="353060" indent="-168275">
              <a:lnSpc>
                <a:spcPct val="100000"/>
              </a:lnSpc>
              <a:spcBef>
                <a:spcPts val="1480"/>
              </a:spcBef>
              <a:buChar char="–"/>
              <a:tabLst>
                <a:tab pos="353060" algn="l"/>
              </a:tabLst>
            </a:pP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38</a:t>
            </a:r>
            <a:r>
              <a:rPr dirty="0" sz="16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job</a:t>
            </a:r>
            <a:r>
              <a:rPr dirty="0" sz="16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titles</a:t>
            </a:r>
            <a:r>
              <a:rPr dirty="0" sz="16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conducted</a:t>
            </a:r>
            <a:r>
              <a:rPr dirty="0" sz="1600" spc="-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1,000+</a:t>
            </a:r>
            <a:r>
              <a:rPr dirty="0" sz="16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Verdana"/>
                <a:cs typeface="Verdana"/>
              </a:rPr>
              <a:t>screens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095"/>
              </a:spcBef>
              <a:buClr>
                <a:srgbClr val="575757"/>
              </a:buClr>
              <a:buFont typeface="Verdana"/>
              <a:buChar char="–"/>
            </a:pP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1800" b="1">
                <a:solidFill>
                  <a:srgbClr val="575757"/>
                </a:solidFill>
                <a:latin typeface="Verdana"/>
                <a:cs typeface="Verdana"/>
              </a:rPr>
              <a:t>4,278</a:t>
            </a:r>
            <a:r>
              <a:rPr dirty="0" sz="1800" spc="-95" b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b="1">
                <a:solidFill>
                  <a:srgbClr val="575757"/>
                </a:solidFill>
                <a:latin typeface="Verdana"/>
                <a:cs typeface="Verdana"/>
              </a:rPr>
              <a:t>individual</a:t>
            </a:r>
            <a:r>
              <a:rPr dirty="0" sz="1800" spc="-55" b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b="1">
                <a:solidFill>
                  <a:srgbClr val="575757"/>
                </a:solidFill>
                <a:latin typeface="Verdana"/>
                <a:cs typeface="Verdana"/>
              </a:rPr>
              <a:t>people</a:t>
            </a:r>
            <a:r>
              <a:rPr dirty="0" sz="1800" spc="-55" b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b="1">
                <a:solidFill>
                  <a:srgbClr val="575757"/>
                </a:solidFill>
                <a:latin typeface="Verdana"/>
                <a:cs typeface="Verdana"/>
              </a:rPr>
              <a:t>conducted</a:t>
            </a:r>
            <a:r>
              <a:rPr dirty="0" sz="1800" spc="-35" b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b="1">
                <a:solidFill>
                  <a:srgbClr val="575757"/>
                </a:solidFill>
                <a:latin typeface="Verdana"/>
                <a:cs typeface="Verdana"/>
              </a:rPr>
              <a:t>1+</a:t>
            </a:r>
            <a:r>
              <a:rPr dirty="0" sz="1800" spc="-75" b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b="1">
                <a:solidFill>
                  <a:srgbClr val="575757"/>
                </a:solidFill>
                <a:latin typeface="Verdana"/>
                <a:cs typeface="Verdana"/>
              </a:rPr>
              <a:t>SDOH</a:t>
            </a:r>
            <a:r>
              <a:rPr dirty="0" sz="1800" spc="-75" b="1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800" spc="-10" b="1">
                <a:solidFill>
                  <a:srgbClr val="575757"/>
                </a:solidFill>
                <a:latin typeface="Verdana"/>
                <a:cs typeface="Verdana"/>
              </a:rPr>
              <a:t>screens</a:t>
            </a:r>
            <a:endParaRPr sz="1800">
              <a:latin typeface="Verdana"/>
              <a:cs typeface="Verdana"/>
            </a:endParaRPr>
          </a:p>
          <a:p>
            <a:pPr lvl="1" marL="353060" indent="-168275">
              <a:lnSpc>
                <a:spcPct val="100000"/>
              </a:lnSpc>
              <a:spcBef>
                <a:spcPts val="1400"/>
              </a:spcBef>
              <a:buChar char="–"/>
              <a:tabLst>
                <a:tab pos="353060" algn="l"/>
              </a:tabLst>
            </a:pP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3,032</a:t>
            </a:r>
            <a:r>
              <a:rPr dirty="0" sz="1600" spc="-6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people</a:t>
            </a:r>
            <a:r>
              <a:rPr dirty="0" sz="16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conducted</a:t>
            </a:r>
            <a:r>
              <a:rPr dirty="0" sz="16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5+</a:t>
            </a:r>
            <a:r>
              <a:rPr dirty="0" sz="16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Verdana"/>
                <a:cs typeface="Verdana"/>
              </a:rPr>
              <a:t>screens</a:t>
            </a:r>
            <a:endParaRPr sz="1600">
              <a:latin typeface="Verdana"/>
              <a:cs typeface="Verdana"/>
            </a:endParaRPr>
          </a:p>
          <a:p>
            <a:pPr lvl="1" marL="353060" indent="-168275">
              <a:lnSpc>
                <a:spcPct val="100000"/>
              </a:lnSpc>
              <a:spcBef>
                <a:spcPts val="1480"/>
              </a:spcBef>
              <a:buChar char="–"/>
              <a:tabLst>
                <a:tab pos="353060" algn="l"/>
              </a:tabLst>
            </a:pP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1,273</a:t>
            </a:r>
            <a:r>
              <a:rPr dirty="0" sz="1600" spc="-6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people</a:t>
            </a:r>
            <a:r>
              <a:rPr dirty="0" sz="16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conducted</a:t>
            </a:r>
            <a:r>
              <a:rPr dirty="0" sz="16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100+</a:t>
            </a:r>
            <a:r>
              <a:rPr dirty="0" sz="16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Verdana"/>
                <a:cs typeface="Verdana"/>
              </a:rPr>
              <a:t>screens</a:t>
            </a:r>
            <a:endParaRPr sz="1600">
              <a:latin typeface="Verdana"/>
              <a:cs typeface="Verdana"/>
            </a:endParaRPr>
          </a:p>
          <a:p>
            <a:pPr lvl="1" marL="353060" indent="-168275">
              <a:lnSpc>
                <a:spcPct val="100000"/>
              </a:lnSpc>
              <a:spcBef>
                <a:spcPts val="1475"/>
              </a:spcBef>
              <a:buChar char="–"/>
              <a:tabLst>
                <a:tab pos="353060" algn="l"/>
              </a:tabLst>
            </a:pP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249</a:t>
            </a:r>
            <a:r>
              <a:rPr dirty="0" sz="1600" spc="-6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people</a:t>
            </a:r>
            <a:r>
              <a:rPr dirty="0" sz="1600" spc="-2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conducted</a:t>
            </a:r>
            <a:r>
              <a:rPr dirty="0" sz="16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575757"/>
                </a:solidFill>
                <a:latin typeface="Verdana"/>
                <a:cs typeface="Verdana"/>
              </a:rPr>
              <a:t>1,000+</a:t>
            </a:r>
            <a:r>
              <a:rPr dirty="0" sz="16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Verdana"/>
                <a:cs typeface="Verdana"/>
              </a:rPr>
              <a:t>screens</a:t>
            </a:r>
            <a:endParaRPr sz="1600">
              <a:latin typeface="Verdana"/>
              <a:cs typeface="Verdana"/>
            </a:endParaRPr>
          </a:p>
          <a:p>
            <a:pPr lvl="2" marL="525145" indent="-171450">
              <a:lnSpc>
                <a:spcPct val="100000"/>
              </a:lnSpc>
              <a:spcBef>
                <a:spcPts val="1040"/>
              </a:spcBef>
              <a:buFont typeface="Arial"/>
              <a:buChar char="•"/>
              <a:tabLst>
                <a:tab pos="525145" algn="l"/>
              </a:tabLst>
            </a:pPr>
            <a:r>
              <a:rPr dirty="0" sz="1400" spc="-35">
                <a:solidFill>
                  <a:srgbClr val="575757"/>
                </a:solidFill>
                <a:latin typeface="Verdana"/>
                <a:cs typeface="Verdana"/>
              </a:rPr>
              <a:t>Top</a:t>
            </a:r>
            <a:r>
              <a:rPr dirty="0" sz="1400" spc="-4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575757"/>
                </a:solidFill>
                <a:latin typeface="Verdana"/>
                <a:cs typeface="Verdana"/>
              </a:rPr>
              <a:t>person</a:t>
            </a:r>
            <a:r>
              <a:rPr dirty="0" sz="14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575757"/>
                </a:solidFill>
                <a:latin typeface="Verdana"/>
                <a:cs typeface="Verdana"/>
              </a:rPr>
              <a:t>conducted</a:t>
            </a:r>
            <a:r>
              <a:rPr dirty="0" sz="1400" spc="-6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575757"/>
                </a:solidFill>
                <a:latin typeface="Verdana"/>
                <a:cs typeface="Verdana"/>
              </a:rPr>
              <a:t>6,474</a:t>
            </a:r>
            <a:r>
              <a:rPr dirty="0" sz="1400" spc="-5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575757"/>
                </a:solidFill>
                <a:latin typeface="Verdana"/>
                <a:cs typeface="Verdana"/>
              </a:rPr>
              <a:t>screens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27976" y="1353311"/>
            <a:ext cx="4046220" cy="4525010"/>
          </a:xfrm>
          <a:prstGeom prst="rect">
            <a:avLst/>
          </a:prstGeom>
          <a:ln w="9525">
            <a:solidFill>
              <a:srgbClr val="1363B8"/>
            </a:solidFill>
          </a:ln>
        </p:spPr>
        <p:txBody>
          <a:bodyPr wrap="square" lIns="0" tIns="43815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345"/>
              </a:spcBef>
            </a:pPr>
            <a:r>
              <a:rPr dirty="0" u="sng" sz="1600" b="1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Selected</a:t>
            </a:r>
            <a:r>
              <a:rPr dirty="0" u="sng" sz="1600" spc="-45" b="1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dirty="0" u="sng" sz="1600" b="1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job</a:t>
            </a:r>
            <a:r>
              <a:rPr dirty="0" u="sng" sz="1600" spc="-60" b="1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dirty="0" u="sng" sz="1600" spc="-10" b="1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titles:</a:t>
            </a:r>
            <a:endParaRPr sz="1600">
              <a:latin typeface="Verdana"/>
              <a:cs typeface="Verdana"/>
            </a:endParaRPr>
          </a:p>
          <a:p>
            <a:pPr marL="92075" marR="2199640">
              <a:lnSpc>
                <a:spcPct val="100000"/>
              </a:lnSpc>
            </a:pPr>
            <a:r>
              <a:rPr dirty="0" sz="1600">
                <a:latin typeface="Verdana"/>
                <a:cs typeface="Verdana"/>
              </a:rPr>
              <a:t>Medical</a:t>
            </a:r>
            <a:r>
              <a:rPr dirty="0" sz="1600" spc="-70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Assistant </a:t>
            </a:r>
            <a:r>
              <a:rPr dirty="0" sz="1600">
                <a:latin typeface="Verdana"/>
                <a:cs typeface="Verdana"/>
              </a:rPr>
              <a:t>Case</a:t>
            </a:r>
            <a:r>
              <a:rPr dirty="0" sz="1600" spc="-35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Manager </a:t>
            </a:r>
            <a:r>
              <a:rPr dirty="0" sz="1600">
                <a:latin typeface="Verdana"/>
                <a:cs typeface="Verdana"/>
              </a:rPr>
              <a:t>RN</a:t>
            </a:r>
            <a:r>
              <a:rPr dirty="0" sz="1600" spc="-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–</a:t>
            </a:r>
            <a:r>
              <a:rPr dirty="0" sz="1600" spc="-25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Ambulatory</a:t>
            </a:r>
            <a:endParaRPr sz="1600">
              <a:latin typeface="Verdana"/>
              <a:cs typeface="Verdana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dirty="0" sz="1600">
                <a:latin typeface="Verdana"/>
                <a:cs typeface="Verdana"/>
              </a:rPr>
              <a:t>Eye</a:t>
            </a:r>
            <a:r>
              <a:rPr dirty="0" sz="1600" spc="-4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Care</a:t>
            </a:r>
            <a:r>
              <a:rPr dirty="0" sz="1600" spc="-25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Assistant</a:t>
            </a:r>
            <a:endParaRPr sz="1600">
              <a:latin typeface="Verdana"/>
              <a:cs typeface="Verdana"/>
            </a:endParaRPr>
          </a:p>
          <a:p>
            <a:pPr algn="just" marL="92075" marR="168275">
              <a:lnSpc>
                <a:spcPct val="100000"/>
              </a:lnSpc>
            </a:pPr>
            <a:r>
              <a:rPr dirty="0" sz="1600">
                <a:latin typeface="Verdana"/>
                <a:cs typeface="Verdana"/>
              </a:rPr>
              <a:t>Emergency</a:t>
            </a:r>
            <a:r>
              <a:rPr dirty="0" sz="1600" spc="-5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Room</a:t>
            </a:r>
            <a:r>
              <a:rPr dirty="0" sz="1600" spc="-80">
                <a:latin typeface="Verdana"/>
                <a:cs typeface="Verdana"/>
              </a:rPr>
              <a:t> </a:t>
            </a:r>
            <a:r>
              <a:rPr dirty="0" sz="1600" spc="-20">
                <a:latin typeface="Verdana"/>
                <a:cs typeface="Verdana"/>
              </a:rPr>
              <a:t>Technical</a:t>
            </a:r>
            <a:r>
              <a:rPr dirty="0" sz="1600" spc="-75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Assistant </a:t>
            </a:r>
            <a:r>
              <a:rPr dirty="0" sz="1600">
                <a:latin typeface="Verdana"/>
                <a:cs typeface="Verdana"/>
              </a:rPr>
              <a:t>Diabetes</a:t>
            </a:r>
            <a:r>
              <a:rPr dirty="0" sz="1600" spc="-4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Care</a:t>
            </a:r>
            <a:r>
              <a:rPr dirty="0" sz="1600" spc="-7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&amp;</a:t>
            </a:r>
            <a:r>
              <a:rPr dirty="0" sz="1600" spc="-6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Education</a:t>
            </a:r>
            <a:r>
              <a:rPr dirty="0" sz="1600" spc="-35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Specialist </a:t>
            </a:r>
            <a:r>
              <a:rPr dirty="0" sz="1600">
                <a:latin typeface="Verdana"/>
                <a:cs typeface="Verdana"/>
              </a:rPr>
              <a:t>Family</a:t>
            </a:r>
            <a:r>
              <a:rPr dirty="0" sz="1600" spc="-125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Practitioner</a:t>
            </a:r>
            <a:endParaRPr sz="1600">
              <a:latin typeface="Verdana"/>
              <a:cs typeface="Verdana"/>
            </a:endParaRPr>
          </a:p>
          <a:p>
            <a:pPr marL="92075" marR="438784">
              <a:lnSpc>
                <a:spcPct val="100000"/>
              </a:lnSpc>
            </a:pPr>
            <a:r>
              <a:rPr dirty="0" sz="1600">
                <a:latin typeface="Verdana"/>
                <a:cs typeface="Verdana"/>
              </a:rPr>
              <a:t>Contact</a:t>
            </a:r>
            <a:r>
              <a:rPr dirty="0" sz="1600" spc="-6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Center</a:t>
            </a:r>
            <a:r>
              <a:rPr dirty="0" sz="1600" spc="-45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Advocate </a:t>
            </a:r>
            <a:r>
              <a:rPr dirty="0" sz="1600">
                <a:latin typeface="Verdana"/>
                <a:cs typeface="Verdana"/>
              </a:rPr>
              <a:t>Community</a:t>
            </a:r>
            <a:r>
              <a:rPr dirty="0" sz="1600" spc="-4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Health</a:t>
            </a:r>
            <a:r>
              <a:rPr dirty="0" sz="1600" spc="-85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Worker </a:t>
            </a:r>
            <a:r>
              <a:rPr dirty="0" sz="1600">
                <a:latin typeface="Verdana"/>
                <a:cs typeface="Verdana"/>
              </a:rPr>
              <a:t>Respiratory</a:t>
            </a:r>
            <a:r>
              <a:rPr dirty="0" sz="1600" spc="-10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Therapy</a:t>
            </a:r>
            <a:r>
              <a:rPr dirty="0" sz="1600" spc="-114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Assistant </a:t>
            </a:r>
            <a:r>
              <a:rPr dirty="0" sz="1600">
                <a:latin typeface="Verdana"/>
                <a:cs typeface="Verdana"/>
              </a:rPr>
              <a:t>Genetics</a:t>
            </a:r>
            <a:r>
              <a:rPr dirty="0" sz="1600" spc="-2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Counselor</a:t>
            </a:r>
            <a:r>
              <a:rPr dirty="0" sz="1600" spc="-3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–</a:t>
            </a:r>
            <a:r>
              <a:rPr dirty="0" sz="1600" spc="-45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Certified </a:t>
            </a:r>
            <a:r>
              <a:rPr dirty="0" sz="1600">
                <a:latin typeface="Verdana"/>
                <a:cs typeface="Verdana"/>
              </a:rPr>
              <a:t>Research</a:t>
            </a:r>
            <a:r>
              <a:rPr dirty="0" sz="1600" spc="-75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Recruitment</a:t>
            </a:r>
            <a:r>
              <a:rPr dirty="0" sz="1600" spc="-65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Coordinator </a:t>
            </a:r>
            <a:r>
              <a:rPr dirty="0" sz="1600">
                <a:latin typeface="Verdana"/>
                <a:cs typeface="Verdana"/>
              </a:rPr>
              <a:t>Athletic</a:t>
            </a:r>
            <a:r>
              <a:rPr dirty="0" sz="1600" spc="-60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Trainer</a:t>
            </a:r>
            <a:endParaRPr sz="1600">
              <a:latin typeface="Verdana"/>
              <a:cs typeface="Verdana"/>
            </a:endParaRPr>
          </a:p>
          <a:p>
            <a:pPr marL="92075" marR="2294255">
              <a:lnSpc>
                <a:spcPct val="100000"/>
              </a:lnSpc>
            </a:pPr>
            <a:r>
              <a:rPr dirty="0" sz="1600" spc="-10">
                <a:latin typeface="Verdana"/>
                <a:cs typeface="Verdana"/>
              </a:rPr>
              <a:t>Radiographer Housekeeper </a:t>
            </a:r>
            <a:r>
              <a:rPr dirty="0" sz="1600">
                <a:latin typeface="Verdana"/>
                <a:cs typeface="Verdana"/>
              </a:rPr>
              <a:t>Dental</a:t>
            </a:r>
            <a:r>
              <a:rPr dirty="0" sz="1600" spc="-50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Assistant</a:t>
            </a:r>
            <a:endParaRPr sz="1600">
              <a:latin typeface="Verdana"/>
              <a:cs typeface="Verdana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dirty="0" sz="1600">
                <a:latin typeface="Verdana"/>
                <a:cs typeface="Verdana"/>
              </a:rPr>
              <a:t>Concierge</a:t>
            </a:r>
            <a:r>
              <a:rPr dirty="0" sz="1600" spc="-60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Coordinator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82600" y="898905"/>
            <a:ext cx="966470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907655" algn="l"/>
              </a:tabLst>
            </a:pPr>
            <a:r>
              <a:rPr dirty="0"/>
              <a:t>Selected</a:t>
            </a:r>
            <a:r>
              <a:rPr dirty="0" spc="-80"/>
              <a:t> </a:t>
            </a:r>
            <a:r>
              <a:rPr dirty="0"/>
              <a:t>roles</a:t>
            </a:r>
            <a:r>
              <a:rPr dirty="0" spc="-80"/>
              <a:t> </a:t>
            </a:r>
            <a:r>
              <a:rPr dirty="0"/>
              <a:t>&amp;</a:t>
            </a:r>
            <a:r>
              <a:rPr dirty="0" spc="-80"/>
              <a:t> </a:t>
            </a:r>
            <a:r>
              <a:rPr dirty="0"/>
              <a:t>success</a:t>
            </a:r>
            <a:r>
              <a:rPr dirty="0" spc="-80"/>
              <a:t> </a:t>
            </a:r>
            <a:r>
              <a:rPr dirty="0"/>
              <a:t>in</a:t>
            </a:r>
            <a:r>
              <a:rPr dirty="0" spc="-75"/>
              <a:t> </a:t>
            </a:r>
            <a:r>
              <a:rPr dirty="0" spc="-20"/>
              <a:t>SDOH</a:t>
            </a:r>
            <a:r>
              <a:rPr dirty="0"/>
              <a:t>	</a:t>
            </a:r>
            <a:r>
              <a:rPr dirty="0" spc="-10"/>
              <a:t>screens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623429" y="6452952"/>
            <a:ext cx="3646804" cy="179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575757"/>
                </a:solidFill>
                <a:latin typeface="Verdana"/>
                <a:cs typeface="Verdana"/>
              </a:rPr>
              <a:t>Source:</a:t>
            </a:r>
            <a:r>
              <a:rPr dirty="0" sz="1000" spc="-2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000">
                <a:solidFill>
                  <a:srgbClr val="575757"/>
                </a:solidFill>
                <a:latin typeface="Verdana"/>
                <a:cs typeface="Verdana"/>
              </a:rPr>
              <a:t>David</a:t>
            </a:r>
            <a:r>
              <a:rPr dirty="0" sz="1000" spc="-4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000">
                <a:solidFill>
                  <a:srgbClr val="575757"/>
                </a:solidFill>
                <a:latin typeface="Verdana"/>
                <a:cs typeface="Verdana"/>
              </a:rPr>
              <a:t>Fuller,</a:t>
            </a:r>
            <a:r>
              <a:rPr dirty="0" sz="1000" spc="-5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000">
                <a:solidFill>
                  <a:srgbClr val="575757"/>
                </a:solidFill>
                <a:latin typeface="Verdana"/>
                <a:cs typeface="Verdana"/>
              </a:rPr>
              <a:t>Emily</a:t>
            </a:r>
            <a:r>
              <a:rPr dirty="0" sz="1000" spc="-6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000">
                <a:solidFill>
                  <a:srgbClr val="575757"/>
                </a:solidFill>
                <a:latin typeface="Verdana"/>
                <a:cs typeface="Verdana"/>
              </a:rPr>
              <a:t>Morrow,</a:t>
            </a:r>
            <a:r>
              <a:rPr dirty="0" sz="1000" spc="-1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000">
                <a:solidFill>
                  <a:srgbClr val="575757"/>
                </a:solidFill>
                <a:latin typeface="Verdana"/>
                <a:cs typeface="Verdana"/>
              </a:rPr>
              <a:t>Stephanie</a:t>
            </a:r>
            <a:r>
              <a:rPr dirty="0" sz="1000" spc="-35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000" spc="-10">
                <a:solidFill>
                  <a:srgbClr val="575757"/>
                </a:solidFill>
                <a:latin typeface="Verdana"/>
                <a:cs typeface="Verdana"/>
              </a:rPr>
              <a:t>Robinson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874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7</a:t>
            </a:fld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88950" y="2216023"/>
          <a:ext cx="10755630" cy="34804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14725"/>
                <a:gridCol w="1962785"/>
                <a:gridCol w="1753869"/>
                <a:gridCol w="1708785"/>
                <a:gridCol w="1728470"/>
              </a:tblGrid>
              <a:tr h="909955">
                <a:tc>
                  <a:txBody>
                    <a:bodyPr/>
                    <a:lstStyle/>
                    <a:p>
                      <a:pPr marL="81280">
                        <a:lnSpc>
                          <a:spcPts val="2195"/>
                        </a:lnSpc>
                      </a:pPr>
                      <a:r>
                        <a:rPr dirty="0" sz="1900">
                          <a:latin typeface="Verdana"/>
                          <a:cs typeface="Verdana"/>
                        </a:rPr>
                        <a:t>Screening</a:t>
                      </a:r>
                      <a:r>
                        <a:rPr dirty="0" sz="1900" spc="-114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900">
                          <a:latin typeface="Verdana"/>
                          <a:cs typeface="Verdana"/>
                        </a:rPr>
                        <a:t>Completed</a:t>
                      </a:r>
                      <a:r>
                        <a:rPr dirty="0" sz="1900" spc="-11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900" spc="-25">
                          <a:latin typeface="Verdana"/>
                          <a:cs typeface="Verdana"/>
                        </a:rPr>
                        <a:t>By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1C1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70"/>
                        </a:lnSpc>
                      </a:pPr>
                      <a:r>
                        <a:rPr dirty="0" sz="1900">
                          <a:latin typeface="Verdana"/>
                          <a:cs typeface="Verdana"/>
                        </a:rPr>
                        <a:t>#</a:t>
                      </a:r>
                      <a:r>
                        <a:rPr dirty="0" sz="1900" spc="-1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900" spc="-20">
                          <a:latin typeface="Verdana"/>
                          <a:cs typeface="Verdana"/>
                        </a:rPr>
                        <a:t>SDOH</a:t>
                      </a:r>
                      <a:endParaRPr sz="1900">
                        <a:latin typeface="Verdana"/>
                        <a:cs typeface="Verdana"/>
                      </a:endParaRPr>
                    </a:p>
                    <a:p>
                      <a:pPr algn="ctr" marL="320040" marR="310515">
                        <a:lnSpc>
                          <a:spcPts val="2210"/>
                        </a:lnSpc>
                        <a:spcBef>
                          <a:spcPts val="135"/>
                        </a:spcBef>
                      </a:pPr>
                      <a:r>
                        <a:rPr dirty="0" sz="1900" spc="-10">
                          <a:latin typeface="Verdana"/>
                          <a:cs typeface="Verdana"/>
                        </a:rPr>
                        <a:t>Screenings Conducted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1C1F3"/>
                    </a:solidFill>
                  </a:tcPr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ts val="2235"/>
                        </a:lnSpc>
                      </a:pPr>
                      <a:r>
                        <a:rPr dirty="0" sz="1900">
                          <a:latin typeface="Verdana"/>
                          <a:cs typeface="Verdana"/>
                        </a:rPr>
                        <a:t>%</a:t>
                      </a:r>
                      <a:r>
                        <a:rPr dirty="0" sz="1900" spc="-1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900">
                          <a:latin typeface="Verdana"/>
                          <a:cs typeface="Verdana"/>
                        </a:rPr>
                        <a:t>of</a:t>
                      </a:r>
                      <a:r>
                        <a:rPr dirty="0" sz="1900" spc="-2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900" spc="-10">
                          <a:latin typeface="Verdana"/>
                          <a:cs typeface="Verdana"/>
                        </a:rPr>
                        <a:t>Total</a:t>
                      </a:r>
                      <a:endParaRPr sz="1900">
                        <a:latin typeface="Verdana"/>
                        <a:cs typeface="Verdana"/>
                      </a:endParaRPr>
                    </a:p>
                    <a:p>
                      <a:pPr marL="215900">
                        <a:lnSpc>
                          <a:spcPts val="2245"/>
                        </a:lnSpc>
                      </a:pPr>
                      <a:r>
                        <a:rPr dirty="0" sz="1900" spc="-10">
                          <a:latin typeface="Verdana"/>
                          <a:cs typeface="Verdana"/>
                        </a:rPr>
                        <a:t>Screenings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1C1F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78765" marR="269240" indent="1905">
                        <a:lnSpc>
                          <a:spcPct val="98500"/>
                        </a:lnSpc>
                        <a:spcBef>
                          <a:spcPts val="20"/>
                        </a:spcBef>
                      </a:pPr>
                      <a:r>
                        <a:rPr dirty="0" sz="1900">
                          <a:latin typeface="Verdana"/>
                          <a:cs typeface="Verdana"/>
                        </a:rPr>
                        <a:t>%</a:t>
                      </a:r>
                      <a:r>
                        <a:rPr dirty="0" sz="1900" spc="-2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900" spc="-20">
                          <a:latin typeface="Verdana"/>
                          <a:cs typeface="Verdana"/>
                        </a:rPr>
                        <a:t>with </a:t>
                      </a:r>
                      <a:r>
                        <a:rPr dirty="0" sz="1900" spc="-10">
                          <a:latin typeface="Verdana"/>
                          <a:cs typeface="Verdana"/>
                        </a:rPr>
                        <a:t>Identified </a:t>
                      </a:r>
                      <a:r>
                        <a:rPr dirty="0" sz="1900" spc="-20">
                          <a:latin typeface="Verdana"/>
                          <a:cs typeface="Verdana"/>
                        </a:rPr>
                        <a:t>Need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1C1F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32410" marR="220979" indent="-2540">
                        <a:lnSpc>
                          <a:spcPct val="98500"/>
                        </a:lnSpc>
                        <a:spcBef>
                          <a:spcPts val="20"/>
                        </a:spcBef>
                      </a:pPr>
                      <a:r>
                        <a:rPr dirty="0" sz="1900">
                          <a:latin typeface="Verdana"/>
                          <a:cs typeface="Verdana"/>
                        </a:rPr>
                        <a:t>%</a:t>
                      </a:r>
                      <a:r>
                        <a:rPr dirty="0" sz="1900" spc="-2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900" spc="-10">
                          <a:latin typeface="Verdana"/>
                          <a:cs typeface="Verdana"/>
                        </a:rPr>
                        <a:t>Wants Assistance </a:t>
                      </a:r>
                      <a:r>
                        <a:rPr dirty="0" sz="1900">
                          <a:latin typeface="Verdana"/>
                          <a:cs typeface="Verdana"/>
                        </a:rPr>
                        <a:t>with</a:t>
                      </a:r>
                      <a:r>
                        <a:rPr dirty="0" sz="1900" spc="-4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900" spc="-20">
                          <a:latin typeface="Verdana"/>
                          <a:cs typeface="Verdana"/>
                        </a:rPr>
                        <a:t>Need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1C1F3"/>
                    </a:solidFill>
                  </a:tcPr>
                </a:tc>
              </a:tr>
              <a:tr h="332105">
                <a:tc>
                  <a:txBody>
                    <a:bodyPr/>
                    <a:lstStyle/>
                    <a:p>
                      <a:pPr marL="81280">
                        <a:lnSpc>
                          <a:spcPts val="2195"/>
                        </a:lnSpc>
                      </a:pPr>
                      <a:r>
                        <a:rPr dirty="0" sz="1900" spc="-25">
                          <a:latin typeface="Verdana"/>
                          <a:cs typeface="Verdana"/>
                        </a:rPr>
                        <a:t>ALL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1C1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95"/>
                        </a:lnSpc>
                      </a:pPr>
                      <a:r>
                        <a:rPr dirty="0" sz="1900" spc="-10">
                          <a:latin typeface="Verdana"/>
                          <a:cs typeface="Verdana"/>
                        </a:rPr>
                        <a:t>1,066,651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2195"/>
                        </a:lnSpc>
                      </a:pPr>
                      <a:r>
                        <a:rPr dirty="0" sz="1900" spc="-20">
                          <a:latin typeface="Verdana"/>
                          <a:cs typeface="Verdana"/>
                        </a:rPr>
                        <a:t>100%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95"/>
                        </a:lnSpc>
                      </a:pPr>
                      <a:r>
                        <a:rPr dirty="0" sz="1900" spc="-10">
                          <a:latin typeface="Verdana"/>
                          <a:cs typeface="Verdana"/>
                        </a:rPr>
                        <a:t>11.6%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95"/>
                        </a:lnSpc>
                      </a:pPr>
                      <a:r>
                        <a:rPr dirty="0" sz="1900" spc="-10">
                          <a:latin typeface="Verdana"/>
                          <a:cs typeface="Verdana"/>
                        </a:rPr>
                        <a:t>20.5%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2105">
                <a:tc>
                  <a:txBody>
                    <a:bodyPr/>
                    <a:lstStyle/>
                    <a:p>
                      <a:pPr marL="81280">
                        <a:lnSpc>
                          <a:spcPts val="2200"/>
                        </a:lnSpc>
                      </a:pPr>
                      <a:r>
                        <a:rPr dirty="0" sz="1900">
                          <a:latin typeface="Verdana"/>
                          <a:cs typeface="Verdana"/>
                        </a:rPr>
                        <a:t>Medical</a:t>
                      </a:r>
                      <a:r>
                        <a:rPr dirty="0" sz="1900" spc="-8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900" spc="-10">
                          <a:latin typeface="Verdana"/>
                          <a:cs typeface="Verdana"/>
                        </a:rPr>
                        <a:t>Assistant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1C1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dirty="0" sz="1900" spc="-10">
                          <a:latin typeface="Verdana"/>
                          <a:cs typeface="Verdana"/>
                        </a:rPr>
                        <a:t>540,625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2200"/>
                        </a:lnSpc>
                      </a:pPr>
                      <a:r>
                        <a:rPr dirty="0" sz="1900" spc="-10" b="1">
                          <a:solidFill>
                            <a:srgbClr val="00AF50"/>
                          </a:solidFill>
                          <a:latin typeface="Verdana"/>
                          <a:cs typeface="Verdana"/>
                        </a:rPr>
                        <a:t>50.7%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dirty="0" sz="1900" spc="-20">
                          <a:solidFill>
                            <a:srgbClr val="F95409"/>
                          </a:solidFill>
                          <a:latin typeface="Verdana"/>
                          <a:cs typeface="Verdana"/>
                        </a:rPr>
                        <a:t>4.3%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dirty="0" sz="1900" spc="-10">
                          <a:latin typeface="Verdana"/>
                          <a:cs typeface="Verdana"/>
                        </a:rPr>
                        <a:t>18.5%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1030">
                <a:tc>
                  <a:txBody>
                    <a:bodyPr/>
                    <a:lstStyle/>
                    <a:p>
                      <a:pPr marL="81280" marR="554355">
                        <a:lnSpc>
                          <a:spcPts val="2210"/>
                        </a:lnSpc>
                        <a:spcBef>
                          <a:spcPts val="120"/>
                        </a:spcBef>
                      </a:pPr>
                      <a:r>
                        <a:rPr dirty="0" sz="1900">
                          <a:latin typeface="Verdana"/>
                          <a:cs typeface="Verdana"/>
                        </a:rPr>
                        <a:t>MyChart</a:t>
                      </a:r>
                      <a:r>
                        <a:rPr dirty="0" sz="1900" spc="-10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900" spc="-10">
                          <a:latin typeface="Verdana"/>
                          <a:cs typeface="Verdana"/>
                        </a:rPr>
                        <a:t>(Self-Reported Online)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1C1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dirty="0" sz="1900" spc="-10">
                          <a:latin typeface="Verdana"/>
                          <a:cs typeface="Verdana"/>
                        </a:rPr>
                        <a:t>370,916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2200"/>
                        </a:lnSpc>
                      </a:pPr>
                      <a:r>
                        <a:rPr dirty="0" sz="1900" spc="-10" b="1">
                          <a:solidFill>
                            <a:srgbClr val="00AF50"/>
                          </a:solidFill>
                          <a:latin typeface="Verdana"/>
                          <a:cs typeface="Verdana"/>
                        </a:rPr>
                        <a:t>34.8%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dirty="0" sz="1900" spc="-10">
                          <a:solidFill>
                            <a:srgbClr val="F95409"/>
                          </a:solidFill>
                          <a:latin typeface="Verdana"/>
                          <a:cs typeface="Verdana"/>
                        </a:rPr>
                        <a:t>15.6%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dirty="0" sz="1900" spc="-10">
                          <a:latin typeface="Verdana"/>
                          <a:cs typeface="Verdana"/>
                        </a:rPr>
                        <a:t>17.7%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2105">
                <a:tc>
                  <a:txBody>
                    <a:bodyPr/>
                    <a:lstStyle/>
                    <a:p>
                      <a:pPr marL="81280">
                        <a:lnSpc>
                          <a:spcPts val="2200"/>
                        </a:lnSpc>
                      </a:pPr>
                      <a:r>
                        <a:rPr dirty="0" sz="1900">
                          <a:latin typeface="Verdana"/>
                          <a:cs typeface="Verdana"/>
                        </a:rPr>
                        <a:t>Case</a:t>
                      </a:r>
                      <a:r>
                        <a:rPr dirty="0" sz="1900" spc="-4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900" spc="-10">
                          <a:latin typeface="Verdana"/>
                          <a:cs typeface="Verdana"/>
                        </a:rPr>
                        <a:t>Manager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1C1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dirty="0" sz="1900" spc="-10">
                          <a:latin typeface="Verdana"/>
                          <a:cs typeface="Verdana"/>
                        </a:rPr>
                        <a:t>41,885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dirty="0" sz="1900" spc="-20">
                          <a:latin typeface="Verdana"/>
                          <a:cs typeface="Verdana"/>
                        </a:rPr>
                        <a:t>3.9%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2200"/>
                        </a:lnSpc>
                      </a:pPr>
                      <a:r>
                        <a:rPr dirty="0" sz="1900" spc="-10" b="1">
                          <a:solidFill>
                            <a:srgbClr val="00AF50"/>
                          </a:solidFill>
                          <a:latin typeface="Verdana"/>
                          <a:cs typeface="Verdana"/>
                        </a:rPr>
                        <a:t>74.3%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dirty="0" sz="1900" spc="-10">
                          <a:latin typeface="Verdana"/>
                          <a:cs typeface="Verdana"/>
                        </a:rPr>
                        <a:t>67.1%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2105">
                <a:tc>
                  <a:txBody>
                    <a:bodyPr/>
                    <a:lstStyle/>
                    <a:p>
                      <a:pPr marL="81280">
                        <a:lnSpc>
                          <a:spcPts val="2200"/>
                        </a:lnSpc>
                      </a:pPr>
                      <a:r>
                        <a:rPr dirty="0" sz="1900">
                          <a:latin typeface="Verdana"/>
                          <a:cs typeface="Verdana"/>
                        </a:rPr>
                        <a:t>Community</a:t>
                      </a:r>
                      <a:r>
                        <a:rPr dirty="0" sz="1900" spc="-7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900">
                          <a:latin typeface="Verdana"/>
                          <a:cs typeface="Verdana"/>
                        </a:rPr>
                        <a:t>Health</a:t>
                      </a:r>
                      <a:r>
                        <a:rPr dirty="0" sz="1900" spc="-7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900" spc="-10">
                          <a:latin typeface="Verdana"/>
                          <a:cs typeface="Verdana"/>
                        </a:rPr>
                        <a:t>Worker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1C1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dirty="0" sz="1900" spc="-10">
                          <a:latin typeface="Verdana"/>
                          <a:cs typeface="Verdana"/>
                        </a:rPr>
                        <a:t>1,284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dirty="0" sz="1900" spc="-20">
                          <a:latin typeface="Verdana"/>
                          <a:cs typeface="Verdana"/>
                        </a:rPr>
                        <a:t>0.1%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2200"/>
                        </a:lnSpc>
                      </a:pPr>
                      <a:r>
                        <a:rPr dirty="0" sz="1900" spc="-10" b="1">
                          <a:solidFill>
                            <a:srgbClr val="00AF50"/>
                          </a:solidFill>
                          <a:latin typeface="Verdana"/>
                          <a:cs typeface="Verdana"/>
                        </a:rPr>
                        <a:t>78.7%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dirty="0" sz="1900" spc="-10">
                          <a:latin typeface="Verdana"/>
                          <a:cs typeface="Verdana"/>
                        </a:rPr>
                        <a:t>40.9%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1030">
                <a:tc>
                  <a:txBody>
                    <a:bodyPr/>
                    <a:lstStyle/>
                    <a:p>
                      <a:pPr marL="81280" marR="412750">
                        <a:lnSpc>
                          <a:spcPts val="2210"/>
                        </a:lnSpc>
                        <a:spcBef>
                          <a:spcPts val="125"/>
                        </a:spcBef>
                      </a:pPr>
                      <a:r>
                        <a:rPr dirty="0" sz="1900">
                          <a:latin typeface="Verdana"/>
                          <a:cs typeface="Verdana"/>
                        </a:rPr>
                        <a:t>Mobile</a:t>
                      </a:r>
                      <a:r>
                        <a:rPr dirty="0" sz="1900" spc="-8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900">
                          <a:latin typeface="Verdana"/>
                          <a:cs typeface="Verdana"/>
                        </a:rPr>
                        <a:t>Integrated</a:t>
                      </a:r>
                      <a:r>
                        <a:rPr dirty="0" sz="1900" spc="-7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900" spc="-10">
                          <a:latin typeface="Verdana"/>
                          <a:cs typeface="Verdana"/>
                        </a:rPr>
                        <a:t>Health Paramedic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158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1C1F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2205"/>
                        </a:lnSpc>
                      </a:pPr>
                      <a:r>
                        <a:rPr dirty="0" sz="1900" spc="-25">
                          <a:latin typeface="Verdana"/>
                          <a:cs typeface="Verdana"/>
                        </a:rPr>
                        <a:t>712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</a:pPr>
                      <a:r>
                        <a:rPr dirty="0" sz="1900" spc="-20">
                          <a:latin typeface="Verdana"/>
                          <a:cs typeface="Verdana"/>
                        </a:rPr>
                        <a:t>0.1%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2205"/>
                        </a:lnSpc>
                      </a:pPr>
                      <a:r>
                        <a:rPr dirty="0" sz="1900" spc="-10" b="1">
                          <a:solidFill>
                            <a:srgbClr val="00AF50"/>
                          </a:solidFill>
                          <a:latin typeface="Verdana"/>
                          <a:cs typeface="Verdana"/>
                        </a:rPr>
                        <a:t>70.6%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</a:pPr>
                      <a:r>
                        <a:rPr dirty="0" sz="1900" spc="-10">
                          <a:latin typeface="Verdana"/>
                          <a:cs typeface="Verdana"/>
                        </a:rPr>
                        <a:t>22.9%</a:t>
                      </a:r>
                      <a:endParaRPr sz="19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82600" y="898905"/>
            <a:ext cx="790829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72614" algn="l"/>
              </a:tabLst>
            </a:pPr>
            <a:r>
              <a:rPr dirty="0" spc="-10"/>
              <a:t>Medical</a:t>
            </a:r>
            <a:r>
              <a:rPr dirty="0"/>
              <a:t>	Assistant</a:t>
            </a:r>
            <a:r>
              <a:rPr dirty="0" spc="-80"/>
              <a:t> </a:t>
            </a:r>
            <a:r>
              <a:rPr dirty="0"/>
              <a:t>(MA)</a:t>
            </a:r>
            <a:r>
              <a:rPr dirty="0" spc="-75"/>
              <a:t> </a:t>
            </a:r>
            <a:r>
              <a:rPr dirty="0" spc="-10"/>
              <a:t>Shadowing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92480" y="2182367"/>
            <a:ext cx="1376680" cy="1376680"/>
            <a:chOff x="792480" y="2182367"/>
            <a:chExt cx="1376680" cy="1376680"/>
          </a:xfrm>
        </p:grpSpPr>
        <p:sp>
          <p:nvSpPr>
            <p:cNvPr id="4" name="object 4"/>
            <p:cNvSpPr/>
            <p:nvPr/>
          </p:nvSpPr>
          <p:spPr>
            <a:xfrm>
              <a:off x="792480" y="2182367"/>
              <a:ext cx="1376680" cy="1376680"/>
            </a:xfrm>
            <a:custGeom>
              <a:avLst/>
              <a:gdLst/>
              <a:ahLst/>
              <a:cxnLst/>
              <a:rect l="l" t="t" r="r" b="b"/>
              <a:pathLst>
                <a:path w="1376680" h="1376679">
                  <a:moveTo>
                    <a:pt x="688086" y="0"/>
                  </a:moveTo>
                  <a:lnTo>
                    <a:pt x="640975" y="1587"/>
                  </a:lnTo>
                  <a:lnTo>
                    <a:pt x="594716" y="6282"/>
                  </a:lnTo>
                  <a:lnTo>
                    <a:pt x="549411" y="13980"/>
                  </a:lnTo>
                  <a:lnTo>
                    <a:pt x="505164" y="24581"/>
                  </a:lnTo>
                  <a:lnTo>
                    <a:pt x="462076" y="37981"/>
                  </a:lnTo>
                  <a:lnTo>
                    <a:pt x="420250" y="54078"/>
                  </a:lnTo>
                  <a:lnTo>
                    <a:pt x="379789" y="72769"/>
                  </a:lnTo>
                  <a:lnTo>
                    <a:pt x="340794" y="93951"/>
                  </a:lnTo>
                  <a:lnTo>
                    <a:pt x="303369" y="117523"/>
                  </a:lnTo>
                  <a:lnTo>
                    <a:pt x="267616" y="143382"/>
                  </a:lnTo>
                  <a:lnTo>
                    <a:pt x="233636" y="171424"/>
                  </a:lnTo>
                  <a:lnTo>
                    <a:pt x="201534" y="201549"/>
                  </a:lnTo>
                  <a:lnTo>
                    <a:pt x="171411" y="233652"/>
                  </a:lnTo>
                  <a:lnTo>
                    <a:pt x="143370" y="267632"/>
                  </a:lnTo>
                  <a:lnTo>
                    <a:pt x="117513" y="303386"/>
                  </a:lnTo>
                  <a:lnTo>
                    <a:pt x="93943" y="340811"/>
                  </a:lnTo>
                  <a:lnTo>
                    <a:pt x="72762" y="379805"/>
                  </a:lnTo>
                  <a:lnTo>
                    <a:pt x="54072" y="420266"/>
                  </a:lnTo>
                  <a:lnTo>
                    <a:pt x="37977" y="462091"/>
                  </a:lnTo>
                  <a:lnTo>
                    <a:pt x="24578" y="505177"/>
                  </a:lnTo>
                  <a:lnTo>
                    <a:pt x="13979" y="549422"/>
                  </a:lnTo>
                  <a:lnTo>
                    <a:pt x="6281" y="594724"/>
                  </a:lnTo>
                  <a:lnTo>
                    <a:pt x="1587" y="640979"/>
                  </a:lnTo>
                  <a:lnTo>
                    <a:pt x="0" y="688086"/>
                  </a:lnTo>
                  <a:lnTo>
                    <a:pt x="1587" y="735192"/>
                  </a:lnTo>
                  <a:lnTo>
                    <a:pt x="6281" y="781447"/>
                  </a:lnTo>
                  <a:lnTo>
                    <a:pt x="13979" y="826749"/>
                  </a:lnTo>
                  <a:lnTo>
                    <a:pt x="24578" y="870994"/>
                  </a:lnTo>
                  <a:lnTo>
                    <a:pt x="37977" y="914080"/>
                  </a:lnTo>
                  <a:lnTo>
                    <a:pt x="54072" y="955905"/>
                  </a:lnTo>
                  <a:lnTo>
                    <a:pt x="72762" y="996366"/>
                  </a:lnTo>
                  <a:lnTo>
                    <a:pt x="93943" y="1035360"/>
                  </a:lnTo>
                  <a:lnTo>
                    <a:pt x="117513" y="1072785"/>
                  </a:lnTo>
                  <a:lnTo>
                    <a:pt x="143370" y="1108539"/>
                  </a:lnTo>
                  <a:lnTo>
                    <a:pt x="171411" y="1142519"/>
                  </a:lnTo>
                  <a:lnTo>
                    <a:pt x="201534" y="1174622"/>
                  </a:lnTo>
                  <a:lnTo>
                    <a:pt x="233636" y="1204747"/>
                  </a:lnTo>
                  <a:lnTo>
                    <a:pt x="267616" y="1232789"/>
                  </a:lnTo>
                  <a:lnTo>
                    <a:pt x="303369" y="1258648"/>
                  </a:lnTo>
                  <a:lnTo>
                    <a:pt x="340794" y="1282220"/>
                  </a:lnTo>
                  <a:lnTo>
                    <a:pt x="379789" y="1303402"/>
                  </a:lnTo>
                  <a:lnTo>
                    <a:pt x="420250" y="1322093"/>
                  </a:lnTo>
                  <a:lnTo>
                    <a:pt x="462076" y="1338190"/>
                  </a:lnTo>
                  <a:lnTo>
                    <a:pt x="505164" y="1351590"/>
                  </a:lnTo>
                  <a:lnTo>
                    <a:pt x="549411" y="1362191"/>
                  </a:lnTo>
                  <a:lnTo>
                    <a:pt x="594716" y="1369889"/>
                  </a:lnTo>
                  <a:lnTo>
                    <a:pt x="640975" y="1374584"/>
                  </a:lnTo>
                  <a:lnTo>
                    <a:pt x="688086" y="1376172"/>
                  </a:lnTo>
                  <a:lnTo>
                    <a:pt x="735192" y="1374584"/>
                  </a:lnTo>
                  <a:lnTo>
                    <a:pt x="781447" y="1369889"/>
                  </a:lnTo>
                  <a:lnTo>
                    <a:pt x="826749" y="1362191"/>
                  </a:lnTo>
                  <a:lnTo>
                    <a:pt x="870994" y="1351590"/>
                  </a:lnTo>
                  <a:lnTo>
                    <a:pt x="914080" y="1338190"/>
                  </a:lnTo>
                  <a:lnTo>
                    <a:pt x="955905" y="1322093"/>
                  </a:lnTo>
                  <a:lnTo>
                    <a:pt x="996366" y="1303402"/>
                  </a:lnTo>
                  <a:lnTo>
                    <a:pt x="1035360" y="1282220"/>
                  </a:lnTo>
                  <a:lnTo>
                    <a:pt x="1072785" y="1258648"/>
                  </a:lnTo>
                  <a:lnTo>
                    <a:pt x="1108539" y="1232789"/>
                  </a:lnTo>
                  <a:lnTo>
                    <a:pt x="1142519" y="1204747"/>
                  </a:lnTo>
                  <a:lnTo>
                    <a:pt x="1174622" y="1174623"/>
                  </a:lnTo>
                  <a:lnTo>
                    <a:pt x="1204747" y="1142519"/>
                  </a:lnTo>
                  <a:lnTo>
                    <a:pt x="1232789" y="1108539"/>
                  </a:lnTo>
                  <a:lnTo>
                    <a:pt x="1258648" y="1072785"/>
                  </a:lnTo>
                  <a:lnTo>
                    <a:pt x="1282220" y="1035360"/>
                  </a:lnTo>
                  <a:lnTo>
                    <a:pt x="1303402" y="996366"/>
                  </a:lnTo>
                  <a:lnTo>
                    <a:pt x="1322093" y="955905"/>
                  </a:lnTo>
                  <a:lnTo>
                    <a:pt x="1338190" y="914080"/>
                  </a:lnTo>
                  <a:lnTo>
                    <a:pt x="1351590" y="870994"/>
                  </a:lnTo>
                  <a:lnTo>
                    <a:pt x="1362191" y="826749"/>
                  </a:lnTo>
                  <a:lnTo>
                    <a:pt x="1369889" y="781447"/>
                  </a:lnTo>
                  <a:lnTo>
                    <a:pt x="1374584" y="735192"/>
                  </a:lnTo>
                  <a:lnTo>
                    <a:pt x="1376171" y="688086"/>
                  </a:lnTo>
                  <a:lnTo>
                    <a:pt x="1374584" y="640979"/>
                  </a:lnTo>
                  <a:lnTo>
                    <a:pt x="1369889" y="594724"/>
                  </a:lnTo>
                  <a:lnTo>
                    <a:pt x="1362191" y="549422"/>
                  </a:lnTo>
                  <a:lnTo>
                    <a:pt x="1351590" y="505177"/>
                  </a:lnTo>
                  <a:lnTo>
                    <a:pt x="1338190" y="462091"/>
                  </a:lnTo>
                  <a:lnTo>
                    <a:pt x="1322093" y="420266"/>
                  </a:lnTo>
                  <a:lnTo>
                    <a:pt x="1303402" y="379805"/>
                  </a:lnTo>
                  <a:lnTo>
                    <a:pt x="1282220" y="340811"/>
                  </a:lnTo>
                  <a:lnTo>
                    <a:pt x="1258648" y="303386"/>
                  </a:lnTo>
                  <a:lnTo>
                    <a:pt x="1232789" y="267632"/>
                  </a:lnTo>
                  <a:lnTo>
                    <a:pt x="1204747" y="233652"/>
                  </a:lnTo>
                  <a:lnTo>
                    <a:pt x="1174622" y="201549"/>
                  </a:lnTo>
                  <a:lnTo>
                    <a:pt x="1142519" y="171424"/>
                  </a:lnTo>
                  <a:lnTo>
                    <a:pt x="1108539" y="143382"/>
                  </a:lnTo>
                  <a:lnTo>
                    <a:pt x="1072785" y="117523"/>
                  </a:lnTo>
                  <a:lnTo>
                    <a:pt x="1035360" y="93951"/>
                  </a:lnTo>
                  <a:lnTo>
                    <a:pt x="996366" y="72769"/>
                  </a:lnTo>
                  <a:lnTo>
                    <a:pt x="955905" y="54078"/>
                  </a:lnTo>
                  <a:lnTo>
                    <a:pt x="914080" y="37981"/>
                  </a:lnTo>
                  <a:lnTo>
                    <a:pt x="870994" y="24581"/>
                  </a:lnTo>
                  <a:lnTo>
                    <a:pt x="826749" y="13980"/>
                  </a:lnTo>
                  <a:lnTo>
                    <a:pt x="781447" y="6282"/>
                  </a:lnTo>
                  <a:lnTo>
                    <a:pt x="735192" y="1587"/>
                  </a:lnTo>
                  <a:lnTo>
                    <a:pt x="688086" y="0"/>
                  </a:lnTo>
                  <a:close/>
                </a:path>
              </a:pathLst>
            </a:custGeom>
            <a:solidFill>
              <a:srgbClr val="1363B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82040" y="2471927"/>
              <a:ext cx="798576" cy="797051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2451354" y="2242566"/>
            <a:ext cx="3172460" cy="125666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1200"/>
              </a:lnSpc>
              <a:spcBef>
                <a:spcPts val="75"/>
              </a:spcBef>
            </a:pPr>
            <a:r>
              <a:rPr dirty="0" sz="2000">
                <a:latin typeface="Verdana"/>
                <a:cs typeface="Verdana"/>
              </a:rPr>
              <a:t>MAs</a:t>
            </a:r>
            <a:r>
              <a:rPr dirty="0" sz="2000" spc="-1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within</a:t>
            </a:r>
            <a:r>
              <a:rPr dirty="0" sz="2000" spc="-2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Primary</a:t>
            </a:r>
            <a:r>
              <a:rPr dirty="0" sz="2000" spc="-1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Care </a:t>
            </a:r>
            <a:r>
              <a:rPr dirty="0" sz="2000">
                <a:latin typeface="Verdana"/>
                <a:cs typeface="Verdana"/>
              </a:rPr>
              <a:t>clinics</a:t>
            </a:r>
            <a:r>
              <a:rPr dirty="0" sz="2000" spc="-1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currently</a:t>
            </a:r>
            <a:r>
              <a:rPr dirty="0" sz="2000" spc="-3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only</a:t>
            </a:r>
            <a:r>
              <a:rPr dirty="0" sz="2000" spc="-35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ask </a:t>
            </a:r>
            <a:r>
              <a:rPr dirty="0" sz="2000" b="1">
                <a:latin typeface="Verdana"/>
                <a:cs typeface="Verdana"/>
              </a:rPr>
              <a:t>Food</a:t>
            </a:r>
            <a:r>
              <a:rPr dirty="0" sz="2000" spc="-25" b="1">
                <a:latin typeface="Verdana"/>
                <a:cs typeface="Verdana"/>
              </a:rPr>
              <a:t> </a:t>
            </a:r>
            <a:r>
              <a:rPr dirty="0" sz="2000" b="1">
                <a:latin typeface="Verdana"/>
                <a:cs typeface="Verdana"/>
              </a:rPr>
              <a:t>Security</a:t>
            </a:r>
            <a:r>
              <a:rPr dirty="0" sz="2000" spc="-40" b="1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and </a:t>
            </a:r>
            <a:r>
              <a:rPr dirty="0" sz="2000" b="1">
                <a:latin typeface="Verdana"/>
                <a:cs typeface="Verdana"/>
              </a:rPr>
              <a:t>Safety</a:t>
            </a:r>
            <a:r>
              <a:rPr dirty="0" sz="2000" spc="-25" b="1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questions</a:t>
            </a:r>
            <a:endParaRPr sz="2000">
              <a:latin typeface="Verdana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272784" y="2182367"/>
            <a:ext cx="1374775" cy="1376680"/>
            <a:chOff x="6272784" y="2182367"/>
            <a:chExt cx="1374775" cy="1376680"/>
          </a:xfrm>
        </p:grpSpPr>
        <p:sp>
          <p:nvSpPr>
            <p:cNvPr id="8" name="object 8"/>
            <p:cNvSpPr/>
            <p:nvPr/>
          </p:nvSpPr>
          <p:spPr>
            <a:xfrm>
              <a:off x="6272784" y="2182367"/>
              <a:ext cx="1374775" cy="1376680"/>
            </a:xfrm>
            <a:custGeom>
              <a:avLst/>
              <a:gdLst/>
              <a:ahLst/>
              <a:cxnLst/>
              <a:rect l="l" t="t" r="r" b="b"/>
              <a:pathLst>
                <a:path w="1374775" h="1376679">
                  <a:moveTo>
                    <a:pt x="687323" y="0"/>
                  </a:moveTo>
                  <a:lnTo>
                    <a:pt x="640265" y="1587"/>
                  </a:lnTo>
                  <a:lnTo>
                    <a:pt x="594057" y="6282"/>
                  </a:lnTo>
                  <a:lnTo>
                    <a:pt x="548802" y="13980"/>
                  </a:lnTo>
                  <a:lnTo>
                    <a:pt x="504604" y="24581"/>
                  </a:lnTo>
                  <a:lnTo>
                    <a:pt x="461564" y="37981"/>
                  </a:lnTo>
                  <a:lnTo>
                    <a:pt x="419784" y="54078"/>
                  </a:lnTo>
                  <a:lnTo>
                    <a:pt x="379367" y="72769"/>
                  </a:lnTo>
                  <a:lnTo>
                    <a:pt x="340416" y="93951"/>
                  </a:lnTo>
                  <a:lnTo>
                    <a:pt x="303032" y="117523"/>
                  </a:lnTo>
                  <a:lnTo>
                    <a:pt x="267318" y="143382"/>
                  </a:lnTo>
                  <a:lnTo>
                    <a:pt x="233377" y="171424"/>
                  </a:lnTo>
                  <a:lnTo>
                    <a:pt x="201310" y="201549"/>
                  </a:lnTo>
                  <a:lnTo>
                    <a:pt x="171221" y="233652"/>
                  </a:lnTo>
                  <a:lnTo>
                    <a:pt x="143211" y="267632"/>
                  </a:lnTo>
                  <a:lnTo>
                    <a:pt x="117382" y="303386"/>
                  </a:lnTo>
                  <a:lnTo>
                    <a:pt x="93838" y="340811"/>
                  </a:lnTo>
                  <a:lnTo>
                    <a:pt x="72681" y="379805"/>
                  </a:lnTo>
                  <a:lnTo>
                    <a:pt x="54012" y="420266"/>
                  </a:lnTo>
                  <a:lnTo>
                    <a:pt x="37935" y="462091"/>
                  </a:lnTo>
                  <a:lnTo>
                    <a:pt x="24551" y="505177"/>
                  </a:lnTo>
                  <a:lnTo>
                    <a:pt x="13963" y="549422"/>
                  </a:lnTo>
                  <a:lnTo>
                    <a:pt x="6274" y="594724"/>
                  </a:lnTo>
                  <a:lnTo>
                    <a:pt x="1585" y="640979"/>
                  </a:lnTo>
                  <a:lnTo>
                    <a:pt x="0" y="688086"/>
                  </a:lnTo>
                  <a:lnTo>
                    <a:pt x="1585" y="735192"/>
                  </a:lnTo>
                  <a:lnTo>
                    <a:pt x="6274" y="781447"/>
                  </a:lnTo>
                  <a:lnTo>
                    <a:pt x="13963" y="826749"/>
                  </a:lnTo>
                  <a:lnTo>
                    <a:pt x="24551" y="870994"/>
                  </a:lnTo>
                  <a:lnTo>
                    <a:pt x="37935" y="914080"/>
                  </a:lnTo>
                  <a:lnTo>
                    <a:pt x="54012" y="955905"/>
                  </a:lnTo>
                  <a:lnTo>
                    <a:pt x="72681" y="996366"/>
                  </a:lnTo>
                  <a:lnTo>
                    <a:pt x="93838" y="1035360"/>
                  </a:lnTo>
                  <a:lnTo>
                    <a:pt x="117382" y="1072785"/>
                  </a:lnTo>
                  <a:lnTo>
                    <a:pt x="143211" y="1108539"/>
                  </a:lnTo>
                  <a:lnTo>
                    <a:pt x="171221" y="1142519"/>
                  </a:lnTo>
                  <a:lnTo>
                    <a:pt x="201310" y="1174622"/>
                  </a:lnTo>
                  <a:lnTo>
                    <a:pt x="233377" y="1204747"/>
                  </a:lnTo>
                  <a:lnTo>
                    <a:pt x="267318" y="1232789"/>
                  </a:lnTo>
                  <a:lnTo>
                    <a:pt x="303032" y="1258648"/>
                  </a:lnTo>
                  <a:lnTo>
                    <a:pt x="340416" y="1282220"/>
                  </a:lnTo>
                  <a:lnTo>
                    <a:pt x="379367" y="1303402"/>
                  </a:lnTo>
                  <a:lnTo>
                    <a:pt x="419784" y="1322093"/>
                  </a:lnTo>
                  <a:lnTo>
                    <a:pt x="461564" y="1338190"/>
                  </a:lnTo>
                  <a:lnTo>
                    <a:pt x="504604" y="1351590"/>
                  </a:lnTo>
                  <a:lnTo>
                    <a:pt x="548802" y="1362191"/>
                  </a:lnTo>
                  <a:lnTo>
                    <a:pt x="594057" y="1369889"/>
                  </a:lnTo>
                  <a:lnTo>
                    <a:pt x="640265" y="1374584"/>
                  </a:lnTo>
                  <a:lnTo>
                    <a:pt x="687323" y="1376172"/>
                  </a:lnTo>
                  <a:lnTo>
                    <a:pt x="734382" y="1374584"/>
                  </a:lnTo>
                  <a:lnTo>
                    <a:pt x="780590" y="1369889"/>
                  </a:lnTo>
                  <a:lnTo>
                    <a:pt x="825845" y="1362191"/>
                  </a:lnTo>
                  <a:lnTo>
                    <a:pt x="870043" y="1351590"/>
                  </a:lnTo>
                  <a:lnTo>
                    <a:pt x="913083" y="1338190"/>
                  </a:lnTo>
                  <a:lnTo>
                    <a:pt x="954863" y="1322093"/>
                  </a:lnTo>
                  <a:lnTo>
                    <a:pt x="995280" y="1303402"/>
                  </a:lnTo>
                  <a:lnTo>
                    <a:pt x="1034231" y="1282220"/>
                  </a:lnTo>
                  <a:lnTo>
                    <a:pt x="1071615" y="1258648"/>
                  </a:lnTo>
                  <a:lnTo>
                    <a:pt x="1107329" y="1232789"/>
                  </a:lnTo>
                  <a:lnTo>
                    <a:pt x="1141270" y="1204747"/>
                  </a:lnTo>
                  <a:lnTo>
                    <a:pt x="1173337" y="1174623"/>
                  </a:lnTo>
                  <a:lnTo>
                    <a:pt x="1203426" y="1142519"/>
                  </a:lnTo>
                  <a:lnTo>
                    <a:pt x="1231436" y="1108539"/>
                  </a:lnTo>
                  <a:lnTo>
                    <a:pt x="1257265" y="1072785"/>
                  </a:lnTo>
                  <a:lnTo>
                    <a:pt x="1280809" y="1035360"/>
                  </a:lnTo>
                  <a:lnTo>
                    <a:pt x="1301966" y="996366"/>
                  </a:lnTo>
                  <a:lnTo>
                    <a:pt x="1320635" y="955905"/>
                  </a:lnTo>
                  <a:lnTo>
                    <a:pt x="1336712" y="914080"/>
                  </a:lnTo>
                  <a:lnTo>
                    <a:pt x="1350096" y="870994"/>
                  </a:lnTo>
                  <a:lnTo>
                    <a:pt x="1360684" y="826749"/>
                  </a:lnTo>
                  <a:lnTo>
                    <a:pt x="1368373" y="781447"/>
                  </a:lnTo>
                  <a:lnTo>
                    <a:pt x="1373062" y="735192"/>
                  </a:lnTo>
                  <a:lnTo>
                    <a:pt x="1374647" y="688086"/>
                  </a:lnTo>
                  <a:lnTo>
                    <a:pt x="1373062" y="640979"/>
                  </a:lnTo>
                  <a:lnTo>
                    <a:pt x="1368373" y="594724"/>
                  </a:lnTo>
                  <a:lnTo>
                    <a:pt x="1360684" y="549422"/>
                  </a:lnTo>
                  <a:lnTo>
                    <a:pt x="1350096" y="505177"/>
                  </a:lnTo>
                  <a:lnTo>
                    <a:pt x="1336712" y="462091"/>
                  </a:lnTo>
                  <a:lnTo>
                    <a:pt x="1320635" y="420266"/>
                  </a:lnTo>
                  <a:lnTo>
                    <a:pt x="1301966" y="379805"/>
                  </a:lnTo>
                  <a:lnTo>
                    <a:pt x="1280809" y="340811"/>
                  </a:lnTo>
                  <a:lnTo>
                    <a:pt x="1257265" y="303386"/>
                  </a:lnTo>
                  <a:lnTo>
                    <a:pt x="1231436" y="267632"/>
                  </a:lnTo>
                  <a:lnTo>
                    <a:pt x="1203426" y="233652"/>
                  </a:lnTo>
                  <a:lnTo>
                    <a:pt x="1173337" y="201549"/>
                  </a:lnTo>
                  <a:lnTo>
                    <a:pt x="1141270" y="171424"/>
                  </a:lnTo>
                  <a:lnTo>
                    <a:pt x="1107329" y="143382"/>
                  </a:lnTo>
                  <a:lnTo>
                    <a:pt x="1071615" y="117523"/>
                  </a:lnTo>
                  <a:lnTo>
                    <a:pt x="1034231" y="93951"/>
                  </a:lnTo>
                  <a:lnTo>
                    <a:pt x="995280" y="72769"/>
                  </a:lnTo>
                  <a:lnTo>
                    <a:pt x="954863" y="54078"/>
                  </a:lnTo>
                  <a:lnTo>
                    <a:pt x="913083" y="37981"/>
                  </a:lnTo>
                  <a:lnTo>
                    <a:pt x="870043" y="24581"/>
                  </a:lnTo>
                  <a:lnTo>
                    <a:pt x="825845" y="13980"/>
                  </a:lnTo>
                  <a:lnTo>
                    <a:pt x="780590" y="6282"/>
                  </a:lnTo>
                  <a:lnTo>
                    <a:pt x="734382" y="1587"/>
                  </a:lnTo>
                  <a:lnTo>
                    <a:pt x="687323" y="0"/>
                  </a:lnTo>
                  <a:close/>
                </a:path>
              </a:pathLst>
            </a:custGeom>
            <a:solidFill>
              <a:srgbClr val="00C795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0820" y="2471927"/>
              <a:ext cx="798576" cy="797051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7931277" y="2242566"/>
            <a:ext cx="2551430" cy="125666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1200"/>
              </a:lnSpc>
              <a:spcBef>
                <a:spcPts val="75"/>
              </a:spcBef>
            </a:pPr>
            <a:r>
              <a:rPr dirty="0" sz="2000">
                <a:latin typeface="Verdana"/>
                <a:cs typeface="Verdana"/>
              </a:rPr>
              <a:t>MAs</a:t>
            </a:r>
            <a:r>
              <a:rPr dirty="0" sz="2000" spc="-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aren’t</a:t>
            </a:r>
            <a:r>
              <a:rPr dirty="0" sz="2000" spc="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always </a:t>
            </a:r>
            <a:r>
              <a:rPr dirty="0" sz="2000">
                <a:latin typeface="Verdana"/>
                <a:cs typeface="Verdana"/>
              </a:rPr>
              <a:t>confident</a:t>
            </a:r>
            <a:r>
              <a:rPr dirty="0" sz="2000" spc="-2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to</a:t>
            </a:r>
            <a:r>
              <a:rPr dirty="0" sz="2000" spc="-2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answer </a:t>
            </a:r>
            <a:r>
              <a:rPr dirty="0" sz="2000">
                <a:latin typeface="Verdana"/>
                <a:cs typeface="Verdana"/>
              </a:rPr>
              <a:t>subsequent</a:t>
            </a:r>
            <a:r>
              <a:rPr dirty="0" sz="2000" spc="-4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patient questions</a:t>
            </a:r>
            <a:endParaRPr sz="2000">
              <a:latin typeface="Verdana"/>
              <a:cs typeface="Verdan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92480" y="4305300"/>
            <a:ext cx="1376680" cy="1374775"/>
            <a:chOff x="792480" y="4305300"/>
            <a:chExt cx="1376680" cy="1374775"/>
          </a:xfrm>
        </p:grpSpPr>
        <p:sp>
          <p:nvSpPr>
            <p:cNvPr id="12" name="object 12"/>
            <p:cNvSpPr/>
            <p:nvPr/>
          </p:nvSpPr>
          <p:spPr>
            <a:xfrm>
              <a:off x="792480" y="4305300"/>
              <a:ext cx="1376680" cy="1374775"/>
            </a:xfrm>
            <a:custGeom>
              <a:avLst/>
              <a:gdLst/>
              <a:ahLst/>
              <a:cxnLst/>
              <a:rect l="l" t="t" r="r" b="b"/>
              <a:pathLst>
                <a:path w="1376680" h="1374775">
                  <a:moveTo>
                    <a:pt x="688086" y="0"/>
                  </a:moveTo>
                  <a:lnTo>
                    <a:pt x="640975" y="1585"/>
                  </a:lnTo>
                  <a:lnTo>
                    <a:pt x="594716" y="6274"/>
                  </a:lnTo>
                  <a:lnTo>
                    <a:pt x="549411" y="13963"/>
                  </a:lnTo>
                  <a:lnTo>
                    <a:pt x="505164" y="24551"/>
                  </a:lnTo>
                  <a:lnTo>
                    <a:pt x="462076" y="37935"/>
                  </a:lnTo>
                  <a:lnTo>
                    <a:pt x="420250" y="54012"/>
                  </a:lnTo>
                  <a:lnTo>
                    <a:pt x="379789" y="72681"/>
                  </a:lnTo>
                  <a:lnTo>
                    <a:pt x="340794" y="93838"/>
                  </a:lnTo>
                  <a:lnTo>
                    <a:pt x="303369" y="117382"/>
                  </a:lnTo>
                  <a:lnTo>
                    <a:pt x="267616" y="143211"/>
                  </a:lnTo>
                  <a:lnTo>
                    <a:pt x="233636" y="171221"/>
                  </a:lnTo>
                  <a:lnTo>
                    <a:pt x="201534" y="201310"/>
                  </a:lnTo>
                  <a:lnTo>
                    <a:pt x="171411" y="233377"/>
                  </a:lnTo>
                  <a:lnTo>
                    <a:pt x="143370" y="267318"/>
                  </a:lnTo>
                  <a:lnTo>
                    <a:pt x="117513" y="303032"/>
                  </a:lnTo>
                  <a:lnTo>
                    <a:pt x="93943" y="340416"/>
                  </a:lnTo>
                  <a:lnTo>
                    <a:pt x="72762" y="379367"/>
                  </a:lnTo>
                  <a:lnTo>
                    <a:pt x="54072" y="419784"/>
                  </a:lnTo>
                  <a:lnTo>
                    <a:pt x="37977" y="461564"/>
                  </a:lnTo>
                  <a:lnTo>
                    <a:pt x="24578" y="504604"/>
                  </a:lnTo>
                  <a:lnTo>
                    <a:pt x="13979" y="548802"/>
                  </a:lnTo>
                  <a:lnTo>
                    <a:pt x="6281" y="594057"/>
                  </a:lnTo>
                  <a:lnTo>
                    <a:pt x="1587" y="640265"/>
                  </a:lnTo>
                  <a:lnTo>
                    <a:pt x="0" y="687324"/>
                  </a:lnTo>
                  <a:lnTo>
                    <a:pt x="1587" y="734382"/>
                  </a:lnTo>
                  <a:lnTo>
                    <a:pt x="6281" y="780590"/>
                  </a:lnTo>
                  <a:lnTo>
                    <a:pt x="13979" y="825845"/>
                  </a:lnTo>
                  <a:lnTo>
                    <a:pt x="24578" y="870043"/>
                  </a:lnTo>
                  <a:lnTo>
                    <a:pt x="37977" y="913083"/>
                  </a:lnTo>
                  <a:lnTo>
                    <a:pt x="54072" y="954863"/>
                  </a:lnTo>
                  <a:lnTo>
                    <a:pt x="72762" y="995280"/>
                  </a:lnTo>
                  <a:lnTo>
                    <a:pt x="93943" y="1034231"/>
                  </a:lnTo>
                  <a:lnTo>
                    <a:pt x="117513" y="1071615"/>
                  </a:lnTo>
                  <a:lnTo>
                    <a:pt x="143370" y="1107329"/>
                  </a:lnTo>
                  <a:lnTo>
                    <a:pt x="171411" y="1141270"/>
                  </a:lnTo>
                  <a:lnTo>
                    <a:pt x="201534" y="1173337"/>
                  </a:lnTo>
                  <a:lnTo>
                    <a:pt x="233636" y="1203426"/>
                  </a:lnTo>
                  <a:lnTo>
                    <a:pt x="267616" y="1231436"/>
                  </a:lnTo>
                  <a:lnTo>
                    <a:pt x="303369" y="1257265"/>
                  </a:lnTo>
                  <a:lnTo>
                    <a:pt x="340794" y="1280809"/>
                  </a:lnTo>
                  <a:lnTo>
                    <a:pt x="379789" y="1301966"/>
                  </a:lnTo>
                  <a:lnTo>
                    <a:pt x="420250" y="1320635"/>
                  </a:lnTo>
                  <a:lnTo>
                    <a:pt x="462076" y="1336712"/>
                  </a:lnTo>
                  <a:lnTo>
                    <a:pt x="505164" y="1350096"/>
                  </a:lnTo>
                  <a:lnTo>
                    <a:pt x="549411" y="1360684"/>
                  </a:lnTo>
                  <a:lnTo>
                    <a:pt x="594716" y="1368373"/>
                  </a:lnTo>
                  <a:lnTo>
                    <a:pt x="640975" y="1373062"/>
                  </a:lnTo>
                  <a:lnTo>
                    <a:pt x="688086" y="1374648"/>
                  </a:lnTo>
                  <a:lnTo>
                    <a:pt x="735192" y="1373062"/>
                  </a:lnTo>
                  <a:lnTo>
                    <a:pt x="781447" y="1368373"/>
                  </a:lnTo>
                  <a:lnTo>
                    <a:pt x="826749" y="1360684"/>
                  </a:lnTo>
                  <a:lnTo>
                    <a:pt x="870994" y="1350096"/>
                  </a:lnTo>
                  <a:lnTo>
                    <a:pt x="914080" y="1336712"/>
                  </a:lnTo>
                  <a:lnTo>
                    <a:pt x="955905" y="1320635"/>
                  </a:lnTo>
                  <a:lnTo>
                    <a:pt x="996366" y="1301966"/>
                  </a:lnTo>
                  <a:lnTo>
                    <a:pt x="1035360" y="1280809"/>
                  </a:lnTo>
                  <a:lnTo>
                    <a:pt x="1072785" y="1257265"/>
                  </a:lnTo>
                  <a:lnTo>
                    <a:pt x="1108539" y="1231436"/>
                  </a:lnTo>
                  <a:lnTo>
                    <a:pt x="1142519" y="1203426"/>
                  </a:lnTo>
                  <a:lnTo>
                    <a:pt x="1174622" y="1173337"/>
                  </a:lnTo>
                  <a:lnTo>
                    <a:pt x="1204747" y="1141270"/>
                  </a:lnTo>
                  <a:lnTo>
                    <a:pt x="1232789" y="1107329"/>
                  </a:lnTo>
                  <a:lnTo>
                    <a:pt x="1258648" y="1071615"/>
                  </a:lnTo>
                  <a:lnTo>
                    <a:pt x="1282220" y="1034231"/>
                  </a:lnTo>
                  <a:lnTo>
                    <a:pt x="1303402" y="995280"/>
                  </a:lnTo>
                  <a:lnTo>
                    <a:pt x="1322093" y="954863"/>
                  </a:lnTo>
                  <a:lnTo>
                    <a:pt x="1338190" y="913083"/>
                  </a:lnTo>
                  <a:lnTo>
                    <a:pt x="1351590" y="870043"/>
                  </a:lnTo>
                  <a:lnTo>
                    <a:pt x="1362191" y="825845"/>
                  </a:lnTo>
                  <a:lnTo>
                    <a:pt x="1369889" y="780590"/>
                  </a:lnTo>
                  <a:lnTo>
                    <a:pt x="1374584" y="734382"/>
                  </a:lnTo>
                  <a:lnTo>
                    <a:pt x="1376171" y="687324"/>
                  </a:lnTo>
                  <a:lnTo>
                    <a:pt x="1374584" y="640265"/>
                  </a:lnTo>
                  <a:lnTo>
                    <a:pt x="1369889" y="594057"/>
                  </a:lnTo>
                  <a:lnTo>
                    <a:pt x="1362191" y="548802"/>
                  </a:lnTo>
                  <a:lnTo>
                    <a:pt x="1351590" y="504604"/>
                  </a:lnTo>
                  <a:lnTo>
                    <a:pt x="1338190" y="461564"/>
                  </a:lnTo>
                  <a:lnTo>
                    <a:pt x="1322093" y="419784"/>
                  </a:lnTo>
                  <a:lnTo>
                    <a:pt x="1303402" y="379367"/>
                  </a:lnTo>
                  <a:lnTo>
                    <a:pt x="1282220" y="340416"/>
                  </a:lnTo>
                  <a:lnTo>
                    <a:pt x="1258648" y="303032"/>
                  </a:lnTo>
                  <a:lnTo>
                    <a:pt x="1232789" y="267318"/>
                  </a:lnTo>
                  <a:lnTo>
                    <a:pt x="1204747" y="233377"/>
                  </a:lnTo>
                  <a:lnTo>
                    <a:pt x="1174622" y="201310"/>
                  </a:lnTo>
                  <a:lnTo>
                    <a:pt x="1142519" y="171221"/>
                  </a:lnTo>
                  <a:lnTo>
                    <a:pt x="1108539" y="143211"/>
                  </a:lnTo>
                  <a:lnTo>
                    <a:pt x="1072785" y="117382"/>
                  </a:lnTo>
                  <a:lnTo>
                    <a:pt x="1035360" y="93838"/>
                  </a:lnTo>
                  <a:lnTo>
                    <a:pt x="996366" y="72681"/>
                  </a:lnTo>
                  <a:lnTo>
                    <a:pt x="955905" y="54012"/>
                  </a:lnTo>
                  <a:lnTo>
                    <a:pt x="914080" y="37935"/>
                  </a:lnTo>
                  <a:lnTo>
                    <a:pt x="870994" y="24551"/>
                  </a:lnTo>
                  <a:lnTo>
                    <a:pt x="826749" y="13963"/>
                  </a:lnTo>
                  <a:lnTo>
                    <a:pt x="781447" y="6274"/>
                  </a:lnTo>
                  <a:lnTo>
                    <a:pt x="735192" y="1585"/>
                  </a:lnTo>
                  <a:lnTo>
                    <a:pt x="688086" y="0"/>
                  </a:lnTo>
                  <a:close/>
                </a:path>
              </a:pathLst>
            </a:custGeom>
            <a:solidFill>
              <a:srgbClr val="DC0095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82040" y="4593336"/>
              <a:ext cx="798576" cy="798576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2451354" y="4365116"/>
            <a:ext cx="2992755" cy="125666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1200"/>
              </a:lnSpc>
              <a:spcBef>
                <a:spcPts val="75"/>
              </a:spcBef>
            </a:pPr>
            <a:r>
              <a:rPr dirty="0" sz="2000">
                <a:latin typeface="Verdana"/>
                <a:cs typeface="Verdana"/>
              </a:rPr>
              <a:t>High</a:t>
            </a:r>
            <a:r>
              <a:rPr dirty="0" sz="2000" spc="-3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MA</a:t>
            </a:r>
            <a:r>
              <a:rPr dirty="0" sz="2000" spc="-1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turnover</a:t>
            </a:r>
            <a:r>
              <a:rPr dirty="0" sz="2000" spc="-40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rates </a:t>
            </a:r>
            <a:r>
              <a:rPr dirty="0" sz="2000">
                <a:latin typeface="Verdana"/>
                <a:cs typeface="Verdana"/>
              </a:rPr>
              <a:t>reduce</a:t>
            </a:r>
            <a:r>
              <a:rPr dirty="0" sz="2000" spc="-3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the</a:t>
            </a:r>
            <a:r>
              <a:rPr dirty="0" sz="2000" spc="-3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impact</a:t>
            </a:r>
            <a:r>
              <a:rPr dirty="0" sz="2000" spc="-20">
                <a:latin typeface="Verdana"/>
                <a:cs typeface="Verdana"/>
              </a:rPr>
              <a:t> </a:t>
            </a:r>
            <a:r>
              <a:rPr dirty="0" sz="2000" spc="-25">
                <a:latin typeface="Verdana"/>
                <a:cs typeface="Verdana"/>
              </a:rPr>
              <a:t>of </a:t>
            </a:r>
            <a:r>
              <a:rPr dirty="0" sz="2000">
                <a:latin typeface="Verdana"/>
                <a:cs typeface="Verdana"/>
              </a:rPr>
              <a:t>previously</a:t>
            </a:r>
            <a:r>
              <a:rPr dirty="0" sz="2000" spc="-35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provided training</a:t>
            </a:r>
            <a:endParaRPr sz="2000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6272784" y="4305300"/>
            <a:ext cx="1374775" cy="1374775"/>
            <a:chOff x="6272784" y="4305300"/>
            <a:chExt cx="1374775" cy="1374775"/>
          </a:xfrm>
        </p:grpSpPr>
        <p:sp>
          <p:nvSpPr>
            <p:cNvPr id="16" name="object 16"/>
            <p:cNvSpPr/>
            <p:nvPr/>
          </p:nvSpPr>
          <p:spPr>
            <a:xfrm>
              <a:off x="6272784" y="4305300"/>
              <a:ext cx="1374775" cy="1374775"/>
            </a:xfrm>
            <a:custGeom>
              <a:avLst/>
              <a:gdLst/>
              <a:ahLst/>
              <a:cxnLst/>
              <a:rect l="l" t="t" r="r" b="b"/>
              <a:pathLst>
                <a:path w="1374775" h="1374775">
                  <a:moveTo>
                    <a:pt x="687323" y="0"/>
                  </a:moveTo>
                  <a:lnTo>
                    <a:pt x="640265" y="1585"/>
                  </a:lnTo>
                  <a:lnTo>
                    <a:pt x="594057" y="6274"/>
                  </a:lnTo>
                  <a:lnTo>
                    <a:pt x="548802" y="13963"/>
                  </a:lnTo>
                  <a:lnTo>
                    <a:pt x="504604" y="24551"/>
                  </a:lnTo>
                  <a:lnTo>
                    <a:pt x="461564" y="37935"/>
                  </a:lnTo>
                  <a:lnTo>
                    <a:pt x="419784" y="54012"/>
                  </a:lnTo>
                  <a:lnTo>
                    <a:pt x="379367" y="72681"/>
                  </a:lnTo>
                  <a:lnTo>
                    <a:pt x="340416" y="93838"/>
                  </a:lnTo>
                  <a:lnTo>
                    <a:pt x="303032" y="117382"/>
                  </a:lnTo>
                  <a:lnTo>
                    <a:pt x="267318" y="143211"/>
                  </a:lnTo>
                  <a:lnTo>
                    <a:pt x="233377" y="171221"/>
                  </a:lnTo>
                  <a:lnTo>
                    <a:pt x="201310" y="201310"/>
                  </a:lnTo>
                  <a:lnTo>
                    <a:pt x="171221" y="233377"/>
                  </a:lnTo>
                  <a:lnTo>
                    <a:pt x="143211" y="267318"/>
                  </a:lnTo>
                  <a:lnTo>
                    <a:pt x="117382" y="303032"/>
                  </a:lnTo>
                  <a:lnTo>
                    <a:pt x="93838" y="340416"/>
                  </a:lnTo>
                  <a:lnTo>
                    <a:pt x="72681" y="379367"/>
                  </a:lnTo>
                  <a:lnTo>
                    <a:pt x="54012" y="419784"/>
                  </a:lnTo>
                  <a:lnTo>
                    <a:pt x="37935" y="461564"/>
                  </a:lnTo>
                  <a:lnTo>
                    <a:pt x="24551" y="504604"/>
                  </a:lnTo>
                  <a:lnTo>
                    <a:pt x="13963" y="548802"/>
                  </a:lnTo>
                  <a:lnTo>
                    <a:pt x="6274" y="594057"/>
                  </a:lnTo>
                  <a:lnTo>
                    <a:pt x="1585" y="640265"/>
                  </a:lnTo>
                  <a:lnTo>
                    <a:pt x="0" y="687324"/>
                  </a:lnTo>
                  <a:lnTo>
                    <a:pt x="1585" y="734382"/>
                  </a:lnTo>
                  <a:lnTo>
                    <a:pt x="6274" y="780590"/>
                  </a:lnTo>
                  <a:lnTo>
                    <a:pt x="13963" y="825845"/>
                  </a:lnTo>
                  <a:lnTo>
                    <a:pt x="24551" y="870043"/>
                  </a:lnTo>
                  <a:lnTo>
                    <a:pt x="37935" y="913083"/>
                  </a:lnTo>
                  <a:lnTo>
                    <a:pt x="54012" y="954863"/>
                  </a:lnTo>
                  <a:lnTo>
                    <a:pt x="72681" y="995280"/>
                  </a:lnTo>
                  <a:lnTo>
                    <a:pt x="93838" y="1034231"/>
                  </a:lnTo>
                  <a:lnTo>
                    <a:pt x="117382" y="1071615"/>
                  </a:lnTo>
                  <a:lnTo>
                    <a:pt x="143211" y="1107329"/>
                  </a:lnTo>
                  <a:lnTo>
                    <a:pt x="171221" y="1141270"/>
                  </a:lnTo>
                  <a:lnTo>
                    <a:pt x="201310" y="1173337"/>
                  </a:lnTo>
                  <a:lnTo>
                    <a:pt x="233377" y="1203426"/>
                  </a:lnTo>
                  <a:lnTo>
                    <a:pt x="267318" y="1231436"/>
                  </a:lnTo>
                  <a:lnTo>
                    <a:pt x="303032" y="1257265"/>
                  </a:lnTo>
                  <a:lnTo>
                    <a:pt x="340416" y="1280809"/>
                  </a:lnTo>
                  <a:lnTo>
                    <a:pt x="379367" y="1301966"/>
                  </a:lnTo>
                  <a:lnTo>
                    <a:pt x="419784" y="1320635"/>
                  </a:lnTo>
                  <a:lnTo>
                    <a:pt x="461564" y="1336712"/>
                  </a:lnTo>
                  <a:lnTo>
                    <a:pt x="504604" y="1350096"/>
                  </a:lnTo>
                  <a:lnTo>
                    <a:pt x="548802" y="1360684"/>
                  </a:lnTo>
                  <a:lnTo>
                    <a:pt x="594057" y="1368373"/>
                  </a:lnTo>
                  <a:lnTo>
                    <a:pt x="640265" y="1373062"/>
                  </a:lnTo>
                  <a:lnTo>
                    <a:pt x="687323" y="1374648"/>
                  </a:lnTo>
                  <a:lnTo>
                    <a:pt x="734382" y="1373062"/>
                  </a:lnTo>
                  <a:lnTo>
                    <a:pt x="780590" y="1368373"/>
                  </a:lnTo>
                  <a:lnTo>
                    <a:pt x="825845" y="1360684"/>
                  </a:lnTo>
                  <a:lnTo>
                    <a:pt x="870043" y="1350096"/>
                  </a:lnTo>
                  <a:lnTo>
                    <a:pt x="913083" y="1336712"/>
                  </a:lnTo>
                  <a:lnTo>
                    <a:pt x="954863" y="1320635"/>
                  </a:lnTo>
                  <a:lnTo>
                    <a:pt x="995280" y="1301966"/>
                  </a:lnTo>
                  <a:lnTo>
                    <a:pt x="1034231" y="1280809"/>
                  </a:lnTo>
                  <a:lnTo>
                    <a:pt x="1071615" y="1257265"/>
                  </a:lnTo>
                  <a:lnTo>
                    <a:pt x="1107329" y="1231436"/>
                  </a:lnTo>
                  <a:lnTo>
                    <a:pt x="1141270" y="1203426"/>
                  </a:lnTo>
                  <a:lnTo>
                    <a:pt x="1173337" y="1173337"/>
                  </a:lnTo>
                  <a:lnTo>
                    <a:pt x="1203426" y="1141270"/>
                  </a:lnTo>
                  <a:lnTo>
                    <a:pt x="1231436" y="1107329"/>
                  </a:lnTo>
                  <a:lnTo>
                    <a:pt x="1257265" y="1071615"/>
                  </a:lnTo>
                  <a:lnTo>
                    <a:pt x="1280809" y="1034231"/>
                  </a:lnTo>
                  <a:lnTo>
                    <a:pt x="1301966" y="995280"/>
                  </a:lnTo>
                  <a:lnTo>
                    <a:pt x="1320635" y="954863"/>
                  </a:lnTo>
                  <a:lnTo>
                    <a:pt x="1336712" y="913083"/>
                  </a:lnTo>
                  <a:lnTo>
                    <a:pt x="1350096" y="870043"/>
                  </a:lnTo>
                  <a:lnTo>
                    <a:pt x="1360684" y="825845"/>
                  </a:lnTo>
                  <a:lnTo>
                    <a:pt x="1368373" y="780590"/>
                  </a:lnTo>
                  <a:lnTo>
                    <a:pt x="1373062" y="734382"/>
                  </a:lnTo>
                  <a:lnTo>
                    <a:pt x="1374647" y="687324"/>
                  </a:lnTo>
                  <a:lnTo>
                    <a:pt x="1373062" y="640265"/>
                  </a:lnTo>
                  <a:lnTo>
                    <a:pt x="1368373" y="594057"/>
                  </a:lnTo>
                  <a:lnTo>
                    <a:pt x="1360684" y="548802"/>
                  </a:lnTo>
                  <a:lnTo>
                    <a:pt x="1350096" y="504604"/>
                  </a:lnTo>
                  <a:lnTo>
                    <a:pt x="1336712" y="461564"/>
                  </a:lnTo>
                  <a:lnTo>
                    <a:pt x="1320635" y="419784"/>
                  </a:lnTo>
                  <a:lnTo>
                    <a:pt x="1301966" y="379367"/>
                  </a:lnTo>
                  <a:lnTo>
                    <a:pt x="1280809" y="340416"/>
                  </a:lnTo>
                  <a:lnTo>
                    <a:pt x="1257265" y="303032"/>
                  </a:lnTo>
                  <a:lnTo>
                    <a:pt x="1231436" y="267318"/>
                  </a:lnTo>
                  <a:lnTo>
                    <a:pt x="1203426" y="233377"/>
                  </a:lnTo>
                  <a:lnTo>
                    <a:pt x="1173337" y="201310"/>
                  </a:lnTo>
                  <a:lnTo>
                    <a:pt x="1141270" y="171221"/>
                  </a:lnTo>
                  <a:lnTo>
                    <a:pt x="1107329" y="143211"/>
                  </a:lnTo>
                  <a:lnTo>
                    <a:pt x="1071615" y="117382"/>
                  </a:lnTo>
                  <a:lnTo>
                    <a:pt x="1034231" y="93838"/>
                  </a:lnTo>
                  <a:lnTo>
                    <a:pt x="995280" y="72681"/>
                  </a:lnTo>
                  <a:lnTo>
                    <a:pt x="954863" y="54012"/>
                  </a:lnTo>
                  <a:lnTo>
                    <a:pt x="913083" y="37935"/>
                  </a:lnTo>
                  <a:lnTo>
                    <a:pt x="870043" y="24551"/>
                  </a:lnTo>
                  <a:lnTo>
                    <a:pt x="825845" y="13963"/>
                  </a:lnTo>
                  <a:lnTo>
                    <a:pt x="780590" y="6274"/>
                  </a:lnTo>
                  <a:lnTo>
                    <a:pt x="734382" y="1585"/>
                  </a:lnTo>
                  <a:lnTo>
                    <a:pt x="687323" y="0"/>
                  </a:lnTo>
                  <a:close/>
                </a:path>
              </a:pathLst>
            </a:custGeom>
            <a:solidFill>
              <a:srgbClr val="F9540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60820" y="4593336"/>
              <a:ext cx="798576" cy="798576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7931277" y="4365116"/>
            <a:ext cx="3169285" cy="125666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80"/>
              </a:spcBef>
            </a:pPr>
            <a:r>
              <a:rPr dirty="0" sz="2000">
                <a:latin typeface="Verdana"/>
                <a:cs typeface="Verdana"/>
              </a:rPr>
              <a:t>Insights</a:t>
            </a:r>
            <a:r>
              <a:rPr dirty="0" sz="2000" spc="-2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on</a:t>
            </a:r>
            <a:r>
              <a:rPr dirty="0" sz="2000" spc="-2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why</a:t>
            </a:r>
            <a:r>
              <a:rPr dirty="0" sz="2000" spc="-30">
                <a:latin typeface="Verdana"/>
                <a:cs typeface="Verdana"/>
              </a:rPr>
              <a:t> </a:t>
            </a:r>
            <a:r>
              <a:rPr dirty="0" sz="2000" spc="-10">
                <a:latin typeface="Verdana"/>
                <a:cs typeface="Verdana"/>
              </a:rPr>
              <a:t>patients </a:t>
            </a:r>
            <a:r>
              <a:rPr dirty="0" sz="2000">
                <a:latin typeface="Verdana"/>
                <a:cs typeface="Verdana"/>
              </a:rPr>
              <a:t>express</a:t>
            </a:r>
            <a:r>
              <a:rPr dirty="0" sz="2000" spc="-3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need</a:t>
            </a:r>
            <a:r>
              <a:rPr dirty="0" sz="2000" spc="-2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and</a:t>
            </a:r>
            <a:r>
              <a:rPr dirty="0" sz="2000" spc="-25">
                <a:latin typeface="Verdana"/>
                <a:cs typeface="Verdana"/>
              </a:rPr>
              <a:t> </a:t>
            </a:r>
            <a:r>
              <a:rPr dirty="0" sz="2000" spc="-20">
                <a:latin typeface="Verdana"/>
                <a:cs typeface="Verdana"/>
              </a:rPr>
              <a:t>then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2000">
                <a:latin typeface="Verdana"/>
                <a:cs typeface="Verdana"/>
              </a:rPr>
              <a:t>say</a:t>
            </a:r>
            <a:r>
              <a:rPr dirty="0" sz="2000" spc="-25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“No”</a:t>
            </a:r>
            <a:r>
              <a:rPr dirty="0" sz="2000" spc="-30">
                <a:latin typeface="Verdana"/>
                <a:cs typeface="Verdana"/>
              </a:rPr>
              <a:t> </a:t>
            </a:r>
            <a:r>
              <a:rPr dirty="0" sz="2000">
                <a:latin typeface="Verdana"/>
                <a:cs typeface="Verdana"/>
              </a:rPr>
              <a:t>to</a:t>
            </a:r>
            <a:r>
              <a:rPr dirty="0" sz="2000" spc="-10">
                <a:latin typeface="Verdana"/>
                <a:cs typeface="Verdana"/>
              </a:rPr>
              <a:t> wanting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2000" spc="-10">
                <a:latin typeface="Verdana"/>
                <a:cs typeface="Verdana"/>
              </a:rPr>
              <a:t>assistance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874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dirty="0" spc="-50"/>
              <a:t>8</a:t>
            </a:fld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83897" y="6453632"/>
            <a:ext cx="10604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0">
                <a:solidFill>
                  <a:srgbClr val="FFFFFF"/>
                </a:solidFill>
                <a:latin typeface="Verdana"/>
                <a:cs typeface="Verdana"/>
              </a:rPr>
              <a:t>9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0647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Community</a:t>
            </a:r>
            <a:r>
              <a:rPr dirty="0" spc="-155"/>
              <a:t> </a:t>
            </a:r>
            <a:r>
              <a:rPr dirty="0"/>
              <a:t>Health</a:t>
            </a:r>
            <a:r>
              <a:rPr dirty="0" spc="-130"/>
              <a:t> </a:t>
            </a:r>
            <a:r>
              <a:rPr dirty="0"/>
              <a:t>Worker</a:t>
            </a:r>
            <a:r>
              <a:rPr dirty="0" spc="-130"/>
              <a:t> </a:t>
            </a:r>
            <a:r>
              <a:rPr dirty="0"/>
              <a:t>(CHW)</a:t>
            </a:r>
            <a:r>
              <a:rPr dirty="0" spc="-135"/>
              <a:t> </a:t>
            </a:r>
            <a:r>
              <a:rPr dirty="0" spc="-10"/>
              <a:t>Shadowing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623429" y="6453632"/>
            <a:ext cx="243776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solidFill>
                  <a:srgbClr val="575757"/>
                </a:solidFill>
                <a:latin typeface="Verdana"/>
                <a:cs typeface="Verdana"/>
              </a:rPr>
              <a:t>CBO:</a:t>
            </a:r>
            <a:r>
              <a:rPr dirty="0" sz="1000" spc="-10">
                <a:solidFill>
                  <a:srgbClr val="575757"/>
                </a:solidFill>
                <a:latin typeface="Verdana"/>
                <a:cs typeface="Verdana"/>
              </a:rPr>
              <a:t> Community-</a:t>
            </a:r>
            <a:r>
              <a:rPr dirty="0" sz="1000">
                <a:solidFill>
                  <a:srgbClr val="575757"/>
                </a:solidFill>
                <a:latin typeface="Verdana"/>
                <a:cs typeface="Verdana"/>
              </a:rPr>
              <a:t>Based</a:t>
            </a:r>
            <a:r>
              <a:rPr dirty="0" sz="1000" spc="10">
                <a:solidFill>
                  <a:srgbClr val="575757"/>
                </a:solidFill>
                <a:latin typeface="Verdana"/>
                <a:cs typeface="Verdana"/>
              </a:rPr>
              <a:t> </a:t>
            </a:r>
            <a:r>
              <a:rPr dirty="0" sz="1000" spc="-10">
                <a:solidFill>
                  <a:srgbClr val="575757"/>
                </a:solidFill>
                <a:latin typeface="Verdana"/>
                <a:cs typeface="Verdana"/>
              </a:rPr>
              <a:t>Organization</a:t>
            </a:r>
            <a:endParaRPr sz="1000">
              <a:latin typeface="Verdana"/>
              <a:cs typeface="Verdan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92480" y="2182367"/>
            <a:ext cx="1376680" cy="1376680"/>
            <a:chOff x="792480" y="2182367"/>
            <a:chExt cx="1376680" cy="1376680"/>
          </a:xfrm>
        </p:grpSpPr>
        <p:sp>
          <p:nvSpPr>
            <p:cNvPr id="6" name="object 6"/>
            <p:cNvSpPr/>
            <p:nvPr/>
          </p:nvSpPr>
          <p:spPr>
            <a:xfrm>
              <a:off x="792480" y="2182367"/>
              <a:ext cx="1376680" cy="1376680"/>
            </a:xfrm>
            <a:custGeom>
              <a:avLst/>
              <a:gdLst/>
              <a:ahLst/>
              <a:cxnLst/>
              <a:rect l="l" t="t" r="r" b="b"/>
              <a:pathLst>
                <a:path w="1376680" h="1376679">
                  <a:moveTo>
                    <a:pt x="688086" y="0"/>
                  </a:moveTo>
                  <a:lnTo>
                    <a:pt x="640975" y="1587"/>
                  </a:lnTo>
                  <a:lnTo>
                    <a:pt x="594716" y="6282"/>
                  </a:lnTo>
                  <a:lnTo>
                    <a:pt x="549411" y="13980"/>
                  </a:lnTo>
                  <a:lnTo>
                    <a:pt x="505164" y="24581"/>
                  </a:lnTo>
                  <a:lnTo>
                    <a:pt x="462076" y="37981"/>
                  </a:lnTo>
                  <a:lnTo>
                    <a:pt x="420250" y="54078"/>
                  </a:lnTo>
                  <a:lnTo>
                    <a:pt x="379789" y="72769"/>
                  </a:lnTo>
                  <a:lnTo>
                    <a:pt x="340794" y="93951"/>
                  </a:lnTo>
                  <a:lnTo>
                    <a:pt x="303369" y="117523"/>
                  </a:lnTo>
                  <a:lnTo>
                    <a:pt x="267616" y="143382"/>
                  </a:lnTo>
                  <a:lnTo>
                    <a:pt x="233636" y="171424"/>
                  </a:lnTo>
                  <a:lnTo>
                    <a:pt x="201534" y="201549"/>
                  </a:lnTo>
                  <a:lnTo>
                    <a:pt x="171411" y="233652"/>
                  </a:lnTo>
                  <a:lnTo>
                    <a:pt x="143370" y="267632"/>
                  </a:lnTo>
                  <a:lnTo>
                    <a:pt x="117513" y="303386"/>
                  </a:lnTo>
                  <a:lnTo>
                    <a:pt x="93943" y="340811"/>
                  </a:lnTo>
                  <a:lnTo>
                    <a:pt x="72762" y="379805"/>
                  </a:lnTo>
                  <a:lnTo>
                    <a:pt x="54072" y="420266"/>
                  </a:lnTo>
                  <a:lnTo>
                    <a:pt x="37977" y="462091"/>
                  </a:lnTo>
                  <a:lnTo>
                    <a:pt x="24578" y="505177"/>
                  </a:lnTo>
                  <a:lnTo>
                    <a:pt x="13979" y="549422"/>
                  </a:lnTo>
                  <a:lnTo>
                    <a:pt x="6281" y="594724"/>
                  </a:lnTo>
                  <a:lnTo>
                    <a:pt x="1587" y="640979"/>
                  </a:lnTo>
                  <a:lnTo>
                    <a:pt x="0" y="688086"/>
                  </a:lnTo>
                  <a:lnTo>
                    <a:pt x="1587" y="735192"/>
                  </a:lnTo>
                  <a:lnTo>
                    <a:pt x="6281" y="781447"/>
                  </a:lnTo>
                  <a:lnTo>
                    <a:pt x="13979" y="826749"/>
                  </a:lnTo>
                  <a:lnTo>
                    <a:pt x="24578" y="870994"/>
                  </a:lnTo>
                  <a:lnTo>
                    <a:pt x="37977" y="914080"/>
                  </a:lnTo>
                  <a:lnTo>
                    <a:pt x="54072" y="955905"/>
                  </a:lnTo>
                  <a:lnTo>
                    <a:pt x="72762" y="996366"/>
                  </a:lnTo>
                  <a:lnTo>
                    <a:pt x="93943" y="1035360"/>
                  </a:lnTo>
                  <a:lnTo>
                    <a:pt x="117513" y="1072785"/>
                  </a:lnTo>
                  <a:lnTo>
                    <a:pt x="143370" y="1108539"/>
                  </a:lnTo>
                  <a:lnTo>
                    <a:pt x="171411" y="1142519"/>
                  </a:lnTo>
                  <a:lnTo>
                    <a:pt x="201534" y="1174622"/>
                  </a:lnTo>
                  <a:lnTo>
                    <a:pt x="233636" y="1204747"/>
                  </a:lnTo>
                  <a:lnTo>
                    <a:pt x="267616" y="1232789"/>
                  </a:lnTo>
                  <a:lnTo>
                    <a:pt x="303369" y="1258648"/>
                  </a:lnTo>
                  <a:lnTo>
                    <a:pt x="340794" y="1282220"/>
                  </a:lnTo>
                  <a:lnTo>
                    <a:pt x="379789" y="1303402"/>
                  </a:lnTo>
                  <a:lnTo>
                    <a:pt x="420250" y="1322093"/>
                  </a:lnTo>
                  <a:lnTo>
                    <a:pt x="462076" y="1338190"/>
                  </a:lnTo>
                  <a:lnTo>
                    <a:pt x="505164" y="1351590"/>
                  </a:lnTo>
                  <a:lnTo>
                    <a:pt x="549411" y="1362191"/>
                  </a:lnTo>
                  <a:lnTo>
                    <a:pt x="594716" y="1369889"/>
                  </a:lnTo>
                  <a:lnTo>
                    <a:pt x="640975" y="1374584"/>
                  </a:lnTo>
                  <a:lnTo>
                    <a:pt x="688086" y="1376172"/>
                  </a:lnTo>
                  <a:lnTo>
                    <a:pt x="735192" y="1374584"/>
                  </a:lnTo>
                  <a:lnTo>
                    <a:pt x="781447" y="1369889"/>
                  </a:lnTo>
                  <a:lnTo>
                    <a:pt x="826749" y="1362191"/>
                  </a:lnTo>
                  <a:lnTo>
                    <a:pt x="870994" y="1351590"/>
                  </a:lnTo>
                  <a:lnTo>
                    <a:pt x="914080" y="1338190"/>
                  </a:lnTo>
                  <a:lnTo>
                    <a:pt x="955905" y="1322093"/>
                  </a:lnTo>
                  <a:lnTo>
                    <a:pt x="996366" y="1303402"/>
                  </a:lnTo>
                  <a:lnTo>
                    <a:pt x="1035360" y="1282220"/>
                  </a:lnTo>
                  <a:lnTo>
                    <a:pt x="1072785" y="1258648"/>
                  </a:lnTo>
                  <a:lnTo>
                    <a:pt x="1108539" y="1232789"/>
                  </a:lnTo>
                  <a:lnTo>
                    <a:pt x="1142519" y="1204747"/>
                  </a:lnTo>
                  <a:lnTo>
                    <a:pt x="1174622" y="1174623"/>
                  </a:lnTo>
                  <a:lnTo>
                    <a:pt x="1204747" y="1142519"/>
                  </a:lnTo>
                  <a:lnTo>
                    <a:pt x="1232789" y="1108539"/>
                  </a:lnTo>
                  <a:lnTo>
                    <a:pt x="1258648" y="1072785"/>
                  </a:lnTo>
                  <a:lnTo>
                    <a:pt x="1282220" y="1035360"/>
                  </a:lnTo>
                  <a:lnTo>
                    <a:pt x="1303402" y="996366"/>
                  </a:lnTo>
                  <a:lnTo>
                    <a:pt x="1322093" y="955905"/>
                  </a:lnTo>
                  <a:lnTo>
                    <a:pt x="1338190" y="914080"/>
                  </a:lnTo>
                  <a:lnTo>
                    <a:pt x="1351590" y="870994"/>
                  </a:lnTo>
                  <a:lnTo>
                    <a:pt x="1362191" y="826749"/>
                  </a:lnTo>
                  <a:lnTo>
                    <a:pt x="1369889" y="781447"/>
                  </a:lnTo>
                  <a:lnTo>
                    <a:pt x="1374584" y="735192"/>
                  </a:lnTo>
                  <a:lnTo>
                    <a:pt x="1376171" y="688086"/>
                  </a:lnTo>
                  <a:lnTo>
                    <a:pt x="1374584" y="640979"/>
                  </a:lnTo>
                  <a:lnTo>
                    <a:pt x="1369889" y="594724"/>
                  </a:lnTo>
                  <a:lnTo>
                    <a:pt x="1362191" y="549422"/>
                  </a:lnTo>
                  <a:lnTo>
                    <a:pt x="1351590" y="505177"/>
                  </a:lnTo>
                  <a:lnTo>
                    <a:pt x="1338190" y="462091"/>
                  </a:lnTo>
                  <a:lnTo>
                    <a:pt x="1322093" y="420266"/>
                  </a:lnTo>
                  <a:lnTo>
                    <a:pt x="1303402" y="379805"/>
                  </a:lnTo>
                  <a:lnTo>
                    <a:pt x="1282220" y="340811"/>
                  </a:lnTo>
                  <a:lnTo>
                    <a:pt x="1258648" y="303386"/>
                  </a:lnTo>
                  <a:lnTo>
                    <a:pt x="1232789" y="267632"/>
                  </a:lnTo>
                  <a:lnTo>
                    <a:pt x="1204747" y="233652"/>
                  </a:lnTo>
                  <a:lnTo>
                    <a:pt x="1174622" y="201549"/>
                  </a:lnTo>
                  <a:lnTo>
                    <a:pt x="1142519" y="171424"/>
                  </a:lnTo>
                  <a:lnTo>
                    <a:pt x="1108539" y="143382"/>
                  </a:lnTo>
                  <a:lnTo>
                    <a:pt x="1072785" y="117523"/>
                  </a:lnTo>
                  <a:lnTo>
                    <a:pt x="1035360" y="93951"/>
                  </a:lnTo>
                  <a:lnTo>
                    <a:pt x="996366" y="72769"/>
                  </a:lnTo>
                  <a:lnTo>
                    <a:pt x="955905" y="54078"/>
                  </a:lnTo>
                  <a:lnTo>
                    <a:pt x="914080" y="37981"/>
                  </a:lnTo>
                  <a:lnTo>
                    <a:pt x="870994" y="24581"/>
                  </a:lnTo>
                  <a:lnTo>
                    <a:pt x="826749" y="13980"/>
                  </a:lnTo>
                  <a:lnTo>
                    <a:pt x="781447" y="6282"/>
                  </a:lnTo>
                  <a:lnTo>
                    <a:pt x="735192" y="1587"/>
                  </a:lnTo>
                  <a:lnTo>
                    <a:pt x="688086" y="0"/>
                  </a:lnTo>
                  <a:close/>
                </a:path>
              </a:pathLst>
            </a:custGeom>
            <a:solidFill>
              <a:srgbClr val="1363B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82040" y="2471927"/>
              <a:ext cx="798576" cy="798576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2451354" y="2181224"/>
            <a:ext cx="3190240" cy="350266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146050">
              <a:lnSpc>
                <a:spcPct val="101400"/>
              </a:lnSpc>
              <a:spcBef>
                <a:spcPts val="60"/>
              </a:spcBef>
            </a:pPr>
            <a:r>
              <a:rPr dirty="0" sz="2200">
                <a:latin typeface="Verdana"/>
                <a:cs typeface="Verdana"/>
              </a:rPr>
              <a:t>SDOH</a:t>
            </a:r>
            <a:r>
              <a:rPr dirty="0" sz="2200" spc="-7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screen</a:t>
            </a:r>
            <a:r>
              <a:rPr dirty="0" sz="2200" spc="-60">
                <a:latin typeface="Verdana"/>
                <a:cs typeface="Verdana"/>
              </a:rPr>
              <a:t> </a:t>
            </a:r>
            <a:r>
              <a:rPr dirty="0" sz="2200" spc="-25">
                <a:latin typeface="Verdana"/>
                <a:cs typeface="Verdana"/>
              </a:rPr>
              <a:t>is </a:t>
            </a:r>
            <a:r>
              <a:rPr dirty="0" sz="2200">
                <a:latin typeface="Verdana"/>
                <a:cs typeface="Verdana"/>
              </a:rPr>
              <a:t>conducted</a:t>
            </a:r>
            <a:r>
              <a:rPr dirty="0" sz="2200" spc="-6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like</a:t>
            </a:r>
            <a:r>
              <a:rPr dirty="0" sz="2200" spc="-80">
                <a:latin typeface="Verdana"/>
                <a:cs typeface="Verdana"/>
              </a:rPr>
              <a:t> </a:t>
            </a:r>
            <a:r>
              <a:rPr dirty="0" sz="2200" spc="-50">
                <a:latin typeface="Verdana"/>
                <a:cs typeface="Verdana"/>
              </a:rPr>
              <a:t>a </a:t>
            </a:r>
            <a:r>
              <a:rPr dirty="0" sz="2200" spc="-10">
                <a:latin typeface="Verdana"/>
                <a:cs typeface="Verdana"/>
              </a:rPr>
              <a:t>conversation</a:t>
            </a:r>
            <a:r>
              <a:rPr dirty="0" sz="2200" spc="-4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with</a:t>
            </a:r>
            <a:r>
              <a:rPr dirty="0" sz="2200" spc="-70">
                <a:latin typeface="Verdana"/>
                <a:cs typeface="Verdana"/>
              </a:rPr>
              <a:t> </a:t>
            </a:r>
            <a:r>
              <a:rPr dirty="0" sz="2200" spc="-25">
                <a:latin typeface="Verdana"/>
                <a:cs typeface="Verdana"/>
              </a:rPr>
              <a:t>the </a:t>
            </a:r>
            <a:r>
              <a:rPr dirty="0" sz="2200" spc="-10">
                <a:latin typeface="Verdana"/>
                <a:cs typeface="Verdana"/>
              </a:rPr>
              <a:t>patient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655"/>
              </a:spcBef>
            </a:pPr>
            <a:endParaRPr sz="2200">
              <a:latin typeface="Verdana"/>
              <a:cs typeface="Verdana"/>
            </a:endParaRPr>
          </a:p>
          <a:p>
            <a:pPr marL="12700" marR="5080">
              <a:lnSpc>
                <a:spcPct val="101400"/>
              </a:lnSpc>
            </a:pPr>
            <a:r>
              <a:rPr dirty="0" sz="2200">
                <a:latin typeface="Verdana"/>
                <a:cs typeface="Verdana"/>
              </a:rPr>
              <a:t>Focus</a:t>
            </a:r>
            <a:r>
              <a:rPr dirty="0" sz="2200" spc="-50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on</a:t>
            </a:r>
            <a:r>
              <a:rPr dirty="0" sz="2200" spc="-55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empowering </a:t>
            </a:r>
            <a:r>
              <a:rPr dirty="0" sz="2200">
                <a:latin typeface="Verdana"/>
                <a:cs typeface="Verdana"/>
              </a:rPr>
              <a:t>patient</a:t>
            </a:r>
            <a:r>
              <a:rPr dirty="0" sz="2200" spc="-40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to</a:t>
            </a:r>
            <a:r>
              <a:rPr dirty="0" sz="2200" spc="-40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reach</a:t>
            </a:r>
            <a:r>
              <a:rPr dirty="0" sz="2200" spc="-3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out</a:t>
            </a:r>
            <a:r>
              <a:rPr dirty="0" sz="2200" spc="-35">
                <a:latin typeface="Verdana"/>
                <a:cs typeface="Verdana"/>
              </a:rPr>
              <a:t> </a:t>
            </a:r>
            <a:r>
              <a:rPr dirty="0" sz="2200" spc="-25">
                <a:latin typeface="Verdana"/>
                <a:cs typeface="Verdana"/>
              </a:rPr>
              <a:t>to </a:t>
            </a:r>
            <a:r>
              <a:rPr dirty="0" sz="2200">
                <a:latin typeface="Verdana"/>
                <a:cs typeface="Verdana"/>
              </a:rPr>
              <a:t>CBOs,</a:t>
            </a:r>
            <a:r>
              <a:rPr dirty="0" sz="2200" spc="-3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but</a:t>
            </a:r>
            <a:r>
              <a:rPr dirty="0" sz="2200" spc="-5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assist</a:t>
            </a:r>
            <a:r>
              <a:rPr dirty="0" sz="2200" spc="-60">
                <a:latin typeface="Verdana"/>
                <a:cs typeface="Verdana"/>
              </a:rPr>
              <a:t> </a:t>
            </a:r>
            <a:r>
              <a:rPr dirty="0" sz="2200" spc="-25">
                <a:latin typeface="Verdana"/>
                <a:cs typeface="Verdana"/>
              </a:rPr>
              <a:t>as </a:t>
            </a:r>
            <a:r>
              <a:rPr dirty="0" sz="2200" spc="-10">
                <a:latin typeface="Verdana"/>
                <a:cs typeface="Verdana"/>
              </a:rPr>
              <a:t>needed</a:t>
            </a:r>
            <a:endParaRPr sz="220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6272784" y="2182367"/>
            <a:ext cx="1374775" cy="1376680"/>
            <a:chOff x="6272784" y="2182367"/>
            <a:chExt cx="1374775" cy="1376680"/>
          </a:xfrm>
        </p:grpSpPr>
        <p:sp>
          <p:nvSpPr>
            <p:cNvPr id="10" name="object 10"/>
            <p:cNvSpPr/>
            <p:nvPr/>
          </p:nvSpPr>
          <p:spPr>
            <a:xfrm>
              <a:off x="6272784" y="2182367"/>
              <a:ext cx="1374775" cy="1376680"/>
            </a:xfrm>
            <a:custGeom>
              <a:avLst/>
              <a:gdLst/>
              <a:ahLst/>
              <a:cxnLst/>
              <a:rect l="l" t="t" r="r" b="b"/>
              <a:pathLst>
                <a:path w="1374775" h="1376679">
                  <a:moveTo>
                    <a:pt x="687323" y="0"/>
                  </a:moveTo>
                  <a:lnTo>
                    <a:pt x="640265" y="1587"/>
                  </a:lnTo>
                  <a:lnTo>
                    <a:pt x="594057" y="6282"/>
                  </a:lnTo>
                  <a:lnTo>
                    <a:pt x="548802" y="13980"/>
                  </a:lnTo>
                  <a:lnTo>
                    <a:pt x="504604" y="24581"/>
                  </a:lnTo>
                  <a:lnTo>
                    <a:pt x="461564" y="37981"/>
                  </a:lnTo>
                  <a:lnTo>
                    <a:pt x="419784" y="54078"/>
                  </a:lnTo>
                  <a:lnTo>
                    <a:pt x="379367" y="72769"/>
                  </a:lnTo>
                  <a:lnTo>
                    <a:pt x="340416" y="93951"/>
                  </a:lnTo>
                  <a:lnTo>
                    <a:pt x="303032" y="117523"/>
                  </a:lnTo>
                  <a:lnTo>
                    <a:pt x="267318" y="143382"/>
                  </a:lnTo>
                  <a:lnTo>
                    <a:pt x="233377" y="171424"/>
                  </a:lnTo>
                  <a:lnTo>
                    <a:pt x="201310" y="201549"/>
                  </a:lnTo>
                  <a:lnTo>
                    <a:pt x="171221" y="233652"/>
                  </a:lnTo>
                  <a:lnTo>
                    <a:pt x="143211" y="267632"/>
                  </a:lnTo>
                  <a:lnTo>
                    <a:pt x="117382" y="303386"/>
                  </a:lnTo>
                  <a:lnTo>
                    <a:pt x="93838" y="340811"/>
                  </a:lnTo>
                  <a:lnTo>
                    <a:pt x="72681" y="379805"/>
                  </a:lnTo>
                  <a:lnTo>
                    <a:pt x="54012" y="420266"/>
                  </a:lnTo>
                  <a:lnTo>
                    <a:pt x="37935" y="462091"/>
                  </a:lnTo>
                  <a:lnTo>
                    <a:pt x="24551" y="505177"/>
                  </a:lnTo>
                  <a:lnTo>
                    <a:pt x="13963" y="549422"/>
                  </a:lnTo>
                  <a:lnTo>
                    <a:pt x="6274" y="594724"/>
                  </a:lnTo>
                  <a:lnTo>
                    <a:pt x="1585" y="640979"/>
                  </a:lnTo>
                  <a:lnTo>
                    <a:pt x="0" y="688086"/>
                  </a:lnTo>
                  <a:lnTo>
                    <a:pt x="1585" y="735192"/>
                  </a:lnTo>
                  <a:lnTo>
                    <a:pt x="6274" y="781447"/>
                  </a:lnTo>
                  <a:lnTo>
                    <a:pt x="13963" y="826749"/>
                  </a:lnTo>
                  <a:lnTo>
                    <a:pt x="24551" y="870994"/>
                  </a:lnTo>
                  <a:lnTo>
                    <a:pt x="37935" y="914080"/>
                  </a:lnTo>
                  <a:lnTo>
                    <a:pt x="54012" y="955905"/>
                  </a:lnTo>
                  <a:lnTo>
                    <a:pt x="72681" y="996366"/>
                  </a:lnTo>
                  <a:lnTo>
                    <a:pt x="93838" y="1035360"/>
                  </a:lnTo>
                  <a:lnTo>
                    <a:pt x="117382" y="1072785"/>
                  </a:lnTo>
                  <a:lnTo>
                    <a:pt x="143211" y="1108539"/>
                  </a:lnTo>
                  <a:lnTo>
                    <a:pt x="171221" y="1142519"/>
                  </a:lnTo>
                  <a:lnTo>
                    <a:pt x="201310" y="1174622"/>
                  </a:lnTo>
                  <a:lnTo>
                    <a:pt x="233377" y="1204747"/>
                  </a:lnTo>
                  <a:lnTo>
                    <a:pt x="267318" y="1232789"/>
                  </a:lnTo>
                  <a:lnTo>
                    <a:pt x="303032" y="1258648"/>
                  </a:lnTo>
                  <a:lnTo>
                    <a:pt x="340416" y="1282220"/>
                  </a:lnTo>
                  <a:lnTo>
                    <a:pt x="379367" y="1303402"/>
                  </a:lnTo>
                  <a:lnTo>
                    <a:pt x="419784" y="1322093"/>
                  </a:lnTo>
                  <a:lnTo>
                    <a:pt x="461564" y="1338190"/>
                  </a:lnTo>
                  <a:lnTo>
                    <a:pt x="504604" y="1351590"/>
                  </a:lnTo>
                  <a:lnTo>
                    <a:pt x="548802" y="1362191"/>
                  </a:lnTo>
                  <a:lnTo>
                    <a:pt x="594057" y="1369889"/>
                  </a:lnTo>
                  <a:lnTo>
                    <a:pt x="640265" y="1374584"/>
                  </a:lnTo>
                  <a:lnTo>
                    <a:pt x="687323" y="1376172"/>
                  </a:lnTo>
                  <a:lnTo>
                    <a:pt x="734382" y="1374584"/>
                  </a:lnTo>
                  <a:lnTo>
                    <a:pt x="780590" y="1369889"/>
                  </a:lnTo>
                  <a:lnTo>
                    <a:pt x="825845" y="1362191"/>
                  </a:lnTo>
                  <a:lnTo>
                    <a:pt x="870043" y="1351590"/>
                  </a:lnTo>
                  <a:lnTo>
                    <a:pt x="913083" y="1338190"/>
                  </a:lnTo>
                  <a:lnTo>
                    <a:pt x="954863" y="1322093"/>
                  </a:lnTo>
                  <a:lnTo>
                    <a:pt x="995280" y="1303402"/>
                  </a:lnTo>
                  <a:lnTo>
                    <a:pt x="1034231" y="1282220"/>
                  </a:lnTo>
                  <a:lnTo>
                    <a:pt x="1071615" y="1258648"/>
                  </a:lnTo>
                  <a:lnTo>
                    <a:pt x="1107329" y="1232789"/>
                  </a:lnTo>
                  <a:lnTo>
                    <a:pt x="1141270" y="1204747"/>
                  </a:lnTo>
                  <a:lnTo>
                    <a:pt x="1173337" y="1174623"/>
                  </a:lnTo>
                  <a:lnTo>
                    <a:pt x="1203426" y="1142519"/>
                  </a:lnTo>
                  <a:lnTo>
                    <a:pt x="1231436" y="1108539"/>
                  </a:lnTo>
                  <a:lnTo>
                    <a:pt x="1257265" y="1072785"/>
                  </a:lnTo>
                  <a:lnTo>
                    <a:pt x="1280809" y="1035360"/>
                  </a:lnTo>
                  <a:lnTo>
                    <a:pt x="1301966" y="996366"/>
                  </a:lnTo>
                  <a:lnTo>
                    <a:pt x="1320635" y="955905"/>
                  </a:lnTo>
                  <a:lnTo>
                    <a:pt x="1336712" y="914080"/>
                  </a:lnTo>
                  <a:lnTo>
                    <a:pt x="1350096" y="870994"/>
                  </a:lnTo>
                  <a:lnTo>
                    <a:pt x="1360684" y="826749"/>
                  </a:lnTo>
                  <a:lnTo>
                    <a:pt x="1368373" y="781447"/>
                  </a:lnTo>
                  <a:lnTo>
                    <a:pt x="1373062" y="735192"/>
                  </a:lnTo>
                  <a:lnTo>
                    <a:pt x="1374647" y="688086"/>
                  </a:lnTo>
                  <a:lnTo>
                    <a:pt x="1373062" y="640979"/>
                  </a:lnTo>
                  <a:lnTo>
                    <a:pt x="1368373" y="594724"/>
                  </a:lnTo>
                  <a:lnTo>
                    <a:pt x="1360684" y="549422"/>
                  </a:lnTo>
                  <a:lnTo>
                    <a:pt x="1350096" y="505177"/>
                  </a:lnTo>
                  <a:lnTo>
                    <a:pt x="1336712" y="462091"/>
                  </a:lnTo>
                  <a:lnTo>
                    <a:pt x="1320635" y="420266"/>
                  </a:lnTo>
                  <a:lnTo>
                    <a:pt x="1301966" y="379805"/>
                  </a:lnTo>
                  <a:lnTo>
                    <a:pt x="1280809" y="340811"/>
                  </a:lnTo>
                  <a:lnTo>
                    <a:pt x="1257265" y="303386"/>
                  </a:lnTo>
                  <a:lnTo>
                    <a:pt x="1231436" y="267632"/>
                  </a:lnTo>
                  <a:lnTo>
                    <a:pt x="1203426" y="233652"/>
                  </a:lnTo>
                  <a:lnTo>
                    <a:pt x="1173337" y="201549"/>
                  </a:lnTo>
                  <a:lnTo>
                    <a:pt x="1141270" y="171424"/>
                  </a:lnTo>
                  <a:lnTo>
                    <a:pt x="1107329" y="143382"/>
                  </a:lnTo>
                  <a:lnTo>
                    <a:pt x="1071615" y="117523"/>
                  </a:lnTo>
                  <a:lnTo>
                    <a:pt x="1034231" y="93951"/>
                  </a:lnTo>
                  <a:lnTo>
                    <a:pt x="995280" y="72769"/>
                  </a:lnTo>
                  <a:lnTo>
                    <a:pt x="954863" y="54078"/>
                  </a:lnTo>
                  <a:lnTo>
                    <a:pt x="913083" y="37981"/>
                  </a:lnTo>
                  <a:lnTo>
                    <a:pt x="870043" y="24581"/>
                  </a:lnTo>
                  <a:lnTo>
                    <a:pt x="825845" y="13980"/>
                  </a:lnTo>
                  <a:lnTo>
                    <a:pt x="780590" y="6282"/>
                  </a:lnTo>
                  <a:lnTo>
                    <a:pt x="734382" y="1587"/>
                  </a:lnTo>
                  <a:lnTo>
                    <a:pt x="687323" y="0"/>
                  </a:lnTo>
                  <a:close/>
                </a:path>
              </a:pathLst>
            </a:custGeom>
            <a:solidFill>
              <a:srgbClr val="00C795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0820" y="2471927"/>
              <a:ext cx="798576" cy="798576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7931277" y="2351023"/>
            <a:ext cx="3041015" cy="104013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5080">
              <a:lnSpc>
                <a:spcPct val="101400"/>
              </a:lnSpc>
              <a:spcBef>
                <a:spcPts val="60"/>
              </a:spcBef>
            </a:pPr>
            <a:r>
              <a:rPr dirty="0" sz="2200">
                <a:latin typeface="Verdana"/>
                <a:cs typeface="Verdana"/>
              </a:rPr>
              <a:t>CHWs</a:t>
            </a:r>
            <a:r>
              <a:rPr dirty="0" sz="2200" spc="-70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have</a:t>
            </a:r>
            <a:r>
              <a:rPr dirty="0" sz="2200" spc="-6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their</a:t>
            </a:r>
            <a:r>
              <a:rPr dirty="0" sz="2200" spc="-65">
                <a:latin typeface="Verdana"/>
                <a:cs typeface="Verdana"/>
              </a:rPr>
              <a:t> </a:t>
            </a:r>
            <a:r>
              <a:rPr dirty="0" sz="2200" spc="-25">
                <a:latin typeface="Verdana"/>
                <a:cs typeface="Verdana"/>
              </a:rPr>
              <a:t>own </a:t>
            </a:r>
            <a:r>
              <a:rPr dirty="0" sz="2200">
                <a:latin typeface="Verdana"/>
                <a:cs typeface="Verdana"/>
              </a:rPr>
              <a:t>list</a:t>
            </a:r>
            <a:r>
              <a:rPr dirty="0" sz="2200" spc="-6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of</a:t>
            </a:r>
            <a:r>
              <a:rPr dirty="0" sz="2200" spc="-50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trusted</a:t>
            </a:r>
            <a:r>
              <a:rPr dirty="0" sz="2200" spc="-40">
                <a:latin typeface="Verdana"/>
                <a:cs typeface="Verdana"/>
              </a:rPr>
              <a:t> </a:t>
            </a:r>
            <a:r>
              <a:rPr dirty="0" sz="2200" spc="-20">
                <a:latin typeface="Verdana"/>
                <a:cs typeface="Verdana"/>
              </a:rPr>
              <a:t>CBOs </a:t>
            </a:r>
            <a:r>
              <a:rPr dirty="0" sz="2200">
                <a:latin typeface="Verdana"/>
                <a:cs typeface="Verdana"/>
              </a:rPr>
              <a:t>and</a:t>
            </a:r>
            <a:r>
              <a:rPr dirty="0" sz="2200" spc="-55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contacts</a:t>
            </a:r>
            <a:endParaRPr sz="2200">
              <a:latin typeface="Verdana"/>
              <a:cs typeface="Verdan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92480" y="4305300"/>
            <a:ext cx="1376680" cy="1376680"/>
            <a:chOff x="792480" y="4305300"/>
            <a:chExt cx="1376680" cy="1376680"/>
          </a:xfrm>
        </p:grpSpPr>
        <p:sp>
          <p:nvSpPr>
            <p:cNvPr id="14" name="object 14"/>
            <p:cNvSpPr/>
            <p:nvPr/>
          </p:nvSpPr>
          <p:spPr>
            <a:xfrm>
              <a:off x="792480" y="4305300"/>
              <a:ext cx="1376680" cy="1376680"/>
            </a:xfrm>
            <a:custGeom>
              <a:avLst/>
              <a:gdLst/>
              <a:ahLst/>
              <a:cxnLst/>
              <a:rect l="l" t="t" r="r" b="b"/>
              <a:pathLst>
                <a:path w="1376680" h="1376679">
                  <a:moveTo>
                    <a:pt x="688086" y="0"/>
                  </a:moveTo>
                  <a:lnTo>
                    <a:pt x="640975" y="1587"/>
                  </a:lnTo>
                  <a:lnTo>
                    <a:pt x="594716" y="6282"/>
                  </a:lnTo>
                  <a:lnTo>
                    <a:pt x="549411" y="13980"/>
                  </a:lnTo>
                  <a:lnTo>
                    <a:pt x="505164" y="24581"/>
                  </a:lnTo>
                  <a:lnTo>
                    <a:pt x="462076" y="37981"/>
                  </a:lnTo>
                  <a:lnTo>
                    <a:pt x="420250" y="54078"/>
                  </a:lnTo>
                  <a:lnTo>
                    <a:pt x="379789" y="72769"/>
                  </a:lnTo>
                  <a:lnTo>
                    <a:pt x="340794" y="93951"/>
                  </a:lnTo>
                  <a:lnTo>
                    <a:pt x="303369" y="117523"/>
                  </a:lnTo>
                  <a:lnTo>
                    <a:pt x="267616" y="143382"/>
                  </a:lnTo>
                  <a:lnTo>
                    <a:pt x="233636" y="171424"/>
                  </a:lnTo>
                  <a:lnTo>
                    <a:pt x="201534" y="201549"/>
                  </a:lnTo>
                  <a:lnTo>
                    <a:pt x="171411" y="233652"/>
                  </a:lnTo>
                  <a:lnTo>
                    <a:pt x="143370" y="267632"/>
                  </a:lnTo>
                  <a:lnTo>
                    <a:pt x="117513" y="303386"/>
                  </a:lnTo>
                  <a:lnTo>
                    <a:pt x="93943" y="340811"/>
                  </a:lnTo>
                  <a:lnTo>
                    <a:pt x="72762" y="379805"/>
                  </a:lnTo>
                  <a:lnTo>
                    <a:pt x="54072" y="420266"/>
                  </a:lnTo>
                  <a:lnTo>
                    <a:pt x="37977" y="462091"/>
                  </a:lnTo>
                  <a:lnTo>
                    <a:pt x="24578" y="505177"/>
                  </a:lnTo>
                  <a:lnTo>
                    <a:pt x="13979" y="549422"/>
                  </a:lnTo>
                  <a:lnTo>
                    <a:pt x="6281" y="594724"/>
                  </a:lnTo>
                  <a:lnTo>
                    <a:pt x="1587" y="640979"/>
                  </a:lnTo>
                  <a:lnTo>
                    <a:pt x="0" y="688086"/>
                  </a:lnTo>
                  <a:lnTo>
                    <a:pt x="1587" y="735192"/>
                  </a:lnTo>
                  <a:lnTo>
                    <a:pt x="6281" y="781447"/>
                  </a:lnTo>
                  <a:lnTo>
                    <a:pt x="13979" y="826749"/>
                  </a:lnTo>
                  <a:lnTo>
                    <a:pt x="24578" y="870994"/>
                  </a:lnTo>
                  <a:lnTo>
                    <a:pt x="37977" y="914080"/>
                  </a:lnTo>
                  <a:lnTo>
                    <a:pt x="54072" y="955905"/>
                  </a:lnTo>
                  <a:lnTo>
                    <a:pt x="72762" y="996366"/>
                  </a:lnTo>
                  <a:lnTo>
                    <a:pt x="93943" y="1035360"/>
                  </a:lnTo>
                  <a:lnTo>
                    <a:pt x="117513" y="1072785"/>
                  </a:lnTo>
                  <a:lnTo>
                    <a:pt x="143370" y="1108539"/>
                  </a:lnTo>
                  <a:lnTo>
                    <a:pt x="171411" y="1142519"/>
                  </a:lnTo>
                  <a:lnTo>
                    <a:pt x="201534" y="1174623"/>
                  </a:lnTo>
                  <a:lnTo>
                    <a:pt x="233636" y="1204747"/>
                  </a:lnTo>
                  <a:lnTo>
                    <a:pt x="267616" y="1232789"/>
                  </a:lnTo>
                  <a:lnTo>
                    <a:pt x="303369" y="1258648"/>
                  </a:lnTo>
                  <a:lnTo>
                    <a:pt x="340794" y="1282220"/>
                  </a:lnTo>
                  <a:lnTo>
                    <a:pt x="379789" y="1303402"/>
                  </a:lnTo>
                  <a:lnTo>
                    <a:pt x="420250" y="1322093"/>
                  </a:lnTo>
                  <a:lnTo>
                    <a:pt x="462076" y="1338190"/>
                  </a:lnTo>
                  <a:lnTo>
                    <a:pt x="505164" y="1351590"/>
                  </a:lnTo>
                  <a:lnTo>
                    <a:pt x="549411" y="1362191"/>
                  </a:lnTo>
                  <a:lnTo>
                    <a:pt x="594716" y="1369889"/>
                  </a:lnTo>
                  <a:lnTo>
                    <a:pt x="640975" y="1374584"/>
                  </a:lnTo>
                  <a:lnTo>
                    <a:pt x="688086" y="1376172"/>
                  </a:lnTo>
                  <a:lnTo>
                    <a:pt x="735192" y="1374584"/>
                  </a:lnTo>
                  <a:lnTo>
                    <a:pt x="781447" y="1369889"/>
                  </a:lnTo>
                  <a:lnTo>
                    <a:pt x="826749" y="1362191"/>
                  </a:lnTo>
                  <a:lnTo>
                    <a:pt x="870994" y="1351590"/>
                  </a:lnTo>
                  <a:lnTo>
                    <a:pt x="914080" y="1338190"/>
                  </a:lnTo>
                  <a:lnTo>
                    <a:pt x="955905" y="1322093"/>
                  </a:lnTo>
                  <a:lnTo>
                    <a:pt x="996366" y="1303402"/>
                  </a:lnTo>
                  <a:lnTo>
                    <a:pt x="1035360" y="1282220"/>
                  </a:lnTo>
                  <a:lnTo>
                    <a:pt x="1072785" y="1258648"/>
                  </a:lnTo>
                  <a:lnTo>
                    <a:pt x="1108539" y="1232789"/>
                  </a:lnTo>
                  <a:lnTo>
                    <a:pt x="1142519" y="1204747"/>
                  </a:lnTo>
                  <a:lnTo>
                    <a:pt x="1174622" y="1174622"/>
                  </a:lnTo>
                  <a:lnTo>
                    <a:pt x="1204747" y="1142519"/>
                  </a:lnTo>
                  <a:lnTo>
                    <a:pt x="1232789" y="1108539"/>
                  </a:lnTo>
                  <a:lnTo>
                    <a:pt x="1258648" y="1072785"/>
                  </a:lnTo>
                  <a:lnTo>
                    <a:pt x="1282220" y="1035360"/>
                  </a:lnTo>
                  <a:lnTo>
                    <a:pt x="1303402" y="996366"/>
                  </a:lnTo>
                  <a:lnTo>
                    <a:pt x="1322093" y="955905"/>
                  </a:lnTo>
                  <a:lnTo>
                    <a:pt x="1338190" y="914080"/>
                  </a:lnTo>
                  <a:lnTo>
                    <a:pt x="1351590" y="870994"/>
                  </a:lnTo>
                  <a:lnTo>
                    <a:pt x="1362191" y="826749"/>
                  </a:lnTo>
                  <a:lnTo>
                    <a:pt x="1369889" y="781447"/>
                  </a:lnTo>
                  <a:lnTo>
                    <a:pt x="1374584" y="735192"/>
                  </a:lnTo>
                  <a:lnTo>
                    <a:pt x="1376171" y="688086"/>
                  </a:lnTo>
                  <a:lnTo>
                    <a:pt x="1374584" y="640979"/>
                  </a:lnTo>
                  <a:lnTo>
                    <a:pt x="1369889" y="594724"/>
                  </a:lnTo>
                  <a:lnTo>
                    <a:pt x="1362191" y="549422"/>
                  </a:lnTo>
                  <a:lnTo>
                    <a:pt x="1351590" y="505177"/>
                  </a:lnTo>
                  <a:lnTo>
                    <a:pt x="1338190" y="462091"/>
                  </a:lnTo>
                  <a:lnTo>
                    <a:pt x="1322093" y="420266"/>
                  </a:lnTo>
                  <a:lnTo>
                    <a:pt x="1303402" y="379805"/>
                  </a:lnTo>
                  <a:lnTo>
                    <a:pt x="1282220" y="340811"/>
                  </a:lnTo>
                  <a:lnTo>
                    <a:pt x="1258648" y="303386"/>
                  </a:lnTo>
                  <a:lnTo>
                    <a:pt x="1232789" y="267632"/>
                  </a:lnTo>
                  <a:lnTo>
                    <a:pt x="1204747" y="233652"/>
                  </a:lnTo>
                  <a:lnTo>
                    <a:pt x="1174622" y="201549"/>
                  </a:lnTo>
                  <a:lnTo>
                    <a:pt x="1142519" y="171424"/>
                  </a:lnTo>
                  <a:lnTo>
                    <a:pt x="1108539" y="143382"/>
                  </a:lnTo>
                  <a:lnTo>
                    <a:pt x="1072785" y="117523"/>
                  </a:lnTo>
                  <a:lnTo>
                    <a:pt x="1035360" y="93951"/>
                  </a:lnTo>
                  <a:lnTo>
                    <a:pt x="996366" y="72769"/>
                  </a:lnTo>
                  <a:lnTo>
                    <a:pt x="955905" y="54078"/>
                  </a:lnTo>
                  <a:lnTo>
                    <a:pt x="914080" y="37981"/>
                  </a:lnTo>
                  <a:lnTo>
                    <a:pt x="870994" y="24581"/>
                  </a:lnTo>
                  <a:lnTo>
                    <a:pt x="826749" y="13980"/>
                  </a:lnTo>
                  <a:lnTo>
                    <a:pt x="781447" y="6282"/>
                  </a:lnTo>
                  <a:lnTo>
                    <a:pt x="735192" y="1587"/>
                  </a:lnTo>
                  <a:lnTo>
                    <a:pt x="688086" y="0"/>
                  </a:lnTo>
                  <a:close/>
                </a:path>
              </a:pathLst>
            </a:custGeom>
            <a:solidFill>
              <a:srgbClr val="DC0095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82040" y="4593336"/>
              <a:ext cx="798576" cy="798576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6272784" y="4305300"/>
            <a:ext cx="1374775" cy="1376680"/>
            <a:chOff x="6272784" y="4305300"/>
            <a:chExt cx="1374775" cy="1376680"/>
          </a:xfrm>
        </p:grpSpPr>
        <p:sp>
          <p:nvSpPr>
            <p:cNvPr id="17" name="object 17"/>
            <p:cNvSpPr/>
            <p:nvPr/>
          </p:nvSpPr>
          <p:spPr>
            <a:xfrm>
              <a:off x="6272784" y="4305300"/>
              <a:ext cx="1374775" cy="1376680"/>
            </a:xfrm>
            <a:custGeom>
              <a:avLst/>
              <a:gdLst/>
              <a:ahLst/>
              <a:cxnLst/>
              <a:rect l="l" t="t" r="r" b="b"/>
              <a:pathLst>
                <a:path w="1374775" h="1376679">
                  <a:moveTo>
                    <a:pt x="687323" y="0"/>
                  </a:moveTo>
                  <a:lnTo>
                    <a:pt x="640265" y="1587"/>
                  </a:lnTo>
                  <a:lnTo>
                    <a:pt x="594057" y="6282"/>
                  </a:lnTo>
                  <a:lnTo>
                    <a:pt x="548802" y="13980"/>
                  </a:lnTo>
                  <a:lnTo>
                    <a:pt x="504604" y="24581"/>
                  </a:lnTo>
                  <a:lnTo>
                    <a:pt x="461564" y="37981"/>
                  </a:lnTo>
                  <a:lnTo>
                    <a:pt x="419784" y="54078"/>
                  </a:lnTo>
                  <a:lnTo>
                    <a:pt x="379367" y="72769"/>
                  </a:lnTo>
                  <a:lnTo>
                    <a:pt x="340416" y="93951"/>
                  </a:lnTo>
                  <a:lnTo>
                    <a:pt x="303032" y="117523"/>
                  </a:lnTo>
                  <a:lnTo>
                    <a:pt x="267318" y="143382"/>
                  </a:lnTo>
                  <a:lnTo>
                    <a:pt x="233377" y="171424"/>
                  </a:lnTo>
                  <a:lnTo>
                    <a:pt x="201310" y="201549"/>
                  </a:lnTo>
                  <a:lnTo>
                    <a:pt x="171221" y="233652"/>
                  </a:lnTo>
                  <a:lnTo>
                    <a:pt x="143211" y="267632"/>
                  </a:lnTo>
                  <a:lnTo>
                    <a:pt x="117382" y="303386"/>
                  </a:lnTo>
                  <a:lnTo>
                    <a:pt x="93838" y="340811"/>
                  </a:lnTo>
                  <a:lnTo>
                    <a:pt x="72681" y="379805"/>
                  </a:lnTo>
                  <a:lnTo>
                    <a:pt x="54012" y="420266"/>
                  </a:lnTo>
                  <a:lnTo>
                    <a:pt x="37935" y="462091"/>
                  </a:lnTo>
                  <a:lnTo>
                    <a:pt x="24551" y="505177"/>
                  </a:lnTo>
                  <a:lnTo>
                    <a:pt x="13963" y="549422"/>
                  </a:lnTo>
                  <a:lnTo>
                    <a:pt x="6274" y="594724"/>
                  </a:lnTo>
                  <a:lnTo>
                    <a:pt x="1585" y="640979"/>
                  </a:lnTo>
                  <a:lnTo>
                    <a:pt x="0" y="688086"/>
                  </a:lnTo>
                  <a:lnTo>
                    <a:pt x="1585" y="735192"/>
                  </a:lnTo>
                  <a:lnTo>
                    <a:pt x="6274" y="781447"/>
                  </a:lnTo>
                  <a:lnTo>
                    <a:pt x="13963" y="826749"/>
                  </a:lnTo>
                  <a:lnTo>
                    <a:pt x="24551" y="870994"/>
                  </a:lnTo>
                  <a:lnTo>
                    <a:pt x="37935" y="914080"/>
                  </a:lnTo>
                  <a:lnTo>
                    <a:pt x="54012" y="955905"/>
                  </a:lnTo>
                  <a:lnTo>
                    <a:pt x="72681" y="996366"/>
                  </a:lnTo>
                  <a:lnTo>
                    <a:pt x="93838" y="1035360"/>
                  </a:lnTo>
                  <a:lnTo>
                    <a:pt x="117382" y="1072785"/>
                  </a:lnTo>
                  <a:lnTo>
                    <a:pt x="143211" y="1108539"/>
                  </a:lnTo>
                  <a:lnTo>
                    <a:pt x="171221" y="1142519"/>
                  </a:lnTo>
                  <a:lnTo>
                    <a:pt x="201310" y="1174623"/>
                  </a:lnTo>
                  <a:lnTo>
                    <a:pt x="233377" y="1204747"/>
                  </a:lnTo>
                  <a:lnTo>
                    <a:pt x="267318" y="1232789"/>
                  </a:lnTo>
                  <a:lnTo>
                    <a:pt x="303032" y="1258648"/>
                  </a:lnTo>
                  <a:lnTo>
                    <a:pt x="340416" y="1282220"/>
                  </a:lnTo>
                  <a:lnTo>
                    <a:pt x="379367" y="1303402"/>
                  </a:lnTo>
                  <a:lnTo>
                    <a:pt x="419784" y="1322093"/>
                  </a:lnTo>
                  <a:lnTo>
                    <a:pt x="461564" y="1338190"/>
                  </a:lnTo>
                  <a:lnTo>
                    <a:pt x="504604" y="1351590"/>
                  </a:lnTo>
                  <a:lnTo>
                    <a:pt x="548802" y="1362191"/>
                  </a:lnTo>
                  <a:lnTo>
                    <a:pt x="594057" y="1369889"/>
                  </a:lnTo>
                  <a:lnTo>
                    <a:pt x="640265" y="1374584"/>
                  </a:lnTo>
                  <a:lnTo>
                    <a:pt x="687323" y="1376172"/>
                  </a:lnTo>
                  <a:lnTo>
                    <a:pt x="734382" y="1374584"/>
                  </a:lnTo>
                  <a:lnTo>
                    <a:pt x="780590" y="1369889"/>
                  </a:lnTo>
                  <a:lnTo>
                    <a:pt x="825845" y="1362191"/>
                  </a:lnTo>
                  <a:lnTo>
                    <a:pt x="870043" y="1351590"/>
                  </a:lnTo>
                  <a:lnTo>
                    <a:pt x="913083" y="1338190"/>
                  </a:lnTo>
                  <a:lnTo>
                    <a:pt x="954863" y="1322093"/>
                  </a:lnTo>
                  <a:lnTo>
                    <a:pt x="995280" y="1303402"/>
                  </a:lnTo>
                  <a:lnTo>
                    <a:pt x="1034231" y="1282220"/>
                  </a:lnTo>
                  <a:lnTo>
                    <a:pt x="1071615" y="1258648"/>
                  </a:lnTo>
                  <a:lnTo>
                    <a:pt x="1107329" y="1232789"/>
                  </a:lnTo>
                  <a:lnTo>
                    <a:pt x="1141270" y="1204747"/>
                  </a:lnTo>
                  <a:lnTo>
                    <a:pt x="1173337" y="1174622"/>
                  </a:lnTo>
                  <a:lnTo>
                    <a:pt x="1203426" y="1142519"/>
                  </a:lnTo>
                  <a:lnTo>
                    <a:pt x="1231436" y="1108539"/>
                  </a:lnTo>
                  <a:lnTo>
                    <a:pt x="1257265" y="1072785"/>
                  </a:lnTo>
                  <a:lnTo>
                    <a:pt x="1280809" y="1035360"/>
                  </a:lnTo>
                  <a:lnTo>
                    <a:pt x="1301966" y="996366"/>
                  </a:lnTo>
                  <a:lnTo>
                    <a:pt x="1320635" y="955905"/>
                  </a:lnTo>
                  <a:lnTo>
                    <a:pt x="1336712" y="914080"/>
                  </a:lnTo>
                  <a:lnTo>
                    <a:pt x="1350096" y="870994"/>
                  </a:lnTo>
                  <a:lnTo>
                    <a:pt x="1360684" y="826749"/>
                  </a:lnTo>
                  <a:lnTo>
                    <a:pt x="1368373" y="781447"/>
                  </a:lnTo>
                  <a:lnTo>
                    <a:pt x="1373062" y="735192"/>
                  </a:lnTo>
                  <a:lnTo>
                    <a:pt x="1374647" y="688086"/>
                  </a:lnTo>
                  <a:lnTo>
                    <a:pt x="1373062" y="640979"/>
                  </a:lnTo>
                  <a:lnTo>
                    <a:pt x="1368373" y="594724"/>
                  </a:lnTo>
                  <a:lnTo>
                    <a:pt x="1360684" y="549422"/>
                  </a:lnTo>
                  <a:lnTo>
                    <a:pt x="1350096" y="505177"/>
                  </a:lnTo>
                  <a:lnTo>
                    <a:pt x="1336712" y="462091"/>
                  </a:lnTo>
                  <a:lnTo>
                    <a:pt x="1320635" y="420266"/>
                  </a:lnTo>
                  <a:lnTo>
                    <a:pt x="1301966" y="379805"/>
                  </a:lnTo>
                  <a:lnTo>
                    <a:pt x="1280809" y="340811"/>
                  </a:lnTo>
                  <a:lnTo>
                    <a:pt x="1257265" y="303386"/>
                  </a:lnTo>
                  <a:lnTo>
                    <a:pt x="1231436" y="267632"/>
                  </a:lnTo>
                  <a:lnTo>
                    <a:pt x="1203426" y="233652"/>
                  </a:lnTo>
                  <a:lnTo>
                    <a:pt x="1173337" y="201549"/>
                  </a:lnTo>
                  <a:lnTo>
                    <a:pt x="1141270" y="171424"/>
                  </a:lnTo>
                  <a:lnTo>
                    <a:pt x="1107329" y="143382"/>
                  </a:lnTo>
                  <a:lnTo>
                    <a:pt x="1071615" y="117523"/>
                  </a:lnTo>
                  <a:lnTo>
                    <a:pt x="1034231" y="93951"/>
                  </a:lnTo>
                  <a:lnTo>
                    <a:pt x="995280" y="72769"/>
                  </a:lnTo>
                  <a:lnTo>
                    <a:pt x="954863" y="54078"/>
                  </a:lnTo>
                  <a:lnTo>
                    <a:pt x="913083" y="37981"/>
                  </a:lnTo>
                  <a:lnTo>
                    <a:pt x="870043" y="24581"/>
                  </a:lnTo>
                  <a:lnTo>
                    <a:pt x="825845" y="13980"/>
                  </a:lnTo>
                  <a:lnTo>
                    <a:pt x="780590" y="6282"/>
                  </a:lnTo>
                  <a:lnTo>
                    <a:pt x="734382" y="1587"/>
                  </a:lnTo>
                  <a:lnTo>
                    <a:pt x="687323" y="0"/>
                  </a:lnTo>
                  <a:close/>
                </a:path>
              </a:pathLst>
            </a:custGeom>
            <a:solidFill>
              <a:srgbClr val="F95409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60820" y="4593336"/>
              <a:ext cx="798576" cy="798576"/>
            </a:xfrm>
            <a:prstGeom prst="rect">
              <a:avLst/>
            </a:prstGeom>
          </p:spPr>
        </p:pic>
      </p:grpSp>
      <p:sp>
        <p:nvSpPr>
          <p:cNvPr id="19" name="object 19"/>
          <p:cNvSpPr txBox="1"/>
          <p:nvPr/>
        </p:nvSpPr>
        <p:spPr>
          <a:xfrm>
            <a:off x="7931277" y="4303217"/>
            <a:ext cx="3050540" cy="138049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5080">
              <a:lnSpc>
                <a:spcPct val="101400"/>
              </a:lnSpc>
              <a:spcBef>
                <a:spcPts val="60"/>
              </a:spcBef>
            </a:pPr>
            <a:r>
              <a:rPr dirty="0" sz="2200">
                <a:latin typeface="Verdana"/>
                <a:cs typeface="Verdana"/>
              </a:rPr>
              <a:t>Ensure</a:t>
            </a:r>
            <a:r>
              <a:rPr dirty="0" sz="2200" spc="-10">
                <a:latin typeface="Verdana"/>
                <a:cs typeface="Verdana"/>
              </a:rPr>
              <a:t> </a:t>
            </a:r>
            <a:r>
              <a:rPr dirty="0" sz="2200" spc="-20">
                <a:latin typeface="Verdana"/>
                <a:cs typeface="Verdana"/>
              </a:rPr>
              <a:t>follow-</a:t>
            </a:r>
            <a:r>
              <a:rPr dirty="0" sz="2200">
                <a:latin typeface="Verdana"/>
                <a:cs typeface="Verdana"/>
              </a:rPr>
              <a:t>up </a:t>
            </a:r>
            <a:r>
              <a:rPr dirty="0" sz="2200" spc="-25">
                <a:latin typeface="Verdana"/>
                <a:cs typeface="Verdana"/>
              </a:rPr>
              <a:t>to </a:t>
            </a:r>
            <a:r>
              <a:rPr dirty="0" sz="2200">
                <a:latin typeface="Verdana"/>
                <a:cs typeface="Verdana"/>
              </a:rPr>
              <a:t>close</a:t>
            </a:r>
            <a:r>
              <a:rPr dirty="0" sz="2200" spc="-50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loop</a:t>
            </a:r>
            <a:r>
              <a:rPr dirty="0" sz="2200" spc="-5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as</a:t>
            </a:r>
            <a:r>
              <a:rPr dirty="0" sz="2200" spc="-4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best</a:t>
            </a:r>
            <a:r>
              <a:rPr dirty="0" sz="2200" spc="-40">
                <a:latin typeface="Verdana"/>
                <a:cs typeface="Verdana"/>
              </a:rPr>
              <a:t> </a:t>
            </a:r>
            <a:r>
              <a:rPr dirty="0" sz="2200" spc="-25">
                <a:latin typeface="Verdana"/>
                <a:cs typeface="Verdana"/>
              </a:rPr>
              <a:t>as </a:t>
            </a:r>
            <a:r>
              <a:rPr dirty="0" sz="2200">
                <a:latin typeface="Verdana"/>
                <a:cs typeface="Verdana"/>
              </a:rPr>
              <a:t>possible</a:t>
            </a:r>
            <a:r>
              <a:rPr dirty="0" sz="2200" spc="-5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with</a:t>
            </a:r>
            <a:r>
              <a:rPr dirty="0" sz="2200" spc="-50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detailed </a:t>
            </a:r>
            <a:r>
              <a:rPr dirty="0" sz="2200">
                <a:latin typeface="Verdana"/>
                <a:cs typeface="Verdana"/>
              </a:rPr>
              <a:t>next</a:t>
            </a:r>
            <a:r>
              <a:rPr dirty="0" sz="2200" spc="-10">
                <a:latin typeface="Verdana"/>
                <a:cs typeface="Verdana"/>
              </a:rPr>
              <a:t> </a:t>
            </a:r>
            <a:r>
              <a:rPr dirty="0" sz="2200" spc="-20">
                <a:latin typeface="Verdana"/>
                <a:cs typeface="Verdana"/>
              </a:rPr>
              <a:t>step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Muldoon, Patricia</dc:creator>
  <dc:subject>All Employee Use - Verdana</dc:subject>
  <dc:title>Presentation title, 60pt, up to two lines</dc:title>
  <dcterms:created xsi:type="dcterms:W3CDTF">2026-06-17T18:46:05Z</dcterms:created>
  <dcterms:modified xsi:type="dcterms:W3CDTF">2026-06-17T18:46:05Z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2025-01-31T00:00:00Z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2026-06-17T00:00:00Z</vt:filetime>
  </property>
  <property fmtid="{D5CDD505-2E9C-101B-9397-08002B2CF9AE}" pid="5" name="Producer">
    <vt:lpwstr>Microsoft® PowerPoint® for Microsoft 365</vt:lpwstr>
  </property>
</Properties>
</file>