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0" i="0">
                <a:solidFill>
                  <a:srgbClr val="1C1C1C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1C1C1C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1C1C1C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1C1C1C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1C1C1C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1C1C1C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80005" y="719999"/>
            <a:ext cx="11209020" cy="0"/>
          </a:xfrm>
          <a:custGeom>
            <a:avLst/>
            <a:gdLst/>
            <a:ahLst/>
            <a:cxnLst/>
            <a:rect l="l" t="t" r="r" b="b"/>
            <a:pathLst>
              <a:path w="11209020" h="0">
                <a:moveTo>
                  <a:pt x="0" y="0"/>
                </a:moveTo>
                <a:lnTo>
                  <a:pt x="11208625" y="1"/>
                </a:lnTo>
              </a:path>
            </a:pathLst>
          </a:custGeom>
          <a:ln w="12700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466180" y="276005"/>
            <a:ext cx="42672" cy="4876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7305" y="804671"/>
            <a:ext cx="11083290" cy="65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0" i="0">
                <a:solidFill>
                  <a:srgbClr val="1C1C1C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7298" y="1860804"/>
            <a:ext cx="10269220" cy="4051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1C1C1C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3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2DFD8">
              <a:alpha val="50199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4255" y="5458967"/>
            <a:ext cx="3099816" cy="1033272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1568019" y="752347"/>
            <a:ext cx="8687435" cy="2229485"/>
          </a:xfrm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65"/>
              </a:spcBef>
            </a:pPr>
            <a:r>
              <a:rPr dirty="0" sz="4800"/>
              <a:t>Understanding</a:t>
            </a:r>
            <a:r>
              <a:rPr dirty="0" sz="4800" spc="-210"/>
              <a:t> </a:t>
            </a:r>
            <a:r>
              <a:rPr dirty="0" sz="4800" spc="-10"/>
              <a:t>Medicaid </a:t>
            </a:r>
            <a:r>
              <a:rPr dirty="0" sz="4800"/>
              <a:t>investments</a:t>
            </a:r>
            <a:r>
              <a:rPr dirty="0" sz="4800" spc="-140"/>
              <a:t> </a:t>
            </a:r>
            <a:r>
              <a:rPr dirty="0" sz="4800"/>
              <a:t>to</a:t>
            </a:r>
            <a:r>
              <a:rPr dirty="0" sz="4800" spc="-135"/>
              <a:t> </a:t>
            </a:r>
            <a:r>
              <a:rPr dirty="0" sz="4800"/>
              <a:t>address</a:t>
            </a:r>
            <a:r>
              <a:rPr dirty="0" sz="4800" spc="-135"/>
              <a:t> </a:t>
            </a:r>
            <a:r>
              <a:rPr dirty="0" sz="4800" spc="-10"/>
              <a:t>patients’ </a:t>
            </a:r>
            <a:r>
              <a:rPr dirty="0" sz="4800"/>
              <a:t>social</a:t>
            </a:r>
            <a:r>
              <a:rPr dirty="0" sz="4800" spc="-45"/>
              <a:t> </a:t>
            </a:r>
            <a:r>
              <a:rPr dirty="0" sz="4800" spc="-10"/>
              <a:t>needs</a:t>
            </a:r>
            <a:endParaRPr sz="4800"/>
          </a:p>
        </p:txBody>
      </p:sp>
      <p:sp>
        <p:nvSpPr>
          <p:cNvPr id="5" name="object 5"/>
          <p:cNvSpPr txBox="1"/>
          <p:nvPr/>
        </p:nvSpPr>
        <p:spPr>
          <a:xfrm>
            <a:off x="1568588" y="3278123"/>
            <a:ext cx="8779510" cy="3241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51155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333333"/>
                </a:solidFill>
                <a:latin typeface="Arial"/>
                <a:cs typeface="Arial"/>
              </a:rPr>
              <a:t>State</a:t>
            </a:r>
            <a:r>
              <a:rPr dirty="0" sz="2000" spc="-6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dirty="0" sz="2000" spc="-6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dirty="0" sz="2000" spc="-6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333333"/>
                </a:solidFill>
                <a:latin typeface="Arial"/>
                <a:cs typeface="Arial"/>
              </a:rPr>
              <a:t>science:</a:t>
            </a:r>
            <a:r>
              <a:rPr dirty="0" sz="2000" spc="-6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333333"/>
                </a:solidFill>
                <a:latin typeface="Arial"/>
                <a:cs typeface="Arial"/>
              </a:rPr>
              <a:t>National</a:t>
            </a:r>
            <a:r>
              <a:rPr dirty="0" sz="2000" spc="-5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333333"/>
                </a:solidFill>
                <a:latin typeface="Arial"/>
                <a:cs typeface="Arial"/>
              </a:rPr>
              <a:t>research</a:t>
            </a:r>
            <a:r>
              <a:rPr dirty="0" sz="2000" spc="-6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333333"/>
                </a:solidFill>
                <a:latin typeface="Arial"/>
                <a:cs typeface="Arial"/>
              </a:rPr>
              <a:t>meeting</a:t>
            </a:r>
            <a:r>
              <a:rPr dirty="0" sz="2000" spc="-5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333333"/>
                </a:solidFill>
                <a:latin typeface="Arial"/>
                <a:cs typeface="Arial"/>
              </a:rPr>
              <a:t>on</a:t>
            </a:r>
            <a:r>
              <a:rPr dirty="0" sz="2000" spc="-6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333333"/>
                </a:solidFill>
                <a:latin typeface="Arial"/>
                <a:cs typeface="Arial"/>
              </a:rPr>
              <a:t>medical</a:t>
            </a:r>
            <a:r>
              <a:rPr dirty="0" sz="2000" spc="-5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333333"/>
                </a:solidFill>
                <a:latin typeface="Arial"/>
                <a:cs typeface="Arial"/>
              </a:rPr>
              <a:t>and</a:t>
            </a:r>
            <a:r>
              <a:rPr dirty="0" sz="2000" spc="-5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333333"/>
                </a:solidFill>
                <a:latin typeface="Arial"/>
                <a:cs typeface="Arial"/>
              </a:rPr>
              <a:t>social</a:t>
            </a:r>
            <a:r>
              <a:rPr dirty="0" sz="2000" spc="-5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spc="-20">
                <a:solidFill>
                  <a:srgbClr val="333333"/>
                </a:solidFill>
                <a:latin typeface="Arial"/>
                <a:cs typeface="Arial"/>
              </a:rPr>
              <a:t>care </a:t>
            </a:r>
            <a:r>
              <a:rPr dirty="0" sz="2000" spc="-10">
                <a:solidFill>
                  <a:srgbClr val="333333"/>
                </a:solidFill>
                <a:latin typeface="Arial"/>
                <a:cs typeface="Arial"/>
              </a:rPr>
              <a:t>integration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solidFill>
                  <a:srgbClr val="333333"/>
                </a:solidFill>
                <a:latin typeface="Arial"/>
                <a:cs typeface="Arial"/>
              </a:rPr>
              <a:t>Hugh</a:t>
            </a:r>
            <a:r>
              <a:rPr dirty="0" sz="2000" spc="-13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333333"/>
                </a:solidFill>
                <a:latin typeface="Arial"/>
                <a:cs typeface="Arial"/>
              </a:rPr>
              <a:t>Alderwick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solidFill>
                  <a:srgbClr val="333333"/>
                </a:solidFill>
                <a:latin typeface="Arial"/>
                <a:cs typeface="Arial"/>
              </a:rPr>
              <a:t>February</a:t>
            </a:r>
            <a:r>
              <a:rPr dirty="0" sz="2000" spc="-8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spc="-20">
                <a:solidFill>
                  <a:srgbClr val="333333"/>
                </a:solidFill>
                <a:latin typeface="Arial"/>
                <a:cs typeface="Arial"/>
              </a:rPr>
              <a:t>2019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20"/>
              </a:spcBef>
            </a:pPr>
            <a:endParaRPr sz="2000">
              <a:latin typeface="Arial"/>
              <a:cs typeface="Arial"/>
            </a:endParaRPr>
          </a:p>
          <a:p>
            <a:pPr marL="2879090" marR="5080">
              <a:lnSpc>
                <a:spcPct val="100000"/>
              </a:lnSpc>
            </a:pPr>
            <a:r>
              <a:rPr dirty="0" sz="2000" spc="-10" b="1" i="1">
                <a:solidFill>
                  <a:srgbClr val="333333"/>
                </a:solidFill>
                <a:latin typeface="Arial"/>
                <a:cs typeface="Arial"/>
              </a:rPr>
              <a:t>Acknowledgements</a:t>
            </a:r>
            <a:r>
              <a:rPr dirty="0" sz="2000" spc="-10" i="1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2000" spc="-65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dirty="0" sz="2000" spc="-55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research</a:t>
            </a:r>
            <a:r>
              <a:rPr dirty="0" sz="2000" spc="-65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presented</a:t>
            </a:r>
            <a:r>
              <a:rPr dirty="0" sz="2000" spc="-55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spc="-20" i="1">
                <a:solidFill>
                  <a:srgbClr val="333333"/>
                </a:solidFill>
                <a:latin typeface="Arial"/>
                <a:cs typeface="Arial"/>
              </a:rPr>
              <a:t>here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was</a:t>
            </a:r>
            <a:r>
              <a:rPr dirty="0" sz="2000" spc="-55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funded</a:t>
            </a:r>
            <a:r>
              <a:rPr dirty="0" sz="2000" spc="-55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by</a:t>
            </a:r>
            <a:r>
              <a:rPr dirty="0" sz="2000" spc="-50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the</a:t>
            </a:r>
            <a:r>
              <a:rPr dirty="0" sz="2000" spc="-55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Commonwealth</a:t>
            </a:r>
            <a:r>
              <a:rPr dirty="0" sz="2000" spc="-55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Fund</a:t>
            </a:r>
            <a:r>
              <a:rPr dirty="0" sz="2000" spc="-50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and</a:t>
            </a:r>
            <a:r>
              <a:rPr dirty="0" sz="2000" spc="-55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spc="-25" i="1">
                <a:solidFill>
                  <a:srgbClr val="333333"/>
                </a:solidFill>
                <a:latin typeface="Arial"/>
                <a:cs typeface="Arial"/>
              </a:rPr>
              <a:t>the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Blue</a:t>
            </a:r>
            <a:r>
              <a:rPr dirty="0" sz="2000" spc="-60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Shield</a:t>
            </a:r>
            <a:r>
              <a:rPr dirty="0" sz="2000" spc="-60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dirty="0" sz="2000" spc="-65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California</a:t>
            </a:r>
            <a:r>
              <a:rPr dirty="0" sz="2000" spc="-60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Foundation,</a:t>
            </a:r>
            <a:r>
              <a:rPr dirty="0" sz="2000" spc="-60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and</a:t>
            </a:r>
            <a:r>
              <a:rPr dirty="0" sz="2000" spc="-60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carried</a:t>
            </a:r>
            <a:r>
              <a:rPr dirty="0" sz="2000" spc="-60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spc="-25" i="1">
                <a:solidFill>
                  <a:srgbClr val="333333"/>
                </a:solidFill>
                <a:latin typeface="Arial"/>
                <a:cs typeface="Arial"/>
              </a:rPr>
              <a:t>out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while</a:t>
            </a:r>
            <a:r>
              <a:rPr dirty="0" sz="2000" spc="-50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Hugh</a:t>
            </a:r>
            <a:r>
              <a:rPr dirty="0" sz="2000" spc="-45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was</a:t>
            </a:r>
            <a:r>
              <a:rPr dirty="0" sz="2000" spc="-45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a</a:t>
            </a:r>
            <a:r>
              <a:rPr dirty="0" sz="2000" spc="-50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Harkness</a:t>
            </a:r>
            <a:r>
              <a:rPr dirty="0" sz="2000" spc="-55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Fellow</a:t>
            </a:r>
            <a:r>
              <a:rPr dirty="0" sz="2000" spc="-35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333333"/>
                </a:solidFill>
                <a:latin typeface="Arial"/>
                <a:cs typeface="Arial"/>
              </a:rPr>
              <a:t>at</a:t>
            </a:r>
            <a:r>
              <a:rPr dirty="0" sz="2000" spc="-55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2000" spc="-20" i="1">
                <a:solidFill>
                  <a:srgbClr val="333333"/>
                </a:solidFill>
                <a:latin typeface="Arial"/>
                <a:cs typeface="Arial"/>
              </a:rPr>
              <a:t>UCSF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4439" y="263143"/>
            <a:ext cx="1002030" cy="64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10">
                <a:latin typeface="Arial"/>
                <a:cs typeface="Arial"/>
              </a:rPr>
              <a:t>The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image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part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with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relationship</a:t>
            </a:r>
            <a:r>
              <a:rPr dirty="0" sz="250">
                <a:latin typeface="Arial"/>
                <a:cs typeface="Arial"/>
              </a:rPr>
              <a:t> ID </a:t>
            </a:r>
            <a:r>
              <a:rPr dirty="0" sz="250" spc="10">
                <a:latin typeface="Arial"/>
                <a:cs typeface="Arial"/>
              </a:rPr>
              <a:t>rId2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was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not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found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in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the</a:t>
            </a:r>
            <a:r>
              <a:rPr dirty="0" sz="250" spc="5">
                <a:latin typeface="Arial"/>
                <a:cs typeface="Arial"/>
              </a:rPr>
              <a:t> </a:t>
            </a:r>
            <a:r>
              <a:rPr dirty="0" sz="250" spc="-20">
                <a:latin typeface="Arial"/>
                <a:cs typeface="Arial"/>
              </a:rPr>
              <a:t>file.</a:t>
            </a:r>
            <a:endParaRPr sz="2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446368" y="256193"/>
            <a:ext cx="1250950" cy="405765"/>
          </a:xfrm>
          <a:custGeom>
            <a:avLst/>
            <a:gdLst/>
            <a:ahLst/>
            <a:cxnLst/>
            <a:rect l="l" t="t" r="r" b="b"/>
            <a:pathLst>
              <a:path w="1250950" h="405765">
                <a:moveTo>
                  <a:pt x="0" y="0"/>
                </a:moveTo>
                <a:lnTo>
                  <a:pt x="1250696" y="0"/>
                </a:lnTo>
              </a:path>
              <a:path w="1250950" h="405765">
                <a:moveTo>
                  <a:pt x="0" y="0"/>
                </a:moveTo>
                <a:lnTo>
                  <a:pt x="0" y="405384"/>
                </a:lnTo>
              </a:path>
              <a:path w="1250950" h="405765">
                <a:moveTo>
                  <a:pt x="0" y="405384"/>
                </a:moveTo>
                <a:lnTo>
                  <a:pt x="1250696" y="405384"/>
                </a:lnTo>
              </a:path>
              <a:path w="1250950" h="405765">
                <a:moveTo>
                  <a:pt x="1250696" y="405384"/>
                </a:moveTo>
                <a:lnTo>
                  <a:pt x="125069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Background</a:t>
            </a:r>
            <a:r>
              <a:rPr dirty="0" spc="-155"/>
              <a:t> </a:t>
            </a:r>
            <a:r>
              <a:rPr dirty="0"/>
              <a:t>and</a:t>
            </a:r>
            <a:r>
              <a:rPr dirty="0" spc="-155"/>
              <a:t> </a:t>
            </a:r>
            <a:r>
              <a:rPr dirty="0" spc="-10"/>
              <a:t>rationale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67298" y="1883155"/>
            <a:ext cx="10049510" cy="335089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393700" marR="515620" indent="-381000">
              <a:lnSpc>
                <a:spcPct val="100800"/>
              </a:lnSpc>
              <a:spcBef>
                <a:spcPts val="75"/>
              </a:spcBef>
              <a:buChar char="-"/>
              <a:tabLst>
                <a:tab pos="393700" algn="l"/>
              </a:tabLst>
            </a:pP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‘Value</a:t>
            </a:r>
            <a:r>
              <a:rPr dirty="0" sz="2400" spc="-4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based’</a:t>
            </a:r>
            <a:r>
              <a:rPr dirty="0" sz="2400" spc="-4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payment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reforms</a:t>
            </a:r>
            <a:r>
              <a:rPr dirty="0" sz="2400" spc="-4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20">
                <a:solidFill>
                  <a:srgbClr val="1C1C1C"/>
                </a:solidFill>
                <a:latin typeface="Georgia"/>
                <a:cs typeface="Georgia"/>
              </a:rPr>
              <a:t>are—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at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least</a:t>
            </a:r>
            <a:r>
              <a:rPr dirty="0" sz="2400" spc="-4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in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theory—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creating</a:t>
            </a:r>
            <a:r>
              <a:rPr dirty="0" sz="2400" spc="-4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25">
                <a:solidFill>
                  <a:srgbClr val="1C1C1C"/>
                </a:solidFill>
                <a:latin typeface="Georgia"/>
                <a:cs typeface="Georgia"/>
              </a:rPr>
              <a:t>new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opportunities</a:t>
            </a:r>
            <a:r>
              <a:rPr dirty="0" sz="2400" spc="-6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to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fund</a:t>
            </a:r>
            <a:r>
              <a:rPr dirty="0" sz="2400" spc="-6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social</a:t>
            </a:r>
            <a:r>
              <a:rPr dirty="0" sz="2400" spc="-6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interventions</a:t>
            </a:r>
            <a:endParaRPr sz="2400">
              <a:latin typeface="Georgia"/>
              <a:cs typeface="Georgia"/>
            </a:endParaRPr>
          </a:p>
          <a:p>
            <a:pPr marL="393065" indent="-380365">
              <a:lnSpc>
                <a:spcPct val="100000"/>
              </a:lnSpc>
              <a:spcBef>
                <a:spcPts val="1200"/>
              </a:spcBef>
              <a:buChar char="-"/>
              <a:tabLst>
                <a:tab pos="393065" algn="l"/>
              </a:tabLst>
            </a:pP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Medicaid</a:t>
            </a:r>
            <a:r>
              <a:rPr dirty="0" sz="2400" spc="-6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programs</a:t>
            </a:r>
            <a:r>
              <a:rPr dirty="0" sz="2400" spc="-6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are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uniquely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positioned</a:t>
            </a:r>
            <a:r>
              <a:rPr dirty="0" sz="2400" spc="-6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to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do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this,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because:</a:t>
            </a:r>
            <a:endParaRPr sz="2400">
              <a:latin typeface="Georgia"/>
              <a:cs typeface="Georgia"/>
            </a:endParaRPr>
          </a:p>
          <a:p>
            <a:pPr lvl="1" marL="738505" indent="-380365">
              <a:lnSpc>
                <a:spcPct val="100000"/>
              </a:lnSpc>
              <a:spcBef>
                <a:spcPts val="725"/>
              </a:spcBef>
              <a:buSzPct val="120833"/>
              <a:buChar char="-"/>
              <a:tabLst>
                <a:tab pos="738505" algn="l"/>
              </a:tabLst>
            </a:pP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the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population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served</a:t>
            </a:r>
            <a:endParaRPr sz="2400">
              <a:latin typeface="Georgia"/>
              <a:cs typeface="Georgia"/>
            </a:endParaRPr>
          </a:p>
          <a:p>
            <a:pPr lvl="1" marL="738505" indent="-380365">
              <a:lnSpc>
                <a:spcPct val="100000"/>
              </a:lnSpc>
              <a:spcBef>
                <a:spcPts val="525"/>
              </a:spcBef>
              <a:buSzPct val="120833"/>
              <a:buChar char="-"/>
              <a:tabLst>
                <a:tab pos="738505" algn="l"/>
              </a:tabLst>
            </a:pP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payment</a:t>
            </a:r>
            <a:r>
              <a:rPr dirty="0" sz="2400" spc="-6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flexibilities</a:t>
            </a:r>
            <a:endParaRPr sz="2400">
              <a:latin typeface="Georgia"/>
              <a:cs typeface="Georgia"/>
            </a:endParaRPr>
          </a:p>
          <a:p>
            <a:pPr marL="393065" indent="-380365">
              <a:lnSpc>
                <a:spcPct val="100000"/>
              </a:lnSpc>
              <a:spcBef>
                <a:spcPts val="1125"/>
              </a:spcBef>
              <a:buChar char="-"/>
              <a:tabLst>
                <a:tab pos="393065" algn="l"/>
              </a:tabLst>
            </a:pP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State-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level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innovation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is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happening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in</a:t>
            </a:r>
            <a:r>
              <a:rPr dirty="0" sz="2400" spc="-6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Oregon,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California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and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elsewhere</a:t>
            </a:r>
            <a:endParaRPr sz="2400">
              <a:latin typeface="Georgia"/>
              <a:cs typeface="Georgia"/>
            </a:endParaRPr>
          </a:p>
          <a:p>
            <a:pPr marL="393065" indent="-380365">
              <a:lnSpc>
                <a:spcPct val="100000"/>
              </a:lnSpc>
              <a:spcBef>
                <a:spcPts val="1225"/>
              </a:spcBef>
              <a:buChar char="-"/>
              <a:tabLst>
                <a:tab pos="393065" algn="l"/>
              </a:tabLst>
            </a:pP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But</a:t>
            </a:r>
            <a:r>
              <a:rPr dirty="0" sz="2400" spc="-4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what</a:t>
            </a:r>
            <a:r>
              <a:rPr dirty="0" sz="2400" spc="-4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does</a:t>
            </a:r>
            <a:r>
              <a:rPr dirty="0" sz="2400" spc="-4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it</a:t>
            </a:r>
            <a:r>
              <a:rPr dirty="0" sz="2400" spc="-4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actually</a:t>
            </a:r>
            <a:r>
              <a:rPr dirty="0" sz="2400" spc="-3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look</a:t>
            </a:r>
            <a:r>
              <a:rPr dirty="0" sz="2400" spc="-4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like</a:t>
            </a:r>
            <a:r>
              <a:rPr dirty="0" sz="2400" spc="-3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in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practice?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16775" y="147342"/>
            <a:ext cx="1288479" cy="5177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4439" y="263143"/>
            <a:ext cx="1002030" cy="64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10">
                <a:latin typeface="Arial"/>
                <a:cs typeface="Arial"/>
              </a:rPr>
              <a:t>The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image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part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with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relationship</a:t>
            </a:r>
            <a:r>
              <a:rPr dirty="0" sz="250">
                <a:latin typeface="Arial"/>
                <a:cs typeface="Arial"/>
              </a:rPr>
              <a:t> ID </a:t>
            </a:r>
            <a:r>
              <a:rPr dirty="0" sz="250" spc="10">
                <a:latin typeface="Arial"/>
                <a:cs typeface="Arial"/>
              </a:rPr>
              <a:t>rId2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was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not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found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in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the</a:t>
            </a:r>
            <a:r>
              <a:rPr dirty="0" sz="250" spc="5">
                <a:latin typeface="Arial"/>
                <a:cs typeface="Arial"/>
              </a:rPr>
              <a:t> </a:t>
            </a:r>
            <a:r>
              <a:rPr dirty="0" sz="250" spc="-20">
                <a:latin typeface="Arial"/>
                <a:cs typeface="Arial"/>
              </a:rPr>
              <a:t>file.</a:t>
            </a:r>
            <a:endParaRPr sz="2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446368" y="256193"/>
            <a:ext cx="1250950" cy="405765"/>
          </a:xfrm>
          <a:custGeom>
            <a:avLst/>
            <a:gdLst/>
            <a:ahLst/>
            <a:cxnLst/>
            <a:rect l="l" t="t" r="r" b="b"/>
            <a:pathLst>
              <a:path w="1250950" h="405765">
                <a:moveTo>
                  <a:pt x="0" y="0"/>
                </a:moveTo>
                <a:lnTo>
                  <a:pt x="1250696" y="0"/>
                </a:lnTo>
              </a:path>
              <a:path w="1250950" h="405765">
                <a:moveTo>
                  <a:pt x="0" y="0"/>
                </a:moveTo>
                <a:lnTo>
                  <a:pt x="0" y="405384"/>
                </a:lnTo>
              </a:path>
              <a:path w="1250950" h="405765">
                <a:moveTo>
                  <a:pt x="0" y="405384"/>
                </a:moveTo>
                <a:lnTo>
                  <a:pt x="1250696" y="405384"/>
                </a:lnTo>
              </a:path>
              <a:path w="1250950" h="405765">
                <a:moveTo>
                  <a:pt x="1250696" y="405384"/>
                </a:moveTo>
                <a:lnTo>
                  <a:pt x="125069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Whole</a:t>
            </a:r>
            <a:r>
              <a:rPr dirty="0" spc="-130"/>
              <a:t> </a:t>
            </a:r>
            <a:r>
              <a:rPr dirty="0"/>
              <a:t>person</a:t>
            </a:r>
            <a:r>
              <a:rPr dirty="0" spc="-125"/>
              <a:t> </a:t>
            </a:r>
            <a:r>
              <a:rPr dirty="0"/>
              <a:t>care</a:t>
            </a:r>
            <a:r>
              <a:rPr dirty="0" spc="-125"/>
              <a:t> </a:t>
            </a:r>
            <a:r>
              <a:rPr dirty="0"/>
              <a:t>in</a:t>
            </a:r>
            <a:r>
              <a:rPr dirty="0" spc="-125"/>
              <a:t> </a:t>
            </a:r>
            <a:r>
              <a:rPr dirty="0" spc="-10"/>
              <a:t>California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67298" y="1727707"/>
            <a:ext cx="10280015" cy="3884929"/>
          </a:xfrm>
          <a:prstGeom prst="rect">
            <a:avLst/>
          </a:prstGeom>
        </p:spPr>
        <p:txBody>
          <a:bodyPr wrap="square" lIns="0" tIns="168275" rIns="0" bIns="0" rtlCol="0" vert="horz">
            <a:spAutoFit/>
          </a:bodyPr>
          <a:lstStyle/>
          <a:p>
            <a:pPr marL="393065" indent="-380365">
              <a:lnSpc>
                <a:spcPct val="100000"/>
              </a:lnSpc>
              <a:spcBef>
                <a:spcPts val="1325"/>
              </a:spcBef>
              <a:buFont typeface="Georgia"/>
              <a:buChar char="-"/>
              <a:tabLst>
                <a:tab pos="393065" algn="l"/>
              </a:tabLst>
            </a:pPr>
            <a:r>
              <a:rPr dirty="0" sz="2400" b="1">
                <a:solidFill>
                  <a:srgbClr val="1C1C1C"/>
                </a:solidFill>
                <a:latin typeface="Georgia"/>
                <a:cs typeface="Georgia"/>
              </a:rPr>
              <a:t>Policy</a:t>
            </a:r>
            <a:r>
              <a:rPr dirty="0" sz="2400" spc="-60" b="1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b="1">
                <a:solidFill>
                  <a:srgbClr val="1C1C1C"/>
                </a:solidFill>
                <a:latin typeface="Georgia"/>
                <a:cs typeface="Georgia"/>
              </a:rPr>
              <a:t>framework:</a:t>
            </a:r>
            <a:r>
              <a:rPr dirty="0" sz="2400" spc="-45" b="1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Medicaid</a:t>
            </a:r>
            <a:r>
              <a:rPr dirty="0" sz="2400" spc="-6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1115</a:t>
            </a:r>
            <a:r>
              <a:rPr dirty="0" sz="2400" spc="-6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waiver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(Medi-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Cal</a:t>
            </a:r>
            <a:r>
              <a:rPr dirty="0" sz="2400" spc="-6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2020)</a:t>
            </a:r>
            <a:endParaRPr sz="2400">
              <a:latin typeface="Georgia"/>
              <a:cs typeface="Georgia"/>
            </a:endParaRPr>
          </a:p>
          <a:p>
            <a:pPr marL="393700" marR="5080" indent="-381000">
              <a:lnSpc>
                <a:spcPct val="100000"/>
              </a:lnSpc>
              <a:spcBef>
                <a:spcPts val="1220"/>
              </a:spcBef>
              <a:buFont typeface="Georgia"/>
              <a:buChar char="-"/>
              <a:tabLst>
                <a:tab pos="393700" algn="l"/>
              </a:tabLst>
            </a:pPr>
            <a:r>
              <a:rPr dirty="0" sz="2400" b="1">
                <a:solidFill>
                  <a:srgbClr val="1C1C1C"/>
                </a:solidFill>
                <a:latin typeface="Georgia"/>
                <a:cs typeface="Georgia"/>
              </a:rPr>
              <a:t>Structure:</a:t>
            </a:r>
            <a:r>
              <a:rPr dirty="0" sz="2400" spc="-60" b="1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25</a:t>
            </a:r>
            <a:r>
              <a:rPr dirty="0" sz="2400" spc="-7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partnerships</a:t>
            </a:r>
            <a:r>
              <a:rPr dirty="0" sz="2400" spc="-7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of</a:t>
            </a:r>
            <a:r>
              <a:rPr dirty="0" sz="2400" spc="-7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county</a:t>
            </a:r>
            <a:r>
              <a:rPr dirty="0" sz="2400" spc="-6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health</a:t>
            </a:r>
            <a:r>
              <a:rPr dirty="0" sz="2400" spc="-6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departments,</a:t>
            </a:r>
            <a:r>
              <a:rPr dirty="0" sz="2400" spc="-6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managed</a:t>
            </a:r>
            <a:r>
              <a:rPr dirty="0" sz="2400" spc="-7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20">
                <a:solidFill>
                  <a:srgbClr val="1C1C1C"/>
                </a:solidFill>
                <a:latin typeface="Georgia"/>
                <a:cs typeface="Georgia"/>
              </a:rPr>
              <a:t>care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plans,</a:t>
            </a:r>
            <a:r>
              <a:rPr dirty="0" sz="2400" spc="-8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hospitals,</a:t>
            </a:r>
            <a:r>
              <a:rPr dirty="0" sz="2400" spc="-7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community</a:t>
            </a:r>
            <a:r>
              <a:rPr dirty="0" sz="2400" spc="-7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partners</a:t>
            </a:r>
            <a:endParaRPr sz="2400">
              <a:latin typeface="Georgia"/>
              <a:cs typeface="Georgia"/>
            </a:endParaRPr>
          </a:p>
          <a:p>
            <a:pPr marL="393700" marR="1116965" indent="-381000">
              <a:lnSpc>
                <a:spcPts val="2810"/>
              </a:lnSpc>
              <a:spcBef>
                <a:spcPts val="1380"/>
              </a:spcBef>
              <a:buFont typeface="Georgia"/>
              <a:buChar char="-"/>
              <a:tabLst>
                <a:tab pos="393700" algn="l"/>
              </a:tabLst>
            </a:pPr>
            <a:r>
              <a:rPr dirty="0" sz="2400" b="1">
                <a:solidFill>
                  <a:srgbClr val="1C1C1C"/>
                </a:solidFill>
                <a:latin typeface="Georgia"/>
                <a:cs typeface="Georgia"/>
              </a:rPr>
              <a:t>Aim:</a:t>
            </a:r>
            <a:r>
              <a:rPr dirty="0" sz="2400" spc="-45" b="1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coordinate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health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and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social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services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for</a:t>
            </a:r>
            <a:r>
              <a:rPr dirty="0" sz="2400" spc="-4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target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populations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(to</a:t>
            </a:r>
            <a:r>
              <a:rPr dirty="0" sz="2400" spc="-6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improve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health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outcomes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and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efficiency)</a:t>
            </a:r>
            <a:endParaRPr sz="2400">
              <a:latin typeface="Georgia"/>
              <a:cs typeface="Georgia"/>
            </a:endParaRPr>
          </a:p>
          <a:p>
            <a:pPr marL="393065" indent="-380365">
              <a:lnSpc>
                <a:spcPct val="100000"/>
              </a:lnSpc>
              <a:spcBef>
                <a:spcPts val="1140"/>
              </a:spcBef>
              <a:buFont typeface="Georgia"/>
              <a:buChar char="-"/>
              <a:tabLst>
                <a:tab pos="393065" algn="l"/>
              </a:tabLst>
            </a:pPr>
            <a:r>
              <a:rPr dirty="0" sz="2400" b="1">
                <a:solidFill>
                  <a:srgbClr val="1C1C1C"/>
                </a:solidFill>
                <a:latin typeface="Georgia"/>
                <a:cs typeface="Georgia"/>
              </a:rPr>
              <a:t>Funding:</a:t>
            </a:r>
            <a:r>
              <a:rPr dirty="0" sz="2400" spc="-60" b="1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$1.5bn</a:t>
            </a:r>
            <a:r>
              <a:rPr dirty="0" sz="2400" spc="-7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federal</a:t>
            </a:r>
            <a:r>
              <a:rPr dirty="0" sz="2400" spc="-6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funding</a:t>
            </a:r>
            <a:r>
              <a:rPr dirty="0" sz="2400" spc="-6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through</a:t>
            </a:r>
            <a:r>
              <a:rPr dirty="0" sz="2400" spc="-6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2021</a:t>
            </a:r>
            <a:r>
              <a:rPr dirty="0" sz="2400" spc="-6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20">
                <a:solidFill>
                  <a:srgbClr val="1C1C1C"/>
                </a:solidFill>
                <a:latin typeface="Georgia"/>
                <a:cs typeface="Georgia"/>
              </a:rPr>
              <a:t>for:</a:t>
            </a:r>
            <a:endParaRPr sz="2400">
              <a:latin typeface="Georgia"/>
              <a:cs typeface="Georgia"/>
            </a:endParaRPr>
          </a:p>
          <a:p>
            <a:pPr lvl="1" marL="738505" indent="-380365">
              <a:lnSpc>
                <a:spcPct val="100000"/>
              </a:lnSpc>
              <a:spcBef>
                <a:spcPts val="720"/>
              </a:spcBef>
              <a:buSzPct val="120833"/>
              <a:buChar char="-"/>
              <a:tabLst>
                <a:tab pos="738505" algn="l"/>
              </a:tabLst>
            </a:pP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new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services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(eg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housing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supports)</a:t>
            </a:r>
            <a:endParaRPr sz="2400">
              <a:latin typeface="Georgia"/>
              <a:cs typeface="Georgia"/>
            </a:endParaRPr>
          </a:p>
          <a:p>
            <a:pPr lvl="1" marL="738505" indent="-380365">
              <a:lnSpc>
                <a:spcPct val="100000"/>
              </a:lnSpc>
              <a:spcBef>
                <a:spcPts val="600"/>
              </a:spcBef>
              <a:buSzPct val="120833"/>
              <a:buChar char="-"/>
              <a:tabLst>
                <a:tab pos="738505" algn="l"/>
              </a:tabLst>
            </a:pP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new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infrastructure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(eg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data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sharing</a:t>
            </a:r>
            <a:r>
              <a:rPr dirty="0" sz="2400" spc="-4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systems)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16775" y="147342"/>
            <a:ext cx="1288479" cy="5177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4439" y="263143"/>
            <a:ext cx="1002030" cy="64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10">
                <a:latin typeface="Arial"/>
                <a:cs typeface="Arial"/>
              </a:rPr>
              <a:t>The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image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part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with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relationship</a:t>
            </a:r>
            <a:r>
              <a:rPr dirty="0" sz="250">
                <a:latin typeface="Arial"/>
                <a:cs typeface="Arial"/>
              </a:rPr>
              <a:t> ID </a:t>
            </a:r>
            <a:r>
              <a:rPr dirty="0" sz="250" spc="10">
                <a:latin typeface="Arial"/>
                <a:cs typeface="Arial"/>
              </a:rPr>
              <a:t>rId2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was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not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found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in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the</a:t>
            </a:r>
            <a:r>
              <a:rPr dirty="0" sz="250" spc="5">
                <a:latin typeface="Arial"/>
                <a:cs typeface="Arial"/>
              </a:rPr>
              <a:t> </a:t>
            </a:r>
            <a:r>
              <a:rPr dirty="0" sz="250" spc="-20">
                <a:latin typeface="Arial"/>
                <a:cs typeface="Arial"/>
              </a:rPr>
              <a:t>file.</a:t>
            </a:r>
            <a:endParaRPr sz="2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446368" y="256193"/>
            <a:ext cx="1250950" cy="405765"/>
          </a:xfrm>
          <a:custGeom>
            <a:avLst/>
            <a:gdLst/>
            <a:ahLst/>
            <a:cxnLst/>
            <a:rect l="l" t="t" r="r" b="b"/>
            <a:pathLst>
              <a:path w="1250950" h="405765">
                <a:moveTo>
                  <a:pt x="0" y="0"/>
                </a:moveTo>
                <a:lnTo>
                  <a:pt x="1250696" y="0"/>
                </a:lnTo>
              </a:path>
              <a:path w="1250950" h="405765">
                <a:moveTo>
                  <a:pt x="0" y="0"/>
                </a:moveTo>
                <a:lnTo>
                  <a:pt x="0" y="405384"/>
                </a:lnTo>
              </a:path>
              <a:path w="1250950" h="405765">
                <a:moveTo>
                  <a:pt x="0" y="405384"/>
                </a:moveTo>
                <a:lnTo>
                  <a:pt x="1250696" y="405384"/>
                </a:lnTo>
              </a:path>
              <a:path w="1250950" h="405765">
                <a:moveTo>
                  <a:pt x="1250696" y="405384"/>
                </a:moveTo>
                <a:lnTo>
                  <a:pt x="125069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Study</a:t>
            </a:r>
            <a:r>
              <a:rPr dirty="0" spc="-85"/>
              <a:t> </a:t>
            </a:r>
            <a:r>
              <a:rPr dirty="0" spc="-10"/>
              <a:t>methods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67298" y="1877059"/>
            <a:ext cx="10408285" cy="1802764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393700" marR="5080" indent="-381000">
              <a:lnSpc>
                <a:spcPct val="100800"/>
              </a:lnSpc>
              <a:spcBef>
                <a:spcPts val="75"/>
              </a:spcBef>
              <a:buFont typeface="Georgia"/>
              <a:buChar char="-"/>
              <a:tabLst>
                <a:tab pos="393700" algn="l"/>
              </a:tabLst>
            </a:pPr>
            <a:r>
              <a:rPr dirty="0" sz="2400" b="1">
                <a:solidFill>
                  <a:srgbClr val="1C1C1C"/>
                </a:solidFill>
                <a:latin typeface="Georgia"/>
                <a:cs typeface="Georgia"/>
              </a:rPr>
              <a:t>Aim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:</a:t>
            </a:r>
            <a:r>
              <a:rPr dirty="0" sz="2400" spc="-6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understand</a:t>
            </a:r>
            <a:r>
              <a:rPr dirty="0" sz="2400" spc="-6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how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Medicaid</a:t>
            </a:r>
            <a:r>
              <a:rPr dirty="0" sz="2400" spc="-6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$s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support</a:t>
            </a:r>
            <a:r>
              <a:rPr dirty="0" sz="2400" spc="-6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interventions</a:t>
            </a:r>
            <a:r>
              <a:rPr dirty="0" sz="2400" spc="-6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to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address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social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needs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under</a:t>
            </a:r>
            <a:r>
              <a:rPr dirty="0" sz="2400" spc="-4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reforms</a:t>
            </a:r>
            <a:r>
              <a:rPr dirty="0" sz="2400" spc="-4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in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Oregon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and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California</a:t>
            </a:r>
            <a:endParaRPr sz="2400">
              <a:latin typeface="Georgia"/>
              <a:cs typeface="Georgia"/>
            </a:endParaRPr>
          </a:p>
          <a:p>
            <a:pPr marL="393065" indent="-380365">
              <a:lnSpc>
                <a:spcPct val="100000"/>
              </a:lnSpc>
              <a:spcBef>
                <a:spcPts val="1225"/>
              </a:spcBef>
              <a:buFont typeface="Georgia"/>
              <a:buChar char="-"/>
              <a:tabLst>
                <a:tab pos="393065" algn="l"/>
              </a:tabLst>
            </a:pPr>
            <a:r>
              <a:rPr dirty="0" sz="2400" b="1">
                <a:solidFill>
                  <a:srgbClr val="1C1C1C"/>
                </a:solidFill>
                <a:latin typeface="Georgia"/>
                <a:cs typeface="Georgia"/>
              </a:rPr>
              <a:t>Sites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:</a:t>
            </a:r>
            <a:r>
              <a:rPr dirty="0" sz="2400" spc="1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6</a:t>
            </a:r>
            <a:r>
              <a:rPr dirty="0" sz="2400" spc="1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20">
                <a:solidFill>
                  <a:srgbClr val="1C1C1C"/>
                </a:solidFill>
                <a:latin typeface="Georgia"/>
                <a:cs typeface="Georgia"/>
              </a:rPr>
              <a:t>geographically-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based</a:t>
            </a:r>
            <a:r>
              <a:rPr dirty="0" sz="2400" spc="1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20">
                <a:solidFill>
                  <a:srgbClr val="1C1C1C"/>
                </a:solidFill>
                <a:latin typeface="Georgia"/>
                <a:cs typeface="Georgia"/>
              </a:rPr>
              <a:t>communities—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3</a:t>
            </a:r>
            <a:r>
              <a:rPr dirty="0" sz="2400" spc="1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in each</a:t>
            </a:r>
            <a:r>
              <a:rPr dirty="0" sz="2400" spc="1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state</a:t>
            </a:r>
            <a:endParaRPr sz="2400">
              <a:latin typeface="Georgia"/>
              <a:cs typeface="Georgia"/>
            </a:endParaRPr>
          </a:p>
          <a:p>
            <a:pPr marL="393065" indent="-380365">
              <a:lnSpc>
                <a:spcPct val="100000"/>
              </a:lnSpc>
              <a:spcBef>
                <a:spcPts val="1225"/>
              </a:spcBef>
              <a:buFont typeface="Georgia"/>
              <a:buChar char="-"/>
              <a:tabLst>
                <a:tab pos="393065" algn="l"/>
              </a:tabLst>
            </a:pPr>
            <a:r>
              <a:rPr dirty="0" sz="2400" b="1">
                <a:solidFill>
                  <a:srgbClr val="1C1C1C"/>
                </a:solidFill>
                <a:latin typeface="Georgia"/>
                <a:cs typeface="Georgia"/>
              </a:rPr>
              <a:t>Data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:</a:t>
            </a:r>
            <a:r>
              <a:rPr dirty="0" sz="2400" spc="-3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55</a:t>
            </a:r>
            <a:r>
              <a:rPr dirty="0" sz="2400" spc="-4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in-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depth</a:t>
            </a:r>
            <a:r>
              <a:rPr dirty="0" sz="2400" spc="-3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interviews</a:t>
            </a:r>
            <a:r>
              <a:rPr dirty="0" sz="2400" spc="-3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with: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701350" y="3624198"/>
            <a:ext cx="3987800" cy="2205355"/>
          </a:xfrm>
          <a:custGeom>
            <a:avLst/>
            <a:gdLst/>
            <a:ahLst/>
            <a:cxnLst/>
            <a:rect l="l" t="t" r="r" b="b"/>
            <a:pathLst>
              <a:path w="3987800" h="2205354">
                <a:moveTo>
                  <a:pt x="3619755" y="0"/>
                </a:moveTo>
                <a:lnTo>
                  <a:pt x="367524" y="0"/>
                </a:lnTo>
                <a:lnTo>
                  <a:pt x="321422" y="2863"/>
                </a:lnTo>
                <a:lnTo>
                  <a:pt x="277030" y="11224"/>
                </a:lnTo>
                <a:lnTo>
                  <a:pt x="234690" y="24738"/>
                </a:lnTo>
                <a:lnTo>
                  <a:pt x="194749" y="43061"/>
                </a:lnTo>
                <a:lnTo>
                  <a:pt x="157549" y="65848"/>
                </a:lnTo>
                <a:lnTo>
                  <a:pt x="123436" y="92754"/>
                </a:lnTo>
                <a:lnTo>
                  <a:pt x="92754" y="123436"/>
                </a:lnTo>
                <a:lnTo>
                  <a:pt x="65848" y="157549"/>
                </a:lnTo>
                <a:lnTo>
                  <a:pt x="43061" y="194749"/>
                </a:lnTo>
                <a:lnTo>
                  <a:pt x="24738" y="234690"/>
                </a:lnTo>
                <a:lnTo>
                  <a:pt x="11224" y="277030"/>
                </a:lnTo>
                <a:lnTo>
                  <a:pt x="2863" y="321422"/>
                </a:lnTo>
                <a:lnTo>
                  <a:pt x="0" y="367524"/>
                </a:lnTo>
                <a:lnTo>
                  <a:pt x="0" y="1837576"/>
                </a:lnTo>
                <a:lnTo>
                  <a:pt x="2863" y="1883678"/>
                </a:lnTo>
                <a:lnTo>
                  <a:pt x="11224" y="1928070"/>
                </a:lnTo>
                <a:lnTo>
                  <a:pt x="24738" y="1970410"/>
                </a:lnTo>
                <a:lnTo>
                  <a:pt x="43061" y="2010351"/>
                </a:lnTo>
                <a:lnTo>
                  <a:pt x="65848" y="2047551"/>
                </a:lnTo>
                <a:lnTo>
                  <a:pt x="92754" y="2081664"/>
                </a:lnTo>
                <a:lnTo>
                  <a:pt x="123436" y="2112346"/>
                </a:lnTo>
                <a:lnTo>
                  <a:pt x="157549" y="2139252"/>
                </a:lnTo>
                <a:lnTo>
                  <a:pt x="194749" y="2162039"/>
                </a:lnTo>
                <a:lnTo>
                  <a:pt x="234690" y="2180362"/>
                </a:lnTo>
                <a:lnTo>
                  <a:pt x="277030" y="2193876"/>
                </a:lnTo>
                <a:lnTo>
                  <a:pt x="321422" y="2202237"/>
                </a:lnTo>
                <a:lnTo>
                  <a:pt x="367524" y="2205101"/>
                </a:lnTo>
                <a:lnTo>
                  <a:pt x="3619755" y="2205101"/>
                </a:lnTo>
                <a:lnTo>
                  <a:pt x="3665856" y="2202237"/>
                </a:lnTo>
                <a:lnTo>
                  <a:pt x="3710248" y="2193876"/>
                </a:lnTo>
                <a:lnTo>
                  <a:pt x="3752587" y="2180362"/>
                </a:lnTo>
                <a:lnTo>
                  <a:pt x="3792529" y="2162039"/>
                </a:lnTo>
                <a:lnTo>
                  <a:pt x="3829728" y="2139252"/>
                </a:lnTo>
                <a:lnTo>
                  <a:pt x="3863841" y="2112346"/>
                </a:lnTo>
                <a:lnTo>
                  <a:pt x="3894523" y="2081664"/>
                </a:lnTo>
                <a:lnTo>
                  <a:pt x="3921430" y="2047551"/>
                </a:lnTo>
                <a:lnTo>
                  <a:pt x="3944216" y="2010351"/>
                </a:lnTo>
                <a:lnTo>
                  <a:pt x="3962539" y="1970410"/>
                </a:lnTo>
                <a:lnTo>
                  <a:pt x="3976053" y="1928070"/>
                </a:lnTo>
                <a:lnTo>
                  <a:pt x="3984414" y="1883678"/>
                </a:lnTo>
                <a:lnTo>
                  <a:pt x="3987278" y="1837576"/>
                </a:lnTo>
                <a:lnTo>
                  <a:pt x="3987278" y="367524"/>
                </a:lnTo>
                <a:lnTo>
                  <a:pt x="3984414" y="321422"/>
                </a:lnTo>
                <a:lnTo>
                  <a:pt x="3976053" y="277030"/>
                </a:lnTo>
                <a:lnTo>
                  <a:pt x="3962539" y="234690"/>
                </a:lnTo>
                <a:lnTo>
                  <a:pt x="3944216" y="194749"/>
                </a:lnTo>
                <a:lnTo>
                  <a:pt x="3921430" y="157549"/>
                </a:lnTo>
                <a:lnTo>
                  <a:pt x="3894523" y="123436"/>
                </a:lnTo>
                <a:lnTo>
                  <a:pt x="3863841" y="92754"/>
                </a:lnTo>
                <a:lnTo>
                  <a:pt x="3829728" y="65848"/>
                </a:lnTo>
                <a:lnTo>
                  <a:pt x="3792529" y="43061"/>
                </a:lnTo>
                <a:lnTo>
                  <a:pt x="3752587" y="24738"/>
                </a:lnTo>
                <a:lnTo>
                  <a:pt x="3710248" y="11224"/>
                </a:lnTo>
                <a:lnTo>
                  <a:pt x="3665856" y="2863"/>
                </a:lnTo>
                <a:lnTo>
                  <a:pt x="3619755" y="0"/>
                </a:lnTo>
                <a:close/>
              </a:path>
            </a:pathLst>
          </a:custGeom>
          <a:solidFill>
            <a:srgbClr val="DBEF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7887736" y="3751579"/>
            <a:ext cx="3191510" cy="1851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3065" indent="-380365">
              <a:lnSpc>
                <a:spcPct val="100000"/>
              </a:lnSpc>
              <a:spcBef>
                <a:spcPts val="100"/>
              </a:spcBef>
              <a:buChar char="-"/>
              <a:tabLst>
                <a:tab pos="393065" algn="l"/>
              </a:tabLst>
            </a:pPr>
            <a:r>
              <a:rPr dirty="0" sz="2400">
                <a:latin typeface="Georgia"/>
                <a:cs typeface="Georgia"/>
              </a:rPr>
              <a:t>Intervention</a:t>
            </a:r>
            <a:r>
              <a:rPr dirty="0" sz="2400" spc="-95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content</a:t>
            </a:r>
            <a:endParaRPr sz="2400">
              <a:latin typeface="Georgia"/>
              <a:cs typeface="Georgia"/>
            </a:endParaRPr>
          </a:p>
          <a:p>
            <a:pPr marL="393065" indent="-380365">
              <a:lnSpc>
                <a:spcPct val="100000"/>
              </a:lnSpc>
              <a:spcBef>
                <a:spcPts val="25"/>
              </a:spcBef>
              <a:buChar char="-"/>
              <a:tabLst>
                <a:tab pos="393065" algn="l"/>
              </a:tabLst>
            </a:pPr>
            <a:r>
              <a:rPr dirty="0" sz="2400">
                <a:latin typeface="Georgia"/>
                <a:cs typeface="Georgia"/>
              </a:rPr>
              <a:t>Medicaid</a:t>
            </a:r>
            <a:r>
              <a:rPr dirty="0" sz="2400" spc="-85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funding</a:t>
            </a:r>
            <a:endParaRPr sz="2400">
              <a:latin typeface="Georgia"/>
              <a:cs typeface="Georgia"/>
            </a:endParaRPr>
          </a:p>
          <a:p>
            <a:pPr marL="393700" marR="945515" indent="-381000">
              <a:lnSpc>
                <a:spcPct val="100800"/>
              </a:lnSpc>
              <a:buChar char="-"/>
              <a:tabLst>
                <a:tab pos="393700" algn="l"/>
              </a:tabLst>
            </a:pPr>
            <a:r>
              <a:rPr dirty="0" sz="2400" spc="-10">
                <a:latin typeface="Georgia"/>
                <a:cs typeface="Georgia"/>
              </a:rPr>
              <a:t>Collaboration processes</a:t>
            </a:r>
            <a:endParaRPr sz="2400">
              <a:latin typeface="Georgia"/>
              <a:cs typeface="Georgia"/>
            </a:endParaRPr>
          </a:p>
          <a:p>
            <a:pPr marL="393065" indent="-380365">
              <a:lnSpc>
                <a:spcPts val="2785"/>
              </a:lnSpc>
              <a:buChar char="-"/>
              <a:tabLst>
                <a:tab pos="393065" algn="l"/>
              </a:tabLst>
            </a:pPr>
            <a:r>
              <a:rPr dirty="0" sz="2400">
                <a:latin typeface="Georgia"/>
                <a:cs typeface="Georgia"/>
              </a:rPr>
              <a:t>Contextual</a:t>
            </a:r>
            <a:r>
              <a:rPr dirty="0" sz="2400" spc="-95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factors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652062" y="3732657"/>
            <a:ext cx="2924810" cy="1044575"/>
          </a:xfrm>
          <a:custGeom>
            <a:avLst/>
            <a:gdLst/>
            <a:ahLst/>
            <a:cxnLst/>
            <a:rect l="l" t="t" r="r" b="b"/>
            <a:pathLst>
              <a:path w="2924809" h="1044575">
                <a:moveTo>
                  <a:pt x="2838669" y="958396"/>
                </a:moveTo>
                <a:lnTo>
                  <a:pt x="2838669" y="1044121"/>
                </a:lnTo>
                <a:lnTo>
                  <a:pt x="2895819" y="1015546"/>
                </a:lnTo>
                <a:lnTo>
                  <a:pt x="2852955" y="1015546"/>
                </a:lnTo>
                <a:lnTo>
                  <a:pt x="2852955" y="986971"/>
                </a:lnTo>
                <a:lnTo>
                  <a:pt x="2895819" y="986971"/>
                </a:lnTo>
                <a:lnTo>
                  <a:pt x="2838669" y="958396"/>
                </a:lnTo>
                <a:close/>
              </a:path>
              <a:path w="2924809" h="1044575">
                <a:moveTo>
                  <a:pt x="0" y="14287"/>
                </a:moveTo>
                <a:lnTo>
                  <a:pt x="0" y="1015546"/>
                </a:lnTo>
                <a:lnTo>
                  <a:pt x="2838669" y="1015546"/>
                </a:lnTo>
                <a:lnTo>
                  <a:pt x="2838669" y="1001259"/>
                </a:lnTo>
                <a:lnTo>
                  <a:pt x="28575" y="1001259"/>
                </a:lnTo>
                <a:lnTo>
                  <a:pt x="14287" y="986971"/>
                </a:lnTo>
                <a:lnTo>
                  <a:pt x="28575" y="986971"/>
                </a:lnTo>
                <a:lnTo>
                  <a:pt x="28575" y="28575"/>
                </a:lnTo>
                <a:lnTo>
                  <a:pt x="7023" y="28575"/>
                </a:lnTo>
                <a:lnTo>
                  <a:pt x="7023" y="21310"/>
                </a:lnTo>
                <a:lnTo>
                  <a:pt x="0" y="14287"/>
                </a:lnTo>
                <a:close/>
              </a:path>
              <a:path w="2924809" h="1044575">
                <a:moveTo>
                  <a:pt x="2895819" y="986971"/>
                </a:moveTo>
                <a:lnTo>
                  <a:pt x="2852955" y="986971"/>
                </a:lnTo>
                <a:lnTo>
                  <a:pt x="2852955" y="1015546"/>
                </a:lnTo>
                <a:lnTo>
                  <a:pt x="2895819" y="1015546"/>
                </a:lnTo>
                <a:lnTo>
                  <a:pt x="2924394" y="1001259"/>
                </a:lnTo>
                <a:lnTo>
                  <a:pt x="2895819" y="986971"/>
                </a:lnTo>
                <a:close/>
              </a:path>
              <a:path w="2924809" h="1044575">
                <a:moveTo>
                  <a:pt x="28575" y="986971"/>
                </a:moveTo>
                <a:lnTo>
                  <a:pt x="14287" y="986971"/>
                </a:lnTo>
                <a:lnTo>
                  <a:pt x="28575" y="1001259"/>
                </a:lnTo>
                <a:lnTo>
                  <a:pt x="28575" y="986971"/>
                </a:lnTo>
                <a:close/>
              </a:path>
              <a:path w="2924809" h="1044575">
                <a:moveTo>
                  <a:pt x="2838669" y="986971"/>
                </a:moveTo>
                <a:lnTo>
                  <a:pt x="28575" y="986971"/>
                </a:lnTo>
                <a:lnTo>
                  <a:pt x="28575" y="1001259"/>
                </a:lnTo>
                <a:lnTo>
                  <a:pt x="2838669" y="1001259"/>
                </a:lnTo>
                <a:lnTo>
                  <a:pt x="2838669" y="986971"/>
                </a:lnTo>
                <a:close/>
              </a:path>
              <a:path w="2924809" h="1044575">
                <a:moveTo>
                  <a:pt x="7023" y="21310"/>
                </a:moveTo>
                <a:lnTo>
                  <a:pt x="7023" y="28575"/>
                </a:lnTo>
                <a:lnTo>
                  <a:pt x="14287" y="28575"/>
                </a:lnTo>
                <a:lnTo>
                  <a:pt x="7023" y="21310"/>
                </a:lnTo>
                <a:close/>
              </a:path>
              <a:path w="2924809" h="1044575">
                <a:moveTo>
                  <a:pt x="28575" y="0"/>
                </a:moveTo>
                <a:lnTo>
                  <a:pt x="7023" y="0"/>
                </a:lnTo>
                <a:lnTo>
                  <a:pt x="7023" y="21310"/>
                </a:lnTo>
                <a:lnTo>
                  <a:pt x="14287" y="28575"/>
                </a:lnTo>
                <a:lnTo>
                  <a:pt x="28575" y="28575"/>
                </a:lnTo>
                <a:lnTo>
                  <a:pt x="28575" y="0"/>
                </a:lnTo>
                <a:close/>
              </a:path>
            </a:pathLst>
          </a:custGeom>
          <a:solidFill>
            <a:srgbClr val="9993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812739" y="3718156"/>
            <a:ext cx="6204585" cy="2044064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93065" indent="-380365">
              <a:lnSpc>
                <a:spcPct val="100000"/>
              </a:lnSpc>
              <a:spcBef>
                <a:spcPts val="200"/>
              </a:spcBef>
              <a:buSzPct val="120833"/>
              <a:buChar char="-"/>
              <a:tabLst>
                <a:tab pos="393065" algn="l"/>
              </a:tabLst>
            </a:pP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Medicaid</a:t>
            </a:r>
            <a:r>
              <a:rPr dirty="0" sz="2400" spc="-8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payers</a:t>
            </a:r>
            <a:endParaRPr sz="2400">
              <a:latin typeface="Georgia"/>
              <a:cs typeface="Georgia"/>
            </a:endParaRPr>
          </a:p>
          <a:p>
            <a:pPr marL="393065" indent="-380365">
              <a:lnSpc>
                <a:spcPct val="100000"/>
              </a:lnSpc>
              <a:spcBef>
                <a:spcPts val="620"/>
              </a:spcBef>
              <a:buSzPct val="120833"/>
              <a:buChar char="-"/>
              <a:tabLst>
                <a:tab pos="393065" algn="l"/>
                <a:tab pos="4419600" algn="l"/>
              </a:tabLst>
            </a:pP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Government</a:t>
            </a:r>
            <a:r>
              <a:rPr dirty="0" sz="2400" spc="-12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agencies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	</a:t>
            </a:r>
            <a:r>
              <a:rPr dirty="0" baseline="2314" sz="3600" i="1">
                <a:solidFill>
                  <a:srgbClr val="1C1C1C"/>
                </a:solidFill>
                <a:latin typeface="Georgia"/>
                <a:cs typeface="Georgia"/>
              </a:rPr>
              <a:t>Focused</a:t>
            </a:r>
            <a:r>
              <a:rPr dirty="0" baseline="2314" sz="3600" spc="-82" i="1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baseline="2314" sz="3600" spc="-37" i="1">
                <a:solidFill>
                  <a:srgbClr val="1C1C1C"/>
                </a:solidFill>
                <a:latin typeface="Georgia"/>
                <a:cs typeface="Georgia"/>
              </a:rPr>
              <a:t>on…</a:t>
            </a:r>
            <a:endParaRPr baseline="2314" sz="3600">
              <a:latin typeface="Georgia"/>
              <a:cs typeface="Georgia"/>
            </a:endParaRPr>
          </a:p>
          <a:p>
            <a:pPr marL="393065" indent="-380365">
              <a:lnSpc>
                <a:spcPct val="100000"/>
              </a:lnSpc>
              <a:spcBef>
                <a:spcPts val="625"/>
              </a:spcBef>
              <a:buSzPct val="120833"/>
              <a:buChar char="-"/>
              <a:tabLst>
                <a:tab pos="393065" algn="l"/>
              </a:tabLst>
            </a:pP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Health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care</a:t>
            </a:r>
            <a:r>
              <a:rPr dirty="0" sz="2400" spc="-5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delivery</a:t>
            </a:r>
            <a:r>
              <a:rPr dirty="0" sz="2400" spc="-50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organizations</a:t>
            </a:r>
            <a:endParaRPr sz="2400">
              <a:latin typeface="Georgia"/>
              <a:cs typeface="Georgia"/>
            </a:endParaRPr>
          </a:p>
          <a:p>
            <a:pPr marL="393065" indent="-380365">
              <a:lnSpc>
                <a:spcPct val="100000"/>
              </a:lnSpc>
              <a:spcBef>
                <a:spcPts val="625"/>
              </a:spcBef>
              <a:buSzPct val="120833"/>
              <a:buChar char="-"/>
              <a:tabLst>
                <a:tab pos="393065" algn="l"/>
              </a:tabLst>
            </a:pP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Community-</a:t>
            </a:r>
            <a:r>
              <a:rPr dirty="0" sz="2400">
                <a:solidFill>
                  <a:srgbClr val="1C1C1C"/>
                </a:solidFill>
                <a:latin typeface="Georgia"/>
                <a:cs typeface="Georgia"/>
              </a:rPr>
              <a:t>based</a:t>
            </a:r>
            <a:r>
              <a:rPr dirty="0" sz="2400" spc="-35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400" spc="-10">
                <a:solidFill>
                  <a:srgbClr val="1C1C1C"/>
                </a:solidFill>
                <a:latin typeface="Georgia"/>
                <a:cs typeface="Georgia"/>
              </a:rPr>
              <a:t>organizations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16775" y="147342"/>
            <a:ext cx="1288479" cy="51779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4439" y="263143"/>
            <a:ext cx="1002030" cy="64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10">
                <a:latin typeface="Arial"/>
                <a:cs typeface="Arial"/>
              </a:rPr>
              <a:t>The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image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part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with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relationship</a:t>
            </a:r>
            <a:r>
              <a:rPr dirty="0" sz="250">
                <a:latin typeface="Arial"/>
                <a:cs typeface="Arial"/>
              </a:rPr>
              <a:t> ID </a:t>
            </a:r>
            <a:r>
              <a:rPr dirty="0" sz="250" spc="10">
                <a:latin typeface="Arial"/>
                <a:cs typeface="Arial"/>
              </a:rPr>
              <a:t>rId2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was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not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found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in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the</a:t>
            </a:r>
            <a:r>
              <a:rPr dirty="0" sz="250" spc="5">
                <a:latin typeface="Arial"/>
                <a:cs typeface="Arial"/>
              </a:rPr>
              <a:t> </a:t>
            </a:r>
            <a:r>
              <a:rPr dirty="0" sz="250" spc="-20">
                <a:latin typeface="Arial"/>
                <a:cs typeface="Arial"/>
              </a:rPr>
              <a:t>file.</a:t>
            </a:r>
            <a:endParaRPr sz="2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446368" y="256193"/>
            <a:ext cx="1250950" cy="405765"/>
          </a:xfrm>
          <a:custGeom>
            <a:avLst/>
            <a:gdLst/>
            <a:ahLst/>
            <a:cxnLst/>
            <a:rect l="l" t="t" r="r" b="b"/>
            <a:pathLst>
              <a:path w="1250950" h="405765">
                <a:moveTo>
                  <a:pt x="0" y="0"/>
                </a:moveTo>
                <a:lnTo>
                  <a:pt x="1250696" y="0"/>
                </a:lnTo>
              </a:path>
              <a:path w="1250950" h="405765">
                <a:moveTo>
                  <a:pt x="0" y="0"/>
                </a:moveTo>
                <a:lnTo>
                  <a:pt x="0" y="405384"/>
                </a:lnTo>
              </a:path>
              <a:path w="1250950" h="405765">
                <a:moveTo>
                  <a:pt x="0" y="405384"/>
                </a:moveTo>
                <a:lnTo>
                  <a:pt x="1250696" y="405384"/>
                </a:lnTo>
              </a:path>
              <a:path w="1250950" h="405765">
                <a:moveTo>
                  <a:pt x="1250696" y="405384"/>
                </a:moveTo>
                <a:lnTo>
                  <a:pt x="125069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Social</a:t>
            </a:r>
            <a:r>
              <a:rPr dirty="0" spc="-145"/>
              <a:t> </a:t>
            </a:r>
            <a:r>
              <a:rPr dirty="0"/>
              <a:t>needs</a:t>
            </a:r>
            <a:r>
              <a:rPr dirty="0" spc="-140"/>
              <a:t> </a:t>
            </a:r>
            <a:r>
              <a:rPr dirty="0" spc="-10"/>
              <a:t>interventions</a:t>
            </a:r>
          </a:p>
        </p:txBody>
      </p:sp>
      <p:sp>
        <p:nvSpPr>
          <p:cNvPr id="5" name="object 5"/>
          <p:cNvSpPr/>
          <p:nvPr/>
        </p:nvSpPr>
        <p:spPr>
          <a:xfrm>
            <a:off x="503370" y="1936315"/>
            <a:ext cx="4942840" cy="3422015"/>
          </a:xfrm>
          <a:custGeom>
            <a:avLst/>
            <a:gdLst/>
            <a:ahLst/>
            <a:cxnLst/>
            <a:rect l="l" t="t" r="r" b="b"/>
            <a:pathLst>
              <a:path w="4942840" h="3422015">
                <a:moveTo>
                  <a:pt x="4372551" y="0"/>
                </a:moveTo>
                <a:lnTo>
                  <a:pt x="570261" y="0"/>
                </a:lnTo>
                <a:lnTo>
                  <a:pt x="523491" y="1890"/>
                </a:lnTo>
                <a:lnTo>
                  <a:pt x="477762" y="7463"/>
                </a:lnTo>
                <a:lnTo>
                  <a:pt x="433220" y="16573"/>
                </a:lnTo>
                <a:lnTo>
                  <a:pt x="390014" y="29072"/>
                </a:lnTo>
                <a:lnTo>
                  <a:pt x="348289" y="44813"/>
                </a:lnTo>
                <a:lnTo>
                  <a:pt x="308193" y="63651"/>
                </a:lnTo>
                <a:lnTo>
                  <a:pt x="269872" y="85438"/>
                </a:lnTo>
                <a:lnTo>
                  <a:pt x="233472" y="110027"/>
                </a:lnTo>
                <a:lnTo>
                  <a:pt x="199141" y="137272"/>
                </a:lnTo>
                <a:lnTo>
                  <a:pt x="167025" y="167025"/>
                </a:lnTo>
                <a:lnTo>
                  <a:pt x="137272" y="199141"/>
                </a:lnTo>
                <a:lnTo>
                  <a:pt x="110027" y="233472"/>
                </a:lnTo>
                <a:lnTo>
                  <a:pt x="85438" y="269872"/>
                </a:lnTo>
                <a:lnTo>
                  <a:pt x="63651" y="308193"/>
                </a:lnTo>
                <a:lnTo>
                  <a:pt x="44813" y="348289"/>
                </a:lnTo>
                <a:lnTo>
                  <a:pt x="29072" y="390014"/>
                </a:lnTo>
                <a:lnTo>
                  <a:pt x="16573" y="433221"/>
                </a:lnTo>
                <a:lnTo>
                  <a:pt x="7463" y="477762"/>
                </a:lnTo>
                <a:lnTo>
                  <a:pt x="1890" y="523491"/>
                </a:lnTo>
                <a:lnTo>
                  <a:pt x="0" y="570261"/>
                </a:lnTo>
                <a:lnTo>
                  <a:pt x="0" y="2851236"/>
                </a:lnTo>
                <a:lnTo>
                  <a:pt x="1890" y="2898006"/>
                </a:lnTo>
                <a:lnTo>
                  <a:pt x="7463" y="2943735"/>
                </a:lnTo>
                <a:lnTo>
                  <a:pt x="16573" y="2988277"/>
                </a:lnTo>
                <a:lnTo>
                  <a:pt x="29072" y="3031483"/>
                </a:lnTo>
                <a:lnTo>
                  <a:pt x="44813" y="3073208"/>
                </a:lnTo>
                <a:lnTo>
                  <a:pt x="63651" y="3113304"/>
                </a:lnTo>
                <a:lnTo>
                  <a:pt x="85438" y="3151626"/>
                </a:lnTo>
                <a:lnTo>
                  <a:pt x="110027" y="3188025"/>
                </a:lnTo>
                <a:lnTo>
                  <a:pt x="137272" y="3222356"/>
                </a:lnTo>
                <a:lnTo>
                  <a:pt x="167025" y="3254472"/>
                </a:lnTo>
                <a:lnTo>
                  <a:pt x="199141" y="3284226"/>
                </a:lnTo>
                <a:lnTo>
                  <a:pt x="233472" y="3311470"/>
                </a:lnTo>
                <a:lnTo>
                  <a:pt x="269872" y="3336059"/>
                </a:lnTo>
                <a:lnTo>
                  <a:pt x="308193" y="3357846"/>
                </a:lnTo>
                <a:lnTo>
                  <a:pt x="348289" y="3376684"/>
                </a:lnTo>
                <a:lnTo>
                  <a:pt x="390014" y="3392425"/>
                </a:lnTo>
                <a:lnTo>
                  <a:pt x="433220" y="3404924"/>
                </a:lnTo>
                <a:lnTo>
                  <a:pt x="477762" y="3414034"/>
                </a:lnTo>
                <a:lnTo>
                  <a:pt x="523491" y="3419607"/>
                </a:lnTo>
                <a:lnTo>
                  <a:pt x="570261" y="3421498"/>
                </a:lnTo>
                <a:lnTo>
                  <a:pt x="4372551" y="3421498"/>
                </a:lnTo>
                <a:lnTo>
                  <a:pt x="4419321" y="3419607"/>
                </a:lnTo>
                <a:lnTo>
                  <a:pt x="4465050" y="3414034"/>
                </a:lnTo>
                <a:lnTo>
                  <a:pt x="4509592" y="3404924"/>
                </a:lnTo>
                <a:lnTo>
                  <a:pt x="4552798" y="3392425"/>
                </a:lnTo>
                <a:lnTo>
                  <a:pt x="4594523" y="3376684"/>
                </a:lnTo>
                <a:lnTo>
                  <a:pt x="4634619" y="3357846"/>
                </a:lnTo>
                <a:lnTo>
                  <a:pt x="4672941" y="3336059"/>
                </a:lnTo>
                <a:lnTo>
                  <a:pt x="4709340" y="3311470"/>
                </a:lnTo>
                <a:lnTo>
                  <a:pt x="4743671" y="3284226"/>
                </a:lnTo>
                <a:lnTo>
                  <a:pt x="4775787" y="3254472"/>
                </a:lnTo>
                <a:lnTo>
                  <a:pt x="4805541" y="3222356"/>
                </a:lnTo>
                <a:lnTo>
                  <a:pt x="4832785" y="3188025"/>
                </a:lnTo>
                <a:lnTo>
                  <a:pt x="4857374" y="3151626"/>
                </a:lnTo>
                <a:lnTo>
                  <a:pt x="4879161" y="3113304"/>
                </a:lnTo>
                <a:lnTo>
                  <a:pt x="4897999" y="3073208"/>
                </a:lnTo>
                <a:lnTo>
                  <a:pt x="4913740" y="3031483"/>
                </a:lnTo>
                <a:lnTo>
                  <a:pt x="4926239" y="2988277"/>
                </a:lnTo>
                <a:lnTo>
                  <a:pt x="4935349" y="2943735"/>
                </a:lnTo>
                <a:lnTo>
                  <a:pt x="4940922" y="2898006"/>
                </a:lnTo>
                <a:lnTo>
                  <a:pt x="4942813" y="2851236"/>
                </a:lnTo>
                <a:lnTo>
                  <a:pt x="4942813" y="570261"/>
                </a:lnTo>
                <a:lnTo>
                  <a:pt x="4940922" y="523491"/>
                </a:lnTo>
                <a:lnTo>
                  <a:pt x="4935349" y="477762"/>
                </a:lnTo>
                <a:lnTo>
                  <a:pt x="4926239" y="433221"/>
                </a:lnTo>
                <a:lnTo>
                  <a:pt x="4913740" y="390014"/>
                </a:lnTo>
                <a:lnTo>
                  <a:pt x="4897999" y="348289"/>
                </a:lnTo>
                <a:lnTo>
                  <a:pt x="4879161" y="308193"/>
                </a:lnTo>
                <a:lnTo>
                  <a:pt x="4857374" y="269872"/>
                </a:lnTo>
                <a:lnTo>
                  <a:pt x="4832785" y="233472"/>
                </a:lnTo>
                <a:lnTo>
                  <a:pt x="4805541" y="199141"/>
                </a:lnTo>
                <a:lnTo>
                  <a:pt x="4775787" y="167025"/>
                </a:lnTo>
                <a:lnTo>
                  <a:pt x="4743671" y="137272"/>
                </a:lnTo>
                <a:lnTo>
                  <a:pt x="4709340" y="110027"/>
                </a:lnTo>
                <a:lnTo>
                  <a:pt x="4672941" y="85438"/>
                </a:lnTo>
                <a:lnTo>
                  <a:pt x="4634619" y="63651"/>
                </a:lnTo>
                <a:lnTo>
                  <a:pt x="4594523" y="44813"/>
                </a:lnTo>
                <a:lnTo>
                  <a:pt x="4552798" y="29072"/>
                </a:lnTo>
                <a:lnTo>
                  <a:pt x="4509592" y="16573"/>
                </a:lnTo>
                <a:lnTo>
                  <a:pt x="4465050" y="7463"/>
                </a:lnTo>
                <a:lnTo>
                  <a:pt x="4419321" y="1890"/>
                </a:lnTo>
                <a:lnTo>
                  <a:pt x="4372551" y="0"/>
                </a:lnTo>
                <a:close/>
              </a:path>
            </a:pathLst>
          </a:custGeom>
          <a:solidFill>
            <a:srgbClr val="DBEF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149151" y="2123947"/>
            <a:ext cx="3651885" cy="2588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Georgia"/>
                <a:cs typeface="Georgia"/>
              </a:rPr>
              <a:t>Direct</a:t>
            </a:r>
            <a:r>
              <a:rPr dirty="0" sz="2400" spc="-40" b="1">
                <a:latin typeface="Georgia"/>
                <a:cs typeface="Georgia"/>
              </a:rPr>
              <a:t> </a:t>
            </a:r>
            <a:r>
              <a:rPr dirty="0" sz="2400" spc="-10" b="1">
                <a:latin typeface="Georgia"/>
                <a:cs typeface="Georgia"/>
              </a:rPr>
              <a:t>services</a:t>
            </a:r>
            <a:endParaRPr sz="2400">
              <a:latin typeface="Georgia"/>
              <a:cs typeface="Georgia"/>
            </a:endParaRPr>
          </a:p>
          <a:p>
            <a:pPr algn="ctr" marL="276225" marR="268605" indent="635">
              <a:lnSpc>
                <a:spcPct val="99400"/>
              </a:lnSpc>
              <a:spcBef>
                <a:spcPts val="40"/>
              </a:spcBef>
            </a:pPr>
            <a:r>
              <a:rPr dirty="0" sz="2400">
                <a:latin typeface="Georgia"/>
                <a:cs typeface="Georgia"/>
              </a:rPr>
              <a:t>Care</a:t>
            </a:r>
            <a:r>
              <a:rPr dirty="0" sz="2400" spc="-35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coordination </a:t>
            </a:r>
            <a:r>
              <a:rPr dirty="0" sz="2400">
                <a:latin typeface="Georgia"/>
                <a:cs typeface="Georgia"/>
              </a:rPr>
              <a:t>(general</a:t>
            </a:r>
            <a:r>
              <a:rPr dirty="0" sz="2400" spc="-6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and</a:t>
            </a:r>
            <a:r>
              <a:rPr dirty="0" sz="2400" spc="-65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intensive) </a:t>
            </a:r>
            <a:r>
              <a:rPr dirty="0" sz="2400">
                <a:latin typeface="Georgia"/>
                <a:cs typeface="Georgia"/>
              </a:rPr>
              <a:t>Housing</a:t>
            </a:r>
            <a:r>
              <a:rPr dirty="0" sz="2400" spc="-7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supports </a:t>
            </a:r>
            <a:r>
              <a:rPr dirty="0" sz="2400">
                <a:latin typeface="Georgia"/>
                <a:cs typeface="Georgia"/>
              </a:rPr>
              <a:t>Food</a:t>
            </a:r>
            <a:r>
              <a:rPr dirty="0" sz="2400" spc="-5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supports</a:t>
            </a:r>
            <a:endParaRPr sz="24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dirty="0" sz="2400">
                <a:latin typeface="Georgia"/>
                <a:cs typeface="Georgia"/>
              </a:rPr>
              <a:t>Legal</a:t>
            </a:r>
            <a:r>
              <a:rPr dirty="0" sz="2400" spc="-7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services</a:t>
            </a:r>
            <a:endParaRPr sz="24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dirty="0" sz="2400" spc="-20">
                <a:latin typeface="Georgia"/>
                <a:cs typeface="Georgia"/>
              </a:rPr>
              <a:t>Post-</a:t>
            </a:r>
            <a:r>
              <a:rPr dirty="0" sz="2400">
                <a:latin typeface="Georgia"/>
                <a:cs typeface="Georgia"/>
              </a:rPr>
              <a:t>incarceration</a:t>
            </a:r>
            <a:r>
              <a:rPr dirty="0" sz="2400" spc="-5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services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745816" y="1936315"/>
            <a:ext cx="4942840" cy="3422015"/>
          </a:xfrm>
          <a:custGeom>
            <a:avLst/>
            <a:gdLst/>
            <a:ahLst/>
            <a:cxnLst/>
            <a:rect l="l" t="t" r="r" b="b"/>
            <a:pathLst>
              <a:path w="4942840" h="3422015">
                <a:moveTo>
                  <a:pt x="4372551" y="0"/>
                </a:moveTo>
                <a:lnTo>
                  <a:pt x="570261" y="0"/>
                </a:lnTo>
                <a:lnTo>
                  <a:pt x="523491" y="1890"/>
                </a:lnTo>
                <a:lnTo>
                  <a:pt x="477762" y="7463"/>
                </a:lnTo>
                <a:lnTo>
                  <a:pt x="433221" y="16573"/>
                </a:lnTo>
                <a:lnTo>
                  <a:pt x="390014" y="29072"/>
                </a:lnTo>
                <a:lnTo>
                  <a:pt x="348289" y="44813"/>
                </a:lnTo>
                <a:lnTo>
                  <a:pt x="308193" y="63651"/>
                </a:lnTo>
                <a:lnTo>
                  <a:pt x="269872" y="85438"/>
                </a:lnTo>
                <a:lnTo>
                  <a:pt x="233472" y="110027"/>
                </a:lnTo>
                <a:lnTo>
                  <a:pt x="199141" y="137272"/>
                </a:lnTo>
                <a:lnTo>
                  <a:pt x="167025" y="167025"/>
                </a:lnTo>
                <a:lnTo>
                  <a:pt x="137272" y="199141"/>
                </a:lnTo>
                <a:lnTo>
                  <a:pt x="110027" y="233472"/>
                </a:lnTo>
                <a:lnTo>
                  <a:pt x="85438" y="269872"/>
                </a:lnTo>
                <a:lnTo>
                  <a:pt x="63651" y="308193"/>
                </a:lnTo>
                <a:lnTo>
                  <a:pt x="44813" y="348289"/>
                </a:lnTo>
                <a:lnTo>
                  <a:pt x="29072" y="390014"/>
                </a:lnTo>
                <a:lnTo>
                  <a:pt x="16573" y="433221"/>
                </a:lnTo>
                <a:lnTo>
                  <a:pt x="7463" y="477762"/>
                </a:lnTo>
                <a:lnTo>
                  <a:pt x="1890" y="523491"/>
                </a:lnTo>
                <a:lnTo>
                  <a:pt x="0" y="570261"/>
                </a:lnTo>
                <a:lnTo>
                  <a:pt x="0" y="2851236"/>
                </a:lnTo>
                <a:lnTo>
                  <a:pt x="1890" y="2898006"/>
                </a:lnTo>
                <a:lnTo>
                  <a:pt x="7463" y="2943735"/>
                </a:lnTo>
                <a:lnTo>
                  <a:pt x="16573" y="2988277"/>
                </a:lnTo>
                <a:lnTo>
                  <a:pt x="29072" y="3031483"/>
                </a:lnTo>
                <a:lnTo>
                  <a:pt x="44813" y="3073208"/>
                </a:lnTo>
                <a:lnTo>
                  <a:pt x="63651" y="3113304"/>
                </a:lnTo>
                <a:lnTo>
                  <a:pt x="85438" y="3151626"/>
                </a:lnTo>
                <a:lnTo>
                  <a:pt x="110027" y="3188025"/>
                </a:lnTo>
                <a:lnTo>
                  <a:pt x="137272" y="3222356"/>
                </a:lnTo>
                <a:lnTo>
                  <a:pt x="167025" y="3254472"/>
                </a:lnTo>
                <a:lnTo>
                  <a:pt x="199141" y="3284226"/>
                </a:lnTo>
                <a:lnTo>
                  <a:pt x="233472" y="3311470"/>
                </a:lnTo>
                <a:lnTo>
                  <a:pt x="269872" y="3336059"/>
                </a:lnTo>
                <a:lnTo>
                  <a:pt x="308193" y="3357846"/>
                </a:lnTo>
                <a:lnTo>
                  <a:pt x="348289" y="3376684"/>
                </a:lnTo>
                <a:lnTo>
                  <a:pt x="390014" y="3392425"/>
                </a:lnTo>
                <a:lnTo>
                  <a:pt x="433221" y="3404924"/>
                </a:lnTo>
                <a:lnTo>
                  <a:pt x="477762" y="3414034"/>
                </a:lnTo>
                <a:lnTo>
                  <a:pt x="523491" y="3419607"/>
                </a:lnTo>
                <a:lnTo>
                  <a:pt x="570261" y="3421498"/>
                </a:lnTo>
                <a:lnTo>
                  <a:pt x="4372551" y="3421498"/>
                </a:lnTo>
                <a:lnTo>
                  <a:pt x="4419321" y="3419607"/>
                </a:lnTo>
                <a:lnTo>
                  <a:pt x="4465050" y="3414034"/>
                </a:lnTo>
                <a:lnTo>
                  <a:pt x="4509591" y="3404924"/>
                </a:lnTo>
                <a:lnTo>
                  <a:pt x="4552798" y="3392425"/>
                </a:lnTo>
                <a:lnTo>
                  <a:pt x="4594522" y="3376684"/>
                </a:lnTo>
                <a:lnTo>
                  <a:pt x="4634619" y="3357846"/>
                </a:lnTo>
                <a:lnTo>
                  <a:pt x="4672940" y="3336059"/>
                </a:lnTo>
                <a:lnTo>
                  <a:pt x="4709340" y="3311470"/>
                </a:lnTo>
                <a:lnTo>
                  <a:pt x="4743671" y="3284226"/>
                </a:lnTo>
                <a:lnTo>
                  <a:pt x="4775787" y="3254472"/>
                </a:lnTo>
                <a:lnTo>
                  <a:pt x="4805540" y="3222356"/>
                </a:lnTo>
                <a:lnTo>
                  <a:pt x="4832785" y="3188025"/>
                </a:lnTo>
                <a:lnTo>
                  <a:pt x="4857374" y="3151626"/>
                </a:lnTo>
                <a:lnTo>
                  <a:pt x="4879161" y="3113304"/>
                </a:lnTo>
                <a:lnTo>
                  <a:pt x="4897999" y="3073208"/>
                </a:lnTo>
                <a:lnTo>
                  <a:pt x="4913740" y="3031483"/>
                </a:lnTo>
                <a:lnTo>
                  <a:pt x="4926239" y="2988277"/>
                </a:lnTo>
                <a:lnTo>
                  <a:pt x="4935349" y="2943735"/>
                </a:lnTo>
                <a:lnTo>
                  <a:pt x="4940922" y="2898006"/>
                </a:lnTo>
                <a:lnTo>
                  <a:pt x="4942813" y="2851236"/>
                </a:lnTo>
                <a:lnTo>
                  <a:pt x="4942813" y="570261"/>
                </a:lnTo>
                <a:lnTo>
                  <a:pt x="4940922" y="523491"/>
                </a:lnTo>
                <a:lnTo>
                  <a:pt x="4935349" y="477762"/>
                </a:lnTo>
                <a:lnTo>
                  <a:pt x="4926239" y="433221"/>
                </a:lnTo>
                <a:lnTo>
                  <a:pt x="4913740" y="390014"/>
                </a:lnTo>
                <a:lnTo>
                  <a:pt x="4897999" y="348289"/>
                </a:lnTo>
                <a:lnTo>
                  <a:pt x="4879161" y="308193"/>
                </a:lnTo>
                <a:lnTo>
                  <a:pt x="4857374" y="269872"/>
                </a:lnTo>
                <a:lnTo>
                  <a:pt x="4832785" y="233472"/>
                </a:lnTo>
                <a:lnTo>
                  <a:pt x="4805540" y="199141"/>
                </a:lnTo>
                <a:lnTo>
                  <a:pt x="4775787" y="167025"/>
                </a:lnTo>
                <a:lnTo>
                  <a:pt x="4743671" y="137272"/>
                </a:lnTo>
                <a:lnTo>
                  <a:pt x="4709340" y="110027"/>
                </a:lnTo>
                <a:lnTo>
                  <a:pt x="4672940" y="85438"/>
                </a:lnTo>
                <a:lnTo>
                  <a:pt x="4634619" y="63651"/>
                </a:lnTo>
                <a:lnTo>
                  <a:pt x="4594522" y="44813"/>
                </a:lnTo>
                <a:lnTo>
                  <a:pt x="4552798" y="29072"/>
                </a:lnTo>
                <a:lnTo>
                  <a:pt x="4509591" y="16573"/>
                </a:lnTo>
                <a:lnTo>
                  <a:pt x="4465050" y="7463"/>
                </a:lnTo>
                <a:lnTo>
                  <a:pt x="4419321" y="1890"/>
                </a:lnTo>
                <a:lnTo>
                  <a:pt x="4372551" y="0"/>
                </a:lnTo>
                <a:close/>
              </a:path>
            </a:pathLst>
          </a:custGeom>
          <a:solidFill>
            <a:srgbClr val="DBEF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7279679" y="2123947"/>
            <a:ext cx="3874770" cy="258889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 indent="559435">
              <a:lnSpc>
                <a:spcPct val="100800"/>
              </a:lnSpc>
              <a:spcBef>
                <a:spcPts val="75"/>
              </a:spcBef>
            </a:pPr>
            <a:r>
              <a:rPr dirty="0" sz="2400" b="1">
                <a:latin typeface="Georgia"/>
                <a:cs typeface="Georgia"/>
              </a:rPr>
              <a:t>Capacity</a:t>
            </a:r>
            <a:r>
              <a:rPr dirty="0" sz="2400" spc="-40" b="1">
                <a:latin typeface="Georgia"/>
                <a:cs typeface="Georgia"/>
              </a:rPr>
              <a:t> </a:t>
            </a:r>
            <a:r>
              <a:rPr dirty="0" sz="2400" spc="-10" b="1">
                <a:latin typeface="Georgia"/>
                <a:cs typeface="Georgia"/>
              </a:rPr>
              <a:t>building </a:t>
            </a:r>
            <a:r>
              <a:rPr dirty="0" sz="2400">
                <a:latin typeface="Georgia"/>
                <a:cs typeface="Georgia"/>
              </a:rPr>
              <a:t>Staff</a:t>
            </a:r>
            <a:r>
              <a:rPr dirty="0" sz="2400" spc="-5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training</a:t>
            </a:r>
            <a:r>
              <a:rPr dirty="0" sz="2400" spc="-4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and</a:t>
            </a:r>
            <a:r>
              <a:rPr dirty="0" sz="2400" spc="-4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new</a:t>
            </a:r>
            <a:r>
              <a:rPr dirty="0" sz="2400" spc="-4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roles </a:t>
            </a:r>
            <a:r>
              <a:rPr dirty="0" sz="2400">
                <a:latin typeface="Georgia"/>
                <a:cs typeface="Georgia"/>
              </a:rPr>
              <a:t>(eg</a:t>
            </a:r>
            <a:r>
              <a:rPr dirty="0" sz="2400" spc="-4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CHWs</a:t>
            </a:r>
            <a:r>
              <a:rPr dirty="0" sz="2400" spc="-3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and</a:t>
            </a:r>
            <a:r>
              <a:rPr dirty="0" sz="2400" spc="-4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peer</a:t>
            </a:r>
            <a:r>
              <a:rPr dirty="0" sz="2400" spc="-3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support)</a:t>
            </a:r>
            <a:endParaRPr sz="2400">
              <a:latin typeface="Georgia"/>
              <a:cs typeface="Georgia"/>
            </a:endParaRPr>
          </a:p>
          <a:p>
            <a:pPr algn="ctr" marL="283210" marR="274320" indent="-1270">
              <a:lnSpc>
                <a:spcPct val="99200"/>
              </a:lnSpc>
              <a:spcBef>
                <a:spcPts val="25"/>
              </a:spcBef>
            </a:pPr>
            <a:r>
              <a:rPr dirty="0" sz="2400">
                <a:latin typeface="Georgia"/>
                <a:cs typeface="Georgia"/>
              </a:rPr>
              <a:t>Strengthening</a:t>
            </a:r>
            <a:r>
              <a:rPr dirty="0" sz="2400" spc="-100">
                <a:latin typeface="Georgia"/>
                <a:cs typeface="Georgia"/>
              </a:rPr>
              <a:t> </a:t>
            </a:r>
            <a:r>
              <a:rPr dirty="0" sz="2400" spc="-20">
                <a:latin typeface="Georgia"/>
                <a:cs typeface="Georgia"/>
              </a:rPr>
              <a:t>CBOs </a:t>
            </a:r>
            <a:r>
              <a:rPr dirty="0" sz="2400">
                <a:latin typeface="Georgia"/>
                <a:cs typeface="Georgia"/>
              </a:rPr>
              <a:t>Community</a:t>
            </a:r>
            <a:r>
              <a:rPr dirty="0" sz="2400" spc="-7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engagement </a:t>
            </a:r>
            <a:r>
              <a:rPr dirty="0" sz="2400">
                <a:latin typeface="Georgia"/>
                <a:cs typeface="Georgia"/>
              </a:rPr>
              <a:t>Data</a:t>
            </a:r>
            <a:r>
              <a:rPr dirty="0" sz="2400" spc="-7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sharing</a:t>
            </a:r>
            <a:r>
              <a:rPr dirty="0" sz="2400" spc="-65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systems</a:t>
            </a:r>
            <a:endParaRPr sz="2400">
              <a:latin typeface="Georgia"/>
              <a:cs typeface="Georgia"/>
            </a:endParaRPr>
          </a:p>
          <a:p>
            <a:pPr algn="ctr" marL="1270">
              <a:lnSpc>
                <a:spcPct val="100000"/>
              </a:lnSpc>
              <a:spcBef>
                <a:spcPts val="20"/>
              </a:spcBef>
            </a:pPr>
            <a:r>
              <a:rPr dirty="0" sz="2400">
                <a:latin typeface="Georgia"/>
                <a:cs typeface="Georgia"/>
              </a:rPr>
              <a:t>Case</a:t>
            </a:r>
            <a:r>
              <a:rPr dirty="0" sz="2400" spc="-6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management</a:t>
            </a:r>
            <a:r>
              <a:rPr dirty="0" sz="2400" spc="-7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systems</a:t>
            </a:r>
            <a:endParaRPr sz="2400">
              <a:latin typeface="Georgia"/>
              <a:cs typeface="Georgi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53017" y="5185530"/>
            <a:ext cx="11234420" cy="1038225"/>
            <a:chOff x="453017" y="5185530"/>
            <a:chExt cx="11234420" cy="1038225"/>
          </a:xfrm>
        </p:grpSpPr>
        <p:sp>
          <p:nvSpPr>
            <p:cNvPr id="10" name="object 10"/>
            <p:cNvSpPr/>
            <p:nvPr/>
          </p:nvSpPr>
          <p:spPr>
            <a:xfrm>
              <a:off x="465717" y="5198230"/>
              <a:ext cx="11209020" cy="1012825"/>
            </a:xfrm>
            <a:custGeom>
              <a:avLst/>
              <a:gdLst/>
              <a:ahLst/>
              <a:cxnLst/>
              <a:rect l="l" t="t" r="r" b="b"/>
              <a:pathLst>
                <a:path w="11209020" h="1012825">
                  <a:moveTo>
                    <a:pt x="11039870" y="0"/>
                  </a:moveTo>
                  <a:lnTo>
                    <a:pt x="168754" y="0"/>
                  </a:lnTo>
                  <a:lnTo>
                    <a:pt x="123892" y="6028"/>
                  </a:lnTo>
                  <a:lnTo>
                    <a:pt x="83580" y="23040"/>
                  </a:lnTo>
                  <a:lnTo>
                    <a:pt x="49427" y="49427"/>
                  </a:lnTo>
                  <a:lnTo>
                    <a:pt x="23039" y="83581"/>
                  </a:lnTo>
                  <a:lnTo>
                    <a:pt x="6028" y="123894"/>
                  </a:lnTo>
                  <a:lnTo>
                    <a:pt x="0" y="168756"/>
                  </a:lnTo>
                  <a:lnTo>
                    <a:pt x="0" y="843790"/>
                  </a:lnTo>
                  <a:lnTo>
                    <a:pt x="6028" y="888652"/>
                  </a:lnTo>
                  <a:lnTo>
                    <a:pt x="23039" y="928964"/>
                  </a:lnTo>
                  <a:lnTo>
                    <a:pt x="49427" y="963118"/>
                  </a:lnTo>
                  <a:lnTo>
                    <a:pt x="83580" y="989505"/>
                  </a:lnTo>
                  <a:lnTo>
                    <a:pt x="123892" y="1006517"/>
                  </a:lnTo>
                  <a:lnTo>
                    <a:pt x="168754" y="1012545"/>
                  </a:lnTo>
                  <a:lnTo>
                    <a:pt x="11039870" y="1012545"/>
                  </a:lnTo>
                  <a:lnTo>
                    <a:pt x="11084732" y="1006517"/>
                  </a:lnTo>
                  <a:lnTo>
                    <a:pt x="11125044" y="989505"/>
                  </a:lnTo>
                  <a:lnTo>
                    <a:pt x="11159198" y="963118"/>
                  </a:lnTo>
                  <a:lnTo>
                    <a:pt x="11185585" y="928964"/>
                  </a:lnTo>
                  <a:lnTo>
                    <a:pt x="11202597" y="888652"/>
                  </a:lnTo>
                  <a:lnTo>
                    <a:pt x="11208625" y="843790"/>
                  </a:lnTo>
                  <a:lnTo>
                    <a:pt x="11208625" y="168756"/>
                  </a:lnTo>
                  <a:lnTo>
                    <a:pt x="11202597" y="123894"/>
                  </a:lnTo>
                  <a:lnTo>
                    <a:pt x="11185585" y="83581"/>
                  </a:lnTo>
                  <a:lnTo>
                    <a:pt x="11159198" y="49427"/>
                  </a:lnTo>
                  <a:lnTo>
                    <a:pt x="11125044" y="23040"/>
                  </a:lnTo>
                  <a:lnTo>
                    <a:pt x="11084732" y="6028"/>
                  </a:lnTo>
                  <a:lnTo>
                    <a:pt x="11039870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465717" y="5198230"/>
              <a:ext cx="11209020" cy="1012825"/>
            </a:xfrm>
            <a:custGeom>
              <a:avLst/>
              <a:gdLst/>
              <a:ahLst/>
              <a:cxnLst/>
              <a:rect l="l" t="t" r="r" b="b"/>
              <a:pathLst>
                <a:path w="11209020" h="1012825">
                  <a:moveTo>
                    <a:pt x="0" y="168755"/>
                  </a:moveTo>
                  <a:lnTo>
                    <a:pt x="6028" y="123893"/>
                  </a:lnTo>
                  <a:lnTo>
                    <a:pt x="23039" y="83581"/>
                  </a:lnTo>
                  <a:lnTo>
                    <a:pt x="49427" y="49427"/>
                  </a:lnTo>
                  <a:lnTo>
                    <a:pt x="83580" y="23040"/>
                  </a:lnTo>
                  <a:lnTo>
                    <a:pt x="123892" y="6028"/>
                  </a:lnTo>
                  <a:lnTo>
                    <a:pt x="168754" y="0"/>
                  </a:lnTo>
                  <a:lnTo>
                    <a:pt x="11039871" y="0"/>
                  </a:lnTo>
                  <a:lnTo>
                    <a:pt x="11084732" y="6028"/>
                  </a:lnTo>
                  <a:lnTo>
                    <a:pt x="11125045" y="23040"/>
                  </a:lnTo>
                  <a:lnTo>
                    <a:pt x="11159199" y="49427"/>
                  </a:lnTo>
                  <a:lnTo>
                    <a:pt x="11185586" y="83581"/>
                  </a:lnTo>
                  <a:lnTo>
                    <a:pt x="11202598" y="123893"/>
                  </a:lnTo>
                  <a:lnTo>
                    <a:pt x="11208626" y="168755"/>
                  </a:lnTo>
                  <a:lnTo>
                    <a:pt x="11208626" y="843789"/>
                  </a:lnTo>
                  <a:lnTo>
                    <a:pt x="11202598" y="888651"/>
                  </a:lnTo>
                  <a:lnTo>
                    <a:pt x="11185586" y="928963"/>
                  </a:lnTo>
                  <a:lnTo>
                    <a:pt x="11159199" y="963117"/>
                  </a:lnTo>
                  <a:lnTo>
                    <a:pt x="11125045" y="989504"/>
                  </a:lnTo>
                  <a:lnTo>
                    <a:pt x="11084732" y="1006516"/>
                  </a:lnTo>
                  <a:lnTo>
                    <a:pt x="11039871" y="1012545"/>
                  </a:lnTo>
                  <a:lnTo>
                    <a:pt x="168754" y="1012545"/>
                  </a:lnTo>
                  <a:lnTo>
                    <a:pt x="123892" y="1006516"/>
                  </a:lnTo>
                  <a:lnTo>
                    <a:pt x="83580" y="989504"/>
                  </a:lnTo>
                  <a:lnTo>
                    <a:pt x="49427" y="963117"/>
                  </a:lnTo>
                  <a:lnTo>
                    <a:pt x="23039" y="928963"/>
                  </a:lnTo>
                  <a:lnTo>
                    <a:pt x="6028" y="888651"/>
                  </a:lnTo>
                  <a:lnTo>
                    <a:pt x="0" y="843789"/>
                  </a:lnTo>
                  <a:lnTo>
                    <a:pt x="0" y="168755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1687735" y="5269483"/>
            <a:ext cx="876173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48435" marR="5080" indent="-143637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Georgia"/>
                <a:cs typeface="Georgia"/>
              </a:rPr>
              <a:t>For:</a:t>
            </a:r>
            <a:r>
              <a:rPr dirty="0" sz="2400" spc="-50" b="1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high</a:t>
            </a:r>
            <a:r>
              <a:rPr dirty="0" sz="2400" spc="-5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health</a:t>
            </a:r>
            <a:r>
              <a:rPr dirty="0" sz="2400" spc="-5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care</a:t>
            </a:r>
            <a:r>
              <a:rPr dirty="0" sz="2400" spc="-5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utilizers,</a:t>
            </a:r>
            <a:r>
              <a:rPr dirty="0" sz="2400" spc="-5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high</a:t>
            </a:r>
            <a:r>
              <a:rPr dirty="0" sz="2400" spc="-5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utilizers</a:t>
            </a:r>
            <a:r>
              <a:rPr dirty="0" sz="2400" spc="-5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of</a:t>
            </a:r>
            <a:r>
              <a:rPr dirty="0" sz="2400" spc="-5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multiple</a:t>
            </a:r>
            <a:r>
              <a:rPr dirty="0" sz="2400" spc="-5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services, </a:t>
            </a:r>
            <a:r>
              <a:rPr dirty="0" sz="2400">
                <a:latin typeface="Georgia"/>
                <a:cs typeface="Georgia"/>
              </a:rPr>
              <a:t>homeless</a:t>
            </a:r>
            <a:r>
              <a:rPr dirty="0" sz="2400" spc="-8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clients,</a:t>
            </a:r>
            <a:r>
              <a:rPr dirty="0" sz="2400" spc="-8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behavioral</a:t>
            </a:r>
            <a:r>
              <a:rPr dirty="0" sz="2400" spc="-8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health</a:t>
            </a:r>
            <a:r>
              <a:rPr dirty="0" sz="2400" spc="-8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patients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446184" y="3604202"/>
            <a:ext cx="1299845" cy="85725"/>
          </a:xfrm>
          <a:custGeom>
            <a:avLst/>
            <a:gdLst/>
            <a:ahLst/>
            <a:cxnLst/>
            <a:rect l="l" t="t" r="r" b="b"/>
            <a:pathLst>
              <a:path w="1299845" h="85725">
                <a:moveTo>
                  <a:pt x="1213907" y="0"/>
                </a:moveTo>
                <a:lnTo>
                  <a:pt x="1213907" y="85725"/>
                </a:lnTo>
                <a:lnTo>
                  <a:pt x="1271057" y="57150"/>
                </a:lnTo>
                <a:lnTo>
                  <a:pt x="1228195" y="57150"/>
                </a:lnTo>
                <a:lnTo>
                  <a:pt x="1228195" y="28575"/>
                </a:lnTo>
                <a:lnTo>
                  <a:pt x="1271057" y="28575"/>
                </a:lnTo>
                <a:lnTo>
                  <a:pt x="1213907" y="0"/>
                </a:lnTo>
                <a:close/>
              </a:path>
              <a:path w="1299845" h="85725">
                <a:moveTo>
                  <a:pt x="1213907" y="28575"/>
                </a:moveTo>
                <a:lnTo>
                  <a:pt x="0" y="28575"/>
                </a:lnTo>
                <a:lnTo>
                  <a:pt x="0" y="57150"/>
                </a:lnTo>
                <a:lnTo>
                  <a:pt x="1213907" y="57150"/>
                </a:lnTo>
                <a:lnTo>
                  <a:pt x="1213907" y="28575"/>
                </a:lnTo>
                <a:close/>
              </a:path>
              <a:path w="1299845" h="85725">
                <a:moveTo>
                  <a:pt x="1271057" y="28575"/>
                </a:moveTo>
                <a:lnTo>
                  <a:pt x="1228195" y="28575"/>
                </a:lnTo>
                <a:lnTo>
                  <a:pt x="1228195" y="57150"/>
                </a:lnTo>
                <a:lnTo>
                  <a:pt x="1271057" y="57150"/>
                </a:lnTo>
                <a:lnTo>
                  <a:pt x="1299632" y="42862"/>
                </a:lnTo>
                <a:lnTo>
                  <a:pt x="1271057" y="28575"/>
                </a:lnTo>
                <a:close/>
              </a:path>
            </a:pathLst>
          </a:custGeom>
          <a:solidFill>
            <a:srgbClr val="99939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5249016" y="3176523"/>
            <a:ext cx="171196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i="1">
                <a:solidFill>
                  <a:srgbClr val="1C1C1C"/>
                </a:solidFill>
                <a:latin typeface="Georgia"/>
                <a:cs typeface="Georgia"/>
              </a:rPr>
              <a:t>Supported</a:t>
            </a:r>
            <a:r>
              <a:rPr dirty="0" sz="2200" spc="-90" i="1">
                <a:solidFill>
                  <a:srgbClr val="1C1C1C"/>
                </a:solidFill>
                <a:latin typeface="Georgia"/>
                <a:cs typeface="Georgia"/>
              </a:rPr>
              <a:t> </a:t>
            </a:r>
            <a:r>
              <a:rPr dirty="0" sz="2200" spc="-25" i="1">
                <a:solidFill>
                  <a:srgbClr val="1C1C1C"/>
                </a:solidFill>
                <a:latin typeface="Georgia"/>
                <a:cs typeface="Georgia"/>
              </a:rPr>
              <a:t>by</a:t>
            </a:r>
            <a:endParaRPr sz="2200">
              <a:latin typeface="Georgia"/>
              <a:cs typeface="Georgia"/>
            </a:endParaRPr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16775" y="147342"/>
            <a:ext cx="1288479" cy="5177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4439" y="263143"/>
            <a:ext cx="1002030" cy="64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10">
                <a:latin typeface="Arial"/>
                <a:cs typeface="Arial"/>
              </a:rPr>
              <a:t>The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image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part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with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relationship</a:t>
            </a:r>
            <a:r>
              <a:rPr dirty="0" sz="250">
                <a:latin typeface="Arial"/>
                <a:cs typeface="Arial"/>
              </a:rPr>
              <a:t> ID </a:t>
            </a:r>
            <a:r>
              <a:rPr dirty="0" sz="250" spc="10">
                <a:latin typeface="Arial"/>
                <a:cs typeface="Arial"/>
              </a:rPr>
              <a:t>rId2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was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not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found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in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the</a:t>
            </a:r>
            <a:r>
              <a:rPr dirty="0" sz="250" spc="5">
                <a:latin typeface="Arial"/>
                <a:cs typeface="Arial"/>
              </a:rPr>
              <a:t> </a:t>
            </a:r>
            <a:r>
              <a:rPr dirty="0" sz="250" spc="-20">
                <a:latin typeface="Arial"/>
                <a:cs typeface="Arial"/>
              </a:rPr>
              <a:t>file.</a:t>
            </a:r>
            <a:endParaRPr sz="2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446368" y="256193"/>
            <a:ext cx="1250950" cy="405765"/>
          </a:xfrm>
          <a:custGeom>
            <a:avLst/>
            <a:gdLst/>
            <a:ahLst/>
            <a:cxnLst/>
            <a:rect l="l" t="t" r="r" b="b"/>
            <a:pathLst>
              <a:path w="1250950" h="405765">
                <a:moveTo>
                  <a:pt x="0" y="0"/>
                </a:moveTo>
                <a:lnTo>
                  <a:pt x="1250696" y="0"/>
                </a:lnTo>
              </a:path>
              <a:path w="1250950" h="405765">
                <a:moveTo>
                  <a:pt x="0" y="0"/>
                </a:moveTo>
                <a:lnTo>
                  <a:pt x="0" y="405384"/>
                </a:lnTo>
              </a:path>
              <a:path w="1250950" h="405765">
                <a:moveTo>
                  <a:pt x="0" y="405384"/>
                </a:moveTo>
                <a:lnTo>
                  <a:pt x="1250696" y="405384"/>
                </a:lnTo>
              </a:path>
              <a:path w="1250950" h="405765">
                <a:moveTo>
                  <a:pt x="1250696" y="405384"/>
                </a:moveTo>
                <a:lnTo>
                  <a:pt x="125069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Medicaid</a:t>
            </a:r>
            <a:r>
              <a:rPr dirty="0" spc="-170"/>
              <a:t> </a:t>
            </a:r>
            <a:r>
              <a:rPr dirty="0"/>
              <a:t>funding</a:t>
            </a:r>
            <a:r>
              <a:rPr dirty="0" spc="-170"/>
              <a:t> </a:t>
            </a:r>
            <a:r>
              <a:rPr dirty="0" spc="-10"/>
              <a:t>options</a:t>
            </a:r>
          </a:p>
        </p:txBody>
      </p:sp>
      <p:sp>
        <p:nvSpPr>
          <p:cNvPr id="5" name="object 5"/>
          <p:cNvSpPr/>
          <p:nvPr/>
        </p:nvSpPr>
        <p:spPr>
          <a:xfrm>
            <a:off x="480005" y="1927641"/>
            <a:ext cx="3688715" cy="2004695"/>
          </a:xfrm>
          <a:custGeom>
            <a:avLst/>
            <a:gdLst/>
            <a:ahLst/>
            <a:cxnLst/>
            <a:rect l="l" t="t" r="r" b="b"/>
            <a:pathLst>
              <a:path w="3688715" h="2004695">
                <a:moveTo>
                  <a:pt x="3354060" y="0"/>
                </a:moveTo>
                <a:lnTo>
                  <a:pt x="334078" y="0"/>
                </a:lnTo>
                <a:lnTo>
                  <a:pt x="284710" y="3622"/>
                </a:lnTo>
                <a:lnTo>
                  <a:pt x="237591" y="14144"/>
                </a:lnTo>
                <a:lnTo>
                  <a:pt x="193239" y="31050"/>
                </a:lnTo>
                <a:lnTo>
                  <a:pt x="152169" y="53822"/>
                </a:lnTo>
                <a:lnTo>
                  <a:pt x="114898" y="81944"/>
                </a:lnTo>
                <a:lnTo>
                  <a:pt x="81943" y="114898"/>
                </a:lnTo>
                <a:lnTo>
                  <a:pt x="53822" y="152169"/>
                </a:lnTo>
                <a:lnTo>
                  <a:pt x="31050" y="193239"/>
                </a:lnTo>
                <a:lnTo>
                  <a:pt x="14144" y="237592"/>
                </a:lnTo>
                <a:lnTo>
                  <a:pt x="3622" y="284711"/>
                </a:lnTo>
                <a:lnTo>
                  <a:pt x="0" y="334078"/>
                </a:lnTo>
                <a:lnTo>
                  <a:pt x="0" y="1670348"/>
                </a:lnTo>
                <a:lnTo>
                  <a:pt x="3622" y="1719716"/>
                </a:lnTo>
                <a:lnTo>
                  <a:pt x="14144" y="1766834"/>
                </a:lnTo>
                <a:lnTo>
                  <a:pt x="31050" y="1811187"/>
                </a:lnTo>
                <a:lnTo>
                  <a:pt x="53822" y="1852257"/>
                </a:lnTo>
                <a:lnTo>
                  <a:pt x="81943" y="1889528"/>
                </a:lnTo>
                <a:lnTo>
                  <a:pt x="114898" y="1922483"/>
                </a:lnTo>
                <a:lnTo>
                  <a:pt x="152169" y="1950604"/>
                </a:lnTo>
                <a:lnTo>
                  <a:pt x="193239" y="1973376"/>
                </a:lnTo>
                <a:lnTo>
                  <a:pt x="237591" y="1990282"/>
                </a:lnTo>
                <a:lnTo>
                  <a:pt x="284710" y="2000804"/>
                </a:lnTo>
                <a:lnTo>
                  <a:pt x="334078" y="2004427"/>
                </a:lnTo>
                <a:lnTo>
                  <a:pt x="3354060" y="2004427"/>
                </a:lnTo>
                <a:lnTo>
                  <a:pt x="3403427" y="2000804"/>
                </a:lnTo>
                <a:lnTo>
                  <a:pt x="3450546" y="1990282"/>
                </a:lnTo>
                <a:lnTo>
                  <a:pt x="3494899" y="1973376"/>
                </a:lnTo>
                <a:lnTo>
                  <a:pt x="3535969" y="1950604"/>
                </a:lnTo>
                <a:lnTo>
                  <a:pt x="3573240" y="1922483"/>
                </a:lnTo>
                <a:lnTo>
                  <a:pt x="3606195" y="1889528"/>
                </a:lnTo>
                <a:lnTo>
                  <a:pt x="3634316" y="1852257"/>
                </a:lnTo>
                <a:lnTo>
                  <a:pt x="3657088" y="1811187"/>
                </a:lnTo>
                <a:lnTo>
                  <a:pt x="3673994" y="1766834"/>
                </a:lnTo>
                <a:lnTo>
                  <a:pt x="3684516" y="1719716"/>
                </a:lnTo>
                <a:lnTo>
                  <a:pt x="3688138" y="1670348"/>
                </a:lnTo>
                <a:lnTo>
                  <a:pt x="3688138" y="334078"/>
                </a:lnTo>
                <a:lnTo>
                  <a:pt x="3684516" y="284711"/>
                </a:lnTo>
                <a:lnTo>
                  <a:pt x="3673994" y="237592"/>
                </a:lnTo>
                <a:lnTo>
                  <a:pt x="3657088" y="193239"/>
                </a:lnTo>
                <a:lnTo>
                  <a:pt x="3634316" y="152169"/>
                </a:lnTo>
                <a:lnTo>
                  <a:pt x="3606195" y="114898"/>
                </a:lnTo>
                <a:lnTo>
                  <a:pt x="3573240" y="81944"/>
                </a:lnTo>
                <a:lnTo>
                  <a:pt x="3535969" y="53822"/>
                </a:lnTo>
                <a:lnTo>
                  <a:pt x="3494899" y="31050"/>
                </a:lnTo>
                <a:lnTo>
                  <a:pt x="3450546" y="14144"/>
                </a:lnTo>
                <a:lnTo>
                  <a:pt x="3403427" y="3622"/>
                </a:lnTo>
                <a:lnTo>
                  <a:pt x="3354060" y="0"/>
                </a:lnTo>
                <a:close/>
              </a:path>
            </a:pathLst>
          </a:custGeom>
          <a:solidFill>
            <a:srgbClr val="D8D1E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700855" y="2044700"/>
            <a:ext cx="3246755" cy="149796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ctr" marL="575310" marR="567055">
              <a:lnSpc>
                <a:spcPct val="100800"/>
              </a:lnSpc>
              <a:spcBef>
                <a:spcPts val="75"/>
              </a:spcBef>
            </a:pPr>
            <a:r>
              <a:rPr dirty="0" sz="2400" spc="-10" b="1">
                <a:latin typeface="Georgia"/>
                <a:cs typeface="Georgia"/>
              </a:rPr>
              <a:t>Conventional options</a:t>
            </a:r>
            <a:endParaRPr sz="2400">
              <a:latin typeface="Georgia"/>
              <a:cs typeface="Georgia"/>
            </a:endParaRPr>
          </a:p>
          <a:p>
            <a:pPr algn="ctr" marL="12700" marR="5080">
              <a:lnSpc>
                <a:spcPct val="100800"/>
              </a:lnSpc>
            </a:pPr>
            <a:r>
              <a:rPr dirty="0" sz="2400">
                <a:latin typeface="Georgia"/>
                <a:cs typeface="Georgia"/>
              </a:rPr>
              <a:t>(eg</a:t>
            </a:r>
            <a:r>
              <a:rPr dirty="0" sz="2400" spc="-6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covered</a:t>
            </a:r>
            <a:r>
              <a:rPr dirty="0" sz="2400" spc="-6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benefits,</a:t>
            </a:r>
            <a:r>
              <a:rPr dirty="0" sz="2400" spc="-55">
                <a:latin typeface="Georgia"/>
                <a:cs typeface="Georgia"/>
              </a:rPr>
              <a:t> </a:t>
            </a:r>
            <a:r>
              <a:rPr dirty="0" sz="2400" spc="-25">
                <a:latin typeface="Georgia"/>
                <a:cs typeface="Georgia"/>
              </a:rPr>
              <a:t>in-</a:t>
            </a:r>
            <a:r>
              <a:rPr dirty="0" sz="2400">
                <a:latin typeface="Georgia"/>
                <a:cs typeface="Georgia"/>
              </a:rPr>
              <a:t>lieu</a:t>
            </a:r>
            <a:r>
              <a:rPr dirty="0" sz="2400" spc="-5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of</a:t>
            </a:r>
            <a:r>
              <a:rPr dirty="0" sz="2400" spc="-4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services,</a:t>
            </a:r>
            <a:r>
              <a:rPr dirty="0" sz="2400" spc="-40">
                <a:latin typeface="Georgia"/>
                <a:cs typeface="Georgia"/>
              </a:rPr>
              <a:t> </a:t>
            </a:r>
            <a:r>
              <a:rPr dirty="0" sz="2400" spc="-20">
                <a:latin typeface="Georgia"/>
                <a:cs typeface="Georgia"/>
              </a:rPr>
              <a:t>MAA)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246736" y="1927641"/>
            <a:ext cx="3688715" cy="2004695"/>
          </a:xfrm>
          <a:custGeom>
            <a:avLst/>
            <a:gdLst/>
            <a:ahLst/>
            <a:cxnLst/>
            <a:rect l="l" t="t" r="r" b="b"/>
            <a:pathLst>
              <a:path w="3688715" h="2004695">
                <a:moveTo>
                  <a:pt x="3354061" y="0"/>
                </a:moveTo>
                <a:lnTo>
                  <a:pt x="334078" y="0"/>
                </a:lnTo>
                <a:lnTo>
                  <a:pt x="284710" y="3622"/>
                </a:lnTo>
                <a:lnTo>
                  <a:pt x="237592" y="14144"/>
                </a:lnTo>
                <a:lnTo>
                  <a:pt x="193239" y="31050"/>
                </a:lnTo>
                <a:lnTo>
                  <a:pt x="152169" y="53822"/>
                </a:lnTo>
                <a:lnTo>
                  <a:pt x="114898" y="81944"/>
                </a:lnTo>
                <a:lnTo>
                  <a:pt x="81943" y="114898"/>
                </a:lnTo>
                <a:lnTo>
                  <a:pt x="53822" y="152169"/>
                </a:lnTo>
                <a:lnTo>
                  <a:pt x="31050" y="193239"/>
                </a:lnTo>
                <a:lnTo>
                  <a:pt x="14144" y="237592"/>
                </a:lnTo>
                <a:lnTo>
                  <a:pt x="3622" y="284711"/>
                </a:lnTo>
                <a:lnTo>
                  <a:pt x="0" y="334078"/>
                </a:lnTo>
                <a:lnTo>
                  <a:pt x="0" y="1670348"/>
                </a:lnTo>
                <a:lnTo>
                  <a:pt x="3622" y="1719716"/>
                </a:lnTo>
                <a:lnTo>
                  <a:pt x="14144" y="1766834"/>
                </a:lnTo>
                <a:lnTo>
                  <a:pt x="31050" y="1811187"/>
                </a:lnTo>
                <a:lnTo>
                  <a:pt x="53822" y="1852257"/>
                </a:lnTo>
                <a:lnTo>
                  <a:pt x="81943" y="1889528"/>
                </a:lnTo>
                <a:lnTo>
                  <a:pt x="114898" y="1922483"/>
                </a:lnTo>
                <a:lnTo>
                  <a:pt x="152169" y="1950604"/>
                </a:lnTo>
                <a:lnTo>
                  <a:pt x="193239" y="1973376"/>
                </a:lnTo>
                <a:lnTo>
                  <a:pt x="237592" y="1990282"/>
                </a:lnTo>
                <a:lnTo>
                  <a:pt x="284710" y="2000804"/>
                </a:lnTo>
                <a:lnTo>
                  <a:pt x="334078" y="2004427"/>
                </a:lnTo>
                <a:lnTo>
                  <a:pt x="3354061" y="2004427"/>
                </a:lnTo>
                <a:lnTo>
                  <a:pt x="3403428" y="2000804"/>
                </a:lnTo>
                <a:lnTo>
                  <a:pt x="3450546" y="1990282"/>
                </a:lnTo>
                <a:lnTo>
                  <a:pt x="3494899" y="1973376"/>
                </a:lnTo>
                <a:lnTo>
                  <a:pt x="3535969" y="1950604"/>
                </a:lnTo>
                <a:lnTo>
                  <a:pt x="3573240" y="1922483"/>
                </a:lnTo>
                <a:lnTo>
                  <a:pt x="3606194" y="1889528"/>
                </a:lnTo>
                <a:lnTo>
                  <a:pt x="3634316" y="1852257"/>
                </a:lnTo>
                <a:lnTo>
                  <a:pt x="3657088" y="1811187"/>
                </a:lnTo>
                <a:lnTo>
                  <a:pt x="3673993" y="1766834"/>
                </a:lnTo>
                <a:lnTo>
                  <a:pt x="3684516" y="1719716"/>
                </a:lnTo>
                <a:lnTo>
                  <a:pt x="3688138" y="1670348"/>
                </a:lnTo>
                <a:lnTo>
                  <a:pt x="3688138" y="334078"/>
                </a:lnTo>
                <a:lnTo>
                  <a:pt x="3684516" y="284711"/>
                </a:lnTo>
                <a:lnTo>
                  <a:pt x="3673993" y="237592"/>
                </a:lnTo>
                <a:lnTo>
                  <a:pt x="3657088" y="193239"/>
                </a:lnTo>
                <a:lnTo>
                  <a:pt x="3634316" y="152169"/>
                </a:lnTo>
                <a:lnTo>
                  <a:pt x="3606194" y="114898"/>
                </a:lnTo>
                <a:lnTo>
                  <a:pt x="3573240" y="81944"/>
                </a:lnTo>
                <a:lnTo>
                  <a:pt x="3535969" y="53822"/>
                </a:lnTo>
                <a:lnTo>
                  <a:pt x="3494899" y="31050"/>
                </a:lnTo>
                <a:lnTo>
                  <a:pt x="3450546" y="14144"/>
                </a:lnTo>
                <a:lnTo>
                  <a:pt x="3403428" y="3622"/>
                </a:lnTo>
                <a:lnTo>
                  <a:pt x="3354061" y="0"/>
                </a:lnTo>
                <a:close/>
              </a:path>
            </a:pathLst>
          </a:custGeom>
          <a:solidFill>
            <a:srgbClr val="D8D1E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4523149" y="2044700"/>
            <a:ext cx="3135630" cy="149796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ctr" marL="688975" marR="681990">
              <a:lnSpc>
                <a:spcPct val="100800"/>
              </a:lnSpc>
              <a:spcBef>
                <a:spcPts val="75"/>
              </a:spcBef>
            </a:pPr>
            <a:r>
              <a:rPr dirty="0" sz="2400" spc="-10" b="1">
                <a:latin typeface="Georgia"/>
                <a:cs typeface="Georgia"/>
              </a:rPr>
              <a:t>Alternative models</a:t>
            </a:r>
            <a:endParaRPr sz="2400">
              <a:latin typeface="Georgia"/>
              <a:cs typeface="Georgia"/>
            </a:endParaRPr>
          </a:p>
          <a:p>
            <a:pPr algn="ctr" marL="12700" marR="5080">
              <a:lnSpc>
                <a:spcPct val="100800"/>
              </a:lnSpc>
            </a:pPr>
            <a:r>
              <a:rPr dirty="0" sz="2400">
                <a:latin typeface="Georgia"/>
                <a:cs typeface="Georgia"/>
              </a:rPr>
              <a:t>(eg</a:t>
            </a:r>
            <a:r>
              <a:rPr dirty="0" sz="2400" spc="-2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WPC</a:t>
            </a:r>
            <a:r>
              <a:rPr dirty="0" sz="2400" spc="-25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bundled </a:t>
            </a:r>
            <a:r>
              <a:rPr dirty="0" sz="2400">
                <a:latin typeface="Georgia"/>
                <a:cs typeface="Georgia"/>
              </a:rPr>
              <a:t>payments,</a:t>
            </a:r>
            <a:r>
              <a:rPr dirty="0" sz="2400" spc="-4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APM</a:t>
            </a:r>
            <a:r>
              <a:rPr dirty="0" sz="2400" spc="-4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in</a:t>
            </a:r>
            <a:r>
              <a:rPr dirty="0" sz="2400" spc="-45">
                <a:latin typeface="Georgia"/>
                <a:cs typeface="Georgia"/>
              </a:rPr>
              <a:t> </a:t>
            </a:r>
            <a:r>
              <a:rPr dirty="0" sz="2400" spc="-25">
                <a:latin typeface="Georgia"/>
                <a:cs typeface="Georgia"/>
              </a:rPr>
              <a:t>OR)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000490" y="1927641"/>
            <a:ext cx="3688715" cy="2004695"/>
          </a:xfrm>
          <a:custGeom>
            <a:avLst/>
            <a:gdLst/>
            <a:ahLst/>
            <a:cxnLst/>
            <a:rect l="l" t="t" r="r" b="b"/>
            <a:pathLst>
              <a:path w="3688715" h="2004695">
                <a:moveTo>
                  <a:pt x="3354061" y="0"/>
                </a:moveTo>
                <a:lnTo>
                  <a:pt x="334078" y="0"/>
                </a:lnTo>
                <a:lnTo>
                  <a:pt x="284710" y="3622"/>
                </a:lnTo>
                <a:lnTo>
                  <a:pt x="237592" y="14144"/>
                </a:lnTo>
                <a:lnTo>
                  <a:pt x="193239" y="31050"/>
                </a:lnTo>
                <a:lnTo>
                  <a:pt x="152169" y="53822"/>
                </a:lnTo>
                <a:lnTo>
                  <a:pt x="114898" y="81944"/>
                </a:lnTo>
                <a:lnTo>
                  <a:pt x="81943" y="114898"/>
                </a:lnTo>
                <a:lnTo>
                  <a:pt x="53822" y="152169"/>
                </a:lnTo>
                <a:lnTo>
                  <a:pt x="31050" y="193239"/>
                </a:lnTo>
                <a:lnTo>
                  <a:pt x="14144" y="237592"/>
                </a:lnTo>
                <a:lnTo>
                  <a:pt x="3622" y="284711"/>
                </a:lnTo>
                <a:lnTo>
                  <a:pt x="0" y="334078"/>
                </a:lnTo>
                <a:lnTo>
                  <a:pt x="0" y="1670348"/>
                </a:lnTo>
                <a:lnTo>
                  <a:pt x="3622" y="1719716"/>
                </a:lnTo>
                <a:lnTo>
                  <a:pt x="14144" y="1766834"/>
                </a:lnTo>
                <a:lnTo>
                  <a:pt x="31050" y="1811187"/>
                </a:lnTo>
                <a:lnTo>
                  <a:pt x="53822" y="1852257"/>
                </a:lnTo>
                <a:lnTo>
                  <a:pt x="81943" y="1889528"/>
                </a:lnTo>
                <a:lnTo>
                  <a:pt x="114898" y="1922483"/>
                </a:lnTo>
                <a:lnTo>
                  <a:pt x="152169" y="1950604"/>
                </a:lnTo>
                <a:lnTo>
                  <a:pt x="193239" y="1973376"/>
                </a:lnTo>
                <a:lnTo>
                  <a:pt x="237592" y="1990282"/>
                </a:lnTo>
                <a:lnTo>
                  <a:pt x="284710" y="2000804"/>
                </a:lnTo>
                <a:lnTo>
                  <a:pt x="334078" y="2004427"/>
                </a:lnTo>
                <a:lnTo>
                  <a:pt x="3354061" y="2004427"/>
                </a:lnTo>
                <a:lnTo>
                  <a:pt x="3403428" y="2000804"/>
                </a:lnTo>
                <a:lnTo>
                  <a:pt x="3450546" y="1990282"/>
                </a:lnTo>
                <a:lnTo>
                  <a:pt x="3494899" y="1973376"/>
                </a:lnTo>
                <a:lnTo>
                  <a:pt x="3535969" y="1950604"/>
                </a:lnTo>
                <a:lnTo>
                  <a:pt x="3573240" y="1922483"/>
                </a:lnTo>
                <a:lnTo>
                  <a:pt x="3606194" y="1889528"/>
                </a:lnTo>
                <a:lnTo>
                  <a:pt x="3634316" y="1852257"/>
                </a:lnTo>
                <a:lnTo>
                  <a:pt x="3657088" y="1811187"/>
                </a:lnTo>
                <a:lnTo>
                  <a:pt x="3673993" y="1766834"/>
                </a:lnTo>
                <a:lnTo>
                  <a:pt x="3684516" y="1719716"/>
                </a:lnTo>
                <a:lnTo>
                  <a:pt x="3688138" y="1670348"/>
                </a:lnTo>
                <a:lnTo>
                  <a:pt x="3688138" y="334078"/>
                </a:lnTo>
                <a:lnTo>
                  <a:pt x="3684516" y="284711"/>
                </a:lnTo>
                <a:lnTo>
                  <a:pt x="3673993" y="237592"/>
                </a:lnTo>
                <a:lnTo>
                  <a:pt x="3657088" y="193239"/>
                </a:lnTo>
                <a:lnTo>
                  <a:pt x="3634316" y="152169"/>
                </a:lnTo>
                <a:lnTo>
                  <a:pt x="3606194" y="114898"/>
                </a:lnTo>
                <a:lnTo>
                  <a:pt x="3573240" y="81944"/>
                </a:lnTo>
                <a:lnTo>
                  <a:pt x="3535969" y="53822"/>
                </a:lnTo>
                <a:lnTo>
                  <a:pt x="3494899" y="31050"/>
                </a:lnTo>
                <a:lnTo>
                  <a:pt x="3450546" y="14144"/>
                </a:lnTo>
                <a:lnTo>
                  <a:pt x="3403428" y="3622"/>
                </a:lnTo>
                <a:lnTo>
                  <a:pt x="3354061" y="0"/>
                </a:lnTo>
                <a:close/>
              </a:path>
            </a:pathLst>
          </a:custGeom>
          <a:solidFill>
            <a:srgbClr val="D8D1E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8275315" y="2044700"/>
            <a:ext cx="3138805" cy="1497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400" spc="-10" b="1">
                <a:latin typeface="Georgia"/>
                <a:cs typeface="Georgia"/>
              </a:rPr>
              <a:t>Savings</a:t>
            </a:r>
            <a:endParaRPr sz="2400">
              <a:latin typeface="Georgia"/>
              <a:cs typeface="Georgia"/>
            </a:endParaRPr>
          </a:p>
          <a:p>
            <a:pPr algn="ctr" marL="12700" marR="5080">
              <a:lnSpc>
                <a:spcPct val="100800"/>
              </a:lnSpc>
            </a:pPr>
            <a:r>
              <a:rPr dirty="0" sz="2400">
                <a:latin typeface="Georgia"/>
                <a:cs typeface="Georgia"/>
              </a:rPr>
              <a:t>(from</a:t>
            </a:r>
            <a:r>
              <a:rPr dirty="0" sz="2400" spc="-45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Medicaid contracts—</a:t>
            </a:r>
            <a:r>
              <a:rPr dirty="0" sz="2400">
                <a:latin typeface="Georgia"/>
                <a:cs typeface="Georgia"/>
              </a:rPr>
              <a:t>eg</a:t>
            </a:r>
            <a:r>
              <a:rPr dirty="0" sz="2400" spc="-3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managed </a:t>
            </a:r>
            <a:r>
              <a:rPr dirty="0" sz="2400">
                <a:latin typeface="Georgia"/>
                <a:cs typeface="Georgia"/>
              </a:rPr>
              <a:t>care</a:t>
            </a:r>
            <a:r>
              <a:rPr dirty="0" sz="2400" spc="-4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or</a:t>
            </a:r>
            <a:r>
              <a:rPr dirty="0" sz="2400" spc="-35">
                <a:latin typeface="Georgia"/>
                <a:cs typeface="Georgia"/>
              </a:rPr>
              <a:t> </a:t>
            </a:r>
            <a:r>
              <a:rPr dirty="0" sz="2400" spc="-20">
                <a:latin typeface="Georgia"/>
                <a:cs typeface="Georgia"/>
              </a:rPr>
              <a:t>WPC)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3255" y="4004148"/>
            <a:ext cx="11091545" cy="85725"/>
          </a:xfrm>
          <a:custGeom>
            <a:avLst/>
            <a:gdLst/>
            <a:ahLst/>
            <a:cxnLst/>
            <a:rect l="l" t="t" r="r" b="b"/>
            <a:pathLst>
              <a:path w="11091545" h="85725">
                <a:moveTo>
                  <a:pt x="11005585" y="0"/>
                </a:moveTo>
                <a:lnTo>
                  <a:pt x="11005585" y="85725"/>
                </a:lnTo>
                <a:lnTo>
                  <a:pt x="11062735" y="57150"/>
                </a:lnTo>
                <a:lnTo>
                  <a:pt x="11019874" y="57150"/>
                </a:lnTo>
                <a:lnTo>
                  <a:pt x="11019874" y="28575"/>
                </a:lnTo>
                <a:lnTo>
                  <a:pt x="11062735" y="28575"/>
                </a:lnTo>
                <a:lnTo>
                  <a:pt x="11005585" y="0"/>
                </a:lnTo>
                <a:close/>
              </a:path>
              <a:path w="11091545" h="85725">
                <a:moveTo>
                  <a:pt x="11005585" y="28575"/>
                </a:moveTo>
                <a:lnTo>
                  <a:pt x="0" y="28575"/>
                </a:lnTo>
                <a:lnTo>
                  <a:pt x="0" y="57150"/>
                </a:lnTo>
                <a:lnTo>
                  <a:pt x="11005585" y="57150"/>
                </a:lnTo>
                <a:lnTo>
                  <a:pt x="11005585" y="28575"/>
                </a:lnTo>
                <a:close/>
              </a:path>
              <a:path w="11091545" h="85725">
                <a:moveTo>
                  <a:pt x="11062735" y="28575"/>
                </a:moveTo>
                <a:lnTo>
                  <a:pt x="11019874" y="28575"/>
                </a:lnTo>
                <a:lnTo>
                  <a:pt x="11019874" y="57150"/>
                </a:lnTo>
                <a:lnTo>
                  <a:pt x="11062735" y="57150"/>
                </a:lnTo>
                <a:lnTo>
                  <a:pt x="11091310" y="42862"/>
                </a:lnTo>
                <a:lnTo>
                  <a:pt x="11062735" y="28575"/>
                </a:lnTo>
                <a:close/>
              </a:path>
            </a:pathLst>
          </a:custGeom>
          <a:solidFill>
            <a:srgbClr val="C2BEBC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2" name="object 12"/>
          <p:cNvGrpSpPr/>
          <p:nvPr/>
        </p:nvGrpSpPr>
        <p:grpSpPr>
          <a:xfrm>
            <a:off x="467303" y="4849639"/>
            <a:ext cx="3714115" cy="1503680"/>
            <a:chOff x="467303" y="4849639"/>
            <a:chExt cx="3714115" cy="1503680"/>
          </a:xfrm>
        </p:grpSpPr>
        <p:sp>
          <p:nvSpPr>
            <p:cNvPr id="13" name="object 13"/>
            <p:cNvSpPr/>
            <p:nvPr/>
          </p:nvSpPr>
          <p:spPr>
            <a:xfrm>
              <a:off x="480003" y="4862339"/>
              <a:ext cx="3688715" cy="1478280"/>
            </a:xfrm>
            <a:custGeom>
              <a:avLst/>
              <a:gdLst/>
              <a:ahLst/>
              <a:cxnLst/>
              <a:rect l="l" t="t" r="r" b="b"/>
              <a:pathLst>
                <a:path w="3688715" h="1478279">
                  <a:moveTo>
                    <a:pt x="3441806" y="0"/>
                  </a:moveTo>
                  <a:lnTo>
                    <a:pt x="246331" y="0"/>
                  </a:lnTo>
                  <a:lnTo>
                    <a:pt x="196687" y="5004"/>
                  </a:lnTo>
                  <a:lnTo>
                    <a:pt x="150448" y="19358"/>
                  </a:lnTo>
                  <a:lnTo>
                    <a:pt x="108605" y="42069"/>
                  </a:lnTo>
                  <a:lnTo>
                    <a:pt x="72148" y="72149"/>
                  </a:lnTo>
                  <a:lnTo>
                    <a:pt x="42069" y="108605"/>
                  </a:lnTo>
                  <a:lnTo>
                    <a:pt x="19357" y="150448"/>
                  </a:lnTo>
                  <a:lnTo>
                    <a:pt x="5004" y="196687"/>
                  </a:lnTo>
                  <a:lnTo>
                    <a:pt x="0" y="246331"/>
                  </a:lnTo>
                  <a:lnTo>
                    <a:pt x="0" y="1231639"/>
                  </a:lnTo>
                  <a:lnTo>
                    <a:pt x="5004" y="1281283"/>
                  </a:lnTo>
                  <a:lnTo>
                    <a:pt x="19357" y="1327522"/>
                  </a:lnTo>
                  <a:lnTo>
                    <a:pt x="42069" y="1369365"/>
                  </a:lnTo>
                  <a:lnTo>
                    <a:pt x="72148" y="1405822"/>
                  </a:lnTo>
                  <a:lnTo>
                    <a:pt x="108605" y="1435901"/>
                  </a:lnTo>
                  <a:lnTo>
                    <a:pt x="150448" y="1458613"/>
                  </a:lnTo>
                  <a:lnTo>
                    <a:pt x="196687" y="1472966"/>
                  </a:lnTo>
                  <a:lnTo>
                    <a:pt x="246331" y="1477971"/>
                  </a:lnTo>
                  <a:lnTo>
                    <a:pt x="3441806" y="1477971"/>
                  </a:lnTo>
                  <a:lnTo>
                    <a:pt x="3491451" y="1472966"/>
                  </a:lnTo>
                  <a:lnTo>
                    <a:pt x="3537690" y="1458613"/>
                  </a:lnTo>
                  <a:lnTo>
                    <a:pt x="3579533" y="1435901"/>
                  </a:lnTo>
                  <a:lnTo>
                    <a:pt x="3615989" y="1405822"/>
                  </a:lnTo>
                  <a:lnTo>
                    <a:pt x="3646068" y="1369365"/>
                  </a:lnTo>
                  <a:lnTo>
                    <a:pt x="3668780" y="1327522"/>
                  </a:lnTo>
                  <a:lnTo>
                    <a:pt x="3683133" y="1281283"/>
                  </a:lnTo>
                  <a:lnTo>
                    <a:pt x="3688138" y="1231639"/>
                  </a:lnTo>
                  <a:lnTo>
                    <a:pt x="3688138" y="246331"/>
                  </a:lnTo>
                  <a:lnTo>
                    <a:pt x="3683133" y="196687"/>
                  </a:lnTo>
                  <a:lnTo>
                    <a:pt x="3668780" y="150448"/>
                  </a:lnTo>
                  <a:lnTo>
                    <a:pt x="3646068" y="108605"/>
                  </a:lnTo>
                  <a:lnTo>
                    <a:pt x="3615989" y="72149"/>
                  </a:lnTo>
                  <a:lnTo>
                    <a:pt x="3579533" y="42069"/>
                  </a:lnTo>
                  <a:lnTo>
                    <a:pt x="3537690" y="19358"/>
                  </a:lnTo>
                  <a:lnTo>
                    <a:pt x="3491451" y="5004"/>
                  </a:lnTo>
                  <a:lnTo>
                    <a:pt x="3441806" y="0"/>
                  </a:lnTo>
                  <a:close/>
                </a:path>
              </a:pathLst>
            </a:custGeom>
            <a:solidFill>
              <a:srgbClr val="EDF7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480003" y="4862339"/>
              <a:ext cx="3688715" cy="1478280"/>
            </a:xfrm>
            <a:custGeom>
              <a:avLst/>
              <a:gdLst/>
              <a:ahLst/>
              <a:cxnLst/>
              <a:rect l="l" t="t" r="r" b="b"/>
              <a:pathLst>
                <a:path w="3688715" h="1478279">
                  <a:moveTo>
                    <a:pt x="0" y="246331"/>
                  </a:moveTo>
                  <a:lnTo>
                    <a:pt x="5004" y="196687"/>
                  </a:lnTo>
                  <a:lnTo>
                    <a:pt x="19357" y="150448"/>
                  </a:lnTo>
                  <a:lnTo>
                    <a:pt x="42069" y="108605"/>
                  </a:lnTo>
                  <a:lnTo>
                    <a:pt x="72148" y="72148"/>
                  </a:lnTo>
                  <a:lnTo>
                    <a:pt x="108605" y="42069"/>
                  </a:lnTo>
                  <a:lnTo>
                    <a:pt x="150448" y="19357"/>
                  </a:lnTo>
                  <a:lnTo>
                    <a:pt x="196687" y="5004"/>
                  </a:lnTo>
                  <a:lnTo>
                    <a:pt x="246331" y="0"/>
                  </a:lnTo>
                  <a:lnTo>
                    <a:pt x="3441807" y="0"/>
                  </a:lnTo>
                  <a:lnTo>
                    <a:pt x="3491451" y="5004"/>
                  </a:lnTo>
                  <a:lnTo>
                    <a:pt x="3537690" y="19357"/>
                  </a:lnTo>
                  <a:lnTo>
                    <a:pt x="3579533" y="42069"/>
                  </a:lnTo>
                  <a:lnTo>
                    <a:pt x="3615989" y="72148"/>
                  </a:lnTo>
                  <a:lnTo>
                    <a:pt x="3646069" y="108605"/>
                  </a:lnTo>
                  <a:lnTo>
                    <a:pt x="3668781" y="150448"/>
                  </a:lnTo>
                  <a:lnTo>
                    <a:pt x="3683134" y="196687"/>
                  </a:lnTo>
                  <a:lnTo>
                    <a:pt x="3688139" y="246331"/>
                  </a:lnTo>
                  <a:lnTo>
                    <a:pt x="3688139" y="1231639"/>
                  </a:lnTo>
                  <a:lnTo>
                    <a:pt x="3683134" y="1281283"/>
                  </a:lnTo>
                  <a:lnTo>
                    <a:pt x="3668781" y="1327522"/>
                  </a:lnTo>
                  <a:lnTo>
                    <a:pt x="3646069" y="1369365"/>
                  </a:lnTo>
                  <a:lnTo>
                    <a:pt x="3615989" y="1405822"/>
                  </a:lnTo>
                  <a:lnTo>
                    <a:pt x="3579533" y="1435901"/>
                  </a:lnTo>
                  <a:lnTo>
                    <a:pt x="3537690" y="1458613"/>
                  </a:lnTo>
                  <a:lnTo>
                    <a:pt x="3491451" y="1472966"/>
                  </a:lnTo>
                  <a:lnTo>
                    <a:pt x="3441807" y="1477971"/>
                  </a:lnTo>
                  <a:lnTo>
                    <a:pt x="246331" y="1477971"/>
                  </a:lnTo>
                  <a:lnTo>
                    <a:pt x="196687" y="1472966"/>
                  </a:lnTo>
                  <a:lnTo>
                    <a:pt x="150448" y="1458613"/>
                  </a:lnTo>
                  <a:lnTo>
                    <a:pt x="108605" y="1435901"/>
                  </a:lnTo>
                  <a:lnTo>
                    <a:pt x="72148" y="1405822"/>
                  </a:lnTo>
                  <a:lnTo>
                    <a:pt x="42069" y="1369365"/>
                  </a:lnTo>
                  <a:lnTo>
                    <a:pt x="19357" y="1327522"/>
                  </a:lnTo>
                  <a:lnTo>
                    <a:pt x="5004" y="1281283"/>
                  </a:lnTo>
                  <a:lnTo>
                    <a:pt x="0" y="1231639"/>
                  </a:lnTo>
                  <a:lnTo>
                    <a:pt x="0" y="246331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/>
          <p:nvPr/>
        </p:nvSpPr>
        <p:spPr>
          <a:xfrm>
            <a:off x="492125" y="4140708"/>
            <a:ext cx="3026410" cy="1574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185670" indent="161925">
              <a:lnSpc>
                <a:spcPct val="100000"/>
              </a:lnSpc>
              <a:spcBef>
                <a:spcPts val="100"/>
              </a:spcBef>
            </a:pPr>
            <a:r>
              <a:rPr dirty="0" sz="2000" spc="-20">
                <a:solidFill>
                  <a:srgbClr val="1C1C1C"/>
                </a:solidFill>
                <a:latin typeface="Georgia"/>
                <a:cs typeface="Georgia"/>
              </a:rPr>
              <a:t>Less </a:t>
            </a:r>
            <a:r>
              <a:rPr dirty="0" sz="2000" spc="-10">
                <a:solidFill>
                  <a:srgbClr val="1C1C1C"/>
                </a:solidFill>
                <a:latin typeface="Georgia"/>
                <a:cs typeface="Georgia"/>
              </a:rPr>
              <a:t>flexible</a:t>
            </a:r>
            <a:endParaRPr sz="2000">
              <a:latin typeface="Georgia"/>
              <a:cs typeface="Georgia"/>
            </a:endParaRPr>
          </a:p>
          <a:p>
            <a:pPr marL="651510" marR="5080" indent="-1905">
              <a:lnSpc>
                <a:spcPct val="100800"/>
              </a:lnSpc>
              <a:spcBef>
                <a:spcPts val="1590"/>
              </a:spcBef>
            </a:pPr>
            <a:r>
              <a:rPr dirty="0" sz="2400" i="1">
                <a:latin typeface="Georgia"/>
                <a:cs typeface="Georgia"/>
              </a:rPr>
              <a:t>Connections</a:t>
            </a:r>
            <a:r>
              <a:rPr dirty="0" sz="2400" spc="-65" i="1">
                <a:latin typeface="Georgia"/>
                <a:cs typeface="Georgia"/>
              </a:rPr>
              <a:t> </a:t>
            </a:r>
            <a:r>
              <a:rPr dirty="0" sz="2400" spc="-20" i="1">
                <a:latin typeface="Georgia"/>
                <a:cs typeface="Georgia"/>
              </a:rPr>
              <a:t>with </a:t>
            </a:r>
            <a:r>
              <a:rPr dirty="0" sz="2400" i="1">
                <a:latin typeface="Georgia"/>
                <a:cs typeface="Georgia"/>
              </a:rPr>
              <a:t>housing</a:t>
            </a:r>
            <a:r>
              <a:rPr dirty="0" sz="2400" spc="-60" i="1">
                <a:latin typeface="Georgia"/>
                <a:cs typeface="Georgia"/>
              </a:rPr>
              <a:t> </a:t>
            </a:r>
            <a:r>
              <a:rPr dirty="0" sz="2400" spc="-10" i="1">
                <a:latin typeface="Georgia"/>
                <a:cs typeface="Georgia"/>
              </a:rPr>
              <a:t>supports</a:t>
            </a:r>
            <a:endParaRPr sz="2400">
              <a:latin typeface="Georgia"/>
              <a:cs typeface="Georgi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4234036" y="4849639"/>
            <a:ext cx="3714115" cy="1503680"/>
            <a:chOff x="4234036" y="4849639"/>
            <a:chExt cx="3714115" cy="1503680"/>
          </a:xfrm>
        </p:grpSpPr>
        <p:sp>
          <p:nvSpPr>
            <p:cNvPr id="17" name="object 17"/>
            <p:cNvSpPr/>
            <p:nvPr/>
          </p:nvSpPr>
          <p:spPr>
            <a:xfrm>
              <a:off x="4246736" y="4862339"/>
              <a:ext cx="3688715" cy="1478280"/>
            </a:xfrm>
            <a:custGeom>
              <a:avLst/>
              <a:gdLst/>
              <a:ahLst/>
              <a:cxnLst/>
              <a:rect l="l" t="t" r="r" b="b"/>
              <a:pathLst>
                <a:path w="3688715" h="1478279">
                  <a:moveTo>
                    <a:pt x="3441807" y="0"/>
                  </a:moveTo>
                  <a:lnTo>
                    <a:pt x="246331" y="0"/>
                  </a:lnTo>
                  <a:lnTo>
                    <a:pt x="196687" y="5004"/>
                  </a:lnTo>
                  <a:lnTo>
                    <a:pt x="150448" y="19358"/>
                  </a:lnTo>
                  <a:lnTo>
                    <a:pt x="108605" y="42069"/>
                  </a:lnTo>
                  <a:lnTo>
                    <a:pt x="72149" y="72149"/>
                  </a:lnTo>
                  <a:lnTo>
                    <a:pt x="42069" y="108605"/>
                  </a:lnTo>
                  <a:lnTo>
                    <a:pt x="19358" y="150448"/>
                  </a:lnTo>
                  <a:lnTo>
                    <a:pt x="5004" y="196687"/>
                  </a:lnTo>
                  <a:lnTo>
                    <a:pt x="0" y="246331"/>
                  </a:lnTo>
                  <a:lnTo>
                    <a:pt x="0" y="1231639"/>
                  </a:lnTo>
                  <a:lnTo>
                    <a:pt x="5004" y="1281283"/>
                  </a:lnTo>
                  <a:lnTo>
                    <a:pt x="19358" y="1327522"/>
                  </a:lnTo>
                  <a:lnTo>
                    <a:pt x="42069" y="1369365"/>
                  </a:lnTo>
                  <a:lnTo>
                    <a:pt x="72149" y="1405822"/>
                  </a:lnTo>
                  <a:lnTo>
                    <a:pt x="108605" y="1435901"/>
                  </a:lnTo>
                  <a:lnTo>
                    <a:pt x="150448" y="1458613"/>
                  </a:lnTo>
                  <a:lnTo>
                    <a:pt x="196687" y="1472966"/>
                  </a:lnTo>
                  <a:lnTo>
                    <a:pt x="246331" y="1477971"/>
                  </a:lnTo>
                  <a:lnTo>
                    <a:pt x="3441807" y="1477971"/>
                  </a:lnTo>
                  <a:lnTo>
                    <a:pt x="3491452" y="1472966"/>
                  </a:lnTo>
                  <a:lnTo>
                    <a:pt x="3537691" y="1458613"/>
                  </a:lnTo>
                  <a:lnTo>
                    <a:pt x="3579533" y="1435901"/>
                  </a:lnTo>
                  <a:lnTo>
                    <a:pt x="3615990" y="1405822"/>
                  </a:lnTo>
                  <a:lnTo>
                    <a:pt x="3646069" y="1369365"/>
                  </a:lnTo>
                  <a:lnTo>
                    <a:pt x="3668780" y="1327522"/>
                  </a:lnTo>
                  <a:lnTo>
                    <a:pt x="3683133" y="1281283"/>
                  </a:lnTo>
                  <a:lnTo>
                    <a:pt x="3688138" y="1231639"/>
                  </a:lnTo>
                  <a:lnTo>
                    <a:pt x="3688138" y="246331"/>
                  </a:lnTo>
                  <a:lnTo>
                    <a:pt x="3683133" y="196687"/>
                  </a:lnTo>
                  <a:lnTo>
                    <a:pt x="3668780" y="150448"/>
                  </a:lnTo>
                  <a:lnTo>
                    <a:pt x="3646069" y="108605"/>
                  </a:lnTo>
                  <a:lnTo>
                    <a:pt x="3615990" y="72149"/>
                  </a:lnTo>
                  <a:lnTo>
                    <a:pt x="3579533" y="42069"/>
                  </a:lnTo>
                  <a:lnTo>
                    <a:pt x="3537691" y="19358"/>
                  </a:lnTo>
                  <a:lnTo>
                    <a:pt x="3491452" y="5004"/>
                  </a:lnTo>
                  <a:lnTo>
                    <a:pt x="3441807" y="0"/>
                  </a:lnTo>
                  <a:close/>
                </a:path>
              </a:pathLst>
            </a:custGeom>
            <a:solidFill>
              <a:srgbClr val="CAE7E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4246736" y="4862339"/>
              <a:ext cx="3688715" cy="1478280"/>
            </a:xfrm>
            <a:custGeom>
              <a:avLst/>
              <a:gdLst/>
              <a:ahLst/>
              <a:cxnLst/>
              <a:rect l="l" t="t" r="r" b="b"/>
              <a:pathLst>
                <a:path w="3688715" h="1478279">
                  <a:moveTo>
                    <a:pt x="0" y="246331"/>
                  </a:moveTo>
                  <a:lnTo>
                    <a:pt x="5004" y="196687"/>
                  </a:lnTo>
                  <a:lnTo>
                    <a:pt x="19357" y="150448"/>
                  </a:lnTo>
                  <a:lnTo>
                    <a:pt x="42069" y="108605"/>
                  </a:lnTo>
                  <a:lnTo>
                    <a:pt x="72148" y="72148"/>
                  </a:lnTo>
                  <a:lnTo>
                    <a:pt x="108605" y="42069"/>
                  </a:lnTo>
                  <a:lnTo>
                    <a:pt x="150448" y="19357"/>
                  </a:lnTo>
                  <a:lnTo>
                    <a:pt x="196687" y="5004"/>
                  </a:lnTo>
                  <a:lnTo>
                    <a:pt x="246331" y="0"/>
                  </a:lnTo>
                  <a:lnTo>
                    <a:pt x="3441807" y="0"/>
                  </a:lnTo>
                  <a:lnTo>
                    <a:pt x="3491451" y="5004"/>
                  </a:lnTo>
                  <a:lnTo>
                    <a:pt x="3537690" y="19357"/>
                  </a:lnTo>
                  <a:lnTo>
                    <a:pt x="3579533" y="42069"/>
                  </a:lnTo>
                  <a:lnTo>
                    <a:pt x="3615989" y="72148"/>
                  </a:lnTo>
                  <a:lnTo>
                    <a:pt x="3646069" y="108605"/>
                  </a:lnTo>
                  <a:lnTo>
                    <a:pt x="3668781" y="150448"/>
                  </a:lnTo>
                  <a:lnTo>
                    <a:pt x="3683134" y="196687"/>
                  </a:lnTo>
                  <a:lnTo>
                    <a:pt x="3688139" y="246331"/>
                  </a:lnTo>
                  <a:lnTo>
                    <a:pt x="3688139" y="1231639"/>
                  </a:lnTo>
                  <a:lnTo>
                    <a:pt x="3683134" y="1281283"/>
                  </a:lnTo>
                  <a:lnTo>
                    <a:pt x="3668781" y="1327522"/>
                  </a:lnTo>
                  <a:lnTo>
                    <a:pt x="3646069" y="1369365"/>
                  </a:lnTo>
                  <a:lnTo>
                    <a:pt x="3615989" y="1405822"/>
                  </a:lnTo>
                  <a:lnTo>
                    <a:pt x="3579533" y="1435901"/>
                  </a:lnTo>
                  <a:lnTo>
                    <a:pt x="3537690" y="1458613"/>
                  </a:lnTo>
                  <a:lnTo>
                    <a:pt x="3491451" y="1472966"/>
                  </a:lnTo>
                  <a:lnTo>
                    <a:pt x="3441807" y="1477971"/>
                  </a:lnTo>
                  <a:lnTo>
                    <a:pt x="246331" y="1477971"/>
                  </a:lnTo>
                  <a:lnTo>
                    <a:pt x="196687" y="1472966"/>
                  </a:lnTo>
                  <a:lnTo>
                    <a:pt x="150448" y="1458613"/>
                  </a:lnTo>
                  <a:lnTo>
                    <a:pt x="108605" y="1435901"/>
                  </a:lnTo>
                  <a:lnTo>
                    <a:pt x="72148" y="1405822"/>
                  </a:lnTo>
                  <a:lnTo>
                    <a:pt x="42069" y="1369365"/>
                  </a:lnTo>
                  <a:lnTo>
                    <a:pt x="19357" y="1327522"/>
                  </a:lnTo>
                  <a:lnTo>
                    <a:pt x="5004" y="1281283"/>
                  </a:lnTo>
                  <a:lnTo>
                    <a:pt x="0" y="1231639"/>
                  </a:lnTo>
                  <a:lnTo>
                    <a:pt x="0" y="246331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/>
          <p:cNvSpPr txBox="1"/>
          <p:nvPr/>
        </p:nvSpPr>
        <p:spPr>
          <a:xfrm>
            <a:off x="4652531" y="4955540"/>
            <a:ext cx="2876550" cy="112585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ctr" marL="12700" marR="5080" indent="-1270">
              <a:lnSpc>
                <a:spcPct val="100400"/>
              </a:lnSpc>
              <a:spcBef>
                <a:spcPts val="85"/>
              </a:spcBef>
            </a:pPr>
            <a:r>
              <a:rPr dirty="0" sz="2400" i="1">
                <a:latin typeface="Georgia"/>
                <a:cs typeface="Georgia"/>
              </a:rPr>
              <a:t>Intensive</a:t>
            </a:r>
            <a:r>
              <a:rPr dirty="0" sz="2400" spc="-65" i="1">
                <a:latin typeface="Georgia"/>
                <a:cs typeface="Georgia"/>
              </a:rPr>
              <a:t> </a:t>
            </a:r>
            <a:r>
              <a:rPr dirty="0" sz="2400" spc="-20" i="1">
                <a:latin typeface="Georgia"/>
                <a:cs typeface="Georgia"/>
              </a:rPr>
              <a:t>care </a:t>
            </a:r>
            <a:r>
              <a:rPr dirty="0" sz="2400" i="1">
                <a:latin typeface="Georgia"/>
                <a:cs typeface="Georgia"/>
              </a:rPr>
              <a:t>coordination,</a:t>
            </a:r>
            <a:r>
              <a:rPr dirty="0" sz="2400" spc="-110" i="1">
                <a:latin typeface="Georgia"/>
                <a:cs typeface="Georgia"/>
              </a:rPr>
              <a:t> </a:t>
            </a:r>
            <a:r>
              <a:rPr dirty="0" sz="2400" spc="-10" i="1">
                <a:latin typeface="Georgia"/>
                <a:cs typeface="Georgia"/>
              </a:rPr>
              <a:t>on-</a:t>
            </a:r>
            <a:r>
              <a:rPr dirty="0" sz="2400" spc="-20" i="1">
                <a:latin typeface="Georgia"/>
                <a:cs typeface="Georgia"/>
              </a:rPr>
              <a:t>site </a:t>
            </a:r>
            <a:r>
              <a:rPr dirty="0" sz="2400" i="1">
                <a:latin typeface="Georgia"/>
                <a:cs typeface="Georgia"/>
              </a:rPr>
              <a:t>supports,</a:t>
            </a:r>
            <a:r>
              <a:rPr dirty="0" sz="2400" spc="-50" i="1">
                <a:latin typeface="Georgia"/>
                <a:cs typeface="Georgia"/>
              </a:rPr>
              <a:t> </a:t>
            </a:r>
            <a:r>
              <a:rPr dirty="0" sz="2400" spc="-10" i="1">
                <a:latin typeface="Georgia"/>
                <a:cs typeface="Georgia"/>
              </a:rPr>
              <a:t>expenses</a:t>
            </a:r>
            <a:endParaRPr sz="2400">
              <a:latin typeface="Georgia"/>
              <a:cs typeface="Georgia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7987789" y="4849639"/>
            <a:ext cx="3714115" cy="1503680"/>
            <a:chOff x="7987789" y="4849639"/>
            <a:chExt cx="3714115" cy="1503680"/>
          </a:xfrm>
        </p:grpSpPr>
        <p:sp>
          <p:nvSpPr>
            <p:cNvPr id="21" name="object 21"/>
            <p:cNvSpPr/>
            <p:nvPr/>
          </p:nvSpPr>
          <p:spPr>
            <a:xfrm>
              <a:off x="8000489" y="4862339"/>
              <a:ext cx="3688715" cy="1478280"/>
            </a:xfrm>
            <a:custGeom>
              <a:avLst/>
              <a:gdLst/>
              <a:ahLst/>
              <a:cxnLst/>
              <a:rect l="l" t="t" r="r" b="b"/>
              <a:pathLst>
                <a:path w="3688715" h="1478279">
                  <a:moveTo>
                    <a:pt x="3441807" y="0"/>
                  </a:moveTo>
                  <a:lnTo>
                    <a:pt x="246331" y="0"/>
                  </a:lnTo>
                  <a:lnTo>
                    <a:pt x="196687" y="5004"/>
                  </a:lnTo>
                  <a:lnTo>
                    <a:pt x="150448" y="19358"/>
                  </a:lnTo>
                  <a:lnTo>
                    <a:pt x="108605" y="42069"/>
                  </a:lnTo>
                  <a:lnTo>
                    <a:pt x="72149" y="72149"/>
                  </a:lnTo>
                  <a:lnTo>
                    <a:pt x="42069" y="108605"/>
                  </a:lnTo>
                  <a:lnTo>
                    <a:pt x="19358" y="150448"/>
                  </a:lnTo>
                  <a:lnTo>
                    <a:pt x="5004" y="196687"/>
                  </a:lnTo>
                  <a:lnTo>
                    <a:pt x="0" y="246331"/>
                  </a:lnTo>
                  <a:lnTo>
                    <a:pt x="0" y="1231639"/>
                  </a:lnTo>
                  <a:lnTo>
                    <a:pt x="5004" y="1281283"/>
                  </a:lnTo>
                  <a:lnTo>
                    <a:pt x="19358" y="1327522"/>
                  </a:lnTo>
                  <a:lnTo>
                    <a:pt x="42069" y="1369365"/>
                  </a:lnTo>
                  <a:lnTo>
                    <a:pt x="72149" y="1405822"/>
                  </a:lnTo>
                  <a:lnTo>
                    <a:pt x="108605" y="1435901"/>
                  </a:lnTo>
                  <a:lnTo>
                    <a:pt x="150448" y="1458613"/>
                  </a:lnTo>
                  <a:lnTo>
                    <a:pt x="196687" y="1472966"/>
                  </a:lnTo>
                  <a:lnTo>
                    <a:pt x="246331" y="1477971"/>
                  </a:lnTo>
                  <a:lnTo>
                    <a:pt x="3441807" y="1477971"/>
                  </a:lnTo>
                  <a:lnTo>
                    <a:pt x="3491452" y="1472966"/>
                  </a:lnTo>
                  <a:lnTo>
                    <a:pt x="3537691" y="1458613"/>
                  </a:lnTo>
                  <a:lnTo>
                    <a:pt x="3579534" y="1435901"/>
                  </a:lnTo>
                  <a:lnTo>
                    <a:pt x="3615990" y="1405822"/>
                  </a:lnTo>
                  <a:lnTo>
                    <a:pt x="3646070" y="1369365"/>
                  </a:lnTo>
                  <a:lnTo>
                    <a:pt x="3668781" y="1327522"/>
                  </a:lnTo>
                  <a:lnTo>
                    <a:pt x="3683135" y="1281283"/>
                  </a:lnTo>
                  <a:lnTo>
                    <a:pt x="3688139" y="1231639"/>
                  </a:lnTo>
                  <a:lnTo>
                    <a:pt x="3688139" y="246331"/>
                  </a:lnTo>
                  <a:lnTo>
                    <a:pt x="3683135" y="196687"/>
                  </a:lnTo>
                  <a:lnTo>
                    <a:pt x="3668781" y="150448"/>
                  </a:lnTo>
                  <a:lnTo>
                    <a:pt x="3646070" y="108605"/>
                  </a:lnTo>
                  <a:lnTo>
                    <a:pt x="3615990" y="72149"/>
                  </a:lnTo>
                  <a:lnTo>
                    <a:pt x="3579534" y="42069"/>
                  </a:lnTo>
                  <a:lnTo>
                    <a:pt x="3537691" y="19358"/>
                  </a:lnTo>
                  <a:lnTo>
                    <a:pt x="3491452" y="5004"/>
                  </a:lnTo>
                  <a:lnTo>
                    <a:pt x="3441807" y="0"/>
                  </a:lnTo>
                  <a:close/>
                </a:path>
              </a:pathLst>
            </a:custGeom>
            <a:solidFill>
              <a:srgbClr val="64B9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8000489" y="4862339"/>
              <a:ext cx="3688715" cy="1478280"/>
            </a:xfrm>
            <a:custGeom>
              <a:avLst/>
              <a:gdLst/>
              <a:ahLst/>
              <a:cxnLst/>
              <a:rect l="l" t="t" r="r" b="b"/>
              <a:pathLst>
                <a:path w="3688715" h="1478279">
                  <a:moveTo>
                    <a:pt x="0" y="246331"/>
                  </a:moveTo>
                  <a:lnTo>
                    <a:pt x="5004" y="196687"/>
                  </a:lnTo>
                  <a:lnTo>
                    <a:pt x="19357" y="150448"/>
                  </a:lnTo>
                  <a:lnTo>
                    <a:pt x="42069" y="108605"/>
                  </a:lnTo>
                  <a:lnTo>
                    <a:pt x="72148" y="72148"/>
                  </a:lnTo>
                  <a:lnTo>
                    <a:pt x="108605" y="42069"/>
                  </a:lnTo>
                  <a:lnTo>
                    <a:pt x="150448" y="19357"/>
                  </a:lnTo>
                  <a:lnTo>
                    <a:pt x="196687" y="5004"/>
                  </a:lnTo>
                  <a:lnTo>
                    <a:pt x="246331" y="0"/>
                  </a:lnTo>
                  <a:lnTo>
                    <a:pt x="3441807" y="0"/>
                  </a:lnTo>
                  <a:lnTo>
                    <a:pt x="3491451" y="5004"/>
                  </a:lnTo>
                  <a:lnTo>
                    <a:pt x="3537690" y="19357"/>
                  </a:lnTo>
                  <a:lnTo>
                    <a:pt x="3579533" y="42069"/>
                  </a:lnTo>
                  <a:lnTo>
                    <a:pt x="3615989" y="72148"/>
                  </a:lnTo>
                  <a:lnTo>
                    <a:pt x="3646069" y="108605"/>
                  </a:lnTo>
                  <a:lnTo>
                    <a:pt x="3668781" y="150448"/>
                  </a:lnTo>
                  <a:lnTo>
                    <a:pt x="3683134" y="196687"/>
                  </a:lnTo>
                  <a:lnTo>
                    <a:pt x="3688139" y="246331"/>
                  </a:lnTo>
                  <a:lnTo>
                    <a:pt x="3688139" y="1231639"/>
                  </a:lnTo>
                  <a:lnTo>
                    <a:pt x="3683134" y="1281283"/>
                  </a:lnTo>
                  <a:lnTo>
                    <a:pt x="3668781" y="1327522"/>
                  </a:lnTo>
                  <a:lnTo>
                    <a:pt x="3646069" y="1369365"/>
                  </a:lnTo>
                  <a:lnTo>
                    <a:pt x="3615989" y="1405822"/>
                  </a:lnTo>
                  <a:lnTo>
                    <a:pt x="3579533" y="1435901"/>
                  </a:lnTo>
                  <a:lnTo>
                    <a:pt x="3537690" y="1458613"/>
                  </a:lnTo>
                  <a:lnTo>
                    <a:pt x="3491451" y="1472966"/>
                  </a:lnTo>
                  <a:lnTo>
                    <a:pt x="3441807" y="1477971"/>
                  </a:lnTo>
                  <a:lnTo>
                    <a:pt x="246331" y="1477971"/>
                  </a:lnTo>
                  <a:lnTo>
                    <a:pt x="196687" y="1472966"/>
                  </a:lnTo>
                  <a:lnTo>
                    <a:pt x="150448" y="1458613"/>
                  </a:lnTo>
                  <a:lnTo>
                    <a:pt x="108605" y="1435901"/>
                  </a:lnTo>
                  <a:lnTo>
                    <a:pt x="72148" y="1405822"/>
                  </a:lnTo>
                  <a:lnTo>
                    <a:pt x="42069" y="1369365"/>
                  </a:lnTo>
                  <a:lnTo>
                    <a:pt x="19357" y="1327522"/>
                  </a:lnTo>
                  <a:lnTo>
                    <a:pt x="5004" y="1281283"/>
                  </a:lnTo>
                  <a:lnTo>
                    <a:pt x="0" y="1231639"/>
                  </a:lnTo>
                  <a:lnTo>
                    <a:pt x="0" y="246331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/>
          <p:cNvSpPr txBox="1"/>
          <p:nvPr/>
        </p:nvSpPr>
        <p:spPr>
          <a:xfrm>
            <a:off x="8270553" y="4140708"/>
            <a:ext cx="3347720" cy="1940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14600" marR="5080" indent="109855">
              <a:lnSpc>
                <a:spcPct val="100000"/>
              </a:lnSpc>
              <a:spcBef>
                <a:spcPts val="100"/>
              </a:spcBef>
            </a:pPr>
            <a:r>
              <a:rPr dirty="0" sz="2000" spc="-20">
                <a:solidFill>
                  <a:srgbClr val="1C1C1C"/>
                </a:solidFill>
                <a:latin typeface="Georgia"/>
                <a:cs typeface="Georgia"/>
              </a:rPr>
              <a:t>More </a:t>
            </a:r>
            <a:r>
              <a:rPr dirty="0" sz="2000" spc="-10">
                <a:solidFill>
                  <a:srgbClr val="1C1C1C"/>
                </a:solidFill>
                <a:latin typeface="Georgia"/>
                <a:cs typeface="Georgia"/>
              </a:rPr>
              <a:t>flexible</a:t>
            </a:r>
            <a:endParaRPr sz="2000">
              <a:latin typeface="Georgia"/>
              <a:cs typeface="Georgia"/>
            </a:endParaRPr>
          </a:p>
          <a:p>
            <a:pPr algn="ctr" marL="12065" marR="205104" indent="-635">
              <a:lnSpc>
                <a:spcPct val="100400"/>
              </a:lnSpc>
              <a:spcBef>
                <a:spcPts val="1605"/>
              </a:spcBef>
            </a:pPr>
            <a:r>
              <a:rPr dirty="0" sz="2400" i="1">
                <a:latin typeface="Georgia"/>
                <a:cs typeface="Georgia"/>
              </a:rPr>
              <a:t>New</a:t>
            </a:r>
            <a:r>
              <a:rPr dirty="0" sz="2400" spc="-60" i="1">
                <a:latin typeface="Georgia"/>
                <a:cs typeface="Georgia"/>
              </a:rPr>
              <a:t> </a:t>
            </a:r>
            <a:r>
              <a:rPr dirty="0" sz="2400" spc="-10" i="1">
                <a:latin typeface="Georgia"/>
                <a:cs typeface="Georgia"/>
              </a:rPr>
              <a:t>supportive </a:t>
            </a:r>
            <a:r>
              <a:rPr dirty="0" sz="2400" i="1">
                <a:latin typeface="Georgia"/>
                <a:cs typeface="Georgia"/>
              </a:rPr>
              <a:t>housing</a:t>
            </a:r>
            <a:r>
              <a:rPr dirty="0" sz="2400" spc="-60" i="1">
                <a:latin typeface="Georgia"/>
                <a:cs typeface="Georgia"/>
              </a:rPr>
              <a:t> </a:t>
            </a:r>
            <a:r>
              <a:rPr dirty="0" sz="2400" i="1">
                <a:latin typeface="Georgia"/>
                <a:cs typeface="Georgia"/>
              </a:rPr>
              <a:t>units,</a:t>
            </a:r>
            <a:r>
              <a:rPr dirty="0" sz="2400" spc="-55" i="1">
                <a:latin typeface="Georgia"/>
                <a:cs typeface="Georgia"/>
              </a:rPr>
              <a:t> </a:t>
            </a:r>
            <a:r>
              <a:rPr dirty="0" sz="2400" spc="-10" i="1">
                <a:latin typeface="Georgia"/>
                <a:cs typeface="Georgia"/>
              </a:rPr>
              <a:t>ongoing </a:t>
            </a:r>
            <a:r>
              <a:rPr dirty="0" sz="2400" i="1">
                <a:latin typeface="Georgia"/>
                <a:cs typeface="Georgia"/>
              </a:rPr>
              <a:t>rental</a:t>
            </a:r>
            <a:r>
              <a:rPr dirty="0" sz="2400" spc="-65" i="1">
                <a:latin typeface="Georgia"/>
                <a:cs typeface="Georgia"/>
              </a:rPr>
              <a:t> </a:t>
            </a:r>
            <a:r>
              <a:rPr dirty="0" sz="2400" spc="-10" i="1">
                <a:latin typeface="Georgia"/>
                <a:cs typeface="Georgia"/>
              </a:rPr>
              <a:t>subsidies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24" name="object 2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16775" y="147342"/>
            <a:ext cx="1288479" cy="5177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4439" y="263143"/>
            <a:ext cx="1002030" cy="64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10">
                <a:latin typeface="Arial"/>
                <a:cs typeface="Arial"/>
              </a:rPr>
              <a:t>The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image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part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with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relationship</a:t>
            </a:r>
            <a:r>
              <a:rPr dirty="0" sz="250">
                <a:latin typeface="Arial"/>
                <a:cs typeface="Arial"/>
              </a:rPr>
              <a:t> ID </a:t>
            </a:r>
            <a:r>
              <a:rPr dirty="0" sz="250" spc="10">
                <a:latin typeface="Arial"/>
                <a:cs typeface="Arial"/>
              </a:rPr>
              <a:t>rId2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was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not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found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in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the</a:t>
            </a:r>
            <a:r>
              <a:rPr dirty="0" sz="250" spc="5">
                <a:latin typeface="Arial"/>
                <a:cs typeface="Arial"/>
              </a:rPr>
              <a:t> </a:t>
            </a:r>
            <a:r>
              <a:rPr dirty="0" sz="250" spc="-20">
                <a:latin typeface="Arial"/>
                <a:cs typeface="Arial"/>
              </a:rPr>
              <a:t>file.</a:t>
            </a:r>
            <a:endParaRPr sz="2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446368" y="256193"/>
            <a:ext cx="1250950" cy="405765"/>
          </a:xfrm>
          <a:custGeom>
            <a:avLst/>
            <a:gdLst/>
            <a:ahLst/>
            <a:cxnLst/>
            <a:rect l="l" t="t" r="r" b="b"/>
            <a:pathLst>
              <a:path w="1250950" h="405765">
                <a:moveTo>
                  <a:pt x="0" y="0"/>
                </a:moveTo>
                <a:lnTo>
                  <a:pt x="1250696" y="0"/>
                </a:lnTo>
              </a:path>
              <a:path w="1250950" h="405765">
                <a:moveTo>
                  <a:pt x="0" y="0"/>
                </a:moveTo>
                <a:lnTo>
                  <a:pt x="0" y="405384"/>
                </a:lnTo>
              </a:path>
              <a:path w="1250950" h="405765">
                <a:moveTo>
                  <a:pt x="0" y="405384"/>
                </a:moveTo>
                <a:lnTo>
                  <a:pt x="1250696" y="405384"/>
                </a:lnTo>
              </a:path>
              <a:path w="1250950" h="405765">
                <a:moveTo>
                  <a:pt x="1250696" y="405384"/>
                </a:moveTo>
                <a:lnTo>
                  <a:pt x="125069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Contextual</a:t>
            </a:r>
            <a:r>
              <a:rPr dirty="0" spc="-175"/>
              <a:t> </a:t>
            </a:r>
            <a:r>
              <a:rPr dirty="0"/>
              <a:t>factors</a:t>
            </a:r>
            <a:r>
              <a:rPr dirty="0" spc="-170"/>
              <a:t> </a:t>
            </a:r>
            <a:r>
              <a:rPr dirty="0" spc="-10"/>
              <a:t>influencing</a:t>
            </a:r>
            <a:r>
              <a:rPr dirty="0" spc="-175"/>
              <a:t> </a:t>
            </a:r>
            <a:r>
              <a:rPr dirty="0" spc="-10"/>
              <a:t>implementation</a:t>
            </a:r>
          </a:p>
        </p:txBody>
      </p:sp>
      <p:sp>
        <p:nvSpPr>
          <p:cNvPr id="5" name="object 5"/>
          <p:cNvSpPr/>
          <p:nvPr/>
        </p:nvSpPr>
        <p:spPr>
          <a:xfrm>
            <a:off x="480005" y="2017144"/>
            <a:ext cx="5420995" cy="616585"/>
          </a:xfrm>
          <a:custGeom>
            <a:avLst/>
            <a:gdLst/>
            <a:ahLst/>
            <a:cxnLst/>
            <a:rect l="l" t="t" r="r" b="b"/>
            <a:pathLst>
              <a:path w="5420995" h="616585">
                <a:moveTo>
                  <a:pt x="5317708" y="0"/>
                </a:moveTo>
                <a:lnTo>
                  <a:pt x="102675" y="0"/>
                </a:lnTo>
                <a:lnTo>
                  <a:pt x="62709" y="8068"/>
                </a:lnTo>
                <a:lnTo>
                  <a:pt x="30072" y="30072"/>
                </a:lnTo>
                <a:lnTo>
                  <a:pt x="8068" y="62709"/>
                </a:lnTo>
                <a:lnTo>
                  <a:pt x="0" y="102675"/>
                </a:lnTo>
                <a:lnTo>
                  <a:pt x="0" y="513377"/>
                </a:lnTo>
                <a:lnTo>
                  <a:pt x="8068" y="553343"/>
                </a:lnTo>
                <a:lnTo>
                  <a:pt x="30072" y="585980"/>
                </a:lnTo>
                <a:lnTo>
                  <a:pt x="62709" y="607984"/>
                </a:lnTo>
                <a:lnTo>
                  <a:pt x="102675" y="616052"/>
                </a:lnTo>
                <a:lnTo>
                  <a:pt x="5317708" y="616052"/>
                </a:lnTo>
                <a:lnTo>
                  <a:pt x="5357674" y="607984"/>
                </a:lnTo>
                <a:lnTo>
                  <a:pt x="5390310" y="585980"/>
                </a:lnTo>
                <a:lnTo>
                  <a:pt x="5412314" y="553343"/>
                </a:lnTo>
                <a:lnTo>
                  <a:pt x="5420383" y="513377"/>
                </a:lnTo>
                <a:lnTo>
                  <a:pt x="5420383" y="102675"/>
                </a:lnTo>
                <a:lnTo>
                  <a:pt x="5412314" y="62709"/>
                </a:lnTo>
                <a:lnTo>
                  <a:pt x="5390310" y="30072"/>
                </a:lnTo>
                <a:lnTo>
                  <a:pt x="5357674" y="8068"/>
                </a:lnTo>
                <a:lnTo>
                  <a:pt x="5317708" y="0"/>
                </a:lnTo>
                <a:close/>
              </a:path>
            </a:pathLst>
          </a:custGeom>
          <a:solidFill>
            <a:srgbClr val="CAE7E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647940" y="2066035"/>
            <a:ext cx="308546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Georgia"/>
                <a:cs typeface="Georgia"/>
              </a:rPr>
              <a:t>Health</a:t>
            </a:r>
            <a:r>
              <a:rPr dirty="0" sz="2400" spc="-35" b="1">
                <a:latin typeface="Georgia"/>
                <a:cs typeface="Georgia"/>
              </a:rPr>
              <a:t> </a:t>
            </a:r>
            <a:r>
              <a:rPr dirty="0" sz="2400" b="1">
                <a:latin typeface="Georgia"/>
                <a:cs typeface="Georgia"/>
              </a:rPr>
              <a:t>care</a:t>
            </a:r>
            <a:r>
              <a:rPr dirty="0" sz="2400" spc="-40" b="1">
                <a:latin typeface="Georgia"/>
                <a:cs typeface="Georgia"/>
              </a:rPr>
              <a:t> </a:t>
            </a:r>
            <a:r>
              <a:rPr dirty="0" sz="2400" spc="-10" b="1">
                <a:latin typeface="Georgia"/>
                <a:cs typeface="Georgia"/>
              </a:rPr>
              <a:t>context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188297" y="2011799"/>
            <a:ext cx="5420995" cy="616585"/>
          </a:xfrm>
          <a:custGeom>
            <a:avLst/>
            <a:gdLst/>
            <a:ahLst/>
            <a:cxnLst/>
            <a:rect l="l" t="t" r="r" b="b"/>
            <a:pathLst>
              <a:path w="5420995" h="616585">
                <a:moveTo>
                  <a:pt x="5317708" y="0"/>
                </a:moveTo>
                <a:lnTo>
                  <a:pt x="102674" y="0"/>
                </a:lnTo>
                <a:lnTo>
                  <a:pt x="62708" y="8068"/>
                </a:lnTo>
                <a:lnTo>
                  <a:pt x="30072" y="30073"/>
                </a:lnTo>
                <a:lnTo>
                  <a:pt x="8068" y="62709"/>
                </a:lnTo>
                <a:lnTo>
                  <a:pt x="0" y="102675"/>
                </a:lnTo>
                <a:lnTo>
                  <a:pt x="0" y="513378"/>
                </a:lnTo>
                <a:lnTo>
                  <a:pt x="8068" y="553344"/>
                </a:lnTo>
                <a:lnTo>
                  <a:pt x="30072" y="585980"/>
                </a:lnTo>
                <a:lnTo>
                  <a:pt x="62708" y="607985"/>
                </a:lnTo>
                <a:lnTo>
                  <a:pt x="102674" y="616054"/>
                </a:lnTo>
                <a:lnTo>
                  <a:pt x="5317708" y="616054"/>
                </a:lnTo>
                <a:lnTo>
                  <a:pt x="5357673" y="607985"/>
                </a:lnTo>
                <a:lnTo>
                  <a:pt x="5390310" y="585980"/>
                </a:lnTo>
                <a:lnTo>
                  <a:pt x="5412314" y="553344"/>
                </a:lnTo>
                <a:lnTo>
                  <a:pt x="5420382" y="513378"/>
                </a:lnTo>
                <a:lnTo>
                  <a:pt x="5420382" y="102675"/>
                </a:lnTo>
                <a:lnTo>
                  <a:pt x="5412314" y="62709"/>
                </a:lnTo>
                <a:lnTo>
                  <a:pt x="5390310" y="30073"/>
                </a:lnTo>
                <a:lnTo>
                  <a:pt x="5357673" y="8068"/>
                </a:lnTo>
                <a:lnTo>
                  <a:pt x="5317708" y="0"/>
                </a:lnTo>
                <a:close/>
              </a:path>
            </a:pathLst>
          </a:custGeom>
          <a:solidFill>
            <a:srgbClr val="CAE7E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7343532" y="2062988"/>
            <a:ext cx="31115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Georgia"/>
                <a:cs typeface="Georgia"/>
              </a:rPr>
              <a:t>Community</a:t>
            </a:r>
            <a:r>
              <a:rPr dirty="0" sz="2400" spc="-55" b="1">
                <a:latin typeface="Georgia"/>
                <a:cs typeface="Georgia"/>
              </a:rPr>
              <a:t> </a:t>
            </a:r>
            <a:r>
              <a:rPr dirty="0" sz="2400" spc="-10" b="1">
                <a:latin typeface="Georgia"/>
                <a:cs typeface="Georgia"/>
              </a:rPr>
              <a:t>context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681970" y="4730447"/>
            <a:ext cx="8658225" cy="616585"/>
          </a:xfrm>
          <a:custGeom>
            <a:avLst/>
            <a:gdLst/>
            <a:ahLst/>
            <a:cxnLst/>
            <a:rect l="l" t="t" r="r" b="b"/>
            <a:pathLst>
              <a:path w="8658225" h="616585">
                <a:moveTo>
                  <a:pt x="8555536" y="0"/>
                </a:moveTo>
                <a:lnTo>
                  <a:pt x="102678" y="0"/>
                </a:lnTo>
                <a:lnTo>
                  <a:pt x="62711" y="8069"/>
                </a:lnTo>
                <a:lnTo>
                  <a:pt x="30073" y="30074"/>
                </a:lnTo>
                <a:lnTo>
                  <a:pt x="8068" y="62712"/>
                </a:lnTo>
                <a:lnTo>
                  <a:pt x="0" y="102680"/>
                </a:lnTo>
                <a:lnTo>
                  <a:pt x="0" y="513373"/>
                </a:lnTo>
                <a:lnTo>
                  <a:pt x="8068" y="553340"/>
                </a:lnTo>
                <a:lnTo>
                  <a:pt x="30073" y="585978"/>
                </a:lnTo>
                <a:lnTo>
                  <a:pt x="62711" y="607983"/>
                </a:lnTo>
                <a:lnTo>
                  <a:pt x="102678" y="616052"/>
                </a:lnTo>
                <a:lnTo>
                  <a:pt x="8555536" y="616052"/>
                </a:lnTo>
                <a:lnTo>
                  <a:pt x="8595503" y="607983"/>
                </a:lnTo>
                <a:lnTo>
                  <a:pt x="8628141" y="585978"/>
                </a:lnTo>
                <a:lnTo>
                  <a:pt x="8650145" y="553340"/>
                </a:lnTo>
                <a:lnTo>
                  <a:pt x="8658214" y="513373"/>
                </a:lnTo>
                <a:lnTo>
                  <a:pt x="8658214" y="102680"/>
                </a:lnTo>
                <a:lnTo>
                  <a:pt x="8650145" y="62712"/>
                </a:lnTo>
                <a:lnTo>
                  <a:pt x="8628141" y="30074"/>
                </a:lnTo>
                <a:lnTo>
                  <a:pt x="8595503" y="8069"/>
                </a:lnTo>
                <a:lnTo>
                  <a:pt x="8555536" y="0"/>
                </a:lnTo>
                <a:close/>
              </a:path>
            </a:pathLst>
          </a:custGeom>
          <a:solidFill>
            <a:srgbClr val="CAE7E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3061502" y="4781804"/>
            <a:ext cx="589915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Georgia"/>
                <a:cs typeface="Georgia"/>
              </a:rPr>
              <a:t>Health</a:t>
            </a:r>
            <a:r>
              <a:rPr dirty="0" sz="2400" spc="-40" b="1">
                <a:latin typeface="Georgia"/>
                <a:cs typeface="Georgia"/>
              </a:rPr>
              <a:t> </a:t>
            </a:r>
            <a:r>
              <a:rPr dirty="0" sz="2400" spc="-10" b="1">
                <a:latin typeface="Georgia"/>
                <a:cs typeface="Georgia"/>
              </a:rPr>
              <a:t>care—</a:t>
            </a:r>
            <a:r>
              <a:rPr dirty="0" sz="2400" b="1">
                <a:latin typeface="Georgia"/>
                <a:cs typeface="Georgia"/>
              </a:rPr>
              <a:t>community</a:t>
            </a:r>
            <a:r>
              <a:rPr dirty="0" sz="2400" spc="-45" b="1">
                <a:latin typeface="Georgia"/>
                <a:cs typeface="Georgia"/>
              </a:rPr>
              <a:t> </a:t>
            </a:r>
            <a:r>
              <a:rPr dirty="0" sz="2400" spc="-10" b="1">
                <a:latin typeface="Georgia"/>
                <a:cs typeface="Georgia"/>
              </a:rPr>
              <a:t>interactions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29643" y="2750149"/>
            <a:ext cx="2496185" cy="1750695"/>
          </a:xfrm>
          <a:custGeom>
            <a:avLst/>
            <a:gdLst/>
            <a:ahLst/>
            <a:cxnLst/>
            <a:rect l="l" t="t" r="r" b="b"/>
            <a:pathLst>
              <a:path w="2496185" h="1750695">
                <a:moveTo>
                  <a:pt x="2203988" y="0"/>
                </a:moveTo>
                <a:lnTo>
                  <a:pt x="291757" y="0"/>
                </a:lnTo>
                <a:lnTo>
                  <a:pt x="244432" y="3818"/>
                </a:lnTo>
                <a:lnTo>
                  <a:pt x="199539" y="14873"/>
                </a:lnTo>
                <a:lnTo>
                  <a:pt x="157677" y="32565"/>
                </a:lnTo>
                <a:lnTo>
                  <a:pt x="119449" y="56291"/>
                </a:lnTo>
                <a:lnTo>
                  <a:pt x="85453" y="85453"/>
                </a:lnTo>
                <a:lnTo>
                  <a:pt x="56292" y="119448"/>
                </a:lnTo>
                <a:lnTo>
                  <a:pt x="32565" y="157677"/>
                </a:lnTo>
                <a:lnTo>
                  <a:pt x="14873" y="199538"/>
                </a:lnTo>
                <a:lnTo>
                  <a:pt x="3818" y="244432"/>
                </a:lnTo>
                <a:lnTo>
                  <a:pt x="0" y="291757"/>
                </a:lnTo>
                <a:lnTo>
                  <a:pt x="0" y="1458751"/>
                </a:lnTo>
                <a:lnTo>
                  <a:pt x="3818" y="1506075"/>
                </a:lnTo>
                <a:lnTo>
                  <a:pt x="14873" y="1550969"/>
                </a:lnTo>
                <a:lnTo>
                  <a:pt x="32565" y="1592831"/>
                </a:lnTo>
                <a:lnTo>
                  <a:pt x="56292" y="1631059"/>
                </a:lnTo>
                <a:lnTo>
                  <a:pt x="85453" y="1665055"/>
                </a:lnTo>
                <a:lnTo>
                  <a:pt x="119449" y="1694217"/>
                </a:lnTo>
                <a:lnTo>
                  <a:pt x="157677" y="1717944"/>
                </a:lnTo>
                <a:lnTo>
                  <a:pt x="199539" y="1735635"/>
                </a:lnTo>
                <a:lnTo>
                  <a:pt x="244432" y="1746690"/>
                </a:lnTo>
                <a:lnTo>
                  <a:pt x="291757" y="1750509"/>
                </a:lnTo>
                <a:lnTo>
                  <a:pt x="2203988" y="1750509"/>
                </a:lnTo>
                <a:lnTo>
                  <a:pt x="2251313" y="1746690"/>
                </a:lnTo>
                <a:lnTo>
                  <a:pt x="2296206" y="1735635"/>
                </a:lnTo>
                <a:lnTo>
                  <a:pt x="2338068" y="1717944"/>
                </a:lnTo>
                <a:lnTo>
                  <a:pt x="2376296" y="1694217"/>
                </a:lnTo>
                <a:lnTo>
                  <a:pt x="2410292" y="1665055"/>
                </a:lnTo>
                <a:lnTo>
                  <a:pt x="2439453" y="1631059"/>
                </a:lnTo>
                <a:lnTo>
                  <a:pt x="2463180" y="1592831"/>
                </a:lnTo>
                <a:lnTo>
                  <a:pt x="2480871" y="1550969"/>
                </a:lnTo>
                <a:lnTo>
                  <a:pt x="2491927" y="1506075"/>
                </a:lnTo>
                <a:lnTo>
                  <a:pt x="2495745" y="1458751"/>
                </a:lnTo>
                <a:lnTo>
                  <a:pt x="2495745" y="291757"/>
                </a:lnTo>
                <a:lnTo>
                  <a:pt x="2491927" y="244432"/>
                </a:lnTo>
                <a:lnTo>
                  <a:pt x="2480871" y="199538"/>
                </a:lnTo>
                <a:lnTo>
                  <a:pt x="2463180" y="157677"/>
                </a:lnTo>
                <a:lnTo>
                  <a:pt x="2439453" y="119448"/>
                </a:lnTo>
                <a:lnTo>
                  <a:pt x="2410292" y="85453"/>
                </a:lnTo>
                <a:lnTo>
                  <a:pt x="2376296" y="56291"/>
                </a:lnTo>
                <a:lnTo>
                  <a:pt x="2338068" y="32565"/>
                </a:lnTo>
                <a:lnTo>
                  <a:pt x="2296206" y="14873"/>
                </a:lnTo>
                <a:lnTo>
                  <a:pt x="2251313" y="3818"/>
                </a:lnTo>
                <a:lnTo>
                  <a:pt x="2203988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865484" y="2855467"/>
            <a:ext cx="2024380" cy="149796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ctr" marL="12700" marR="5080">
              <a:lnSpc>
                <a:spcPct val="100800"/>
              </a:lnSpc>
              <a:spcBef>
                <a:spcPts val="75"/>
              </a:spcBef>
            </a:pPr>
            <a:r>
              <a:rPr dirty="0" sz="2400" spc="-10">
                <a:latin typeface="Georgia"/>
                <a:cs typeface="Georgia"/>
              </a:rPr>
              <a:t>Organizational mission, supportive leaders</a:t>
            </a:r>
            <a:endParaRPr sz="2400">
              <a:latin typeface="Georgia"/>
              <a:cs typeface="Georgi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448055" y="2508504"/>
            <a:ext cx="5336540" cy="2006600"/>
            <a:chOff x="448055" y="2508504"/>
            <a:chExt cx="5336540" cy="2006600"/>
          </a:xfrm>
        </p:grpSpPr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8055" y="2508504"/>
              <a:ext cx="530351" cy="53035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3288267" y="2764382"/>
              <a:ext cx="2496185" cy="1750695"/>
            </a:xfrm>
            <a:custGeom>
              <a:avLst/>
              <a:gdLst/>
              <a:ahLst/>
              <a:cxnLst/>
              <a:rect l="l" t="t" r="r" b="b"/>
              <a:pathLst>
                <a:path w="2496185" h="1750695">
                  <a:moveTo>
                    <a:pt x="2203989" y="0"/>
                  </a:moveTo>
                  <a:lnTo>
                    <a:pt x="291758" y="0"/>
                  </a:lnTo>
                  <a:lnTo>
                    <a:pt x="244433" y="3818"/>
                  </a:lnTo>
                  <a:lnTo>
                    <a:pt x="199540" y="14873"/>
                  </a:lnTo>
                  <a:lnTo>
                    <a:pt x="157678" y="32565"/>
                  </a:lnTo>
                  <a:lnTo>
                    <a:pt x="119449" y="56291"/>
                  </a:lnTo>
                  <a:lnTo>
                    <a:pt x="85454" y="85453"/>
                  </a:lnTo>
                  <a:lnTo>
                    <a:pt x="56292" y="119448"/>
                  </a:lnTo>
                  <a:lnTo>
                    <a:pt x="32565" y="157677"/>
                  </a:lnTo>
                  <a:lnTo>
                    <a:pt x="14874" y="199538"/>
                  </a:lnTo>
                  <a:lnTo>
                    <a:pt x="3818" y="244432"/>
                  </a:lnTo>
                  <a:lnTo>
                    <a:pt x="0" y="291757"/>
                  </a:lnTo>
                  <a:lnTo>
                    <a:pt x="0" y="1458752"/>
                  </a:lnTo>
                  <a:lnTo>
                    <a:pt x="3818" y="1506076"/>
                  </a:lnTo>
                  <a:lnTo>
                    <a:pt x="14874" y="1550970"/>
                  </a:lnTo>
                  <a:lnTo>
                    <a:pt x="32565" y="1592831"/>
                  </a:lnTo>
                  <a:lnTo>
                    <a:pt x="56292" y="1631060"/>
                  </a:lnTo>
                  <a:lnTo>
                    <a:pt x="85454" y="1665055"/>
                  </a:lnTo>
                  <a:lnTo>
                    <a:pt x="119449" y="1694217"/>
                  </a:lnTo>
                  <a:lnTo>
                    <a:pt x="157678" y="1717944"/>
                  </a:lnTo>
                  <a:lnTo>
                    <a:pt x="199540" y="1735635"/>
                  </a:lnTo>
                  <a:lnTo>
                    <a:pt x="244433" y="1746690"/>
                  </a:lnTo>
                  <a:lnTo>
                    <a:pt x="291758" y="1750509"/>
                  </a:lnTo>
                  <a:lnTo>
                    <a:pt x="2203989" y="1750509"/>
                  </a:lnTo>
                  <a:lnTo>
                    <a:pt x="2251314" y="1746690"/>
                  </a:lnTo>
                  <a:lnTo>
                    <a:pt x="2296207" y="1735635"/>
                  </a:lnTo>
                  <a:lnTo>
                    <a:pt x="2338068" y="1717944"/>
                  </a:lnTo>
                  <a:lnTo>
                    <a:pt x="2376297" y="1694217"/>
                  </a:lnTo>
                  <a:lnTo>
                    <a:pt x="2410292" y="1665055"/>
                  </a:lnTo>
                  <a:lnTo>
                    <a:pt x="2439454" y="1631060"/>
                  </a:lnTo>
                  <a:lnTo>
                    <a:pt x="2463181" y="1592831"/>
                  </a:lnTo>
                  <a:lnTo>
                    <a:pt x="2480872" y="1550970"/>
                  </a:lnTo>
                  <a:lnTo>
                    <a:pt x="2491928" y="1506076"/>
                  </a:lnTo>
                  <a:lnTo>
                    <a:pt x="2495746" y="1458752"/>
                  </a:lnTo>
                  <a:lnTo>
                    <a:pt x="2495746" y="291757"/>
                  </a:lnTo>
                  <a:lnTo>
                    <a:pt x="2491928" y="244432"/>
                  </a:lnTo>
                  <a:lnTo>
                    <a:pt x="2480872" y="199538"/>
                  </a:lnTo>
                  <a:lnTo>
                    <a:pt x="2463181" y="157677"/>
                  </a:lnTo>
                  <a:lnTo>
                    <a:pt x="2439454" y="119448"/>
                  </a:lnTo>
                  <a:lnTo>
                    <a:pt x="2410292" y="85453"/>
                  </a:lnTo>
                  <a:lnTo>
                    <a:pt x="2376297" y="56291"/>
                  </a:lnTo>
                  <a:lnTo>
                    <a:pt x="2338068" y="32565"/>
                  </a:lnTo>
                  <a:lnTo>
                    <a:pt x="2296207" y="14873"/>
                  </a:lnTo>
                  <a:lnTo>
                    <a:pt x="2251314" y="3818"/>
                  </a:lnTo>
                  <a:lnTo>
                    <a:pt x="2203989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3465371" y="2870708"/>
            <a:ext cx="2141220" cy="14947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ctr" marL="12700" marR="5080">
              <a:lnSpc>
                <a:spcPct val="100600"/>
              </a:lnSpc>
              <a:spcBef>
                <a:spcPts val="80"/>
              </a:spcBef>
            </a:pPr>
            <a:r>
              <a:rPr dirty="0" sz="2400">
                <a:latin typeface="Georgia"/>
                <a:cs typeface="Georgia"/>
              </a:rPr>
              <a:t>Lack</a:t>
            </a:r>
            <a:r>
              <a:rPr dirty="0" sz="2400" spc="-3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of</a:t>
            </a:r>
            <a:r>
              <a:rPr dirty="0" sz="2400" spc="-35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systems </a:t>
            </a:r>
            <a:r>
              <a:rPr dirty="0" sz="2400">
                <a:latin typeface="Georgia"/>
                <a:cs typeface="Georgia"/>
              </a:rPr>
              <a:t>to</a:t>
            </a:r>
            <a:r>
              <a:rPr dirty="0" sz="2400" spc="-3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identify </a:t>
            </a:r>
            <a:r>
              <a:rPr dirty="0" sz="2400">
                <a:latin typeface="Georgia"/>
                <a:cs typeface="Georgia"/>
              </a:rPr>
              <a:t>social</a:t>
            </a:r>
            <a:r>
              <a:rPr dirty="0" sz="2400" spc="-55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needs, </a:t>
            </a:r>
            <a:r>
              <a:rPr dirty="0" sz="2400">
                <a:latin typeface="Georgia"/>
                <a:cs typeface="Georgia"/>
              </a:rPr>
              <a:t>track</a:t>
            </a:r>
            <a:r>
              <a:rPr dirty="0" sz="2400" spc="-5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referrals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17" name="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34584" y="2636520"/>
            <a:ext cx="530351" cy="530351"/>
          </a:xfrm>
          <a:prstGeom prst="rect">
            <a:avLst/>
          </a:prstGeom>
        </p:spPr>
      </p:pic>
      <p:sp>
        <p:nvSpPr>
          <p:cNvPr id="18" name="object 18"/>
          <p:cNvSpPr/>
          <p:nvPr/>
        </p:nvSpPr>
        <p:spPr>
          <a:xfrm>
            <a:off x="6274805" y="2750149"/>
            <a:ext cx="2496185" cy="1750695"/>
          </a:xfrm>
          <a:custGeom>
            <a:avLst/>
            <a:gdLst/>
            <a:ahLst/>
            <a:cxnLst/>
            <a:rect l="l" t="t" r="r" b="b"/>
            <a:pathLst>
              <a:path w="2496184" h="1750695">
                <a:moveTo>
                  <a:pt x="2203988" y="0"/>
                </a:moveTo>
                <a:lnTo>
                  <a:pt x="291757" y="0"/>
                </a:lnTo>
                <a:lnTo>
                  <a:pt x="244432" y="3818"/>
                </a:lnTo>
                <a:lnTo>
                  <a:pt x="199539" y="14873"/>
                </a:lnTo>
                <a:lnTo>
                  <a:pt x="157678" y="32565"/>
                </a:lnTo>
                <a:lnTo>
                  <a:pt x="119449" y="56291"/>
                </a:lnTo>
                <a:lnTo>
                  <a:pt x="85453" y="85453"/>
                </a:lnTo>
                <a:lnTo>
                  <a:pt x="56292" y="119448"/>
                </a:lnTo>
                <a:lnTo>
                  <a:pt x="32565" y="157677"/>
                </a:lnTo>
                <a:lnTo>
                  <a:pt x="14874" y="199538"/>
                </a:lnTo>
                <a:lnTo>
                  <a:pt x="3818" y="244432"/>
                </a:lnTo>
                <a:lnTo>
                  <a:pt x="0" y="291757"/>
                </a:lnTo>
                <a:lnTo>
                  <a:pt x="0" y="1458751"/>
                </a:lnTo>
                <a:lnTo>
                  <a:pt x="3818" y="1506075"/>
                </a:lnTo>
                <a:lnTo>
                  <a:pt x="14874" y="1550969"/>
                </a:lnTo>
                <a:lnTo>
                  <a:pt x="32565" y="1592831"/>
                </a:lnTo>
                <a:lnTo>
                  <a:pt x="56292" y="1631059"/>
                </a:lnTo>
                <a:lnTo>
                  <a:pt x="85453" y="1665055"/>
                </a:lnTo>
                <a:lnTo>
                  <a:pt x="119449" y="1694217"/>
                </a:lnTo>
                <a:lnTo>
                  <a:pt x="157678" y="1717944"/>
                </a:lnTo>
                <a:lnTo>
                  <a:pt x="199539" y="1735635"/>
                </a:lnTo>
                <a:lnTo>
                  <a:pt x="244432" y="1746690"/>
                </a:lnTo>
                <a:lnTo>
                  <a:pt x="291757" y="1750509"/>
                </a:lnTo>
                <a:lnTo>
                  <a:pt x="2203988" y="1750509"/>
                </a:lnTo>
                <a:lnTo>
                  <a:pt x="2251313" y="1746690"/>
                </a:lnTo>
                <a:lnTo>
                  <a:pt x="2296206" y="1735635"/>
                </a:lnTo>
                <a:lnTo>
                  <a:pt x="2338068" y="1717944"/>
                </a:lnTo>
                <a:lnTo>
                  <a:pt x="2376296" y="1694217"/>
                </a:lnTo>
                <a:lnTo>
                  <a:pt x="2410292" y="1665055"/>
                </a:lnTo>
                <a:lnTo>
                  <a:pt x="2439453" y="1631059"/>
                </a:lnTo>
                <a:lnTo>
                  <a:pt x="2463180" y="1592831"/>
                </a:lnTo>
                <a:lnTo>
                  <a:pt x="2480871" y="1550969"/>
                </a:lnTo>
                <a:lnTo>
                  <a:pt x="2491926" y="1506075"/>
                </a:lnTo>
                <a:lnTo>
                  <a:pt x="2495745" y="1458751"/>
                </a:lnTo>
                <a:lnTo>
                  <a:pt x="2495745" y="291757"/>
                </a:lnTo>
                <a:lnTo>
                  <a:pt x="2491926" y="244432"/>
                </a:lnTo>
                <a:lnTo>
                  <a:pt x="2480871" y="199538"/>
                </a:lnTo>
                <a:lnTo>
                  <a:pt x="2463180" y="157677"/>
                </a:lnTo>
                <a:lnTo>
                  <a:pt x="2439453" y="119448"/>
                </a:lnTo>
                <a:lnTo>
                  <a:pt x="2410292" y="85453"/>
                </a:lnTo>
                <a:lnTo>
                  <a:pt x="2376296" y="56291"/>
                </a:lnTo>
                <a:lnTo>
                  <a:pt x="2338068" y="32565"/>
                </a:lnTo>
                <a:lnTo>
                  <a:pt x="2296206" y="14873"/>
                </a:lnTo>
                <a:lnTo>
                  <a:pt x="2251313" y="3818"/>
                </a:lnTo>
                <a:lnTo>
                  <a:pt x="2203988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6505885" y="2855467"/>
            <a:ext cx="2033905" cy="149796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ctr" marL="12700" marR="5080" indent="-1905">
              <a:lnSpc>
                <a:spcPct val="100800"/>
              </a:lnSpc>
              <a:spcBef>
                <a:spcPts val="75"/>
              </a:spcBef>
            </a:pPr>
            <a:r>
              <a:rPr dirty="0" sz="2400" spc="-10">
                <a:latin typeface="Georgia"/>
                <a:cs typeface="Georgia"/>
              </a:rPr>
              <a:t>Supportive </a:t>
            </a:r>
            <a:r>
              <a:rPr dirty="0" sz="2400">
                <a:latin typeface="Georgia"/>
                <a:cs typeface="Georgia"/>
              </a:rPr>
              <a:t>county</a:t>
            </a:r>
            <a:r>
              <a:rPr dirty="0" sz="2400" spc="-65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policies </a:t>
            </a:r>
            <a:r>
              <a:rPr dirty="0" sz="2400">
                <a:latin typeface="Georgia"/>
                <a:cs typeface="Georgia"/>
              </a:rPr>
              <a:t>and</a:t>
            </a:r>
            <a:r>
              <a:rPr dirty="0" sz="2400" spc="-2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politics </a:t>
            </a:r>
            <a:r>
              <a:rPr dirty="0" sz="2400">
                <a:latin typeface="Georgia"/>
                <a:cs typeface="Georgia"/>
              </a:rPr>
              <a:t>(…and</a:t>
            </a:r>
            <a:r>
              <a:rPr dirty="0" sz="2400" spc="-70">
                <a:latin typeface="Georgia"/>
                <a:cs typeface="Georgia"/>
              </a:rPr>
              <a:t> </a:t>
            </a:r>
            <a:r>
              <a:rPr dirty="0" sz="2400" spc="-25">
                <a:latin typeface="Georgia"/>
                <a:cs typeface="Georgia"/>
              </a:rPr>
              <a:t>$)</a:t>
            </a:r>
            <a:endParaRPr sz="2400">
              <a:latin typeface="Georgia"/>
              <a:cs typeface="Georgia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6010655" y="2508504"/>
            <a:ext cx="5419090" cy="2006600"/>
            <a:chOff x="6010655" y="2508504"/>
            <a:chExt cx="5419090" cy="2006600"/>
          </a:xfrm>
        </p:grpSpPr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10655" y="2508504"/>
              <a:ext cx="530351" cy="530351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8933431" y="2764382"/>
              <a:ext cx="2496185" cy="1750695"/>
            </a:xfrm>
            <a:custGeom>
              <a:avLst/>
              <a:gdLst/>
              <a:ahLst/>
              <a:cxnLst/>
              <a:rect l="l" t="t" r="r" b="b"/>
              <a:pathLst>
                <a:path w="2496184" h="1750695">
                  <a:moveTo>
                    <a:pt x="2203988" y="0"/>
                  </a:moveTo>
                  <a:lnTo>
                    <a:pt x="291757" y="0"/>
                  </a:lnTo>
                  <a:lnTo>
                    <a:pt x="244432" y="3818"/>
                  </a:lnTo>
                  <a:lnTo>
                    <a:pt x="199538" y="14873"/>
                  </a:lnTo>
                  <a:lnTo>
                    <a:pt x="157677" y="32565"/>
                  </a:lnTo>
                  <a:lnTo>
                    <a:pt x="119448" y="56291"/>
                  </a:lnTo>
                  <a:lnTo>
                    <a:pt x="85453" y="85453"/>
                  </a:lnTo>
                  <a:lnTo>
                    <a:pt x="56291" y="119448"/>
                  </a:lnTo>
                  <a:lnTo>
                    <a:pt x="32565" y="157677"/>
                  </a:lnTo>
                  <a:lnTo>
                    <a:pt x="14873" y="199538"/>
                  </a:lnTo>
                  <a:lnTo>
                    <a:pt x="3818" y="244432"/>
                  </a:lnTo>
                  <a:lnTo>
                    <a:pt x="0" y="291757"/>
                  </a:lnTo>
                  <a:lnTo>
                    <a:pt x="0" y="1458752"/>
                  </a:lnTo>
                  <a:lnTo>
                    <a:pt x="3818" y="1506076"/>
                  </a:lnTo>
                  <a:lnTo>
                    <a:pt x="14873" y="1550970"/>
                  </a:lnTo>
                  <a:lnTo>
                    <a:pt x="32565" y="1592831"/>
                  </a:lnTo>
                  <a:lnTo>
                    <a:pt x="56291" y="1631060"/>
                  </a:lnTo>
                  <a:lnTo>
                    <a:pt x="85453" y="1665055"/>
                  </a:lnTo>
                  <a:lnTo>
                    <a:pt x="119448" y="1694217"/>
                  </a:lnTo>
                  <a:lnTo>
                    <a:pt x="157677" y="1717944"/>
                  </a:lnTo>
                  <a:lnTo>
                    <a:pt x="199538" y="1735635"/>
                  </a:lnTo>
                  <a:lnTo>
                    <a:pt x="244432" y="1746690"/>
                  </a:lnTo>
                  <a:lnTo>
                    <a:pt x="291757" y="1750509"/>
                  </a:lnTo>
                  <a:lnTo>
                    <a:pt x="2203988" y="1750509"/>
                  </a:lnTo>
                  <a:lnTo>
                    <a:pt x="2251312" y="1746690"/>
                  </a:lnTo>
                  <a:lnTo>
                    <a:pt x="2296206" y="1735635"/>
                  </a:lnTo>
                  <a:lnTo>
                    <a:pt x="2338067" y="1717944"/>
                  </a:lnTo>
                  <a:lnTo>
                    <a:pt x="2376296" y="1694217"/>
                  </a:lnTo>
                  <a:lnTo>
                    <a:pt x="2410291" y="1665055"/>
                  </a:lnTo>
                  <a:lnTo>
                    <a:pt x="2439453" y="1631060"/>
                  </a:lnTo>
                  <a:lnTo>
                    <a:pt x="2463180" y="1592831"/>
                  </a:lnTo>
                  <a:lnTo>
                    <a:pt x="2480871" y="1550970"/>
                  </a:lnTo>
                  <a:lnTo>
                    <a:pt x="2491926" y="1506076"/>
                  </a:lnTo>
                  <a:lnTo>
                    <a:pt x="2495745" y="1458752"/>
                  </a:lnTo>
                  <a:lnTo>
                    <a:pt x="2495745" y="291757"/>
                  </a:lnTo>
                  <a:lnTo>
                    <a:pt x="2491926" y="244432"/>
                  </a:lnTo>
                  <a:lnTo>
                    <a:pt x="2480871" y="199538"/>
                  </a:lnTo>
                  <a:lnTo>
                    <a:pt x="2463180" y="157677"/>
                  </a:lnTo>
                  <a:lnTo>
                    <a:pt x="2439453" y="119448"/>
                  </a:lnTo>
                  <a:lnTo>
                    <a:pt x="2410291" y="85453"/>
                  </a:lnTo>
                  <a:lnTo>
                    <a:pt x="2376296" y="56291"/>
                  </a:lnTo>
                  <a:lnTo>
                    <a:pt x="2338067" y="32565"/>
                  </a:lnTo>
                  <a:lnTo>
                    <a:pt x="2296206" y="14873"/>
                  </a:lnTo>
                  <a:lnTo>
                    <a:pt x="2251312" y="3818"/>
                  </a:lnTo>
                  <a:lnTo>
                    <a:pt x="2203988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/>
          <p:cNvSpPr txBox="1"/>
          <p:nvPr/>
        </p:nvSpPr>
        <p:spPr>
          <a:xfrm>
            <a:off x="9229597" y="2870708"/>
            <a:ext cx="1903730" cy="14947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ctr" marL="12065" marR="5080" indent="635">
              <a:lnSpc>
                <a:spcPct val="100600"/>
              </a:lnSpc>
              <a:spcBef>
                <a:spcPts val="80"/>
              </a:spcBef>
            </a:pPr>
            <a:r>
              <a:rPr dirty="0" sz="2400">
                <a:latin typeface="Georgia"/>
                <a:cs typeface="Georgia"/>
              </a:rPr>
              <a:t>Lack</a:t>
            </a:r>
            <a:r>
              <a:rPr dirty="0" sz="2400" spc="-50">
                <a:latin typeface="Georgia"/>
                <a:cs typeface="Georgia"/>
              </a:rPr>
              <a:t> </a:t>
            </a:r>
            <a:r>
              <a:rPr dirty="0" sz="2400" spc="-25">
                <a:latin typeface="Georgia"/>
                <a:cs typeface="Georgia"/>
              </a:rPr>
              <a:t>of </a:t>
            </a:r>
            <a:r>
              <a:rPr dirty="0" sz="2400">
                <a:latin typeface="Georgia"/>
                <a:cs typeface="Georgia"/>
              </a:rPr>
              <a:t>resources</a:t>
            </a:r>
            <a:r>
              <a:rPr dirty="0" sz="2400" spc="-105">
                <a:latin typeface="Georgia"/>
                <a:cs typeface="Georgia"/>
              </a:rPr>
              <a:t> </a:t>
            </a:r>
            <a:r>
              <a:rPr dirty="0" sz="2400" spc="-25">
                <a:latin typeface="Georgia"/>
                <a:cs typeface="Georgia"/>
              </a:rPr>
              <a:t>to </a:t>
            </a:r>
            <a:r>
              <a:rPr dirty="0" sz="2400">
                <a:latin typeface="Georgia"/>
                <a:cs typeface="Georgia"/>
              </a:rPr>
              <a:t>address</a:t>
            </a:r>
            <a:r>
              <a:rPr dirty="0" sz="2400" spc="-6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social needs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24" name="object 2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125200" y="2639567"/>
            <a:ext cx="530351" cy="530351"/>
          </a:xfrm>
          <a:prstGeom prst="rect">
            <a:avLst/>
          </a:prstGeom>
        </p:spPr>
      </p:pic>
      <p:sp>
        <p:nvSpPr>
          <p:cNvPr id="25" name="object 25"/>
          <p:cNvSpPr/>
          <p:nvPr/>
        </p:nvSpPr>
        <p:spPr>
          <a:xfrm>
            <a:off x="1844266" y="5479435"/>
            <a:ext cx="3940175" cy="1094105"/>
          </a:xfrm>
          <a:custGeom>
            <a:avLst/>
            <a:gdLst/>
            <a:ahLst/>
            <a:cxnLst/>
            <a:rect l="l" t="t" r="r" b="b"/>
            <a:pathLst>
              <a:path w="3940175" h="1094104">
                <a:moveTo>
                  <a:pt x="3757486" y="0"/>
                </a:moveTo>
                <a:lnTo>
                  <a:pt x="182260" y="0"/>
                </a:lnTo>
                <a:lnTo>
                  <a:pt x="133808" y="6510"/>
                </a:lnTo>
                <a:lnTo>
                  <a:pt x="90270" y="24883"/>
                </a:lnTo>
                <a:lnTo>
                  <a:pt x="53383" y="53382"/>
                </a:lnTo>
                <a:lnTo>
                  <a:pt x="24884" y="90269"/>
                </a:lnTo>
                <a:lnTo>
                  <a:pt x="6510" y="133808"/>
                </a:lnTo>
                <a:lnTo>
                  <a:pt x="0" y="182260"/>
                </a:lnTo>
                <a:lnTo>
                  <a:pt x="0" y="911291"/>
                </a:lnTo>
                <a:lnTo>
                  <a:pt x="6510" y="959742"/>
                </a:lnTo>
                <a:lnTo>
                  <a:pt x="24884" y="1003280"/>
                </a:lnTo>
                <a:lnTo>
                  <a:pt x="53383" y="1040168"/>
                </a:lnTo>
                <a:lnTo>
                  <a:pt x="90270" y="1068667"/>
                </a:lnTo>
                <a:lnTo>
                  <a:pt x="133808" y="1087040"/>
                </a:lnTo>
                <a:lnTo>
                  <a:pt x="182260" y="1093551"/>
                </a:lnTo>
                <a:lnTo>
                  <a:pt x="3757486" y="1093551"/>
                </a:lnTo>
                <a:lnTo>
                  <a:pt x="3805939" y="1087040"/>
                </a:lnTo>
                <a:lnTo>
                  <a:pt x="3849477" y="1068667"/>
                </a:lnTo>
                <a:lnTo>
                  <a:pt x="3886365" y="1040168"/>
                </a:lnTo>
                <a:lnTo>
                  <a:pt x="3914864" y="1003280"/>
                </a:lnTo>
                <a:lnTo>
                  <a:pt x="3933237" y="959742"/>
                </a:lnTo>
                <a:lnTo>
                  <a:pt x="3939748" y="911291"/>
                </a:lnTo>
                <a:lnTo>
                  <a:pt x="3939748" y="182260"/>
                </a:lnTo>
                <a:lnTo>
                  <a:pt x="3933237" y="133808"/>
                </a:lnTo>
                <a:lnTo>
                  <a:pt x="3914864" y="90269"/>
                </a:lnTo>
                <a:lnTo>
                  <a:pt x="3886365" y="53382"/>
                </a:lnTo>
                <a:lnTo>
                  <a:pt x="3849477" y="24883"/>
                </a:lnTo>
                <a:lnTo>
                  <a:pt x="3805939" y="6510"/>
                </a:lnTo>
                <a:lnTo>
                  <a:pt x="3757486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2313952" y="5552947"/>
            <a:ext cx="3000375" cy="76009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 indent="190500">
              <a:lnSpc>
                <a:spcPct val="100800"/>
              </a:lnSpc>
              <a:spcBef>
                <a:spcPts val="75"/>
              </a:spcBef>
            </a:pPr>
            <a:r>
              <a:rPr dirty="0" sz="2400">
                <a:latin typeface="Georgia"/>
                <a:cs typeface="Georgia"/>
              </a:rPr>
              <a:t>Strong</a:t>
            </a:r>
            <a:r>
              <a:rPr dirty="0" sz="2400" spc="-45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cross-sector </a:t>
            </a:r>
            <a:r>
              <a:rPr dirty="0" sz="2400">
                <a:latin typeface="Georgia"/>
                <a:cs typeface="Georgia"/>
              </a:rPr>
              <a:t>governance</a:t>
            </a:r>
            <a:r>
              <a:rPr dirty="0" sz="2400" spc="-11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structures</a:t>
            </a:r>
            <a:endParaRPr sz="2400">
              <a:latin typeface="Georgia"/>
              <a:cs typeface="Georgia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1664207" y="5239511"/>
            <a:ext cx="8451215" cy="1333500"/>
            <a:chOff x="1664207" y="5239511"/>
            <a:chExt cx="8451215" cy="1333500"/>
          </a:xfrm>
        </p:grpSpPr>
        <p:pic>
          <p:nvPicPr>
            <p:cNvPr id="28" name="object 2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64207" y="5239511"/>
              <a:ext cx="530351" cy="530351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6274805" y="5471474"/>
              <a:ext cx="3840479" cy="1101725"/>
            </a:xfrm>
            <a:custGeom>
              <a:avLst/>
              <a:gdLst/>
              <a:ahLst/>
              <a:cxnLst/>
              <a:rect l="l" t="t" r="r" b="b"/>
              <a:pathLst>
                <a:path w="3840479" h="1101725">
                  <a:moveTo>
                    <a:pt x="3656525" y="0"/>
                  </a:moveTo>
                  <a:lnTo>
                    <a:pt x="183589" y="0"/>
                  </a:lnTo>
                  <a:lnTo>
                    <a:pt x="134784" y="6557"/>
                  </a:lnTo>
                  <a:lnTo>
                    <a:pt x="90928" y="25065"/>
                  </a:lnTo>
                  <a:lnTo>
                    <a:pt x="53772" y="53772"/>
                  </a:lnTo>
                  <a:lnTo>
                    <a:pt x="25065" y="90928"/>
                  </a:lnTo>
                  <a:lnTo>
                    <a:pt x="6557" y="134784"/>
                  </a:lnTo>
                  <a:lnTo>
                    <a:pt x="0" y="183589"/>
                  </a:lnTo>
                  <a:lnTo>
                    <a:pt x="0" y="917921"/>
                  </a:lnTo>
                  <a:lnTo>
                    <a:pt x="6557" y="966727"/>
                  </a:lnTo>
                  <a:lnTo>
                    <a:pt x="25065" y="1010583"/>
                  </a:lnTo>
                  <a:lnTo>
                    <a:pt x="53772" y="1047739"/>
                  </a:lnTo>
                  <a:lnTo>
                    <a:pt x="90928" y="1076446"/>
                  </a:lnTo>
                  <a:lnTo>
                    <a:pt x="134784" y="1094953"/>
                  </a:lnTo>
                  <a:lnTo>
                    <a:pt x="183589" y="1101511"/>
                  </a:lnTo>
                  <a:lnTo>
                    <a:pt x="3656525" y="1101511"/>
                  </a:lnTo>
                  <a:lnTo>
                    <a:pt x="3705331" y="1094953"/>
                  </a:lnTo>
                  <a:lnTo>
                    <a:pt x="3749187" y="1076446"/>
                  </a:lnTo>
                  <a:lnTo>
                    <a:pt x="3786343" y="1047739"/>
                  </a:lnTo>
                  <a:lnTo>
                    <a:pt x="3815050" y="1010583"/>
                  </a:lnTo>
                  <a:lnTo>
                    <a:pt x="3833557" y="966727"/>
                  </a:lnTo>
                  <a:lnTo>
                    <a:pt x="3840115" y="917921"/>
                  </a:lnTo>
                  <a:lnTo>
                    <a:pt x="3840115" y="183589"/>
                  </a:lnTo>
                  <a:lnTo>
                    <a:pt x="3833557" y="134784"/>
                  </a:lnTo>
                  <a:lnTo>
                    <a:pt x="3815050" y="90928"/>
                  </a:lnTo>
                  <a:lnTo>
                    <a:pt x="3786343" y="53772"/>
                  </a:lnTo>
                  <a:lnTo>
                    <a:pt x="3749187" y="25065"/>
                  </a:lnTo>
                  <a:lnTo>
                    <a:pt x="3705331" y="6557"/>
                  </a:lnTo>
                  <a:lnTo>
                    <a:pt x="3656525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/>
          <p:cNvSpPr txBox="1"/>
          <p:nvPr/>
        </p:nvSpPr>
        <p:spPr>
          <a:xfrm>
            <a:off x="6532751" y="5546852"/>
            <a:ext cx="332422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7305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Georgia"/>
                <a:cs typeface="Georgia"/>
              </a:rPr>
              <a:t>Challenges</a:t>
            </a:r>
            <a:r>
              <a:rPr dirty="0" sz="2400" spc="-6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for</a:t>
            </a:r>
            <a:r>
              <a:rPr dirty="0" sz="2400" spc="-55">
                <a:latin typeface="Georgia"/>
                <a:cs typeface="Georgia"/>
              </a:rPr>
              <a:t> </a:t>
            </a:r>
            <a:r>
              <a:rPr dirty="0" sz="2400" spc="-20">
                <a:latin typeface="Georgia"/>
                <a:cs typeface="Georgia"/>
              </a:rPr>
              <a:t>CBOs </a:t>
            </a:r>
            <a:r>
              <a:rPr dirty="0" sz="2400">
                <a:latin typeface="Georgia"/>
                <a:cs typeface="Georgia"/>
              </a:rPr>
              <a:t>(capacity</a:t>
            </a:r>
            <a:r>
              <a:rPr dirty="0" sz="2400" spc="-50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and</a:t>
            </a:r>
            <a:r>
              <a:rPr dirty="0" sz="2400" spc="-60">
                <a:latin typeface="Georgia"/>
                <a:cs typeface="Georgia"/>
              </a:rPr>
              <a:t> </a:t>
            </a:r>
            <a:r>
              <a:rPr dirty="0" sz="2400" spc="-10">
                <a:latin typeface="Georgia"/>
                <a:cs typeface="Georgia"/>
              </a:rPr>
              <a:t>capability)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31" name="object 3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811511" y="5346191"/>
            <a:ext cx="530351" cy="530351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416775" y="147342"/>
            <a:ext cx="1288479" cy="51779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4439" y="263143"/>
            <a:ext cx="1002030" cy="64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10">
                <a:latin typeface="Arial"/>
                <a:cs typeface="Arial"/>
              </a:rPr>
              <a:t>The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image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part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with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relationship</a:t>
            </a:r>
            <a:r>
              <a:rPr dirty="0" sz="250">
                <a:latin typeface="Arial"/>
                <a:cs typeface="Arial"/>
              </a:rPr>
              <a:t> ID </a:t>
            </a:r>
            <a:r>
              <a:rPr dirty="0" sz="250" spc="10">
                <a:latin typeface="Arial"/>
                <a:cs typeface="Arial"/>
              </a:rPr>
              <a:t>rId2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was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not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found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in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the</a:t>
            </a:r>
            <a:r>
              <a:rPr dirty="0" sz="250" spc="5">
                <a:latin typeface="Arial"/>
                <a:cs typeface="Arial"/>
              </a:rPr>
              <a:t> </a:t>
            </a:r>
            <a:r>
              <a:rPr dirty="0" sz="250" spc="-20">
                <a:latin typeface="Arial"/>
                <a:cs typeface="Arial"/>
              </a:rPr>
              <a:t>file.</a:t>
            </a:r>
            <a:endParaRPr sz="2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446368" y="256193"/>
            <a:ext cx="1250950" cy="405765"/>
          </a:xfrm>
          <a:custGeom>
            <a:avLst/>
            <a:gdLst/>
            <a:ahLst/>
            <a:cxnLst/>
            <a:rect l="l" t="t" r="r" b="b"/>
            <a:pathLst>
              <a:path w="1250950" h="405765">
                <a:moveTo>
                  <a:pt x="0" y="0"/>
                </a:moveTo>
                <a:lnTo>
                  <a:pt x="1250696" y="0"/>
                </a:lnTo>
              </a:path>
              <a:path w="1250950" h="405765">
                <a:moveTo>
                  <a:pt x="0" y="0"/>
                </a:moveTo>
                <a:lnTo>
                  <a:pt x="0" y="405384"/>
                </a:lnTo>
              </a:path>
              <a:path w="1250950" h="405765">
                <a:moveTo>
                  <a:pt x="0" y="405384"/>
                </a:moveTo>
                <a:lnTo>
                  <a:pt x="1250696" y="405384"/>
                </a:lnTo>
              </a:path>
              <a:path w="1250950" h="405765">
                <a:moveTo>
                  <a:pt x="1250696" y="405384"/>
                </a:moveTo>
                <a:lnTo>
                  <a:pt x="125069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956537" y="3130059"/>
            <a:ext cx="7614284" cy="3077845"/>
          </a:xfrm>
          <a:custGeom>
            <a:avLst/>
            <a:gdLst/>
            <a:ahLst/>
            <a:cxnLst/>
            <a:rect l="l" t="t" r="r" b="b"/>
            <a:pathLst>
              <a:path w="7614284" h="3077845">
                <a:moveTo>
                  <a:pt x="7101243" y="0"/>
                </a:moveTo>
                <a:lnTo>
                  <a:pt x="512897" y="0"/>
                </a:lnTo>
                <a:lnTo>
                  <a:pt x="466213" y="2096"/>
                </a:lnTo>
                <a:lnTo>
                  <a:pt x="420703" y="8263"/>
                </a:lnTo>
                <a:lnTo>
                  <a:pt x="376548" y="18321"/>
                </a:lnTo>
                <a:lnTo>
                  <a:pt x="333930" y="32088"/>
                </a:lnTo>
                <a:lnTo>
                  <a:pt x="293030" y="49383"/>
                </a:lnTo>
                <a:lnTo>
                  <a:pt x="254028" y="70025"/>
                </a:lnTo>
                <a:lnTo>
                  <a:pt x="217106" y="93833"/>
                </a:lnTo>
                <a:lnTo>
                  <a:pt x="182444" y="120627"/>
                </a:lnTo>
                <a:lnTo>
                  <a:pt x="150224" y="150224"/>
                </a:lnTo>
                <a:lnTo>
                  <a:pt x="120627" y="182444"/>
                </a:lnTo>
                <a:lnTo>
                  <a:pt x="93833" y="217106"/>
                </a:lnTo>
                <a:lnTo>
                  <a:pt x="70025" y="254028"/>
                </a:lnTo>
                <a:lnTo>
                  <a:pt x="49383" y="293030"/>
                </a:lnTo>
                <a:lnTo>
                  <a:pt x="32088" y="333930"/>
                </a:lnTo>
                <a:lnTo>
                  <a:pt x="18321" y="376548"/>
                </a:lnTo>
                <a:lnTo>
                  <a:pt x="8263" y="420703"/>
                </a:lnTo>
                <a:lnTo>
                  <a:pt x="2096" y="466213"/>
                </a:lnTo>
                <a:lnTo>
                  <a:pt x="0" y="512897"/>
                </a:lnTo>
                <a:lnTo>
                  <a:pt x="0" y="2564410"/>
                </a:lnTo>
                <a:lnTo>
                  <a:pt x="2096" y="2611094"/>
                </a:lnTo>
                <a:lnTo>
                  <a:pt x="8263" y="2656604"/>
                </a:lnTo>
                <a:lnTo>
                  <a:pt x="18321" y="2700759"/>
                </a:lnTo>
                <a:lnTo>
                  <a:pt x="32088" y="2743377"/>
                </a:lnTo>
                <a:lnTo>
                  <a:pt x="49383" y="2784277"/>
                </a:lnTo>
                <a:lnTo>
                  <a:pt x="70025" y="2823279"/>
                </a:lnTo>
                <a:lnTo>
                  <a:pt x="93833" y="2860202"/>
                </a:lnTo>
                <a:lnTo>
                  <a:pt x="120627" y="2894864"/>
                </a:lnTo>
                <a:lnTo>
                  <a:pt x="150224" y="2927083"/>
                </a:lnTo>
                <a:lnTo>
                  <a:pt x="182444" y="2956681"/>
                </a:lnTo>
                <a:lnTo>
                  <a:pt x="217106" y="2983474"/>
                </a:lnTo>
                <a:lnTo>
                  <a:pt x="254028" y="3007282"/>
                </a:lnTo>
                <a:lnTo>
                  <a:pt x="293030" y="3027924"/>
                </a:lnTo>
                <a:lnTo>
                  <a:pt x="333930" y="3045219"/>
                </a:lnTo>
                <a:lnTo>
                  <a:pt x="376548" y="3058986"/>
                </a:lnTo>
                <a:lnTo>
                  <a:pt x="420703" y="3069044"/>
                </a:lnTo>
                <a:lnTo>
                  <a:pt x="466213" y="3075211"/>
                </a:lnTo>
                <a:lnTo>
                  <a:pt x="512897" y="3077307"/>
                </a:lnTo>
                <a:lnTo>
                  <a:pt x="7101243" y="3077307"/>
                </a:lnTo>
                <a:lnTo>
                  <a:pt x="7147927" y="3075211"/>
                </a:lnTo>
                <a:lnTo>
                  <a:pt x="7193436" y="3069044"/>
                </a:lnTo>
                <a:lnTo>
                  <a:pt x="7237591" y="3058986"/>
                </a:lnTo>
                <a:lnTo>
                  <a:pt x="7280209" y="3045219"/>
                </a:lnTo>
                <a:lnTo>
                  <a:pt x="7321109" y="3027924"/>
                </a:lnTo>
                <a:lnTo>
                  <a:pt x="7360111" y="3007282"/>
                </a:lnTo>
                <a:lnTo>
                  <a:pt x="7397034" y="2983474"/>
                </a:lnTo>
                <a:lnTo>
                  <a:pt x="7431695" y="2956681"/>
                </a:lnTo>
                <a:lnTo>
                  <a:pt x="7463915" y="2927083"/>
                </a:lnTo>
                <a:lnTo>
                  <a:pt x="7493513" y="2894864"/>
                </a:lnTo>
                <a:lnTo>
                  <a:pt x="7520306" y="2860202"/>
                </a:lnTo>
                <a:lnTo>
                  <a:pt x="7544114" y="2823279"/>
                </a:lnTo>
                <a:lnTo>
                  <a:pt x="7564756" y="2784277"/>
                </a:lnTo>
                <a:lnTo>
                  <a:pt x="7582052" y="2743377"/>
                </a:lnTo>
                <a:lnTo>
                  <a:pt x="7595818" y="2700759"/>
                </a:lnTo>
                <a:lnTo>
                  <a:pt x="7605876" y="2656604"/>
                </a:lnTo>
                <a:lnTo>
                  <a:pt x="7612044" y="2611094"/>
                </a:lnTo>
                <a:lnTo>
                  <a:pt x="7614140" y="2564410"/>
                </a:lnTo>
                <a:lnTo>
                  <a:pt x="7614140" y="512897"/>
                </a:lnTo>
                <a:lnTo>
                  <a:pt x="7612044" y="466213"/>
                </a:lnTo>
                <a:lnTo>
                  <a:pt x="7605876" y="420703"/>
                </a:lnTo>
                <a:lnTo>
                  <a:pt x="7595818" y="376548"/>
                </a:lnTo>
                <a:lnTo>
                  <a:pt x="7582052" y="333930"/>
                </a:lnTo>
                <a:lnTo>
                  <a:pt x="7564756" y="293030"/>
                </a:lnTo>
                <a:lnTo>
                  <a:pt x="7544114" y="254028"/>
                </a:lnTo>
                <a:lnTo>
                  <a:pt x="7520306" y="217106"/>
                </a:lnTo>
                <a:lnTo>
                  <a:pt x="7493513" y="182444"/>
                </a:lnTo>
                <a:lnTo>
                  <a:pt x="7463915" y="150224"/>
                </a:lnTo>
                <a:lnTo>
                  <a:pt x="7431695" y="120627"/>
                </a:lnTo>
                <a:lnTo>
                  <a:pt x="7397034" y="93833"/>
                </a:lnTo>
                <a:lnTo>
                  <a:pt x="7360111" y="70025"/>
                </a:lnTo>
                <a:lnTo>
                  <a:pt x="7321109" y="49383"/>
                </a:lnTo>
                <a:lnTo>
                  <a:pt x="7280209" y="32088"/>
                </a:lnTo>
                <a:lnTo>
                  <a:pt x="7237591" y="18321"/>
                </a:lnTo>
                <a:lnTo>
                  <a:pt x="7193436" y="8263"/>
                </a:lnTo>
                <a:lnTo>
                  <a:pt x="7147927" y="2096"/>
                </a:lnTo>
                <a:lnTo>
                  <a:pt x="7101243" y="0"/>
                </a:lnTo>
                <a:close/>
              </a:path>
            </a:pathLst>
          </a:custGeom>
          <a:solidFill>
            <a:srgbClr val="EDF7F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357626" y="3454908"/>
            <a:ext cx="6811645" cy="2402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00"/>
              </a:spcBef>
            </a:pPr>
            <a:r>
              <a:rPr dirty="0" sz="2600" i="1">
                <a:latin typeface="Georgia"/>
                <a:cs typeface="Georgia"/>
              </a:rPr>
              <a:t>“The</a:t>
            </a:r>
            <a:r>
              <a:rPr dirty="0" sz="2600" spc="-40" i="1">
                <a:latin typeface="Georgia"/>
                <a:cs typeface="Georgia"/>
              </a:rPr>
              <a:t> </a:t>
            </a:r>
            <a:r>
              <a:rPr dirty="0" sz="2600" i="1">
                <a:latin typeface="Georgia"/>
                <a:cs typeface="Georgia"/>
              </a:rPr>
              <a:t>need</a:t>
            </a:r>
            <a:r>
              <a:rPr dirty="0" sz="2600" spc="-30" i="1">
                <a:latin typeface="Georgia"/>
                <a:cs typeface="Georgia"/>
              </a:rPr>
              <a:t> </a:t>
            </a:r>
            <a:r>
              <a:rPr dirty="0" sz="2600" i="1">
                <a:latin typeface="Georgia"/>
                <a:cs typeface="Georgia"/>
              </a:rPr>
              <a:t>is</a:t>
            </a:r>
            <a:r>
              <a:rPr dirty="0" sz="2600" spc="-35" i="1">
                <a:latin typeface="Georgia"/>
                <a:cs typeface="Georgia"/>
              </a:rPr>
              <a:t> </a:t>
            </a:r>
            <a:r>
              <a:rPr dirty="0" sz="2600" i="1">
                <a:latin typeface="Georgia"/>
                <a:cs typeface="Georgia"/>
              </a:rPr>
              <a:t>so</a:t>
            </a:r>
            <a:r>
              <a:rPr dirty="0" sz="2600" spc="-30" i="1">
                <a:latin typeface="Georgia"/>
                <a:cs typeface="Georgia"/>
              </a:rPr>
              <a:t> </a:t>
            </a:r>
            <a:r>
              <a:rPr dirty="0" sz="2600" i="1">
                <a:latin typeface="Georgia"/>
                <a:cs typeface="Georgia"/>
              </a:rPr>
              <a:t>far</a:t>
            </a:r>
            <a:r>
              <a:rPr dirty="0" sz="2600" spc="-35" i="1">
                <a:latin typeface="Georgia"/>
                <a:cs typeface="Georgia"/>
              </a:rPr>
              <a:t> </a:t>
            </a:r>
            <a:r>
              <a:rPr dirty="0" sz="2600" i="1">
                <a:latin typeface="Georgia"/>
                <a:cs typeface="Georgia"/>
              </a:rPr>
              <a:t>beyond</a:t>
            </a:r>
            <a:r>
              <a:rPr dirty="0" sz="2600" spc="-35" i="1">
                <a:latin typeface="Georgia"/>
                <a:cs typeface="Georgia"/>
              </a:rPr>
              <a:t> </a:t>
            </a:r>
            <a:r>
              <a:rPr dirty="0" sz="2600" spc="-10" i="1">
                <a:latin typeface="Georgia"/>
                <a:cs typeface="Georgia"/>
              </a:rPr>
              <a:t>Medicaid.</a:t>
            </a:r>
            <a:endParaRPr sz="26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2600">
              <a:latin typeface="Georgia"/>
              <a:cs typeface="Georgia"/>
            </a:endParaRPr>
          </a:p>
          <a:p>
            <a:pPr algn="ctr" marL="12065" marR="5080">
              <a:lnSpc>
                <a:spcPct val="100000"/>
              </a:lnSpc>
            </a:pPr>
            <a:r>
              <a:rPr dirty="0" sz="2600" i="1">
                <a:latin typeface="Georgia"/>
                <a:cs typeface="Georgia"/>
              </a:rPr>
              <a:t>Beyond</a:t>
            </a:r>
            <a:r>
              <a:rPr dirty="0" sz="2600" spc="-70" i="1">
                <a:latin typeface="Georgia"/>
                <a:cs typeface="Georgia"/>
              </a:rPr>
              <a:t> </a:t>
            </a:r>
            <a:r>
              <a:rPr dirty="0" sz="2600" i="1">
                <a:latin typeface="Georgia"/>
                <a:cs typeface="Georgia"/>
              </a:rPr>
              <a:t>Medicaid</a:t>
            </a:r>
            <a:r>
              <a:rPr dirty="0" sz="2600" spc="-70" i="1">
                <a:latin typeface="Georgia"/>
                <a:cs typeface="Georgia"/>
              </a:rPr>
              <a:t> </a:t>
            </a:r>
            <a:r>
              <a:rPr dirty="0" sz="2600" i="1">
                <a:latin typeface="Georgia"/>
                <a:cs typeface="Georgia"/>
              </a:rPr>
              <a:t>resources,</a:t>
            </a:r>
            <a:r>
              <a:rPr dirty="0" sz="2600" spc="-75" i="1">
                <a:latin typeface="Georgia"/>
                <a:cs typeface="Georgia"/>
              </a:rPr>
              <a:t> </a:t>
            </a:r>
            <a:r>
              <a:rPr dirty="0" sz="2600" i="1">
                <a:latin typeface="Georgia"/>
                <a:cs typeface="Georgia"/>
              </a:rPr>
              <a:t>beyond</a:t>
            </a:r>
            <a:r>
              <a:rPr dirty="0" sz="2600" spc="-70" i="1">
                <a:latin typeface="Georgia"/>
                <a:cs typeface="Georgia"/>
              </a:rPr>
              <a:t> </a:t>
            </a:r>
            <a:r>
              <a:rPr dirty="0" sz="2600" spc="-10" i="1">
                <a:latin typeface="Georgia"/>
                <a:cs typeface="Georgia"/>
              </a:rPr>
              <a:t>Medicaid </a:t>
            </a:r>
            <a:r>
              <a:rPr dirty="0" sz="2600" i="1">
                <a:latin typeface="Georgia"/>
                <a:cs typeface="Georgia"/>
              </a:rPr>
              <a:t>authority,</a:t>
            </a:r>
            <a:r>
              <a:rPr dirty="0" sz="2600" spc="-100" i="1">
                <a:latin typeface="Georgia"/>
                <a:cs typeface="Georgia"/>
              </a:rPr>
              <a:t> </a:t>
            </a:r>
            <a:r>
              <a:rPr dirty="0" sz="2600" i="1">
                <a:latin typeface="Georgia"/>
                <a:cs typeface="Georgia"/>
              </a:rPr>
              <a:t>beyond</a:t>
            </a:r>
            <a:r>
              <a:rPr dirty="0" sz="2600" spc="-95" i="1">
                <a:latin typeface="Georgia"/>
                <a:cs typeface="Georgia"/>
              </a:rPr>
              <a:t> </a:t>
            </a:r>
            <a:r>
              <a:rPr dirty="0" sz="2600" i="1">
                <a:latin typeface="Georgia"/>
                <a:cs typeface="Georgia"/>
              </a:rPr>
              <a:t>Medicaid</a:t>
            </a:r>
            <a:r>
              <a:rPr dirty="0" sz="2600" spc="-90" i="1">
                <a:latin typeface="Georgia"/>
                <a:cs typeface="Georgia"/>
              </a:rPr>
              <a:t> </a:t>
            </a:r>
            <a:r>
              <a:rPr dirty="0" sz="2600" spc="-10" i="1">
                <a:latin typeface="Georgia"/>
                <a:cs typeface="Georgia"/>
              </a:rPr>
              <a:t>influence.</a:t>
            </a:r>
            <a:endParaRPr sz="26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600">
              <a:latin typeface="Georgia"/>
              <a:cs typeface="Georgia"/>
            </a:endParaRPr>
          </a:p>
          <a:p>
            <a:pPr algn="ctr" marL="1270">
              <a:lnSpc>
                <a:spcPct val="100000"/>
              </a:lnSpc>
            </a:pPr>
            <a:r>
              <a:rPr dirty="0" sz="2600" i="1">
                <a:latin typeface="Georgia"/>
                <a:cs typeface="Georgia"/>
              </a:rPr>
              <a:t>I</a:t>
            </a:r>
            <a:r>
              <a:rPr dirty="0" sz="2600" spc="-50" i="1">
                <a:latin typeface="Georgia"/>
                <a:cs typeface="Georgia"/>
              </a:rPr>
              <a:t> </a:t>
            </a:r>
            <a:r>
              <a:rPr dirty="0" sz="2600" i="1">
                <a:latin typeface="Georgia"/>
                <a:cs typeface="Georgia"/>
              </a:rPr>
              <a:t>mean,</a:t>
            </a:r>
            <a:r>
              <a:rPr dirty="0" sz="2600" spc="-45" i="1">
                <a:latin typeface="Georgia"/>
                <a:cs typeface="Georgia"/>
              </a:rPr>
              <a:t> </a:t>
            </a:r>
            <a:r>
              <a:rPr dirty="0" sz="2600" i="1">
                <a:latin typeface="Georgia"/>
                <a:cs typeface="Georgia"/>
              </a:rPr>
              <a:t>it’s</a:t>
            </a:r>
            <a:r>
              <a:rPr dirty="0" sz="2600" spc="-40" i="1">
                <a:latin typeface="Georgia"/>
                <a:cs typeface="Georgia"/>
              </a:rPr>
              <a:t> </a:t>
            </a:r>
            <a:r>
              <a:rPr dirty="0" sz="2600" i="1">
                <a:latin typeface="Georgia"/>
                <a:cs typeface="Georgia"/>
              </a:rPr>
              <a:t>poverty,</a:t>
            </a:r>
            <a:r>
              <a:rPr dirty="0" sz="2600" spc="-50" i="1">
                <a:latin typeface="Georgia"/>
                <a:cs typeface="Georgia"/>
              </a:rPr>
              <a:t> </a:t>
            </a:r>
            <a:r>
              <a:rPr dirty="0" sz="2600" spc="-10" i="1">
                <a:latin typeface="Georgia"/>
                <a:cs typeface="Georgia"/>
              </a:rPr>
              <a:t>right?”</a:t>
            </a:r>
            <a:endParaRPr sz="2600">
              <a:latin typeface="Georgia"/>
              <a:cs typeface="Georgi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24976" y="1248507"/>
            <a:ext cx="8138795" cy="1547495"/>
          </a:xfrm>
          <a:custGeom>
            <a:avLst/>
            <a:gdLst/>
            <a:ahLst/>
            <a:cxnLst/>
            <a:rect l="l" t="t" r="r" b="b"/>
            <a:pathLst>
              <a:path w="8138795" h="1547495">
                <a:moveTo>
                  <a:pt x="7880817" y="0"/>
                </a:moveTo>
                <a:lnTo>
                  <a:pt x="257913" y="0"/>
                </a:lnTo>
                <a:lnTo>
                  <a:pt x="211553" y="4155"/>
                </a:lnTo>
                <a:lnTo>
                  <a:pt x="167919" y="16135"/>
                </a:lnTo>
                <a:lnTo>
                  <a:pt x="127739" y="35212"/>
                </a:lnTo>
                <a:lnTo>
                  <a:pt x="91743" y="60658"/>
                </a:lnTo>
                <a:lnTo>
                  <a:pt x="60657" y="91743"/>
                </a:lnTo>
                <a:lnTo>
                  <a:pt x="35212" y="127739"/>
                </a:lnTo>
                <a:lnTo>
                  <a:pt x="16135" y="167919"/>
                </a:lnTo>
                <a:lnTo>
                  <a:pt x="4155" y="211553"/>
                </a:lnTo>
                <a:lnTo>
                  <a:pt x="0" y="257914"/>
                </a:lnTo>
                <a:lnTo>
                  <a:pt x="0" y="1289532"/>
                </a:lnTo>
                <a:lnTo>
                  <a:pt x="4155" y="1335892"/>
                </a:lnTo>
                <a:lnTo>
                  <a:pt x="16135" y="1379527"/>
                </a:lnTo>
                <a:lnTo>
                  <a:pt x="35212" y="1419706"/>
                </a:lnTo>
                <a:lnTo>
                  <a:pt x="60657" y="1455703"/>
                </a:lnTo>
                <a:lnTo>
                  <a:pt x="91743" y="1486788"/>
                </a:lnTo>
                <a:lnTo>
                  <a:pt x="127739" y="1512233"/>
                </a:lnTo>
                <a:lnTo>
                  <a:pt x="167919" y="1531310"/>
                </a:lnTo>
                <a:lnTo>
                  <a:pt x="211553" y="1543291"/>
                </a:lnTo>
                <a:lnTo>
                  <a:pt x="257913" y="1547446"/>
                </a:lnTo>
                <a:lnTo>
                  <a:pt x="7880817" y="1547446"/>
                </a:lnTo>
                <a:lnTo>
                  <a:pt x="7927177" y="1543291"/>
                </a:lnTo>
                <a:lnTo>
                  <a:pt x="7970812" y="1531310"/>
                </a:lnTo>
                <a:lnTo>
                  <a:pt x="8010991" y="1512233"/>
                </a:lnTo>
                <a:lnTo>
                  <a:pt x="8046988" y="1486788"/>
                </a:lnTo>
                <a:lnTo>
                  <a:pt x="8078073" y="1455703"/>
                </a:lnTo>
                <a:lnTo>
                  <a:pt x="8103518" y="1419706"/>
                </a:lnTo>
                <a:lnTo>
                  <a:pt x="8122595" y="1379527"/>
                </a:lnTo>
                <a:lnTo>
                  <a:pt x="8134576" y="1335892"/>
                </a:lnTo>
                <a:lnTo>
                  <a:pt x="8138731" y="1289532"/>
                </a:lnTo>
                <a:lnTo>
                  <a:pt x="8138731" y="257914"/>
                </a:lnTo>
                <a:lnTo>
                  <a:pt x="8134576" y="211553"/>
                </a:lnTo>
                <a:lnTo>
                  <a:pt x="8122595" y="167919"/>
                </a:lnTo>
                <a:lnTo>
                  <a:pt x="8103518" y="127739"/>
                </a:lnTo>
                <a:lnTo>
                  <a:pt x="8078073" y="91743"/>
                </a:lnTo>
                <a:lnTo>
                  <a:pt x="8046988" y="60658"/>
                </a:lnTo>
                <a:lnTo>
                  <a:pt x="8010991" y="35212"/>
                </a:lnTo>
                <a:lnTo>
                  <a:pt x="7970812" y="16135"/>
                </a:lnTo>
                <a:lnTo>
                  <a:pt x="7927177" y="4155"/>
                </a:lnTo>
                <a:lnTo>
                  <a:pt x="7880817" y="0"/>
                </a:lnTo>
                <a:close/>
              </a:path>
            </a:pathLst>
          </a:custGeom>
          <a:solidFill>
            <a:srgbClr val="EB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xfrm>
            <a:off x="652592" y="1601724"/>
            <a:ext cx="7685405" cy="815340"/>
          </a:xfrm>
          <a:prstGeom prst="rect"/>
        </p:spPr>
        <p:txBody>
          <a:bodyPr wrap="square" lIns="0" tIns="27305" rIns="0" bIns="0" rtlCol="0" vert="horz">
            <a:spAutoFit/>
          </a:bodyPr>
          <a:lstStyle/>
          <a:p>
            <a:pPr marL="1584325" marR="5080" indent="-1571625">
              <a:lnSpc>
                <a:spcPts val="3100"/>
              </a:lnSpc>
              <a:spcBef>
                <a:spcPts val="215"/>
              </a:spcBef>
            </a:pPr>
            <a:r>
              <a:rPr dirty="0" sz="2600" i="1">
                <a:solidFill>
                  <a:srgbClr val="000000"/>
                </a:solidFill>
                <a:latin typeface="Georgia"/>
                <a:cs typeface="Georgia"/>
              </a:rPr>
              <a:t>“If</a:t>
            </a:r>
            <a:r>
              <a:rPr dirty="0" sz="2600" spc="-55" i="1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dirty="0" sz="2600" i="1">
                <a:solidFill>
                  <a:srgbClr val="000000"/>
                </a:solidFill>
                <a:latin typeface="Georgia"/>
                <a:cs typeface="Georgia"/>
              </a:rPr>
              <a:t>we</a:t>
            </a:r>
            <a:r>
              <a:rPr dirty="0" sz="2600" spc="-45" i="1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dirty="0" sz="2600" i="1">
                <a:solidFill>
                  <a:srgbClr val="000000"/>
                </a:solidFill>
                <a:latin typeface="Georgia"/>
                <a:cs typeface="Georgia"/>
              </a:rPr>
              <a:t>spent</a:t>
            </a:r>
            <a:r>
              <a:rPr dirty="0" sz="2600" spc="-45" i="1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dirty="0" sz="2600" i="1">
                <a:solidFill>
                  <a:srgbClr val="000000"/>
                </a:solidFill>
                <a:latin typeface="Georgia"/>
                <a:cs typeface="Georgia"/>
              </a:rPr>
              <a:t>our</a:t>
            </a:r>
            <a:r>
              <a:rPr dirty="0" sz="2600" spc="-45" i="1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dirty="0" sz="2600" i="1">
                <a:solidFill>
                  <a:srgbClr val="000000"/>
                </a:solidFill>
                <a:latin typeface="Georgia"/>
                <a:cs typeface="Georgia"/>
              </a:rPr>
              <a:t>entire</a:t>
            </a:r>
            <a:r>
              <a:rPr dirty="0" sz="2600" spc="-45" i="1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dirty="0" sz="2600" i="1">
                <a:solidFill>
                  <a:srgbClr val="000000"/>
                </a:solidFill>
                <a:latin typeface="Georgia"/>
                <a:cs typeface="Georgia"/>
              </a:rPr>
              <a:t>Medicaid</a:t>
            </a:r>
            <a:r>
              <a:rPr dirty="0" sz="2600" spc="-40" i="1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dirty="0" sz="2600" i="1">
                <a:solidFill>
                  <a:srgbClr val="000000"/>
                </a:solidFill>
                <a:latin typeface="Georgia"/>
                <a:cs typeface="Georgia"/>
              </a:rPr>
              <a:t>budget</a:t>
            </a:r>
            <a:r>
              <a:rPr dirty="0" sz="2600" spc="-45" i="1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dirty="0" sz="2600" i="1">
                <a:solidFill>
                  <a:srgbClr val="000000"/>
                </a:solidFill>
                <a:latin typeface="Georgia"/>
                <a:cs typeface="Georgia"/>
              </a:rPr>
              <a:t>on</a:t>
            </a:r>
            <a:r>
              <a:rPr dirty="0" sz="2600" spc="-45" i="1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dirty="0" sz="2600" spc="-10" i="1">
                <a:solidFill>
                  <a:srgbClr val="000000"/>
                </a:solidFill>
                <a:latin typeface="Georgia"/>
                <a:cs typeface="Georgia"/>
              </a:rPr>
              <a:t>housing, </a:t>
            </a:r>
            <a:r>
              <a:rPr dirty="0" sz="2600" i="1">
                <a:solidFill>
                  <a:srgbClr val="000000"/>
                </a:solidFill>
                <a:latin typeface="Georgia"/>
                <a:cs typeface="Georgia"/>
              </a:rPr>
              <a:t>we</a:t>
            </a:r>
            <a:r>
              <a:rPr dirty="0" sz="2600" spc="-35" i="1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dirty="0" sz="2600" i="1">
                <a:solidFill>
                  <a:srgbClr val="000000"/>
                </a:solidFill>
                <a:latin typeface="Georgia"/>
                <a:cs typeface="Georgia"/>
              </a:rPr>
              <a:t>still</a:t>
            </a:r>
            <a:r>
              <a:rPr dirty="0" sz="2600" spc="-40" i="1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dirty="0" sz="2600" i="1">
                <a:solidFill>
                  <a:srgbClr val="000000"/>
                </a:solidFill>
                <a:latin typeface="Georgia"/>
                <a:cs typeface="Georgia"/>
              </a:rPr>
              <a:t>wouldn’t</a:t>
            </a:r>
            <a:r>
              <a:rPr dirty="0" sz="2600" spc="-40" i="1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dirty="0" sz="2600" i="1">
                <a:solidFill>
                  <a:srgbClr val="000000"/>
                </a:solidFill>
                <a:latin typeface="Georgia"/>
                <a:cs typeface="Georgia"/>
              </a:rPr>
              <a:t>have</a:t>
            </a:r>
            <a:r>
              <a:rPr dirty="0" sz="2600" spc="-30" i="1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dirty="0" sz="2600" spc="-10" i="1">
                <a:solidFill>
                  <a:srgbClr val="000000"/>
                </a:solidFill>
                <a:latin typeface="Georgia"/>
                <a:cs typeface="Georgia"/>
              </a:rPr>
              <a:t>enough”</a:t>
            </a:r>
            <a:endParaRPr sz="2600">
              <a:latin typeface="Georgia"/>
              <a:cs typeface="Georgia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16775" y="147342"/>
            <a:ext cx="1288479" cy="51779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4439" y="263143"/>
            <a:ext cx="1002030" cy="64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10">
                <a:latin typeface="Arial"/>
                <a:cs typeface="Arial"/>
              </a:rPr>
              <a:t>The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image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part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with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relationship</a:t>
            </a:r>
            <a:r>
              <a:rPr dirty="0" sz="250">
                <a:latin typeface="Arial"/>
                <a:cs typeface="Arial"/>
              </a:rPr>
              <a:t> ID </a:t>
            </a:r>
            <a:r>
              <a:rPr dirty="0" sz="250" spc="10">
                <a:latin typeface="Arial"/>
                <a:cs typeface="Arial"/>
              </a:rPr>
              <a:t>rId2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was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not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found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in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the</a:t>
            </a:r>
            <a:r>
              <a:rPr dirty="0" sz="250" spc="5">
                <a:latin typeface="Arial"/>
                <a:cs typeface="Arial"/>
              </a:rPr>
              <a:t> </a:t>
            </a:r>
            <a:r>
              <a:rPr dirty="0" sz="250" spc="-20">
                <a:latin typeface="Arial"/>
                <a:cs typeface="Arial"/>
              </a:rPr>
              <a:t>file.</a:t>
            </a:r>
            <a:endParaRPr sz="2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446368" y="256193"/>
            <a:ext cx="1250950" cy="405765"/>
          </a:xfrm>
          <a:custGeom>
            <a:avLst/>
            <a:gdLst/>
            <a:ahLst/>
            <a:cxnLst/>
            <a:rect l="l" t="t" r="r" b="b"/>
            <a:pathLst>
              <a:path w="1250950" h="405765">
                <a:moveTo>
                  <a:pt x="0" y="0"/>
                </a:moveTo>
                <a:lnTo>
                  <a:pt x="1250696" y="0"/>
                </a:lnTo>
              </a:path>
              <a:path w="1250950" h="405765">
                <a:moveTo>
                  <a:pt x="0" y="0"/>
                </a:moveTo>
                <a:lnTo>
                  <a:pt x="0" y="405384"/>
                </a:lnTo>
              </a:path>
              <a:path w="1250950" h="405765">
                <a:moveTo>
                  <a:pt x="0" y="405384"/>
                </a:moveTo>
                <a:lnTo>
                  <a:pt x="1250696" y="405384"/>
                </a:lnTo>
              </a:path>
              <a:path w="1250950" h="405765">
                <a:moveTo>
                  <a:pt x="1250696" y="405384"/>
                </a:moveTo>
                <a:lnTo>
                  <a:pt x="125069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Challenges</a:t>
            </a:r>
            <a:r>
              <a:rPr dirty="0" spc="-120"/>
              <a:t> </a:t>
            </a:r>
            <a:r>
              <a:rPr dirty="0"/>
              <a:t>and</a:t>
            </a:r>
            <a:r>
              <a:rPr dirty="0" spc="-125"/>
              <a:t> </a:t>
            </a:r>
            <a:r>
              <a:rPr dirty="0" spc="-10"/>
              <a:t>opportunities</a:t>
            </a:r>
            <a:r>
              <a:rPr dirty="0" spc="-114"/>
              <a:t> </a:t>
            </a:r>
            <a:r>
              <a:rPr dirty="0"/>
              <a:t>for</a:t>
            </a:r>
            <a:r>
              <a:rPr dirty="0" spc="-114"/>
              <a:t> </a:t>
            </a:r>
            <a:r>
              <a:rPr dirty="0"/>
              <a:t>policy</a:t>
            </a:r>
            <a:r>
              <a:rPr dirty="0" spc="-110"/>
              <a:t> </a:t>
            </a:r>
            <a:r>
              <a:rPr dirty="0" spc="-10"/>
              <a:t>research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93065" indent="-380365">
              <a:lnSpc>
                <a:spcPts val="3110"/>
              </a:lnSpc>
              <a:spcBef>
                <a:spcPts val="100"/>
              </a:spcBef>
              <a:buChar char="-"/>
              <a:tabLst>
                <a:tab pos="393065" algn="l"/>
              </a:tabLst>
            </a:pPr>
            <a:r>
              <a:rPr dirty="0"/>
              <a:t>Getting</a:t>
            </a:r>
            <a:r>
              <a:rPr dirty="0" spc="-65"/>
              <a:t> </a:t>
            </a:r>
            <a:r>
              <a:rPr dirty="0"/>
              <a:t>in</a:t>
            </a:r>
            <a:r>
              <a:rPr dirty="0" spc="-60"/>
              <a:t> </a:t>
            </a:r>
            <a:r>
              <a:rPr dirty="0" spc="-20"/>
              <a:t>early</a:t>
            </a:r>
          </a:p>
          <a:p>
            <a:pPr marL="560705" marR="5080">
              <a:lnSpc>
                <a:spcPts val="3190"/>
              </a:lnSpc>
              <a:spcBef>
                <a:spcPts val="35"/>
              </a:spcBef>
            </a:pPr>
            <a:r>
              <a:rPr dirty="0"/>
              <a:t>(“so,</a:t>
            </a:r>
            <a:r>
              <a:rPr dirty="0" spc="-55"/>
              <a:t> </a:t>
            </a:r>
            <a:r>
              <a:rPr dirty="0"/>
              <a:t>you</a:t>
            </a:r>
            <a:r>
              <a:rPr dirty="0" spc="-50"/>
              <a:t> </a:t>
            </a:r>
            <a:r>
              <a:rPr dirty="0"/>
              <a:t>have</a:t>
            </a:r>
            <a:r>
              <a:rPr dirty="0" spc="-50"/>
              <a:t> </a:t>
            </a:r>
            <a:r>
              <a:rPr dirty="0"/>
              <a:t>the</a:t>
            </a:r>
            <a:r>
              <a:rPr dirty="0" spc="-50"/>
              <a:t> </a:t>
            </a:r>
            <a:r>
              <a:rPr dirty="0"/>
              <a:t>evaluation</a:t>
            </a:r>
            <a:r>
              <a:rPr dirty="0" spc="-55"/>
              <a:t> </a:t>
            </a:r>
            <a:r>
              <a:rPr dirty="0"/>
              <a:t>conversation</a:t>
            </a:r>
            <a:r>
              <a:rPr dirty="0" spc="-55"/>
              <a:t> </a:t>
            </a:r>
            <a:r>
              <a:rPr dirty="0"/>
              <a:t>while</a:t>
            </a:r>
            <a:r>
              <a:rPr dirty="0" spc="-50"/>
              <a:t> </a:t>
            </a:r>
            <a:r>
              <a:rPr dirty="0"/>
              <a:t>you’re</a:t>
            </a:r>
            <a:r>
              <a:rPr dirty="0" spc="-50"/>
              <a:t> </a:t>
            </a:r>
            <a:r>
              <a:rPr dirty="0"/>
              <a:t>doing</a:t>
            </a:r>
            <a:r>
              <a:rPr dirty="0" spc="-55"/>
              <a:t> </a:t>
            </a:r>
            <a:r>
              <a:rPr dirty="0" spc="-20"/>
              <a:t>what </a:t>
            </a:r>
            <a:r>
              <a:rPr dirty="0"/>
              <a:t>you’re</a:t>
            </a:r>
            <a:r>
              <a:rPr dirty="0" spc="-50"/>
              <a:t> </a:t>
            </a:r>
            <a:r>
              <a:rPr dirty="0"/>
              <a:t>evaluating,</a:t>
            </a:r>
            <a:r>
              <a:rPr dirty="0" spc="-50"/>
              <a:t> </a:t>
            </a:r>
            <a:r>
              <a:rPr dirty="0"/>
              <a:t>which</a:t>
            </a:r>
            <a:r>
              <a:rPr dirty="0" spc="-55"/>
              <a:t> </a:t>
            </a:r>
            <a:r>
              <a:rPr dirty="0"/>
              <a:t>is</a:t>
            </a:r>
            <a:r>
              <a:rPr dirty="0" spc="-50"/>
              <a:t> </a:t>
            </a:r>
            <a:r>
              <a:rPr dirty="0" spc="-10"/>
              <a:t>tough…”)</a:t>
            </a:r>
          </a:p>
          <a:p>
            <a:pPr marL="393065" marR="50165" indent="-381000">
              <a:lnSpc>
                <a:spcPct val="100000"/>
              </a:lnSpc>
              <a:spcBef>
                <a:spcPts val="1060"/>
              </a:spcBef>
              <a:buChar char="-"/>
              <a:tabLst>
                <a:tab pos="560705" algn="l"/>
              </a:tabLst>
            </a:pPr>
            <a:r>
              <a:rPr dirty="0"/>
              <a:t>Understanding</a:t>
            </a:r>
            <a:r>
              <a:rPr dirty="0" spc="-70"/>
              <a:t> </a:t>
            </a:r>
            <a:r>
              <a:rPr dirty="0"/>
              <a:t>the</a:t>
            </a:r>
            <a:r>
              <a:rPr dirty="0" spc="-65"/>
              <a:t> </a:t>
            </a:r>
            <a:r>
              <a:rPr dirty="0"/>
              <a:t>interventions,</a:t>
            </a:r>
            <a:r>
              <a:rPr dirty="0" spc="-70"/>
              <a:t> </a:t>
            </a:r>
            <a:r>
              <a:rPr dirty="0"/>
              <a:t>context,</a:t>
            </a:r>
            <a:r>
              <a:rPr dirty="0" spc="-75"/>
              <a:t> </a:t>
            </a:r>
            <a:r>
              <a:rPr dirty="0"/>
              <a:t>and</a:t>
            </a:r>
            <a:r>
              <a:rPr dirty="0" spc="-75"/>
              <a:t> </a:t>
            </a:r>
            <a:r>
              <a:rPr dirty="0"/>
              <a:t>mechanisms</a:t>
            </a:r>
            <a:r>
              <a:rPr dirty="0" spc="-70"/>
              <a:t> </a:t>
            </a:r>
            <a:r>
              <a:rPr dirty="0"/>
              <a:t>at</a:t>
            </a:r>
            <a:r>
              <a:rPr dirty="0" spc="-65"/>
              <a:t> </a:t>
            </a:r>
            <a:r>
              <a:rPr dirty="0" spc="-20"/>
              <a:t>work </a:t>
            </a:r>
            <a:r>
              <a:rPr dirty="0" spc="-20"/>
              <a:t>	</a:t>
            </a:r>
            <a:r>
              <a:rPr dirty="0"/>
              <a:t>(eg</a:t>
            </a:r>
            <a:r>
              <a:rPr dirty="0" spc="-60"/>
              <a:t> </a:t>
            </a:r>
            <a:r>
              <a:rPr dirty="0"/>
              <a:t>don’t</a:t>
            </a:r>
            <a:r>
              <a:rPr dirty="0" spc="-60"/>
              <a:t> </a:t>
            </a:r>
            <a:r>
              <a:rPr dirty="0"/>
              <a:t>forget</a:t>
            </a:r>
            <a:r>
              <a:rPr dirty="0" spc="-55"/>
              <a:t> </a:t>
            </a:r>
            <a:r>
              <a:rPr dirty="0"/>
              <a:t>qualitative</a:t>
            </a:r>
            <a:r>
              <a:rPr dirty="0" spc="-55"/>
              <a:t> </a:t>
            </a:r>
            <a:r>
              <a:rPr dirty="0" spc="-10"/>
              <a:t>methods!)</a:t>
            </a:r>
          </a:p>
          <a:p>
            <a:pPr marL="393065" marR="3264535" indent="-381000">
              <a:lnSpc>
                <a:spcPts val="3100"/>
              </a:lnSpc>
              <a:spcBef>
                <a:spcPts val="1295"/>
              </a:spcBef>
              <a:buChar char="-"/>
              <a:tabLst>
                <a:tab pos="560705" algn="l"/>
              </a:tabLst>
            </a:pPr>
            <a:r>
              <a:rPr dirty="0"/>
              <a:t>Making</a:t>
            </a:r>
            <a:r>
              <a:rPr dirty="0" spc="-65"/>
              <a:t> </a:t>
            </a:r>
            <a:r>
              <a:rPr dirty="0"/>
              <a:t>sense</a:t>
            </a:r>
            <a:r>
              <a:rPr dirty="0" spc="-65"/>
              <a:t> </a:t>
            </a:r>
            <a:r>
              <a:rPr dirty="0"/>
              <a:t>of</a:t>
            </a:r>
            <a:r>
              <a:rPr dirty="0" spc="-60"/>
              <a:t> </a:t>
            </a:r>
            <a:r>
              <a:rPr dirty="0"/>
              <a:t>simultaneous</a:t>
            </a:r>
            <a:r>
              <a:rPr dirty="0" spc="-65"/>
              <a:t> </a:t>
            </a:r>
            <a:r>
              <a:rPr dirty="0"/>
              <a:t>policy</a:t>
            </a:r>
            <a:r>
              <a:rPr dirty="0" spc="-65"/>
              <a:t> </a:t>
            </a:r>
            <a:r>
              <a:rPr dirty="0" spc="-10"/>
              <a:t>changes </a:t>
            </a:r>
            <a:r>
              <a:rPr dirty="0" spc="-10"/>
              <a:t>	</a:t>
            </a:r>
            <a:r>
              <a:rPr dirty="0"/>
              <a:t>(eg</a:t>
            </a:r>
            <a:r>
              <a:rPr dirty="0" spc="-65"/>
              <a:t> </a:t>
            </a:r>
            <a:r>
              <a:rPr dirty="0"/>
              <a:t>multiple</a:t>
            </a:r>
            <a:r>
              <a:rPr dirty="0" spc="-50"/>
              <a:t> </a:t>
            </a:r>
            <a:r>
              <a:rPr dirty="0"/>
              <a:t>payment</a:t>
            </a:r>
            <a:r>
              <a:rPr dirty="0" spc="-60"/>
              <a:t> </a:t>
            </a:r>
            <a:r>
              <a:rPr dirty="0" spc="-10"/>
              <a:t>models)</a:t>
            </a:r>
          </a:p>
          <a:p>
            <a:pPr marL="393065" marR="2859405" indent="-381000">
              <a:lnSpc>
                <a:spcPts val="3100"/>
              </a:lnSpc>
              <a:spcBef>
                <a:spcPts val="1285"/>
              </a:spcBef>
              <a:buChar char="-"/>
              <a:tabLst>
                <a:tab pos="560705" algn="l"/>
              </a:tabLst>
            </a:pPr>
            <a:r>
              <a:rPr dirty="0"/>
              <a:t>Studying</a:t>
            </a:r>
            <a:r>
              <a:rPr dirty="0" spc="-65"/>
              <a:t> </a:t>
            </a:r>
            <a:r>
              <a:rPr dirty="0"/>
              <a:t>impacts</a:t>
            </a:r>
            <a:r>
              <a:rPr dirty="0" spc="-65"/>
              <a:t> </a:t>
            </a:r>
            <a:r>
              <a:rPr dirty="0"/>
              <a:t>beyond</a:t>
            </a:r>
            <a:r>
              <a:rPr dirty="0" spc="-65"/>
              <a:t> </a:t>
            </a:r>
            <a:r>
              <a:rPr dirty="0"/>
              <a:t>the</a:t>
            </a:r>
            <a:r>
              <a:rPr dirty="0" spc="-60"/>
              <a:t> </a:t>
            </a:r>
            <a:r>
              <a:rPr dirty="0"/>
              <a:t>health</a:t>
            </a:r>
            <a:r>
              <a:rPr dirty="0" spc="-60"/>
              <a:t> </a:t>
            </a:r>
            <a:r>
              <a:rPr dirty="0"/>
              <a:t>care</a:t>
            </a:r>
            <a:r>
              <a:rPr dirty="0" spc="-60"/>
              <a:t> </a:t>
            </a:r>
            <a:r>
              <a:rPr dirty="0" spc="-10"/>
              <a:t>system </a:t>
            </a:r>
            <a:r>
              <a:rPr dirty="0" spc="-10"/>
              <a:t>	</a:t>
            </a:r>
            <a:r>
              <a:rPr dirty="0"/>
              <a:t>(eg</a:t>
            </a:r>
            <a:r>
              <a:rPr dirty="0" spc="-75"/>
              <a:t> </a:t>
            </a:r>
            <a:r>
              <a:rPr dirty="0"/>
              <a:t>unintended</a:t>
            </a:r>
            <a:r>
              <a:rPr dirty="0" spc="-80"/>
              <a:t> </a:t>
            </a:r>
            <a:r>
              <a:rPr dirty="0"/>
              <a:t>consequences</a:t>
            </a:r>
            <a:r>
              <a:rPr dirty="0" spc="-70"/>
              <a:t> </a:t>
            </a:r>
            <a:r>
              <a:rPr dirty="0"/>
              <a:t>for</a:t>
            </a:r>
            <a:r>
              <a:rPr dirty="0" spc="-80"/>
              <a:t> </a:t>
            </a:r>
            <a:r>
              <a:rPr dirty="0" spc="-10"/>
              <a:t>CBOs)</a:t>
            </a: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16775" y="147342"/>
            <a:ext cx="1288479" cy="5177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2026-06-17T20:54:05Z</dcterms:created>
  <dcterms:modified xsi:type="dcterms:W3CDTF">2026-06-17T20:54:05Z</dcterms:modified>
</cp:coreProperties>
</file>