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539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539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539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539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84977"/>
            <a:ext cx="6032500" cy="46990"/>
          </a:xfrm>
          <a:custGeom>
            <a:avLst/>
            <a:gdLst/>
            <a:ahLst/>
            <a:cxnLst/>
            <a:rect l="l" t="t" r="r" b="b"/>
            <a:pathLst>
              <a:path w="6032500" h="46990">
                <a:moveTo>
                  <a:pt x="6032501" y="0"/>
                </a:moveTo>
                <a:lnTo>
                  <a:pt x="0" y="0"/>
                </a:lnTo>
                <a:lnTo>
                  <a:pt x="0" y="46860"/>
                </a:lnTo>
                <a:lnTo>
                  <a:pt x="6032501" y="46860"/>
                </a:lnTo>
                <a:lnTo>
                  <a:pt x="6032501" y="0"/>
                </a:lnTo>
                <a:close/>
              </a:path>
            </a:pathLst>
          </a:custGeom>
          <a:solidFill>
            <a:srgbClr val="FFD9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41350"/>
            <a:ext cx="4817745" cy="46990"/>
          </a:xfrm>
          <a:custGeom>
            <a:avLst/>
            <a:gdLst/>
            <a:ahLst/>
            <a:cxnLst/>
            <a:rect l="l" t="t" r="r" b="b"/>
            <a:pathLst>
              <a:path w="4817745" h="46990">
                <a:moveTo>
                  <a:pt x="4817591" y="0"/>
                </a:moveTo>
                <a:lnTo>
                  <a:pt x="0" y="0"/>
                </a:lnTo>
                <a:lnTo>
                  <a:pt x="0" y="46860"/>
                </a:lnTo>
                <a:lnTo>
                  <a:pt x="4817591" y="46860"/>
                </a:lnTo>
                <a:lnTo>
                  <a:pt x="4817591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92862"/>
            <a:ext cx="9144000" cy="44450"/>
          </a:xfrm>
          <a:custGeom>
            <a:avLst/>
            <a:gdLst/>
            <a:ahLst/>
            <a:cxnLst/>
            <a:rect l="l" t="t" r="r" b="b"/>
            <a:pathLst>
              <a:path w="9144000" h="44450">
                <a:moveTo>
                  <a:pt x="9144000" y="0"/>
                </a:moveTo>
                <a:lnTo>
                  <a:pt x="0" y="0"/>
                </a:lnTo>
                <a:lnTo>
                  <a:pt x="0" y="44450"/>
                </a:lnTo>
                <a:lnTo>
                  <a:pt x="9144000" y="44450"/>
                </a:lnTo>
                <a:lnTo>
                  <a:pt x="9144000" y="0"/>
                </a:lnTo>
                <a:close/>
              </a:path>
            </a:pathLst>
          </a:custGeom>
          <a:solidFill>
            <a:srgbClr val="0066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237" y="-85852"/>
            <a:ext cx="8608060" cy="760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539B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4441" y="3023778"/>
            <a:ext cx="6635117" cy="1809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567102" y="6527504"/>
            <a:ext cx="17399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438400"/>
            <a:ext cx="4639734" cy="4419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2024" y="179789"/>
            <a:ext cx="2679730" cy="963210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923321" y="1493520"/>
            <a:ext cx="7299325" cy="467359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900" spc="-220">
                <a:solidFill>
                  <a:srgbClr val="1F497D"/>
                </a:solidFill>
              </a:rPr>
              <a:t>Center</a:t>
            </a:r>
            <a:r>
              <a:rPr dirty="0" sz="2900" spc="-150">
                <a:solidFill>
                  <a:srgbClr val="1F497D"/>
                </a:solidFill>
              </a:rPr>
              <a:t> </a:t>
            </a:r>
            <a:r>
              <a:rPr dirty="0" sz="2900" spc="-145">
                <a:solidFill>
                  <a:srgbClr val="1F497D"/>
                </a:solidFill>
              </a:rPr>
              <a:t>for </a:t>
            </a:r>
            <a:r>
              <a:rPr dirty="0" sz="2900" spc="-165">
                <a:solidFill>
                  <a:srgbClr val="1F497D"/>
                </a:solidFill>
              </a:rPr>
              <a:t>Medicare</a:t>
            </a:r>
            <a:r>
              <a:rPr dirty="0" sz="2900" spc="-135">
                <a:solidFill>
                  <a:srgbClr val="1F497D"/>
                </a:solidFill>
              </a:rPr>
              <a:t> </a:t>
            </a:r>
            <a:r>
              <a:rPr dirty="0" sz="2900" spc="-220">
                <a:solidFill>
                  <a:srgbClr val="1F497D"/>
                </a:solidFill>
              </a:rPr>
              <a:t>and</a:t>
            </a:r>
            <a:r>
              <a:rPr dirty="0" sz="2900" spc="-150">
                <a:solidFill>
                  <a:srgbClr val="1F497D"/>
                </a:solidFill>
              </a:rPr>
              <a:t> </a:t>
            </a:r>
            <a:r>
              <a:rPr dirty="0" sz="2900" spc="-160">
                <a:solidFill>
                  <a:srgbClr val="1F497D"/>
                </a:solidFill>
              </a:rPr>
              <a:t>Medication</a:t>
            </a:r>
            <a:r>
              <a:rPr dirty="0" sz="2900" spc="-145">
                <a:solidFill>
                  <a:srgbClr val="1F497D"/>
                </a:solidFill>
              </a:rPr>
              <a:t> </a:t>
            </a:r>
            <a:r>
              <a:rPr dirty="0" sz="2900" spc="-125">
                <a:solidFill>
                  <a:srgbClr val="1F497D"/>
                </a:solidFill>
              </a:rPr>
              <a:t>Innovation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4879340" y="2888996"/>
            <a:ext cx="3164205" cy="2588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155" b="1" i="1">
                <a:solidFill>
                  <a:srgbClr val="084A9C"/>
                </a:solidFill>
                <a:latin typeface="Arial"/>
                <a:cs typeface="Arial"/>
              </a:rPr>
              <a:t>Dawn</a:t>
            </a:r>
            <a:r>
              <a:rPr dirty="0" sz="2400" spc="-130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75" b="1" i="1">
                <a:solidFill>
                  <a:srgbClr val="084A9C"/>
                </a:solidFill>
                <a:latin typeface="Arial"/>
                <a:cs typeface="Arial"/>
              </a:rPr>
              <a:t>Alley,</a:t>
            </a:r>
            <a:r>
              <a:rPr dirty="0" sz="2400" spc="-114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0" b="1" i="1">
                <a:solidFill>
                  <a:srgbClr val="084A9C"/>
                </a:solidFill>
                <a:latin typeface="Arial"/>
                <a:cs typeface="Arial"/>
              </a:rPr>
              <a:t>Ph.D. </a:t>
            </a:r>
            <a:r>
              <a:rPr dirty="0" sz="2400" spc="-160" b="1" i="1">
                <a:solidFill>
                  <a:srgbClr val="084A9C"/>
                </a:solidFill>
                <a:latin typeface="Arial"/>
                <a:cs typeface="Arial"/>
              </a:rPr>
              <a:t>Director,</a:t>
            </a:r>
            <a:r>
              <a:rPr dirty="0" sz="2400" spc="-95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75" b="1" i="1">
                <a:solidFill>
                  <a:srgbClr val="084A9C"/>
                </a:solidFill>
                <a:latin typeface="Arial"/>
                <a:cs typeface="Arial"/>
              </a:rPr>
              <a:t>Prevention</a:t>
            </a:r>
            <a:r>
              <a:rPr dirty="0" sz="2400" spc="-100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25" b="1" i="1">
                <a:solidFill>
                  <a:srgbClr val="084A9C"/>
                </a:solidFill>
                <a:latin typeface="Arial"/>
                <a:cs typeface="Arial"/>
              </a:rPr>
              <a:t>and </a:t>
            </a:r>
            <a:r>
              <a:rPr dirty="0" sz="2400" spc="-165" b="1" i="1">
                <a:solidFill>
                  <a:srgbClr val="084A9C"/>
                </a:solidFill>
                <a:latin typeface="Arial"/>
                <a:cs typeface="Arial"/>
              </a:rPr>
              <a:t>Population</a:t>
            </a:r>
            <a:r>
              <a:rPr dirty="0" sz="2400" spc="-114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25" b="1" i="1">
                <a:solidFill>
                  <a:srgbClr val="084A9C"/>
                </a:solidFill>
                <a:latin typeface="Arial"/>
                <a:cs typeface="Arial"/>
              </a:rPr>
              <a:t>Health</a:t>
            </a:r>
            <a:r>
              <a:rPr dirty="0" sz="2400" spc="-114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90" b="1" i="1">
                <a:solidFill>
                  <a:srgbClr val="084A9C"/>
                </a:solidFill>
                <a:latin typeface="Arial"/>
                <a:cs typeface="Arial"/>
              </a:rPr>
              <a:t>Group Acting</a:t>
            </a:r>
            <a:r>
              <a:rPr dirty="0" sz="2400" spc="-110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60" b="1" i="1">
                <a:solidFill>
                  <a:srgbClr val="084A9C"/>
                </a:solidFill>
                <a:latin typeface="Arial"/>
                <a:cs typeface="Arial"/>
              </a:rPr>
              <a:t>Director,</a:t>
            </a:r>
            <a:r>
              <a:rPr dirty="0" sz="2400" spc="-100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20" b="1" i="1">
                <a:solidFill>
                  <a:srgbClr val="084A9C"/>
                </a:solidFill>
                <a:latin typeface="Arial"/>
                <a:cs typeface="Arial"/>
              </a:rPr>
              <a:t>State </a:t>
            </a:r>
            <a:r>
              <a:rPr dirty="0" sz="2400" spc="-175" b="1" i="1">
                <a:solidFill>
                  <a:srgbClr val="084A9C"/>
                </a:solidFill>
                <a:latin typeface="Arial"/>
                <a:cs typeface="Arial"/>
              </a:rPr>
              <a:t>Innovations</a:t>
            </a:r>
            <a:r>
              <a:rPr dirty="0" sz="2400" spc="-75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10" b="1" i="1">
                <a:solidFill>
                  <a:srgbClr val="084A9C"/>
                </a:solidFill>
                <a:latin typeface="Arial"/>
                <a:cs typeface="Arial"/>
              </a:rPr>
              <a:t>Group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400" spc="-185" b="1" i="1">
                <a:solidFill>
                  <a:srgbClr val="084A9C"/>
                </a:solidFill>
                <a:latin typeface="Arial"/>
                <a:cs typeface="Arial"/>
              </a:rPr>
              <a:t>February</a:t>
            </a:r>
            <a:r>
              <a:rPr dirty="0" sz="2400" spc="-125" b="1" i="1">
                <a:solidFill>
                  <a:srgbClr val="084A9C"/>
                </a:solidFill>
                <a:latin typeface="Arial"/>
                <a:cs typeface="Arial"/>
              </a:rPr>
              <a:t> </a:t>
            </a:r>
            <a:r>
              <a:rPr dirty="0" sz="2400" spc="-20" b="1" i="1">
                <a:solidFill>
                  <a:srgbClr val="084A9C"/>
                </a:solidFill>
                <a:latin typeface="Arial"/>
                <a:cs typeface="Arial"/>
              </a:rPr>
              <a:t>2019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5507182"/>
            <a:ext cx="9144000" cy="1351280"/>
            <a:chOff x="0" y="5507182"/>
            <a:chExt cx="9144000" cy="1351280"/>
          </a:xfrm>
        </p:grpSpPr>
        <p:sp>
          <p:nvSpPr>
            <p:cNvPr id="3" name="object 3"/>
            <p:cNvSpPr/>
            <p:nvPr/>
          </p:nvSpPr>
          <p:spPr>
            <a:xfrm>
              <a:off x="0" y="5507182"/>
              <a:ext cx="9144000" cy="1351280"/>
            </a:xfrm>
            <a:custGeom>
              <a:avLst/>
              <a:gdLst/>
              <a:ahLst/>
              <a:cxnLst/>
              <a:rect l="l" t="t" r="r" b="b"/>
              <a:pathLst>
                <a:path w="9144000" h="1351279">
                  <a:moveTo>
                    <a:pt x="9144000" y="0"/>
                  </a:moveTo>
                  <a:lnTo>
                    <a:pt x="0" y="0"/>
                  </a:lnTo>
                  <a:lnTo>
                    <a:pt x="0" y="1350817"/>
                  </a:lnTo>
                  <a:lnTo>
                    <a:pt x="9144000" y="1350817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4986">
                <a:alpha val="5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72462" y="5878266"/>
              <a:ext cx="1379241" cy="633912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1213103" y="1780032"/>
            <a:ext cx="6754495" cy="1003300"/>
            <a:chOff x="1213103" y="1780032"/>
            <a:chExt cx="6754495" cy="100330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28343" y="1780032"/>
              <a:ext cx="6739128" cy="97536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13103" y="1780032"/>
              <a:ext cx="6687311" cy="1002791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1254443" y="1805538"/>
            <a:ext cx="6635115" cy="871855"/>
          </a:xfrm>
          <a:prstGeom prst="rect">
            <a:avLst/>
          </a:prstGeom>
          <a:solidFill>
            <a:srgbClr val="D9D9D9"/>
          </a:solidFill>
        </p:spPr>
        <p:txBody>
          <a:bodyPr wrap="square" lIns="0" tIns="27939" rIns="0" bIns="0" rtlCol="0" vert="horz">
            <a:spAutoFit/>
          </a:bodyPr>
          <a:lstStyle/>
          <a:p>
            <a:pPr marL="319405" marR="216535" indent="-228600">
              <a:lnSpc>
                <a:spcPct val="108000"/>
              </a:lnSpc>
              <a:spcBef>
                <a:spcPts val="219"/>
              </a:spcBef>
              <a:buChar char="•"/>
              <a:tabLst>
                <a:tab pos="319405" algn="l"/>
              </a:tabLst>
            </a:pPr>
            <a:r>
              <a:rPr dirty="0" sz="1500" spc="-40">
                <a:latin typeface="Arial"/>
                <a:cs typeface="Arial"/>
              </a:rPr>
              <a:t>“The</a:t>
            </a:r>
            <a:r>
              <a:rPr dirty="0" sz="1500" spc="-65">
                <a:latin typeface="Arial"/>
                <a:cs typeface="Arial"/>
              </a:rPr>
              <a:t> </a:t>
            </a:r>
            <a:r>
              <a:rPr dirty="0" sz="1500" spc="-70">
                <a:latin typeface="Arial"/>
                <a:cs typeface="Arial"/>
              </a:rPr>
              <a:t>purpose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of</a:t>
            </a:r>
            <a:r>
              <a:rPr dirty="0" sz="1500" spc="-55">
                <a:latin typeface="Arial"/>
                <a:cs typeface="Arial"/>
              </a:rPr>
              <a:t> </a:t>
            </a:r>
            <a:r>
              <a:rPr dirty="0" sz="1500" spc="-25">
                <a:latin typeface="Arial"/>
                <a:cs typeface="Arial"/>
              </a:rPr>
              <a:t>the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50">
                <a:latin typeface="Arial"/>
                <a:cs typeface="Arial"/>
              </a:rPr>
              <a:t>[Center]</a:t>
            </a:r>
            <a:r>
              <a:rPr dirty="0" sz="1500" spc="-65">
                <a:latin typeface="Arial"/>
                <a:cs typeface="Arial"/>
              </a:rPr>
              <a:t> </a:t>
            </a:r>
            <a:r>
              <a:rPr dirty="0" sz="1500" spc="-85">
                <a:latin typeface="Arial"/>
                <a:cs typeface="Arial"/>
              </a:rPr>
              <a:t>is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to</a:t>
            </a:r>
            <a:r>
              <a:rPr dirty="0" sz="1500" spc="-65">
                <a:latin typeface="Arial"/>
                <a:cs typeface="Arial"/>
              </a:rPr>
              <a:t> </a:t>
            </a:r>
            <a:r>
              <a:rPr dirty="0" sz="1500" spc="-35">
                <a:latin typeface="Arial"/>
                <a:cs typeface="Arial"/>
              </a:rPr>
              <a:t>test</a:t>
            </a:r>
            <a:r>
              <a:rPr dirty="0" sz="1500" spc="-70">
                <a:latin typeface="Arial"/>
                <a:cs typeface="Arial"/>
              </a:rPr>
              <a:t> </a:t>
            </a:r>
            <a:r>
              <a:rPr dirty="0" sz="1500" spc="-55">
                <a:latin typeface="Arial"/>
                <a:cs typeface="Arial"/>
              </a:rPr>
              <a:t>innovative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65">
                <a:latin typeface="Arial"/>
                <a:cs typeface="Arial"/>
              </a:rPr>
              <a:t>payment </a:t>
            </a:r>
            <a:r>
              <a:rPr dirty="0" sz="1500" spc="-90">
                <a:latin typeface="Arial"/>
                <a:cs typeface="Arial"/>
              </a:rPr>
              <a:t>and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75">
                <a:latin typeface="Arial"/>
                <a:cs typeface="Arial"/>
              </a:rPr>
              <a:t>service</a:t>
            </a:r>
            <a:r>
              <a:rPr dirty="0" sz="1500" spc="-65">
                <a:latin typeface="Arial"/>
                <a:cs typeface="Arial"/>
              </a:rPr>
              <a:t> </a:t>
            </a:r>
            <a:r>
              <a:rPr dirty="0" sz="1500" spc="-10">
                <a:latin typeface="Arial"/>
                <a:cs typeface="Arial"/>
              </a:rPr>
              <a:t>delivery </a:t>
            </a:r>
            <a:r>
              <a:rPr dirty="0" sz="1500" spc="-75">
                <a:latin typeface="Arial"/>
                <a:cs typeface="Arial"/>
              </a:rPr>
              <a:t>models</a:t>
            </a:r>
            <a:r>
              <a:rPr dirty="0" sz="1500" spc="-4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to</a:t>
            </a:r>
            <a:r>
              <a:rPr dirty="0" sz="1500" spc="-40">
                <a:latin typeface="Arial"/>
                <a:cs typeface="Arial"/>
              </a:rPr>
              <a:t> </a:t>
            </a:r>
            <a:r>
              <a:rPr dirty="0" sz="1500" spc="-70">
                <a:latin typeface="Arial"/>
                <a:cs typeface="Arial"/>
              </a:rPr>
              <a:t>reduce</a:t>
            </a:r>
            <a:r>
              <a:rPr dirty="0" sz="1500" spc="-35">
                <a:latin typeface="Arial"/>
                <a:cs typeface="Arial"/>
              </a:rPr>
              <a:t> </a:t>
            </a:r>
            <a:r>
              <a:rPr dirty="0" sz="1500" spc="-70">
                <a:latin typeface="Arial"/>
                <a:cs typeface="Arial"/>
              </a:rPr>
              <a:t>program</a:t>
            </a:r>
            <a:r>
              <a:rPr dirty="0" sz="1500" spc="-40">
                <a:latin typeface="Arial"/>
                <a:cs typeface="Arial"/>
              </a:rPr>
              <a:t> </a:t>
            </a:r>
            <a:r>
              <a:rPr dirty="0" sz="1500" spc="-80">
                <a:latin typeface="Arial"/>
                <a:cs typeface="Arial"/>
              </a:rPr>
              <a:t>expenditures…while</a:t>
            </a:r>
            <a:r>
              <a:rPr dirty="0" sz="1500" spc="-35">
                <a:latin typeface="Arial"/>
                <a:cs typeface="Arial"/>
              </a:rPr>
              <a:t> </a:t>
            </a:r>
            <a:r>
              <a:rPr dirty="0" sz="1500" spc="-70">
                <a:latin typeface="Arial"/>
                <a:cs typeface="Arial"/>
              </a:rPr>
              <a:t>preserving</a:t>
            </a:r>
            <a:r>
              <a:rPr dirty="0" sz="1500" spc="-50">
                <a:latin typeface="Arial"/>
                <a:cs typeface="Arial"/>
              </a:rPr>
              <a:t> </a:t>
            </a:r>
            <a:r>
              <a:rPr dirty="0" sz="1500" spc="-20">
                <a:latin typeface="Arial"/>
                <a:cs typeface="Arial"/>
              </a:rPr>
              <a:t>or</a:t>
            </a:r>
            <a:r>
              <a:rPr dirty="0" sz="1500" spc="-35">
                <a:latin typeface="Arial"/>
                <a:cs typeface="Arial"/>
              </a:rPr>
              <a:t> </a:t>
            </a:r>
            <a:r>
              <a:rPr dirty="0" sz="1500" spc="-80">
                <a:latin typeface="Arial"/>
                <a:cs typeface="Arial"/>
              </a:rPr>
              <a:t>enhancing</a:t>
            </a:r>
            <a:r>
              <a:rPr dirty="0" sz="1500" spc="-45">
                <a:latin typeface="Arial"/>
                <a:cs typeface="Arial"/>
              </a:rPr>
              <a:t> </a:t>
            </a:r>
            <a:r>
              <a:rPr dirty="0" sz="1500" spc="-25">
                <a:latin typeface="Arial"/>
                <a:cs typeface="Arial"/>
              </a:rPr>
              <a:t>the </a:t>
            </a:r>
            <a:r>
              <a:rPr dirty="0" sz="1500" spc="-35">
                <a:latin typeface="Arial"/>
                <a:cs typeface="Arial"/>
              </a:rPr>
              <a:t>quality</a:t>
            </a:r>
            <a:r>
              <a:rPr dirty="0" sz="1500" spc="-65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of</a:t>
            </a:r>
            <a:r>
              <a:rPr dirty="0" sz="1500" spc="-55">
                <a:latin typeface="Arial"/>
                <a:cs typeface="Arial"/>
              </a:rPr>
              <a:t> </a:t>
            </a:r>
            <a:r>
              <a:rPr dirty="0" sz="1500" spc="-90">
                <a:latin typeface="Arial"/>
                <a:cs typeface="Arial"/>
              </a:rPr>
              <a:t>care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50">
                <a:latin typeface="Arial"/>
                <a:cs typeface="Arial"/>
              </a:rPr>
              <a:t>furnished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>
                <a:latin typeface="Arial"/>
                <a:cs typeface="Arial"/>
              </a:rPr>
              <a:t>to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55">
                <a:latin typeface="Arial"/>
                <a:cs typeface="Arial"/>
              </a:rPr>
              <a:t>individuals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55">
                <a:latin typeface="Arial"/>
                <a:cs typeface="Arial"/>
              </a:rPr>
              <a:t>under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100">
                <a:latin typeface="Arial"/>
                <a:cs typeface="Arial"/>
              </a:rPr>
              <a:t>such</a:t>
            </a:r>
            <a:r>
              <a:rPr dirty="0" sz="1500" spc="-60">
                <a:latin typeface="Arial"/>
                <a:cs typeface="Arial"/>
              </a:rPr>
              <a:t> </a:t>
            </a:r>
            <a:r>
              <a:rPr dirty="0" sz="1500" spc="-10">
                <a:latin typeface="Arial"/>
                <a:cs typeface="Arial"/>
              </a:rPr>
              <a:t>titles.”</a:t>
            </a:r>
            <a:endParaRPr sz="15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194816" y="2980944"/>
            <a:ext cx="6788150" cy="1945005"/>
            <a:chOff x="1194816" y="2980944"/>
            <a:chExt cx="6788150" cy="1945005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16152" y="2987040"/>
              <a:ext cx="6766559" cy="193852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94816" y="2980944"/>
              <a:ext cx="6559296" cy="193547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1254443" y="3023778"/>
            <a:ext cx="6635115" cy="1809114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</p:spPr>
        <p:txBody>
          <a:bodyPr wrap="square" lIns="0" tIns="19685" rIns="0" bIns="0" rtlCol="0" vert="horz">
            <a:spAutoFit/>
          </a:bodyPr>
          <a:lstStyle/>
          <a:p>
            <a:pPr marL="67945">
              <a:lnSpc>
                <a:spcPct val="100000"/>
              </a:lnSpc>
              <a:spcBef>
                <a:spcPts val="155"/>
              </a:spcBef>
            </a:pPr>
            <a:r>
              <a:rPr dirty="0" sz="1400" spc="-130" b="1">
                <a:solidFill>
                  <a:srgbClr val="1F497D"/>
                </a:solidFill>
                <a:latin typeface="Arial"/>
                <a:cs typeface="Arial"/>
              </a:rPr>
              <a:t>Three</a:t>
            </a:r>
            <a:r>
              <a:rPr dirty="0" sz="1400" spc="-8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400" spc="-150" b="1">
                <a:solidFill>
                  <a:srgbClr val="1F497D"/>
                </a:solidFill>
                <a:latin typeface="Arial"/>
                <a:cs typeface="Arial"/>
              </a:rPr>
              <a:t>scenarios</a:t>
            </a:r>
            <a:r>
              <a:rPr dirty="0" sz="14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400" spc="-90" b="1">
                <a:solidFill>
                  <a:srgbClr val="1F497D"/>
                </a:solidFill>
                <a:latin typeface="Arial"/>
                <a:cs typeface="Arial"/>
              </a:rPr>
              <a:t>for</a:t>
            </a:r>
            <a:r>
              <a:rPr dirty="0" sz="1400" spc="-7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400" spc="-204" b="1">
                <a:solidFill>
                  <a:srgbClr val="1F497D"/>
                </a:solidFill>
                <a:latin typeface="Arial"/>
                <a:cs typeface="Arial"/>
              </a:rPr>
              <a:t>success</a:t>
            </a:r>
            <a:r>
              <a:rPr dirty="0" sz="14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400" spc="-105" b="1">
                <a:solidFill>
                  <a:srgbClr val="1F497D"/>
                </a:solidFill>
                <a:latin typeface="Arial"/>
                <a:cs typeface="Arial"/>
              </a:rPr>
              <a:t>from</a:t>
            </a:r>
            <a:r>
              <a:rPr dirty="0" sz="1400" spc="-9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F497D"/>
                </a:solidFill>
                <a:latin typeface="Arial"/>
                <a:cs typeface="Arial"/>
              </a:rPr>
              <a:t>Statute:</a:t>
            </a:r>
            <a:endParaRPr sz="1400">
              <a:latin typeface="Arial"/>
              <a:cs typeface="Arial"/>
            </a:endParaRPr>
          </a:p>
          <a:p>
            <a:pPr marL="410845" indent="-342900">
              <a:lnSpc>
                <a:spcPct val="100000"/>
              </a:lnSpc>
              <a:spcBef>
                <a:spcPts val="434"/>
              </a:spcBef>
              <a:buAutoNum type="arabicPeriod"/>
              <a:tabLst>
                <a:tab pos="410845" algn="l"/>
              </a:tabLst>
            </a:pPr>
            <a:r>
              <a:rPr dirty="0" sz="1400" spc="-100" b="1">
                <a:solidFill>
                  <a:srgbClr val="4A452A"/>
                </a:solidFill>
                <a:latin typeface="Arial"/>
                <a:cs typeface="Arial"/>
              </a:rPr>
              <a:t>Quality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35" b="1">
                <a:solidFill>
                  <a:srgbClr val="4A452A"/>
                </a:solidFill>
                <a:latin typeface="Arial"/>
                <a:cs typeface="Arial"/>
              </a:rPr>
              <a:t>improves;</a:t>
            </a:r>
            <a:r>
              <a:rPr dirty="0" sz="1400" spc="-60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55" b="1">
                <a:solidFill>
                  <a:srgbClr val="4A452A"/>
                </a:solidFill>
                <a:latin typeface="Arial"/>
                <a:cs typeface="Arial"/>
              </a:rPr>
              <a:t>cost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4A452A"/>
                </a:solidFill>
                <a:latin typeface="Arial"/>
                <a:cs typeface="Arial"/>
              </a:rPr>
              <a:t>neutral</a:t>
            </a:r>
            <a:endParaRPr sz="1400">
              <a:latin typeface="Arial"/>
              <a:cs typeface="Arial"/>
            </a:endParaRPr>
          </a:p>
          <a:p>
            <a:pPr marL="410845" indent="-342900">
              <a:lnSpc>
                <a:spcPct val="100000"/>
              </a:lnSpc>
              <a:spcBef>
                <a:spcPts val="405"/>
              </a:spcBef>
              <a:buAutoNum type="arabicPeriod"/>
              <a:tabLst>
                <a:tab pos="410845" algn="l"/>
              </a:tabLst>
            </a:pPr>
            <a:r>
              <a:rPr dirty="0" sz="1400" spc="-100" b="1">
                <a:solidFill>
                  <a:srgbClr val="4A452A"/>
                </a:solidFill>
                <a:latin typeface="Arial"/>
                <a:cs typeface="Arial"/>
              </a:rPr>
              <a:t>Quality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0" b="1">
                <a:solidFill>
                  <a:srgbClr val="4A452A"/>
                </a:solidFill>
                <a:latin typeface="Arial"/>
                <a:cs typeface="Arial"/>
              </a:rPr>
              <a:t>neutral;</a:t>
            </a:r>
            <a:r>
              <a:rPr dirty="0" sz="1400" spc="-5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55" b="1">
                <a:solidFill>
                  <a:srgbClr val="4A452A"/>
                </a:solidFill>
                <a:latin typeface="Arial"/>
                <a:cs typeface="Arial"/>
              </a:rPr>
              <a:t>cost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4A452A"/>
                </a:solidFill>
                <a:latin typeface="Arial"/>
                <a:cs typeface="Arial"/>
              </a:rPr>
              <a:t>reduced</a:t>
            </a:r>
            <a:endParaRPr sz="1400">
              <a:latin typeface="Arial"/>
              <a:cs typeface="Arial"/>
            </a:endParaRPr>
          </a:p>
          <a:p>
            <a:pPr marL="410845" indent="-34290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410845" algn="l"/>
              </a:tabLst>
            </a:pPr>
            <a:r>
              <a:rPr dirty="0" sz="1400" spc="-100" b="1">
                <a:solidFill>
                  <a:srgbClr val="4A452A"/>
                </a:solidFill>
                <a:latin typeface="Arial"/>
                <a:cs typeface="Arial"/>
              </a:rPr>
              <a:t>Quality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35" b="1">
                <a:solidFill>
                  <a:srgbClr val="4A452A"/>
                </a:solidFill>
                <a:latin typeface="Arial"/>
                <a:cs typeface="Arial"/>
              </a:rPr>
              <a:t>improves;</a:t>
            </a:r>
            <a:r>
              <a:rPr dirty="0" sz="1400" spc="-5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55" b="1">
                <a:solidFill>
                  <a:srgbClr val="4A452A"/>
                </a:solidFill>
                <a:latin typeface="Arial"/>
                <a:cs typeface="Arial"/>
              </a:rPr>
              <a:t>cost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35" b="1">
                <a:solidFill>
                  <a:srgbClr val="4A452A"/>
                </a:solidFill>
                <a:latin typeface="Arial"/>
                <a:cs typeface="Arial"/>
              </a:rPr>
              <a:t>reduced</a:t>
            </a:r>
            <a:r>
              <a:rPr dirty="0" sz="1400" spc="-70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14" b="1">
                <a:solidFill>
                  <a:srgbClr val="4A452A"/>
                </a:solidFill>
                <a:latin typeface="Arial"/>
                <a:cs typeface="Arial"/>
              </a:rPr>
              <a:t>(best</a:t>
            </a:r>
            <a:r>
              <a:rPr dirty="0" sz="1400" spc="-75" b="1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20" b="1">
                <a:solidFill>
                  <a:srgbClr val="4A452A"/>
                </a:solidFill>
                <a:latin typeface="Arial"/>
                <a:cs typeface="Arial"/>
              </a:rPr>
              <a:t>case)</a:t>
            </a:r>
            <a:endParaRPr sz="1400">
              <a:latin typeface="Arial"/>
              <a:cs typeface="Arial"/>
            </a:endParaRPr>
          </a:p>
          <a:p>
            <a:pPr marL="67945" marR="342900">
              <a:lnSpc>
                <a:spcPct val="107100"/>
              </a:lnSpc>
              <a:spcBef>
                <a:spcPts val="1515"/>
              </a:spcBef>
            </a:pPr>
            <a:r>
              <a:rPr dirty="0" sz="1400" spc="-10">
                <a:solidFill>
                  <a:srgbClr val="4A452A"/>
                </a:solidFill>
                <a:latin typeface="Arial"/>
                <a:cs typeface="Arial"/>
              </a:rPr>
              <a:t>If</a:t>
            </a:r>
            <a:r>
              <a:rPr dirty="0" sz="1400" spc="-7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14">
                <a:solidFill>
                  <a:srgbClr val="4A452A"/>
                </a:solidFill>
                <a:latin typeface="Arial"/>
                <a:cs typeface="Arial"/>
              </a:rPr>
              <a:t>a</a:t>
            </a:r>
            <a:r>
              <a:rPr dirty="0" sz="1400" spc="-75">
                <a:solidFill>
                  <a:srgbClr val="4A452A"/>
                </a:solidFill>
                <a:latin typeface="Arial"/>
                <a:cs typeface="Arial"/>
              </a:rPr>
              <a:t> model</a:t>
            </a:r>
            <a:r>
              <a:rPr dirty="0" sz="1400" spc="-6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90">
                <a:solidFill>
                  <a:srgbClr val="4A452A"/>
                </a:solidFill>
                <a:latin typeface="Arial"/>
                <a:cs typeface="Arial"/>
              </a:rPr>
              <a:t>meets</a:t>
            </a:r>
            <a:r>
              <a:rPr dirty="0" sz="1400" spc="-7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85">
                <a:solidFill>
                  <a:srgbClr val="4A452A"/>
                </a:solidFill>
                <a:latin typeface="Arial"/>
                <a:cs typeface="Arial"/>
              </a:rPr>
              <a:t>one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5">
                <a:solidFill>
                  <a:srgbClr val="4A452A"/>
                </a:solidFill>
                <a:latin typeface="Arial"/>
                <a:cs typeface="Arial"/>
              </a:rPr>
              <a:t>of</a:t>
            </a:r>
            <a:r>
              <a:rPr dirty="0" sz="1400" spc="-6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85">
                <a:solidFill>
                  <a:srgbClr val="4A452A"/>
                </a:solidFill>
                <a:latin typeface="Arial"/>
                <a:cs typeface="Arial"/>
              </a:rPr>
              <a:t>these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50">
                <a:solidFill>
                  <a:srgbClr val="4A452A"/>
                </a:solidFill>
                <a:latin typeface="Arial"/>
                <a:cs typeface="Arial"/>
              </a:rPr>
              <a:t>three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45">
                <a:solidFill>
                  <a:srgbClr val="4A452A"/>
                </a:solidFill>
                <a:latin typeface="Arial"/>
                <a:cs typeface="Arial"/>
              </a:rPr>
              <a:t>criteria</a:t>
            </a:r>
            <a:r>
              <a:rPr dirty="0" sz="1400" spc="-7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90">
                <a:solidFill>
                  <a:srgbClr val="4A452A"/>
                </a:solidFill>
                <a:latin typeface="Arial"/>
                <a:cs typeface="Arial"/>
              </a:rPr>
              <a:t>and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4A452A"/>
                </a:solidFill>
                <a:latin typeface="Arial"/>
                <a:cs typeface="Arial"/>
              </a:rPr>
              <a:t>other</a:t>
            </a:r>
            <a:r>
              <a:rPr dirty="0" sz="1400" spc="-6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50">
                <a:solidFill>
                  <a:srgbClr val="4A452A"/>
                </a:solidFill>
                <a:latin typeface="Arial"/>
                <a:cs typeface="Arial"/>
              </a:rPr>
              <a:t>statutory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75">
                <a:solidFill>
                  <a:srgbClr val="4A452A"/>
                </a:solidFill>
                <a:latin typeface="Arial"/>
                <a:cs typeface="Arial"/>
              </a:rPr>
              <a:t>prerequisites,</a:t>
            </a:r>
            <a:r>
              <a:rPr dirty="0" sz="1400" spc="-6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4A452A"/>
                </a:solidFill>
                <a:latin typeface="Arial"/>
                <a:cs typeface="Arial"/>
              </a:rPr>
              <a:t>the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4A452A"/>
                </a:solidFill>
                <a:latin typeface="Arial"/>
                <a:cs typeface="Arial"/>
              </a:rPr>
              <a:t>statute 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allows</a:t>
            </a:r>
            <a:r>
              <a:rPr dirty="0" sz="1400" spc="-8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4A452A"/>
                </a:solidFill>
                <a:latin typeface="Arial"/>
                <a:cs typeface="Arial"/>
              </a:rPr>
              <a:t>the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0">
                <a:solidFill>
                  <a:srgbClr val="4A452A"/>
                </a:solidFill>
                <a:latin typeface="Arial"/>
                <a:cs typeface="Arial"/>
              </a:rPr>
              <a:t>Secretary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4A452A"/>
                </a:solidFill>
                <a:latin typeface="Arial"/>
                <a:cs typeface="Arial"/>
              </a:rPr>
              <a:t>to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5">
                <a:solidFill>
                  <a:srgbClr val="4A452A"/>
                </a:solidFill>
                <a:latin typeface="Arial"/>
                <a:cs typeface="Arial"/>
              </a:rPr>
              <a:t>expand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4A452A"/>
                </a:solidFill>
                <a:latin typeface="Arial"/>
                <a:cs typeface="Arial"/>
              </a:rPr>
              <a:t>the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55">
                <a:solidFill>
                  <a:srgbClr val="4A452A"/>
                </a:solidFill>
                <a:latin typeface="Arial"/>
                <a:cs typeface="Arial"/>
              </a:rPr>
              <a:t>duration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90">
                <a:solidFill>
                  <a:srgbClr val="4A452A"/>
                </a:solidFill>
                <a:latin typeface="Arial"/>
                <a:cs typeface="Arial"/>
              </a:rPr>
              <a:t>and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14">
                <a:solidFill>
                  <a:srgbClr val="4A452A"/>
                </a:solidFill>
                <a:latin typeface="Arial"/>
                <a:cs typeface="Arial"/>
              </a:rPr>
              <a:t>scope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5">
                <a:solidFill>
                  <a:srgbClr val="4A452A"/>
                </a:solidFill>
                <a:latin typeface="Arial"/>
                <a:cs typeface="Arial"/>
              </a:rPr>
              <a:t>of</a:t>
            </a:r>
            <a:r>
              <a:rPr dirty="0" sz="1400" spc="-7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14">
                <a:solidFill>
                  <a:srgbClr val="4A452A"/>
                </a:solidFill>
                <a:latin typeface="Arial"/>
                <a:cs typeface="Arial"/>
              </a:rPr>
              <a:t>a</a:t>
            </a:r>
            <a:r>
              <a:rPr dirty="0" sz="1400" spc="-75">
                <a:solidFill>
                  <a:srgbClr val="4A452A"/>
                </a:solidFill>
                <a:latin typeface="Arial"/>
                <a:cs typeface="Arial"/>
              </a:rPr>
              <a:t> model</a:t>
            </a:r>
            <a:r>
              <a:rPr dirty="0" sz="1400" spc="-65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60">
                <a:solidFill>
                  <a:srgbClr val="4A452A"/>
                </a:solidFill>
                <a:latin typeface="Arial"/>
                <a:cs typeface="Arial"/>
              </a:rPr>
              <a:t>through</a:t>
            </a:r>
            <a:r>
              <a:rPr dirty="0" sz="1400" spc="-80">
                <a:solidFill>
                  <a:srgbClr val="4A452A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4A452A"/>
                </a:solidFill>
                <a:latin typeface="Arial"/>
                <a:cs typeface="Arial"/>
              </a:rPr>
              <a:t>rulemaking.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16457" y="2721972"/>
            <a:ext cx="2111375" cy="257175"/>
          </a:xfrm>
          <a:custGeom>
            <a:avLst/>
            <a:gdLst/>
            <a:ahLst/>
            <a:cxnLst/>
            <a:rect l="l" t="t" r="r" b="b"/>
            <a:pathLst>
              <a:path w="2111375" h="257175">
                <a:moveTo>
                  <a:pt x="2111085" y="0"/>
                </a:moveTo>
                <a:lnTo>
                  <a:pt x="0" y="0"/>
                </a:lnTo>
                <a:lnTo>
                  <a:pt x="0" y="4027"/>
                </a:lnTo>
                <a:lnTo>
                  <a:pt x="1055542" y="257175"/>
                </a:lnTo>
                <a:lnTo>
                  <a:pt x="2111085" y="4027"/>
                </a:lnTo>
                <a:lnTo>
                  <a:pt x="2111085" y="0"/>
                </a:lnTo>
                <a:close/>
              </a:path>
            </a:pathLst>
          </a:custGeom>
          <a:solidFill>
            <a:srgbClr val="00498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$PPTXTitle"/>
          <p:cNvSpPr txBox="1">
            <a:spLocks noGrp="1"/>
          </p:cNvSpPr>
          <p:nvPr>
            <p:ph type="title"/>
          </p:nvPr>
        </p:nvSpPr>
        <p:spPr>
          <a:xfrm>
            <a:off x="601928" y="1090676"/>
            <a:ext cx="604202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b="0">
                <a:solidFill>
                  <a:srgbClr val="004986"/>
                </a:solidFill>
                <a:latin typeface="Georgia"/>
                <a:cs typeface="Georgia"/>
              </a:rPr>
              <a:t>The</a:t>
            </a:r>
            <a:r>
              <a:rPr dirty="0" sz="3000" spc="-50" b="0">
                <a:solidFill>
                  <a:srgbClr val="004986"/>
                </a:solidFill>
                <a:latin typeface="Georgia"/>
                <a:cs typeface="Georgia"/>
              </a:rPr>
              <a:t> </a:t>
            </a:r>
            <a:r>
              <a:rPr dirty="0" sz="3000" b="0">
                <a:solidFill>
                  <a:srgbClr val="004986"/>
                </a:solidFill>
                <a:latin typeface="Georgia"/>
                <a:cs typeface="Georgia"/>
              </a:rPr>
              <a:t>CMS</a:t>
            </a:r>
            <a:r>
              <a:rPr dirty="0" sz="3000" spc="-40" b="0">
                <a:solidFill>
                  <a:srgbClr val="004986"/>
                </a:solidFill>
                <a:latin typeface="Georgia"/>
                <a:cs typeface="Georgia"/>
              </a:rPr>
              <a:t> </a:t>
            </a:r>
            <a:r>
              <a:rPr dirty="0" sz="3000" b="0">
                <a:solidFill>
                  <a:srgbClr val="004986"/>
                </a:solidFill>
                <a:latin typeface="Georgia"/>
                <a:cs typeface="Georgia"/>
              </a:rPr>
              <a:t>Innovation</a:t>
            </a:r>
            <a:r>
              <a:rPr dirty="0" sz="3000" spc="-50" b="0">
                <a:solidFill>
                  <a:srgbClr val="004986"/>
                </a:solidFill>
                <a:latin typeface="Georgia"/>
                <a:cs typeface="Georgia"/>
              </a:rPr>
              <a:t> </a:t>
            </a:r>
            <a:r>
              <a:rPr dirty="0" sz="3000" b="0">
                <a:solidFill>
                  <a:srgbClr val="004986"/>
                </a:solidFill>
                <a:latin typeface="Georgia"/>
                <a:cs typeface="Georgia"/>
              </a:rPr>
              <a:t>Center</a:t>
            </a:r>
            <a:r>
              <a:rPr dirty="0" sz="3000" spc="-20" b="0">
                <a:solidFill>
                  <a:srgbClr val="004986"/>
                </a:solidFill>
                <a:latin typeface="Georgia"/>
                <a:cs typeface="Georgia"/>
              </a:rPr>
              <a:t> </a:t>
            </a:r>
            <a:r>
              <a:rPr dirty="0" sz="3000" spc="-10" b="0">
                <a:solidFill>
                  <a:srgbClr val="004986"/>
                </a:solidFill>
                <a:latin typeface="Georgia"/>
                <a:cs typeface="Georgia"/>
              </a:rPr>
              <a:t>Statute</a:t>
            </a:r>
            <a:endParaRPr sz="30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3202" y="6670040"/>
            <a:ext cx="838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 b="1">
                <a:solidFill>
                  <a:srgbClr val="004986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07340" y="143764"/>
            <a:ext cx="7318375" cy="360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125"/>
              <a:t>Medicare</a:t>
            </a:r>
            <a:r>
              <a:rPr dirty="0" sz="2200" spc="-80"/>
              <a:t> </a:t>
            </a:r>
            <a:r>
              <a:rPr dirty="0" sz="2200" spc="-155"/>
              <a:t>Diabetes</a:t>
            </a:r>
            <a:r>
              <a:rPr dirty="0" sz="2200" spc="-85"/>
              <a:t> </a:t>
            </a:r>
            <a:r>
              <a:rPr dirty="0" sz="2200" spc="-150"/>
              <a:t>Prevention</a:t>
            </a:r>
            <a:r>
              <a:rPr dirty="0" sz="2200" spc="-85"/>
              <a:t> </a:t>
            </a:r>
            <a:r>
              <a:rPr dirty="0" sz="2200" spc="-190"/>
              <a:t>Program</a:t>
            </a:r>
            <a:r>
              <a:rPr dirty="0" sz="2200" spc="-90"/>
              <a:t> </a:t>
            </a:r>
            <a:r>
              <a:rPr dirty="0" sz="2200" spc="-190"/>
              <a:t>(DPP)</a:t>
            </a:r>
            <a:r>
              <a:rPr dirty="0" sz="2200" spc="-85"/>
              <a:t> </a:t>
            </a:r>
            <a:r>
              <a:rPr dirty="0" sz="2200" spc="-204"/>
              <a:t>Expanded</a:t>
            </a:r>
            <a:r>
              <a:rPr dirty="0" sz="2200" spc="-85"/>
              <a:t> </a:t>
            </a:r>
            <a:r>
              <a:rPr dirty="0" sz="2200" spc="-25"/>
              <a:t>Model</a:t>
            </a:r>
            <a:endParaRPr sz="2200"/>
          </a:p>
        </p:txBody>
      </p:sp>
      <p:grpSp>
        <p:nvGrpSpPr>
          <p:cNvPr id="3" name="object 3"/>
          <p:cNvGrpSpPr/>
          <p:nvPr/>
        </p:nvGrpSpPr>
        <p:grpSpPr>
          <a:xfrm>
            <a:off x="6108191" y="1612391"/>
            <a:ext cx="2941320" cy="2115820"/>
            <a:chOff x="6108191" y="1612391"/>
            <a:chExt cx="2941320" cy="211582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08191" y="1612391"/>
              <a:ext cx="2941319" cy="211531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72199" y="1676399"/>
              <a:ext cx="2761488" cy="193548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153149" y="1657350"/>
              <a:ext cx="2797810" cy="1972945"/>
            </a:xfrm>
            <a:custGeom>
              <a:avLst/>
              <a:gdLst/>
              <a:ahLst/>
              <a:cxnLst/>
              <a:rect l="l" t="t" r="r" b="b"/>
              <a:pathLst>
                <a:path w="2797809" h="1972945">
                  <a:moveTo>
                    <a:pt x="0" y="0"/>
                  </a:moveTo>
                  <a:lnTo>
                    <a:pt x="2797564" y="0"/>
                  </a:lnTo>
                  <a:lnTo>
                    <a:pt x="2797564" y="1972637"/>
                  </a:lnTo>
                  <a:lnTo>
                    <a:pt x="0" y="1972637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/>
          <p:cNvGrpSpPr/>
          <p:nvPr/>
        </p:nvGrpSpPr>
        <p:grpSpPr>
          <a:xfrm>
            <a:off x="195071" y="3810000"/>
            <a:ext cx="8823960" cy="1325880"/>
            <a:chOff x="195071" y="3810000"/>
            <a:chExt cx="8823960" cy="132588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5071" y="3810000"/>
              <a:ext cx="8823960" cy="132588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28599" y="3843445"/>
              <a:ext cx="8703310" cy="1203960"/>
            </a:xfrm>
            <a:custGeom>
              <a:avLst/>
              <a:gdLst/>
              <a:ahLst/>
              <a:cxnLst/>
              <a:rect l="l" t="t" r="r" b="b"/>
              <a:pathLst>
                <a:path w="8703310" h="1203960">
                  <a:moveTo>
                    <a:pt x="0" y="0"/>
                  </a:moveTo>
                  <a:lnTo>
                    <a:pt x="8703064" y="0"/>
                  </a:lnTo>
                  <a:lnTo>
                    <a:pt x="8703064" y="1203643"/>
                  </a:lnTo>
                  <a:lnTo>
                    <a:pt x="0" y="1203643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77311" y="3928871"/>
              <a:ext cx="371856" cy="2468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924087" y="3961999"/>
              <a:ext cx="274320" cy="13508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924087" y="3961999"/>
              <a:ext cx="274320" cy="135255"/>
            </a:xfrm>
            <a:custGeom>
              <a:avLst/>
              <a:gdLst/>
              <a:ahLst/>
              <a:cxnLst/>
              <a:rect l="l" t="t" r="r" b="b"/>
              <a:pathLst>
                <a:path w="274319" h="135254">
                  <a:moveTo>
                    <a:pt x="0" y="33770"/>
                  </a:moveTo>
                  <a:lnTo>
                    <a:pt x="206779" y="33770"/>
                  </a:lnTo>
                  <a:lnTo>
                    <a:pt x="206779" y="0"/>
                  </a:lnTo>
                  <a:lnTo>
                    <a:pt x="274320" y="67541"/>
                  </a:lnTo>
                  <a:lnTo>
                    <a:pt x="206779" y="135082"/>
                  </a:lnTo>
                  <a:lnTo>
                    <a:pt x="206779" y="101311"/>
                  </a:lnTo>
                  <a:lnTo>
                    <a:pt x="0" y="101311"/>
                  </a:lnTo>
                  <a:lnTo>
                    <a:pt x="0" y="33770"/>
                  </a:lnTo>
                  <a:close/>
                </a:path>
              </a:pathLst>
            </a:custGeom>
            <a:ln w="12700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70575" y="4212336"/>
              <a:ext cx="371855" cy="24688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17614" y="4244789"/>
              <a:ext cx="274320" cy="135081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417614" y="4244789"/>
              <a:ext cx="274320" cy="135255"/>
            </a:xfrm>
            <a:custGeom>
              <a:avLst/>
              <a:gdLst/>
              <a:ahLst/>
              <a:cxnLst/>
              <a:rect l="l" t="t" r="r" b="b"/>
              <a:pathLst>
                <a:path w="274320" h="135254">
                  <a:moveTo>
                    <a:pt x="0" y="33770"/>
                  </a:moveTo>
                  <a:lnTo>
                    <a:pt x="206779" y="33770"/>
                  </a:lnTo>
                  <a:lnTo>
                    <a:pt x="206779" y="0"/>
                  </a:lnTo>
                  <a:lnTo>
                    <a:pt x="274320" y="67541"/>
                  </a:lnTo>
                  <a:lnTo>
                    <a:pt x="206779" y="135082"/>
                  </a:lnTo>
                  <a:lnTo>
                    <a:pt x="206779" y="101311"/>
                  </a:lnTo>
                  <a:lnTo>
                    <a:pt x="0" y="101311"/>
                  </a:lnTo>
                  <a:lnTo>
                    <a:pt x="0" y="33770"/>
                  </a:lnTo>
                  <a:close/>
                </a:path>
              </a:pathLst>
            </a:custGeom>
            <a:ln w="12700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/>
          <p:nvPr/>
        </p:nvSpPr>
        <p:spPr>
          <a:xfrm>
            <a:off x="231140" y="846835"/>
            <a:ext cx="8628380" cy="538226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15875">
              <a:lnSpc>
                <a:spcPts val="2110"/>
              </a:lnSpc>
              <a:spcBef>
                <a:spcPts val="210"/>
              </a:spcBef>
            </a:pPr>
            <a:r>
              <a:rPr dirty="0" sz="1800" spc="-190">
                <a:latin typeface="Arial"/>
                <a:cs typeface="Arial"/>
              </a:rPr>
              <a:t>MDPP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05">
                <a:latin typeface="Arial"/>
                <a:cs typeface="Arial"/>
              </a:rPr>
              <a:t>is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40">
                <a:latin typeface="Arial"/>
                <a:cs typeface="Arial"/>
              </a:rPr>
              <a:t>a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50">
                <a:latin typeface="Arial"/>
                <a:cs typeface="Arial"/>
              </a:rPr>
              <a:t>structured</a:t>
            </a:r>
            <a:r>
              <a:rPr dirty="0" sz="1800" spc="-70">
                <a:latin typeface="Arial"/>
                <a:cs typeface="Arial"/>
              </a:rPr>
              <a:t> behavioral </a:t>
            </a:r>
            <a:r>
              <a:rPr dirty="0" sz="1800" spc="-35">
                <a:latin typeface="Arial"/>
                <a:cs typeface="Arial"/>
              </a:rPr>
              <a:t>intervention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the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100">
                <a:latin typeface="Arial"/>
                <a:cs typeface="Arial"/>
              </a:rPr>
              <a:t>goal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60">
                <a:latin typeface="Arial"/>
                <a:cs typeface="Arial"/>
              </a:rPr>
              <a:t>preventing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progression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type </a:t>
            </a:r>
            <a:r>
              <a:rPr dirty="0" sz="1800" spc="-90">
                <a:latin typeface="Arial"/>
                <a:cs typeface="Arial"/>
              </a:rPr>
              <a:t>2</a:t>
            </a:r>
            <a:r>
              <a:rPr dirty="0" sz="1800" spc="-80">
                <a:latin typeface="Arial"/>
                <a:cs typeface="Arial"/>
              </a:rPr>
              <a:t> diabetes </a:t>
            </a:r>
            <a:r>
              <a:rPr dirty="0" sz="1800" spc="-10">
                <a:latin typeface="Arial"/>
                <a:cs typeface="Arial"/>
              </a:rPr>
              <a:t>in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60">
                <a:latin typeface="Arial"/>
                <a:cs typeface="Arial"/>
              </a:rPr>
              <a:t>individuals</a:t>
            </a:r>
            <a:r>
              <a:rPr dirty="0" sz="1800" spc="-8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an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45">
                <a:latin typeface="Arial"/>
                <a:cs typeface="Arial"/>
              </a:rPr>
              <a:t>indication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65">
                <a:latin typeface="Arial"/>
                <a:cs typeface="Arial"/>
              </a:rPr>
              <a:t>pre-</a:t>
            </a:r>
            <a:r>
              <a:rPr dirty="0" sz="1800" spc="-10">
                <a:latin typeface="Arial"/>
                <a:cs typeface="Arial"/>
              </a:rPr>
              <a:t>diabetes.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800" spc="-10" b="1">
                <a:solidFill>
                  <a:srgbClr val="376092"/>
                </a:solidFill>
                <a:latin typeface="Arial"/>
                <a:cs typeface="Arial"/>
              </a:rPr>
              <a:t>Timeline:</a:t>
            </a:r>
            <a:endParaRPr sz="1800">
              <a:latin typeface="Arial"/>
              <a:cs typeface="Arial"/>
            </a:endParaRPr>
          </a:p>
          <a:p>
            <a:pPr marL="12700" marR="2843530">
              <a:lnSpc>
                <a:spcPct val="100800"/>
              </a:lnSpc>
              <a:spcBef>
                <a:spcPts val="330"/>
              </a:spcBef>
            </a:pPr>
            <a:r>
              <a:rPr dirty="0" sz="1600" spc="-80" b="1">
                <a:latin typeface="Arial"/>
                <a:cs typeface="Arial"/>
              </a:rPr>
              <a:t>2012</a:t>
            </a:r>
            <a:r>
              <a:rPr dirty="0" sz="1600" spc="-75" b="1">
                <a:latin typeface="Arial"/>
                <a:cs typeface="Arial"/>
              </a:rPr>
              <a:t> </a:t>
            </a:r>
            <a:r>
              <a:rPr dirty="0" sz="1600" spc="-105">
                <a:latin typeface="Arial"/>
                <a:cs typeface="Arial"/>
              </a:rPr>
              <a:t>–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CMS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50">
                <a:latin typeface="Arial"/>
                <a:cs typeface="Arial"/>
              </a:rPr>
              <a:t>Innovation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Center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awarded </a:t>
            </a:r>
            <a:r>
              <a:rPr dirty="0" sz="1600" spc="-60">
                <a:latin typeface="Arial"/>
                <a:cs typeface="Arial"/>
              </a:rPr>
              <a:t>Health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135">
                <a:latin typeface="Arial"/>
                <a:cs typeface="Arial"/>
              </a:rPr>
              <a:t>Care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Innovation </a:t>
            </a:r>
            <a:r>
              <a:rPr dirty="0" sz="1600" spc="-75">
                <a:latin typeface="Arial"/>
                <a:cs typeface="Arial"/>
              </a:rPr>
              <a:t>Award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130">
                <a:latin typeface="Arial"/>
                <a:cs typeface="Arial"/>
              </a:rPr>
              <a:t>The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145">
                <a:latin typeface="Arial"/>
                <a:cs typeface="Arial"/>
              </a:rPr>
              <a:t>Young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Men’s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Christian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Association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the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215">
                <a:latin typeface="Arial"/>
                <a:cs typeface="Arial"/>
              </a:rPr>
              <a:t>USA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140">
                <a:latin typeface="Arial"/>
                <a:cs typeface="Arial"/>
              </a:rPr>
              <a:t>(YMCA)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25">
                <a:latin typeface="Arial"/>
                <a:cs typeface="Arial"/>
              </a:rPr>
              <a:t>to </a:t>
            </a:r>
            <a:r>
              <a:rPr dirty="0" sz="1600" spc="-35">
                <a:latin typeface="Arial"/>
                <a:cs typeface="Arial"/>
              </a:rPr>
              <a:t>test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the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229">
                <a:latin typeface="Arial"/>
                <a:cs typeface="Arial"/>
              </a:rPr>
              <a:t>DPP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30">
                <a:latin typeface="Arial"/>
                <a:cs typeface="Arial"/>
              </a:rPr>
              <a:t>in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85" b="1">
                <a:solidFill>
                  <a:srgbClr val="376092"/>
                </a:solidFill>
                <a:latin typeface="Arial"/>
                <a:cs typeface="Arial"/>
              </a:rPr>
              <a:t>&gt;7,000</a:t>
            </a:r>
            <a:r>
              <a:rPr dirty="0" sz="1600" spc="-5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95" b="1">
                <a:solidFill>
                  <a:srgbClr val="376092"/>
                </a:solidFill>
                <a:latin typeface="Arial"/>
                <a:cs typeface="Arial"/>
              </a:rPr>
              <a:t>Medicare</a:t>
            </a:r>
            <a:r>
              <a:rPr dirty="0" sz="16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14" b="1">
                <a:solidFill>
                  <a:srgbClr val="376092"/>
                </a:solidFill>
                <a:latin typeface="Arial"/>
                <a:cs typeface="Arial"/>
              </a:rPr>
              <a:t>beneficiaries</a:t>
            </a:r>
            <a:r>
              <a:rPr dirty="0" sz="16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70" b="1">
                <a:solidFill>
                  <a:srgbClr val="376092"/>
                </a:solidFill>
                <a:latin typeface="Arial"/>
                <a:cs typeface="Arial"/>
              </a:rPr>
              <a:t>with</a:t>
            </a:r>
            <a:r>
              <a:rPr dirty="0" sz="1600" spc="-5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95" b="1">
                <a:solidFill>
                  <a:srgbClr val="376092"/>
                </a:solidFill>
                <a:latin typeface="Arial"/>
                <a:cs typeface="Arial"/>
              </a:rPr>
              <a:t>pre-</a:t>
            </a:r>
            <a:r>
              <a:rPr dirty="0" sz="1600" spc="-10" b="1">
                <a:solidFill>
                  <a:srgbClr val="376092"/>
                </a:solidFill>
                <a:latin typeface="Arial"/>
                <a:cs typeface="Arial"/>
              </a:rPr>
              <a:t>diabetes </a:t>
            </a:r>
            <a:r>
              <a:rPr dirty="0" sz="1600" spc="-114">
                <a:latin typeface="Arial"/>
                <a:cs typeface="Arial"/>
              </a:rPr>
              <a:t>across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17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sites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nationwide.</a:t>
            </a:r>
            <a:endParaRPr sz="1600">
              <a:latin typeface="Arial"/>
              <a:cs typeface="Arial"/>
            </a:endParaRPr>
          </a:p>
          <a:p>
            <a:pPr marL="12700" marR="3058795">
              <a:lnSpc>
                <a:spcPts val="1900"/>
              </a:lnSpc>
              <a:spcBef>
                <a:spcPts val="1230"/>
              </a:spcBef>
            </a:pPr>
            <a:r>
              <a:rPr dirty="0" sz="1600" spc="-80" b="1">
                <a:latin typeface="Arial"/>
                <a:cs typeface="Arial"/>
              </a:rPr>
              <a:t>2016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spc="-105">
                <a:latin typeface="Arial"/>
                <a:cs typeface="Arial"/>
              </a:rPr>
              <a:t>–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200" b="1">
                <a:solidFill>
                  <a:srgbClr val="376092"/>
                </a:solidFill>
                <a:latin typeface="Arial"/>
                <a:cs typeface="Arial"/>
              </a:rPr>
              <a:t>DPP</a:t>
            </a:r>
            <a:r>
              <a:rPr dirty="0" sz="1600" spc="-6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30" b="1">
                <a:solidFill>
                  <a:srgbClr val="376092"/>
                </a:solidFill>
                <a:latin typeface="Arial"/>
                <a:cs typeface="Arial"/>
              </a:rPr>
              <a:t>announced</a:t>
            </a:r>
            <a:r>
              <a:rPr dirty="0" sz="16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90" b="1">
                <a:solidFill>
                  <a:srgbClr val="376092"/>
                </a:solidFill>
                <a:latin typeface="Arial"/>
                <a:cs typeface="Arial"/>
              </a:rPr>
              <a:t>as</a:t>
            </a:r>
            <a:r>
              <a:rPr dirty="0" sz="16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75" b="1">
                <a:solidFill>
                  <a:srgbClr val="376092"/>
                </a:solidFill>
                <a:latin typeface="Arial"/>
                <a:cs typeface="Arial"/>
              </a:rPr>
              <a:t>the</a:t>
            </a:r>
            <a:r>
              <a:rPr dirty="0" sz="1600" spc="-7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90" b="1">
                <a:solidFill>
                  <a:srgbClr val="376092"/>
                </a:solidFill>
                <a:latin typeface="Arial"/>
                <a:cs typeface="Arial"/>
              </a:rPr>
              <a:t>first</a:t>
            </a:r>
            <a:r>
              <a:rPr dirty="0" sz="1600" spc="-7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10" b="1">
                <a:solidFill>
                  <a:srgbClr val="376092"/>
                </a:solidFill>
                <a:latin typeface="Arial"/>
                <a:cs typeface="Arial"/>
              </a:rPr>
              <a:t>ever</a:t>
            </a:r>
            <a:r>
              <a:rPr dirty="0" sz="1600" spc="-5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00" b="1">
                <a:solidFill>
                  <a:srgbClr val="376092"/>
                </a:solidFill>
                <a:latin typeface="Arial"/>
                <a:cs typeface="Arial"/>
              </a:rPr>
              <a:t>prevention</a:t>
            </a:r>
            <a:r>
              <a:rPr dirty="0" sz="16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376092"/>
                </a:solidFill>
                <a:latin typeface="Arial"/>
                <a:cs typeface="Arial"/>
              </a:rPr>
              <a:t>model</a:t>
            </a:r>
            <a:r>
              <a:rPr dirty="0" sz="1600" spc="-70" b="1">
                <a:solidFill>
                  <a:srgbClr val="376092"/>
                </a:solidFill>
                <a:latin typeface="Arial"/>
                <a:cs typeface="Arial"/>
              </a:rPr>
              <a:t> to</a:t>
            </a:r>
            <a:r>
              <a:rPr dirty="0" sz="16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35" b="1">
                <a:solidFill>
                  <a:srgbClr val="376092"/>
                </a:solidFill>
                <a:latin typeface="Arial"/>
                <a:cs typeface="Arial"/>
              </a:rPr>
              <a:t>meet </a:t>
            </a:r>
            <a:r>
              <a:rPr dirty="0" sz="1600" spc="-95" b="1">
                <a:solidFill>
                  <a:srgbClr val="376092"/>
                </a:solidFill>
                <a:latin typeface="Arial"/>
                <a:cs typeface="Arial"/>
              </a:rPr>
              <a:t>statutory</a:t>
            </a:r>
            <a:r>
              <a:rPr dirty="0" sz="1600" spc="-4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90" b="1">
                <a:solidFill>
                  <a:srgbClr val="376092"/>
                </a:solidFill>
                <a:latin typeface="Arial"/>
                <a:cs typeface="Arial"/>
              </a:rPr>
              <a:t>criteria</a:t>
            </a:r>
            <a:r>
              <a:rPr dirty="0" sz="1600" spc="-4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85" b="1">
                <a:solidFill>
                  <a:srgbClr val="376092"/>
                </a:solidFill>
                <a:latin typeface="Arial"/>
                <a:cs typeface="Arial"/>
              </a:rPr>
              <a:t>for</a:t>
            </a:r>
            <a:r>
              <a:rPr dirty="0" sz="1600" spc="-3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25" b="1">
                <a:solidFill>
                  <a:srgbClr val="376092"/>
                </a:solidFill>
                <a:latin typeface="Arial"/>
                <a:cs typeface="Arial"/>
              </a:rPr>
              <a:t>expansion.</a:t>
            </a:r>
            <a:r>
              <a:rPr dirty="0" sz="1600" spc="-5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30">
                <a:latin typeface="Arial"/>
                <a:cs typeface="Arial"/>
              </a:rPr>
              <a:t>The</a:t>
            </a:r>
            <a:r>
              <a:rPr dirty="0" sz="1600" spc="-35">
                <a:latin typeface="Arial"/>
                <a:cs typeface="Arial"/>
              </a:rPr>
              <a:t> </a:t>
            </a:r>
            <a:r>
              <a:rPr dirty="0" sz="1600" spc="-95">
                <a:latin typeface="Arial"/>
                <a:cs typeface="Arial"/>
              </a:rPr>
              <a:t>Secretary</a:t>
            </a:r>
            <a:r>
              <a:rPr dirty="0" sz="1600" spc="-45">
                <a:latin typeface="Arial"/>
                <a:cs typeface="Arial"/>
              </a:rPr>
              <a:t> </a:t>
            </a:r>
            <a:r>
              <a:rPr dirty="0" sz="1600" spc="-50">
                <a:latin typeface="Arial"/>
                <a:cs typeface="Arial"/>
              </a:rPr>
              <a:t>determined </a:t>
            </a:r>
            <a:r>
              <a:rPr dirty="0" sz="1600" spc="-20">
                <a:latin typeface="Arial"/>
                <a:cs typeface="Arial"/>
              </a:rPr>
              <a:t>that DPP:</a:t>
            </a:r>
            <a:endParaRPr sz="1600">
              <a:latin typeface="Arial"/>
              <a:cs typeface="Arial"/>
            </a:endParaRPr>
          </a:p>
          <a:p>
            <a:pPr marL="374015" indent="-285115">
              <a:lnSpc>
                <a:spcPts val="2125"/>
              </a:lnSpc>
              <a:spcBef>
                <a:spcPts val="1390"/>
              </a:spcBef>
              <a:buFont typeface="Arial"/>
              <a:buChar char="•"/>
              <a:tabLst>
                <a:tab pos="374015" algn="l"/>
                <a:tab pos="3073400" algn="l"/>
              </a:tabLst>
            </a:pPr>
            <a:r>
              <a:rPr dirty="0" sz="1800" spc="-100" i="1">
                <a:latin typeface="Arial"/>
                <a:cs typeface="Arial"/>
              </a:rPr>
              <a:t>Improves</a:t>
            </a:r>
            <a:r>
              <a:rPr dirty="0" sz="1800" spc="-90" i="1">
                <a:latin typeface="Arial"/>
                <a:cs typeface="Arial"/>
              </a:rPr>
              <a:t> </a:t>
            </a:r>
            <a:r>
              <a:rPr dirty="0" sz="1800" spc="-35" i="1">
                <a:latin typeface="Arial"/>
                <a:cs typeface="Arial"/>
              </a:rPr>
              <a:t>quality</a:t>
            </a:r>
            <a:r>
              <a:rPr dirty="0" sz="1800" spc="-9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of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20" i="1">
                <a:latin typeface="Arial"/>
                <a:cs typeface="Arial"/>
              </a:rPr>
              <a:t>care</a:t>
            </a:r>
            <a:r>
              <a:rPr dirty="0" sz="1800" i="1">
                <a:latin typeface="Arial"/>
                <a:cs typeface="Arial"/>
              </a:rPr>
              <a:t>	</a:t>
            </a:r>
            <a:r>
              <a:rPr dirty="0" sz="1800" spc="-80" i="1">
                <a:latin typeface="Arial"/>
                <a:cs typeface="Arial"/>
              </a:rPr>
              <a:t>beneficiaries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50" i="1">
                <a:solidFill>
                  <a:srgbClr val="376092"/>
                </a:solidFill>
                <a:latin typeface="Arial"/>
                <a:cs typeface="Arial"/>
              </a:rPr>
              <a:t>lost</a:t>
            </a:r>
            <a:r>
              <a:rPr dirty="0" sz="1800" spc="-70" i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800" spc="-45" i="1">
                <a:solidFill>
                  <a:srgbClr val="376092"/>
                </a:solidFill>
                <a:latin typeface="Arial"/>
                <a:cs typeface="Arial"/>
              </a:rPr>
              <a:t>about</a:t>
            </a:r>
            <a:r>
              <a:rPr dirty="0" sz="1800" spc="-70" i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800" spc="-55" i="1">
                <a:solidFill>
                  <a:srgbClr val="376092"/>
                </a:solidFill>
                <a:latin typeface="Arial"/>
                <a:cs typeface="Arial"/>
              </a:rPr>
              <a:t>five</a:t>
            </a:r>
            <a:r>
              <a:rPr dirty="0" sz="1800" spc="-60" i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800" spc="-80" i="1">
                <a:solidFill>
                  <a:srgbClr val="376092"/>
                </a:solidFill>
                <a:latin typeface="Arial"/>
                <a:cs typeface="Arial"/>
              </a:rPr>
              <a:t>percent</a:t>
            </a:r>
            <a:r>
              <a:rPr dirty="0" sz="1800" spc="-70" i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800" spc="-85" i="1">
                <a:solidFill>
                  <a:srgbClr val="376092"/>
                </a:solidFill>
                <a:latin typeface="Arial"/>
                <a:cs typeface="Arial"/>
              </a:rPr>
              <a:t>body</a:t>
            </a:r>
            <a:r>
              <a:rPr dirty="0" sz="1800" spc="-70" i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800" spc="-10" i="1">
                <a:solidFill>
                  <a:srgbClr val="376092"/>
                </a:solidFill>
                <a:latin typeface="Arial"/>
                <a:cs typeface="Arial"/>
              </a:rPr>
              <a:t>weight</a:t>
            </a:r>
            <a:endParaRPr sz="1800">
              <a:latin typeface="Arial"/>
              <a:cs typeface="Arial"/>
            </a:endParaRPr>
          </a:p>
          <a:p>
            <a:pPr marL="374015" indent="-285115">
              <a:lnSpc>
                <a:spcPts val="2125"/>
              </a:lnSpc>
              <a:buFont typeface="Arial"/>
              <a:buChar char="•"/>
              <a:tabLst>
                <a:tab pos="374015" algn="l"/>
                <a:tab pos="5561965" algn="l"/>
              </a:tabLst>
            </a:pPr>
            <a:r>
              <a:rPr dirty="0" sz="1800" spc="-70" i="1">
                <a:latin typeface="Arial"/>
                <a:cs typeface="Arial"/>
              </a:rPr>
              <a:t>Certified</a:t>
            </a:r>
            <a:r>
              <a:rPr dirty="0" sz="1800" spc="-75" i="1">
                <a:latin typeface="Arial"/>
                <a:cs typeface="Arial"/>
              </a:rPr>
              <a:t> </a:t>
            </a:r>
            <a:r>
              <a:rPr dirty="0" sz="1800" spc="-100" i="1">
                <a:latin typeface="Arial"/>
                <a:cs typeface="Arial"/>
              </a:rPr>
              <a:t>by</a:t>
            </a:r>
            <a:r>
              <a:rPr dirty="0" sz="1800" spc="-75" i="1">
                <a:latin typeface="Arial"/>
                <a:cs typeface="Arial"/>
              </a:rPr>
              <a:t> </a:t>
            </a:r>
            <a:r>
              <a:rPr dirty="0" sz="1800" spc="-55" i="1">
                <a:latin typeface="Arial"/>
                <a:cs typeface="Arial"/>
              </a:rPr>
              <a:t>the</a:t>
            </a:r>
            <a:r>
              <a:rPr dirty="0" sz="1800" spc="-70" i="1">
                <a:latin typeface="Arial"/>
                <a:cs typeface="Arial"/>
              </a:rPr>
              <a:t> </a:t>
            </a:r>
            <a:r>
              <a:rPr dirty="0" sz="1800" spc="-80" i="1">
                <a:latin typeface="Arial"/>
                <a:cs typeface="Arial"/>
              </a:rPr>
              <a:t>Office</a:t>
            </a:r>
            <a:r>
              <a:rPr dirty="0" sz="1800" spc="-7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of</a:t>
            </a:r>
            <a:r>
              <a:rPr dirty="0" sz="1800" spc="-75" i="1">
                <a:latin typeface="Arial"/>
                <a:cs typeface="Arial"/>
              </a:rPr>
              <a:t> </a:t>
            </a:r>
            <a:r>
              <a:rPr dirty="0" sz="1800" spc="-55" i="1">
                <a:latin typeface="Arial"/>
                <a:cs typeface="Arial"/>
              </a:rPr>
              <a:t>the</a:t>
            </a:r>
            <a:r>
              <a:rPr dirty="0" sz="1800" spc="-70" i="1">
                <a:latin typeface="Arial"/>
                <a:cs typeface="Arial"/>
              </a:rPr>
              <a:t> Actuary</a:t>
            </a:r>
            <a:r>
              <a:rPr dirty="0" sz="1800" spc="-75" i="1">
                <a:latin typeface="Arial"/>
                <a:cs typeface="Arial"/>
              </a:rPr>
              <a:t> </a:t>
            </a:r>
            <a:r>
              <a:rPr dirty="0" sz="1800" spc="-155" i="1">
                <a:latin typeface="Arial"/>
                <a:cs typeface="Arial"/>
              </a:rPr>
              <a:t>as</a:t>
            </a:r>
            <a:r>
              <a:rPr dirty="0" sz="1800" spc="-70" i="1">
                <a:latin typeface="Arial"/>
                <a:cs typeface="Arial"/>
              </a:rPr>
              <a:t> </a:t>
            </a:r>
            <a:r>
              <a:rPr dirty="0" sz="1800" spc="-105" i="1">
                <a:latin typeface="Arial"/>
                <a:cs typeface="Arial"/>
              </a:rPr>
              <a:t>cost-</a:t>
            </a:r>
            <a:r>
              <a:rPr dirty="0" sz="1800" spc="-10" i="1">
                <a:latin typeface="Arial"/>
                <a:cs typeface="Arial"/>
              </a:rPr>
              <a:t>saving</a:t>
            </a:r>
            <a:r>
              <a:rPr dirty="0" sz="1800" i="1">
                <a:latin typeface="Arial"/>
                <a:cs typeface="Arial"/>
              </a:rPr>
              <a:t>	</a:t>
            </a:r>
            <a:r>
              <a:rPr dirty="0" sz="1800" spc="-70" i="1">
                <a:latin typeface="Arial"/>
                <a:cs typeface="Arial"/>
              </a:rPr>
              <a:t>projected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spc="-50" i="1">
                <a:latin typeface="Arial"/>
                <a:cs typeface="Arial"/>
              </a:rPr>
              <a:t>net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spc="-114" i="1">
                <a:latin typeface="Arial"/>
                <a:cs typeface="Arial"/>
              </a:rPr>
              <a:t>savings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of</a:t>
            </a:r>
            <a:r>
              <a:rPr dirty="0" sz="1800" spc="-70" i="1">
                <a:latin typeface="Arial"/>
                <a:cs typeface="Arial"/>
              </a:rPr>
              <a:t> </a:t>
            </a:r>
            <a:r>
              <a:rPr dirty="0" sz="1800" spc="-20" i="1">
                <a:solidFill>
                  <a:srgbClr val="376092"/>
                </a:solidFill>
                <a:latin typeface="Arial"/>
                <a:cs typeface="Arial"/>
              </a:rPr>
              <a:t>$186</a:t>
            </a:r>
            <a:endParaRPr sz="1800">
              <a:latin typeface="Arial"/>
              <a:cs typeface="Arial"/>
            </a:endParaRPr>
          </a:p>
          <a:p>
            <a:pPr marL="374650">
              <a:lnSpc>
                <a:spcPct val="100000"/>
              </a:lnSpc>
              <a:spcBef>
                <a:spcPts val="45"/>
              </a:spcBef>
            </a:pPr>
            <a:r>
              <a:rPr dirty="0" sz="1800" spc="-20" i="1">
                <a:solidFill>
                  <a:srgbClr val="376092"/>
                </a:solidFill>
                <a:latin typeface="Arial"/>
                <a:cs typeface="Arial"/>
              </a:rPr>
              <a:t>Million</a:t>
            </a:r>
            <a:r>
              <a:rPr dirty="0" sz="1800" spc="-85" i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to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50" i="1">
                <a:latin typeface="Arial"/>
                <a:cs typeface="Arial"/>
              </a:rPr>
              <a:t>the</a:t>
            </a:r>
            <a:r>
              <a:rPr dirty="0" sz="1800" spc="-75" i="1">
                <a:latin typeface="Arial"/>
                <a:cs typeface="Arial"/>
              </a:rPr>
              <a:t> Medicare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spc="-90" i="1">
                <a:latin typeface="Arial"/>
                <a:cs typeface="Arial"/>
              </a:rPr>
              <a:t>Program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spc="-85" i="1">
                <a:latin typeface="Arial"/>
                <a:cs typeface="Arial"/>
              </a:rPr>
              <a:t>over</a:t>
            </a:r>
            <a:r>
              <a:rPr dirty="0" sz="1800" spc="-90" i="1">
                <a:latin typeface="Arial"/>
                <a:cs typeface="Arial"/>
              </a:rPr>
              <a:t> </a:t>
            </a:r>
            <a:r>
              <a:rPr dirty="0" sz="1800" spc="-80" i="1">
                <a:latin typeface="Arial"/>
                <a:cs typeface="Arial"/>
              </a:rPr>
              <a:t>a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90" i="1">
                <a:latin typeface="Arial"/>
                <a:cs typeface="Arial"/>
              </a:rPr>
              <a:t>10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spc="-85" i="1">
                <a:latin typeface="Arial"/>
                <a:cs typeface="Arial"/>
              </a:rPr>
              <a:t>year</a:t>
            </a:r>
            <a:r>
              <a:rPr dirty="0" sz="1800" spc="-90" i="1">
                <a:latin typeface="Arial"/>
                <a:cs typeface="Arial"/>
              </a:rPr>
              <a:t> </a:t>
            </a:r>
            <a:r>
              <a:rPr dirty="0" sz="1800" spc="-10" i="1">
                <a:latin typeface="Arial"/>
                <a:cs typeface="Arial"/>
              </a:rPr>
              <a:t>period</a:t>
            </a:r>
            <a:endParaRPr sz="1800">
              <a:latin typeface="Arial"/>
              <a:cs typeface="Arial"/>
            </a:endParaRPr>
          </a:p>
          <a:p>
            <a:pPr marL="374015" indent="-285115">
              <a:lnSpc>
                <a:spcPct val="100000"/>
              </a:lnSpc>
              <a:spcBef>
                <a:spcPts val="50"/>
              </a:spcBef>
              <a:buFont typeface="Arial"/>
              <a:buChar char="•"/>
              <a:tabLst>
                <a:tab pos="374015" algn="l"/>
              </a:tabLst>
            </a:pPr>
            <a:r>
              <a:rPr dirty="0" sz="1800" spc="-165" i="1">
                <a:latin typeface="Arial"/>
                <a:cs typeface="Arial"/>
              </a:rPr>
              <a:t>Does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20" i="1">
                <a:latin typeface="Arial"/>
                <a:cs typeface="Arial"/>
              </a:rPr>
              <a:t>not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30" i="1">
                <a:latin typeface="Arial"/>
                <a:cs typeface="Arial"/>
              </a:rPr>
              <a:t>alter</a:t>
            </a:r>
            <a:r>
              <a:rPr dirty="0" sz="1800" spc="-85" i="1">
                <a:latin typeface="Arial"/>
                <a:cs typeface="Arial"/>
              </a:rPr>
              <a:t> </a:t>
            </a:r>
            <a:r>
              <a:rPr dirty="0" sz="1800" spc="-50" i="1">
                <a:latin typeface="Arial"/>
                <a:cs typeface="Arial"/>
              </a:rPr>
              <a:t>the</a:t>
            </a:r>
            <a:r>
              <a:rPr dirty="0" sz="1800" spc="-75" i="1">
                <a:latin typeface="Arial"/>
                <a:cs typeface="Arial"/>
              </a:rPr>
              <a:t> </a:t>
            </a:r>
            <a:r>
              <a:rPr dirty="0" sz="1800" spc="-105" i="1">
                <a:latin typeface="Arial"/>
                <a:cs typeface="Arial"/>
              </a:rPr>
              <a:t>coverage</a:t>
            </a:r>
            <a:r>
              <a:rPr dirty="0" sz="1800" spc="-75" i="1">
                <a:latin typeface="Arial"/>
                <a:cs typeface="Arial"/>
              </a:rPr>
              <a:t> </a:t>
            </a:r>
            <a:r>
              <a:rPr dirty="0" sz="1800" spc="-35" i="1">
                <a:latin typeface="Arial"/>
                <a:cs typeface="Arial"/>
              </a:rPr>
              <a:t>or</a:t>
            </a:r>
            <a:r>
              <a:rPr dirty="0" sz="1800" spc="-90" i="1">
                <a:latin typeface="Arial"/>
                <a:cs typeface="Arial"/>
              </a:rPr>
              <a:t> </a:t>
            </a:r>
            <a:r>
              <a:rPr dirty="0" sz="1800" spc="-75" i="1">
                <a:latin typeface="Arial"/>
                <a:cs typeface="Arial"/>
              </a:rPr>
              <a:t>provision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i="1">
                <a:latin typeface="Arial"/>
                <a:cs typeface="Arial"/>
              </a:rPr>
              <a:t>of</a:t>
            </a:r>
            <a:r>
              <a:rPr dirty="0" sz="1800" spc="-80" i="1">
                <a:latin typeface="Arial"/>
                <a:cs typeface="Arial"/>
              </a:rPr>
              <a:t> </a:t>
            </a:r>
            <a:r>
              <a:rPr dirty="0" sz="1800" spc="-10" i="1">
                <a:latin typeface="Arial"/>
                <a:cs typeface="Arial"/>
              </a:rPr>
              <a:t>benefits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>
              <a:latin typeface="Arial"/>
              <a:cs typeface="Arial"/>
            </a:endParaRPr>
          </a:p>
          <a:p>
            <a:pPr marL="14604" marR="5080">
              <a:lnSpc>
                <a:spcPts val="1900"/>
              </a:lnSpc>
            </a:pPr>
            <a:r>
              <a:rPr dirty="0" sz="1600" spc="-80" b="1">
                <a:latin typeface="Arial"/>
                <a:cs typeface="Arial"/>
              </a:rPr>
              <a:t>2016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spc="-50" b="1">
                <a:latin typeface="Arial"/>
                <a:cs typeface="Arial"/>
              </a:rPr>
              <a:t>-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spc="-80" b="1">
                <a:latin typeface="Arial"/>
                <a:cs typeface="Arial"/>
              </a:rPr>
              <a:t>2017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spc="-105">
                <a:latin typeface="Arial"/>
                <a:cs typeface="Arial"/>
              </a:rPr>
              <a:t>–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National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90">
                <a:latin typeface="Arial"/>
                <a:cs typeface="Arial"/>
              </a:rPr>
              <a:t>expansion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established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through</a:t>
            </a:r>
            <a:r>
              <a:rPr dirty="0" sz="1600" spc="-65">
                <a:latin typeface="Arial"/>
                <a:cs typeface="Arial"/>
              </a:rPr>
              <a:t> rulemaking,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with</a:t>
            </a:r>
            <a:r>
              <a:rPr dirty="0" sz="1600" spc="-65">
                <a:latin typeface="Arial"/>
                <a:cs typeface="Arial"/>
              </a:rPr>
              <a:t> policies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70">
                <a:latin typeface="Arial"/>
                <a:cs typeface="Arial"/>
              </a:rPr>
              <a:t>create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130">
                <a:latin typeface="Arial"/>
                <a:cs typeface="Arial"/>
              </a:rPr>
              <a:t>a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95" b="1">
                <a:solidFill>
                  <a:srgbClr val="376092"/>
                </a:solidFill>
                <a:latin typeface="Arial"/>
                <a:cs typeface="Arial"/>
              </a:rPr>
              <a:t>new</a:t>
            </a:r>
            <a:r>
              <a:rPr dirty="0" sz="1600" spc="-65" b="1">
                <a:solidFill>
                  <a:srgbClr val="376092"/>
                </a:solidFill>
                <a:latin typeface="Arial"/>
                <a:cs typeface="Arial"/>
              </a:rPr>
              <a:t> supplier </a:t>
            </a:r>
            <a:r>
              <a:rPr dirty="0" sz="1600" spc="-185" b="1">
                <a:solidFill>
                  <a:srgbClr val="376092"/>
                </a:solidFill>
                <a:latin typeface="Arial"/>
                <a:cs typeface="Arial"/>
              </a:rPr>
              <a:t>class</a:t>
            </a:r>
            <a:r>
              <a:rPr dirty="0" sz="1600" spc="-5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60">
                <a:latin typeface="Arial"/>
                <a:cs typeface="Arial"/>
              </a:rPr>
              <a:t>finalized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in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300">
                <a:latin typeface="Arial"/>
                <a:cs typeface="Arial"/>
              </a:rPr>
              <a:t>CY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2017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PFS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85">
                <a:latin typeface="Arial"/>
                <a:cs typeface="Arial"/>
              </a:rPr>
              <a:t>Final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114">
                <a:latin typeface="Arial"/>
                <a:cs typeface="Arial"/>
              </a:rPr>
              <a:t>Rule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90">
                <a:latin typeface="Arial"/>
                <a:cs typeface="Arial"/>
              </a:rPr>
              <a:t>and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40">
                <a:latin typeface="Arial"/>
                <a:cs typeface="Arial"/>
              </a:rPr>
              <a:t>additional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65">
                <a:latin typeface="Arial"/>
                <a:cs typeface="Arial"/>
              </a:rPr>
              <a:t>policies</a:t>
            </a:r>
            <a:r>
              <a:rPr dirty="0" sz="1600" spc="-50">
                <a:latin typeface="Arial"/>
                <a:cs typeface="Arial"/>
              </a:rPr>
              <a:t> related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110" b="1">
                <a:solidFill>
                  <a:srgbClr val="376092"/>
                </a:solidFill>
                <a:latin typeface="Arial"/>
                <a:cs typeface="Arial"/>
              </a:rPr>
              <a:t>performance-</a:t>
            </a:r>
            <a:r>
              <a:rPr dirty="0" sz="1600" spc="-150" b="1">
                <a:solidFill>
                  <a:srgbClr val="376092"/>
                </a:solidFill>
                <a:latin typeface="Arial"/>
                <a:cs typeface="Arial"/>
              </a:rPr>
              <a:t>based</a:t>
            </a:r>
            <a:r>
              <a:rPr dirty="0" sz="1600" spc="-5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376092"/>
                </a:solidFill>
                <a:latin typeface="Arial"/>
                <a:cs typeface="Arial"/>
              </a:rPr>
              <a:t>payment </a:t>
            </a:r>
            <a:r>
              <a:rPr dirty="0" sz="1600" spc="-70">
                <a:latin typeface="Arial"/>
                <a:cs typeface="Arial"/>
              </a:rPr>
              <a:t>proposed</a:t>
            </a:r>
            <a:r>
              <a:rPr dirty="0" sz="1600" spc="-80">
                <a:latin typeface="Arial"/>
                <a:cs typeface="Arial"/>
              </a:rPr>
              <a:t> </a:t>
            </a:r>
            <a:r>
              <a:rPr dirty="0" sz="1600" spc="-30">
                <a:latin typeface="Arial"/>
                <a:cs typeface="Arial"/>
              </a:rPr>
              <a:t>in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305">
                <a:latin typeface="Arial"/>
                <a:cs typeface="Arial"/>
              </a:rPr>
              <a:t>CY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2018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285">
                <a:latin typeface="Arial"/>
                <a:cs typeface="Arial"/>
              </a:rPr>
              <a:t>PFS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95">
                <a:latin typeface="Arial"/>
                <a:cs typeface="Arial"/>
              </a:rPr>
              <a:t>Proposed</a:t>
            </a:r>
            <a:r>
              <a:rPr dirty="0" sz="1600" spc="-7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Rule.</a:t>
            </a:r>
            <a:endParaRPr sz="160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5"/>
              </a:spcBef>
            </a:pPr>
            <a:r>
              <a:rPr dirty="0" sz="1600" spc="-95" b="1">
                <a:latin typeface="Arial"/>
                <a:cs typeface="Arial"/>
              </a:rPr>
              <a:t>April</a:t>
            </a:r>
            <a:r>
              <a:rPr dirty="0" sz="1600" spc="-75" b="1">
                <a:latin typeface="Arial"/>
                <a:cs typeface="Arial"/>
              </a:rPr>
              <a:t> </a:t>
            </a:r>
            <a:r>
              <a:rPr dirty="0" sz="1600" spc="-80" b="1">
                <a:latin typeface="Arial"/>
                <a:cs typeface="Arial"/>
              </a:rPr>
              <a:t>2018</a:t>
            </a:r>
            <a:r>
              <a:rPr dirty="0" sz="1600" spc="-65" b="1">
                <a:latin typeface="Arial"/>
                <a:cs typeface="Arial"/>
              </a:rPr>
              <a:t> </a:t>
            </a:r>
            <a:r>
              <a:rPr dirty="0" sz="1600" spc="-105">
                <a:latin typeface="Arial"/>
                <a:cs typeface="Arial"/>
              </a:rPr>
              <a:t>–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National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50">
                <a:latin typeface="Arial"/>
                <a:cs typeface="Arial"/>
              </a:rPr>
              <a:t>availability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165">
                <a:latin typeface="Arial"/>
                <a:cs typeface="Arial"/>
              </a:rPr>
              <a:t>MDPP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set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of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95">
                <a:latin typeface="Arial"/>
                <a:cs typeface="Arial"/>
              </a:rPr>
              <a:t>services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>
                <a:latin typeface="Arial"/>
                <a:cs typeface="Arial"/>
              </a:rPr>
              <a:t>to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70">
                <a:latin typeface="Arial"/>
                <a:cs typeface="Arial"/>
              </a:rPr>
              <a:t>Medicare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beneficiaries.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3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237" y="961644"/>
            <a:ext cx="8714740" cy="2606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Lucida Grande"/>
              <a:buChar char="■"/>
              <a:tabLst>
                <a:tab pos="354965" algn="l"/>
              </a:tabLst>
            </a:pPr>
            <a:r>
              <a:rPr dirty="0" sz="2000" spc="-65">
                <a:latin typeface="Arial"/>
                <a:cs typeface="Arial"/>
              </a:rPr>
              <a:t>Maryland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155">
                <a:latin typeface="Arial"/>
                <a:cs typeface="Arial"/>
              </a:rPr>
              <a:t>has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 spc="-25">
                <a:latin typeface="Arial"/>
                <a:cs typeface="Arial"/>
              </a:rPr>
              <a:t>the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 spc="-70">
                <a:latin typeface="Arial"/>
                <a:cs typeface="Arial"/>
              </a:rPr>
              <a:t>nation’s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 spc="-60">
                <a:latin typeface="Arial"/>
                <a:cs typeface="Arial"/>
              </a:rPr>
              <a:t>only</a:t>
            </a:r>
            <a:r>
              <a:rPr dirty="0" sz="2000" spc="-90">
                <a:latin typeface="Arial"/>
                <a:cs typeface="Arial"/>
              </a:rPr>
              <a:t> </a:t>
            </a:r>
            <a:r>
              <a:rPr dirty="0" sz="2000" spc="-70">
                <a:latin typeface="Arial"/>
                <a:cs typeface="Arial"/>
              </a:rPr>
              <a:t>statewide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all-</a:t>
            </a:r>
            <a:r>
              <a:rPr dirty="0" sz="2000" spc="-140" b="1">
                <a:solidFill>
                  <a:srgbClr val="1F497D"/>
                </a:solidFill>
                <a:latin typeface="Arial"/>
                <a:cs typeface="Arial"/>
              </a:rPr>
              <a:t>payer</a:t>
            </a:r>
            <a:r>
              <a:rPr dirty="0" sz="2000" spc="-8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40" b="1">
                <a:solidFill>
                  <a:srgbClr val="1F497D"/>
                </a:solidFill>
                <a:latin typeface="Arial"/>
                <a:cs typeface="Arial"/>
              </a:rPr>
              <a:t>hospital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45" b="1">
                <a:solidFill>
                  <a:srgbClr val="1F497D"/>
                </a:solidFill>
                <a:latin typeface="Arial"/>
                <a:cs typeface="Arial"/>
              </a:rPr>
              <a:t>global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45" b="1">
                <a:solidFill>
                  <a:srgbClr val="1F497D"/>
                </a:solidFill>
                <a:latin typeface="Arial"/>
                <a:cs typeface="Arial"/>
              </a:rPr>
              <a:t>budget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1F497D"/>
                </a:solidFill>
                <a:latin typeface="Arial"/>
                <a:cs typeface="Arial"/>
              </a:rPr>
              <a:t>model</a:t>
            </a:r>
            <a:endParaRPr sz="2000">
              <a:latin typeface="Arial"/>
              <a:cs typeface="Arial"/>
            </a:endParaRPr>
          </a:p>
          <a:p>
            <a:pPr marL="355600" marR="215900" indent="-342900">
              <a:lnSpc>
                <a:spcPct val="100000"/>
              </a:lnSpc>
              <a:spcBef>
                <a:spcPts val="1895"/>
              </a:spcBef>
              <a:buFont typeface="Lucida Grande"/>
              <a:buChar char="■"/>
              <a:tabLst>
                <a:tab pos="355600" algn="l"/>
              </a:tabLst>
            </a:pPr>
            <a:r>
              <a:rPr dirty="0" sz="2000" spc="-160">
                <a:latin typeface="Arial"/>
                <a:cs typeface="Arial"/>
              </a:rPr>
              <a:t>The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70">
                <a:latin typeface="Arial"/>
                <a:cs typeface="Arial"/>
              </a:rPr>
              <a:t>model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 spc="-75">
                <a:latin typeface="Arial"/>
                <a:cs typeface="Arial"/>
              </a:rPr>
              <a:t>tests</a:t>
            </a:r>
            <a:r>
              <a:rPr dirty="0" sz="2000" spc="-80">
                <a:latin typeface="Arial"/>
                <a:cs typeface="Arial"/>
              </a:rPr>
              <a:t> </a:t>
            </a:r>
            <a:r>
              <a:rPr dirty="0" sz="2000" spc="-45">
                <a:latin typeface="Arial"/>
                <a:cs typeface="Arial"/>
              </a:rPr>
              <a:t>whether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65">
                <a:latin typeface="Arial"/>
                <a:cs typeface="Arial"/>
              </a:rPr>
              <a:t>hospital</a:t>
            </a:r>
            <a:r>
              <a:rPr dirty="0" sz="2000" spc="-80">
                <a:latin typeface="Arial"/>
                <a:cs typeface="Arial"/>
              </a:rPr>
              <a:t> global </a:t>
            </a:r>
            <a:r>
              <a:rPr dirty="0" sz="2000" spc="-95">
                <a:latin typeface="Arial"/>
                <a:cs typeface="Arial"/>
              </a:rPr>
              <a:t>budgets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140">
                <a:latin typeface="Arial"/>
                <a:cs typeface="Arial"/>
              </a:rPr>
              <a:t>can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114">
                <a:latin typeface="Arial"/>
                <a:cs typeface="Arial"/>
              </a:rPr>
              <a:t>achieve</a:t>
            </a:r>
            <a:r>
              <a:rPr dirty="0" sz="2000" spc="-85">
                <a:latin typeface="Arial"/>
                <a:cs typeface="Arial"/>
              </a:rPr>
              <a:t> </a:t>
            </a:r>
            <a:r>
              <a:rPr dirty="0" sz="2000" spc="-145" b="1">
                <a:solidFill>
                  <a:srgbClr val="1F497D"/>
                </a:solidFill>
                <a:latin typeface="Arial"/>
                <a:cs typeface="Arial"/>
              </a:rPr>
              <a:t>improvements</a:t>
            </a:r>
            <a:r>
              <a:rPr dirty="0" sz="2000" spc="-8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25" b="1">
                <a:solidFill>
                  <a:srgbClr val="1F497D"/>
                </a:solidFill>
                <a:latin typeface="Arial"/>
                <a:cs typeface="Arial"/>
              </a:rPr>
              <a:t>in </a:t>
            </a:r>
            <a:r>
              <a:rPr dirty="0" sz="2000" spc="-110" b="1">
                <a:solidFill>
                  <a:srgbClr val="1F497D"/>
                </a:solidFill>
                <a:latin typeface="Arial"/>
                <a:cs typeface="Arial"/>
              </a:rPr>
              <a:t>quality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05">
                <a:latin typeface="Arial"/>
                <a:cs typeface="Arial"/>
              </a:rPr>
              <a:t>and</a:t>
            </a:r>
            <a:r>
              <a:rPr dirty="0" sz="2000" spc="-95">
                <a:latin typeface="Arial"/>
                <a:cs typeface="Arial"/>
              </a:rPr>
              <a:t> </a:t>
            </a:r>
            <a:r>
              <a:rPr dirty="0" sz="2000" spc="-90">
                <a:latin typeface="Arial"/>
                <a:cs typeface="Arial"/>
              </a:rPr>
              <a:t>reduce </a:t>
            </a:r>
            <a:r>
              <a:rPr dirty="0" sz="2000" spc="-125" b="1">
                <a:solidFill>
                  <a:srgbClr val="1F497D"/>
                </a:solidFill>
                <a:latin typeface="Arial"/>
                <a:cs typeface="Arial"/>
              </a:rPr>
              <a:t>per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30" b="1">
                <a:solidFill>
                  <a:srgbClr val="1F497D"/>
                </a:solidFill>
                <a:latin typeface="Arial"/>
                <a:cs typeface="Arial"/>
              </a:rPr>
              <a:t>capita</a:t>
            </a:r>
            <a:r>
              <a:rPr dirty="0" sz="2000" spc="-9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35" b="1">
                <a:solidFill>
                  <a:srgbClr val="1F497D"/>
                </a:solidFill>
                <a:latin typeface="Arial"/>
                <a:cs typeface="Arial"/>
              </a:rPr>
              <a:t>hospital</a:t>
            </a:r>
            <a:r>
              <a:rPr dirty="0" sz="2000" spc="-9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95" b="1">
                <a:solidFill>
                  <a:srgbClr val="1F497D"/>
                </a:solidFill>
                <a:latin typeface="Arial"/>
                <a:cs typeface="Arial"/>
              </a:rPr>
              <a:t>cost</a:t>
            </a:r>
            <a:r>
              <a:rPr dirty="0" sz="2000" spc="-10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1F497D"/>
                </a:solidFill>
                <a:latin typeface="Arial"/>
                <a:cs typeface="Arial"/>
              </a:rPr>
              <a:t>growth</a:t>
            </a:r>
            <a:endParaRPr sz="20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895"/>
              </a:spcBef>
              <a:buFont typeface="Lucida Grande"/>
              <a:buChar char="■"/>
              <a:tabLst>
                <a:tab pos="354965" algn="l"/>
              </a:tabLst>
            </a:pPr>
            <a:r>
              <a:rPr dirty="0" sz="2000" spc="-160">
                <a:latin typeface="Arial"/>
                <a:cs typeface="Arial"/>
              </a:rPr>
              <a:t>The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 spc="-65">
                <a:latin typeface="Arial"/>
                <a:cs typeface="Arial"/>
              </a:rPr>
              <a:t>All-</a:t>
            </a:r>
            <a:r>
              <a:rPr dirty="0" sz="2000" spc="-160">
                <a:latin typeface="Arial"/>
                <a:cs typeface="Arial"/>
              </a:rPr>
              <a:t>Payer</a:t>
            </a:r>
            <a:r>
              <a:rPr dirty="0" sz="2000" spc="-75">
                <a:latin typeface="Arial"/>
                <a:cs typeface="Arial"/>
              </a:rPr>
              <a:t> </a:t>
            </a:r>
            <a:r>
              <a:rPr dirty="0" sz="2000" spc="-50">
                <a:latin typeface="Arial"/>
                <a:cs typeface="Arial"/>
              </a:rPr>
              <a:t>Model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 spc="-155">
                <a:latin typeface="Arial"/>
                <a:cs typeface="Arial"/>
              </a:rPr>
              <a:t>has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 spc="-65">
                <a:latin typeface="Arial"/>
                <a:cs typeface="Arial"/>
              </a:rPr>
              <a:t>positive</a:t>
            </a:r>
            <a:r>
              <a:rPr dirty="0" sz="2000" spc="-70">
                <a:latin typeface="Arial"/>
                <a:cs typeface="Arial"/>
              </a:rPr>
              <a:t> </a:t>
            </a:r>
            <a:r>
              <a:rPr dirty="0" sz="2000" spc="-155" b="1">
                <a:solidFill>
                  <a:srgbClr val="1F497D"/>
                </a:solidFill>
                <a:latin typeface="Arial"/>
                <a:cs typeface="Arial"/>
              </a:rPr>
              <a:t>results</a:t>
            </a:r>
            <a:r>
              <a:rPr dirty="0" sz="20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90" b="1">
                <a:solidFill>
                  <a:srgbClr val="1F497D"/>
                </a:solidFill>
                <a:latin typeface="Arial"/>
                <a:cs typeface="Arial"/>
              </a:rPr>
              <a:t>to</a:t>
            </a:r>
            <a:r>
              <a:rPr dirty="0" sz="20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110" b="1">
                <a:solidFill>
                  <a:srgbClr val="1F497D"/>
                </a:solidFill>
                <a:latin typeface="Arial"/>
                <a:cs typeface="Arial"/>
              </a:rPr>
              <a:t>date</a:t>
            </a:r>
            <a:r>
              <a:rPr dirty="0" sz="20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2000" spc="-95">
                <a:latin typeface="Arial"/>
                <a:cs typeface="Arial"/>
              </a:rPr>
              <a:t>(2014-</a:t>
            </a:r>
            <a:r>
              <a:rPr dirty="0" sz="2000" spc="-10">
                <a:latin typeface="Arial"/>
                <a:cs typeface="Arial"/>
              </a:rPr>
              <a:t>2016)</a:t>
            </a:r>
            <a:endParaRPr sz="2000">
              <a:latin typeface="Arial"/>
              <a:cs typeface="Arial"/>
            </a:endParaRPr>
          </a:p>
          <a:p>
            <a:pPr lvl="1" marL="755015" indent="-285115">
              <a:lnSpc>
                <a:spcPct val="100000"/>
              </a:lnSpc>
              <a:spcBef>
                <a:spcPts val="400"/>
              </a:spcBef>
              <a:buFont typeface="Lucida Grande"/>
              <a:buChar char="■"/>
              <a:tabLst>
                <a:tab pos="755015" algn="l"/>
              </a:tabLst>
            </a:pPr>
            <a:r>
              <a:rPr dirty="0" sz="1600" spc="-130">
                <a:latin typeface="Arial"/>
                <a:cs typeface="Arial"/>
              </a:rPr>
              <a:t>The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70">
                <a:latin typeface="Arial"/>
                <a:cs typeface="Arial"/>
              </a:rPr>
              <a:t>state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reports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approx.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80" b="1">
                <a:solidFill>
                  <a:srgbClr val="1F497D"/>
                </a:solidFill>
                <a:latin typeface="Arial"/>
                <a:cs typeface="Arial"/>
              </a:rPr>
              <a:t>$429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95" b="1">
                <a:solidFill>
                  <a:srgbClr val="1F497D"/>
                </a:solidFill>
                <a:latin typeface="Arial"/>
                <a:cs typeface="Arial"/>
              </a:rPr>
              <a:t>million</a:t>
            </a:r>
            <a:r>
              <a:rPr dirty="0" sz="1600" spc="-5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1F497D"/>
                </a:solidFill>
                <a:latin typeface="Arial"/>
                <a:cs typeface="Arial"/>
              </a:rPr>
              <a:t>in</a:t>
            </a:r>
            <a:r>
              <a:rPr dirty="0" sz="1600" spc="-5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95" b="1">
                <a:solidFill>
                  <a:srgbClr val="1F497D"/>
                </a:solidFill>
                <a:latin typeface="Arial"/>
                <a:cs typeface="Arial"/>
              </a:rPr>
              <a:t>Medicare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14" b="1">
                <a:solidFill>
                  <a:srgbClr val="1F497D"/>
                </a:solidFill>
                <a:latin typeface="Arial"/>
                <a:cs typeface="Arial"/>
              </a:rPr>
              <a:t>hospital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55" b="1">
                <a:solidFill>
                  <a:srgbClr val="1F497D"/>
                </a:solidFill>
                <a:latin typeface="Arial"/>
                <a:cs typeface="Arial"/>
              </a:rPr>
              <a:t>cost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F497D"/>
                </a:solidFill>
                <a:latin typeface="Arial"/>
                <a:cs typeface="Arial"/>
              </a:rPr>
              <a:t>savings</a:t>
            </a:r>
            <a:endParaRPr sz="1600">
              <a:latin typeface="Arial"/>
              <a:cs typeface="Arial"/>
            </a:endParaRPr>
          </a:p>
          <a:p>
            <a:pPr lvl="1" marL="755015" indent="-285115">
              <a:lnSpc>
                <a:spcPct val="100000"/>
              </a:lnSpc>
              <a:spcBef>
                <a:spcPts val="385"/>
              </a:spcBef>
              <a:buFont typeface="Lucida Grande"/>
              <a:buChar char="■"/>
              <a:tabLst>
                <a:tab pos="755015" algn="l"/>
              </a:tabLst>
            </a:pPr>
            <a:r>
              <a:rPr dirty="0" sz="1600" spc="-100" b="1">
                <a:solidFill>
                  <a:srgbClr val="1F497D"/>
                </a:solidFill>
                <a:latin typeface="Arial"/>
                <a:cs typeface="Arial"/>
              </a:rPr>
              <a:t>All-</a:t>
            </a:r>
            <a:r>
              <a:rPr dirty="0" sz="1600" spc="-114" b="1">
                <a:solidFill>
                  <a:srgbClr val="1F497D"/>
                </a:solidFill>
                <a:latin typeface="Arial"/>
                <a:cs typeface="Arial"/>
              </a:rPr>
              <a:t>payer</a:t>
            </a:r>
            <a:r>
              <a:rPr dirty="0" sz="1600" spc="-5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total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10" b="1">
                <a:solidFill>
                  <a:srgbClr val="1F497D"/>
                </a:solidFill>
                <a:latin typeface="Arial"/>
                <a:cs typeface="Arial"/>
              </a:rPr>
              <a:t>hospital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00" b="1">
                <a:solidFill>
                  <a:srgbClr val="1F497D"/>
                </a:solidFill>
                <a:latin typeface="Arial"/>
                <a:cs typeface="Arial"/>
              </a:rPr>
              <a:t>per</a:t>
            </a:r>
            <a:r>
              <a:rPr dirty="0" sz="1600" spc="-5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10" b="1">
                <a:solidFill>
                  <a:srgbClr val="1F497D"/>
                </a:solidFill>
                <a:latin typeface="Arial"/>
                <a:cs typeface="Arial"/>
              </a:rPr>
              <a:t>capita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55" b="1">
                <a:solidFill>
                  <a:srgbClr val="1F497D"/>
                </a:solidFill>
                <a:latin typeface="Arial"/>
                <a:cs typeface="Arial"/>
              </a:rPr>
              <a:t>cost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00" b="1">
                <a:solidFill>
                  <a:srgbClr val="1F497D"/>
                </a:solidFill>
                <a:latin typeface="Arial"/>
                <a:cs typeface="Arial"/>
              </a:rPr>
              <a:t>growth</a:t>
            </a:r>
            <a:r>
              <a:rPr dirty="0" sz="1600" spc="-5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significantly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50">
                <a:latin typeface="Arial"/>
                <a:cs typeface="Arial"/>
              </a:rPr>
              <a:t>below </a:t>
            </a:r>
            <a:r>
              <a:rPr dirty="0" sz="1600" spc="-20">
                <a:latin typeface="Arial"/>
                <a:cs typeface="Arial"/>
              </a:rPr>
              <a:t>the</a:t>
            </a:r>
            <a:r>
              <a:rPr dirty="0" sz="1600" spc="-50">
                <a:latin typeface="Arial"/>
                <a:cs typeface="Arial"/>
              </a:rPr>
              <a:t> </a:t>
            </a:r>
            <a:r>
              <a:rPr dirty="0" sz="1600" spc="-125">
                <a:latin typeface="Arial"/>
                <a:cs typeface="Arial"/>
              </a:rPr>
              <a:t>3.58%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10">
                <a:latin typeface="Arial"/>
                <a:cs typeface="Arial"/>
              </a:rPr>
              <a:t>target</a:t>
            </a:r>
            <a:endParaRPr sz="1600">
              <a:latin typeface="Arial"/>
              <a:cs typeface="Arial"/>
            </a:endParaRPr>
          </a:p>
          <a:p>
            <a:pPr lvl="1" marL="755015" indent="-285115">
              <a:lnSpc>
                <a:spcPct val="100000"/>
              </a:lnSpc>
              <a:spcBef>
                <a:spcPts val="384"/>
              </a:spcBef>
              <a:buFont typeface="Lucida Grande"/>
              <a:buChar char="■"/>
              <a:tabLst>
                <a:tab pos="755015" algn="l"/>
              </a:tabLst>
            </a:pPr>
            <a:r>
              <a:rPr dirty="0" sz="1600" spc="-80">
                <a:latin typeface="Arial"/>
                <a:cs typeface="Arial"/>
              </a:rPr>
              <a:t>30-</a:t>
            </a:r>
            <a:r>
              <a:rPr dirty="0" sz="1600" spc="-100">
                <a:latin typeface="Arial"/>
                <a:cs typeface="Arial"/>
              </a:rPr>
              <a:t>day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all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125">
                <a:latin typeface="Arial"/>
                <a:cs typeface="Arial"/>
              </a:rPr>
              <a:t>cause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readmission</a:t>
            </a:r>
            <a:r>
              <a:rPr dirty="0" sz="1600" spc="-70">
                <a:latin typeface="Arial"/>
                <a:cs typeface="Arial"/>
              </a:rPr>
              <a:t> </a:t>
            </a:r>
            <a:r>
              <a:rPr dirty="0" sz="1600" spc="-55">
                <a:latin typeface="Arial"/>
                <a:cs typeface="Arial"/>
              </a:rPr>
              <a:t>rate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70" b="1">
                <a:solidFill>
                  <a:srgbClr val="1F497D"/>
                </a:solidFill>
                <a:latin typeface="Arial"/>
                <a:cs typeface="Arial"/>
              </a:rPr>
              <a:t>fell </a:t>
            </a:r>
            <a:r>
              <a:rPr dirty="0" sz="1600" spc="-95" b="1">
                <a:solidFill>
                  <a:srgbClr val="1F497D"/>
                </a:solidFill>
                <a:latin typeface="Arial"/>
                <a:cs typeface="Arial"/>
              </a:rPr>
              <a:t>from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20" b="1">
                <a:solidFill>
                  <a:srgbClr val="1F497D"/>
                </a:solidFill>
                <a:latin typeface="Arial"/>
                <a:cs typeface="Arial"/>
              </a:rPr>
              <a:t>1.2%</a:t>
            </a:r>
            <a:r>
              <a:rPr dirty="0" sz="1600" spc="-70" b="1">
                <a:solidFill>
                  <a:srgbClr val="1F497D"/>
                </a:solidFill>
                <a:latin typeface="Arial"/>
                <a:cs typeface="Arial"/>
              </a:rPr>
              <a:t> to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20" b="1">
                <a:solidFill>
                  <a:srgbClr val="1F497D"/>
                </a:solidFill>
                <a:latin typeface="Arial"/>
                <a:cs typeface="Arial"/>
              </a:rPr>
              <a:t>0.4%</a:t>
            </a:r>
            <a:r>
              <a:rPr dirty="0" sz="16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20" b="1">
                <a:solidFill>
                  <a:srgbClr val="1F497D"/>
                </a:solidFill>
                <a:latin typeface="Arial"/>
                <a:cs typeface="Arial"/>
              </a:rPr>
              <a:t>above</a:t>
            </a:r>
            <a:r>
              <a:rPr dirty="0" sz="16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90" b="1">
                <a:solidFill>
                  <a:srgbClr val="1F497D"/>
                </a:solidFill>
                <a:latin typeface="Arial"/>
                <a:cs typeface="Arial"/>
              </a:rPr>
              <a:t>national</a:t>
            </a:r>
            <a:r>
              <a:rPr dirty="0" sz="1600" spc="-7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F497D"/>
                </a:solidFill>
                <a:latin typeface="Arial"/>
                <a:cs typeface="Arial"/>
              </a:rPr>
              <a:t>rate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 spc="-125">
                <a:solidFill>
                  <a:srgbClr val="1F497D"/>
                </a:solidFill>
              </a:rPr>
              <a:t>Maryland</a:t>
            </a:r>
            <a:r>
              <a:rPr dirty="0" sz="2400" spc="-105">
                <a:solidFill>
                  <a:srgbClr val="1F497D"/>
                </a:solidFill>
              </a:rPr>
              <a:t> </a:t>
            </a:r>
            <a:r>
              <a:rPr dirty="0" sz="2400" spc="-145">
                <a:solidFill>
                  <a:srgbClr val="1F497D"/>
                </a:solidFill>
              </a:rPr>
              <a:t>All-</a:t>
            </a:r>
            <a:r>
              <a:rPr dirty="0" sz="2400" spc="-215">
                <a:solidFill>
                  <a:srgbClr val="1F497D"/>
                </a:solidFill>
              </a:rPr>
              <a:t>Payer</a:t>
            </a:r>
            <a:r>
              <a:rPr dirty="0" sz="2400" spc="-114">
                <a:solidFill>
                  <a:srgbClr val="1F497D"/>
                </a:solidFill>
              </a:rPr>
              <a:t> </a:t>
            </a:r>
            <a:r>
              <a:rPr dirty="0" sz="2400" spc="-110">
                <a:solidFill>
                  <a:srgbClr val="1F497D"/>
                </a:solidFill>
              </a:rPr>
              <a:t>Model </a:t>
            </a:r>
            <a:r>
              <a:rPr dirty="0" sz="2400" spc="-150">
                <a:solidFill>
                  <a:srgbClr val="1F497D"/>
                </a:solidFill>
              </a:rPr>
              <a:t>reports</a:t>
            </a:r>
            <a:r>
              <a:rPr dirty="0" sz="2400" spc="-100">
                <a:solidFill>
                  <a:srgbClr val="1F497D"/>
                </a:solidFill>
              </a:rPr>
              <a:t> </a:t>
            </a:r>
            <a:r>
              <a:rPr dirty="0" sz="2400" spc="-145">
                <a:solidFill>
                  <a:srgbClr val="1F497D"/>
                </a:solidFill>
              </a:rPr>
              <a:t>$429</a:t>
            </a:r>
            <a:r>
              <a:rPr dirty="0" sz="2400" spc="-105">
                <a:solidFill>
                  <a:srgbClr val="1F497D"/>
                </a:solidFill>
              </a:rPr>
              <a:t> </a:t>
            </a:r>
            <a:r>
              <a:rPr dirty="0" sz="2400" spc="-130">
                <a:solidFill>
                  <a:srgbClr val="1F497D"/>
                </a:solidFill>
              </a:rPr>
              <a:t>million</a:t>
            </a:r>
            <a:r>
              <a:rPr dirty="0" sz="2400" spc="-110">
                <a:solidFill>
                  <a:srgbClr val="1F497D"/>
                </a:solidFill>
              </a:rPr>
              <a:t> </a:t>
            </a:r>
            <a:r>
              <a:rPr dirty="0" sz="2400" spc="-130">
                <a:solidFill>
                  <a:srgbClr val="1F497D"/>
                </a:solidFill>
              </a:rPr>
              <a:t>in</a:t>
            </a:r>
            <a:r>
              <a:rPr dirty="0" sz="2400" spc="-105">
                <a:solidFill>
                  <a:srgbClr val="1F497D"/>
                </a:solidFill>
              </a:rPr>
              <a:t> </a:t>
            </a:r>
            <a:r>
              <a:rPr dirty="0" sz="2400" spc="-135">
                <a:solidFill>
                  <a:srgbClr val="1F497D"/>
                </a:solidFill>
              </a:rPr>
              <a:t>Medicare</a:t>
            </a:r>
            <a:r>
              <a:rPr dirty="0" sz="2400" spc="-105">
                <a:solidFill>
                  <a:srgbClr val="1F497D"/>
                </a:solidFill>
              </a:rPr>
              <a:t> </a:t>
            </a:r>
            <a:r>
              <a:rPr dirty="0" sz="2400" spc="-95">
                <a:solidFill>
                  <a:srgbClr val="1F497D"/>
                </a:solidFill>
              </a:rPr>
              <a:t>hospital </a:t>
            </a:r>
            <a:r>
              <a:rPr dirty="0" sz="2400" spc="-240">
                <a:solidFill>
                  <a:srgbClr val="1F497D"/>
                </a:solidFill>
              </a:rPr>
              <a:t>cost</a:t>
            </a:r>
            <a:r>
              <a:rPr dirty="0" sz="2400" spc="-95">
                <a:solidFill>
                  <a:srgbClr val="1F497D"/>
                </a:solidFill>
              </a:rPr>
              <a:t> </a:t>
            </a:r>
            <a:r>
              <a:rPr dirty="0" sz="2400" spc="-260">
                <a:solidFill>
                  <a:srgbClr val="1F497D"/>
                </a:solidFill>
              </a:rPr>
              <a:t>savings</a:t>
            </a:r>
            <a:r>
              <a:rPr dirty="0" sz="2400" spc="-90">
                <a:solidFill>
                  <a:srgbClr val="1F497D"/>
                </a:solidFill>
              </a:rPr>
              <a:t> </a:t>
            </a:r>
            <a:r>
              <a:rPr dirty="0" sz="2400" spc="-170">
                <a:solidFill>
                  <a:srgbClr val="1F497D"/>
                </a:solidFill>
              </a:rPr>
              <a:t>over</a:t>
            </a:r>
            <a:r>
              <a:rPr dirty="0" sz="2400" spc="-100">
                <a:solidFill>
                  <a:srgbClr val="1F497D"/>
                </a:solidFill>
              </a:rPr>
              <a:t> </a:t>
            </a:r>
            <a:r>
              <a:rPr dirty="0" sz="2400" spc="-114">
                <a:solidFill>
                  <a:srgbClr val="1F497D"/>
                </a:solidFill>
              </a:rPr>
              <a:t>three</a:t>
            </a:r>
            <a:r>
              <a:rPr dirty="0" sz="2400" spc="-85">
                <a:solidFill>
                  <a:srgbClr val="1F497D"/>
                </a:solidFill>
              </a:rPr>
              <a:t> </a:t>
            </a:r>
            <a:r>
              <a:rPr dirty="0" sz="2400" spc="-10">
                <a:solidFill>
                  <a:srgbClr val="1F497D"/>
                </a:solidFill>
              </a:rPr>
              <a:t>years</a:t>
            </a:r>
            <a:endParaRPr sz="24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224" y="4029455"/>
            <a:ext cx="8671560" cy="202996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2629" y="4064001"/>
            <a:ext cx="8549640" cy="1905635"/>
          </a:xfrm>
          <a:prstGeom prst="rect">
            <a:avLst/>
          </a:prstGeom>
          <a:ln w="19050">
            <a:solidFill>
              <a:srgbClr val="4A7EBB"/>
            </a:solidFill>
          </a:ln>
        </p:spPr>
        <p:txBody>
          <a:bodyPr wrap="square" lIns="0" tIns="56515" rIns="0" bIns="0" rtlCol="0" vert="horz">
            <a:spAutoFit/>
          </a:bodyPr>
          <a:lstStyle/>
          <a:p>
            <a:pPr marL="2331085" indent="-285750">
              <a:lnSpc>
                <a:spcPts val="2135"/>
              </a:lnSpc>
              <a:spcBef>
                <a:spcPts val="445"/>
              </a:spcBef>
              <a:buFont typeface="Lucida Grande"/>
              <a:buChar char="■"/>
              <a:tabLst>
                <a:tab pos="2331085" algn="l"/>
              </a:tabLst>
            </a:pPr>
            <a:r>
              <a:rPr dirty="0" sz="1800" spc="-90">
                <a:latin typeface="Arial"/>
                <a:cs typeface="Arial"/>
              </a:rPr>
              <a:t>Hospitals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120">
                <a:latin typeface="Arial"/>
                <a:cs typeface="Arial"/>
              </a:rPr>
              <a:t>began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75">
                <a:latin typeface="Arial"/>
                <a:cs typeface="Arial"/>
              </a:rPr>
              <a:t>moving </a:t>
            </a:r>
            <a:r>
              <a:rPr dirty="0" sz="1800" spc="-10">
                <a:latin typeface="Arial"/>
                <a:cs typeface="Arial"/>
              </a:rPr>
              <a:t>into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60">
                <a:latin typeface="Arial"/>
                <a:cs typeface="Arial"/>
              </a:rPr>
              <a:t>All-</a:t>
            </a:r>
            <a:r>
              <a:rPr dirty="0" sz="1800" spc="-140">
                <a:latin typeface="Arial"/>
                <a:cs typeface="Arial"/>
              </a:rPr>
              <a:t>Payer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Global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10">
                <a:latin typeface="Arial"/>
                <a:cs typeface="Arial"/>
              </a:rPr>
              <a:t>Budgets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125">
                <a:latin typeface="Arial"/>
                <a:cs typeface="Arial"/>
              </a:rPr>
              <a:t>July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2014</a:t>
            </a:r>
            <a:endParaRPr sz="1800">
              <a:latin typeface="Arial"/>
              <a:cs typeface="Arial"/>
            </a:endParaRPr>
          </a:p>
          <a:p>
            <a:pPr lvl="1" marL="2788285" indent="-285750">
              <a:lnSpc>
                <a:spcPts val="2135"/>
              </a:lnSpc>
              <a:buChar char="-"/>
              <a:tabLst>
                <a:tab pos="2788285" algn="l"/>
              </a:tabLst>
            </a:pPr>
            <a:r>
              <a:rPr dirty="0" sz="1800" spc="-175">
                <a:latin typeface="Arial"/>
                <a:cs typeface="Arial"/>
              </a:rPr>
              <a:t>95%</a:t>
            </a:r>
            <a:r>
              <a:rPr dirty="0" sz="1800" spc="-9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55">
                <a:latin typeface="Arial"/>
                <a:cs typeface="Arial"/>
              </a:rPr>
              <a:t>Maryland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60">
                <a:latin typeface="Arial"/>
                <a:cs typeface="Arial"/>
              </a:rPr>
              <a:t>hospital</a:t>
            </a:r>
            <a:r>
              <a:rPr dirty="0" sz="1800" spc="-85">
                <a:latin typeface="Arial"/>
                <a:cs typeface="Arial"/>
              </a:rPr>
              <a:t> revenue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will</a:t>
            </a:r>
            <a:r>
              <a:rPr dirty="0" sz="1800" spc="-85">
                <a:latin typeface="Arial"/>
                <a:cs typeface="Arial"/>
              </a:rPr>
              <a:t> be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70">
                <a:latin typeface="Arial"/>
                <a:cs typeface="Arial"/>
              </a:rPr>
              <a:t>global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budgets</a:t>
            </a:r>
            <a:endParaRPr sz="1800">
              <a:latin typeface="Arial"/>
              <a:cs typeface="Arial"/>
            </a:endParaRPr>
          </a:p>
          <a:p>
            <a:pPr lvl="1" marL="2788285" indent="-285750">
              <a:lnSpc>
                <a:spcPct val="100000"/>
              </a:lnSpc>
              <a:spcBef>
                <a:spcPts val="50"/>
              </a:spcBef>
              <a:buChar char="-"/>
              <a:tabLst>
                <a:tab pos="2788285" algn="l"/>
              </a:tabLst>
            </a:pPr>
            <a:r>
              <a:rPr dirty="0" sz="1800" spc="-60">
                <a:latin typeface="Arial"/>
                <a:cs typeface="Arial"/>
              </a:rPr>
              <a:t>All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90">
                <a:latin typeface="Arial"/>
                <a:cs typeface="Arial"/>
              </a:rPr>
              <a:t>47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95">
                <a:latin typeface="Arial"/>
                <a:cs typeface="Arial"/>
              </a:rPr>
              <a:t>MD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75">
                <a:latin typeface="Arial"/>
                <a:cs typeface="Arial"/>
              </a:rPr>
              <a:t>hospitals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120">
                <a:latin typeface="Arial"/>
                <a:cs typeface="Arial"/>
              </a:rPr>
              <a:t>have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100">
                <a:latin typeface="Arial"/>
                <a:cs typeface="Arial"/>
              </a:rPr>
              <a:t>signed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agreements</a:t>
            </a:r>
            <a:endParaRPr sz="1800">
              <a:latin typeface="Arial"/>
              <a:cs typeface="Arial"/>
            </a:endParaRPr>
          </a:p>
          <a:p>
            <a:pPr marL="2331085" indent="-285750">
              <a:lnSpc>
                <a:spcPct val="100000"/>
              </a:lnSpc>
              <a:spcBef>
                <a:spcPts val="625"/>
              </a:spcBef>
              <a:buFont typeface="Lucida Grande"/>
              <a:buChar char="■"/>
              <a:tabLst>
                <a:tab pos="2331085" algn="l"/>
              </a:tabLst>
            </a:pPr>
            <a:r>
              <a:rPr dirty="0" sz="1800" spc="-45">
                <a:latin typeface="Arial"/>
                <a:cs typeface="Arial"/>
              </a:rPr>
              <a:t>Model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35">
                <a:latin typeface="Arial"/>
                <a:cs typeface="Arial"/>
              </a:rPr>
              <a:t>was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initiated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in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114">
                <a:latin typeface="Arial"/>
                <a:cs typeface="Arial"/>
              </a:rPr>
              <a:t>January</a:t>
            </a:r>
            <a:r>
              <a:rPr dirty="0" sz="1800" spc="-80">
                <a:latin typeface="Arial"/>
                <a:cs typeface="Arial"/>
              </a:rPr>
              <a:t> 2014;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50">
                <a:latin typeface="Arial"/>
                <a:cs typeface="Arial"/>
              </a:rPr>
              <a:t>five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85">
                <a:latin typeface="Arial"/>
                <a:cs typeface="Arial"/>
              </a:rPr>
              <a:t>year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40">
                <a:latin typeface="Arial"/>
                <a:cs typeface="Arial"/>
              </a:rPr>
              <a:t>test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period</a:t>
            </a:r>
            <a:endParaRPr sz="1800">
              <a:latin typeface="Arial"/>
              <a:cs typeface="Arial"/>
            </a:endParaRPr>
          </a:p>
          <a:p>
            <a:pPr marL="2331085" marR="688975" indent="-285750">
              <a:lnSpc>
                <a:spcPct val="101099"/>
              </a:lnSpc>
              <a:spcBef>
                <a:spcPts val="525"/>
              </a:spcBef>
              <a:buFont typeface="Lucida Grande"/>
              <a:buChar char="■"/>
              <a:tabLst>
                <a:tab pos="2331085" algn="l"/>
              </a:tabLst>
            </a:pPr>
            <a:r>
              <a:rPr dirty="0" sz="1800" spc="-55">
                <a:latin typeface="Arial"/>
                <a:cs typeface="Arial"/>
              </a:rPr>
              <a:t>Maryland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140">
                <a:latin typeface="Arial"/>
                <a:cs typeface="Arial"/>
              </a:rPr>
              <a:t>has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proposed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50">
                <a:latin typeface="Arial"/>
                <a:cs typeface="Arial"/>
              </a:rPr>
              <a:t>building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60">
                <a:latin typeface="Arial"/>
                <a:cs typeface="Arial"/>
              </a:rPr>
              <a:t>on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existing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70">
                <a:latin typeface="Arial"/>
                <a:cs typeface="Arial"/>
              </a:rPr>
              <a:t>global</a:t>
            </a:r>
            <a:r>
              <a:rPr dirty="0" sz="1800" spc="-75">
                <a:latin typeface="Arial"/>
                <a:cs typeface="Arial"/>
              </a:rPr>
              <a:t> </a:t>
            </a:r>
            <a:r>
              <a:rPr dirty="0" sz="1800" spc="-45">
                <a:latin typeface="Arial"/>
                <a:cs typeface="Arial"/>
              </a:rPr>
              <a:t>budgets, </a:t>
            </a:r>
            <a:r>
              <a:rPr dirty="0" sz="1800" spc="-65">
                <a:latin typeface="Arial"/>
                <a:cs typeface="Arial"/>
              </a:rPr>
              <a:t>towards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 spc="-140">
                <a:latin typeface="Arial"/>
                <a:cs typeface="Arial"/>
              </a:rPr>
              <a:t>a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50">
                <a:latin typeface="Arial"/>
                <a:cs typeface="Arial"/>
              </a:rPr>
              <a:t>population-</a:t>
            </a:r>
            <a:r>
              <a:rPr dirty="0" sz="1800" spc="-114">
                <a:latin typeface="Arial"/>
                <a:cs typeface="Arial"/>
              </a:rPr>
              <a:t>based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total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95">
                <a:latin typeface="Arial"/>
                <a:cs typeface="Arial"/>
              </a:rPr>
              <a:t>cost</a:t>
            </a:r>
            <a:r>
              <a:rPr dirty="0" sz="1800" spc="-8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105">
                <a:latin typeface="Arial"/>
                <a:cs typeface="Arial"/>
              </a:rPr>
              <a:t>care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model.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3418" y="4624315"/>
            <a:ext cx="1818843" cy="1126667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3</a:t>
            </a:fld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07340" y="97028"/>
            <a:ext cx="441261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25"/>
              <a:t>Maryland</a:t>
            </a:r>
            <a:r>
              <a:rPr dirty="0" sz="2400" spc="-110"/>
              <a:t> </a:t>
            </a:r>
            <a:r>
              <a:rPr dirty="0" sz="2400" spc="-180"/>
              <a:t>Total</a:t>
            </a:r>
            <a:r>
              <a:rPr dirty="0" sz="2400" spc="-120"/>
              <a:t> </a:t>
            </a:r>
            <a:r>
              <a:rPr dirty="0" sz="2400" spc="-260"/>
              <a:t>Cost</a:t>
            </a:r>
            <a:r>
              <a:rPr dirty="0" sz="2400" spc="-100"/>
              <a:t> </a:t>
            </a:r>
            <a:r>
              <a:rPr dirty="0" sz="2400" spc="-120"/>
              <a:t>of</a:t>
            </a:r>
            <a:r>
              <a:rPr dirty="0" sz="2400" spc="-110"/>
              <a:t> </a:t>
            </a:r>
            <a:r>
              <a:rPr dirty="0" sz="2400" spc="-229"/>
              <a:t>Care</a:t>
            </a:r>
            <a:r>
              <a:rPr dirty="0" sz="2400" spc="-105"/>
              <a:t> </a:t>
            </a:r>
            <a:r>
              <a:rPr dirty="0" sz="2400" spc="-50"/>
              <a:t>Model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48530" y="761491"/>
            <a:ext cx="8625205" cy="19234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35">
                <a:solidFill>
                  <a:srgbClr val="4F81BD"/>
                </a:solidFill>
                <a:latin typeface="Arial"/>
                <a:cs typeface="Arial"/>
              </a:rPr>
              <a:t>New</a:t>
            </a:r>
            <a:r>
              <a:rPr dirty="0" sz="2400" spc="-114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4F81BD"/>
                </a:solidFill>
                <a:latin typeface="Arial"/>
                <a:cs typeface="Arial"/>
              </a:rPr>
              <a:t>Model</a:t>
            </a:r>
            <a:r>
              <a:rPr dirty="0" sz="2400" spc="-11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 spc="-45">
                <a:solidFill>
                  <a:srgbClr val="4F81BD"/>
                </a:solidFill>
                <a:latin typeface="Arial"/>
                <a:cs typeface="Arial"/>
              </a:rPr>
              <a:t>in</a:t>
            </a:r>
            <a:r>
              <a:rPr dirty="0" sz="2400" spc="-11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 spc="-80">
                <a:solidFill>
                  <a:srgbClr val="4F81BD"/>
                </a:solidFill>
                <a:latin typeface="Arial"/>
                <a:cs typeface="Arial"/>
              </a:rPr>
              <a:t>Maryland</a:t>
            </a:r>
            <a:r>
              <a:rPr dirty="0" sz="2400" spc="-105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 spc="-145">
                <a:solidFill>
                  <a:srgbClr val="4F81BD"/>
                </a:solidFill>
                <a:latin typeface="Arial"/>
                <a:cs typeface="Arial"/>
              </a:rPr>
              <a:t>Covering</a:t>
            </a:r>
            <a:r>
              <a:rPr dirty="0" sz="2400" spc="-114">
                <a:solidFill>
                  <a:srgbClr val="4F81BD"/>
                </a:solidFill>
                <a:latin typeface="Arial"/>
                <a:cs typeface="Arial"/>
              </a:rPr>
              <a:t> Full</a:t>
            </a:r>
            <a:r>
              <a:rPr dirty="0" sz="2400" spc="-11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 spc="-100">
                <a:solidFill>
                  <a:srgbClr val="4F81BD"/>
                </a:solidFill>
                <a:latin typeface="Arial"/>
                <a:cs typeface="Arial"/>
              </a:rPr>
              <a:t>Continuum</a:t>
            </a:r>
            <a:r>
              <a:rPr dirty="0" sz="2400" spc="-110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4F81BD"/>
                </a:solidFill>
                <a:latin typeface="Arial"/>
                <a:cs typeface="Arial"/>
              </a:rPr>
              <a:t>of</a:t>
            </a:r>
            <a:r>
              <a:rPr dirty="0" sz="2400" spc="-105">
                <a:solidFill>
                  <a:srgbClr val="4F81BD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4F81BD"/>
                </a:solidFill>
                <a:latin typeface="Arial"/>
                <a:cs typeface="Arial"/>
              </a:rPr>
              <a:t>Care</a:t>
            </a:r>
            <a:endParaRPr sz="2400">
              <a:latin typeface="Arial"/>
              <a:cs typeface="Arial"/>
            </a:endParaRPr>
          </a:p>
          <a:p>
            <a:pPr marL="1116330">
              <a:lnSpc>
                <a:spcPct val="100000"/>
              </a:lnSpc>
              <a:spcBef>
                <a:spcPts val="1900"/>
              </a:spcBef>
            </a:pPr>
            <a:r>
              <a:rPr dirty="0" sz="1600" spc="-145" b="1">
                <a:solidFill>
                  <a:srgbClr val="1F497D"/>
                </a:solidFill>
                <a:latin typeface="Arial"/>
                <a:cs typeface="Arial"/>
              </a:rPr>
              <a:t>Components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80" b="1">
                <a:solidFill>
                  <a:srgbClr val="1F497D"/>
                </a:solidFill>
                <a:latin typeface="Arial"/>
                <a:cs typeface="Arial"/>
              </a:rPr>
              <a:t>of</a:t>
            </a:r>
            <a:r>
              <a:rPr dirty="0" sz="1600" spc="-4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85" b="1">
                <a:solidFill>
                  <a:srgbClr val="1F497D"/>
                </a:solidFill>
                <a:latin typeface="Arial"/>
                <a:cs typeface="Arial"/>
              </a:rPr>
              <a:t>Maryland</a:t>
            </a:r>
            <a:r>
              <a:rPr dirty="0" sz="1600" spc="-5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30" b="1">
                <a:solidFill>
                  <a:srgbClr val="1F497D"/>
                </a:solidFill>
                <a:latin typeface="Arial"/>
                <a:cs typeface="Arial"/>
              </a:rPr>
              <a:t>Total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75" b="1">
                <a:solidFill>
                  <a:srgbClr val="1F497D"/>
                </a:solidFill>
                <a:latin typeface="Arial"/>
                <a:cs typeface="Arial"/>
              </a:rPr>
              <a:t>Cost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85" b="1">
                <a:solidFill>
                  <a:srgbClr val="1F497D"/>
                </a:solidFill>
                <a:latin typeface="Arial"/>
                <a:cs typeface="Arial"/>
              </a:rPr>
              <a:t>of</a:t>
            </a:r>
            <a:r>
              <a:rPr dirty="0" sz="1600" spc="-5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55" b="1">
                <a:solidFill>
                  <a:srgbClr val="1F497D"/>
                </a:solidFill>
                <a:latin typeface="Arial"/>
                <a:cs typeface="Arial"/>
              </a:rPr>
              <a:t>Care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F497D"/>
                </a:solidFill>
                <a:latin typeface="Arial"/>
                <a:cs typeface="Arial"/>
              </a:rPr>
              <a:t>Model</a:t>
            </a:r>
            <a:endParaRPr sz="1600">
              <a:latin typeface="Arial"/>
              <a:cs typeface="Arial"/>
            </a:endParaRPr>
          </a:p>
          <a:p>
            <a:pPr algn="r" marR="31750">
              <a:lnSpc>
                <a:spcPct val="100000"/>
              </a:lnSpc>
              <a:spcBef>
                <a:spcPts val="965"/>
              </a:spcBef>
            </a:pPr>
            <a:r>
              <a:rPr dirty="0" sz="1600" spc="-120" b="1">
                <a:solidFill>
                  <a:srgbClr val="1F497D"/>
                </a:solidFill>
                <a:latin typeface="Arial"/>
                <a:cs typeface="Arial"/>
              </a:rPr>
              <a:t>Benefits</a:t>
            </a:r>
            <a:r>
              <a:rPr dirty="0" sz="1600" spc="-6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85" b="1">
                <a:solidFill>
                  <a:srgbClr val="1F497D"/>
                </a:solidFill>
                <a:latin typeface="Arial"/>
                <a:cs typeface="Arial"/>
              </a:rPr>
              <a:t>of</a:t>
            </a:r>
            <a:r>
              <a:rPr dirty="0" sz="1600" spc="-5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260" b="1">
                <a:solidFill>
                  <a:srgbClr val="1F497D"/>
                </a:solidFill>
                <a:latin typeface="Arial"/>
                <a:cs typeface="Arial"/>
              </a:rPr>
              <a:t>TCOC</a:t>
            </a:r>
            <a:r>
              <a:rPr dirty="0" sz="1600" spc="-60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F497D"/>
                </a:solidFill>
                <a:latin typeface="Arial"/>
                <a:cs typeface="Arial"/>
              </a:rPr>
              <a:t>Model</a:t>
            </a:r>
            <a:endParaRPr sz="1600">
              <a:latin typeface="Arial"/>
              <a:cs typeface="Arial"/>
            </a:endParaRPr>
          </a:p>
          <a:p>
            <a:pPr marL="6871334" marR="5080" indent="-285750">
              <a:lnSpc>
                <a:spcPct val="100699"/>
              </a:lnSpc>
              <a:spcBef>
                <a:spcPts val="280"/>
              </a:spcBef>
              <a:buClr>
                <a:srgbClr val="00B050"/>
              </a:buClr>
              <a:buFont typeface="Lucida Grande"/>
              <a:buChar char="✓"/>
              <a:tabLst>
                <a:tab pos="6871334" algn="l"/>
              </a:tabLst>
            </a:pPr>
            <a:r>
              <a:rPr dirty="0" sz="1400" spc="-100">
                <a:latin typeface="Arial"/>
                <a:cs typeface="Arial"/>
              </a:rPr>
              <a:t>Adds</a:t>
            </a:r>
            <a:r>
              <a:rPr dirty="0" sz="1400" spc="-50">
                <a:latin typeface="Arial"/>
                <a:cs typeface="Arial"/>
              </a:rPr>
              <a:t> new</a:t>
            </a:r>
            <a:r>
              <a:rPr dirty="0" sz="1400" spc="-55">
                <a:latin typeface="Arial"/>
                <a:cs typeface="Arial"/>
              </a:rPr>
              <a:t> providers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 spc="-45">
                <a:latin typeface="Arial"/>
                <a:cs typeface="Arial"/>
              </a:rPr>
              <a:t>and </a:t>
            </a:r>
            <a:r>
              <a:rPr dirty="0" sz="1400" spc="-55">
                <a:latin typeface="Arial"/>
                <a:cs typeface="Arial"/>
              </a:rPr>
              <a:t>settings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into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care </a:t>
            </a:r>
            <a:r>
              <a:rPr dirty="0" sz="1400" spc="-40">
                <a:latin typeface="Arial"/>
                <a:cs typeface="Arial"/>
              </a:rPr>
              <a:t>transformation</a:t>
            </a:r>
            <a:r>
              <a:rPr dirty="0" sz="1400" spc="3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effort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21500" y="2955035"/>
            <a:ext cx="2128520" cy="1802764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298450" marR="31115" indent="-285750">
              <a:lnSpc>
                <a:spcPct val="98600"/>
              </a:lnSpc>
              <a:spcBef>
                <a:spcPts val="120"/>
              </a:spcBef>
              <a:buClr>
                <a:srgbClr val="00B050"/>
              </a:buClr>
              <a:buFont typeface="Lucida Grande"/>
              <a:buChar char="✓"/>
              <a:tabLst>
                <a:tab pos="298450" algn="l"/>
              </a:tabLst>
            </a:pPr>
            <a:r>
              <a:rPr dirty="0" sz="1400" spc="-100">
                <a:latin typeface="Arial"/>
                <a:cs typeface="Arial"/>
              </a:rPr>
              <a:t>Links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60">
                <a:latin typeface="Arial"/>
                <a:cs typeface="Arial"/>
              </a:rPr>
              <a:t>disparate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45">
                <a:latin typeface="Arial"/>
                <a:cs typeface="Arial"/>
              </a:rPr>
              <a:t>providers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60">
                <a:latin typeface="Arial"/>
                <a:cs typeface="Arial"/>
              </a:rPr>
              <a:t> create </a:t>
            </a:r>
            <a:r>
              <a:rPr dirty="0" sz="1400" spc="-50">
                <a:latin typeface="Arial"/>
                <a:cs typeface="Arial"/>
              </a:rPr>
              <a:t>more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patient-</a:t>
            </a:r>
            <a:r>
              <a:rPr dirty="0" sz="1400" spc="-55">
                <a:latin typeface="Arial"/>
                <a:cs typeface="Arial"/>
              </a:rPr>
              <a:t>centered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care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5"/>
              </a:spcBef>
              <a:buClr>
                <a:srgbClr val="00B050"/>
              </a:buClr>
              <a:buFont typeface="Lucida Grande"/>
              <a:buChar char="✓"/>
            </a:pPr>
            <a:endParaRPr sz="1400">
              <a:latin typeface="Arial"/>
              <a:cs typeface="Arial"/>
            </a:endParaRPr>
          </a:p>
          <a:p>
            <a:pPr marL="298450" marR="5080" indent="-285750">
              <a:lnSpc>
                <a:spcPct val="99500"/>
              </a:lnSpc>
              <a:buClr>
                <a:srgbClr val="00B050"/>
              </a:buClr>
              <a:buFont typeface="Lucida Grande"/>
              <a:buChar char="✓"/>
              <a:tabLst>
                <a:tab pos="298450" algn="l"/>
              </a:tabLst>
            </a:pPr>
            <a:r>
              <a:rPr dirty="0" sz="1400" spc="-75">
                <a:latin typeface="Arial"/>
                <a:cs typeface="Arial"/>
              </a:rPr>
              <a:t>Aligns</a:t>
            </a:r>
            <a:r>
              <a:rPr dirty="0" sz="1400" spc="-60">
                <a:latin typeface="Arial"/>
                <a:cs typeface="Arial"/>
              </a:rPr>
              <a:t> </a:t>
            </a:r>
            <a:r>
              <a:rPr dirty="0" sz="1400" spc="-55">
                <a:latin typeface="Arial"/>
                <a:cs typeface="Arial"/>
              </a:rPr>
              <a:t>incentives </a:t>
            </a:r>
            <a:r>
              <a:rPr dirty="0" sz="1400" spc="-10">
                <a:latin typeface="Arial"/>
                <a:cs typeface="Arial"/>
              </a:rPr>
              <a:t>across </a:t>
            </a:r>
            <a:r>
              <a:rPr dirty="0" sz="1400" spc="-55">
                <a:latin typeface="Arial"/>
                <a:cs typeface="Arial"/>
              </a:rPr>
              <a:t>providers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reduce </a:t>
            </a:r>
            <a:r>
              <a:rPr dirty="0" sz="1400" spc="-55">
                <a:latin typeface="Arial"/>
                <a:cs typeface="Arial"/>
              </a:rPr>
              <a:t>hospitalizations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70">
                <a:latin typeface="Arial"/>
                <a:cs typeface="Arial"/>
              </a:rPr>
              <a:t>and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total </a:t>
            </a:r>
            <a:r>
              <a:rPr dirty="0" sz="1400" spc="-75">
                <a:latin typeface="Arial"/>
                <a:cs typeface="Arial"/>
              </a:rPr>
              <a:t>cost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of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care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52400" y="1786939"/>
            <a:ext cx="6629400" cy="3417570"/>
            <a:chOff x="152400" y="1786939"/>
            <a:chExt cx="6629400" cy="3417570"/>
          </a:xfrm>
        </p:grpSpPr>
        <p:sp>
          <p:nvSpPr>
            <p:cNvPr id="6" name="object 6"/>
            <p:cNvSpPr/>
            <p:nvPr/>
          </p:nvSpPr>
          <p:spPr>
            <a:xfrm>
              <a:off x="152400" y="1786939"/>
              <a:ext cx="6629400" cy="3417570"/>
            </a:xfrm>
            <a:custGeom>
              <a:avLst/>
              <a:gdLst/>
              <a:ahLst/>
              <a:cxnLst/>
              <a:rect l="l" t="t" r="r" b="b"/>
              <a:pathLst>
                <a:path w="6629400" h="3417570">
                  <a:moveTo>
                    <a:pt x="3314700" y="0"/>
                  </a:moveTo>
                  <a:lnTo>
                    <a:pt x="3251712" y="302"/>
                  </a:lnTo>
                  <a:lnTo>
                    <a:pt x="3189011" y="1205"/>
                  </a:lnTo>
                  <a:lnTo>
                    <a:pt x="3126604" y="2704"/>
                  </a:lnTo>
                  <a:lnTo>
                    <a:pt x="3064504" y="4794"/>
                  </a:lnTo>
                  <a:lnTo>
                    <a:pt x="3002719" y="7469"/>
                  </a:lnTo>
                  <a:lnTo>
                    <a:pt x="2941262" y="10723"/>
                  </a:lnTo>
                  <a:lnTo>
                    <a:pt x="2880141" y="14552"/>
                  </a:lnTo>
                  <a:lnTo>
                    <a:pt x="2819367" y="18950"/>
                  </a:lnTo>
                  <a:lnTo>
                    <a:pt x="2758951" y="23911"/>
                  </a:lnTo>
                  <a:lnTo>
                    <a:pt x="2698904" y="29431"/>
                  </a:lnTo>
                  <a:lnTo>
                    <a:pt x="2639234" y="35504"/>
                  </a:lnTo>
                  <a:lnTo>
                    <a:pt x="2579954" y="42125"/>
                  </a:lnTo>
                  <a:lnTo>
                    <a:pt x="2521072" y="49288"/>
                  </a:lnTo>
                  <a:lnTo>
                    <a:pt x="2462600" y="56988"/>
                  </a:lnTo>
                  <a:lnTo>
                    <a:pt x="2404548" y="65220"/>
                  </a:lnTo>
                  <a:lnTo>
                    <a:pt x="2346926" y="73977"/>
                  </a:lnTo>
                  <a:lnTo>
                    <a:pt x="2289745" y="83256"/>
                  </a:lnTo>
                  <a:lnTo>
                    <a:pt x="2233014" y="93051"/>
                  </a:lnTo>
                  <a:lnTo>
                    <a:pt x="2176745" y="103356"/>
                  </a:lnTo>
                  <a:lnTo>
                    <a:pt x="2120948" y="114165"/>
                  </a:lnTo>
                  <a:lnTo>
                    <a:pt x="2065633" y="125475"/>
                  </a:lnTo>
                  <a:lnTo>
                    <a:pt x="2010810" y="137278"/>
                  </a:lnTo>
                  <a:lnTo>
                    <a:pt x="1956490" y="149571"/>
                  </a:lnTo>
                  <a:lnTo>
                    <a:pt x="1902683" y="162347"/>
                  </a:lnTo>
                  <a:lnTo>
                    <a:pt x="1849399" y="175601"/>
                  </a:lnTo>
                  <a:lnTo>
                    <a:pt x="1796649" y="189328"/>
                  </a:lnTo>
                  <a:lnTo>
                    <a:pt x="1744444" y="203523"/>
                  </a:lnTo>
                  <a:lnTo>
                    <a:pt x="1692793" y="218180"/>
                  </a:lnTo>
                  <a:lnTo>
                    <a:pt x="1641707" y="233294"/>
                  </a:lnTo>
                  <a:lnTo>
                    <a:pt x="1591196" y="248859"/>
                  </a:lnTo>
                  <a:lnTo>
                    <a:pt x="1541271" y="264870"/>
                  </a:lnTo>
                  <a:lnTo>
                    <a:pt x="1491943" y="281323"/>
                  </a:lnTo>
                  <a:lnTo>
                    <a:pt x="1443220" y="298210"/>
                  </a:lnTo>
                  <a:lnTo>
                    <a:pt x="1395114" y="315528"/>
                  </a:lnTo>
                  <a:lnTo>
                    <a:pt x="1347636" y="333271"/>
                  </a:lnTo>
                  <a:lnTo>
                    <a:pt x="1300795" y="351433"/>
                  </a:lnTo>
                  <a:lnTo>
                    <a:pt x="1254601" y="370009"/>
                  </a:lnTo>
                  <a:lnTo>
                    <a:pt x="1209066" y="388994"/>
                  </a:lnTo>
                  <a:lnTo>
                    <a:pt x="1164200" y="408383"/>
                  </a:lnTo>
                  <a:lnTo>
                    <a:pt x="1120013" y="428169"/>
                  </a:lnTo>
                  <a:lnTo>
                    <a:pt x="1076514" y="448349"/>
                  </a:lnTo>
                  <a:lnTo>
                    <a:pt x="1033716" y="468915"/>
                  </a:lnTo>
                  <a:lnTo>
                    <a:pt x="991627" y="489864"/>
                  </a:lnTo>
                  <a:lnTo>
                    <a:pt x="950259" y="511190"/>
                  </a:lnTo>
                  <a:lnTo>
                    <a:pt x="909622" y="532886"/>
                  </a:lnTo>
                  <a:lnTo>
                    <a:pt x="869726" y="554949"/>
                  </a:lnTo>
                  <a:lnTo>
                    <a:pt x="830581" y="577373"/>
                  </a:lnTo>
                  <a:lnTo>
                    <a:pt x="792199" y="600152"/>
                  </a:lnTo>
                  <a:lnTo>
                    <a:pt x="754588" y="623281"/>
                  </a:lnTo>
                  <a:lnTo>
                    <a:pt x="717760" y="646754"/>
                  </a:lnTo>
                  <a:lnTo>
                    <a:pt x="681725" y="670567"/>
                  </a:lnTo>
                  <a:lnTo>
                    <a:pt x="646493" y="694714"/>
                  </a:lnTo>
                  <a:lnTo>
                    <a:pt x="612075" y="719189"/>
                  </a:lnTo>
                  <a:lnTo>
                    <a:pt x="578481" y="743988"/>
                  </a:lnTo>
                  <a:lnTo>
                    <a:pt x="545722" y="769105"/>
                  </a:lnTo>
                  <a:lnTo>
                    <a:pt x="513807" y="794534"/>
                  </a:lnTo>
                  <a:lnTo>
                    <a:pt x="482747" y="820271"/>
                  </a:lnTo>
                  <a:lnTo>
                    <a:pt x="452553" y="846309"/>
                  </a:lnTo>
                  <a:lnTo>
                    <a:pt x="423235" y="872645"/>
                  </a:lnTo>
                  <a:lnTo>
                    <a:pt x="394803" y="899271"/>
                  </a:lnTo>
                  <a:lnTo>
                    <a:pt x="367267" y="926183"/>
                  </a:lnTo>
                  <a:lnTo>
                    <a:pt x="314928" y="980844"/>
                  </a:lnTo>
                  <a:lnTo>
                    <a:pt x="266299" y="1036584"/>
                  </a:lnTo>
                  <a:lnTo>
                    <a:pt x="221463" y="1093361"/>
                  </a:lnTo>
                  <a:lnTo>
                    <a:pt x="180504" y="1151132"/>
                  </a:lnTo>
                  <a:lnTo>
                    <a:pt x="143505" y="1209854"/>
                  </a:lnTo>
                  <a:lnTo>
                    <a:pt x="110548" y="1269485"/>
                  </a:lnTo>
                  <a:lnTo>
                    <a:pt x="81716" y="1329981"/>
                  </a:lnTo>
                  <a:lnTo>
                    <a:pt x="57093" y="1391300"/>
                  </a:lnTo>
                  <a:lnTo>
                    <a:pt x="36760" y="1453400"/>
                  </a:lnTo>
                  <a:lnTo>
                    <a:pt x="20802" y="1516237"/>
                  </a:lnTo>
                  <a:lnTo>
                    <a:pt x="9300" y="1579769"/>
                  </a:lnTo>
                  <a:lnTo>
                    <a:pt x="2339" y="1643953"/>
                  </a:lnTo>
                  <a:lnTo>
                    <a:pt x="0" y="1708746"/>
                  </a:lnTo>
                  <a:lnTo>
                    <a:pt x="586" y="1741217"/>
                  </a:lnTo>
                  <a:lnTo>
                    <a:pt x="5247" y="1805711"/>
                  </a:lnTo>
                  <a:lnTo>
                    <a:pt x="14489" y="1869574"/>
                  </a:lnTo>
                  <a:lnTo>
                    <a:pt x="28229" y="1932764"/>
                  </a:lnTo>
                  <a:lnTo>
                    <a:pt x="46385" y="1995238"/>
                  </a:lnTo>
                  <a:lnTo>
                    <a:pt x="68873" y="2056952"/>
                  </a:lnTo>
                  <a:lnTo>
                    <a:pt x="95611" y="2117866"/>
                  </a:lnTo>
                  <a:lnTo>
                    <a:pt x="126516" y="2177934"/>
                  </a:lnTo>
                  <a:lnTo>
                    <a:pt x="161505" y="2237116"/>
                  </a:lnTo>
                  <a:lnTo>
                    <a:pt x="200494" y="2295368"/>
                  </a:lnTo>
                  <a:lnTo>
                    <a:pt x="243402" y="2352647"/>
                  </a:lnTo>
                  <a:lnTo>
                    <a:pt x="290144" y="2408911"/>
                  </a:lnTo>
                  <a:lnTo>
                    <a:pt x="340639" y="2464117"/>
                  </a:lnTo>
                  <a:lnTo>
                    <a:pt x="394803" y="2518222"/>
                  </a:lnTo>
                  <a:lnTo>
                    <a:pt x="423235" y="2544848"/>
                  </a:lnTo>
                  <a:lnTo>
                    <a:pt x="452553" y="2571183"/>
                  </a:lnTo>
                  <a:lnTo>
                    <a:pt x="482747" y="2597222"/>
                  </a:lnTo>
                  <a:lnTo>
                    <a:pt x="513807" y="2622958"/>
                  </a:lnTo>
                  <a:lnTo>
                    <a:pt x="545722" y="2648388"/>
                  </a:lnTo>
                  <a:lnTo>
                    <a:pt x="578481" y="2673505"/>
                  </a:lnTo>
                  <a:lnTo>
                    <a:pt x="612075" y="2698303"/>
                  </a:lnTo>
                  <a:lnTo>
                    <a:pt x="646493" y="2722779"/>
                  </a:lnTo>
                  <a:lnTo>
                    <a:pt x="681725" y="2746926"/>
                  </a:lnTo>
                  <a:lnTo>
                    <a:pt x="717760" y="2770739"/>
                  </a:lnTo>
                  <a:lnTo>
                    <a:pt x="754588" y="2794212"/>
                  </a:lnTo>
                  <a:lnTo>
                    <a:pt x="792199" y="2817341"/>
                  </a:lnTo>
                  <a:lnTo>
                    <a:pt x="830581" y="2840120"/>
                  </a:lnTo>
                  <a:lnTo>
                    <a:pt x="869726" y="2862543"/>
                  </a:lnTo>
                  <a:lnTo>
                    <a:pt x="909622" y="2884606"/>
                  </a:lnTo>
                  <a:lnTo>
                    <a:pt x="950259" y="2906303"/>
                  </a:lnTo>
                  <a:lnTo>
                    <a:pt x="991627" y="2927629"/>
                  </a:lnTo>
                  <a:lnTo>
                    <a:pt x="1033716" y="2948577"/>
                  </a:lnTo>
                  <a:lnTo>
                    <a:pt x="1076514" y="2969144"/>
                  </a:lnTo>
                  <a:lnTo>
                    <a:pt x="1120013" y="2989323"/>
                  </a:lnTo>
                  <a:lnTo>
                    <a:pt x="1164200" y="3009110"/>
                  </a:lnTo>
                  <a:lnTo>
                    <a:pt x="1209066" y="3028498"/>
                  </a:lnTo>
                  <a:lnTo>
                    <a:pt x="1254601" y="3047483"/>
                  </a:lnTo>
                  <a:lnTo>
                    <a:pt x="1300795" y="3066060"/>
                  </a:lnTo>
                  <a:lnTo>
                    <a:pt x="1347636" y="3084222"/>
                  </a:lnTo>
                  <a:lnTo>
                    <a:pt x="1395114" y="3101964"/>
                  </a:lnTo>
                  <a:lnTo>
                    <a:pt x="1443220" y="3119282"/>
                  </a:lnTo>
                  <a:lnTo>
                    <a:pt x="1491943" y="3136170"/>
                  </a:lnTo>
                  <a:lnTo>
                    <a:pt x="1541271" y="3152622"/>
                  </a:lnTo>
                  <a:lnTo>
                    <a:pt x="1591196" y="3168634"/>
                  </a:lnTo>
                  <a:lnTo>
                    <a:pt x="1641707" y="3184199"/>
                  </a:lnTo>
                  <a:lnTo>
                    <a:pt x="1692793" y="3199313"/>
                  </a:lnTo>
                  <a:lnTo>
                    <a:pt x="1744444" y="3213970"/>
                  </a:lnTo>
                  <a:lnTo>
                    <a:pt x="1796649" y="3228164"/>
                  </a:lnTo>
                  <a:lnTo>
                    <a:pt x="1849399" y="3241892"/>
                  </a:lnTo>
                  <a:lnTo>
                    <a:pt x="1902683" y="3255146"/>
                  </a:lnTo>
                  <a:lnTo>
                    <a:pt x="1956490" y="3267922"/>
                  </a:lnTo>
                  <a:lnTo>
                    <a:pt x="2010810" y="3280214"/>
                  </a:lnTo>
                  <a:lnTo>
                    <a:pt x="2065633" y="3292018"/>
                  </a:lnTo>
                  <a:lnTo>
                    <a:pt x="2120948" y="3303327"/>
                  </a:lnTo>
                  <a:lnTo>
                    <a:pt x="2176745" y="3314137"/>
                  </a:lnTo>
                  <a:lnTo>
                    <a:pt x="2233014" y="3324442"/>
                  </a:lnTo>
                  <a:lnTo>
                    <a:pt x="2289745" y="3334236"/>
                  </a:lnTo>
                  <a:lnTo>
                    <a:pt x="2346926" y="3343515"/>
                  </a:lnTo>
                  <a:lnTo>
                    <a:pt x="2404548" y="3352273"/>
                  </a:lnTo>
                  <a:lnTo>
                    <a:pt x="2462600" y="3360505"/>
                  </a:lnTo>
                  <a:lnTo>
                    <a:pt x="2521072" y="3368205"/>
                  </a:lnTo>
                  <a:lnTo>
                    <a:pt x="2579954" y="3375368"/>
                  </a:lnTo>
                  <a:lnTo>
                    <a:pt x="2639234" y="3381988"/>
                  </a:lnTo>
                  <a:lnTo>
                    <a:pt x="2698904" y="3388061"/>
                  </a:lnTo>
                  <a:lnTo>
                    <a:pt x="2758951" y="3393581"/>
                  </a:lnTo>
                  <a:lnTo>
                    <a:pt x="2819367" y="3398543"/>
                  </a:lnTo>
                  <a:lnTo>
                    <a:pt x="2880141" y="3402941"/>
                  </a:lnTo>
                  <a:lnTo>
                    <a:pt x="2941262" y="3406770"/>
                  </a:lnTo>
                  <a:lnTo>
                    <a:pt x="3002719" y="3410024"/>
                  </a:lnTo>
                  <a:lnTo>
                    <a:pt x="3064504" y="3412699"/>
                  </a:lnTo>
                  <a:lnTo>
                    <a:pt x="3126604" y="3414788"/>
                  </a:lnTo>
                  <a:lnTo>
                    <a:pt x="3189011" y="3416288"/>
                  </a:lnTo>
                  <a:lnTo>
                    <a:pt x="3251712" y="3417191"/>
                  </a:lnTo>
                  <a:lnTo>
                    <a:pt x="3314700" y="3417493"/>
                  </a:lnTo>
                  <a:lnTo>
                    <a:pt x="3377687" y="3417191"/>
                  </a:lnTo>
                  <a:lnTo>
                    <a:pt x="3440388" y="3416288"/>
                  </a:lnTo>
                  <a:lnTo>
                    <a:pt x="3502795" y="3414788"/>
                  </a:lnTo>
                  <a:lnTo>
                    <a:pt x="3564895" y="3412699"/>
                  </a:lnTo>
                  <a:lnTo>
                    <a:pt x="3626680" y="3410024"/>
                  </a:lnTo>
                  <a:lnTo>
                    <a:pt x="3688137" y="3406770"/>
                  </a:lnTo>
                  <a:lnTo>
                    <a:pt x="3749258" y="3402941"/>
                  </a:lnTo>
                  <a:lnTo>
                    <a:pt x="3810032" y="3398543"/>
                  </a:lnTo>
                  <a:lnTo>
                    <a:pt x="3870448" y="3393581"/>
                  </a:lnTo>
                  <a:lnTo>
                    <a:pt x="3930495" y="3388061"/>
                  </a:lnTo>
                  <a:lnTo>
                    <a:pt x="3990165" y="3381988"/>
                  </a:lnTo>
                  <a:lnTo>
                    <a:pt x="4049445" y="3375368"/>
                  </a:lnTo>
                  <a:lnTo>
                    <a:pt x="4108327" y="3368205"/>
                  </a:lnTo>
                  <a:lnTo>
                    <a:pt x="4166799" y="3360505"/>
                  </a:lnTo>
                  <a:lnTo>
                    <a:pt x="4224851" y="3352273"/>
                  </a:lnTo>
                  <a:lnTo>
                    <a:pt x="4282473" y="3343515"/>
                  </a:lnTo>
                  <a:lnTo>
                    <a:pt x="4339654" y="3334236"/>
                  </a:lnTo>
                  <a:lnTo>
                    <a:pt x="4396385" y="3324442"/>
                  </a:lnTo>
                  <a:lnTo>
                    <a:pt x="4452654" y="3314137"/>
                  </a:lnTo>
                  <a:lnTo>
                    <a:pt x="4508451" y="3303327"/>
                  </a:lnTo>
                  <a:lnTo>
                    <a:pt x="4563766" y="3292018"/>
                  </a:lnTo>
                  <a:lnTo>
                    <a:pt x="4618589" y="3280214"/>
                  </a:lnTo>
                  <a:lnTo>
                    <a:pt x="4672909" y="3267922"/>
                  </a:lnTo>
                  <a:lnTo>
                    <a:pt x="4726716" y="3255146"/>
                  </a:lnTo>
                  <a:lnTo>
                    <a:pt x="4780000" y="3241892"/>
                  </a:lnTo>
                  <a:lnTo>
                    <a:pt x="4832750" y="3228164"/>
                  </a:lnTo>
                  <a:lnTo>
                    <a:pt x="4884955" y="3213970"/>
                  </a:lnTo>
                  <a:lnTo>
                    <a:pt x="4936606" y="3199313"/>
                  </a:lnTo>
                  <a:lnTo>
                    <a:pt x="4987692" y="3184199"/>
                  </a:lnTo>
                  <a:lnTo>
                    <a:pt x="5038203" y="3168634"/>
                  </a:lnTo>
                  <a:lnTo>
                    <a:pt x="5088128" y="3152622"/>
                  </a:lnTo>
                  <a:lnTo>
                    <a:pt x="5137456" y="3136170"/>
                  </a:lnTo>
                  <a:lnTo>
                    <a:pt x="5186179" y="3119282"/>
                  </a:lnTo>
                  <a:lnTo>
                    <a:pt x="5234285" y="3101964"/>
                  </a:lnTo>
                  <a:lnTo>
                    <a:pt x="5281763" y="3084222"/>
                  </a:lnTo>
                  <a:lnTo>
                    <a:pt x="5328604" y="3066060"/>
                  </a:lnTo>
                  <a:lnTo>
                    <a:pt x="5374798" y="3047483"/>
                  </a:lnTo>
                  <a:lnTo>
                    <a:pt x="5420333" y="3028498"/>
                  </a:lnTo>
                  <a:lnTo>
                    <a:pt x="5465199" y="3009110"/>
                  </a:lnTo>
                  <a:lnTo>
                    <a:pt x="5509386" y="2989323"/>
                  </a:lnTo>
                  <a:lnTo>
                    <a:pt x="5552885" y="2969144"/>
                  </a:lnTo>
                  <a:lnTo>
                    <a:pt x="5595683" y="2948577"/>
                  </a:lnTo>
                  <a:lnTo>
                    <a:pt x="5637772" y="2927629"/>
                  </a:lnTo>
                  <a:lnTo>
                    <a:pt x="5679140" y="2906303"/>
                  </a:lnTo>
                  <a:lnTo>
                    <a:pt x="5719777" y="2884606"/>
                  </a:lnTo>
                  <a:lnTo>
                    <a:pt x="5759673" y="2862543"/>
                  </a:lnTo>
                  <a:lnTo>
                    <a:pt x="5798818" y="2840120"/>
                  </a:lnTo>
                  <a:lnTo>
                    <a:pt x="5837200" y="2817341"/>
                  </a:lnTo>
                  <a:lnTo>
                    <a:pt x="5874811" y="2794212"/>
                  </a:lnTo>
                  <a:lnTo>
                    <a:pt x="5911639" y="2770739"/>
                  </a:lnTo>
                  <a:lnTo>
                    <a:pt x="5947674" y="2746926"/>
                  </a:lnTo>
                  <a:lnTo>
                    <a:pt x="5982906" y="2722779"/>
                  </a:lnTo>
                  <a:lnTo>
                    <a:pt x="6017324" y="2698303"/>
                  </a:lnTo>
                  <a:lnTo>
                    <a:pt x="6050918" y="2673505"/>
                  </a:lnTo>
                  <a:lnTo>
                    <a:pt x="6083677" y="2648388"/>
                  </a:lnTo>
                  <a:lnTo>
                    <a:pt x="6115592" y="2622958"/>
                  </a:lnTo>
                  <a:lnTo>
                    <a:pt x="6146652" y="2597222"/>
                  </a:lnTo>
                  <a:lnTo>
                    <a:pt x="6176846" y="2571183"/>
                  </a:lnTo>
                  <a:lnTo>
                    <a:pt x="6206164" y="2544848"/>
                  </a:lnTo>
                  <a:lnTo>
                    <a:pt x="6234596" y="2518222"/>
                  </a:lnTo>
                  <a:lnTo>
                    <a:pt x="6262132" y="2491310"/>
                  </a:lnTo>
                  <a:lnTo>
                    <a:pt x="6314471" y="2436649"/>
                  </a:lnTo>
                  <a:lnTo>
                    <a:pt x="6363100" y="2380909"/>
                  </a:lnTo>
                  <a:lnTo>
                    <a:pt x="6407936" y="2324132"/>
                  </a:lnTo>
                  <a:lnTo>
                    <a:pt x="6448895" y="2266361"/>
                  </a:lnTo>
                  <a:lnTo>
                    <a:pt x="6485894" y="2207639"/>
                  </a:lnTo>
                  <a:lnTo>
                    <a:pt x="6518851" y="2148008"/>
                  </a:lnTo>
                  <a:lnTo>
                    <a:pt x="6547683" y="2087512"/>
                  </a:lnTo>
                  <a:lnTo>
                    <a:pt x="6572306" y="2026193"/>
                  </a:lnTo>
                  <a:lnTo>
                    <a:pt x="6592639" y="1964093"/>
                  </a:lnTo>
                  <a:lnTo>
                    <a:pt x="6608597" y="1901256"/>
                  </a:lnTo>
                  <a:lnTo>
                    <a:pt x="6620099" y="1837724"/>
                  </a:lnTo>
                  <a:lnTo>
                    <a:pt x="6627060" y="1773540"/>
                  </a:lnTo>
                  <a:lnTo>
                    <a:pt x="6629400" y="1708746"/>
                  </a:lnTo>
                  <a:lnTo>
                    <a:pt x="6628813" y="1676276"/>
                  </a:lnTo>
                  <a:lnTo>
                    <a:pt x="6624152" y="1611782"/>
                  </a:lnTo>
                  <a:lnTo>
                    <a:pt x="6614910" y="1547919"/>
                  </a:lnTo>
                  <a:lnTo>
                    <a:pt x="6601170" y="1484729"/>
                  </a:lnTo>
                  <a:lnTo>
                    <a:pt x="6583014" y="1422255"/>
                  </a:lnTo>
                  <a:lnTo>
                    <a:pt x="6560526" y="1360540"/>
                  </a:lnTo>
                  <a:lnTo>
                    <a:pt x="6533788" y="1299627"/>
                  </a:lnTo>
                  <a:lnTo>
                    <a:pt x="6502883" y="1239558"/>
                  </a:lnTo>
                  <a:lnTo>
                    <a:pt x="6467894" y="1180377"/>
                  </a:lnTo>
                  <a:lnTo>
                    <a:pt x="6428905" y="1122125"/>
                  </a:lnTo>
                  <a:lnTo>
                    <a:pt x="6385997" y="1064846"/>
                  </a:lnTo>
                  <a:lnTo>
                    <a:pt x="6339255" y="1008582"/>
                  </a:lnTo>
                  <a:lnTo>
                    <a:pt x="6288760" y="953376"/>
                  </a:lnTo>
                  <a:lnTo>
                    <a:pt x="6234596" y="899271"/>
                  </a:lnTo>
                  <a:lnTo>
                    <a:pt x="6206164" y="872645"/>
                  </a:lnTo>
                  <a:lnTo>
                    <a:pt x="6176846" y="846309"/>
                  </a:lnTo>
                  <a:lnTo>
                    <a:pt x="6146652" y="820271"/>
                  </a:lnTo>
                  <a:lnTo>
                    <a:pt x="6115592" y="794534"/>
                  </a:lnTo>
                  <a:lnTo>
                    <a:pt x="6083677" y="769105"/>
                  </a:lnTo>
                  <a:lnTo>
                    <a:pt x="6050918" y="743988"/>
                  </a:lnTo>
                  <a:lnTo>
                    <a:pt x="6017324" y="719189"/>
                  </a:lnTo>
                  <a:lnTo>
                    <a:pt x="5982906" y="694714"/>
                  </a:lnTo>
                  <a:lnTo>
                    <a:pt x="5947674" y="670567"/>
                  </a:lnTo>
                  <a:lnTo>
                    <a:pt x="5911639" y="646754"/>
                  </a:lnTo>
                  <a:lnTo>
                    <a:pt x="5874811" y="623281"/>
                  </a:lnTo>
                  <a:lnTo>
                    <a:pt x="5837200" y="600152"/>
                  </a:lnTo>
                  <a:lnTo>
                    <a:pt x="5798818" y="577373"/>
                  </a:lnTo>
                  <a:lnTo>
                    <a:pt x="5759673" y="554949"/>
                  </a:lnTo>
                  <a:lnTo>
                    <a:pt x="5719777" y="532886"/>
                  </a:lnTo>
                  <a:lnTo>
                    <a:pt x="5679140" y="511190"/>
                  </a:lnTo>
                  <a:lnTo>
                    <a:pt x="5637772" y="489864"/>
                  </a:lnTo>
                  <a:lnTo>
                    <a:pt x="5595683" y="468915"/>
                  </a:lnTo>
                  <a:lnTo>
                    <a:pt x="5552885" y="448349"/>
                  </a:lnTo>
                  <a:lnTo>
                    <a:pt x="5509386" y="428169"/>
                  </a:lnTo>
                  <a:lnTo>
                    <a:pt x="5465199" y="408383"/>
                  </a:lnTo>
                  <a:lnTo>
                    <a:pt x="5420333" y="388994"/>
                  </a:lnTo>
                  <a:lnTo>
                    <a:pt x="5374798" y="370009"/>
                  </a:lnTo>
                  <a:lnTo>
                    <a:pt x="5328604" y="351433"/>
                  </a:lnTo>
                  <a:lnTo>
                    <a:pt x="5281763" y="333271"/>
                  </a:lnTo>
                  <a:lnTo>
                    <a:pt x="5234285" y="315528"/>
                  </a:lnTo>
                  <a:lnTo>
                    <a:pt x="5186179" y="298210"/>
                  </a:lnTo>
                  <a:lnTo>
                    <a:pt x="5137456" y="281323"/>
                  </a:lnTo>
                  <a:lnTo>
                    <a:pt x="5088128" y="264870"/>
                  </a:lnTo>
                  <a:lnTo>
                    <a:pt x="5038203" y="248859"/>
                  </a:lnTo>
                  <a:lnTo>
                    <a:pt x="4987692" y="233294"/>
                  </a:lnTo>
                  <a:lnTo>
                    <a:pt x="4936606" y="218180"/>
                  </a:lnTo>
                  <a:lnTo>
                    <a:pt x="4884955" y="203523"/>
                  </a:lnTo>
                  <a:lnTo>
                    <a:pt x="4832750" y="189328"/>
                  </a:lnTo>
                  <a:lnTo>
                    <a:pt x="4780000" y="175601"/>
                  </a:lnTo>
                  <a:lnTo>
                    <a:pt x="4726716" y="162347"/>
                  </a:lnTo>
                  <a:lnTo>
                    <a:pt x="4672909" y="149571"/>
                  </a:lnTo>
                  <a:lnTo>
                    <a:pt x="4618589" y="137278"/>
                  </a:lnTo>
                  <a:lnTo>
                    <a:pt x="4563766" y="125475"/>
                  </a:lnTo>
                  <a:lnTo>
                    <a:pt x="4508451" y="114165"/>
                  </a:lnTo>
                  <a:lnTo>
                    <a:pt x="4452654" y="103356"/>
                  </a:lnTo>
                  <a:lnTo>
                    <a:pt x="4396385" y="93051"/>
                  </a:lnTo>
                  <a:lnTo>
                    <a:pt x="4339654" y="83256"/>
                  </a:lnTo>
                  <a:lnTo>
                    <a:pt x="4282473" y="73977"/>
                  </a:lnTo>
                  <a:lnTo>
                    <a:pt x="4224851" y="65220"/>
                  </a:lnTo>
                  <a:lnTo>
                    <a:pt x="4166799" y="56988"/>
                  </a:lnTo>
                  <a:lnTo>
                    <a:pt x="4108327" y="49288"/>
                  </a:lnTo>
                  <a:lnTo>
                    <a:pt x="4049445" y="42125"/>
                  </a:lnTo>
                  <a:lnTo>
                    <a:pt x="3990165" y="35504"/>
                  </a:lnTo>
                  <a:lnTo>
                    <a:pt x="3930495" y="29431"/>
                  </a:lnTo>
                  <a:lnTo>
                    <a:pt x="3870448" y="23911"/>
                  </a:lnTo>
                  <a:lnTo>
                    <a:pt x="3810032" y="18950"/>
                  </a:lnTo>
                  <a:lnTo>
                    <a:pt x="3749258" y="14552"/>
                  </a:lnTo>
                  <a:lnTo>
                    <a:pt x="3688137" y="10723"/>
                  </a:lnTo>
                  <a:lnTo>
                    <a:pt x="3626680" y="7469"/>
                  </a:lnTo>
                  <a:lnTo>
                    <a:pt x="3564895" y="4794"/>
                  </a:lnTo>
                  <a:lnTo>
                    <a:pt x="3502795" y="2704"/>
                  </a:lnTo>
                  <a:lnTo>
                    <a:pt x="3440388" y="1205"/>
                  </a:lnTo>
                  <a:lnTo>
                    <a:pt x="3377687" y="302"/>
                  </a:lnTo>
                  <a:lnTo>
                    <a:pt x="3314700" y="0"/>
                  </a:lnTo>
                  <a:close/>
                </a:path>
              </a:pathLst>
            </a:custGeom>
            <a:solidFill>
              <a:srgbClr val="95B3D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15900" y="1962195"/>
              <a:ext cx="4302125" cy="3067050"/>
            </a:xfrm>
            <a:custGeom>
              <a:avLst/>
              <a:gdLst/>
              <a:ahLst/>
              <a:cxnLst/>
              <a:rect l="l" t="t" r="r" b="b"/>
              <a:pathLst>
                <a:path w="4302125" h="3067050">
                  <a:moveTo>
                    <a:pt x="2151063" y="0"/>
                  </a:moveTo>
                  <a:lnTo>
                    <a:pt x="2094665" y="516"/>
                  </a:lnTo>
                  <a:lnTo>
                    <a:pt x="2038624" y="2058"/>
                  </a:lnTo>
                  <a:lnTo>
                    <a:pt x="1982959" y="4613"/>
                  </a:lnTo>
                  <a:lnTo>
                    <a:pt x="1927687" y="8168"/>
                  </a:lnTo>
                  <a:lnTo>
                    <a:pt x="1872826" y="12710"/>
                  </a:lnTo>
                  <a:lnTo>
                    <a:pt x="1818393" y="18227"/>
                  </a:lnTo>
                  <a:lnTo>
                    <a:pt x="1764407" y="24706"/>
                  </a:lnTo>
                  <a:lnTo>
                    <a:pt x="1710885" y="32135"/>
                  </a:lnTo>
                  <a:lnTo>
                    <a:pt x="1657844" y="40500"/>
                  </a:lnTo>
                  <a:lnTo>
                    <a:pt x="1605303" y="49790"/>
                  </a:lnTo>
                  <a:lnTo>
                    <a:pt x="1553279" y="59991"/>
                  </a:lnTo>
                  <a:lnTo>
                    <a:pt x="1501790" y="71091"/>
                  </a:lnTo>
                  <a:lnTo>
                    <a:pt x="1450854" y="83078"/>
                  </a:lnTo>
                  <a:lnTo>
                    <a:pt x="1400487" y="95939"/>
                  </a:lnTo>
                  <a:lnTo>
                    <a:pt x="1350709" y="109660"/>
                  </a:lnTo>
                  <a:lnTo>
                    <a:pt x="1301537" y="124230"/>
                  </a:lnTo>
                  <a:lnTo>
                    <a:pt x="1252988" y="139636"/>
                  </a:lnTo>
                  <a:lnTo>
                    <a:pt x="1205080" y="155865"/>
                  </a:lnTo>
                  <a:lnTo>
                    <a:pt x="1157831" y="172905"/>
                  </a:lnTo>
                  <a:lnTo>
                    <a:pt x="1111258" y="190743"/>
                  </a:lnTo>
                  <a:lnTo>
                    <a:pt x="1065380" y="209366"/>
                  </a:lnTo>
                  <a:lnTo>
                    <a:pt x="1020214" y="228762"/>
                  </a:lnTo>
                  <a:lnTo>
                    <a:pt x="975777" y="248918"/>
                  </a:lnTo>
                  <a:lnTo>
                    <a:pt x="932088" y="269821"/>
                  </a:lnTo>
                  <a:lnTo>
                    <a:pt x="889164" y="291459"/>
                  </a:lnTo>
                  <a:lnTo>
                    <a:pt x="847023" y="313820"/>
                  </a:lnTo>
                  <a:lnTo>
                    <a:pt x="805683" y="336890"/>
                  </a:lnTo>
                  <a:lnTo>
                    <a:pt x="765160" y="360657"/>
                  </a:lnTo>
                  <a:lnTo>
                    <a:pt x="725474" y="385109"/>
                  </a:lnTo>
                  <a:lnTo>
                    <a:pt x="686641" y="410232"/>
                  </a:lnTo>
                  <a:lnTo>
                    <a:pt x="648680" y="436014"/>
                  </a:lnTo>
                  <a:lnTo>
                    <a:pt x="611608" y="462443"/>
                  </a:lnTo>
                  <a:lnTo>
                    <a:pt x="575442" y="489505"/>
                  </a:lnTo>
                  <a:lnTo>
                    <a:pt x="540201" y="517189"/>
                  </a:lnTo>
                  <a:lnTo>
                    <a:pt x="505903" y="545482"/>
                  </a:lnTo>
                  <a:lnTo>
                    <a:pt x="472564" y="574370"/>
                  </a:lnTo>
                  <a:lnTo>
                    <a:pt x="440203" y="603842"/>
                  </a:lnTo>
                  <a:lnTo>
                    <a:pt x="408837" y="633884"/>
                  </a:lnTo>
                  <a:lnTo>
                    <a:pt x="378485" y="664484"/>
                  </a:lnTo>
                  <a:lnTo>
                    <a:pt x="349163" y="695630"/>
                  </a:lnTo>
                  <a:lnTo>
                    <a:pt x="320890" y="727309"/>
                  </a:lnTo>
                  <a:lnTo>
                    <a:pt x="293683" y="759508"/>
                  </a:lnTo>
                  <a:lnTo>
                    <a:pt x="267560" y="792215"/>
                  </a:lnTo>
                  <a:lnTo>
                    <a:pt x="242538" y="825416"/>
                  </a:lnTo>
                  <a:lnTo>
                    <a:pt x="218636" y="859100"/>
                  </a:lnTo>
                  <a:lnTo>
                    <a:pt x="195871" y="893253"/>
                  </a:lnTo>
                  <a:lnTo>
                    <a:pt x="174261" y="927864"/>
                  </a:lnTo>
                  <a:lnTo>
                    <a:pt x="153823" y="962919"/>
                  </a:lnTo>
                  <a:lnTo>
                    <a:pt x="134575" y="998406"/>
                  </a:lnTo>
                  <a:lnTo>
                    <a:pt x="116536" y="1034312"/>
                  </a:lnTo>
                  <a:lnTo>
                    <a:pt x="99722" y="1070624"/>
                  </a:lnTo>
                  <a:lnTo>
                    <a:pt x="84151" y="1107331"/>
                  </a:lnTo>
                  <a:lnTo>
                    <a:pt x="69841" y="1144418"/>
                  </a:lnTo>
                  <a:lnTo>
                    <a:pt x="56811" y="1181875"/>
                  </a:lnTo>
                  <a:lnTo>
                    <a:pt x="45076" y="1219687"/>
                  </a:lnTo>
                  <a:lnTo>
                    <a:pt x="34656" y="1257843"/>
                  </a:lnTo>
                  <a:lnTo>
                    <a:pt x="25568" y="1296330"/>
                  </a:lnTo>
                  <a:lnTo>
                    <a:pt x="17829" y="1335135"/>
                  </a:lnTo>
                  <a:lnTo>
                    <a:pt x="11458" y="1374245"/>
                  </a:lnTo>
                  <a:lnTo>
                    <a:pt x="6471" y="1413649"/>
                  </a:lnTo>
                  <a:lnTo>
                    <a:pt x="2888" y="1453332"/>
                  </a:lnTo>
                  <a:lnTo>
                    <a:pt x="724" y="1493284"/>
                  </a:lnTo>
                  <a:lnTo>
                    <a:pt x="0" y="1533490"/>
                  </a:lnTo>
                  <a:lnTo>
                    <a:pt x="724" y="1573697"/>
                  </a:lnTo>
                  <a:lnTo>
                    <a:pt x="2888" y="1613648"/>
                  </a:lnTo>
                  <a:lnTo>
                    <a:pt x="6471" y="1653332"/>
                  </a:lnTo>
                  <a:lnTo>
                    <a:pt x="11458" y="1692735"/>
                  </a:lnTo>
                  <a:lnTo>
                    <a:pt x="17829" y="1731845"/>
                  </a:lnTo>
                  <a:lnTo>
                    <a:pt x="25568" y="1770650"/>
                  </a:lnTo>
                  <a:lnTo>
                    <a:pt x="34656" y="1809137"/>
                  </a:lnTo>
                  <a:lnTo>
                    <a:pt x="45076" y="1847293"/>
                  </a:lnTo>
                  <a:lnTo>
                    <a:pt x="56811" y="1885106"/>
                  </a:lnTo>
                  <a:lnTo>
                    <a:pt x="69841" y="1922562"/>
                  </a:lnTo>
                  <a:lnTo>
                    <a:pt x="84151" y="1959650"/>
                  </a:lnTo>
                  <a:lnTo>
                    <a:pt x="99722" y="1996356"/>
                  </a:lnTo>
                  <a:lnTo>
                    <a:pt x="116536" y="2032669"/>
                  </a:lnTo>
                  <a:lnTo>
                    <a:pt x="134575" y="2068575"/>
                  </a:lnTo>
                  <a:lnTo>
                    <a:pt x="153823" y="2104062"/>
                  </a:lnTo>
                  <a:lnTo>
                    <a:pt x="174261" y="2139117"/>
                  </a:lnTo>
                  <a:lnTo>
                    <a:pt x="195871" y="2173727"/>
                  </a:lnTo>
                  <a:lnTo>
                    <a:pt x="218636" y="2207881"/>
                  </a:lnTo>
                  <a:lnTo>
                    <a:pt x="242538" y="2241564"/>
                  </a:lnTo>
                  <a:lnTo>
                    <a:pt x="267560" y="2274766"/>
                  </a:lnTo>
                  <a:lnTo>
                    <a:pt x="293683" y="2307472"/>
                  </a:lnTo>
                  <a:lnTo>
                    <a:pt x="320890" y="2339671"/>
                  </a:lnTo>
                  <a:lnTo>
                    <a:pt x="349163" y="2371350"/>
                  </a:lnTo>
                  <a:lnTo>
                    <a:pt x="378485" y="2402496"/>
                  </a:lnTo>
                  <a:lnTo>
                    <a:pt x="408837" y="2433096"/>
                  </a:lnTo>
                  <a:lnTo>
                    <a:pt x="440203" y="2463139"/>
                  </a:lnTo>
                  <a:lnTo>
                    <a:pt x="472564" y="2492610"/>
                  </a:lnTo>
                  <a:lnTo>
                    <a:pt x="505903" y="2521499"/>
                  </a:lnTo>
                  <a:lnTo>
                    <a:pt x="540201" y="2549791"/>
                  </a:lnTo>
                  <a:lnTo>
                    <a:pt x="575442" y="2577475"/>
                  </a:lnTo>
                  <a:lnTo>
                    <a:pt x="611608" y="2604538"/>
                  </a:lnTo>
                  <a:lnTo>
                    <a:pt x="648680" y="2630966"/>
                  </a:lnTo>
                  <a:lnTo>
                    <a:pt x="686641" y="2656749"/>
                  </a:lnTo>
                  <a:lnTo>
                    <a:pt x="725474" y="2681872"/>
                  </a:lnTo>
                  <a:lnTo>
                    <a:pt x="765160" y="2706323"/>
                  </a:lnTo>
                  <a:lnTo>
                    <a:pt x="805683" y="2730090"/>
                  </a:lnTo>
                  <a:lnTo>
                    <a:pt x="847023" y="2753160"/>
                  </a:lnTo>
                  <a:lnTo>
                    <a:pt x="889164" y="2775521"/>
                  </a:lnTo>
                  <a:lnTo>
                    <a:pt x="932088" y="2797159"/>
                  </a:lnTo>
                  <a:lnTo>
                    <a:pt x="975777" y="2818063"/>
                  </a:lnTo>
                  <a:lnTo>
                    <a:pt x="1020214" y="2838219"/>
                  </a:lnTo>
                  <a:lnTo>
                    <a:pt x="1065380" y="2857615"/>
                  </a:lnTo>
                  <a:lnTo>
                    <a:pt x="1111258" y="2876238"/>
                  </a:lnTo>
                  <a:lnTo>
                    <a:pt x="1157831" y="2894075"/>
                  </a:lnTo>
                  <a:lnTo>
                    <a:pt x="1205080" y="2911115"/>
                  </a:lnTo>
                  <a:lnTo>
                    <a:pt x="1252988" y="2927344"/>
                  </a:lnTo>
                  <a:lnTo>
                    <a:pt x="1301537" y="2942750"/>
                  </a:lnTo>
                  <a:lnTo>
                    <a:pt x="1350709" y="2957320"/>
                  </a:lnTo>
                  <a:lnTo>
                    <a:pt x="1400487" y="2971042"/>
                  </a:lnTo>
                  <a:lnTo>
                    <a:pt x="1450854" y="2983902"/>
                  </a:lnTo>
                  <a:lnTo>
                    <a:pt x="1501790" y="2995889"/>
                  </a:lnTo>
                  <a:lnTo>
                    <a:pt x="1553279" y="3006989"/>
                  </a:lnTo>
                  <a:lnTo>
                    <a:pt x="1605303" y="3017191"/>
                  </a:lnTo>
                  <a:lnTo>
                    <a:pt x="1657844" y="3026480"/>
                  </a:lnTo>
                  <a:lnTo>
                    <a:pt x="1710885" y="3034846"/>
                  </a:lnTo>
                  <a:lnTo>
                    <a:pt x="1764407" y="3042274"/>
                  </a:lnTo>
                  <a:lnTo>
                    <a:pt x="1818393" y="3048753"/>
                  </a:lnTo>
                  <a:lnTo>
                    <a:pt x="1872826" y="3054270"/>
                  </a:lnTo>
                  <a:lnTo>
                    <a:pt x="1927687" y="3058812"/>
                  </a:lnTo>
                  <a:lnTo>
                    <a:pt x="1982959" y="3062367"/>
                  </a:lnTo>
                  <a:lnTo>
                    <a:pt x="2038624" y="3064922"/>
                  </a:lnTo>
                  <a:lnTo>
                    <a:pt x="2094665" y="3066464"/>
                  </a:lnTo>
                  <a:lnTo>
                    <a:pt x="2151063" y="3066981"/>
                  </a:lnTo>
                  <a:lnTo>
                    <a:pt x="2207462" y="3066464"/>
                  </a:lnTo>
                  <a:lnTo>
                    <a:pt x="2263502" y="3064922"/>
                  </a:lnTo>
                  <a:lnTo>
                    <a:pt x="2319167" y="3062367"/>
                  </a:lnTo>
                  <a:lnTo>
                    <a:pt x="2374440" y="3058812"/>
                  </a:lnTo>
                  <a:lnTo>
                    <a:pt x="2429301" y="3054270"/>
                  </a:lnTo>
                  <a:lnTo>
                    <a:pt x="2483733" y="3048753"/>
                  </a:lnTo>
                  <a:lnTo>
                    <a:pt x="2537719" y="3042274"/>
                  </a:lnTo>
                  <a:lnTo>
                    <a:pt x="2591242" y="3034846"/>
                  </a:lnTo>
                  <a:lnTo>
                    <a:pt x="2644282" y="3026480"/>
                  </a:lnTo>
                  <a:lnTo>
                    <a:pt x="2696823" y="3017191"/>
                  </a:lnTo>
                  <a:lnTo>
                    <a:pt x="2748847" y="3006989"/>
                  </a:lnTo>
                  <a:lnTo>
                    <a:pt x="2800336" y="2995889"/>
                  </a:lnTo>
                  <a:lnTo>
                    <a:pt x="2851272" y="2983902"/>
                  </a:lnTo>
                  <a:lnTo>
                    <a:pt x="2901639" y="2971042"/>
                  </a:lnTo>
                  <a:lnTo>
                    <a:pt x="2951417" y="2957320"/>
                  </a:lnTo>
                  <a:lnTo>
                    <a:pt x="3000589" y="2942750"/>
                  </a:lnTo>
                  <a:lnTo>
                    <a:pt x="3049138" y="2927344"/>
                  </a:lnTo>
                  <a:lnTo>
                    <a:pt x="3097046" y="2911115"/>
                  </a:lnTo>
                  <a:lnTo>
                    <a:pt x="3144295" y="2894075"/>
                  </a:lnTo>
                  <a:lnTo>
                    <a:pt x="3190867" y="2876238"/>
                  </a:lnTo>
                  <a:lnTo>
                    <a:pt x="3236746" y="2857615"/>
                  </a:lnTo>
                  <a:lnTo>
                    <a:pt x="3281912" y="2838219"/>
                  </a:lnTo>
                  <a:lnTo>
                    <a:pt x="3326348" y="2818063"/>
                  </a:lnTo>
                  <a:lnTo>
                    <a:pt x="3370037" y="2797159"/>
                  </a:lnTo>
                  <a:lnTo>
                    <a:pt x="3412961" y="2775521"/>
                  </a:lnTo>
                  <a:lnTo>
                    <a:pt x="3455102" y="2753160"/>
                  </a:lnTo>
                  <a:lnTo>
                    <a:pt x="3496443" y="2730090"/>
                  </a:lnTo>
                  <a:lnTo>
                    <a:pt x="3536965" y="2706323"/>
                  </a:lnTo>
                  <a:lnTo>
                    <a:pt x="3576652" y="2681872"/>
                  </a:lnTo>
                  <a:lnTo>
                    <a:pt x="3615484" y="2656749"/>
                  </a:lnTo>
                  <a:lnTo>
                    <a:pt x="3653446" y="2630966"/>
                  </a:lnTo>
                  <a:lnTo>
                    <a:pt x="3690518" y="2604538"/>
                  </a:lnTo>
                  <a:lnTo>
                    <a:pt x="3726683" y="2577475"/>
                  </a:lnTo>
                  <a:lnTo>
                    <a:pt x="3761924" y="2549791"/>
                  </a:lnTo>
                  <a:lnTo>
                    <a:pt x="3796223" y="2521499"/>
                  </a:lnTo>
                  <a:lnTo>
                    <a:pt x="3829561" y="2492610"/>
                  </a:lnTo>
                  <a:lnTo>
                    <a:pt x="3861922" y="2463139"/>
                  </a:lnTo>
                  <a:lnTo>
                    <a:pt x="3893288" y="2433096"/>
                  </a:lnTo>
                  <a:lnTo>
                    <a:pt x="3923641" y="2402496"/>
                  </a:lnTo>
                  <a:lnTo>
                    <a:pt x="3952962" y="2371350"/>
                  </a:lnTo>
                  <a:lnTo>
                    <a:pt x="3981236" y="2339671"/>
                  </a:lnTo>
                  <a:lnTo>
                    <a:pt x="4008443" y="2307472"/>
                  </a:lnTo>
                  <a:lnTo>
                    <a:pt x="4034566" y="2274766"/>
                  </a:lnTo>
                  <a:lnTo>
                    <a:pt x="4059587" y="2241564"/>
                  </a:lnTo>
                  <a:lnTo>
                    <a:pt x="4083489" y="2207881"/>
                  </a:lnTo>
                  <a:lnTo>
                    <a:pt x="4106254" y="2173727"/>
                  </a:lnTo>
                  <a:lnTo>
                    <a:pt x="4127865" y="2139117"/>
                  </a:lnTo>
                  <a:lnTo>
                    <a:pt x="4148302" y="2104062"/>
                  </a:lnTo>
                  <a:lnTo>
                    <a:pt x="4167550" y="2068575"/>
                  </a:lnTo>
                  <a:lnTo>
                    <a:pt x="4185589" y="2032669"/>
                  </a:lnTo>
                  <a:lnTo>
                    <a:pt x="4202403" y="1996356"/>
                  </a:lnTo>
                  <a:lnTo>
                    <a:pt x="4217974" y="1959650"/>
                  </a:lnTo>
                  <a:lnTo>
                    <a:pt x="4232284" y="1922562"/>
                  </a:lnTo>
                  <a:lnTo>
                    <a:pt x="4245315" y="1885106"/>
                  </a:lnTo>
                  <a:lnTo>
                    <a:pt x="4257049" y="1847293"/>
                  </a:lnTo>
                  <a:lnTo>
                    <a:pt x="4267469" y="1809137"/>
                  </a:lnTo>
                  <a:lnTo>
                    <a:pt x="4276558" y="1770650"/>
                  </a:lnTo>
                  <a:lnTo>
                    <a:pt x="4284296" y="1731845"/>
                  </a:lnTo>
                  <a:lnTo>
                    <a:pt x="4290668" y="1692735"/>
                  </a:lnTo>
                  <a:lnTo>
                    <a:pt x="4295654" y="1653332"/>
                  </a:lnTo>
                  <a:lnTo>
                    <a:pt x="4299238" y="1613648"/>
                  </a:lnTo>
                  <a:lnTo>
                    <a:pt x="4301401" y="1573697"/>
                  </a:lnTo>
                  <a:lnTo>
                    <a:pt x="4302126" y="1533490"/>
                  </a:lnTo>
                  <a:lnTo>
                    <a:pt x="4301401" y="1493284"/>
                  </a:lnTo>
                  <a:lnTo>
                    <a:pt x="4299238" y="1453332"/>
                  </a:lnTo>
                  <a:lnTo>
                    <a:pt x="4295654" y="1413649"/>
                  </a:lnTo>
                  <a:lnTo>
                    <a:pt x="4290668" y="1374245"/>
                  </a:lnTo>
                  <a:lnTo>
                    <a:pt x="4284296" y="1335135"/>
                  </a:lnTo>
                  <a:lnTo>
                    <a:pt x="4276558" y="1296330"/>
                  </a:lnTo>
                  <a:lnTo>
                    <a:pt x="4267469" y="1257843"/>
                  </a:lnTo>
                  <a:lnTo>
                    <a:pt x="4257049" y="1219687"/>
                  </a:lnTo>
                  <a:lnTo>
                    <a:pt x="4245315" y="1181875"/>
                  </a:lnTo>
                  <a:lnTo>
                    <a:pt x="4232284" y="1144418"/>
                  </a:lnTo>
                  <a:lnTo>
                    <a:pt x="4217974" y="1107331"/>
                  </a:lnTo>
                  <a:lnTo>
                    <a:pt x="4202403" y="1070624"/>
                  </a:lnTo>
                  <a:lnTo>
                    <a:pt x="4185589" y="1034312"/>
                  </a:lnTo>
                  <a:lnTo>
                    <a:pt x="4167550" y="998406"/>
                  </a:lnTo>
                  <a:lnTo>
                    <a:pt x="4148302" y="962919"/>
                  </a:lnTo>
                  <a:lnTo>
                    <a:pt x="4127865" y="927864"/>
                  </a:lnTo>
                  <a:lnTo>
                    <a:pt x="4106254" y="893253"/>
                  </a:lnTo>
                  <a:lnTo>
                    <a:pt x="4083489" y="859100"/>
                  </a:lnTo>
                  <a:lnTo>
                    <a:pt x="4059587" y="825416"/>
                  </a:lnTo>
                  <a:lnTo>
                    <a:pt x="4034566" y="792215"/>
                  </a:lnTo>
                  <a:lnTo>
                    <a:pt x="4008443" y="759508"/>
                  </a:lnTo>
                  <a:lnTo>
                    <a:pt x="3981236" y="727309"/>
                  </a:lnTo>
                  <a:lnTo>
                    <a:pt x="3952962" y="695630"/>
                  </a:lnTo>
                  <a:lnTo>
                    <a:pt x="3923641" y="664484"/>
                  </a:lnTo>
                  <a:lnTo>
                    <a:pt x="3893288" y="633884"/>
                  </a:lnTo>
                  <a:lnTo>
                    <a:pt x="3861922" y="603842"/>
                  </a:lnTo>
                  <a:lnTo>
                    <a:pt x="3829561" y="574370"/>
                  </a:lnTo>
                  <a:lnTo>
                    <a:pt x="3796223" y="545482"/>
                  </a:lnTo>
                  <a:lnTo>
                    <a:pt x="3761924" y="517189"/>
                  </a:lnTo>
                  <a:lnTo>
                    <a:pt x="3726683" y="489505"/>
                  </a:lnTo>
                  <a:lnTo>
                    <a:pt x="3690518" y="462443"/>
                  </a:lnTo>
                  <a:lnTo>
                    <a:pt x="3653446" y="436014"/>
                  </a:lnTo>
                  <a:lnTo>
                    <a:pt x="3615484" y="410232"/>
                  </a:lnTo>
                  <a:lnTo>
                    <a:pt x="3576652" y="385109"/>
                  </a:lnTo>
                  <a:lnTo>
                    <a:pt x="3536965" y="360657"/>
                  </a:lnTo>
                  <a:lnTo>
                    <a:pt x="3496443" y="336890"/>
                  </a:lnTo>
                  <a:lnTo>
                    <a:pt x="3455102" y="313820"/>
                  </a:lnTo>
                  <a:lnTo>
                    <a:pt x="3412961" y="291459"/>
                  </a:lnTo>
                  <a:lnTo>
                    <a:pt x="3370037" y="269821"/>
                  </a:lnTo>
                  <a:lnTo>
                    <a:pt x="3326348" y="248918"/>
                  </a:lnTo>
                  <a:lnTo>
                    <a:pt x="3281912" y="228762"/>
                  </a:lnTo>
                  <a:lnTo>
                    <a:pt x="3236746" y="209366"/>
                  </a:lnTo>
                  <a:lnTo>
                    <a:pt x="3190867" y="190743"/>
                  </a:lnTo>
                  <a:lnTo>
                    <a:pt x="3144295" y="172905"/>
                  </a:lnTo>
                  <a:lnTo>
                    <a:pt x="3097046" y="155865"/>
                  </a:lnTo>
                  <a:lnTo>
                    <a:pt x="3049138" y="139636"/>
                  </a:lnTo>
                  <a:lnTo>
                    <a:pt x="3000589" y="124230"/>
                  </a:lnTo>
                  <a:lnTo>
                    <a:pt x="2951417" y="109660"/>
                  </a:lnTo>
                  <a:lnTo>
                    <a:pt x="2901639" y="95939"/>
                  </a:lnTo>
                  <a:lnTo>
                    <a:pt x="2851272" y="83078"/>
                  </a:lnTo>
                  <a:lnTo>
                    <a:pt x="2800336" y="71091"/>
                  </a:lnTo>
                  <a:lnTo>
                    <a:pt x="2748847" y="59991"/>
                  </a:lnTo>
                  <a:lnTo>
                    <a:pt x="2696823" y="49790"/>
                  </a:lnTo>
                  <a:lnTo>
                    <a:pt x="2644282" y="40500"/>
                  </a:lnTo>
                  <a:lnTo>
                    <a:pt x="2591242" y="32135"/>
                  </a:lnTo>
                  <a:lnTo>
                    <a:pt x="2537719" y="24706"/>
                  </a:lnTo>
                  <a:lnTo>
                    <a:pt x="2483733" y="18227"/>
                  </a:lnTo>
                  <a:lnTo>
                    <a:pt x="2429301" y="12710"/>
                  </a:lnTo>
                  <a:lnTo>
                    <a:pt x="2374440" y="8168"/>
                  </a:lnTo>
                  <a:lnTo>
                    <a:pt x="2319167" y="4613"/>
                  </a:lnTo>
                  <a:lnTo>
                    <a:pt x="2263502" y="2058"/>
                  </a:lnTo>
                  <a:lnTo>
                    <a:pt x="2207462" y="516"/>
                  </a:lnTo>
                  <a:lnTo>
                    <a:pt x="2151063" y="0"/>
                  </a:lnTo>
                  <a:close/>
                </a:path>
              </a:pathLst>
            </a:custGeom>
            <a:solidFill>
              <a:srgbClr val="B9CDE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52400" y="2370413"/>
              <a:ext cx="2425700" cy="2251075"/>
            </a:xfrm>
            <a:custGeom>
              <a:avLst/>
              <a:gdLst/>
              <a:ahLst/>
              <a:cxnLst/>
              <a:rect l="l" t="t" r="r" b="b"/>
              <a:pathLst>
                <a:path w="2425700" h="2251075">
                  <a:moveTo>
                    <a:pt x="1212848" y="0"/>
                  </a:moveTo>
                  <a:lnTo>
                    <a:pt x="1162855" y="938"/>
                  </a:lnTo>
                  <a:lnTo>
                    <a:pt x="1113376" y="3730"/>
                  </a:lnTo>
                  <a:lnTo>
                    <a:pt x="1064451" y="8338"/>
                  </a:lnTo>
                  <a:lnTo>
                    <a:pt x="1016118" y="14727"/>
                  </a:lnTo>
                  <a:lnTo>
                    <a:pt x="968417" y="22861"/>
                  </a:lnTo>
                  <a:lnTo>
                    <a:pt x="921387" y="32703"/>
                  </a:lnTo>
                  <a:lnTo>
                    <a:pt x="875066" y="44217"/>
                  </a:lnTo>
                  <a:lnTo>
                    <a:pt x="829494" y="57367"/>
                  </a:lnTo>
                  <a:lnTo>
                    <a:pt x="784710" y="72116"/>
                  </a:lnTo>
                  <a:lnTo>
                    <a:pt x="740753" y="88429"/>
                  </a:lnTo>
                  <a:lnTo>
                    <a:pt x="697661" y="106269"/>
                  </a:lnTo>
                  <a:lnTo>
                    <a:pt x="655474" y="125600"/>
                  </a:lnTo>
                  <a:lnTo>
                    <a:pt x="614231" y="146386"/>
                  </a:lnTo>
                  <a:lnTo>
                    <a:pt x="573971" y="168591"/>
                  </a:lnTo>
                  <a:lnTo>
                    <a:pt x="534733" y="192178"/>
                  </a:lnTo>
                  <a:lnTo>
                    <a:pt x="496556" y="217112"/>
                  </a:lnTo>
                  <a:lnTo>
                    <a:pt x="459478" y="243355"/>
                  </a:lnTo>
                  <a:lnTo>
                    <a:pt x="423539" y="270873"/>
                  </a:lnTo>
                  <a:lnTo>
                    <a:pt x="388779" y="299628"/>
                  </a:lnTo>
                  <a:lnTo>
                    <a:pt x="355235" y="329584"/>
                  </a:lnTo>
                  <a:lnTo>
                    <a:pt x="322947" y="360706"/>
                  </a:lnTo>
                  <a:lnTo>
                    <a:pt x="291954" y="392957"/>
                  </a:lnTo>
                  <a:lnTo>
                    <a:pt x="262295" y="426300"/>
                  </a:lnTo>
                  <a:lnTo>
                    <a:pt x="234009" y="460700"/>
                  </a:lnTo>
                  <a:lnTo>
                    <a:pt x="207135" y="496121"/>
                  </a:lnTo>
                  <a:lnTo>
                    <a:pt x="181712" y="532526"/>
                  </a:lnTo>
                  <a:lnTo>
                    <a:pt x="157779" y="569879"/>
                  </a:lnTo>
                  <a:lnTo>
                    <a:pt x="135375" y="608144"/>
                  </a:lnTo>
                  <a:lnTo>
                    <a:pt x="114540" y="647285"/>
                  </a:lnTo>
                  <a:lnTo>
                    <a:pt x="95311" y="687265"/>
                  </a:lnTo>
                  <a:lnTo>
                    <a:pt x="77729" y="728048"/>
                  </a:lnTo>
                  <a:lnTo>
                    <a:pt x="61831" y="769599"/>
                  </a:lnTo>
                  <a:lnTo>
                    <a:pt x="47658" y="811880"/>
                  </a:lnTo>
                  <a:lnTo>
                    <a:pt x="35248" y="854856"/>
                  </a:lnTo>
                  <a:lnTo>
                    <a:pt x="24640" y="898490"/>
                  </a:lnTo>
                  <a:lnTo>
                    <a:pt x="15874" y="942747"/>
                  </a:lnTo>
                  <a:lnTo>
                    <a:pt x="8987" y="987589"/>
                  </a:lnTo>
                  <a:lnTo>
                    <a:pt x="4020" y="1032982"/>
                  </a:lnTo>
                  <a:lnTo>
                    <a:pt x="1011" y="1078888"/>
                  </a:lnTo>
                  <a:lnTo>
                    <a:pt x="0" y="1125272"/>
                  </a:lnTo>
                  <a:lnTo>
                    <a:pt x="1011" y="1171655"/>
                  </a:lnTo>
                  <a:lnTo>
                    <a:pt x="4020" y="1217561"/>
                  </a:lnTo>
                  <a:lnTo>
                    <a:pt x="8987" y="1262954"/>
                  </a:lnTo>
                  <a:lnTo>
                    <a:pt x="15874" y="1307797"/>
                  </a:lnTo>
                  <a:lnTo>
                    <a:pt x="24640" y="1352053"/>
                  </a:lnTo>
                  <a:lnTo>
                    <a:pt x="35248" y="1395688"/>
                  </a:lnTo>
                  <a:lnTo>
                    <a:pt x="47658" y="1438663"/>
                  </a:lnTo>
                  <a:lnTo>
                    <a:pt x="61831" y="1480945"/>
                  </a:lnTo>
                  <a:lnTo>
                    <a:pt x="77729" y="1522495"/>
                  </a:lnTo>
                  <a:lnTo>
                    <a:pt x="95311" y="1563278"/>
                  </a:lnTo>
                  <a:lnTo>
                    <a:pt x="114540" y="1603258"/>
                  </a:lnTo>
                  <a:lnTo>
                    <a:pt x="135375" y="1642399"/>
                  </a:lnTo>
                  <a:lnTo>
                    <a:pt x="157779" y="1680664"/>
                  </a:lnTo>
                  <a:lnTo>
                    <a:pt x="181712" y="1718017"/>
                  </a:lnTo>
                  <a:lnTo>
                    <a:pt x="207135" y="1754422"/>
                  </a:lnTo>
                  <a:lnTo>
                    <a:pt x="234009" y="1789843"/>
                  </a:lnTo>
                  <a:lnTo>
                    <a:pt x="262295" y="1824243"/>
                  </a:lnTo>
                  <a:lnTo>
                    <a:pt x="291954" y="1857587"/>
                  </a:lnTo>
                  <a:lnTo>
                    <a:pt x="322947" y="1889837"/>
                  </a:lnTo>
                  <a:lnTo>
                    <a:pt x="355235" y="1920959"/>
                  </a:lnTo>
                  <a:lnTo>
                    <a:pt x="388779" y="1950916"/>
                  </a:lnTo>
                  <a:lnTo>
                    <a:pt x="423539" y="1979671"/>
                  </a:lnTo>
                  <a:lnTo>
                    <a:pt x="459478" y="2007188"/>
                  </a:lnTo>
                  <a:lnTo>
                    <a:pt x="496556" y="2033431"/>
                  </a:lnTo>
                  <a:lnTo>
                    <a:pt x="534733" y="2058365"/>
                  </a:lnTo>
                  <a:lnTo>
                    <a:pt x="573971" y="2081952"/>
                  </a:lnTo>
                  <a:lnTo>
                    <a:pt x="614231" y="2104157"/>
                  </a:lnTo>
                  <a:lnTo>
                    <a:pt x="655474" y="2124943"/>
                  </a:lnTo>
                  <a:lnTo>
                    <a:pt x="697661" y="2144274"/>
                  </a:lnTo>
                  <a:lnTo>
                    <a:pt x="740753" y="2162114"/>
                  </a:lnTo>
                  <a:lnTo>
                    <a:pt x="784710" y="2178427"/>
                  </a:lnTo>
                  <a:lnTo>
                    <a:pt x="829494" y="2193177"/>
                  </a:lnTo>
                  <a:lnTo>
                    <a:pt x="875066" y="2206326"/>
                  </a:lnTo>
                  <a:lnTo>
                    <a:pt x="921387" y="2217840"/>
                  </a:lnTo>
                  <a:lnTo>
                    <a:pt x="968417" y="2227682"/>
                  </a:lnTo>
                  <a:lnTo>
                    <a:pt x="1016118" y="2235816"/>
                  </a:lnTo>
                  <a:lnTo>
                    <a:pt x="1064451" y="2242205"/>
                  </a:lnTo>
                  <a:lnTo>
                    <a:pt x="1113376" y="2246813"/>
                  </a:lnTo>
                  <a:lnTo>
                    <a:pt x="1162855" y="2249605"/>
                  </a:lnTo>
                  <a:lnTo>
                    <a:pt x="1212848" y="2250544"/>
                  </a:lnTo>
                  <a:lnTo>
                    <a:pt x="1262842" y="2249605"/>
                  </a:lnTo>
                  <a:lnTo>
                    <a:pt x="1312321" y="2246813"/>
                  </a:lnTo>
                  <a:lnTo>
                    <a:pt x="1361246" y="2242205"/>
                  </a:lnTo>
                  <a:lnTo>
                    <a:pt x="1409579" y="2235816"/>
                  </a:lnTo>
                  <a:lnTo>
                    <a:pt x="1457280" y="2227682"/>
                  </a:lnTo>
                  <a:lnTo>
                    <a:pt x="1504310" y="2217840"/>
                  </a:lnTo>
                  <a:lnTo>
                    <a:pt x="1550631" y="2206326"/>
                  </a:lnTo>
                  <a:lnTo>
                    <a:pt x="1596203" y="2193177"/>
                  </a:lnTo>
                  <a:lnTo>
                    <a:pt x="1640987" y="2178427"/>
                  </a:lnTo>
                  <a:lnTo>
                    <a:pt x="1684944" y="2162114"/>
                  </a:lnTo>
                  <a:lnTo>
                    <a:pt x="1728036" y="2144274"/>
                  </a:lnTo>
                  <a:lnTo>
                    <a:pt x="1770222" y="2124943"/>
                  </a:lnTo>
                  <a:lnTo>
                    <a:pt x="1811465" y="2104157"/>
                  </a:lnTo>
                  <a:lnTo>
                    <a:pt x="1851726" y="2081952"/>
                  </a:lnTo>
                  <a:lnTo>
                    <a:pt x="1890964" y="2058365"/>
                  </a:lnTo>
                  <a:lnTo>
                    <a:pt x="1929141" y="2033431"/>
                  </a:lnTo>
                  <a:lnTo>
                    <a:pt x="1966219" y="2007188"/>
                  </a:lnTo>
                  <a:lnTo>
                    <a:pt x="2002158" y="1979671"/>
                  </a:lnTo>
                  <a:lnTo>
                    <a:pt x="2036918" y="1950916"/>
                  </a:lnTo>
                  <a:lnTo>
                    <a:pt x="2070462" y="1920959"/>
                  </a:lnTo>
                  <a:lnTo>
                    <a:pt x="2102750" y="1889837"/>
                  </a:lnTo>
                  <a:lnTo>
                    <a:pt x="2133743" y="1857587"/>
                  </a:lnTo>
                  <a:lnTo>
                    <a:pt x="2163402" y="1824243"/>
                  </a:lnTo>
                  <a:lnTo>
                    <a:pt x="2191688" y="1789843"/>
                  </a:lnTo>
                  <a:lnTo>
                    <a:pt x="2218562" y="1754422"/>
                  </a:lnTo>
                  <a:lnTo>
                    <a:pt x="2243985" y="1718017"/>
                  </a:lnTo>
                  <a:lnTo>
                    <a:pt x="2267917" y="1680664"/>
                  </a:lnTo>
                  <a:lnTo>
                    <a:pt x="2290321" y="1642399"/>
                  </a:lnTo>
                  <a:lnTo>
                    <a:pt x="2311157" y="1603258"/>
                  </a:lnTo>
                  <a:lnTo>
                    <a:pt x="2330385" y="1563278"/>
                  </a:lnTo>
                  <a:lnTo>
                    <a:pt x="2347968" y="1522495"/>
                  </a:lnTo>
                  <a:lnTo>
                    <a:pt x="2363865" y="1480945"/>
                  </a:lnTo>
                  <a:lnTo>
                    <a:pt x="2378038" y="1438663"/>
                  </a:lnTo>
                  <a:lnTo>
                    <a:pt x="2390448" y="1395688"/>
                  </a:lnTo>
                  <a:lnTo>
                    <a:pt x="2401056" y="1352053"/>
                  </a:lnTo>
                  <a:lnTo>
                    <a:pt x="2409823" y="1307797"/>
                  </a:lnTo>
                  <a:lnTo>
                    <a:pt x="2416709" y="1262954"/>
                  </a:lnTo>
                  <a:lnTo>
                    <a:pt x="2421676" y="1217561"/>
                  </a:lnTo>
                  <a:lnTo>
                    <a:pt x="2424685" y="1171655"/>
                  </a:lnTo>
                  <a:lnTo>
                    <a:pt x="2425697" y="1125272"/>
                  </a:lnTo>
                  <a:lnTo>
                    <a:pt x="2424685" y="1078888"/>
                  </a:lnTo>
                  <a:lnTo>
                    <a:pt x="2421676" y="1032982"/>
                  </a:lnTo>
                  <a:lnTo>
                    <a:pt x="2416709" y="987589"/>
                  </a:lnTo>
                  <a:lnTo>
                    <a:pt x="2409823" y="942747"/>
                  </a:lnTo>
                  <a:lnTo>
                    <a:pt x="2401056" y="898490"/>
                  </a:lnTo>
                  <a:lnTo>
                    <a:pt x="2390448" y="854856"/>
                  </a:lnTo>
                  <a:lnTo>
                    <a:pt x="2378038" y="811880"/>
                  </a:lnTo>
                  <a:lnTo>
                    <a:pt x="2363865" y="769599"/>
                  </a:lnTo>
                  <a:lnTo>
                    <a:pt x="2347968" y="728048"/>
                  </a:lnTo>
                  <a:lnTo>
                    <a:pt x="2330385" y="687265"/>
                  </a:lnTo>
                  <a:lnTo>
                    <a:pt x="2311157" y="647285"/>
                  </a:lnTo>
                  <a:lnTo>
                    <a:pt x="2290321" y="608144"/>
                  </a:lnTo>
                  <a:lnTo>
                    <a:pt x="2267917" y="569879"/>
                  </a:lnTo>
                  <a:lnTo>
                    <a:pt x="2243985" y="532526"/>
                  </a:lnTo>
                  <a:lnTo>
                    <a:pt x="2218562" y="496121"/>
                  </a:lnTo>
                  <a:lnTo>
                    <a:pt x="2191688" y="460700"/>
                  </a:lnTo>
                  <a:lnTo>
                    <a:pt x="2163402" y="426300"/>
                  </a:lnTo>
                  <a:lnTo>
                    <a:pt x="2133743" y="392957"/>
                  </a:lnTo>
                  <a:lnTo>
                    <a:pt x="2102750" y="360706"/>
                  </a:lnTo>
                  <a:lnTo>
                    <a:pt x="2070462" y="329584"/>
                  </a:lnTo>
                  <a:lnTo>
                    <a:pt x="2036918" y="299628"/>
                  </a:lnTo>
                  <a:lnTo>
                    <a:pt x="2002158" y="270873"/>
                  </a:lnTo>
                  <a:lnTo>
                    <a:pt x="1966219" y="243355"/>
                  </a:lnTo>
                  <a:lnTo>
                    <a:pt x="1929141" y="217112"/>
                  </a:lnTo>
                  <a:lnTo>
                    <a:pt x="1890964" y="192178"/>
                  </a:lnTo>
                  <a:lnTo>
                    <a:pt x="1851726" y="168591"/>
                  </a:lnTo>
                  <a:lnTo>
                    <a:pt x="1811465" y="146386"/>
                  </a:lnTo>
                  <a:lnTo>
                    <a:pt x="1770222" y="125600"/>
                  </a:lnTo>
                  <a:lnTo>
                    <a:pt x="1728036" y="106269"/>
                  </a:lnTo>
                  <a:lnTo>
                    <a:pt x="1684944" y="88429"/>
                  </a:lnTo>
                  <a:lnTo>
                    <a:pt x="1640987" y="72116"/>
                  </a:lnTo>
                  <a:lnTo>
                    <a:pt x="1596203" y="57367"/>
                  </a:lnTo>
                  <a:lnTo>
                    <a:pt x="1550631" y="44217"/>
                  </a:lnTo>
                  <a:lnTo>
                    <a:pt x="1504310" y="32703"/>
                  </a:lnTo>
                  <a:lnTo>
                    <a:pt x="1457280" y="22861"/>
                  </a:lnTo>
                  <a:lnTo>
                    <a:pt x="1409579" y="14727"/>
                  </a:lnTo>
                  <a:lnTo>
                    <a:pt x="1361246" y="8338"/>
                  </a:lnTo>
                  <a:lnTo>
                    <a:pt x="1312321" y="3730"/>
                  </a:lnTo>
                  <a:lnTo>
                    <a:pt x="1262842" y="938"/>
                  </a:lnTo>
                  <a:lnTo>
                    <a:pt x="1212848" y="0"/>
                  </a:lnTo>
                  <a:close/>
                </a:path>
              </a:pathLst>
            </a:custGeom>
            <a:solidFill>
              <a:srgbClr val="DCE6F2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516380" y="3337052"/>
            <a:ext cx="1748155" cy="94615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 indent="190500">
              <a:lnSpc>
                <a:spcPct val="100800"/>
              </a:lnSpc>
              <a:spcBef>
                <a:spcPts val="85"/>
              </a:spcBef>
            </a:pPr>
            <a:r>
              <a:rPr dirty="0" u="sng" sz="1200" spc="-8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Hospital</a:t>
            </a:r>
            <a:r>
              <a:rPr dirty="0" u="sng" sz="12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Global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Budgets</a:t>
            </a:r>
            <a:r>
              <a:rPr dirty="0" sz="1200" spc="-100" b="1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Population-</a:t>
            </a:r>
            <a:r>
              <a:rPr dirty="0" sz="1200" spc="-75">
                <a:latin typeface="Arial"/>
                <a:cs typeface="Arial"/>
              </a:rPr>
              <a:t>based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55">
                <a:latin typeface="Arial"/>
                <a:cs typeface="Arial"/>
              </a:rPr>
              <a:t>payments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40">
                <a:latin typeface="Arial"/>
                <a:cs typeface="Arial"/>
              </a:rPr>
              <a:t>Maryland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hospitals; </a:t>
            </a:r>
            <a:r>
              <a:rPr dirty="0" sz="1200" spc="-45">
                <a:latin typeface="Arial"/>
                <a:cs typeface="Arial"/>
              </a:rPr>
              <a:t>Continuation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40">
                <a:latin typeface="Arial"/>
                <a:cs typeface="Arial"/>
              </a:rPr>
              <a:t>policy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from </a:t>
            </a:r>
            <a:r>
              <a:rPr dirty="0" sz="1200" spc="-40">
                <a:latin typeface="Arial"/>
                <a:cs typeface="Arial"/>
              </a:rPr>
              <a:t>Maryland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40">
                <a:latin typeface="Arial"/>
                <a:cs typeface="Arial"/>
              </a:rPr>
              <a:t>All-</a:t>
            </a:r>
            <a:r>
              <a:rPr dirty="0" sz="1200" spc="-95">
                <a:latin typeface="Arial"/>
                <a:cs typeface="Arial"/>
              </a:rPr>
              <a:t>Payer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Model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7008" y="2862072"/>
            <a:ext cx="457200" cy="448055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2676955" y="3337052"/>
            <a:ext cx="1557655" cy="94615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85"/>
              </a:spcBef>
            </a:pPr>
            <a:r>
              <a:rPr dirty="0" u="sng" sz="1200" spc="-1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Care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Redesign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Program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70">
                <a:latin typeface="Arial"/>
                <a:cs typeface="Arial"/>
              </a:rPr>
              <a:t>Gainsharing</a:t>
            </a:r>
            <a:r>
              <a:rPr dirty="0" sz="120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between </a:t>
            </a:r>
            <a:r>
              <a:rPr dirty="0" sz="1200" spc="-50">
                <a:latin typeface="Arial"/>
                <a:cs typeface="Arial"/>
              </a:rPr>
              <a:t>hospitals,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 spc="-45">
                <a:latin typeface="Arial"/>
                <a:cs typeface="Arial"/>
              </a:rPr>
              <a:t>hospital-</a:t>
            </a:r>
            <a:r>
              <a:rPr dirty="0" sz="1200" spc="-65">
                <a:latin typeface="Arial"/>
                <a:cs typeface="Arial"/>
              </a:rPr>
              <a:t>based </a:t>
            </a:r>
            <a:r>
              <a:rPr dirty="0" sz="1200" spc="-60">
                <a:latin typeface="Arial"/>
                <a:cs typeface="Arial"/>
              </a:rPr>
              <a:t>specialists,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non-</a:t>
            </a:r>
            <a:r>
              <a:rPr dirty="0" sz="1200" spc="-10">
                <a:latin typeface="Arial"/>
                <a:cs typeface="Arial"/>
              </a:rPr>
              <a:t>hospital providers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684910" y="2895600"/>
            <a:ext cx="5775960" cy="2433955"/>
            <a:chOff x="684910" y="2895600"/>
            <a:chExt cx="5775960" cy="2433955"/>
          </a:xfrm>
        </p:grpSpPr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30880" y="2895600"/>
              <a:ext cx="646176" cy="41452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39511" y="2895600"/>
              <a:ext cx="612648" cy="38100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91260" y="5204434"/>
              <a:ext cx="1496695" cy="118745"/>
            </a:xfrm>
            <a:custGeom>
              <a:avLst/>
              <a:gdLst/>
              <a:ahLst/>
              <a:cxnLst/>
              <a:rect l="l" t="t" r="r" b="b"/>
              <a:pathLst>
                <a:path w="1496695" h="118745">
                  <a:moveTo>
                    <a:pt x="0" y="0"/>
                  </a:moveTo>
                  <a:lnTo>
                    <a:pt x="777" y="23111"/>
                  </a:lnTo>
                  <a:lnTo>
                    <a:pt x="2898" y="41984"/>
                  </a:lnTo>
                  <a:lnTo>
                    <a:pt x="6043" y="54709"/>
                  </a:lnTo>
                  <a:lnTo>
                    <a:pt x="9895" y="59375"/>
                  </a:lnTo>
                  <a:lnTo>
                    <a:pt x="738304" y="59375"/>
                  </a:lnTo>
                  <a:lnTo>
                    <a:pt x="742156" y="64041"/>
                  </a:lnTo>
                  <a:lnTo>
                    <a:pt x="745301" y="76766"/>
                  </a:lnTo>
                  <a:lnTo>
                    <a:pt x="747422" y="95639"/>
                  </a:lnTo>
                  <a:lnTo>
                    <a:pt x="748200" y="118751"/>
                  </a:lnTo>
                  <a:lnTo>
                    <a:pt x="748977" y="95639"/>
                  </a:lnTo>
                  <a:lnTo>
                    <a:pt x="751098" y="76766"/>
                  </a:lnTo>
                  <a:lnTo>
                    <a:pt x="754243" y="64041"/>
                  </a:lnTo>
                  <a:lnTo>
                    <a:pt x="758095" y="59375"/>
                  </a:lnTo>
                  <a:lnTo>
                    <a:pt x="1486504" y="59375"/>
                  </a:lnTo>
                  <a:lnTo>
                    <a:pt x="1490356" y="54709"/>
                  </a:lnTo>
                  <a:lnTo>
                    <a:pt x="1493501" y="41984"/>
                  </a:lnTo>
                  <a:lnTo>
                    <a:pt x="1495622" y="23111"/>
                  </a:lnTo>
                  <a:lnTo>
                    <a:pt x="1496400" y="0"/>
                  </a:lnTo>
                </a:path>
              </a:pathLst>
            </a:custGeom>
            <a:ln w="12700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555789" y="5204435"/>
              <a:ext cx="1765300" cy="118745"/>
            </a:xfrm>
            <a:custGeom>
              <a:avLst/>
              <a:gdLst/>
              <a:ahLst/>
              <a:cxnLst/>
              <a:rect l="l" t="t" r="r" b="b"/>
              <a:pathLst>
                <a:path w="1765300" h="118745">
                  <a:moveTo>
                    <a:pt x="0" y="0"/>
                  </a:moveTo>
                  <a:lnTo>
                    <a:pt x="777" y="23111"/>
                  </a:lnTo>
                  <a:lnTo>
                    <a:pt x="2898" y="41984"/>
                  </a:lnTo>
                  <a:lnTo>
                    <a:pt x="6044" y="54709"/>
                  </a:lnTo>
                  <a:lnTo>
                    <a:pt x="9896" y="59375"/>
                  </a:lnTo>
                  <a:lnTo>
                    <a:pt x="872755" y="59375"/>
                  </a:lnTo>
                  <a:lnTo>
                    <a:pt x="876607" y="64040"/>
                  </a:lnTo>
                  <a:lnTo>
                    <a:pt x="879753" y="76765"/>
                  </a:lnTo>
                  <a:lnTo>
                    <a:pt x="881874" y="95638"/>
                  </a:lnTo>
                  <a:lnTo>
                    <a:pt x="882652" y="118750"/>
                  </a:lnTo>
                  <a:lnTo>
                    <a:pt x="883429" y="95638"/>
                  </a:lnTo>
                  <a:lnTo>
                    <a:pt x="885550" y="76765"/>
                  </a:lnTo>
                  <a:lnTo>
                    <a:pt x="888696" y="64040"/>
                  </a:lnTo>
                  <a:lnTo>
                    <a:pt x="892548" y="59375"/>
                  </a:lnTo>
                  <a:lnTo>
                    <a:pt x="1755408" y="59375"/>
                  </a:lnTo>
                  <a:lnTo>
                    <a:pt x="1759259" y="54709"/>
                  </a:lnTo>
                  <a:lnTo>
                    <a:pt x="1762405" y="41984"/>
                  </a:lnTo>
                  <a:lnTo>
                    <a:pt x="1764526" y="23111"/>
                  </a:lnTo>
                  <a:lnTo>
                    <a:pt x="1765304" y="0"/>
                  </a:lnTo>
                </a:path>
              </a:pathLst>
            </a:custGeom>
            <a:ln w="12700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4695566" y="5204435"/>
              <a:ext cx="1758950" cy="118745"/>
            </a:xfrm>
            <a:custGeom>
              <a:avLst/>
              <a:gdLst/>
              <a:ahLst/>
              <a:cxnLst/>
              <a:rect l="l" t="t" r="r" b="b"/>
              <a:pathLst>
                <a:path w="1758950" h="118745">
                  <a:moveTo>
                    <a:pt x="0" y="0"/>
                  </a:moveTo>
                  <a:lnTo>
                    <a:pt x="777" y="23111"/>
                  </a:lnTo>
                  <a:lnTo>
                    <a:pt x="2898" y="41984"/>
                  </a:lnTo>
                  <a:lnTo>
                    <a:pt x="6043" y="54709"/>
                  </a:lnTo>
                  <a:lnTo>
                    <a:pt x="9895" y="59375"/>
                  </a:lnTo>
                  <a:lnTo>
                    <a:pt x="869580" y="59375"/>
                  </a:lnTo>
                  <a:lnTo>
                    <a:pt x="873432" y="64040"/>
                  </a:lnTo>
                  <a:lnTo>
                    <a:pt x="876577" y="76765"/>
                  </a:lnTo>
                  <a:lnTo>
                    <a:pt x="878698" y="95638"/>
                  </a:lnTo>
                  <a:lnTo>
                    <a:pt x="879476" y="118750"/>
                  </a:lnTo>
                  <a:lnTo>
                    <a:pt x="880253" y="95638"/>
                  </a:lnTo>
                  <a:lnTo>
                    <a:pt x="882374" y="76765"/>
                  </a:lnTo>
                  <a:lnTo>
                    <a:pt x="885519" y="64040"/>
                  </a:lnTo>
                  <a:lnTo>
                    <a:pt x="889371" y="59375"/>
                  </a:lnTo>
                  <a:lnTo>
                    <a:pt x="1749057" y="59375"/>
                  </a:lnTo>
                  <a:lnTo>
                    <a:pt x="1752908" y="54709"/>
                  </a:lnTo>
                  <a:lnTo>
                    <a:pt x="1756053" y="41984"/>
                  </a:lnTo>
                  <a:lnTo>
                    <a:pt x="1758174" y="23111"/>
                  </a:lnTo>
                  <a:lnTo>
                    <a:pt x="1758952" y="0"/>
                  </a:lnTo>
                </a:path>
              </a:pathLst>
            </a:custGeom>
            <a:ln w="12700">
              <a:solidFill>
                <a:srgbClr val="4A7EB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4600571" y="3337052"/>
            <a:ext cx="1927860" cy="112268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324485" marR="83820" indent="-121285">
              <a:lnSpc>
                <a:spcPct val="105000"/>
              </a:lnSpc>
              <a:spcBef>
                <a:spcPts val="25"/>
              </a:spcBef>
            </a:pPr>
            <a:r>
              <a:rPr dirty="0" u="sng" sz="1200" spc="-6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Maryland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Comprehensive</a:t>
            </a:r>
            <a:r>
              <a:rPr dirty="0" sz="1200" spc="-100" b="1">
                <a:latin typeface="Arial"/>
                <a:cs typeface="Arial"/>
              </a:rPr>
              <a:t> </a:t>
            </a:r>
            <a:r>
              <a:rPr dirty="0" u="sng" sz="1200" spc="-9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Primary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Care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Program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90"/>
              </a:lnSpc>
              <a:spcBef>
                <a:spcPts val="40"/>
              </a:spcBef>
            </a:pPr>
            <a:r>
              <a:rPr dirty="0" sz="1200" spc="-65">
                <a:latin typeface="Arial"/>
                <a:cs typeface="Arial"/>
              </a:rPr>
              <a:t>Financial</a:t>
            </a:r>
            <a:r>
              <a:rPr dirty="0" sz="1200" spc="-35">
                <a:latin typeface="Arial"/>
                <a:cs typeface="Arial"/>
              </a:rPr>
              <a:t> support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primary </a:t>
            </a:r>
            <a:r>
              <a:rPr dirty="0" sz="1200" spc="-70">
                <a:latin typeface="Arial"/>
                <a:cs typeface="Arial"/>
              </a:rPr>
              <a:t>care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providers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performing </a:t>
            </a:r>
            <a:r>
              <a:rPr dirty="0" sz="1200" spc="-50">
                <a:latin typeface="Arial"/>
                <a:cs typeface="Arial"/>
              </a:rPr>
              <a:t>care</a:t>
            </a:r>
            <a:endParaRPr sz="1200">
              <a:latin typeface="Arial"/>
              <a:cs typeface="Arial"/>
            </a:endParaRPr>
          </a:p>
          <a:p>
            <a:pPr marL="12700" marR="842010">
              <a:lnSpc>
                <a:spcPts val="1390"/>
              </a:lnSpc>
              <a:spcBef>
                <a:spcPts val="125"/>
              </a:spcBef>
            </a:pPr>
            <a:r>
              <a:rPr dirty="0" sz="1200" spc="-60">
                <a:latin typeface="Arial"/>
                <a:cs typeface="Arial"/>
              </a:rPr>
              <a:t>management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for </a:t>
            </a:r>
            <a:r>
              <a:rPr dirty="0" sz="1200" spc="-55">
                <a:latin typeface="Arial"/>
                <a:cs typeface="Arial"/>
              </a:rPr>
              <a:t>high-</a:t>
            </a:r>
            <a:r>
              <a:rPr dirty="0" sz="1200" spc="-45">
                <a:latin typeface="Arial"/>
                <a:cs typeface="Arial"/>
              </a:rPr>
              <a:t>risk</a:t>
            </a:r>
            <a:r>
              <a:rPr dirty="0" sz="1200">
                <a:latin typeface="Arial"/>
                <a:cs typeface="Arial"/>
              </a:rPr>
              <a:t> </a:t>
            </a:r>
            <a:r>
              <a:rPr dirty="0" sz="1200" spc="-35">
                <a:latin typeface="Arial"/>
                <a:cs typeface="Arial"/>
              </a:rPr>
              <a:t>patients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3</a:t>
            </a:fld>
          </a:p>
        </p:txBody>
      </p:sp>
      <p:sp>
        <p:nvSpPr>
          <p:cNvPr id="19" name="object 19"/>
          <p:cNvSpPr txBox="1"/>
          <p:nvPr/>
        </p:nvSpPr>
        <p:spPr>
          <a:xfrm>
            <a:off x="585988" y="5327396"/>
            <a:ext cx="6337300" cy="7308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>
              <a:lnSpc>
                <a:spcPct val="100000"/>
              </a:lnSpc>
              <a:spcBef>
                <a:spcPts val="100"/>
              </a:spcBef>
              <a:tabLst>
                <a:tab pos="1829435" algn="l"/>
                <a:tab pos="4026535" algn="l"/>
              </a:tabLst>
            </a:pPr>
            <a:r>
              <a:rPr dirty="0" sz="1200" spc="-50" i="1">
                <a:latin typeface="Arial"/>
                <a:cs typeface="Arial"/>
              </a:rPr>
              <a:t>Hospital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only</a:t>
            </a:r>
            <a:r>
              <a:rPr dirty="0" sz="1200" i="1">
                <a:latin typeface="Arial"/>
                <a:cs typeface="Arial"/>
              </a:rPr>
              <a:t>	</a:t>
            </a:r>
            <a:r>
              <a:rPr dirty="0" sz="1200" spc="-30" i="1">
                <a:latin typeface="Arial"/>
                <a:cs typeface="Arial"/>
              </a:rPr>
              <a:t>Inpatient </a:t>
            </a:r>
            <a:r>
              <a:rPr dirty="0" sz="1200" spc="-50" i="1">
                <a:latin typeface="Arial"/>
                <a:cs typeface="Arial"/>
              </a:rPr>
              <a:t>and</a:t>
            </a:r>
            <a:r>
              <a:rPr dirty="0" sz="1200" spc="-25" i="1">
                <a:latin typeface="Arial"/>
                <a:cs typeface="Arial"/>
              </a:rPr>
              <a:t> outpatient </a:t>
            </a:r>
            <a:r>
              <a:rPr dirty="0" sz="1200" spc="-10" i="1">
                <a:latin typeface="Arial"/>
                <a:cs typeface="Arial"/>
              </a:rPr>
              <a:t>settings</a:t>
            </a:r>
            <a:r>
              <a:rPr dirty="0" sz="1200" i="1">
                <a:latin typeface="Arial"/>
                <a:cs typeface="Arial"/>
              </a:rPr>
              <a:t>	</a:t>
            </a:r>
            <a:r>
              <a:rPr dirty="0" sz="1200" spc="-50" i="1">
                <a:latin typeface="Arial"/>
                <a:cs typeface="Arial"/>
              </a:rPr>
              <a:t>Primary</a:t>
            </a:r>
            <a:r>
              <a:rPr dirty="0" sz="1200" spc="-40" i="1">
                <a:latin typeface="Arial"/>
                <a:cs typeface="Arial"/>
              </a:rPr>
              <a:t> </a:t>
            </a:r>
            <a:r>
              <a:rPr dirty="0" sz="1200" spc="-65" i="1">
                <a:latin typeface="Arial"/>
                <a:cs typeface="Arial"/>
              </a:rPr>
              <a:t>care</a:t>
            </a:r>
            <a:r>
              <a:rPr dirty="0" sz="1200" spc="-40" i="1">
                <a:latin typeface="Arial"/>
                <a:cs typeface="Arial"/>
              </a:rPr>
              <a:t> </a:t>
            </a:r>
            <a:r>
              <a:rPr dirty="0" sz="1200" spc="-50" i="1">
                <a:latin typeface="Arial"/>
                <a:cs typeface="Arial"/>
              </a:rPr>
              <a:t>and community</a:t>
            </a:r>
            <a:r>
              <a:rPr dirty="0" sz="1200" spc="-40" i="1">
                <a:latin typeface="Arial"/>
                <a:cs typeface="Arial"/>
              </a:rPr>
              <a:t> </a:t>
            </a:r>
            <a:r>
              <a:rPr dirty="0" sz="1200" spc="-30" i="1">
                <a:latin typeface="Arial"/>
                <a:cs typeface="Arial"/>
              </a:rPr>
              <a:t>settings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1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-85">
                <a:latin typeface="Arial"/>
                <a:cs typeface="Arial"/>
              </a:rPr>
              <a:t>Performance</a:t>
            </a:r>
            <a:r>
              <a:rPr dirty="0" sz="1600" spc="-55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Period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90">
                <a:latin typeface="Arial"/>
                <a:cs typeface="Arial"/>
              </a:rPr>
              <a:t>begins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105">
                <a:latin typeface="Arial"/>
                <a:cs typeface="Arial"/>
              </a:rPr>
              <a:t>January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75">
                <a:latin typeface="Arial"/>
                <a:cs typeface="Arial"/>
              </a:rPr>
              <a:t>1,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80">
                <a:latin typeface="Arial"/>
                <a:cs typeface="Arial"/>
              </a:rPr>
              <a:t>2019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90">
                <a:latin typeface="Arial"/>
                <a:cs typeface="Arial"/>
              </a:rPr>
              <a:t>and</a:t>
            </a:r>
            <a:r>
              <a:rPr dirty="0" sz="1600" spc="-65">
                <a:latin typeface="Arial"/>
                <a:cs typeface="Arial"/>
              </a:rPr>
              <a:t> continues</a:t>
            </a:r>
            <a:r>
              <a:rPr dirty="0" sz="1600" spc="-60">
                <a:latin typeface="Arial"/>
                <a:cs typeface="Arial"/>
              </a:rPr>
              <a:t> </a:t>
            </a:r>
            <a:r>
              <a:rPr dirty="0" sz="1600" spc="-45">
                <a:latin typeface="Arial"/>
                <a:cs typeface="Arial"/>
              </a:rPr>
              <a:t>through</a:t>
            </a:r>
            <a:r>
              <a:rPr dirty="0" sz="1600" spc="-65">
                <a:latin typeface="Arial"/>
                <a:cs typeface="Arial"/>
              </a:rPr>
              <a:t> </a:t>
            </a:r>
            <a:r>
              <a:rPr dirty="0" sz="1600" spc="-20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3123" rIns="0" bIns="0" rtlCol="0" vert="horz">
            <a:spAutoFit/>
          </a:bodyPr>
          <a:lstStyle/>
          <a:p>
            <a:pPr marL="121285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Accountable</a:t>
            </a:r>
            <a:r>
              <a:rPr dirty="0" spc="-80"/>
              <a:t> </a:t>
            </a:r>
            <a:r>
              <a:rPr dirty="0"/>
              <a:t>Health</a:t>
            </a:r>
            <a:r>
              <a:rPr dirty="0" spc="-75"/>
              <a:t> </a:t>
            </a:r>
            <a:r>
              <a:rPr dirty="0"/>
              <a:t>Communities</a:t>
            </a:r>
            <a:r>
              <a:rPr dirty="0" spc="-80"/>
              <a:t> </a:t>
            </a:r>
            <a:r>
              <a:rPr dirty="0"/>
              <a:t>Model</a:t>
            </a:r>
            <a:r>
              <a:rPr dirty="0" spc="-85"/>
              <a:t> </a:t>
            </a:r>
            <a:r>
              <a:rPr dirty="0"/>
              <a:t>addresses</a:t>
            </a:r>
            <a:r>
              <a:rPr dirty="0" spc="-80"/>
              <a:t> </a:t>
            </a:r>
            <a:r>
              <a:rPr dirty="0" spc="-10"/>
              <a:t>health-related </a:t>
            </a:r>
            <a:r>
              <a:rPr dirty="0"/>
              <a:t>social</a:t>
            </a:r>
            <a:r>
              <a:rPr dirty="0" spc="-50"/>
              <a:t> </a:t>
            </a:r>
            <a:r>
              <a:rPr dirty="0" spc="-20"/>
              <a:t>needs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4380" y="768364"/>
            <a:ext cx="3207385" cy="3378200"/>
          </a:xfrm>
          <a:prstGeom prst="rect">
            <a:avLst/>
          </a:prstGeom>
        </p:spPr>
        <p:txBody>
          <a:bodyPr wrap="square" lIns="0" tIns="132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45"/>
              </a:spcBef>
            </a:pPr>
            <a:r>
              <a:rPr dirty="0" u="sng" sz="2000" spc="-235" b="1">
                <a:solidFill>
                  <a:srgbClr val="376092"/>
                </a:solidFill>
                <a:uFill>
                  <a:solidFill>
                    <a:srgbClr val="376092"/>
                  </a:solidFill>
                </a:uFill>
                <a:latin typeface="Arial"/>
                <a:cs typeface="Arial"/>
              </a:rPr>
              <a:t>Key</a:t>
            </a:r>
            <a:r>
              <a:rPr dirty="0" u="sng" sz="2000" spc="-90" b="1">
                <a:solidFill>
                  <a:srgbClr val="376092"/>
                </a:solidFill>
                <a:uFill>
                  <a:solidFill>
                    <a:srgbClr val="376092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55" b="1">
                <a:solidFill>
                  <a:srgbClr val="376092"/>
                </a:solidFill>
                <a:uFill>
                  <a:solidFill>
                    <a:srgbClr val="376092"/>
                  </a:solidFill>
                </a:uFill>
                <a:latin typeface="Arial"/>
                <a:cs typeface="Arial"/>
              </a:rPr>
              <a:t>Innovations</a:t>
            </a:r>
            <a:endParaRPr sz="2000">
              <a:latin typeface="Arial"/>
              <a:cs typeface="Arial"/>
            </a:endParaRPr>
          </a:p>
          <a:p>
            <a:pPr marL="360045" marR="143510" indent="-347345">
              <a:lnSpc>
                <a:spcPct val="100000"/>
              </a:lnSpc>
              <a:spcBef>
                <a:spcPts val="805"/>
              </a:spcBef>
              <a:buClr>
                <a:srgbClr val="000000"/>
              </a:buClr>
              <a:buFont typeface="Arial"/>
              <a:buChar char="•"/>
              <a:tabLst>
                <a:tab pos="360045" algn="l"/>
              </a:tabLst>
            </a:pPr>
            <a:r>
              <a:rPr dirty="0" sz="1700" spc="-155" b="1">
                <a:solidFill>
                  <a:srgbClr val="376092"/>
                </a:solidFill>
                <a:latin typeface="Arial"/>
                <a:cs typeface="Arial"/>
              </a:rPr>
              <a:t>Systematic</a:t>
            </a:r>
            <a:r>
              <a:rPr dirty="0" sz="1700" spc="-6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160" b="1">
                <a:solidFill>
                  <a:srgbClr val="376092"/>
                </a:solidFill>
                <a:latin typeface="Arial"/>
                <a:cs typeface="Arial"/>
              </a:rPr>
              <a:t>screening</a:t>
            </a:r>
            <a:r>
              <a:rPr dirty="0" sz="1700" spc="-7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>
                <a:latin typeface="Arial"/>
                <a:cs typeface="Arial"/>
              </a:rPr>
              <a:t>of</a:t>
            </a:r>
            <a:r>
              <a:rPr dirty="0" sz="1700" spc="-60">
                <a:latin typeface="Arial"/>
                <a:cs typeface="Arial"/>
              </a:rPr>
              <a:t> </a:t>
            </a:r>
            <a:r>
              <a:rPr dirty="0" sz="1700" spc="-25">
                <a:latin typeface="Arial"/>
                <a:cs typeface="Arial"/>
              </a:rPr>
              <a:t>all </a:t>
            </a:r>
            <a:r>
              <a:rPr dirty="0" sz="1700" spc="-70">
                <a:latin typeface="Arial"/>
                <a:cs typeface="Arial"/>
              </a:rPr>
              <a:t>Medicare</a:t>
            </a:r>
            <a:r>
              <a:rPr dirty="0" sz="1700" spc="-60">
                <a:latin typeface="Arial"/>
                <a:cs typeface="Arial"/>
              </a:rPr>
              <a:t> </a:t>
            </a:r>
            <a:r>
              <a:rPr dirty="0" sz="1700" spc="-100">
                <a:latin typeface="Arial"/>
                <a:cs typeface="Arial"/>
              </a:rPr>
              <a:t>and</a:t>
            </a:r>
            <a:r>
              <a:rPr dirty="0" sz="1700" spc="-65">
                <a:latin typeface="Arial"/>
                <a:cs typeface="Arial"/>
              </a:rPr>
              <a:t> </a:t>
            </a:r>
            <a:r>
              <a:rPr dirty="0" sz="1700" spc="-10">
                <a:latin typeface="Arial"/>
                <a:cs typeface="Arial"/>
              </a:rPr>
              <a:t>Medicaid </a:t>
            </a:r>
            <a:r>
              <a:rPr dirty="0" sz="1700" spc="-70">
                <a:latin typeface="Arial"/>
                <a:cs typeface="Arial"/>
              </a:rPr>
              <a:t>beneficiaries</a:t>
            </a:r>
            <a:r>
              <a:rPr dirty="0" sz="1700" spc="-55">
                <a:latin typeface="Arial"/>
                <a:cs typeface="Arial"/>
              </a:rPr>
              <a:t> </a:t>
            </a:r>
            <a:r>
              <a:rPr dirty="0" sz="1700">
                <a:latin typeface="Arial"/>
                <a:cs typeface="Arial"/>
              </a:rPr>
              <a:t>to</a:t>
            </a:r>
            <a:r>
              <a:rPr dirty="0" sz="1700" spc="-45">
                <a:latin typeface="Arial"/>
                <a:cs typeface="Arial"/>
              </a:rPr>
              <a:t> </a:t>
            </a:r>
            <a:r>
              <a:rPr dirty="0" sz="1700" spc="-25">
                <a:latin typeface="Arial"/>
                <a:cs typeface="Arial"/>
              </a:rPr>
              <a:t>identify</a:t>
            </a:r>
            <a:r>
              <a:rPr dirty="0" sz="1700" spc="-40">
                <a:latin typeface="Arial"/>
                <a:cs typeface="Arial"/>
              </a:rPr>
              <a:t> </a:t>
            </a:r>
            <a:r>
              <a:rPr dirty="0" sz="1700" spc="-30">
                <a:latin typeface="Arial"/>
                <a:cs typeface="Arial"/>
              </a:rPr>
              <a:t>unmet </a:t>
            </a:r>
            <a:r>
              <a:rPr dirty="0" sz="1700" spc="-55">
                <a:latin typeface="Arial"/>
                <a:cs typeface="Arial"/>
              </a:rPr>
              <a:t>health-related</a:t>
            </a:r>
            <a:r>
              <a:rPr dirty="0" sz="1700" spc="-40">
                <a:latin typeface="Arial"/>
                <a:cs typeface="Arial"/>
              </a:rPr>
              <a:t> </a:t>
            </a:r>
            <a:r>
              <a:rPr dirty="0" sz="1700" spc="-85">
                <a:latin typeface="Arial"/>
                <a:cs typeface="Arial"/>
              </a:rPr>
              <a:t>social</a:t>
            </a:r>
            <a:r>
              <a:rPr dirty="0" sz="1700" spc="-40">
                <a:latin typeface="Arial"/>
                <a:cs typeface="Arial"/>
              </a:rPr>
              <a:t> </a:t>
            </a:r>
            <a:r>
              <a:rPr dirty="0" sz="1700" spc="-20">
                <a:latin typeface="Arial"/>
                <a:cs typeface="Arial"/>
              </a:rPr>
              <a:t>needs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70"/>
              </a:spcBef>
              <a:buFont typeface="Arial"/>
              <a:buChar char="•"/>
            </a:pPr>
            <a:endParaRPr sz="1700">
              <a:latin typeface="Arial"/>
              <a:cs typeface="Arial"/>
            </a:endParaRPr>
          </a:p>
          <a:p>
            <a:pPr marL="360045" marR="5080" indent="-347345">
              <a:lnSpc>
                <a:spcPct val="100600"/>
              </a:lnSpc>
              <a:buChar char="•"/>
              <a:tabLst>
                <a:tab pos="360045" algn="l"/>
              </a:tabLst>
            </a:pPr>
            <a:r>
              <a:rPr dirty="0" sz="1700" spc="-155">
                <a:latin typeface="Arial"/>
                <a:cs typeface="Arial"/>
              </a:rPr>
              <a:t>Tests</a:t>
            </a:r>
            <a:r>
              <a:rPr dirty="0" sz="1700" spc="-70">
                <a:latin typeface="Arial"/>
                <a:cs typeface="Arial"/>
              </a:rPr>
              <a:t> </a:t>
            </a:r>
            <a:r>
              <a:rPr dirty="0" sz="1700" spc="-20">
                <a:latin typeface="Arial"/>
                <a:cs typeface="Arial"/>
              </a:rPr>
              <a:t>the</a:t>
            </a:r>
            <a:r>
              <a:rPr dirty="0" sz="1700" spc="-65">
                <a:latin typeface="Arial"/>
                <a:cs typeface="Arial"/>
              </a:rPr>
              <a:t> </a:t>
            </a:r>
            <a:r>
              <a:rPr dirty="0" sz="1700" spc="-135" b="1">
                <a:solidFill>
                  <a:srgbClr val="376092"/>
                </a:solidFill>
                <a:latin typeface="Arial"/>
                <a:cs typeface="Arial"/>
              </a:rPr>
              <a:t>effectiveness</a:t>
            </a:r>
            <a:r>
              <a:rPr dirty="0" sz="1700" spc="-7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25" b="1">
                <a:solidFill>
                  <a:srgbClr val="376092"/>
                </a:solidFill>
                <a:latin typeface="Arial"/>
                <a:cs typeface="Arial"/>
              </a:rPr>
              <a:t>of </a:t>
            </a:r>
            <a:r>
              <a:rPr dirty="0" sz="1700" spc="-114" b="1">
                <a:solidFill>
                  <a:srgbClr val="376092"/>
                </a:solidFill>
                <a:latin typeface="Arial"/>
                <a:cs typeface="Arial"/>
              </a:rPr>
              <a:t>referrals</a:t>
            </a:r>
            <a:r>
              <a:rPr dirty="0" sz="1700" spc="-6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135" b="1">
                <a:solidFill>
                  <a:srgbClr val="376092"/>
                </a:solidFill>
                <a:latin typeface="Arial"/>
                <a:cs typeface="Arial"/>
              </a:rPr>
              <a:t>and</a:t>
            </a:r>
            <a:r>
              <a:rPr dirty="0" sz="17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10" b="1">
                <a:solidFill>
                  <a:srgbClr val="376092"/>
                </a:solidFill>
                <a:latin typeface="Arial"/>
                <a:cs typeface="Arial"/>
              </a:rPr>
              <a:t>community </a:t>
            </a:r>
            <a:r>
              <a:rPr dirty="0" sz="1700" spc="-165" b="1">
                <a:solidFill>
                  <a:srgbClr val="376092"/>
                </a:solidFill>
                <a:latin typeface="Arial"/>
                <a:cs typeface="Arial"/>
              </a:rPr>
              <a:t>services</a:t>
            </a:r>
            <a:r>
              <a:rPr dirty="0" sz="1700" spc="-7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130" b="1">
                <a:solidFill>
                  <a:srgbClr val="376092"/>
                </a:solidFill>
                <a:latin typeface="Arial"/>
                <a:cs typeface="Arial"/>
              </a:rPr>
              <a:t>navigation</a:t>
            </a:r>
            <a:r>
              <a:rPr dirty="0" sz="1700" spc="-6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65">
                <a:latin typeface="Arial"/>
                <a:cs typeface="Arial"/>
              </a:rPr>
              <a:t>on</a:t>
            </a:r>
            <a:r>
              <a:rPr dirty="0" sz="1700" spc="-70">
                <a:latin typeface="Arial"/>
                <a:cs typeface="Arial"/>
              </a:rPr>
              <a:t> </a:t>
            </a:r>
            <a:r>
              <a:rPr dirty="0" sz="1700" spc="-10">
                <a:latin typeface="Arial"/>
                <a:cs typeface="Arial"/>
              </a:rPr>
              <a:t>total</a:t>
            </a:r>
            <a:r>
              <a:rPr dirty="0" sz="1700" spc="-70">
                <a:latin typeface="Arial"/>
                <a:cs typeface="Arial"/>
              </a:rPr>
              <a:t> </a:t>
            </a:r>
            <a:r>
              <a:rPr dirty="0" sz="1700" spc="-45">
                <a:latin typeface="Arial"/>
                <a:cs typeface="Arial"/>
              </a:rPr>
              <a:t>cost </a:t>
            </a:r>
            <a:r>
              <a:rPr dirty="0" sz="1700">
                <a:latin typeface="Arial"/>
                <a:cs typeface="Arial"/>
              </a:rPr>
              <a:t>of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100">
                <a:latin typeface="Arial"/>
                <a:cs typeface="Arial"/>
              </a:rPr>
              <a:t>care</a:t>
            </a:r>
            <a:r>
              <a:rPr dirty="0" sz="1700" spc="-75">
                <a:latin typeface="Arial"/>
                <a:cs typeface="Arial"/>
              </a:rPr>
              <a:t> </a:t>
            </a:r>
            <a:r>
              <a:rPr dirty="0" sz="1700" spc="-95">
                <a:latin typeface="Arial"/>
                <a:cs typeface="Arial"/>
              </a:rPr>
              <a:t>using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150">
                <a:latin typeface="Arial"/>
                <a:cs typeface="Arial"/>
              </a:rPr>
              <a:t>a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70">
                <a:latin typeface="Arial"/>
                <a:cs typeface="Arial"/>
              </a:rPr>
              <a:t>rigorous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20">
                <a:latin typeface="Arial"/>
                <a:cs typeface="Arial"/>
              </a:rPr>
              <a:t>mixed </a:t>
            </a:r>
            <a:r>
              <a:rPr dirty="0" sz="1700" spc="-45">
                <a:latin typeface="Arial"/>
                <a:cs typeface="Arial"/>
              </a:rPr>
              <a:t>method</a:t>
            </a:r>
            <a:r>
              <a:rPr dirty="0" sz="1700" spc="-65">
                <a:latin typeface="Arial"/>
                <a:cs typeface="Arial"/>
              </a:rPr>
              <a:t> </a:t>
            </a:r>
            <a:r>
              <a:rPr dirty="0" sz="1700" spc="-75">
                <a:latin typeface="Arial"/>
                <a:cs typeface="Arial"/>
              </a:rPr>
              <a:t>evaluative</a:t>
            </a:r>
            <a:r>
              <a:rPr dirty="0" sz="1700" spc="-55">
                <a:latin typeface="Arial"/>
                <a:cs typeface="Arial"/>
              </a:rPr>
              <a:t> </a:t>
            </a:r>
            <a:r>
              <a:rPr dirty="0" sz="1700" spc="-10">
                <a:latin typeface="Arial"/>
                <a:cs typeface="Arial"/>
              </a:rPr>
              <a:t>approach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4533" y="4675632"/>
            <a:ext cx="3206115" cy="1579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8450" algn="l"/>
              </a:tabLst>
            </a:pPr>
            <a:r>
              <a:rPr dirty="0" sz="1700" spc="-110" b="1">
                <a:solidFill>
                  <a:srgbClr val="376092"/>
                </a:solidFill>
                <a:latin typeface="Arial"/>
                <a:cs typeface="Arial"/>
              </a:rPr>
              <a:t>Partner</a:t>
            </a:r>
            <a:r>
              <a:rPr dirty="0" sz="1700" spc="-7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114" b="1">
                <a:solidFill>
                  <a:srgbClr val="376092"/>
                </a:solidFill>
                <a:latin typeface="Arial"/>
                <a:cs typeface="Arial"/>
              </a:rPr>
              <a:t>alignment</a:t>
            </a:r>
            <a:r>
              <a:rPr dirty="0" sz="1700" spc="-7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700" spc="-30">
                <a:latin typeface="Arial"/>
                <a:cs typeface="Arial"/>
              </a:rPr>
              <a:t>at</a:t>
            </a:r>
            <a:r>
              <a:rPr dirty="0" sz="1700" spc="-65">
                <a:latin typeface="Arial"/>
                <a:cs typeface="Arial"/>
              </a:rPr>
              <a:t> </a:t>
            </a:r>
            <a:r>
              <a:rPr dirty="0" sz="1700" spc="-25">
                <a:latin typeface="Arial"/>
                <a:cs typeface="Arial"/>
              </a:rPr>
              <a:t>the </a:t>
            </a:r>
            <a:r>
              <a:rPr dirty="0" sz="1700" spc="-50">
                <a:latin typeface="Arial"/>
                <a:cs typeface="Arial"/>
              </a:rPr>
              <a:t>community</a:t>
            </a:r>
            <a:r>
              <a:rPr dirty="0" sz="1700" spc="-75">
                <a:latin typeface="Arial"/>
                <a:cs typeface="Arial"/>
              </a:rPr>
              <a:t> </a:t>
            </a:r>
            <a:r>
              <a:rPr dirty="0" sz="1700" spc="-60">
                <a:latin typeface="Arial"/>
                <a:cs typeface="Arial"/>
              </a:rPr>
              <a:t>level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25">
                <a:latin typeface="Arial"/>
                <a:cs typeface="Arial"/>
              </a:rPr>
              <a:t>and </a:t>
            </a:r>
            <a:r>
              <a:rPr dirty="0" sz="1700" spc="-45">
                <a:latin typeface="Arial"/>
                <a:cs typeface="Arial"/>
              </a:rPr>
              <a:t>implementation</a:t>
            </a:r>
            <a:r>
              <a:rPr dirty="0" sz="1700" spc="-95">
                <a:latin typeface="Arial"/>
                <a:cs typeface="Arial"/>
              </a:rPr>
              <a:t> </a:t>
            </a:r>
            <a:r>
              <a:rPr dirty="0" sz="1700">
                <a:latin typeface="Arial"/>
                <a:cs typeface="Arial"/>
              </a:rPr>
              <a:t>of</a:t>
            </a:r>
            <a:r>
              <a:rPr dirty="0" sz="1700" spc="-80">
                <a:latin typeface="Arial"/>
                <a:cs typeface="Arial"/>
              </a:rPr>
              <a:t> </a:t>
            </a:r>
            <a:r>
              <a:rPr dirty="0" sz="1700" spc="-150">
                <a:latin typeface="Arial"/>
                <a:cs typeface="Arial"/>
              </a:rPr>
              <a:t>a</a:t>
            </a:r>
            <a:r>
              <a:rPr dirty="0" sz="1700" spc="-90">
                <a:latin typeface="Arial"/>
                <a:cs typeface="Arial"/>
              </a:rPr>
              <a:t> </a:t>
            </a:r>
            <a:r>
              <a:rPr dirty="0" sz="1700" spc="-50">
                <a:latin typeface="Arial"/>
                <a:cs typeface="Arial"/>
              </a:rPr>
              <a:t>community-</a:t>
            </a:r>
            <a:r>
              <a:rPr dirty="0" sz="1700" spc="-55">
                <a:latin typeface="Arial"/>
                <a:cs typeface="Arial"/>
              </a:rPr>
              <a:t>wide</a:t>
            </a:r>
            <a:r>
              <a:rPr dirty="0" sz="1700" spc="-50">
                <a:latin typeface="Arial"/>
                <a:cs typeface="Arial"/>
              </a:rPr>
              <a:t> </a:t>
            </a:r>
            <a:r>
              <a:rPr dirty="0" sz="1700" spc="-40">
                <a:latin typeface="Arial"/>
                <a:cs typeface="Arial"/>
              </a:rPr>
              <a:t>quality</a:t>
            </a:r>
            <a:r>
              <a:rPr dirty="0" sz="1700" spc="-45">
                <a:latin typeface="Arial"/>
                <a:cs typeface="Arial"/>
              </a:rPr>
              <a:t> </a:t>
            </a:r>
            <a:r>
              <a:rPr dirty="0" sz="1700" spc="-10">
                <a:latin typeface="Arial"/>
                <a:cs typeface="Arial"/>
              </a:rPr>
              <a:t>improvement </a:t>
            </a:r>
            <a:r>
              <a:rPr dirty="0" sz="1700" spc="-90">
                <a:latin typeface="Arial"/>
                <a:cs typeface="Arial"/>
              </a:rPr>
              <a:t>approach</a:t>
            </a:r>
            <a:r>
              <a:rPr dirty="0" sz="1700" spc="-70">
                <a:latin typeface="Arial"/>
                <a:cs typeface="Arial"/>
              </a:rPr>
              <a:t> </a:t>
            </a:r>
            <a:r>
              <a:rPr dirty="0" sz="1700">
                <a:latin typeface="Arial"/>
                <a:cs typeface="Arial"/>
              </a:rPr>
              <a:t>to</a:t>
            </a:r>
            <a:r>
              <a:rPr dirty="0" sz="1700" spc="-55">
                <a:latin typeface="Arial"/>
                <a:cs typeface="Arial"/>
              </a:rPr>
              <a:t> </a:t>
            </a:r>
            <a:r>
              <a:rPr dirty="0" sz="1700" spc="-114">
                <a:latin typeface="Arial"/>
                <a:cs typeface="Arial"/>
              </a:rPr>
              <a:t>address</a:t>
            </a:r>
            <a:r>
              <a:rPr dirty="0" sz="1700" spc="-60">
                <a:latin typeface="Arial"/>
                <a:cs typeface="Arial"/>
              </a:rPr>
              <a:t> </a:t>
            </a:r>
            <a:r>
              <a:rPr dirty="0" sz="1700" spc="-10">
                <a:latin typeface="Arial"/>
                <a:cs typeface="Arial"/>
              </a:rPr>
              <a:t>beneficiary needs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83068" y="4162678"/>
            <a:ext cx="5026660" cy="217995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marL="31115">
              <a:lnSpc>
                <a:spcPct val="100000"/>
              </a:lnSpc>
              <a:spcBef>
                <a:spcPts val="270"/>
              </a:spcBef>
            </a:pPr>
            <a:r>
              <a:rPr dirty="0" u="sng" sz="1800" spc="-90" b="1">
                <a:solidFill>
                  <a:srgbClr val="376092"/>
                </a:solidFill>
                <a:uFill>
                  <a:solidFill>
                    <a:srgbClr val="376092"/>
                  </a:solidFill>
                </a:uFill>
                <a:latin typeface="Arial"/>
                <a:cs typeface="Arial"/>
              </a:rPr>
              <a:t>Model</a:t>
            </a:r>
            <a:r>
              <a:rPr dirty="0" u="sng" sz="1800" spc="-50" b="1">
                <a:solidFill>
                  <a:srgbClr val="376092"/>
                </a:solidFill>
                <a:uFill>
                  <a:solidFill>
                    <a:srgbClr val="376092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45" b="1">
                <a:solidFill>
                  <a:srgbClr val="376092"/>
                </a:solidFill>
                <a:uFill>
                  <a:solidFill>
                    <a:srgbClr val="376092"/>
                  </a:solidFill>
                </a:uFill>
                <a:latin typeface="Arial"/>
                <a:cs typeface="Arial"/>
              </a:rPr>
              <a:t>Tracks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900"/>
              </a:lnSpc>
              <a:spcBef>
                <a:spcPts val="150"/>
              </a:spcBef>
            </a:pPr>
            <a:r>
              <a:rPr dirty="0" sz="1600" spc="-165" b="1">
                <a:solidFill>
                  <a:srgbClr val="376092"/>
                </a:solidFill>
                <a:latin typeface="Arial"/>
                <a:cs typeface="Arial"/>
              </a:rPr>
              <a:t>Assistance</a:t>
            </a:r>
            <a:r>
              <a:rPr dirty="0" sz="1600" spc="-3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376092"/>
                </a:solidFill>
                <a:latin typeface="Arial"/>
                <a:cs typeface="Arial"/>
              </a:rPr>
              <a:t>Track</a:t>
            </a:r>
            <a:endParaRPr sz="1600">
              <a:latin typeface="Arial"/>
              <a:cs typeface="Arial"/>
            </a:endParaRPr>
          </a:p>
          <a:p>
            <a:pPr marL="298450" marR="5080" indent="-167005">
              <a:lnSpc>
                <a:spcPts val="1700"/>
              </a:lnSpc>
              <a:spcBef>
                <a:spcPts val="20"/>
              </a:spcBef>
              <a:buFont typeface="Arial"/>
              <a:buChar char="•"/>
              <a:tabLst>
                <a:tab pos="298450" algn="l"/>
              </a:tabLst>
            </a:pPr>
            <a:r>
              <a:rPr dirty="0" sz="1400" spc="-125" b="1">
                <a:solidFill>
                  <a:srgbClr val="376092"/>
                </a:solidFill>
                <a:latin typeface="Arial"/>
                <a:cs typeface="Arial"/>
              </a:rPr>
              <a:t>Bridge</a:t>
            </a:r>
            <a:r>
              <a:rPr dirty="0" sz="1400" spc="-60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400" spc="-110" b="1">
                <a:solidFill>
                  <a:srgbClr val="376092"/>
                </a:solidFill>
                <a:latin typeface="Arial"/>
                <a:cs typeface="Arial"/>
              </a:rPr>
              <a:t>Organizations</a:t>
            </a:r>
            <a:r>
              <a:rPr dirty="0" sz="1400" spc="-4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in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 spc="-30">
                <a:latin typeface="Arial"/>
                <a:cs typeface="Arial"/>
              </a:rPr>
              <a:t>this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50">
                <a:latin typeface="Arial"/>
                <a:cs typeface="Arial"/>
              </a:rPr>
              <a:t>track</a:t>
            </a:r>
            <a:r>
              <a:rPr dirty="0" sz="1400" spc="-55">
                <a:latin typeface="Arial"/>
                <a:cs typeface="Arial"/>
              </a:rPr>
              <a:t> </a:t>
            </a:r>
            <a:r>
              <a:rPr dirty="0" sz="1400" spc="-45">
                <a:latin typeface="Arial"/>
                <a:cs typeface="Arial"/>
              </a:rPr>
              <a:t>provide community </a:t>
            </a:r>
            <a:r>
              <a:rPr dirty="0" sz="1400" spc="-10">
                <a:latin typeface="Arial"/>
                <a:cs typeface="Arial"/>
              </a:rPr>
              <a:t>service </a:t>
            </a:r>
            <a:r>
              <a:rPr dirty="0" sz="1400" spc="-55">
                <a:latin typeface="Arial"/>
                <a:cs typeface="Arial"/>
              </a:rPr>
              <a:t>navigation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80">
                <a:latin typeface="Arial"/>
                <a:cs typeface="Arial"/>
              </a:rPr>
              <a:t>services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135" b="1" i="1">
                <a:solidFill>
                  <a:srgbClr val="1F497D"/>
                </a:solidFill>
                <a:latin typeface="Arial"/>
                <a:cs typeface="Arial"/>
              </a:rPr>
              <a:t>assist</a:t>
            </a:r>
            <a:r>
              <a:rPr dirty="0" sz="1400" spc="-40" b="1" i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400" spc="-55">
                <a:latin typeface="Arial"/>
                <a:cs typeface="Arial"/>
              </a:rPr>
              <a:t>high-risk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55">
                <a:latin typeface="Arial"/>
                <a:cs typeface="Arial"/>
              </a:rPr>
              <a:t>beneficiaries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with</a:t>
            </a:r>
            <a:r>
              <a:rPr dirty="0" sz="1400" spc="-35">
                <a:latin typeface="Arial"/>
                <a:cs typeface="Arial"/>
              </a:rPr>
              <a:t> </a:t>
            </a:r>
            <a:r>
              <a:rPr dirty="0" sz="1400" spc="-70">
                <a:latin typeface="Arial"/>
                <a:cs typeface="Arial"/>
              </a:rPr>
              <a:t>accessing </a:t>
            </a:r>
            <a:r>
              <a:rPr dirty="0" sz="1400" spc="-80">
                <a:latin typeface="Arial"/>
                <a:cs typeface="Arial"/>
              </a:rPr>
              <a:t>services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85">
                <a:latin typeface="Arial"/>
                <a:cs typeface="Arial"/>
              </a:rPr>
              <a:t>address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 spc="-40">
                <a:latin typeface="Arial"/>
                <a:cs typeface="Arial"/>
              </a:rPr>
              <a:t>health-related </a:t>
            </a:r>
            <a:r>
              <a:rPr dirty="0" sz="1400" spc="-70">
                <a:latin typeface="Arial"/>
                <a:cs typeface="Arial"/>
              </a:rPr>
              <a:t>social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needs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ts val="1900"/>
              </a:lnSpc>
              <a:spcBef>
                <a:spcPts val="495"/>
              </a:spcBef>
            </a:pPr>
            <a:r>
              <a:rPr dirty="0" sz="1600" spc="-114" b="1">
                <a:solidFill>
                  <a:srgbClr val="1F497D"/>
                </a:solidFill>
                <a:latin typeface="Arial"/>
                <a:cs typeface="Arial"/>
              </a:rPr>
              <a:t>Alignment</a:t>
            </a:r>
            <a:r>
              <a:rPr dirty="0" sz="1600" spc="-55" b="1">
                <a:solidFill>
                  <a:srgbClr val="1F497D"/>
                </a:solidFill>
                <a:latin typeface="Arial"/>
                <a:cs typeface="Arial"/>
              </a:rPr>
              <a:t> </a:t>
            </a:r>
            <a:r>
              <a:rPr dirty="0" sz="1600" spc="-20" b="1">
                <a:solidFill>
                  <a:srgbClr val="1F497D"/>
                </a:solidFill>
                <a:latin typeface="Arial"/>
                <a:cs typeface="Arial"/>
              </a:rPr>
              <a:t>Track</a:t>
            </a:r>
            <a:endParaRPr sz="1600">
              <a:latin typeface="Arial"/>
              <a:cs typeface="Arial"/>
            </a:endParaRPr>
          </a:p>
          <a:p>
            <a:pPr algn="just" marL="298450" marR="135890" indent="-167005">
              <a:lnSpc>
                <a:spcPts val="1700"/>
              </a:lnSpc>
              <a:spcBef>
                <a:spcPts val="20"/>
              </a:spcBef>
              <a:buFont typeface="Arial"/>
              <a:buChar char="•"/>
              <a:tabLst>
                <a:tab pos="298450" algn="l"/>
              </a:tabLst>
            </a:pPr>
            <a:r>
              <a:rPr dirty="0" sz="1400" spc="-145" b="1">
                <a:solidFill>
                  <a:srgbClr val="376092"/>
                </a:solidFill>
                <a:latin typeface="Arial"/>
                <a:cs typeface="Arial"/>
              </a:rPr>
              <a:t>Bridge</a:t>
            </a:r>
            <a:r>
              <a:rPr dirty="0" sz="1400" spc="4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400" spc="-120" b="1">
                <a:solidFill>
                  <a:srgbClr val="376092"/>
                </a:solidFill>
                <a:latin typeface="Arial"/>
                <a:cs typeface="Arial"/>
              </a:rPr>
              <a:t>Organizations</a:t>
            </a:r>
            <a:r>
              <a:rPr dirty="0" sz="1400" spc="25" b="1">
                <a:solidFill>
                  <a:srgbClr val="376092"/>
                </a:solidFill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in</a:t>
            </a:r>
            <a:r>
              <a:rPr dirty="0" sz="1400" spc="-40">
                <a:latin typeface="Arial"/>
                <a:cs typeface="Arial"/>
              </a:rPr>
              <a:t> this</a:t>
            </a:r>
            <a:r>
              <a:rPr dirty="0" sz="1400" spc="10">
                <a:latin typeface="Arial"/>
                <a:cs typeface="Arial"/>
              </a:rPr>
              <a:t> </a:t>
            </a:r>
            <a:r>
              <a:rPr dirty="0" sz="1400" spc="-60">
                <a:latin typeface="Arial"/>
                <a:cs typeface="Arial"/>
              </a:rPr>
              <a:t>track</a:t>
            </a:r>
            <a:r>
              <a:rPr dirty="0" sz="1400" spc="5">
                <a:latin typeface="Arial"/>
                <a:cs typeface="Arial"/>
              </a:rPr>
              <a:t> </a:t>
            </a:r>
            <a:r>
              <a:rPr dirty="0" sz="1400" spc="-90">
                <a:latin typeface="Arial"/>
                <a:cs typeface="Arial"/>
              </a:rPr>
              <a:t>encourage</a:t>
            </a:r>
            <a:r>
              <a:rPr dirty="0" sz="1400" spc="15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partner</a:t>
            </a:r>
            <a:r>
              <a:rPr dirty="0" sz="1400" spc="5">
                <a:latin typeface="Arial"/>
                <a:cs typeface="Arial"/>
              </a:rPr>
              <a:t> </a:t>
            </a:r>
            <a:r>
              <a:rPr dirty="0" sz="1400" spc="-50" b="1" i="1">
                <a:solidFill>
                  <a:srgbClr val="1F497D"/>
                </a:solidFill>
                <a:latin typeface="Arial"/>
                <a:cs typeface="Arial"/>
              </a:rPr>
              <a:t>alignment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50">
                <a:latin typeface="Arial"/>
                <a:cs typeface="Arial"/>
              </a:rPr>
              <a:t> </a:t>
            </a:r>
            <a:r>
              <a:rPr dirty="0" sz="1400" spc="-85">
                <a:latin typeface="Arial"/>
                <a:cs typeface="Arial"/>
              </a:rPr>
              <a:t>ensure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that</a:t>
            </a:r>
            <a:r>
              <a:rPr dirty="0" sz="1400" spc="-5">
                <a:latin typeface="Arial"/>
                <a:cs typeface="Arial"/>
              </a:rPr>
              <a:t> </a:t>
            </a:r>
            <a:r>
              <a:rPr dirty="0" sz="1400" spc="-45">
                <a:latin typeface="Arial"/>
                <a:cs typeface="Arial"/>
              </a:rPr>
              <a:t>community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90">
                <a:latin typeface="Arial"/>
                <a:cs typeface="Arial"/>
              </a:rPr>
              <a:t>services</a:t>
            </a:r>
            <a:r>
              <a:rPr dirty="0" sz="1400" spc="-5">
                <a:latin typeface="Arial"/>
                <a:cs typeface="Arial"/>
              </a:rPr>
              <a:t> </a:t>
            </a:r>
            <a:r>
              <a:rPr dirty="0" sz="1400" spc="-90">
                <a:latin typeface="Arial"/>
                <a:cs typeface="Arial"/>
              </a:rPr>
              <a:t>are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 spc="-65">
                <a:latin typeface="Arial"/>
                <a:cs typeface="Arial"/>
              </a:rPr>
              <a:t>available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95">
                <a:latin typeface="Arial"/>
                <a:cs typeface="Arial"/>
              </a:rPr>
              <a:t>and</a:t>
            </a:r>
            <a:r>
              <a:rPr dirty="0" sz="1400">
                <a:latin typeface="Arial"/>
                <a:cs typeface="Arial"/>
              </a:rPr>
              <a:t> </a:t>
            </a:r>
            <a:r>
              <a:rPr dirty="0" sz="1400" spc="-45">
                <a:latin typeface="Arial"/>
                <a:cs typeface="Arial"/>
              </a:rPr>
              <a:t>responsive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70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the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 spc="-85">
                <a:latin typeface="Arial"/>
                <a:cs typeface="Arial"/>
              </a:rPr>
              <a:t>needs</a:t>
            </a:r>
            <a:r>
              <a:rPr dirty="0" sz="1400" spc="-6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of</a:t>
            </a:r>
            <a:r>
              <a:rPr dirty="0" sz="1400" spc="-7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beneficiaries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84320" y="853439"/>
            <a:ext cx="4483608" cy="3182112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dirty="0" spc="-50"/>
              <a:t>3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2026-06-17T22:25:06Z</dcterms:created>
  <dcterms:modified xsi:type="dcterms:W3CDTF">2026-06-17T22:25:06Z</dcterms:modified>
</cp:coreProperties>
</file>