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5143500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C1EE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D6EC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1EE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D6EC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1EE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D6EC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1EE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D6EC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D6EC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9220" y="51308"/>
            <a:ext cx="663067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C1EE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0285" y="1451355"/>
            <a:ext cx="7623428" cy="1973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663940" y="4907116"/>
            <a:ext cx="147954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D6EC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hyperlink" Target="mailto:Arlene.Ash@umassmed.edu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34695" y="749808"/>
            <a:ext cx="8839200" cy="1137285"/>
            <a:chOff x="234695" y="749808"/>
            <a:chExt cx="8839200" cy="113728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4695" y="749808"/>
              <a:ext cx="8839200" cy="58521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4695" y="1298448"/>
              <a:ext cx="8589264" cy="588263"/>
            </a:xfrm>
            <a:prstGeom prst="rect">
              <a:avLst/>
            </a:prstGeom>
          </p:spPr>
        </p:pic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503554" y="286003"/>
            <a:ext cx="8051800" cy="11201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4310"/>
              </a:lnSpc>
              <a:spcBef>
                <a:spcPts val="100"/>
              </a:spcBef>
              <a:tabLst>
                <a:tab pos="1517015" algn="l"/>
                <a:tab pos="2771140" algn="l"/>
                <a:tab pos="4025265" algn="l"/>
                <a:tab pos="4777740" algn="l"/>
                <a:tab pos="6031865" algn="l"/>
              </a:tabLst>
            </a:pPr>
            <a:r>
              <a:rPr dirty="0" spc="-335"/>
              <a:t>USING</a:t>
            </a:r>
            <a:r>
              <a:rPr dirty="0"/>
              <a:t>	</a:t>
            </a:r>
            <a:r>
              <a:rPr dirty="0" spc="-650"/>
              <a:t>SDOH</a:t>
            </a:r>
            <a:r>
              <a:rPr dirty="0"/>
              <a:t>	</a:t>
            </a:r>
            <a:r>
              <a:rPr dirty="0" spc="-550"/>
              <a:t>DATA</a:t>
            </a:r>
            <a:r>
              <a:rPr dirty="0"/>
              <a:t>	</a:t>
            </a:r>
            <a:r>
              <a:rPr dirty="0" spc="130"/>
              <a:t>IN</a:t>
            </a:r>
            <a:r>
              <a:rPr dirty="0"/>
              <a:t>	</a:t>
            </a:r>
            <a:r>
              <a:rPr dirty="0" spc="-515"/>
              <a:t>RATE</a:t>
            </a:r>
            <a:r>
              <a:rPr dirty="0"/>
              <a:t>	</a:t>
            </a:r>
            <a:r>
              <a:rPr dirty="0" spc="-125"/>
              <a:t>SETTING:</a:t>
            </a:r>
          </a:p>
          <a:p>
            <a:pPr marL="12700">
              <a:lnSpc>
                <a:spcPts val="4310"/>
              </a:lnSpc>
              <a:tabLst>
                <a:tab pos="2771140" algn="l"/>
                <a:tab pos="4025265" algn="l"/>
                <a:tab pos="6784340" algn="l"/>
              </a:tabLst>
            </a:pPr>
            <a:r>
              <a:rPr dirty="0" spc="-540" i="1">
                <a:latin typeface="Arial"/>
                <a:cs typeface="Arial"/>
              </a:rPr>
              <a:t>MASSHEALTH</a:t>
            </a:r>
            <a:r>
              <a:rPr dirty="0" i="1">
                <a:latin typeface="Arial"/>
                <a:cs typeface="Arial"/>
              </a:rPr>
              <a:t>	</a:t>
            </a:r>
            <a:r>
              <a:rPr dirty="0" spc="-20" i="1">
                <a:latin typeface="Arial"/>
                <a:cs typeface="Arial"/>
              </a:rPr>
              <a:t>RISK</a:t>
            </a:r>
            <a:r>
              <a:rPr dirty="0" i="1">
                <a:latin typeface="Arial"/>
                <a:cs typeface="Arial"/>
              </a:rPr>
              <a:t>	</a:t>
            </a:r>
            <a:r>
              <a:rPr dirty="0" spc="-509" i="1">
                <a:latin typeface="Arial"/>
                <a:cs typeface="Arial"/>
              </a:rPr>
              <a:t>ADJUSTMENT</a:t>
            </a:r>
            <a:r>
              <a:rPr dirty="0" i="1">
                <a:latin typeface="Arial"/>
                <a:cs typeface="Arial"/>
              </a:rPr>
              <a:t>	</a:t>
            </a:r>
            <a:r>
              <a:rPr dirty="0" spc="-640" i="1">
                <a:latin typeface="Arial"/>
                <a:cs typeface="Arial"/>
              </a:rPr>
              <a:t>MODEL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2365"/>
              </a:lnSpc>
              <a:spcBef>
                <a:spcPts val="100"/>
              </a:spcBef>
            </a:pPr>
            <a:r>
              <a:rPr dirty="0" spc="-70"/>
              <a:t>Arlene</a:t>
            </a:r>
            <a:r>
              <a:rPr dirty="0" spc="-195"/>
              <a:t> </a:t>
            </a:r>
            <a:r>
              <a:rPr dirty="0" spc="-160"/>
              <a:t>S.</a:t>
            </a:r>
            <a:r>
              <a:rPr dirty="0" spc="-254"/>
              <a:t> </a:t>
            </a:r>
            <a:r>
              <a:rPr dirty="0" spc="-105"/>
              <a:t>Ash,</a:t>
            </a:r>
            <a:r>
              <a:rPr dirty="0" spc="-145"/>
              <a:t> </a:t>
            </a:r>
            <a:r>
              <a:rPr dirty="0" spc="-25"/>
              <a:t>PhD</a:t>
            </a:r>
          </a:p>
          <a:p>
            <a:pPr algn="ctr" marL="342265" marR="348615">
              <a:lnSpc>
                <a:spcPct val="80000"/>
              </a:lnSpc>
              <a:spcBef>
                <a:spcPts val="250"/>
              </a:spcBef>
            </a:pPr>
            <a:r>
              <a:rPr dirty="0" spc="-50"/>
              <a:t>Department</a:t>
            </a:r>
            <a:r>
              <a:rPr dirty="0" spc="-130"/>
              <a:t> </a:t>
            </a:r>
            <a:r>
              <a:rPr dirty="0"/>
              <a:t>of</a:t>
            </a:r>
            <a:r>
              <a:rPr dirty="0" spc="-120"/>
              <a:t> </a:t>
            </a:r>
            <a:r>
              <a:rPr dirty="0" spc="-75"/>
              <a:t>Population</a:t>
            </a:r>
            <a:r>
              <a:rPr dirty="0" spc="-120"/>
              <a:t> </a:t>
            </a:r>
            <a:r>
              <a:rPr dirty="0" spc="-105"/>
              <a:t>and</a:t>
            </a:r>
            <a:r>
              <a:rPr dirty="0" spc="-220"/>
              <a:t> </a:t>
            </a:r>
            <a:r>
              <a:rPr dirty="0" spc="-35"/>
              <a:t>Quantitative</a:t>
            </a:r>
            <a:r>
              <a:rPr dirty="0" spc="-114"/>
              <a:t> </a:t>
            </a:r>
            <a:r>
              <a:rPr dirty="0" spc="-60"/>
              <a:t>Health</a:t>
            </a:r>
            <a:r>
              <a:rPr dirty="0" spc="-175"/>
              <a:t> </a:t>
            </a:r>
            <a:r>
              <a:rPr dirty="0" spc="-90"/>
              <a:t>Sciences </a:t>
            </a:r>
            <a:r>
              <a:rPr dirty="0" spc="-60"/>
              <a:t>University</a:t>
            </a:r>
            <a:r>
              <a:rPr dirty="0" spc="-110"/>
              <a:t> </a:t>
            </a:r>
            <a:r>
              <a:rPr dirty="0"/>
              <a:t>of</a:t>
            </a:r>
            <a:r>
              <a:rPr dirty="0" spc="-105"/>
              <a:t> </a:t>
            </a:r>
            <a:r>
              <a:rPr dirty="0" spc="-114"/>
              <a:t>Massachusetts</a:t>
            </a:r>
            <a:r>
              <a:rPr dirty="0" spc="-110"/>
              <a:t> </a:t>
            </a:r>
            <a:r>
              <a:rPr dirty="0" spc="-80"/>
              <a:t>Medical</a:t>
            </a:r>
            <a:r>
              <a:rPr dirty="0" spc="-160"/>
              <a:t> </a:t>
            </a:r>
            <a:r>
              <a:rPr dirty="0" spc="-10"/>
              <a:t>School</a:t>
            </a:r>
          </a:p>
          <a:p>
            <a:pPr algn="ctr">
              <a:lnSpc>
                <a:spcPts val="2365"/>
              </a:lnSpc>
              <a:spcBef>
                <a:spcPts val="1560"/>
              </a:spcBef>
            </a:pPr>
            <a:r>
              <a:rPr dirty="0" spc="-60"/>
              <a:t>State</a:t>
            </a:r>
            <a:r>
              <a:rPr dirty="0" spc="-140"/>
              <a:t> </a:t>
            </a:r>
            <a:r>
              <a:rPr dirty="0"/>
              <a:t>of</a:t>
            </a:r>
            <a:r>
              <a:rPr dirty="0" spc="-145"/>
              <a:t> </a:t>
            </a:r>
            <a:r>
              <a:rPr dirty="0" spc="-25"/>
              <a:t>the</a:t>
            </a:r>
            <a:r>
              <a:rPr dirty="0" spc="-200"/>
              <a:t> </a:t>
            </a:r>
            <a:r>
              <a:rPr dirty="0" spc="-10"/>
              <a:t>Science:</a:t>
            </a:r>
          </a:p>
          <a:p>
            <a:pPr algn="ctr" marR="5080">
              <a:lnSpc>
                <a:spcPts val="2210"/>
              </a:lnSpc>
              <a:spcBef>
                <a:spcPts val="155"/>
              </a:spcBef>
            </a:pPr>
            <a:r>
              <a:rPr dirty="0" spc="-80"/>
              <a:t>A</a:t>
            </a:r>
            <a:r>
              <a:rPr dirty="0" spc="-140"/>
              <a:t> </a:t>
            </a:r>
            <a:r>
              <a:rPr dirty="0" spc="-45"/>
              <a:t>National</a:t>
            </a:r>
            <a:r>
              <a:rPr dirty="0" spc="-140"/>
              <a:t> </a:t>
            </a:r>
            <a:r>
              <a:rPr dirty="0" spc="-155"/>
              <a:t>Research</a:t>
            </a:r>
            <a:r>
              <a:rPr dirty="0" spc="-135"/>
              <a:t> </a:t>
            </a:r>
            <a:r>
              <a:rPr dirty="0" spc="-45"/>
              <a:t>Meeting</a:t>
            </a:r>
            <a:r>
              <a:rPr dirty="0" spc="-140"/>
              <a:t> </a:t>
            </a:r>
            <a:r>
              <a:rPr dirty="0" spc="-70"/>
              <a:t>on</a:t>
            </a:r>
            <a:r>
              <a:rPr dirty="0" spc="-140"/>
              <a:t> </a:t>
            </a:r>
            <a:r>
              <a:rPr dirty="0" spc="-80"/>
              <a:t>Medical</a:t>
            </a:r>
            <a:r>
              <a:rPr dirty="0" spc="-140"/>
              <a:t> </a:t>
            </a:r>
            <a:r>
              <a:rPr dirty="0"/>
              <a:t>&amp;</a:t>
            </a:r>
            <a:r>
              <a:rPr dirty="0" spc="-200"/>
              <a:t> </a:t>
            </a:r>
            <a:r>
              <a:rPr dirty="0" spc="-110"/>
              <a:t>Social</a:t>
            </a:r>
            <a:r>
              <a:rPr dirty="0" spc="-229"/>
              <a:t> </a:t>
            </a:r>
            <a:r>
              <a:rPr dirty="0" spc="-160"/>
              <a:t>Care</a:t>
            </a:r>
            <a:r>
              <a:rPr dirty="0" spc="-130"/>
              <a:t> </a:t>
            </a:r>
            <a:r>
              <a:rPr dirty="0" spc="-10"/>
              <a:t>Integration </a:t>
            </a:r>
            <a:r>
              <a:rPr dirty="0" spc="-105"/>
              <a:t>February</a:t>
            </a:r>
            <a:r>
              <a:rPr dirty="0" spc="-140"/>
              <a:t> </a:t>
            </a:r>
            <a:r>
              <a:rPr dirty="0" spc="-114"/>
              <a:t>5,</a:t>
            </a:r>
            <a:r>
              <a:rPr dirty="0" spc="-135"/>
              <a:t> </a:t>
            </a:r>
            <a:r>
              <a:rPr dirty="0" spc="-20"/>
              <a:t>2019</a:t>
            </a: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38659" y="3664892"/>
            <a:ext cx="1066681" cy="1326231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89340" y="4877815"/>
            <a:ext cx="13462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5">
                <a:solidFill>
                  <a:srgbClr val="D6ECFF"/>
                </a:solidFill>
                <a:latin typeface="Arial"/>
                <a:cs typeface="Arial"/>
              </a:rPr>
              <a:t>10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691388"/>
            <a:ext cx="8815705" cy="404876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298450" marR="337820" indent="-285750">
              <a:lnSpc>
                <a:spcPct val="100800"/>
              </a:lnSpc>
              <a:spcBef>
                <a:spcPts val="75"/>
              </a:spcBef>
              <a:buChar char="■"/>
              <a:tabLst>
                <a:tab pos="298450" algn="l"/>
              </a:tabLst>
            </a:pP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It’s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hard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pay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SDOH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investments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within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1-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frame,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considering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only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care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dollars</a:t>
            </a:r>
            <a:endParaRPr sz="2400">
              <a:latin typeface="Arial"/>
              <a:cs typeface="Arial"/>
            </a:endParaRPr>
          </a:p>
          <a:p>
            <a:pPr marL="298450" marR="64769" indent="-285750">
              <a:lnSpc>
                <a:spcPts val="2900"/>
              </a:lnSpc>
              <a:spcBef>
                <a:spcPts val="80"/>
              </a:spcBef>
              <a:buChar char="■"/>
              <a:tabLst>
                <a:tab pos="298450" algn="l"/>
              </a:tabLst>
            </a:pP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ROI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predicated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idea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plan</a:t>
            </a:r>
            <a:r>
              <a:rPr dirty="0" sz="2400" spc="-2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CAN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save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money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care,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but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short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frame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narrow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scope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heavy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50">
                <a:solidFill>
                  <a:srgbClr val="FFFFFF"/>
                </a:solidFill>
                <a:latin typeface="Arial"/>
                <a:cs typeface="Arial"/>
              </a:rPr>
              <a:t>lift</a:t>
            </a:r>
            <a:endParaRPr sz="2400">
              <a:latin typeface="Arial"/>
              <a:cs typeface="Arial"/>
            </a:endParaRPr>
          </a:p>
          <a:p>
            <a:pPr marL="298450" marR="5080" indent="-285750">
              <a:lnSpc>
                <a:spcPts val="2810"/>
              </a:lnSpc>
              <a:spcBef>
                <a:spcPts val="80"/>
              </a:spcBef>
              <a:buChar char="■"/>
              <a:tabLst>
                <a:tab pos="298450" algn="l"/>
              </a:tabLst>
            </a:pP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state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spends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$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5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address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social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needs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(housing, </a:t>
            </a:r>
            <a:r>
              <a:rPr dirty="0" sz="2400" spc="-60">
                <a:solidFill>
                  <a:srgbClr val="FFFFFF"/>
                </a:solidFill>
                <a:latin typeface="Arial"/>
                <a:cs typeface="Arial"/>
              </a:rPr>
              <a:t>unemployment,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criminal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justice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system)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able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Arial"/>
                <a:cs typeface="Arial"/>
              </a:rPr>
              <a:t>figure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out</a:t>
            </a:r>
            <a:endParaRPr sz="2400">
              <a:latin typeface="Arial"/>
              <a:cs typeface="Arial"/>
            </a:endParaRPr>
          </a:p>
          <a:p>
            <a:pPr marL="298450" marR="503555">
              <a:lnSpc>
                <a:spcPts val="2880"/>
              </a:lnSpc>
              <a:spcBef>
                <a:spcPts val="35"/>
              </a:spcBef>
            </a:pP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how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spend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money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upstream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make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people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healthier,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pool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money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different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programs,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ultimately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have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healthier</a:t>
            </a:r>
            <a:endParaRPr sz="2400">
              <a:latin typeface="Arial"/>
              <a:cs typeface="Arial"/>
            </a:endParaRPr>
          </a:p>
          <a:p>
            <a:pPr marL="298450">
              <a:lnSpc>
                <a:spcPts val="2810"/>
              </a:lnSpc>
            </a:pP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society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spending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less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care</a:t>
            </a:r>
            <a:endParaRPr sz="2400">
              <a:latin typeface="Arial"/>
              <a:cs typeface="Arial"/>
            </a:endParaRPr>
          </a:p>
          <a:p>
            <a:pPr marL="298450" marR="160655" indent="-285750">
              <a:lnSpc>
                <a:spcPts val="2810"/>
              </a:lnSpc>
              <a:spcBef>
                <a:spcPts val="175"/>
              </a:spcBef>
              <a:buChar char="■"/>
              <a:tabLst>
                <a:tab pos="298450" algn="l"/>
              </a:tabLst>
            </a:pPr>
            <a:r>
              <a:rPr dirty="0" sz="2400" spc="-85">
                <a:solidFill>
                  <a:srgbClr val="FEB80A"/>
                </a:solidFill>
                <a:latin typeface="Arial"/>
                <a:cs typeface="Arial"/>
              </a:rPr>
              <a:t>Our</a:t>
            </a:r>
            <a:r>
              <a:rPr dirty="0" sz="2400" spc="-16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45">
                <a:solidFill>
                  <a:srgbClr val="FEB80A"/>
                </a:solidFill>
                <a:latin typeface="Arial"/>
                <a:cs typeface="Arial"/>
              </a:rPr>
              <a:t>work</a:t>
            </a:r>
            <a:r>
              <a:rPr dirty="0" sz="2400" spc="-16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EB80A"/>
                </a:solidFill>
                <a:latin typeface="Arial"/>
                <a:cs typeface="Arial"/>
              </a:rPr>
              <a:t>–</a:t>
            </a:r>
            <a:r>
              <a:rPr dirty="0" sz="2400" spc="-27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90">
                <a:solidFill>
                  <a:srgbClr val="FEB80A"/>
                </a:solidFill>
                <a:latin typeface="Arial"/>
                <a:cs typeface="Arial"/>
              </a:rPr>
              <a:t>Aims</a:t>
            </a:r>
            <a:r>
              <a:rPr dirty="0" sz="2400" spc="-15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50">
                <a:solidFill>
                  <a:srgbClr val="FEB80A"/>
                </a:solidFill>
                <a:latin typeface="Arial"/>
                <a:cs typeface="Arial"/>
              </a:rPr>
              <a:t>to</a:t>
            </a:r>
            <a:r>
              <a:rPr dirty="0" sz="2400" spc="-16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40">
                <a:solidFill>
                  <a:srgbClr val="FEB80A"/>
                </a:solidFill>
                <a:latin typeface="Arial"/>
                <a:cs typeface="Arial"/>
              </a:rPr>
              <a:t>quantify</a:t>
            </a:r>
            <a:r>
              <a:rPr dirty="0" sz="2400" spc="-16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EB80A"/>
                </a:solidFill>
                <a:latin typeface="Arial"/>
                <a:cs typeface="Arial"/>
              </a:rPr>
              <a:t>the</a:t>
            </a:r>
            <a:r>
              <a:rPr dirty="0" sz="2400" spc="-15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EB80A"/>
                </a:solidFill>
                <a:latin typeface="Arial"/>
                <a:cs typeface="Arial"/>
              </a:rPr>
              <a:t>fairly</a:t>
            </a:r>
            <a:r>
              <a:rPr dirty="0" sz="2400" spc="-16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FEB80A"/>
                </a:solidFill>
                <a:latin typeface="Arial"/>
                <a:cs typeface="Arial"/>
              </a:rPr>
              <a:t>substantial</a:t>
            </a:r>
            <a:r>
              <a:rPr dirty="0" sz="2400" spc="-15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EB80A"/>
                </a:solidFill>
                <a:latin typeface="Arial"/>
                <a:cs typeface="Arial"/>
              </a:rPr>
              <a:t>cost</a:t>
            </a:r>
            <a:r>
              <a:rPr dirty="0" sz="2400" spc="-15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FEB80A"/>
                </a:solidFill>
                <a:latin typeface="Arial"/>
                <a:cs typeface="Arial"/>
              </a:rPr>
              <a:t>in</a:t>
            </a:r>
            <a:r>
              <a:rPr dirty="0" sz="2400" spc="-16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EB80A"/>
                </a:solidFill>
                <a:latin typeface="Arial"/>
                <a:cs typeface="Arial"/>
              </a:rPr>
              <a:t>the</a:t>
            </a:r>
            <a:r>
              <a:rPr dirty="0" sz="2400" spc="-15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EB80A"/>
                </a:solidFill>
                <a:latin typeface="Arial"/>
                <a:cs typeface="Arial"/>
              </a:rPr>
              <a:t>health </a:t>
            </a:r>
            <a:r>
              <a:rPr dirty="0" sz="2400" spc="-130">
                <a:solidFill>
                  <a:srgbClr val="FEB80A"/>
                </a:solidFill>
                <a:latin typeface="Arial"/>
                <a:cs typeface="Arial"/>
              </a:rPr>
              <a:t>care</a:t>
            </a:r>
            <a:r>
              <a:rPr dirty="0" sz="2400" spc="-14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EB80A"/>
                </a:solidFill>
                <a:latin typeface="Arial"/>
                <a:cs typeface="Arial"/>
              </a:rPr>
              <a:t>sector</a:t>
            </a:r>
            <a:r>
              <a:rPr dirty="0" sz="2400" spc="-15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100">
                <a:solidFill>
                  <a:srgbClr val="FEB80A"/>
                </a:solidFill>
                <a:latin typeface="Arial"/>
                <a:cs typeface="Arial"/>
              </a:rPr>
              <a:t>alone</a:t>
            </a:r>
            <a:r>
              <a:rPr dirty="0" sz="2400" spc="-14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EB80A"/>
                </a:solidFill>
                <a:latin typeface="Arial"/>
                <a:cs typeface="Arial"/>
              </a:rPr>
              <a:t>that</a:t>
            </a:r>
            <a:r>
              <a:rPr dirty="0" sz="2400" spc="-14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EB80A"/>
                </a:solidFill>
                <a:latin typeface="Arial"/>
                <a:cs typeface="Arial"/>
              </a:rPr>
              <a:t>could</a:t>
            </a:r>
            <a:r>
              <a:rPr dirty="0" sz="2400" spc="-14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EB80A"/>
                </a:solidFill>
                <a:latin typeface="Arial"/>
                <a:cs typeface="Arial"/>
              </a:rPr>
              <a:t>be</a:t>
            </a:r>
            <a:r>
              <a:rPr dirty="0" sz="2400" spc="-14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50">
                <a:solidFill>
                  <a:srgbClr val="FEB80A"/>
                </a:solidFill>
                <a:latin typeface="Arial"/>
                <a:cs typeface="Arial"/>
              </a:rPr>
              <a:t>mitigated/reduced</a:t>
            </a:r>
            <a:r>
              <a:rPr dirty="0" sz="2400" spc="-15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65">
                <a:solidFill>
                  <a:srgbClr val="FEB80A"/>
                </a:solidFill>
                <a:latin typeface="Arial"/>
                <a:cs typeface="Arial"/>
              </a:rPr>
              <a:t>by</a:t>
            </a:r>
            <a:r>
              <a:rPr dirty="0" sz="2400" spc="-14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EB80A"/>
                </a:solidFill>
                <a:latin typeface="Arial"/>
                <a:cs typeface="Arial"/>
              </a:rPr>
              <a:t>addressing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4490" y="4717796"/>
            <a:ext cx="2652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10">
                <a:solidFill>
                  <a:srgbClr val="FEB80A"/>
                </a:solidFill>
                <a:latin typeface="Arial"/>
                <a:cs typeface="Arial"/>
              </a:rPr>
              <a:t>people’s</a:t>
            </a:r>
            <a:r>
              <a:rPr dirty="0" sz="2400" spc="-13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EB80A"/>
                </a:solidFill>
                <a:latin typeface="Arial"/>
                <a:cs typeface="Arial"/>
              </a:rPr>
              <a:t>social</a:t>
            </a:r>
            <a:r>
              <a:rPr dirty="0" sz="2400" spc="-13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400" spc="-100">
                <a:solidFill>
                  <a:srgbClr val="FEB80A"/>
                </a:solidFill>
                <a:latin typeface="Arial"/>
                <a:cs typeface="Arial"/>
              </a:rPr>
              <a:t>needs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3505">
              <a:lnSpc>
                <a:spcPct val="100000"/>
              </a:lnSpc>
              <a:spcBef>
                <a:spcPts val="100"/>
              </a:spcBef>
            </a:pPr>
            <a:r>
              <a:rPr dirty="0" spc="-90"/>
              <a:t>Summary</a:t>
            </a:r>
            <a:r>
              <a:rPr dirty="0" spc="-204"/>
              <a:t> </a:t>
            </a:r>
            <a:r>
              <a:rPr dirty="0" spc="-85"/>
              <a:t>thoughts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89340" y="4877815"/>
            <a:ext cx="12700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75">
                <a:solidFill>
                  <a:srgbClr val="D6ECFF"/>
                </a:solidFill>
                <a:latin typeface="Arial"/>
                <a:cs typeface="Arial"/>
              </a:rPr>
              <a:t>11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41375" y="847344"/>
            <a:ext cx="7660005" cy="1003300"/>
            <a:chOff x="341375" y="847344"/>
            <a:chExt cx="7660005" cy="10033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1375" y="847344"/>
              <a:ext cx="2734056" cy="52120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1375" y="1335024"/>
              <a:ext cx="7659624" cy="515112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576580" y="431291"/>
            <a:ext cx="7188834" cy="100711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55090" algn="l"/>
              </a:tabLst>
            </a:pPr>
            <a:r>
              <a:rPr dirty="0" sz="3200" spc="-505"/>
              <a:t>THANK</a:t>
            </a:r>
            <a:r>
              <a:rPr dirty="0" sz="3200"/>
              <a:t>	</a:t>
            </a:r>
            <a:r>
              <a:rPr dirty="0" sz="3200" spc="-280"/>
              <a:t>YOU!</a:t>
            </a:r>
            <a:endParaRPr sz="3200"/>
          </a:p>
          <a:p>
            <a:pPr marL="12700">
              <a:lnSpc>
                <a:spcPct val="100000"/>
              </a:lnSpc>
              <a:spcBef>
                <a:spcPts val="45"/>
              </a:spcBef>
              <a:tabLst>
                <a:tab pos="459740" algn="l"/>
                <a:tab pos="1579245" algn="l"/>
                <a:tab pos="3369945" algn="l"/>
                <a:tab pos="4041775" algn="l"/>
                <a:tab pos="4937125" algn="l"/>
              </a:tabLst>
            </a:pPr>
            <a:r>
              <a:rPr dirty="0" sz="3200" spc="815"/>
              <a:t>I</a:t>
            </a:r>
            <a:r>
              <a:rPr dirty="0" sz="3200"/>
              <a:t>	</a:t>
            </a:r>
            <a:r>
              <a:rPr dirty="0" sz="3200" spc="-575"/>
              <a:t>LOOK</a:t>
            </a:r>
            <a:r>
              <a:rPr dirty="0" sz="3200"/>
              <a:t>	</a:t>
            </a:r>
            <a:r>
              <a:rPr dirty="0" sz="3200" spc="-655"/>
              <a:t>FORWARD</a:t>
            </a:r>
            <a:r>
              <a:rPr dirty="0" sz="3200"/>
              <a:t>	</a:t>
            </a:r>
            <a:r>
              <a:rPr dirty="0" sz="3200" spc="-495"/>
              <a:t>TO</a:t>
            </a:r>
            <a:r>
              <a:rPr dirty="0" sz="3200"/>
              <a:t>	</a:t>
            </a:r>
            <a:r>
              <a:rPr dirty="0" sz="3200" spc="-645"/>
              <a:t>OUR</a:t>
            </a:r>
            <a:r>
              <a:rPr dirty="0" sz="3200"/>
              <a:t>	</a:t>
            </a:r>
            <a:r>
              <a:rPr dirty="0" sz="3200" spc="-229"/>
              <a:t>DISCUSSION</a:t>
            </a:r>
            <a:endParaRPr sz="3200"/>
          </a:p>
        </p:txBody>
      </p:sp>
      <p:sp>
        <p:nvSpPr>
          <p:cNvPr id="7" name="object 7"/>
          <p:cNvSpPr txBox="1"/>
          <p:nvPr/>
        </p:nvSpPr>
        <p:spPr>
          <a:xfrm>
            <a:off x="631698" y="1828292"/>
            <a:ext cx="7323455" cy="1129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2400" spc="-55">
                <a:solidFill>
                  <a:srgbClr val="EB8803"/>
                </a:solidFill>
                <a:uFill>
                  <a:solidFill>
                    <a:srgbClr val="EB8803"/>
                  </a:solidFill>
                </a:uFill>
                <a:latin typeface="Arial"/>
                <a:cs typeface="Arial"/>
                <a:hlinkClick r:id="rId4"/>
              </a:rPr>
              <a:t>Arlene.Ash@umassmed.edu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800"/>
              </a:lnSpc>
            </a:pP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0">
                <a:solidFill>
                  <a:srgbClr val="FFFFFF"/>
                </a:solidFill>
                <a:latin typeface="Arial"/>
                <a:cs typeface="Arial"/>
              </a:rPr>
              <a:t>behalf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400" spc="-22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UMass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Medical</a:t>
            </a: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School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team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our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MassHealth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partners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75"/>
              <a:t>How</a:t>
            </a:r>
            <a:r>
              <a:rPr dirty="0" spc="-165"/>
              <a:t> </a:t>
            </a:r>
            <a:r>
              <a:rPr dirty="0" spc="-65"/>
              <a:t>did</a:t>
            </a:r>
            <a:r>
              <a:rPr dirty="0" spc="-165"/>
              <a:t> </a:t>
            </a:r>
            <a:r>
              <a:rPr dirty="0" spc="-65"/>
              <a:t>this</a:t>
            </a:r>
            <a:r>
              <a:rPr dirty="0" spc="-170"/>
              <a:t> </a:t>
            </a:r>
            <a:r>
              <a:rPr dirty="0" spc="-55"/>
              <a:t>work</a:t>
            </a:r>
            <a:r>
              <a:rPr dirty="0" spc="-170"/>
              <a:t> </a:t>
            </a:r>
            <a:r>
              <a:rPr dirty="0" spc="-55"/>
              <a:t>come</a:t>
            </a:r>
            <a:r>
              <a:rPr dirty="0" spc="-170"/>
              <a:t> </a:t>
            </a:r>
            <a:r>
              <a:rPr dirty="0" spc="-40"/>
              <a:t>about?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104900" y="697484"/>
            <a:ext cx="8776970" cy="423608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267970" marR="478155" indent="-255904">
              <a:lnSpc>
                <a:spcPct val="100800"/>
              </a:lnSpc>
              <a:spcBef>
                <a:spcPts val="75"/>
              </a:spcBef>
              <a:buClr>
                <a:srgbClr val="D6ECFF"/>
              </a:buClr>
              <a:buSzPct val="95833"/>
              <a:buChar char="■"/>
              <a:tabLst>
                <a:tab pos="269240" algn="l"/>
              </a:tabLst>
            </a:pP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About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me: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Developer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models</a:t>
            </a:r>
            <a:r>
              <a:rPr dirty="0" sz="2400" spc="-25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29">
                <a:solidFill>
                  <a:srgbClr val="FFFFFF"/>
                </a:solidFill>
                <a:latin typeface="Arial"/>
                <a:cs typeface="Arial"/>
              </a:rPr>
              <a:t>CMS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uses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5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make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risk-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adjusted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capitation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payments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Medicare</a:t>
            </a:r>
            <a:r>
              <a:rPr dirty="0" sz="2400" spc="-2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Advantage</a:t>
            </a:r>
            <a:endParaRPr sz="2400">
              <a:latin typeface="Arial"/>
              <a:cs typeface="Arial"/>
            </a:endParaRPr>
          </a:p>
          <a:p>
            <a:pPr marL="301625">
              <a:lnSpc>
                <a:spcPct val="100000"/>
              </a:lnSpc>
              <a:spcBef>
                <a:spcPts val="535"/>
              </a:spcBef>
            </a:pPr>
            <a:r>
              <a:rPr dirty="0" sz="2000" spc="-450">
                <a:solidFill>
                  <a:srgbClr val="EA157A"/>
                </a:solidFill>
                <a:latin typeface="Arial"/>
                <a:cs typeface="Arial"/>
              </a:rPr>
              <a:t>□</a:t>
            </a:r>
            <a:r>
              <a:rPr dirty="0" sz="2000" spc="430">
                <a:solidFill>
                  <a:srgbClr val="EA157A"/>
                </a:solidFill>
                <a:latin typeface="Arial"/>
                <a:cs typeface="Arial"/>
              </a:rPr>
              <a:t> </a:t>
            </a:r>
            <a:r>
              <a:rPr dirty="0" sz="2200" spc="-114">
                <a:solidFill>
                  <a:srgbClr val="FFFFFF"/>
                </a:solidFill>
                <a:latin typeface="Arial"/>
                <a:cs typeface="Arial"/>
              </a:rPr>
              <a:t>Founded</a:t>
            </a:r>
            <a:r>
              <a:rPr dirty="0" sz="22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75">
                <a:solidFill>
                  <a:srgbClr val="FFFFFF"/>
                </a:solidFill>
                <a:latin typeface="Arial"/>
                <a:cs typeface="Arial"/>
              </a:rPr>
              <a:t>DxCG,</a:t>
            </a:r>
            <a:r>
              <a:rPr dirty="0" sz="22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90">
                <a:solidFill>
                  <a:srgbClr val="FFFFFF"/>
                </a:solidFill>
                <a:latin typeface="Arial"/>
                <a:cs typeface="Arial"/>
              </a:rPr>
              <a:t>Inc.</a:t>
            </a:r>
            <a:r>
              <a:rPr dirty="0" sz="22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70">
                <a:solidFill>
                  <a:srgbClr val="FFFFFF"/>
                </a:solidFill>
                <a:latin typeface="Arial"/>
                <a:cs typeface="Arial"/>
              </a:rPr>
              <a:t>(now</a:t>
            </a:r>
            <a:r>
              <a:rPr dirty="0" sz="2200" spc="-2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30">
                <a:solidFill>
                  <a:srgbClr val="FFFFFF"/>
                </a:solidFill>
                <a:latin typeface="Arial"/>
                <a:cs typeface="Arial"/>
              </a:rPr>
              <a:t>Cotiviti),</a:t>
            </a:r>
            <a:r>
              <a:rPr dirty="0" sz="22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65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2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55">
                <a:solidFill>
                  <a:srgbClr val="FFFFFF"/>
                </a:solidFill>
                <a:latin typeface="Arial"/>
                <a:cs typeface="Arial"/>
              </a:rPr>
              <a:t>predictive</a:t>
            </a:r>
            <a:r>
              <a:rPr dirty="0" sz="22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50">
                <a:solidFill>
                  <a:srgbClr val="FFFFFF"/>
                </a:solidFill>
                <a:latin typeface="Arial"/>
                <a:cs typeface="Arial"/>
              </a:rPr>
              <a:t>modeling</a:t>
            </a:r>
            <a:r>
              <a:rPr dirty="0" sz="22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FFFFFF"/>
                </a:solidFill>
                <a:latin typeface="Arial"/>
                <a:cs typeface="Arial"/>
              </a:rPr>
              <a:t>company</a:t>
            </a:r>
            <a:endParaRPr sz="2200">
              <a:latin typeface="Arial"/>
              <a:cs typeface="Arial"/>
            </a:endParaRPr>
          </a:p>
          <a:p>
            <a:pPr marL="267970" marR="5080" indent="-255904">
              <a:lnSpc>
                <a:spcPct val="100800"/>
              </a:lnSpc>
              <a:spcBef>
                <a:spcPts val="520"/>
              </a:spcBef>
              <a:buClr>
                <a:srgbClr val="D6ECFF"/>
              </a:buClr>
              <a:buSzPct val="95833"/>
              <a:buChar char="■"/>
              <a:tabLst>
                <a:tab pos="269240" algn="l"/>
              </a:tabLst>
            </a:pP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Commonwealth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Medicine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(founded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1983)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service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consulting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operations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division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UMass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Medical</a:t>
            </a:r>
            <a:r>
              <a:rPr dirty="0" sz="2400" spc="-20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School</a:t>
            </a:r>
            <a:endParaRPr sz="2400">
              <a:latin typeface="Arial"/>
              <a:cs typeface="Arial"/>
            </a:endParaRPr>
          </a:p>
          <a:p>
            <a:pPr marL="516255" marR="206375" indent="-214629">
              <a:lnSpc>
                <a:spcPts val="2620"/>
              </a:lnSpc>
              <a:spcBef>
                <a:spcPts val="620"/>
              </a:spcBef>
            </a:pPr>
            <a:r>
              <a:rPr dirty="0" sz="2000" spc="-450">
                <a:solidFill>
                  <a:srgbClr val="EA157A"/>
                </a:solidFill>
                <a:latin typeface="Arial"/>
                <a:cs typeface="Arial"/>
              </a:rPr>
              <a:t>□</a:t>
            </a:r>
            <a:r>
              <a:rPr dirty="0" sz="2000" spc="430">
                <a:solidFill>
                  <a:srgbClr val="EA157A"/>
                </a:solidFill>
                <a:latin typeface="Arial"/>
                <a:cs typeface="Arial"/>
              </a:rPr>
              <a:t> </a:t>
            </a:r>
            <a:r>
              <a:rPr dirty="0" sz="2200" spc="-85">
                <a:solidFill>
                  <a:srgbClr val="FFFFFF"/>
                </a:solidFill>
                <a:latin typeface="Arial"/>
                <a:cs typeface="Arial"/>
              </a:rPr>
              <a:t>Mission:</a:t>
            </a:r>
            <a:r>
              <a:rPr dirty="0" sz="22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235" i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200" spc="-14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25" i="1">
                <a:solidFill>
                  <a:srgbClr val="FFFFFF"/>
                </a:solidFill>
                <a:latin typeface="Arial"/>
                <a:cs typeface="Arial"/>
              </a:rPr>
              <a:t>create</a:t>
            </a:r>
            <a:r>
              <a:rPr dirty="0" sz="2200" spc="-14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5" i="1">
                <a:solidFill>
                  <a:srgbClr val="FFFFFF"/>
                </a:solidFill>
                <a:latin typeface="Arial"/>
                <a:cs typeface="Arial"/>
              </a:rPr>
              <a:t>solutions</a:t>
            </a:r>
            <a:r>
              <a:rPr dirty="0" sz="2200" spc="-14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i="1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dirty="0" sz="2200" spc="-13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20" i="1">
                <a:solidFill>
                  <a:srgbClr val="FFFFFF"/>
                </a:solidFill>
                <a:latin typeface="Arial"/>
                <a:cs typeface="Arial"/>
              </a:rPr>
              <a:t>improve</a:t>
            </a:r>
            <a:r>
              <a:rPr dirty="0" sz="2200" spc="-14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70" i="1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dirty="0" sz="2200" spc="-13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14" i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200" spc="-14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55" i="1">
                <a:solidFill>
                  <a:srgbClr val="FFFFFF"/>
                </a:solidFill>
                <a:latin typeface="Arial"/>
                <a:cs typeface="Arial"/>
              </a:rPr>
              <a:t>well-</a:t>
            </a:r>
            <a:r>
              <a:rPr dirty="0" sz="2200" spc="-120" i="1">
                <a:solidFill>
                  <a:srgbClr val="FFFFFF"/>
                </a:solidFill>
                <a:latin typeface="Arial"/>
                <a:cs typeface="Arial"/>
              </a:rPr>
              <a:t>being,</a:t>
            </a:r>
            <a:r>
              <a:rPr dirty="0" sz="2200" spc="-13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70" i="1">
                <a:solidFill>
                  <a:srgbClr val="FFFFFF"/>
                </a:solidFill>
                <a:latin typeface="Arial"/>
                <a:cs typeface="Arial"/>
              </a:rPr>
              <a:t>focused </a:t>
            </a:r>
            <a:r>
              <a:rPr dirty="0" sz="2200" spc="-135" i="1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2200" spc="-14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25" i="1">
                <a:solidFill>
                  <a:srgbClr val="FFFFFF"/>
                </a:solidFill>
                <a:latin typeface="Arial"/>
                <a:cs typeface="Arial"/>
              </a:rPr>
              <a:t>those</a:t>
            </a:r>
            <a:r>
              <a:rPr dirty="0" sz="2200" spc="-14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65" i="1">
                <a:solidFill>
                  <a:srgbClr val="FFFFFF"/>
                </a:solidFill>
                <a:latin typeface="Arial"/>
                <a:cs typeface="Arial"/>
              </a:rPr>
              <a:t>served</a:t>
            </a:r>
            <a:r>
              <a:rPr dirty="0" sz="2200" spc="-14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25" i="1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2200" spc="-13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10" i="1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dirty="0" sz="2200" spc="-14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 i="1">
                <a:solidFill>
                  <a:srgbClr val="FFFFFF"/>
                </a:solidFill>
                <a:latin typeface="Arial"/>
                <a:cs typeface="Arial"/>
              </a:rPr>
              <a:t>programs.</a:t>
            </a:r>
            <a:endParaRPr sz="2200">
              <a:latin typeface="Arial"/>
              <a:cs typeface="Arial"/>
            </a:endParaRPr>
          </a:p>
          <a:p>
            <a:pPr marL="267970" marR="1076960" indent="-255904">
              <a:lnSpc>
                <a:spcPct val="100800"/>
              </a:lnSpc>
              <a:spcBef>
                <a:spcPts val="335"/>
              </a:spcBef>
              <a:buClr>
                <a:srgbClr val="D6ECFF"/>
              </a:buClr>
              <a:buSzPct val="95833"/>
              <a:buChar char="■"/>
              <a:tabLst>
                <a:tab pos="269240" algn="l"/>
              </a:tabLst>
            </a:pP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SUPLN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dirty="0" sz="2400" spc="-1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State-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University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Partnership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Learning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Network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AcademyHealth</a:t>
            </a:r>
            <a:endParaRPr sz="2400">
              <a:latin typeface="Arial"/>
              <a:cs typeface="Arial"/>
            </a:endParaRPr>
          </a:p>
          <a:p>
            <a:pPr marL="516255" marR="288290" indent="-214629">
              <a:lnSpc>
                <a:spcPct val="102699"/>
              </a:lnSpc>
              <a:spcBef>
                <a:spcPts val="440"/>
              </a:spcBef>
            </a:pPr>
            <a:r>
              <a:rPr dirty="0" sz="2000" spc="-450">
                <a:solidFill>
                  <a:srgbClr val="EA157A"/>
                </a:solidFill>
                <a:latin typeface="Arial"/>
                <a:cs typeface="Arial"/>
              </a:rPr>
              <a:t>□</a:t>
            </a:r>
            <a:r>
              <a:rPr dirty="0" sz="2000" spc="440">
                <a:solidFill>
                  <a:srgbClr val="EA157A"/>
                </a:solidFill>
                <a:latin typeface="Arial"/>
                <a:cs typeface="Arial"/>
              </a:rPr>
              <a:t> </a:t>
            </a:r>
            <a:r>
              <a:rPr dirty="0" sz="2200" spc="-95" i="1">
                <a:solidFill>
                  <a:srgbClr val="FFFFFF"/>
                </a:solidFill>
                <a:latin typeface="Arial"/>
                <a:cs typeface="Arial"/>
              </a:rPr>
              <a:t>Collaboratively</a:t>
            </a:r>
            <a:r>
              <a:rPr dirty="0" sz="2200" spc="-125" i="1">
                <a:solidFill>
                  <a:srgbClr val="FFFFFF"/>
                </a:solidFill>
                <a:latin typeface="Arial"/>
                <a:cs typeface="Arial"/>
              </a:rPr>
              <a:t> works</a:t>
            </a:r>
            <a:r>
              <a:rPr dirty="0" sz="2200" spc="-13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 i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200" spc="-14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10" i="1">
                <a:solidFill>
                  <a:srgbClr val="FFFFFF"/>
                </a:solidFill>
                <a:latin typeface="Arial"/>
                <a:cs typeface="Arial"/>
              </a:rPr>
              <a:t>support</a:t>
            </a:r>
            <a:r>
              <a:rPr dirty="0" sz="2200" spc="-13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45" i="1">
                <a:solidFill>
                  <a:srgbClr val="FFFFFF"/>
                </a:solidFill>
                <a:latin typeface="Arial"/>
                <a:cs typeface="Arial"/>
              </a:rPr>
              <a:t>evidence-</a:t>
            </a:r>
            <a:r>
              <a:rPr dirty="0" sz="2200" spc="-180" i="1">
                <a:solidFill>
                  <a:srgbClr val="FFFFFF"/>
                </a:solidFill>
                <a:latin typeface="Arial"/>
                <a:cs typeface="Arial"/>
              </a:rPr>
              <a:t>based</a:t>
            </a:r>
            <a:r>
              <a:rPr dirty="0" sz="2200" spc="-14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75" i="1">
                <a:solidFill>
                  <a:srgbClr val="FFFFFF"/>
                </a:solidFill>
                <a:latin typeface="Arial"/>
                <a:cs typeface="Arial"/>
              </a:rPr>
              <a:t>state</a:t>
            </a:r>
            <a:r>
              <a:rPr dirty="0" sz="2200" spc="-13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70" i="1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dirty="0" sz="2200" spc="-13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0" i="1">
                <a:solidFill>
                  <a:srgbClr val="FFFFFF"/>
                </a:solidFill>
                <a:latin typeface="Arial"/>
                <a:cs typeface="Arial"/>
              </a:rPr>
              <a:t>policy</a:t>
            </a:r>
            <a:r>
              <a:rPr dirty="0" sz="2200" spc="-12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25" i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2200" spc="-110" i="1">
                <a:solidFill>
                  <a:srgbClr val="FFFFFF"/>
                </a:solidFill>
                <a:latin typeface="Arial"/>
                <a:cs typeface="Arial"/>
              </a:rPr>
              <a:t>practice</a:t>
            </a:r>
            <a:r>
              <a:rPr dirty="0" sz="2200" spc="-13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 i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2200" spc="-12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30" i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200" spc="-140" i="1">
                <a:solidFill>
                  <a:srgbClr val="FFFFFF"/>
                </a:solidFill>
                <a:latin typeface="Arial"/>
                <a:cs typeface="Arial"/>
              </a:rPr>
              <a:t>focus</a:t>
            </a:r>
            <a:r>
              <a:rPr dirty="0" sz="2200" spc="-135" i="1">
                <a:solidFill>
                  <a:srgbClr val="FFFFFF"/>
                </a:solidFill>
                <a:latin typeface="Arial"/>
                <a:cs typeface="Arial"/>
              </a:rPr>
              <a:t> on</a:t>
            </a:r>
            <a:r>
              <a:rPr dirty="0" sz="2200" spc="-12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80" i="1">
                <a:solidFill>
                  <a:srgbClr val="FFFFFF"/>
                </a:solidFill>
                <a:latin typeface="Arial"/>
                <a:cs typeface="Arial"/>
              </a:rPr>
              <a:t>transforming</a:t>
            </a:r>
            <a:r>
              <a:rPr dirty="0" sz="2200" spc="-12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20" i="1">
                <a:solidFill>
                  <a:srgbClr val="FFFFFF"/>
                </a:solidFill>
                <a:latin typeface="Arial"/>
                <a:cs typeface="Arial"/>
              </a:rPr>
              <a:t>Medicaid-</a:t>
            </a:r>
            <a:r>
              <a:rPr dirty="0" sz="2200" spc="-175" i="1">
                <a:solidFill>
                  <a:srgbClr val="FFFFFF"/>
                </a:solidFill>
                <a:latin typeface="Arial"/>
                <a:cs typeface="Arial"/>
              </a:rPr>
              <a:t>based</a:t>
            </a:r>
            <a:r>
              <a:rPr dirty="0" sz="2200" spc="-13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 i="1">
                <a:solidFill>
                  <a:srgbClr val="FFFFFF"/>
                </a:solidFill>
                <a:latin typeface="Arial"/>
                <a:cs typeface="Arial"/>
              </a:rPr>
              <a:t>healthcare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087" y="1293876"/>
            <a:ext cx="8843010" cy="320167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354965" marR="5080" indent="-342900">
              <a:lnSpc>
                <a:spcPct val="102299"/>
              </a:lnSpc>
              <a:spcBef>
                <a:spcPts val="25"/>
              </a:spcBef>
              <a:buChar char="■"/>
              <a:tabLst>
                <a:tab pos="354965" algn="l"/>
              </a:tabLst>
            </a:pPr>
            <a:r>
              <a:rPr dirty="0" sz="2600" spc="-200">
                <a:solidFill>
                  <a:srgbClr val="FEB80A"/>
                </a:solidFill>
                <a:latin typeface="Arial"/>
                <a:cs typeface="Arial"/>
              </a:rPr>
              <a:t>To</a:t>
            </a:r>
            <a:r>
              <a:rPr dirty="0" sz="2600" spc="-15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 spc="-50">
                <a:solidFill>
                  <a:srgbClr val="FEB80A"/>
                </a:solidFill>
                <a:latin typeface="Arial"/>
                <a:cs typeface="Arial"/>
              </a:rPr>
              <a:t>predict</a:t>
            </a:r>
            <a:r>
              <a:rPr dirty="0" sz="2600" spc="-15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EB80A"/>
                </a:solidFill>
                <a:latin typeface="Arial"/>
                <a:cs typeface="Arial"/>
              </a:rPr>
              <a:t>total</a:t>
            </a:r>
            <a:r>
              <a:rPr dirty="0" sz="2600" spc="-15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 spc="-90">
                <a:solidFill>
                  <a:srgbClr val="FEB80A"/>
                </a:solidFill>
                <a:latin typeface="Arial"/>
                <a:cs typeface="Arial"/>
              </a:rPr>
              <a:t>cost</a:t>
            </a:r>
            <a:r>
              <a:rPr dirty="0" sz="2600" spc="-15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EB80A"/>
                </a:solidFill>
                <a:latin typeface="Arial"/>
                <a:cs typeface="Arial"/>
              </a:rPr>
              <a:t>of</a:t>
            </a:r>
            <a:r>
              <a:rPr dirty="0" sz="2600" spc="-15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 spc="-125">
                <a:solidFill>
                  <a:srgbClr val="FEB80A"/>
                </a:solidFill>
                <a:latin typeface="Arial"/>
                <a:cs typeface="Arial"/>
              </a:rPr>
              <a:t>care:</a:t>
            </a:r>
            <a:r>
              <a:rPr dirty="0" sz="2600" spc="-15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EB80A"/>
                </a:solidFill>
                <a:latin typeface="Arial"/>
                <a:cs typeface="Arial"/>
              </a:rPr>
              <a:t>for</a:t>
            </a:r>
            <a:r>
              <a:rPr dirty="0" sz="2600" spc="-14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 spc="-95">
                <a:solidFill>
                  <a:srgbClr val="FEB80A"/>
                </a:solidFill>
                <a:latin typeface="Arial"/>
                <a:cs typeface="Arial"/>
              </a:rPr>
              <a:t>payments</a:t>
            </a:r>
            <a:r>
              <a:rPr dirty="0" sz="2600" spc="-15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EB80A"/>
                </a:solidFill>
                <a:latin typeface="Arial"/>
                <a:cs typeface="Arial"/>
              </a:rPr>
              <a:t>to</a:t>
            </a:r>
            <a:r>
              <a:rPr dirty="0" sz="2600" spc="-28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 spc="-95">
                <a:solidFill>
                  <a:srgbClr val="FEB80A"/>
                </a:solidFill>
                <a:latin typeface="Arial"/>
                <a:cs typeface="Arial"/>
              </a:rPr>
              <a:t>Accountable</a:t>
            </a:r>
            <a:r>
              <a:rPr dirty="0" sz="2600" spc="-27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 spc="-70">
                <a:solidFill>
                  <a:srgbClr val="FEB80A"/>
                </a:solidFill>
                <a:latin typeface="Arial"/>
                <a:cs typeface="Arial"/>
              </a:rPr>
              <a:t>Care </a:t>
            </a:r>
            <a:r>
              <a:rPr dirty="0" sz="2600" spc="-85">
                <a:solidFill>
                  <a:srgbClr val="FEB80A"/>
                </a:solidFill>
                <a:latin typeface="Arial"/>
                <a:cs typeface="Arial"/>
              </a:rPr>
              <a:t>Organizations</a:t>
            </a:r>
            <a:r>
              <a:rPr dirty="0" sz="2600" spc="-12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EB80A"/>
                </a:solidFill>
                <a:latin typeface="Arial"/>
                <a:cs typeface="Arial"/>
              </a:rPr>
              <a:t>(ACOs)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5"/>
              </a:spcBef>
              <a:buFont typeface="Arial"/>
              <a:buChar char="■"/>
            </a:pPr>
            <a:endParaRPr sz="2600">
              <a:latin typeface="Arial"/>
              <a:cs typeface="Arial"/>
            </a:endParaRPr>
          </a:p>
          <a:p>
            <a:pPr algn="just" marL="354965" marR="453390" indent="-342900">
              <a:lnSpc>
                <a:spcPts val="3100"/>
              </a:lnSpc>
              <a:spcBef>
                <a:spcPts val="5"/>
              </a:spcBef>
              <a:buChar char="■"/>
              <a:tabLst>
                <a:tab pos="354965" algn="l"/>
              </a:tabLst>
            </a:pPr>
            <a:r>
              <a:rPr dirty="0" sz="2600" spc="-19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6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40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0">
                <a:solidFill>
                  <a:srgbClr val="FFFFFF"/>
                </a:solidFill>
                <a:latin typeface="Arial"/>
                <a:cs typeface="Arial"/>
              </a:rPr>
              <a:t>outcomes:</a:t>
            </a:r>
            <a:r>
              <a:rPr dirty="0" sz="26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35">
                <a:solidFill>
                  <a:srgbClr val="FFFFFF"/>
                </a:solidFill>
                <a:latin typeface="Arial"/>
                <a:cs typeface="Arial"/>
              </a:rPr>
              <a:t>E.g.,</a:t>
            </a:r>
            <a:r>
              <a:rPr dirty="0" sz="2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75">
                <a:solidFill>
                  <a:srgbClr val="FFFFFF"/>
                </a:solidFill>
                <a:latin typeface="Arial"/>
                <a:cs typeface="Arial"/>
              </a:rPr>
              <a:t>Long-</a:t>
            </a:r>
            <a:r>
              <a:rPr dirty="0" sz="2600" spc="-25">
                <a:solidFill>
                  <a:srgbClr val="FFFFFF"/>
                </a:solidFill>
                <a:latin typeface="Arial"/>
                <a:cs typeface="Arial"/>
              </a:rPr>
              <a:t>term</a:t>
            </a:r>
            <a:r>
              <a:rPr dirty="0" sz="26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services</a:t>
            </a:r>
            <a:r>
              <a:rPr dirty="0" sz="26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8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supports </a:t>
            </a:r>
            <a:r>
              <a:rPr dirty="0" sz="2600" spc="-300">
                <a:solidFill>
                  <a:srgbClr val="FFFFFF"/>
                </a:solidFill>
                <a:latin typeface="Arial"/>
                <a:cs typeface="Arial"/>
              </a:rPr>
              <a:t>(LTSS)</a:t>
            </a:r>
            <a:r>
              <a:rPr dirty="0" sz="2600" spc="1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65">
                <a:solidFill>
                  <a:srgbClr val="FFFFFF"/>
                </a:solidFill>
                <a:latin typeface="Arial"/>
                <a:cs typeface="Arial"/>
              </a:rPr>
              <a:t>costs</a:t>
            </a:r>
            <a:r>
              <a:rPr dirty="0" sz="26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(also</a:t>
            </a:r>
            <a:r>
              <a:rPr dirty="0" sz="26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50">
                <a:solidFill>
                  <a:srgbClr val="FFFFFF"/>
                </a:solidFill>
                <a:latin typeface="Arial"/>
                <a:cs typeface="Arial"/>
              </a:rPr>
              <a:t>functional</a:t>
            </a:r>
            <a:r>
              <a:rPr dirty="0" sz="26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5">
                <a:solidFill>
                  <a:srgbClr val="FFFFFF"/>
                </a:solidFill>
                <a:latin typeface="Arial"/>
                <a:cs typeface="Arial"/>
              </a:rPr>
              <a:t>status)</a:t>
            </a:r>
            <a:r>
              <a:rPr dirty="0" sz="2600" spc="-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6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10">
                <a:solidFill>
                  <a:srgbClr val="FFFFFF"/>
                </a:solidFill>
                <a:latin typeface="Arial"/>
                <a:cs typeface="Arial"/>
              </a:rPr>
              <a:t>nursing</a:t>
            </a:r>
            <a:r>
              <a:rPr dirty="0" sz="26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home-</a:t>
            </a:r>
            <a:r>
              <a:rPr dirty="0" sz="2600" spc="-50">
                <a:solidFill>
                  <a:srgbClr val="FFFFFF"/>
                </a:solidFill>
                <a:latin typeface="Arial"/>
                <a:cs typeface="Arial"/>
              </a:rPr>
              <a:t>certifiable</a:t>
            </a:r>
            <a:r>
              <a:rPr dirty="0" sz="2600" spc="-1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seniors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Font typeface="Arial"/>
              <a:buChar char="■"/>
            </a:pPr>
            <a:endParaRPr sz="26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har char="■"/>
              <a:tabLst>
                <a:tab pos="354965" algn="l"/>
              </a:tabLst>
            </a:pPr>
            <a:r>
              <a:rPr dirty="0" sz="2600" spc="-165">
                <a:solidFill>
                  <a:srgbClr val="FFFFFF"/>
                </a:solidFill>
                <a:latin typeface="Arial"/>
                <a:cs typeface="Arial"/>
              </a:rPr>
              <a:t>Risk-</a:t>
            </a:r>
            <a:r>
              <a:rPr dirty="0" sz="2600" spc="-90">
                <a:solidFill>
                  <a:srgbClr val="FFFFFF"/>
                </a:solidFill>
                <a:latin typeface="Arial"/>
                <a:cs typeface="Arial"/>
              </a:rPr>
              <a:t>adjusted</a:t>
            </a:r>
            <a:r>
              <a:rPr dirty="0" sz="26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45">
                <a:solidFill>
                  <a:srgbClr val="FFFFFF"/>
                </a:solidFill>
                <a:latin typeface="Arial"/>
                <a:cs typeface="Arial"/>
              </a:rPr>
              <a:t>quality</a:t>
            </a:r>
            <a:r>
              <a:rPr dirty="0" sz="26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measures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6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225">
                <a:solidFill>
                  <a:srgbClr val="FFFFFF"/>
                </a:solidFill>
                <a:latin typeface="Arial"/>
                <a:cs typeface="Arial"/>
              </a:rPr>
              <a:t>ED</a:t>
            </a:r>
            <a:r>
              <a:rPr dirty="0" sz="26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25">
                <a:solidFill>
                  <a:srgbClr val="FFFFFF"/>
                </a:solidFill>
                <a:latin typeface="Arial"/>
                <a:cs typeface="Arial"/>
              </a:rPr>
              <a:t>utilization: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10">
                <a:solidFill>
                  <a:srgbClr val="FFFFFF"/>
                </a:solidFill>
                <a:latin typeface="Arial"/>
                <a:cs typeface="Arial"/>
              </a:rPr>
              <a:t>E.g.,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225">
                <a:solidFill>
                  <a:srgbClr val="FFFFFF"/>
                </a:solidFill>
                <a:latin typeface="Arial"/>
                <a:cs typeface="Arial"/>
              </a:rPr>
              <a:t>ED</a:t>
            </a:r>
            <a:r>
              <a:rPr dirty="0" sz="26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visit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1987" y="4554537"/>
            <a:ext cx="4710430" cy="355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555"/>
              </a:lnSpc>
            </a:pPr>
            <a:r>
              <a:rPr dirty="0" sz="2600" spc="-95">
                <a:solidFill>
                  <a:srgbClr val="FFFFFF"/>
                </a:solidFill>
                <a:latin typeface="Arial"/>
                <a:cs typeface="Arial"/>
              </a:rPr>
              <a:t>rates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0">
                <a:solidFill>
                  <a:srgbClr val="FFFFFF"/>
                </a:solidFill>
                <a:latin typeface="Arial"/>
                <a:cs typeface="Arial"/>
              </a:rPr>
              <a:t>among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0">
                <a:solidFill>
                  <a:srgbClr val="FFFFFF"/>
                </a:solidFill>
                <a:latin typeface="Arial"/>
                <a:cs typeface="Arial"/>
              </a:rPr>
              <a:t>people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2600" spc="-2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10">
                <a:solidFill>
                  <a:srgbClr val="FFFFFF"/>
                </a:solidFill>
                <a:latin typeface="Arial"/>
                <a:cs typeface="Arial"/>
              </a:rPr>
              <a:t>SMI/SUD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3</a:t>
            </a:fld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55615" y="100076"/>
            <a:ext cx="8522335" cy="1120140"/>
          </a:xfrm>
          <a:prstGeom prst="rect"/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4300"/>
              </a:lnSpc>
              <a:spcBef>
                <a:spcPts val="215"/>
              </a:spcBef>
            </a:pPr>
            <a:r>
              <a:rPr dirty="0" spc="-80"/>
              <a:t>MassHealth</a:t>
            </a:r>
            <a:r>
              <a:rPr dirty="0" spc="-155"/>
              <a:t> </a:t>
            </a:r>
            <a:r>
              <a:rPr dirty="0" spc="-65"/>
              <a:t>models</a:t>
            </a:r>
            <a:r>
              <a:rPr dirty="0" spc="-160"/>
              <a:t> </a:t>
            </a:r>
            <a:r>
              <a:rPr dirty="0" spc="-10"/>
              <a:t>to</a:t>
            </a:r>
            <a:r>
              <a:rPr dirty="0" spc="-155"/>
              <a:t> </a:t>
            </a:r>
            <a:r>
              <a:rPr dirty="0" spc="-70"/>
              <a:t>incorporate</a:t>
            </a:r>
            <a:r>
              <a:rPr dirty="0" spc="-150"/>
              <a:t> </a:t>
            </a:r>
            <a:r>
              <a:rPr dirty="0" spc="-40"/>
              <a:t>SDoH </a:t>
            </a:r>
            <a:r>
              <a:rPr dirty="0" spc="-45"/>
              <a:t>and</a:t>
            </a:r>
            <a:r>
              <a:rPr dirty="0" spc="-170"/>
              <a:t> </a:t>
            </a:r>
            <a:r>
              <a:rPr dirty="0" spc="-70"/>
              <a:t>medical</a:t>
            </a:r>
            <a:r>
              <a:rPr dirty="0" spc="-170"/>
              <a:t> </a:t>
            </a:r>
            <a:r>
              <a:rPr dirty="0" spc="-55"/>
              <a:t>risk</a:t>
            </a:r>
            <a:r>
              <a:rPr dirty="0" spc="-170"/>
              <a:t> </a:t>
            </a:r>
            <a:r>
              <a:rPr dirty="0" spc="-10"/>
              <a:t>factors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30173" y="109220"/>
            <a:ext cx="8534400" cy="1120140"/>
          </a:xfrm>
          <a:prstGeom prst="rect"/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4300"/>
              </a:lnSpc>
              <a:spcBef>
                <a:spcPts val="215"/>
              </a:spcBef>
            </a:pPr>
            <a:r>
              <a:rPr dirty="0" spc="-100"/>
              <a:t>ACO</a:t>
            </a:r>
            <a:r>
              <a:rPr dirty="0" spc="-185"/>
              <a:t> </a:t>
            </a:r>
            <a:r>
              <a:rPr dirty="0" spc="-95"/>
              <a:t>payment</a:t>
            </a:r>
            <a:r>
              <a:rPr dirty="0" spc="-175"/>
              <a:t> </a:t>
            </a:r>
            <a:r>
              <a:rPr dirty="0" spc="-90"/>
              <a:t>model</a:t>
            </a:r>
            <a:r>
              <a:rPr dirty="0" spc="-170"/>
              <a:t> </a:t>
            </a:r>
            <a:r>
              <a:rPr dirty="0" spc="-100"/>
              <a:t>predicting</a:t>
            </a:r>
            <a:r>
              <a:rPr dirty="0" spc="-175"/>
              <a:t> </a:t>
            </a:r>
            <a:r>
              <a:rPr dirty="0" spc="-100"/>
              <a:t>total</a:t>
            </a:r>
            <a:r>
              <a:rPr dirty="0" spc="-175"/>
              <a:t> </a:t>
            </a:r>
            <a:r>
              <a:rPr dirty="0" spc="-20"/>
              <a:t>cost </a:t>
            </a:r>
            <a:r>
              <a:rPr dirty="0" spc="-70"/>
              <a:t>of</a:t>
            </a:r>
            <a:r>
              <a:rPr dirty="0" spc="-195"/>
              <a:t> </a:t>
            </a:r>
            <a:r>
              <a:rPr dirty="0" spc="-20"/>
              <a:t>care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7701" y="4567995"/>
            <a:ext cx="138430" cy="3498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630"/>
              </a:lnSpc>
            </a:pPr>
            <a:r>
              <a:rPr dirty="0" sz="2300" spc="-565">
                <a:solidFill>
                  <a:srgbClr val="EA157A"/>
                </a:solidFill>
                <a:latin typeface="Arial"/>
                <a:cs typeface="Arial"/>
              </a:rPr>
              <a:t>□</a:t>
            </a:r>
            <a:endParaRPr sz="2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3451" y="4585018"/>
            <a:ext cx="6455410" cy="355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555"/>
              </a:lnSpc>
            </a:pPr>
            <a:r>
              <a:rPr dirty="0" sz="2600" spc="-130">
                <a:solidFill>
                  <a:srgbClr val="FFFFFF"/>
                </a:solidFill>
                <a:latin typeface="Arial"/>
                <a:cs typeface="Arial"/>
              </a:rPr>
              <a:t>Especially</a:t>
            </a:r>
            <a:r>
              <a:rPr dirty="0" sz="26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20">
                <a:solidFill>
                  <a:srgbClr val="FEB80A"/>
                </a:solidFill>
                <a:latin typeface="Arial"/>
                <a:cs typeface="Arial"/>
              </a:rPr>
              <a:t>social</a:t>
            </a:r>
            <a:r>
              <a:rPr dirty="0" sz="2600" spc="-14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 spc="-65">
                <a:solidFill>
                  <a:srgbClr val="FEB80A"/>
                </a:solidFill>
                <a:latin typeface="Arial"/>
                <a:cs typeface="Arial"/>
              </a:rPr>
              <a:t>determinants</a:t>
            </a:r>
            <a:r>
              <a:rPr dirty="0" sz="2600" spc="-14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EB80A"/>
                </a:solidFill>
                <a:latin typeface="Arial"/>
                <a:cs typeface="Arial"/>
              </a:rPr>
              <a:t>of</a:t>
            </a:r>
            <a:r>
              <a:rPr dirty="0" sz="2600" spc="-135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 spc="-60">
                <a:solidFill>
                  <a:srgbClr val="FEB80A"/>
                </a:solidFill>
                <a:latin typeface="Arial"/>
                <a:cs typeface="Arial"/>
              </a:rPr>
              <a:t>health</a:t>
            </a:r>
            <a:r>
              <a:rPr dirty="0" sz="2600" spc="-14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 spc="-80">
                <a:solidFill>
                  <a:srgbClr val="FFFFFF"/>
                </a:solidFill>
                <a:latin typeface="Arial"/>
                <a:cs typeface="Arial"/>
              </a:rPr>
              <a:t>(SDoH)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4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141622" y="1211580"/>
            <a:ext cx="8509000" cy="328104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355600" marR="5080" indent="-342900">
              <a:lnSpc>
                <a:spcPct val="89600"/>
              </a:lnSpc>
              <a:spcBef>
                <a:spcPts val="425"/>
              </a:spcBef>
              <a:buClr>
                <a:srgbClr val="D6ECFF"/>
              </a:buClr>
              <a:buSzPct val="96153"/>
              <a:buChar char="■"/>
              <a:tabLst>
                <a:tab pos="355600" algn="l"/>
              </a:tabLst>
            </a:pPr>
            <a:r>
              <a:rPr dirty="0" sz="2600" spc="-114">
                <a:solidFill>
                  <a:srgbClr val="FFFFFF"/>
                </a:solidFill>
                <a:latin typeface="Arial"/>
                <a:cs typeface="Arial"/>
              </a:rPr>
              <a:t>MassHealth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80">
                <a:solidFill>
                  <a:srgbClr val="FFFFFF"/>
                </a:solidFill>
                <a:latin typeface="Arial"/>
                <a:cs typeface="Arial"/>
              </a:rPr>
              <a:t>(MA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90">
                <a:solidFill>
                  <a:srgbClr val="FFFFFF"/>
                </a:solidFill>
                <a:latin typeface="Arial"/>
                <a:cs typeface="Arial"/>
              </a:rPr>
              <a:t>Medicaid</a:t>
            </a:r>
            <a:r>
              <a:rPr dirty="0" sz="2600" spc="-1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14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600" spc="-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95">
                <a:solidFill>
                  <a:srgbClr val="FFFFFF"/>
                </a:solidFill>
                <a:latin typeface="Arial"/>
                <a:cs typeface="Arial"/>
              </a:rPr>
              <a:t>CHIP)</a:t>
            </a:r>
            <a:r>
              <a:rPr dirty="0" sz="26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70">
                <a:solidFill>
                  <a:srgbClr val="FFFFFF"/>
                </a:solidFill>
                <a:latin typeface="Arial"/>
                <a:cs typeface="Arial"/>
              </a:rPr>
              <a:t>wanted</a:t>
            </a:r>
            <a:r>
              <a:rPr dirty="0" sz="2600" spc="-1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95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50">
                <a:solidFill>
                  <a:srgbClr val="FFFFFF"/>
                </a:solidFill>
                <a:latin typeface="Arial"/>
                <a:cs typeface="Arial"/>
              </a:rPr>
              <a:t>“total</a:t>
            </a:r>
            <a:r>
              <a:rPr dirty="0" sz="26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90">
                <a:solidFill>
                  <a:srgbClr val="FFFFFF"/>
                </a:solidFill>
                <a:latin typeface="Arial"/>
                <a:cs typeface="Arial"/>
              </a:rPr>
              <a:t>cost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25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600" spc="-80">
                <a:solidFill>
                  <a:srgbClr val="FFFFFF"/>
                </a:solidFill>
                <a:latin typeface="Arial"/>
                <a:cs typeface="Arial"/>
              </a:rPr>
              <a:t>care”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70">
                <a:solidFill>
                  <a:srgbClr val="FFFFFF"/>
                </a:solidFill>
                <a:latin typeface="Arial"/>
                <a:cs typeface="Arial"/>
              </a:rPr>
              <a:t>model</a:t>
            </a:r>
            <a:r>
              <a:rPr dirty="0" sz="26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5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90">
                <a:solidFill>
                  <a:srgbClr val="FFFFFF"/>
                </a:solidFill>
                <a:latin typeface="Arial"/>
                <a:cs typeface="Arial"/>
              </a:rPr>
              <a:t>set</a:t>
            </a:r>
            <a:r>
              <a:rPr dirty="0" sz="26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0">
                <a:solidFill>
                  <a:srgbClr val="FFFFFF"/>
                </a:solidFill>
                <a:latin typeface="Arial"/>
                <a:cs typeface="Arial"/>
              </a:rPr>
              <a:t>rates</a:t>
            </a:r>
            <a:r>
              <a:rPr dirty="0" sz="26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6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25">
                <a:solidFill>
                  <a:srgbClr val="FFFFFF"/>
                </a:solidFill>
                <a:latin typeface="Arial"/>
                <a:cs typeface="Arial"/>
              </a:rPr>
              <a:t>managed</a:t>
            </a:r>
            <a:r>
              <a:rPr dirty="0" sz="26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care</a:t>
            </a:r>
            <a:r>
              <a:rPr dirty="0" sz="26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2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6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accountable 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care</a:t>
            </a:r>
            <a:r>
              <a:rPr dirty="0" sz="26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85">
                <a:solidFill>
                  <a:srgbClr val="FFFFFF"/>
                </a:solidFill>
                <a:latin typeface="Arial"/>
                <a:cs typeface="Arial"/>
              </a:rPr>
              <a:t>organizations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65">
                <a:solidFill>
                  <a:srgbClr val="FFFFFF"/>
                </a:solidFill>
                <a:latin typeface="Arial"/>
                <a:cs typeface="Arial"/>
              </a:rPr>
              <a:t>(MCOs,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45">
                <a:solidFill>
                  <a:srgbClr val="FFFFFF"/>
                </a:solidFill>
                <a:latin typeface="Arial"/>
                <a:cs typeface="Arial"/>
              </a:rPr>
              <a:t>later</a:t>
            </a:r>
            <a:r>
              <a:rPr dirty="0" sz="2600" spc="-2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ACOs)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45"/>
              </a:spcBef>
              <a:buClr>
                <a:srgbClr val="D6ECFF"/>
              </a:buClr>
              <a:buFont typeface="Arial"/>
              <a:buChar char="■"/>
            </a:pPr>
            <a:endParaRPr sz="2600">
              <a:latin typeface="Arial"/>
              <a:cs typeface="Arial"/>
            </a:endParaRPr>
          </a:p>
          <a:p>
            <a:pPr marL="355600" marR="600075" indent="-342900">
              <a:lnSpc>
                <a:spcPts val="2810"/>
              </a:lnSpc>
              <a:buClr>
                <a:srgbClr val="D6ECFF"/>
              </a:buClr>
              <a:buSzPct val="96153"/>
              <a:buChar char="■"/>
              <a:tabLst>
                <a:tab pos="355600" algn="l"/>
              </a:tabLst>
            </a:pPr>
            <a:r>
              <a:rPr dirty="0" sz="2600" spc="-114">
                <a:solidFill>
                  <a:srgbClr val="FFFFFF"/>
                </a:solidFill>
                <a:latin typeface="Arial"/>
                <a:cs typeface="Arial"/>
              </a:rPr>
              <a:t>MassHealth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20">
                <a:solidFill>
                  <a:srgbClr val="FFFFFF"/>
                </a:solidFill>
                <a:latin typeface="Arial"/>
                <a:cs typeface="Arial"/>
              </a:rPr>
              <a:t>had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30">
                <a:solidFill>
                  <a:srgbClr val="FFFFFF"/>
                </a:solidFill>
                <a:latin typeface="Arial"/>
                <a:cs typeface="Arial"/>
              </a:rPr>
              <a:t>been</a:t>
            </a:r>
            <a:r>
              <a:rPr dirty="0" sz="26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10">
                <a:solidFill>
                  <a:srgbClr val="FFFFFF"/>
                </a:solidFill>
                <a:latin typeface="Arial"/>
                <a:cs typeface="Arial"/>
              </a:rPr>
              <a:t>using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95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95">
                <a:solidFill>
                  <a:srgbClr val="FFFFFF"/>
                </a:solidFill>
                <a:latin typeface="Arial"/>
                <a:cs typeface="Arial"/>
              </a:rPr>
              <a:t>claims-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based </a:t>
            </a:r>
            <a:r>
              <a:rPr dirty="0" sz="2600" spc="-85">
                <a:solidFill>
                  <a:srgbClr val="FFFFFF"/>
                </a:solidFill>
                <a:latin typeface="Arial"/>
                <a:cs typeface="Arial"/>
              </a:rPr>
              <a:t>medical-</a:t>
            </a:r>
            <a:r>
              <a:rPr dirty="0" sz="2600" spc="-20">
                <a:solidFill>
                  <a:srgbClr val="FFFFFF"/>
                </a:solidFill>
                <a:latin typeface="Arial"/>
                <a:cs typeface="Arial"/>
              </a:rPr>
              <a:t>risk </a:t>
            </a:r>
            <a:r>
              <a:rPr dirty="0" sz="2600" spc="-70">
                <a:solidFill>
                  <a:srgbClr val="FFFFFF"/>
                </a:solidFill>
                <a:latin typeface="Arial"/>
                <a:cs typeface="Arial"/>
              </a:rPr>
              <a:t>model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90">
                <a:solidFill>
                  <a:srgbClr val="FFFFFF"/>
                </a:solidFill>
                <a:latin typeface="Arial"/>
                <a:cs typeface="Arial"/>
              </a:rPr>
              <a:t>(DxCG)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payment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55"/>
              </a:spcBef>
              <a:buClr>
                <a:srgbClr val="D6ECFF"/>
              </a:buClr>
              <a:buFont typeface="Arial"/>
              <a:buChar char="■"/>
            </a:pPr>
            <a:endParaRPr sz="26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D6ECFF"/>
              </a:buClr>
              <a:buSzPct val="96153"/>
              <a:buChar char="■"/>
              <a:tabLst>
                <a:tab pos="354965" algn="l"/>
              </a:tabLst>
            </a:pPr>
            <a:r>
              <a:rPr dirty="0" sz="2600" spc="-125">
                <a:solidFill>
                  <a:srgbClr val="FEB80A"/>
                </a:solidFill>
                <a:latin typeface="Arial"/>
                <a:cs typeface="Arial"/>
              </a:rPr>
              <a:t>Goal:</a:t>
            </a:r>
            <a:r>
              <a:rPr dirty="0" sz="2600" spc="-160">
                <a:solidFill>
                  <a:srgbClr val="FEB80A"/>
                </a:solidFill>
                <a:latin typeface="Arial"/>
                <a:cs typeface="Arial"/>
              </a:rPr>
              <a:t> </a:t>
            </a:r>
            <a:r>
              <a:rPr dirty="0" sz="2600" spc="-125">
                <a:solidFill>
                  <a:srgbClr val="FFFFFF"/>
                </a:solidFill>
                <a:latin typeface="Arial"/>
                <a:cs typeface="Arial"/>
              </a:rPr>
              <a:t>Refine</a:t>
            </a:r>
            <a:r>
              <a:rPr dirty="0" sz="26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3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70">
                <a:solidFill>
                  <a:srgbClr val="FFFFFF"/>
                </a:solidFill>
                <a:latin typeface="Arial"/>
                <a:cs typeface="Arial"/>
              </a:rPr>
              <a:t>model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75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85">
                <a:solidFill>
                  <a:srgbClr val="FFFFFF"/>
                </a:solidFill>
                <a:latin typeface="Arial"/>
                <a:cs typeface="Arial"/>
              </a:rPr>
              <a:t>adding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predictors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31140" y="173228"/>
            <a:ext cx="68275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5"/>
              <a:t>MassHealth</a:t>
            </a:r>
            <a:r>
              <a:rPr dirty="0" spc="-310"/>
              <a:t> </a:t>
            </a:r>
            <a:r>
              <a:rPr dirty="0" spc="-75"/>
              <a:t>ACO</a:t>
            </a:r>
            <a:r>
              <a:rPr dirty="0" spc="-170"/>
              <a:t> </a:t>
            </a:r>
            <a:r>
              <a:rPr dirty="0" spc="-95"/>
              <a:t>payment</a:t>
            </a:r>
            <a:r>
              <a:rPr dirty="0" spc="-170"/>
              <a:t> </a:t>
            </a:r>
            <a:r>
              <a:rPr dirty="0" spc="-50"/>
              <a:t>model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5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204286" y="861059"/>
            <a:ext cx="7901305" cy="3939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D6ECFF"/>
              </a:buClr>
              <a:buSzPct val="96153"/>
              <a:buChar char="■"/>
              <a:tabLst>
                <a:tab pos="354965" algn="l"/>
              </a:tabLst>
            </a:pPr>
            <a:r>
              <a:rPr dirty="0" sz="2600" spc="-95">
                <a:solidFill>
                  <a:srgbClr val="FFFFFF"/>
                </a:solidFill>
                <a:latin typeface="Arial"/>
                <a:cs typeface="Arial"/>
              </a:rPr>
              <a:t>Age-</a:t>
            </a:r>
            <a:r>
              <a:rPr dirty="0" sz="2600" spc="-185">
                <a:solidFill>
                  <a:srgbClr val="FFFFFF"/>
                </a:solidFill>
                <a:latin typeface="Arial"/>
                <a:cs typeface="Arial"/>
              </a:rPr>
              <a:t>sex</a:t>
            </a:r>
            <a:r>
              <a:rPr dirty="0" sz="26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categories</a:t>
            </a:r>
            <a:endParaRPr sz="26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70"/>
              </a:spcBef>
              <a:buClr>
                <a:srgbClr val="D6ECFF"/>
              </a:buClr>
              <a:buSzPct val="96153"/>
              <a:buChar char="■"/>
              <a:tabLst>
                <a:tab pos="354965" algn="l"/>
              </a:tabLst>
            </a:pPr>
            <a:r>
              <a:rPr dirty="0" sz="2600" spc="-235">
                <a:solidFill>
                  <a:srgbClr val="FFFFFF"/>
                </a:solidFill>
                <a:latin typeface="Arial"/>
                <a:cs typeface="Arial"/>
              </a:rPr>
              <a:t>DxCG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10">
                <a:solidFill>
                  <a:srgbClr val="FFFFFF"/>
                </a:solidFill>
                <a:latin typeface="Arial"/>
                <a:cs typeface="Arial"/>
              </a:rPr>
              <a:t>Relative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65">
                <a:solidFill>
                  <a:srgbClr val="FFFFFF"/>
                </a:solidFill>
                <a:latin typeface="Arial"/>
                <a:cs typeface="Arial"/>
              </a:rPr>
              <a:t>Risk</a:t>
            </a:r>
            <a:r>
              <a:rPr dirty="0" sz="2600" spc="-22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50">
                <a:solidFill>
                  <a:srgbClr val="FFFFFF"/>
                </a:solidFill>
                <a:latin typeface="Arial"/>
                <a:cs typeface="Arial"/>
              </a:rPr>
              <a:t>Score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95">
                <a:solidFill>
                  <a:srgbClr val="FFFFFF"/>
                </a:solidFill>
                <a:latin typeface="Arial"/>
                <a:cs typeface="Arial"/>
              </a:rPr>
              <a:t>(medical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305">
                <a:solidFill>
                  <a:srgbClr val="FFFFFF"/>
                </a:solidFill>
                <a:latin typeface="Arial"/>
                <a:cs typeface="Arial"/>
              </a:rPr>
              <a:t>RRS)</a:t>
            </a:r>
            <a:endParaRPr sz="2600">
              <a:latin typeface="Arial"/>
              <a:cs typeface="Arial"/>
            </a:endParaRPr>
          </a:p>
          <a:p>
            <a:pPr marL="354965" indent="-342265">
              <a:lnSpc>
                <a:spcPts val="3110"/>
              </a:lnSpc>
              <a:spcBef>
                <a:spcPts val="95"/>
              </a:spcBef>
              <a:buClr>
                <a:srgbClr val="D6ECFF"/>
              </a:buClr>
              <a:buSzPct val="96153"/>
              <a:buChar char="■"/>
              <a:tabLst>
                <a:tab pos="354965" algn="l"/>
              </a:tabLst>
            </a:pPr>
            <a:r>
              <a:rPr dirty="0" sz="2600" spc="-55">
                <a:solidFill>
                  <a:srgbClr val="FFFFFF"/>
                </a:solidFill>
                <a:latin typeface="Arial"/>
                <a:cs typeface="Arial"/>
              </a:rPr>
              <a:t>Disability</a:t>
            </a:r>
            <a:r>
              <a:rPr dirty="0" sz="26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categories</a:t>
            </a:r>
            <a:endParaRPr sz="2600">
              <a:latin typeface="Arial"/>
              <a:cs typeface="Arial"/>
            </a:endParaRPr>
          </a:p>
          <a:p>
            <a:pPr lvl="1" marL="683895" indent="-285115">
              <a:lnSpc>
                <a:spcPts val="3110"/>
              </a:lnSpc>
              <a:buClr>
                <a:srgbClr val="EA157A"/>
              </a:buClr>
              <a:buSzPct val="88461"/>
              <a:buChar char="□"/>
              <a:tabLst>
                <a:tab pos="683895" algn="l"/>
              </a:tabLst>
            </a:pPr>
            <a:r>
              <a:rPr dirty="0" sz="2600" spc="-60">
                <a:solidFill>
                  <a:srgbClr val="FFFFFF"/>
                </a:solidFill>
                <a:latin typeface="Arial"/>
                <a:cs typeface="Arial"/>
              </a:rPr>
              <a:t>Dept.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55">
                <a:solidFill>
                  <a:srgbClr val="FFFFFF"/>
                </a:solidFill>
                <a:latin typeface="Arial"/>
                <a:cs typeface="Arial"/>
              </a:rPr>
              <a:t>Mental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75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dirty="0" sz="2600" spc="-2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70">
                <a:solidFill>
                  <a:srgbClr val="FFFFFF"/>
                </a:solidFill>
                <a:latin typeface="Arial"/>
                <a:cs typeface="Arial"/>
              </a:rPr>
              <a:t>Client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(DMH)</a:t>
            </a:r>
            <a:endParaRPr sz="2600">
              <a:latin typeface="Arial"/>
              <a:cs typeface="Arial"/>
            </a:endParaRPr>
          </a:p>
          <a:p>
            <a:pPr lvl="1" marL="683895" indent="-285115">
              <a:lnSpc>
                <a:spcPts val="3110"/>
              </a:lnSpc>
              <a:spcBef>
                <a:spcPts val="75"/>
              </a:spcBef>
              <a:buClr>
                <a:srgbClr val="EA157A"/>
              </a:buClr>
              <a:buSzPct val="88461"/>
              <a:buChar char="□"/>
              <a:tabLst>
                <a:tab pos="683895" algn="l"/>
              </a:tabLst>
            </a:pPr>
            <a:r>
              <a:rPr dirty="0" sz="2600" spc="-60">
                <a:solidFill>
                  <a:srgbClr val="FFFFFF"/>
                </a:solidFill>
                <a:latin typeface="Arial"/>
                <a:cs typeface="Arial"/>
              </a:rPr>
              <a:t>Dept.</a:t>
            </a:r>
            <a:r>
              <a:rPr dirty="0" sz="26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85">
                <a:solidFill>
                  <a:srgbClr val="FFFFFF"/>
                </a:solidFill>
                <a:latin typeface="Arial"/>
                <a:cs typeface="Arial"/>
              </a:rPr>
              <a:t>Developmental</a:t>
            </a:r>
            <a:r>
              <a:rPr dirty="0" sz="2600" spc="-2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Services</a:t>
            </a:r>
            <a:r>
              <a:rPr dirty="0" sz="2600" spc="-2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70">
                <a:solidFill>
                  <a:srgbClr val="FFFFFF"/>
                </a:solidFill>
                <a:latin typeface="Arial"/>
                <a:cs typeface="Arial"/>
              </a:rPr>
              <a:t>Client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(DDS)</a:t>
            </a:r>
            <a:endParaRPr sz="2600">
              <a:latin typeface="Arial"/>
              <a:cs typeface="Arial"/>
            </a:endParaRPr>
          </a:p>
          <a:p>
            <a:pPr lvl="1" marL="683895" indent="-285115">
              <a:lnSpc>
                <a:spcPts val="3110"/>
              </a:lnSpc>
              <a:buClr>
                <a:srgbClr val="EA157A"/>
              </a:buClr>
              <a:buSzPct val="88461"/>
              <a:buChar char="□"/>
              <a:tabLst>
                <a:tab pos="683895" algn="l"/>
              </a:tabLst>
            </a:pPr>
            <a:r>
              <a:rPr dirty="0" sz="2600" spc="-50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r>
              <a:rPr dirty="0" sz="26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80">
                <a:solidFill>
                  <a:srgbClr val="FFFFFF"/>
                </a:solidFill>
                <a:latin typeface="Arial"/>
                <a:cs typeface="Arial"/>
              </a:rPr>
              <a:t>Medicaid-</a:t>
            </a:r>
            <a:r>
              <a:rPr dirty="0" sz="2600" spc="-25">
                <a:solidFill>
                  <a:srgbClr val="FFFFFF"/>
                </a:solidFill>
                <a:latin typeface="Arial"/>
                <a:cs typeface="Arial"/>
              </a:rPr>
              <a:t>entitled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20">
                <a:solidFill>
                  <a:srgbClr val="FFFFFF"/>
                </a:solidFill>
                <a:latin typeface="Arial"/>
                <a:cs typeface="Arial"/>
              </a:rPr>
              <a:t>due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6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disability</a:t>
            </a:r>
            <a:endParaRPr sz="2600">
              <a:latin typeface="Arial"/>
              <a:cs typeface="Arial"/>
            </a:endParaRPr>
          </a:p>
          <a:p>
            <a:pPr marL="354965" indent="-342265">
              <a:lnSpc>
                <a:spcPts val="3110"/>
              </a:lnSpc>
              <a:spcBef>
                <a:spcPts val="95"/>
              </a:spcBef>
              <a:buClr>
                <a:srgbClr val="D6ECFF"/>
              </a:buClr>
              <a:buSzPct val="96153"/>
              <a:buChar char="■"/>
              <a:tabLst>
                <a:tab pos="354965" algn="l"/>
              </a:tabLst>
            </a:pPr>
            <a:r>
              <a:rPr dirty="0" sz="2600" spc="-110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r>
              <a:rPr dirty="0" sz="26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issues</a:t>
            </a:r>
            <a:endParaRPr sz="2600">
              <a:latin typeface="Arial"/>
              <a:cs typeface="Arial"/>
            </a:endParaRPr>
          </a:p>
          <a:p>
            <a:pPr lvl="1" marL="683895" indent="-285115">
              <a:lnSpc>
                <a:spcPts val="3095"/>
              </a:lnSpc>
              <a:buClr>
                <a:srgbClr val="EA157A"/>
              </a:buClr>
              <a:buSzPct val="88461"/>
              <a:buChar char="□"/>
              <a:tabLst>
                <a:tab pos="683895" algn="l"/>
              </a:tabLst>
            </a:pPr>
            <a:r>
              <a:rPr dirty="0" sz="2600" spc="-95">
                <a:solidFill>
                  <a:srgbClr val="FFFFFF"/>
                </a:solidFill>
                <a:latin typeface="Arial"/>
                <a:cs typeface="Arial"/>
              </a:rPr>
              <a:t>Unstable</a:t>
            </a:r>
            <a:r>
              <a:rPr dirty="0" sz="26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5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45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26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homeless</a:t>
            </a:r>
            <a:endParaRPr sz="2600">
              <a:latin typeface="Arial"/>
              <a:cs typeface="Arial"/>
            </a:endParaRPr>
          </a:p>
          <a:p>
            <a:pPr lvl="1" marL="684530" marR="5080" indent="-285750">
              <a:lnSpc>
                <a:spcPct val="80000"/>
              </a:lnSpc>
              <a:spcBef>
                <a:spcPts val="610"/>
              </a:spcBef>
              <a:buClr>
                <a:srgbClr val="EA157A"/>
              </a:buClr>
              <a:buSzPct val="88461"/>
              <a:buChar char="□"/>
              <a:tabLst>
                <a:tab pos="684530" algn="l"/>
              </a:tabLst>
            </a:pPr>
            <a:r>
              <a:rPr dirty="0" sz="2600" spc="-75">
                <a:solidFill>
                  <a:srgbClr val="FFFFFF"/>
                </a:solidFill>
                <a:latin typeface="Arial"/>
                <a:cs typeface="Arial"/>
              </a:rPr>
              <a:t>Neighborhood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stress</a:t>
            </a:r>
            <a:r>
              <a:rPr dirty="0" sz="26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90">
                <a:solidFill>
                  <a:srgbClr val="FFFFFF"/>
                </a:solidFill>
                <a:latin typeface="Arial"/>
                <a:cs typeface="Arial"/>
              </a:rPr>
              <a:t>level</a:t>
            </a:r>
            <a:r>
              <a:rPr dirty="0" sz="26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85">
                <a:solidFill>
                  <a:srgbClr val="FFFFFF"/>
                </a:solidFill>
                <a:latin typeface="Arial"/>
                <a:cs typeface="Arial"/>
              </a:rPr>
              <a:t>captured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4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45">
                <a:solidFill>
                  <a:srgbClr val="FFFFFF"/>
                </a:solidFill>
                <a:latin typeface="Arial"/>
                <a:cs typeface="Arial"/>
              </a:rPr>
              <a:t>Neighborhood </a:t>
            </a:r>
            <a:r>
              <a:rPr dirty="0" sz="2600" spc="-150">
                <a:solidFill>
                  <a:srgbClr val="FFFFFF"/>
                </a:solidFill>
                <a:latin typeface="Arial"/>
                <a:cs typeface="Arial"/>
              </a:rPr>
              <a:t>Stress</a:t>
            </a:r>
            <a:r>
              <a:rPr dirty="0" sz="2600" spc="-2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50">
                <a:solidFill>
                  <a:srgbClr val="FFFFFF"/>
                </a:solidFill>
                <a:latin typeface="Arial"/>
                <a:cs typeface="Arial"/>
              </a:rPr>
              <a:t>Score</a:t>
            </a:r>
            <a:r>
              <a:rPr dirty="0" sz="26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(NSS)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89340" y="4877815"/>
            <a:ext cx="857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solidFill>
                  <a:srgbClr val="D6ECFF"/>
                </a:solidFill>
                <a:latin typeface="Arial"/>
                <a:cs typeface="Arial"/>
              </a:rPr>
              <a:t>6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295002" y="103123"/>
            <a:ext cx="706056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10"/>
              <a:t>Neighborhood</a:t>
            </a:r>
            <a:r>
              <a:rPr dirty="0" spc="-180"/>
              <a:t> </a:t>
            </a:r>
            <a:r>
              <a:rPr dirty="0" spc="-90"/>
              <a:t>Stress</a:t>
            </a:r>
            <a:r>
              <a:rPr dirty="0" spc="-180"/>
              <a:t> </a:t>
            </a:r>
            <a:r>
              <a:rPr dirty="0" spc="-95"/>
              <a:t>Score</a:t>
            </a:r>
            <a:r>
              <a:rPr dirty="0" spc="-180"/>
              <a:t> </a:t>
            </a:r>
            <a:r>
              <a:rPr dirty="0" spc="-25"/>
              <a:t>(NSS)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23520" y="703579"/>
            <a:ext cx="8078470" cy="383540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355600" marR="5080" indent="-342900">
              <a:lnSpc>
                <a:spcPct val="100800"/>
              </a:lnSpc>
              <a:spcBef>
                <a:spcPts val="75"/>
              </a:spcBef>
              <a:buClr>
                <a:srgbClr val="D6ECFF"/>
              </a:buClr>
              <a:buSzPct val="95833"/>
              <a:buChar char="■"/>
              <a:tabLst>
                <a:tab pos="355600" algn="l"/>
              </a:tabLst>
            </a:pP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Measure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“economic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stress”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summarizing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325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census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Arial"/>
                <a:cs typeface="Arial"/>
              </a:rPr>
              <a:t>variables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identified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principal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components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analysis:</a:t>
            </a:r>
            <a:endParaRPr sz="2400">
              <a:latin typeface="Arial"/>
              <a:cs typeface="Arial"/>
            </a:endParaRPr>
          </a:p>
          <a:p>
            <a:pPr lvl="1" marL="929640" indent="-342265">
              <a:lnSpc>
                <a:spcPct val="100000"/>
              </a:lnSpc>
              <a:spcBef>
                <a:spcPts val="625"/>
              </a:spcBef>
              <a:buClr>
                <a:srgbClr val="EA157A"/>
              </a:buClr>
              <a:buSzPct val="33333"/>
              <a:buChar char="□"/>
              <a:tabLst>
                <a:tab pos="929640" algn="l"/>
              </a:tabLst>
            </a:pP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%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families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income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&lt;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100%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FPL</a:t>
            </a:r>
            <a:endParaRPr sz="2400">
              <a:latin typeface="Arial"/>
              <a:cs typeface="Arial"/>
            </a:endParaRPr>
          </a:p>
          <a:p>
            <a:pPr lvl="1" marL="929640" indent="-342265">
              <a:lnSpc>
                <a:spcPct val="100000"/>
              </a:lnSpc>
              <a:spcBef>
                <a:spcPts val="525"/>
              </a:spcBef>
              <a:buClr>
                <a:srgbClr val="EA157A"/>
              </a:buClr>
              <a:buSzPct val="33333"/>
              <a:buChar char="□"/>
              <a:tabLst>
                <a:tab pos="929640" algn="l"/>
              </a:tabLst>
            </a:pP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%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&lt;</a:t>
            </a:r>
            <a:r>
              <a:rPr dirty="0" sz="2400" spc="-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200%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FPL</a:t>
            </a:r>
            <a:endParaRPr sz="2400">
              <a:latin typeface="Arial"/>
              <a:cs typeface="Arial"/>
            </a:endParaRPr>
          </a:p>
          <a:p>
            <a:pPr lvl="1" marL="929640" indent="-342265">
              <a:lnSpc>
                <a:spcPct val="100000"/>
              </a:lnSpc>
              <a:spcBef>
                <a:spcPts val="625"/>
              </a:spcBef>
              <a:buClr>
                <a:srgbClr val="EA157A"/>
              </a:buClr>
              <a:buSzPct val="33333"/>
              <a:buChar char="□"/>
              <a:tabLst>
                <a:tab pos="929640" algn="l"/>
              </a:tabLst>
            </a:pP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%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adults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unemployed</a:t>
            </a:r>
            <a:endParaRPr sz="2400">
              <a:latin typeface="Arial"/>
              <a:cs typeface="Arial"/>
            </a:endParaRPr>
          </a:p>
          <a:p>
            <a:pPr lvl="1" marL="929640" indent="-342265">
              <a:lnSpc>
                <a:spcPct val="100000"/>
              </a:lnSpc>
              <a:spcBef>
                <a:spcPts val="600"/>
              </a:spcBef>
              <a:buClr>
                <a:srgbClr val="EA157A"/>
              </a:buClr>
              <a:buSzPct val="33333"/>
              <a:buChar char="□"/>
              <a:tabLst>
                <a:tab pos="929640" algn="l"/>
              </a:tabLst>
            </a:pP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%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households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receiving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assistance</a:t>
            </a:r>
            <a:endParaRPr sz="2400">
              <a:latin typeface="Arial"/>
              <a:cs typeface="Arial"/>
            </a:endParaRPr>
          </a:p>
          <a:p>
            <a:pPr lvl="1" marL="929640" indent="-342265">
              <a:lnSpc>
                <a:spcPct val="100000"/>
              </a:lnSpc>
              <a:spcBef>
                <a:spcPts val="530"/>
              </a:spcBef>
              <a:buClr>
                <a:srgbClr val="EA157A"/>
              </a:buClr>
              <a:buSzPct val="33333"/>
              <a:buChar char="□"/>
              <a:tabLst>
                <a:tab pos="929640" algn="l"/>
              </a:tabLst>
            </a:pP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%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households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car</a:t>
            </a:r>
            <a:endParaRPr sz="2400">
              <a:latin typeface="Arial"/>
              <a:cs typeface="Arial"/>
            </a:endParaRPr>
          </a:p>
          <a:p>
            <a:pPr lvl="1" marL="929640" indent="-342265">
              <a:lnSpc>
                <a:spcPct val="100000"/>
              </a:lnSpc>
              <a:spcBef>
                <a:spcPts val="625"/>
              </a:spcBef>
              <a:buClr>
                <a:srgbClr val="EA157A"/>
              </a:buClr>
              <a:buSzPct val="33333"/>
              <a:buChar char="□"/>
              <a:tabLst>
                <a:tab pos="929640" algn="l"/>
              </a:tabLst>
            </a:pP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%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households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children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single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parent</a:t>
            </a:r>
            <a:endParaRPr sz="2400">
              <a:latin typeface="Arial"/>
              <a:cs typeface="Arial"/>
            </a:endParaRPr>
          </a:p>
          <a:p>
            <a:pPr lvl="1" marL="929640" indent="-342265">
              <a:lnSpc>
                <a:spcPct val="100000"/>
              </a:lnSpc>
              <a:spcBef>
                <a:spcPts val="525"/>
              </a:spcBef>
              <a:buClr>
                <a:srgbClr val="EA157A"/>
              </a:buClr>
              <a:buSzPct val="33333"/>
              <a:buChar char="□"/>
              <a:tabLst>
                <a:tab pos="929640" algn="l"/>
              </a:tabLst>
            </a:pP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%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age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0">
                <a:solidFill>
                  <a:srgbClr val="FFFFFF"/>
                </a:solidFill>
                <a:latin typeface="Arial"/>
                <a:cs typeface="Arial"/>
              </a:rPr>
              <a:t>25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older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Arial"/>
                <a:cs typeface="Arial"/>
              </a:rPr>
              <a:t>w/o</a:t>
            </a:r>
            <a:r>
              <a:rPr dirty="0" sz="2400" spc="-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HS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degree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2725" y="4681220"/>
            <a:ext cx="526034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1165" indent="-418465">
              <a:lnSpc>
                <a:spcPct val="100000"/>
              </a:lnSpc>
              <a:spcBef>
                <a:spcPts val="100"/>
              </a:spcBef>
              <a:buClr>
                <a:srgbClr val="D6ECFF"/>
              </a:buClr>
              <a:buSzPct val="116666"/>
              <a:buChar char="■"/>
              <a:tabLst>
                <a:tab pos="431165" algn="l"/>
              </a:tabLst>
            </a:pP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NSS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standardized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(Mean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=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0,</a:t>
            </a: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 SD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=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1)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87586" y="173228"/>
            <a:ext cx="763460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80"/>
              <a:t>MassHealth</a:t>
            </a:r>
            <a:r>
              <a:rPr dirty="0" spc="-170"/>
              <a:t> </a:t>
            </a:r>
            <a:r>
              <a:rPr dirty="0" spc="-80"/>
              <a:t>populations</a:t>
            </a:r>
            <a:r>
              <a:rPr dirty="0" spc="-170"/>
              <a:t> </a:t>
            </a:r>
            <a:r>
              <a:rPr dirty="0" spc="-10"/>
              <a:t>in</a:t>
            </a:r>
            <a:r>
              <a:rPr dirty="0" spc="-170"/>
              <a:t> </a:t>
            </a:r>
            <a:r>
              <a:rPr dirty="0" spc="-35"/>
              <a:t>Nov</a:t>
            </a:r>
            <a:r>
              <a:rPr dirty="0" spc="-175"/>
              <a:t> </a:t>
            </a:r>
            <a:r>
              <a:rPr dirty="0" spc="-20"/>
              <a:t>2018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8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394426" y="911859"/>
            <a:ext cx="8105140" cy="38690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125">
                <a:solidFill>
                  <a:srgbClr val="FFFFFF"/>
                </a:solidFill>
                <a:latin typeface="Arial"/>
                <a:cs typeface="Arial"/>
              </a:rPr>
              <a:t>MassHealth</a:t>
            </a:r>
            <a:r>
              <a:rPr dirty="0" sz="28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total</a:t>
            </a:r>
            <a:r>
              <a:rPr dirty="0" sz="28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50">
                <a:solidFill>
                  <a:srgbClr val="FFFFFF"/>
                </a:solidFill>
                <a:latin typeface="Arial"/>
                <a:cs typeface="Arial"/>
              </a:rPr>
              <a:t>enrollment</a:t>
            </a:r>
            <a:r>
              <a:rPr dirty="0" sz="28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20">
                <a:solidFill>
                  <a:srgbClr val="FFFFFF"/>
                </a:solidFill>
                <a:latin typeface="Arial"/>
                <a:cs typeface="Arial"/>
              </a:rPr>
              <a:t>~</a:t>
            </a:r>
            <a:r>
              <a:rPr dirty="0" sz="28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70">
                <a:solidFill>
                  <a:srgbClr val="FFFFFF"/>
                </a:solidFill>
                <a:latin typeface="Arial"/>
                <a:cs typeface="Arial"/>
              </a:rPr>
              <a:t>1.8</a:t>
            </a:r>
            <a:r>
              <a:rPr dirty="0" sz="28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million</a:t>
            </a:r>
            <a:endParaRPr sz="2800">
              <a:latin typeface="Arial"/>
              <a:cs typeface="Arial"/>
            </a:endParaRPr>
          </a:p>
          <a:p>
            <a:pPr marL="354965" marR="1564640" indent="-342900">
              <a:lnSpc>
                <a:spcPts val="3310"/>
              </a:lnSpc>
              <a:spcBef>
                <a:spcPts val="175"/>
              </a:spcBef>
              <a:buChar char="■"/>
              <a:tabLst>
                <a:tab pos="926465" algn="l"/>
              </a:tabLst>
            </a:pPr>
            <a:r>
              <a:rPr dirty="0" sz="2800" spc="-3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dirty="0" sz="2800" spc="-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35">
                <a:solidFill>
                  <a:srgbClr val="FFFFFF"/>
                </a:solidFill>
                <a:latin typeface="Arial"/>
                <a:cs typeface="Arial"/>
              </a:rPr>
              <a:t>costs</a:t>
            </a:r>
            <a:r>
              <a:rPr dirty="0" sz="28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2800" spc="-3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55">
                <a:solidFill>
                  <a:srgbClr val="FFFFFF"/>
                </a:solidFill>
                <a:latin typeface="Arial"/>
                <a:cs typeface="Arial"/>
              </a:rPr>
              <a:t>Covered</a:t>
            </a:r>
            <a:r>
              <a:rPr dirty="0" sz="2800" spc="-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85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2800" spc="-1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70">
                <a:solidFill>
                  <a:srgbClr val="FFFFFF"/>
                </a:solidFill>
                <a:latin typeface="Arial"/>
                <a:cs typeface="Arial"/>
              </a:rPr>
              <a:t>capitated</a:t>
            </a:r>
            <a:r>
              <a:rPr dirty="0" sz="2800" spc="-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payment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800" spc="-9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2800" spc="-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20">
                <a:solidFill>
                  <a:srgbClr val="FFFFFF"/>
                </a:solidFill>
                <a:latin typeface="Arial"/>
                <a:cs typeface="Arial"/>
              </a:rPr>
              <a:t>~</a:t>
            </a:r>
            <a:r>
              <a:rPr dirty="0" sz="2800" spc="-1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75">
                <a:solidFill>
                  <a:srgbClr val="FFFFFF"/>
                </a:solidFill>
                <a:latin typeface="Arial"/>
                <a:cs typeface="Arial"/>
              </a:rPr>
              <a:t>1.2</a:t>
            </a:r>
            <a:r>
              <a:rPr dirty="0" sz="2800" spc="-1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30">
                <a:solidFill>
                  <a:srgbClr val="FFFFFF"/>
                </a:solidFill>
                <a:latin typeface="Arial"/>
                <a:cs typeface="Arial"/>
              </a:rPr>
              <a:t>million,</a:t>
            </a:r>
            <a:r>
              <a:rPr dirty="0" sz="2800" spc="-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2800" spc="-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20">
                <a:solidFill>
                  <a:srgbClr val="FFFFFF"/>
                </a:solidFill>
                <a:latin typeface="Arial"/>
                <a:cs typeface="Arial"/>
              </a:rPr>
              <a:t>~</a:t>
            </a:r>
            <a:r>
              <a:rPr dirty="0" sz="2800" spc="-1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65">
                <a:solidFill>
                  <a:srgbClr val="FFFFFF"/>
                </a:solidFill>
                <a:latin typeface="Arial"/>
                <a:cs typeface="Arial"/>
              </a:rPr>
              <a:t>870,000</a:t>
            </a:r>
            <a:r>
              <a:rPr dirty="0" sz="2800" spc="-1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4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2800" spc="-3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80">
                <a:solidFill>
                  <a:srgbClr val="FFFFFF"/>
                </a:solidFill>
                <a:latin typeface="Arial"/>
                <a:cs typeface="Arial"/>
              </a:rPr>
              <a:t>ACOs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ts val="3379"/>
              </a:lnSpc>
              <a:spcBef>
                <a:spcPts val="45"/>
              </a:spcBef>
              <a:buChar char="■"/>
              <a:tabLst>
                <a:tab pos="355600" algn="l"/>
              </a:tabLst>
            </a:pPr>
            <a:r>
              <a:rPr dirty="0" sz="2800" spc="-330">
                <a:solidFill>
                  <a:srgbClr val="FFFFFF"/>
                </a:solidFill>
                <a:latin typeface="Arial"/>
                <a:cs typeface="Arial"/>
              </a:rPr>
              <a:t>LTSS</a:t>
            </a:r>
            <a:r>
              <a:rPr dirty="0" sz="28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35">
                <a:solidFill>
                  <a:srgbClr val="FFFFFF"/>
                </a:solidFill>
                <a:latin typeface="Arial"/>
                <a:cs typeface="Arial"/>
              </a:rPr>
              <a:t>costs</a:t>
            </a:r>
            <a:r>
              <a:rPr dirty="0" sz="28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2800" spc="-25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20">
                <a:solidFill>
                  <a:srgbClr val="FFFFFF"/>
                </a:solidFill>
                <a:latin typeface="Arial"/>
                <a:cs typeface="Arial"/>
              </a:rPr>
              <a:t>Senior</a:t>
            </a:r>
            <a:r>
              <a:rPr dirty="0" sz="2800" spc="-2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00">
                <a:solidFill>
                  <a:srgbClr val="FFFFFF"/>
                </a:solidFill>
                <a:latin typeface="Arial"/>
                <a:cs typeface="Arial"/>
              </a:rPr>
              <a:t>Care</a:t>
            </a:r>
            <a:r>
              <a:rPr dirty="0" sz="2800" spc="-30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75">
                <a:solidFill>
                  <a:srgbClr val="FFFFFF"/>
                </a:solidFill>
                <a:latin typeface="Arial"/>
                <a:cs typeface="Arial"/>
              </a:rPr>
              <a:t>Options</a:t>
            </a:r>
            <a:r>
              <a:rPr dirty="0" sz="28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15">
                <a:solidFill>
                  <a:srgbClr val="FFFFFF"/>
                </a:solidFill>
                <a:latin typeface="Arial"/>
                <a:cs typeface="Arial"/>
              </a:rPr>
              <a:t>(SCO),</a:t>
            </a:r>
            <a:r>
              <a:rPr dirty="0" sz="2800" spc="-1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90">
                <a:solidFill>
                  <a:srgbClr val="FFFFFF"/>
                </a:solidFill>
                <a:latin typeface="Arial"/>
                <a:cs typeface="Arial"/>
              </a:rPr>
              <a:t>dual-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eligible, </a:t>
            </a:r>
            <a:r>
              <a:rPr dirty="0" sz="2800" spc="-100">
                <a:solidFill>
                  <a:srgbClr val="FFFFFF"/>
                </a:solidFill>
                <a:latin typeface="Arial"/>
                <a:cs typeface="Arial"/>
              </a:rPr>
              <a:t>nursing</a:t>
            </a:r>
            <a:r>
              <a:rPr dirty="0" sz="28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homecertifiable</a:t>
            </a:r>
            <a:endParaRPr sz="2800">
              <a:latin typeface="Arial"/>
              <a:cs typeface="Arial"/>
            </a:endParaRPr>
          </a:p>
          <a:p>
            <a:pPr marL="926465">
              <a:lnSpc>
                <a:spcPts val="3200"/>
              </a:lnSpc>
            </a:pPr>
            <a:r>
              <a:rPr dirty="0" sz="2800" spc="-9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2800" spc="-2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20">
                <a:solidFill>
                  <a:srgbClr val="FFFFFF"/>
                </a:solidFill>
                <a:latin typeface="Arial"/>
                <a:cs typeface="Arial"/>
              </a:rPr>
              <a:t>~</a:t>
            </a:r>
            <a:r>
              <a:rPr dirty="0" sz="2800" spc="-20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29,000</a:t>
            </a:r>
            <a:endParaRPr sz="2800">
              <a:latin typeface="Arial"/>
              <a:cs typeface="Arial"/>
            </a:endParaRPr>
          </a:p>
          <a:p>
            <a:pPr marL="355600" marR="241300" indent="-342900">
              <a:lnSpc>
                <a:spcPts val="3310"/>
              </a:lnSpc>
              <a:spcBef>
                <a:spcPts val="175"/>
              </a:spcBef>
              <a:buChar char="■"/>
              <a:tabLst>
                <a:tab pos="355600" algn="l"/>
              </a:tabLst>
            </a:pPr>
            <a:r>
              <a:rPr dirty="0" sz="2800" spc="-245">
                <a:solidFill>
                  <a:srgbClr val="FFFFFF"/>
                </a:solidFill>
                <a:latin typeface="Arial"/>
                <a:cs typeface="Arial"/>
              </a:rPr>
              <a:t>ED</a:t>
            </a:r>
            <a:r>
              <a:rPr dirty="0" sz="2800" spc="-1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00">
                <a:solidFill>
                  <a:srgbClr val="FFFFFF"/>
                </a:solidFill>
                <a:latin typeface="Arial"/>
                <a:cs typeface="Arial"/>
              </a:rPr>
              <a:t>use</a:t>
            </a:r>
            <a:r>
              <a:rPr dirty="0" sz="2800" spc="-1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2800" spc="-2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50">
                <a:solidFill>
                  <a:srgbClr val="FFFFFF"/>
                </a:solidFill>
                <a:latin typeface="Arial"/>
                <a:cs typeface="Arial"/>
              </a:rPr>
              <a:t>Serious</a:t>
            </a:r>
            <a:r>
              <a:rPr dirty="0" sz="28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55">
                <a:solidFill>
                  <a:srgbClr val="FFFFFF"/>
                </a:solidFill>
                <a:latin typeface="Arial"/>
                <a:cs typeface="Arial"/>
              </a:rPr>
              <a:t>mental</a:t>
            </a:r>
            <a:r>
              <a:rPr dirty="0" sz="28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20">
                <a:solidFill>
                  <a:srgbClr val="FFFFFF"/>
                </a:solidFill>
                <a:latin typeface="Arial"/>
                <a:cs typeface="Arial"/>
              </a:rPr>
              <a:t>illness</a:t>
            </a:r>
            <a:r>
              <a:rPr dirty="0" sz="28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40">
                <a:solidFill>
                  <a:srgbClr val="FFFFFF"/>
                </a:solidFill>
                <a:latin typeface="Arial"/>
                <a:cs typeface="Arial"/>
              </a:rPr>
              <a:t>(SMI)/Substance</a:t>
            </a:r>
            <a:r>
              <a:rPr dirty="0" sz="2800" spc="-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70">
                <a:solidFill>
                  <a:srgbClr val="FFFFFF"/>
                </a:solidFill>
                <a:latin typeface="Arial"/>
                <a:cs typeface="Arial"/>
              </a:rPr>
              <a:t>use </a:t>
            </a:r>
            <a:r>
              <a:rPr dirty="0" sz="2800" spc="-90">
                <a:solidFill>
                  <a:srgbClr val="FFFFFF"/>
                </a:solidFill>
                <a:latin typeface="Arial"/>
                <a:cs typeface="Arial"/>
              </a:rPr>
              <a:t>disorder</a:t>
            </a:r>
            <a:r>
              <a:rPr dirty="0" sz="28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(SUD)</a:t>
            </a:r>
            <a:endParaRPr sz="2800">
              <a:latin typeface="Arial"/>
              <a:cs typeface="Arial"/>
            </a:endParaRPr>
          </a:p>
          <a:p>
            <a:pPr marL="926465">
              <a:lnSpc>
                <a:spcPts val="3310"/>
              </a:lnSpc>
            </a:pPr>
            <a:r>
              <a:rPr dirty="0" sz="2800" spc="-9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2800" spc="-2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20">
                <a:solidFill>
                  <a:srgbClr val="FFFFFF"/>
                </a:solidFill>
                <a:latin typeface="Arial"/>
                <a:cs typeface="Arial"/>
              </a:rPr>
              <a:t>~</a:t>
            </a:r>
            <a:r>
              <a:rPr dirty="0" sz="2800" spc="-20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30">
                <a:solidFill>
                  <a:srgbClr val="FFFFFF"/>
                </a:solidFill>
                <a:latin typeface="Arial"/>
                <a:cs typeface="Arial"/>
              </a:rPr>
              <a:t>150,000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16625" y="60452"/>
            <a:ext cx="667956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14"/>
              <a:t>Contributions</a:t>
            </a:r>
            <a:r>
              <a:rPr dirty="0" spc="-180"/>
              <a:t> </a:t>
            </a:r>
            <a:r>
              <a:rPr dirty="0" spc="-70"/>
              <a:t>of</a:t>
            </a:r>
            <a:r>
              <a:rPr dirty="0" spc="-170"/>
              <a:t> </a:t>
            </a:r>
            <a:r>
              <a:rPr dirty="0" spc="-100"/>
              <a:t>SDoH</a:t>
            </a:r>
            <a:r>
              <a:rPr dirty="0" spc="-170"/>
              <a:t> </a:t>
            </a:r>
            <a:r>
              <a:rPr dirty="0" spc="-50"/>
              <a:t>variables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8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4859" y="587755"/>
            <a:ext cx="8852535" cy="430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D6ECFF"/>
              </a:buClr>
              <a:buSzPct val="95833"/>
              <a:buChar char="■"/>
              <a:tabLst>
                <a:tab pos="354965" algn="l"/>
              </a:tabLst>
            </a:pP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Total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annualized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medical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cost,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2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Arial"/>
                <a:cs typeface="Arial"/>
              </a:rPr>
              <a:t>ACOs/MCOs</a:t>
            </a:r>
            <a:endParaRPr sz="2400">
              <a:latin typeface="Arial"/>
              <a:cs typeface="Arial"/>
            </a:endParaRPr>
          </a:p>
          <a:p>
            <a:pPr lvl="1" marL="683895" indent="-285750">
              <a:lnSpc>
                <a:spcPct val="100000"/>
              </a:lnSpc>
              <a:buClr>
                <a:srgbClr val="EA157A"/>
              </a:buClr>
              <a:buSzPct val="91666"/>
              <a:buChar char="□"/>
              <a:tabLst>
                <a:tab pos="683895" algn="l"/>
              </a:tabLst>
            </a:pP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7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dirty="0" sz="2400" spc="-22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SD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0">
                <a:solidFill>
                  <a:srgbClr val="FFFFFF"/>
                </a:solidFill>
                <a:latin typeface="Arial"/>
                <a:cs typeface="Arial"/>
              </a:rPr>
              <a:t>increment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NSS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adds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~1%</a:t>
            </a:r>
            <a:endParaRPr sz="2400">
              <a:latin typeface="Arial"/>
              <a:cs typeface="Arial"/>
            </a:endParaRPr>
          </a:p>
          <a:p>
            <a:pPr lvl="1" marL="683895" indent="-285750">
              <a:lnSpc>
                <a:spcPct val="100000"/>
              </a:lnSpc>
              <a:spcBef>
                <a:spcPts val="20"/>
              </a:spcBef>
              <a:buClr>
                <a:srgbClr val="EA157A"/>
              </a:buClr>
              <a:buSzPct val="91666"/>
              <a:buChar char="□"/>
              <a:tabLst>
                <a:tab pos="683895" algn="l"/>
              </a:tabLst>
            </a:pP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problems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add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~10%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20"/>
              </a:spcBef>
              <a:buClr>
                <a:srgbClr val="D6ECFF"/>
              </a:buClr>
              <a:buSzPct val="95833"/>
              <a:buChar char="■"/>
              <a:tabLst>
                <a:tab pos="354965" algn="l"/>
              </a:tabLst>
            </a:pPr>
            <a:r>
              <a:rPr dirty="0" sz="2400" spc="-275">
                <a:solidFill>
                  <a:srgbClr val="FFFFFF"/>
                </a:solidFill>
                <a:latin typeface="Arial"/>
                <a:cs typeface="Arial"/>
              </a:rPr>
              <a:t>LTSS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costs,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22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SCOs</a:t>
            </a:r>
            <a:endParaRPr sz="2400">
              <a:latin typeface="Arial"/>
              <a:cs typeface="Arial"/>
            </a:endParaRPr>
          </a:p>
          <a:p>
            <a:pPr lvl="1" marL="683895" indent="-285750">
              <a:lnSpc>
                <a:spcPct val="100000"/>
              </a:lnSpc>
              <a:spcBef>
                <a:spcPts val="25"/>
              </a:spcBef>
              <a:buClr>
                <a:srgbClr val="EA157A"/>
              </a:buClr>
              <a:buSzPct val="91666"/>
              <a:buChar char="□"/>
              <a:tabLst>
                <a:tab pos="683895" algn="l"/>
              </a:tabLst>
            </a:pP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problems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add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75">
                <a:solidFill>
                  <a:srgbClr val="FFFFFF"/>
                </a:solidFill>
                <a:latin typeface="Arial"/>
                <a:cs typeface="Arial"/>
              </a:rPr>
              <a:t>~13%</a:t>
            </a:r>
            <a:endParaRPr sz="2400">
              <a:latin typeface="Arial"/>
              <a:cs typeface="Arial"/>
            </a:endParaRPr>
          </a:p>
          <a:p>
            <a:pPr lvl="1" marL="683895" indent="-285750">
              <a:lnSpc>
                <a:spcPct val="100000"/>
              </a:lnSpc>
              <a:spcBef>
                <a:spcPts val="25"/>
              </a:spcBef>
              <a:buClr>
                <a:srgbClr val="EA157A"/>
              </a:buClr>
              <a:buSzPct val="91666"/>
              <a:buChar char="□"/>
              <a:tabLst>
                <a:tab pos="683895" algn="l"/>
              </a:tabLst>
            </a:pP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7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dirty="0" sz="2400" spc="-22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SD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0">
                <a:solidFill>
                  <a:srgbClr val="FFFFFF"/>
                </a:solidFill>
                <a:latin typeface="Arial"/>
                <a:cs typeface="Arial"/>
              </a:rPr>
              <a:t>increment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NSS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adds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~6%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ts val="2845"/>
              </a:lnSpc>
              <a:spcBef>
                <a:spcPts val="120"/>
              </a:spcBef>
              <a:buClr>
                <a:srgbClr val="D6ECFF"/>
              </a:buClr>
              <a:buSzPct val="95833"/>
              <a:buChar char="■"/>
              <a:tabLst>
                <a:tab pos="354965" algn="l"/>
              </a:tabLst>
            </a:pP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ED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visit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rates,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members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2400" spc="-2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SMI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and/or</a:t>
            </a: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SUD</a:t>
            </a:r>
            <a:endParaRPr sz="2400">
              <a:latin typeface="Arial"/>
              <a:cs typeface="Arial"/>
            </a:endParaRPr>
          </a:p>
          <a:p>
            <a:pPr lvl="1" marL="683895" indent="-285750">
              <a:lnSpc>
                <a:spcPts val="2845"/>
              </a:lnSpc>
              <a:buClr>
                <a:srgbClr val="EA157A"/>
              </a:buClr>
              <a:buSzPct val="91666"/>
              <a:buChar char="□"/>
              <a:tabLst>
                <a:tab pos="683895" algn="l"/>
              </a:tabLst>
            </a:pPr>
            <a:r>
              <a:rPr dirty="0" sz="2400" spc="-204">
                <a:solidFill>
                  <a:srgbClr val="FFFFFF"/>
                </a:solidFill>
                <a:latin typeface="Arial"/>
                <a:cs typeface="Arial"/>
              </a:rPr>
              <a:t>18%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adults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have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problems</a:t>
            </a:r>
            <a:endParaRPr sz="2400">
              <a:latin typeface="Arial"/>
              <a:cs typeface="Arial"/>
            </a:endParaRPr>
          </a:p>
          <a:p>
            <a:pPr lvl="1" marL="683895" indent="-285750">
              <a:lnSpc>
                <a:spcPct val="100000"/>
              </a:lnSpc>
              <a:buClr>
                <a:srgbClr val="EA157A"/>
              </a:buClr>
              <a:buSzPct val="91666"/>
              <a:buChar char="□"/>
              <a:tabLst>
                <a:tab pos="683895" algn="l"/>
              </a:tabLst>
            </a:pP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7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SD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0">
                <a:solidFill>
                  <a:srgbClr val="FFFFFF"/>
                </a:solidFill>
                <a:latin typeface="Arial"/>
                <a:cs typeface="Arial"/>
              </a:rPr>
              <a:t>increment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NSS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increases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rate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~10%</a:t>
            </a:r>
            <a:endParaRPr sz="2400">
              <a:latin typeface="Arial"/>
              <a:cs typeface="Arial"/>
            </a:endParaRPr>
          </a:p>
          <a:p>
            <a:pPr lvl="1" marL="683895" marR="5080" indent="-285750">
              <a:lnSpc>
                <a:spcPct val="80000"/>
              </a:lnSpc>
              <a:spcBef>
                <a:spcPts val="600"/>
              </a:spcBef>
              <a:buClr>
                <a:srgbClr val="EA157A"/>
              </a:buClr>
              <a:buSzPct val="91666"/>
              <a:buChar char="□"/>
              <a:tabLst>
                <a:tab pos="683895" algn="l"/>
              </a:tabLst>
            </a:pP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problems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add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5">
                <a:solidFill>
                  <a:srgbClr val="FFFFFF"/>
                </a:solidFill>
                <a:latin typeface="Arial"/>
                <a:cs typeface="Arial"/>
              </a:rPr>
              <a:t>~2%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unit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medical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risk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leading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higher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payments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homeless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people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Arial"/>
                <a:cs typeface="Arial"/>
              </a:rPr>
              <a:t>than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those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who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unstably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housed,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but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homeless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54455" y="118364"/>
            <a:ext cx="566229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70"/>
              <a:t>Consequences</a:t>
            </a:r>
            <a:r>
              <a:rPr dirty="0" spc="-180"/>
              <a:t> </a:t>
            </a:r>
            <a:r>
              <a:rPr dirty="0" spc="-20"/>
              <a:t>of</a:t>
            </a:r>
            <a:r>
              <a:rPr dirty="0" spc="-200"/>
              <a:t> </a:t>
            </a:r>
            <a:r>
              <a:rPr dirty="0" spc="-65"/>
              <a:t>our</a:t>
            </a:r>
            <a:r>
              <a:rPr dirty="0" spc="-185"/>
              <a:t> </a:t>
            </a:r>
            <a:r>
              <a:rPr dirty="0" spc="-40"/>
              <a:t>work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0"/>
              </a:lnSpc>
            </a:pPr>
            <a:fld id="{81D60167-4931-47E6-BA6A-407CBD079E47}" type="slidenum">
              <a:rPr dirty="0" spc="-50"/>
              <a:t>8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316775" y="764539"/>
            <a:ext cx="8387080" cy="3747135"/>
          </a:xfrm>
          <a:prstGeom prst="rect">
            <a:avLst/>
          </a:prstGeom>
        </p:spPr>
        <p:txBody>
          <a:bodyPr wrap="square" lIns="0" tIns="92075" rIns="0" bIns="0" rtlCol="0" vert="horz">
            <a:spAutoFit/>
          </a:bodyPr>
          <a:lstStyle/>
          <a:p>
            <a:pPr marL="268605" indent="-255904">
              <a:lnSpc>
                <a:spcPct val="100000"/>
              </a:lnSpc>
              <a:spcBef>
                <a:spcPts val="725"/>
              </a:spcBef>
              <a:buClr>
                <a:srgbClr val="D6ECFF"/>
              </a:buClr>
              <a:buSzPct val="95833"/>
              <a:buChar char="■"/>
              <a:tabLst>
                <a:tab pos="268605" algn="l"/>
              </a:tabLst>
            </a:pP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Increased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attention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coding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homelessness</a:t>
            </a:r>
            <a:endParaRPr sz="2400">
              <a:latin typeface="Arial"/>
              <a:cs typeface="Arial"/>
            </a:endParaRPr>
          </a:p>
          <a:p>
            <a:pPr lvl="1" marL="516255" indent="-214629">
              <a:lnSpc>
                <a:spcPct val="100000"/>
              </a:lnSpc>
              <a:spcBef>
                <a:spcPts val="620"/>
              </a:spcBef>
              <a:buClr>
                <a:srgbClr val="EA157A"/>
              </a:buClr>
              <a:buSzPct val="91666"/>
              <a:buChar char="□"/>
              <a:tabLst>
                <a:tab pos="516255" algn="l"/>
              </a:tabLst>
            </a:pP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Prior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prevalence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=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0.68%</a:t>
            </a:r>
            <a:endParaRPr sz="2400">
              <a:latin typeface="Arial"/>
              <a:cs typeface="Arial"/>
            </a:endParaRPr>
          </a:p>
          <a:p>
            <a:pPr lvl="1" marL="516255" indent="-214629">
              <a:lnSpc>
                <a:spcPct val="100000"/>
              </a:lnSpc>
              <a:spcBef>
                <a:spcPts val="625"/>
              </a:spcBef>
              <a:buClr>
                <a:srgbClr val="EA157A"/>
              </a:buClr>
              <a:buSzPct val="91666"/>
              <a:buChar char="□"/>
              <a:tabLst>
                <a:tab pos="516255" algn="l"/>
              </a:tabLst>
            </a:pP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Most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recent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=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1.31%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(nearly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double,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but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still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small)</a:t>
            </a:r>
            <a:endParaRPr sz="2400">
              <a:latin typeface="Arial"/>
              <a:cs typeface="Arial"/>
            </a:endParaRPr>
          </a:p>
          <a:p>
            <a:pPr marL="268605" marR="22860" indent="-255904">
              <a:lnSpc>
                <a:spcPct val="100800"/>
              </a:lnSpc>
              <a:spcBef>
                <a:spcPts val="385"/>
              </a:spcBef>
              <a:buClr>
                <a:srgbClr val="D6ECFF"/>
              </a:buClr>
              <a:buSzPct val="95833"/>
              <a:buChar char="■"/>
              <a:tabLst>
                <a:tab pos="269875" algn="l"/>
              </a:tabLst>
            </a:pP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Some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0">
                <a:solidFill>
                  <a:srgbClr val="FFFFFF"/>
                </a:solidFill>
                <a:latin typeface="Arial"/>
                <a:cs typeface="Arial"/>
              </a:rPr>
              <a:t>participants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0">
                <a:solidFill>
                  <a:srgbClr val="FFFFFF"/>
                </a:solidFill>
                <a:latin typeface="Arial"/>
                <a:cs typeface="Arial"/>
              </a:rPr>
              <a:t>MA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quality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measurement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improvement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task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force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calling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studies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how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address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social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needs,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such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15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problems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community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level</a:t>
            </a:r>
            <a:endParaRPr sz="2400">
              <a:latin typeface="Arial"/>
              <a:cs typeface="Arial"/>
            </a:endParaRPr>
          </a:p>
          <a:p>
            <a:pPr marL="268605" marR="5080" indent="-255904">
              <a:lnSpc>
                <a:spcPct val="100000"/>
              </a:lnSpc>
              <a:spcBef>
                <a:spcPts val="530"/>
              </a:spcBef>
              <a:buClr>
                <a:srgbClr val="D6ECFF"/>
              </a:buClr>
              <a:buSzPct val="95833"/>
              <a:buChar char="■"/>
              <a:tabLst>
                <a:tab pos="269875" algn="l"/>
              </a:tabLst>
            </a:pPr>
            <a:r>
              <a:rPr dirty="0" sz="2400" spc="-60">
                <a:solidFill>
                  <a:srgbClr val="FFFFFF"/>
                </a:solidFill>
                <a:latin typeface="Arial"/>
                <a:cs typeface="Arial"/>
              </a:rPr>
              <a:t>MA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DSRIP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waiver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setting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up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Arial"/>
                <a:cs typeface="Arial"/>
              </a:rPr>
              <a:t>flexible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service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dollars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“health-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400" spc="-30">
                <a:solidFill>
                  <a:srgbClr val="FFFFFF"/>
                </a:solidFill>
                <a:latin typeface="Arial"/>
                <a:cs typeface="Arial"/>
              </a:rPr>
              <a:t>related”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nutritional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needs</a:t>
            </a:r>
            <a:endParaRPr sz="2400">
              <a:latin typeface="Arial"/>
              <a:cs typeface="Arial"/>
            </a:endParaRPr>
          </a:p>
          <a:p>
            <a:pPr lvl="1" marL="516255" indent="-214629">
              <a:lnSpc>
                <a:spcPct val="100000"/>
              </a:lnSpc>
              <a:spcBef>
                <a:spcPts val="525"/>
              </a:spcBef>
              <a:buClr>
                <a:srgbClr val="EA157A"/>
              </a:buClr>
              <a:buSzPct val="91666"/>
              <a:buChar char="□"/>
              <a:tabLst>
                <a:tab pos="516255" algn="l"/>
              </a:tabLst>
            </a:pP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currently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planned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evaluation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these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programs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limited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B880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2026-06-17T20:52:41Z</dcterms:created>
  <dcterms:modified xsi:type="dcterms:W3CDTF">2026-06-17T20:52:41Z</dcterms:modified>
</cp:coreProperties>
</file>