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jpg" ContentType="image/jp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262626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262626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262626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262626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262626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262626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1670685"/>
          </a:xfrm>
          <a:custGeom>
            <a:avLst/>
            <a:gdLst/>
            <a:ahLst/>
            <a:cxnLst/>
            <a:rect l="l" t="t" r="r" b="b"/>
            <a:pathLst>
              <a:path w="12192000" h="1670685">
                <a:moveTo>
                  <a:pt x="12192000" y="0"/>
                </a:moveTo>
                <a:lnTo>
                  <a:pt x="0" y="0"/>
                </a:lnTo>
                <a:lnTo>
                  <a:pt x="0" y="1670179"/>
                </a:lnTo>
                <a:lnTo>
                  <a:pt x="12192000" y="1670179"/>
                </a:lnTo>
                <a:lnTo>
                  <a:pt x="12192000" y="0"/>
                </a:lnTo>
                <a:close/>
              </a:path>
            </a:pathLst>
          </a:custGeom>
          <a:solidFill>
            <a:srgbClr val="87CEF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31009" y="240729"/>
            <a:ext cx="7729981" cy="1188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262626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0618" y="1792732"/>
            <a:ext cx="7756525" cy="2738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262626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seth_berkowitz@med.unc.edu" TargetMode="External"/><Relationship Id="rId3" Type="http://schemas.openxmlformats.org/officeDocument/2006/relationships/image" Target="../media/image7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87CEF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1600200" y="2103120"/>
            <a:ext cx="8991600" cy="1929764"/>
          </a:xfrm>
          <a:prstGeom prst="rect"/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wrap="square" lIns="0" tIns="171450" rIns="0" bIns="0" rtlCol="0" vert="horz">
            <a:spAutoFit/>
          </a:bodyPr>
          <a:lstStyle/>
          <a:p>
            <a:pPr algn="ctr" marL="556260" marR="573405" indent="-635">
              <a:lnSpc>
                <a:spcPts val="4100"/>
              </a:lnSpc>
              <a:spcBef>
                <a:spcPts val="1350"/>
              </a:spcBef>
            </a:pPr>
            <a:r>
              <a:rPr dirty="0" sz="3800" spc="-20"/>
              <a:t>EVALUATING</a:t>
            </a:r>
            <a:r>
              <a:rPr dirty="0" sz="3800" spc="-75"/>
              <a:t> </a:t>
            </a:r>
            <a:r>
              <a:rPr dirty="0" sz="3800"/>
              <a:t>A</a:t>
            </a:r>
            <a:r>
              <a:rPr dirty="0" sz="3800" spc="280"/>
              <a:t> </a:t>
            </a:r>
            <a:r>
              <a:rPr dirty="0" sz="3800"/>
              <a:t>HEALTH-</a:t>
            </a:r>
            <a:r>
              <a:rPr dirty="0" sz="3800" spc="-114"/>
              <a:t>RELATED </a:t>
            </a:r>
            <a:r>
              <a:rPr dirty="0" sz="3800"/>
              <a:t>SOCIAL</a:t>
            </a:r>
            <a:r>
              <a:rPr dirty="0" sz="3800" spc="90"/>
              <a:t> </a:t>
            </a:r>
            <a:r>
              <a:rPr dirty="0" sz="3800" spc="-120"/>
              <a:t>NEEDS</a:t>
            </a:r>
            <a:r>
              <a:rPr dirty="0" sz="3800" spc="90"/>
              <a:t> </a:t>
            </a:r>
            <a:r>
              <a:rPr dirty="0" sz="3800" spc="-10"/>
              <a:t>INTERVENTION: </a:t>
            </a:r>
            <a:r>
              <a:rPr dirty="0" sz="3800" spc="-330"/>
              <a:t>RESULTS</a:t>
            </a:r>
            <a:r>
              <a:rPr dirty="0" sz="3800" spc="15"/>
              <a:t> </a:t>
            </a:r>
            <a:r>
              <a:rPr dirty="0" sz="3800" spc="210"/>
              <a:t>AND</a:t>
            </a:r>
            <a:r>
              <a:rPr dirty="0" sz="3800" spc="405"/>
              <a:t> </a:t>
            </a:r>
            <a:r>
              <a:rPr dirty="0" sz="3800" spc="-260"/>
              <a:t>LESSONS</a:t>
            </a:r>
            <a:r>
              <a:rPr dirty="0" sz="3800" spc="400"/>
              <a:t> </a:t>
            </a:r>
            <a:r>
              <a:rPr dirty="0" sz="3800" spc="-35"/>
              <a:t>LEARNED</a:t>
            </a:r>
            <a:endParaRPr sz="3800"/>
          </a:p>
        </p:txBody>
      </p:sp>
      <p:sp>
        <p:nvSpPr>
          <p:cNvPr id="4" name="object 4"/>
          <p:cNvSpPr txBox="1"/>
          <p:nvPr/>
        </p:nvSpPr>
        <p:spPr>
          <a:xfrm>
            <a:off x="3343909" y="4259579"/>
            <a:ext cx="5504180" cy="1217295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795"/>
              </a:spcBef>
            </a:pPr>
            <a:r>
              <a:rPr dirty="0" sz="2000" spc="-160">
                <a:solidFill>
                  <a:srgbClr val="FFFFFF"/>
                </a:solidFill>
                <a:latin typeface="Arial"/>
                <a:cs typeface="Arial"/>
              </a:rPr>
              <a:t>Seth</a:t>
            </a:r>
            <a:r>
              <a:rPr dirty="0" sz="2000" spc="-1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70">
                <a:solidFill>
                  <a:srgbClr val="FFFFFF"/>
                </a:solidFill>
                <a:latin typeface="Arial"/>
                <a:cs typeface="Arial"/>
              </a:rPr>
              <a:t>A.</a:t>
            </a:r>
            <a:r>
              <a:rPr dirty="0" sz="2000" spc="-1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70">
                <a:solidFill>
                  <a:srgbClr val="FFFFFF"/>
                </a:solidFill>
                <a:latin typeface="Arial"/>
                <a:cs typeface="Arial"/>
              </a:rPr>
              <a:t>Berkowitz,</a:t>
            </a:r>
            <a:r>
              <a:rPr dirty="0" sz="2000" spc="-1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MD</a:t>
            </a:r>
            <a:r>
              <a:rPr dirty="0" sz="20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25">
                <a:solidFill>
                  <a:srgbClr val="FFFFFF"/>
                </a:solidFill>
                <a:latin typeface="Arial"/>
                <a:cs typeface="Arial"/>
              </a:rPr>
              <a:t>MPH</a:t>
            </a:r>
            <a:endParaRPr sz="2000">
              <a:latin typeface="Arial"/>
              <a:cs typeface="Arial"/>
            </a:endParaRPr>
          </a:p>
          <a:p>
            <a:pPr algn="ctr" marL="12065" marR="5080">
              <a:lnSpc>
                <a:spcPts val="3190"/>
              </a:lnSpc>
              <a:spcBef>
                <a:spcPts val="10"/>
              </a:spcBef>
            </a:pPr>
            <a:r>
              <a:rPr dirty="0" sz="2000" spc="-65">
                <a:solidFill>
                  <a:srgbClr val="FFFFFF"/>
                </a:solidFill>
                <a:latin typeface="Arial"/>
                <a:cs typeface="Arial"/>
              </a:rPr>
              <a:t>Division</a:t>
            </a:r>
            <a:r>
              <a:rPr dirty="0" sz="20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0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95">
                <a:solidFill>
                  <a:srgbClr val="FFFFFF"/>
                </a:solidFill>
                <a:latin typeface="Arial"/>
                <a:cs typeface="Arial"/>
              </a:rPr>
              <a:t>General</a:t>
            </a:r>
            <a:r>
              <a:rPr dirty="0" sz="20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100">
                <a:solidFill>
                  <a:srgbClr val="FFFFFF"/>
                </a:solidFill>
                <a:latin typeface="Arial"/>
                <a:cs typeface="Arial"/>
              </a:rPr>
              <a:t>Medicine</a:t>
            </a:r>
            <a:r>
              <a:rPr dirty="0" sz="20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dirty="0" sz="20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80">
                <a:solidFill>
                  <a:srgbClr val="FFFFFF"/>
                </a:solidFill>
                <a:latin typeface="Arial"/>
                <a:cs typeface="Arial"/>
              </a:rPr>
              <a:t>Clinical</a:t>
            </a:r>
            <a:r>
              <a:rPr dirty="0" sz="20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90">
                <a:solidFill>
                  <a:srgbClr val="FFFFFF"/>
                </a:solidFill>
                <a:latin typeface="Arial"/>
                <a:cs typeface="Arial"/>
              </a:rPr>
              <a:t>Epidemiology </a:t>
            </a:r>
            <a:r>
              <a:rPr dirty="0" sz="2000" spc="-60">
                <a:solidFill>
                  <a:srgbClr val="FFFFFF"/>
                </a:solidFill>
                <a:latin typeface="Arial"/>
                <a:cs typeface="Arial"/>
              </a:rPr>
              <a:t>University</a:t>
            </a:r>
            <a:r>
              <a:rPr dirty="0" sz="20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0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North</a:t>
            </a:r>
            <a:r>
              <a:rPr dirty="0" sz="20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85">
                <a:solidFill>
                  <a:srgbClr val="FFFFFF"/>
                </a:solidFill>
                <a:latin typeface="Arial"/>
                <a:cs typeface="Arial"/>
              </a:rPr>
              <a:t>Carolina</a:t>
            </a:r>
            <a:r>
              <a:rPr dirty="0" sz="20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3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dirty="0" sz="20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125">
                <a:solidFill>
                  <a:srgbClr val="FFFFFF"/>
                </a:solidFill>
                <a:latin typeface="Arial"/>
                <a:cs typeface="Arial"/>
              </a:rPr>
              <a:t>Chapel</a:t>
            </a:r>
            <a:r>
              <a:rPr dirty="0" sz="20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20">
                <a:solidFill>
                  <a:srgbClr val="FFFFFF"/>
                </a:solidFill>
                <a:latin typeface="Arial"/>
                <a:cs typeface="Arial"/>
              </a:rPr>
              <a:t>Hill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5071" y="6172200"/>
            <a:ext cx="2773679" cy="6553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231135" y="240729"/>
            <a:ext cx="7729855" cy="1188720"/>
          </a:xfrm>
          <a:prstGeom prst="rect"/>
          <a:solidFill>
            <a:srgbClr val="FFFFFF"/>
          </a:solidFill>
          <a:ln w="31750">
            <a:solidFill>
              <a:srgbClr val="404040"/>
            </a:solidFill>
          </a:ln>
        </p:spPr>
        <p:txBody>
          <a:bodyPr wrap="square" lIns="0" tIns="351155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2765"/>
              </a:spcBef>
              <a:tabLst>
                <a:tab pos="2514600" algn="l"/>
              </a:tabLst>
            </a:pPr>
            <a:r>
              <a:rPr dirty="0" spc="-10"/>
              <a:t>QUALITATIVE</a:t>
            </a:r>
            <a:r>
              <a:rPr dirty="0"/>
              <a:t>	</a:t>
            </a:r>
            <a:r>
              <a:rPr dirty="0" spc="85"/>
              <a:t>FOLLOW-</a:t>
            </a:r>
            <a:r>
              <a:rPr dirty="0" spc="-25"/>
              <a:t>UP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7831" y="1759203"/>
            <a:ext cx="10719435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87CEFA"/>
              </a:buClr>
              <a:buChar char="•"/>
              <a:tabLst>
                <a:tab pos="240665" algn="l"/>
              </a:tabLst>
            </a:pPr>
            <a:r>
              <a:rPr dirty="0" sz="2800" spc="-210">
                <a:solidFill>
                  <a:srgbClr val="262626"/>
                </a:solidFill>
                <a:latin typeface="Arial"/>
                <a:cs typeface="Arial"/>
              </a:rPr>
              <a:t>Path</a:t>
            </a:r>
            <a:r>
              <a:rPr dirty="0" sz="2800" spc="-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10">
                <a:solidFill>
                  <a:srgbClr val="262626"/>
                </a:solidFill>
                <a:latin typeface="Arial"/>
                <a:cs typeface="Arial"/>
              </a:rPr>
              <a:t>from</a:t>
            </a:r>
            <a:r>
              <a:rPr dirty="0" sz="2800" spc="-2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145">
                <a:solidFill>
                  <a:srgbClr val="262626"/>
                </a:solidFill>
                <a:latin typeface="Arial"/>
                <a:cs typeface="Arial"/>
              </a:rPr>
              <a:t>presenting</a:t>
            </a:r>
            <a:r>
              <a:rPr dirty="0" sz="280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204">
                <a:solidFill>
                  <a:srgbClr val="262626"/>
                </a:solidFill>
                <a:latin typeface="Arial"/>
                <a:cs typeface="Arial"/>
              </a:rPr>
              <a:t>need</a:t>
            </a:r>
            <a:r>
              <a:rPr dirty="0" sz="2800" spc="-1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60">
                <a:solidFill>
                  <a:srgbClr val="262626"/>
                </a:solidFill>
                <a:latin typeface="Arial"/>
                <a:cs typeface="Arial"/>
              </a:rPr>
              <a:t>to</a:t>
            </a:r>
            <a:r>
              <a:rPr dirty="0" sz="2800" spc="-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120">
                <a:solidFill>
                  <a:srgbClr val="262626"/>
                </a:solidFill>
                <a:latin typeface="Arial"/>
                <a:cs typeface="Arial"/>
              </a:rPr>
              <a:t>clinical</a:t>
            </a:r>
            <a:r>
              <a:rPr dirty="0" sz="2800" spc="-1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114">
                <a:solidFill>
                  <a:srgbClr val="262626"/>
                </a:solidFill>
                <a:latin typeface="Arial"/>
                <a:cs typeface="Arial"/>
              </a:rPr>
              <a:t>improvement</a:t>
            </a:r>
            <a:r>
              <a:rPr dirty="0" sz="280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250">
                <a:solidFill>
                  <a:srgbClr val="262626"/>
                </a:solidFill>
                <a:latin typeface="Arial"/>
                <a:cs typeface="Arial"/>
              </a:rPr>
              <a:t>was</a:t>
            </a:r>
            <a:r>
              <a:rPr dirty="0" sz="2800" spc="-1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80">
                <a:solidFill>
                  <a:srgbClr val="262626"/>
                </a:solidFill>
                <a:latin typeface="Arial"/>
                <a:cs typeface="Arial"/>
              </a:rPr>
              <a:t>often</a:t>
            </a:r>
            <a:r>
              <a:rPr dirty="0" sz="2800" spc="-28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90">
                <a:solidFill>
                  <a:srgbClr val="262626"/>
                </a:solidFill>
                <a:latin typeface="Arial"/>
                <a:cs typeface="Arial"/>
              </a:rPr>
              <a:t>‘non-</a:t>
            </a:r>
            <a:r>
              <a:rPr dirty="0" sz="2800" spc="-10">
                <a:solidFill>
                  <a:srgbClr val="262626"/>
                </a:solidFill>
                <a:latin typeface="Arial"/>
                <a:cs typeface="Arial"/>
              </a:rPr>
              <a:t>linear’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03863" y="4367805"/>
            <a:ext cx="1615440" cy="969644"/>
          </a:xfrm>
          <a:custGeom>
            <a:avLst/>
            <a:gdLst/>
            <a:ahLst/>
            <a:cxnLst/>
            <a:rect l="l" t="t" r="r" b="b"/>
            <a:pathLst>
              <a:path w="1615439" h="969645">
                <a:moveTo>
                  <a:pt x="0" y="96906"/>
                </a:moveTo>
                <a:lnTo>
                  <a:pt x="7615" y="59186"/>
                </a:lnTo>
                <a:lnTo>
                  <a:pt x="28383" y="28383"/>
                </a:lnTo>
                <a:lnTo>
                  <a:pt x="59186" y="7615"/>
                </a:lnTo>
                <a:lnTo>
                  <a:pt x="96906" y="0"/>
                </a:lnTo>
                <a:lnTo>
                  <a:pt x="1518204" y="0"/>
                </a:lnTo>
                <a:lnTo>
                  <a:pt x="1555924" y="7615"/>
                </a:lnTo>
                <a:lnTo>
                  <a:pt x="1586727" y="28383"/>
                </a:lnTo>
                <a:lnTo>
                  <a:pt x="1607495" y="59186"/>
                </a:lnTo>
                <a:lnTo>
                  <a:pt x="1615111" y="96906"/>
                </a:lnTo>
                <a:lnTo>
                  <a:pt x="1615111" y="872160"/>
                </a:lnTo>
                <a:lnTo>
                  <a:pt x="1607495" y="909880"/>
                </a:lnTo>
                <a:lnTo>
                  <a:pt x="1586727" y="940683"/>
                </a:lnTo>
                <a:lnTo>
                  <a:pt x="1555924" y="961451"/>
                </a:lnTo>
                <a:lnTo>
                  <a:pt x="1518204" y="969067"/>
                </a:lnTo>
                <a:lnTo>
                  <a:pt x="96906" y="969067"/>
                </a:lnTo>
                <a:lnTo>
                  <a:pt x="59186" y="961451"/>
                </a:lnTo>
                <a:lnTo>
                  <a:pt x="28383" y="940683"/>
                </a:lnTo>
                <a:lnTo>
                  <a:pt x="7615" y="909880"/>
                </a:lnTo>
                <a:lnTo>
                  <a:pt x="0" y="872160"/>
                </a:lnTo>
                <a:lnTo>
                  <a:pt x="0" y="96906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476635" y="4430267"/>
            <a:ext cx="882650" cy="76644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R="5080" indent="93345">
              <a:lnSpc>
                <a:spcPts val="2710"/>
              </a:lnSpc>
              <a:spcBef>
                <a:spcPts val="530"/>
              </a:spcBef>
            </a:pPr>
            <a:r>
              <a:rPr dirty="0" sz="2600" spc="-20">
                <a:latin typeface="Arial"/>
                <a:cs typeface="Arial"/>
              </a:rPr>
              <a:t>Food </a:t>
            </a:r>
            <a:r>
              <a:rPr dirty="0" sz="2600" spc="-150">
                <a:latin typeface="Arial"/>
                <a:cs typeface="Arial"/>
              </a:rPr>
              <a:t>Needs</a:t>
            </a:r>
            <a:endParaRPr sz="2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864234" y="4645729"/>
            <a:ext cx="310515" cy="400685"/>
          </a:xfrm>
          <a:custGeom>
            <a:avLst/>
            <a:gdLst/>
            <a:ahLst/>
            <a:cxnLst/>
            <a:rect l="l" t="t" r="r" b="b"/>
            <a:pathLst>
              <a:path w="310514" h="400685">
                <a:moveTo>
                  <a:pt x="154244" y="0"/>
                </a:moveTo>
                <a:lnTo>
                  <a:pt x="154702" y="80109"/>
                </a:lnTo>
                <a:lnTo>
                  <a:pt x="0" y="80992"/>
                </a:lnTo>
                <a:lnTo>
                  <a:pt x="1374" y="321317"/>
                </a:lnTo>
                <a:lnTo>
                  <a:pt x="156077" y="320432"/>
                </a:lnTo>
                <a:lnTo>
                  <a:pt x="156536" y="400541"/>
                </a:lnTo>
                <a:lnTo>
                  <a:pt x="310093" y="199386"/>
                </a:lnTo>
                <a:lnTo>
                  <a:pt x="154244" y="0"/>
                </a:lnTo>
                <a:close/>
              </a:path>
            </a:pathLst>
          </a:custGeom>
          <a:solidFill>
            <a:srgbClr val="AAAAA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302760" y="4355227"/>
            <a:ext cx="1615440" cy="969644"/>
          </a:xfrm>
          <a:custGeom>
            <a:avLst/>
            <a:gdLst/>
            <a:ahLst/>
            <a:cxnLst/>
            <a:rect l="l" t="t" r="r" b="b"/>
            <a:pathLst>
              <a:path w="1615440" h="969645">
                <a:moveTo>
                  <a:pt x="0" y="96906"/>
                </a:moveTo>
                <a:lnTo>
                  <a:pt x="7615" y="59186"/>
                </a:lnTo>
                <a:lnTo>
                  <a:pt x="28383" y="28383"/>
                </a:lnTo>
                <a:lnTo>
                  <a:pt x="59186" y="7615"/>
                </a:lnTo>
                <a:lnTo>
                  <a:pt x="96906" y="0"/>
                </a:lnTo>
                <a:lnTo>
                  <a:pt x="1518204" y="0"/>
                </a:lnTo>
                <a:lnTo>
                  <a:pt x="1555924" y="7615"/>
                </a:lnTo>
                <a:lnTo>
                  <a:pt x="1586727" y="28383"/>
                </a:lnTo>
                <a:lnTo>
                  <a:pt x="1607495" y="59186"/>
                </a:lnTo>
                <a:lnTo>
                  <a:pt x="1615111" y="96906"/>
                </a:lnTo>
                <a:lnTo>
                  <a:pt x="1615111" y="872160"/>
                </a:lnTo>
                <a:lnTo>
                  <a:pt x="1607495" y="909880"/>
                </a:lnTo>
                <a:lnTo>
                  <a:pt x="1586727" y="940683"/>
                </a:lnTo>
                <a:lnTo>
                  <a:pt x="1555924" y="961451"/>
                </a:lnTo>
                <a:lnTo>
                  <a:pt x="1518204" y="969067"/>
                </a:lnTo>
                <a:lnTo>
                  <a:pt x="96906" y="969067"/>
                </a:lnTo>
                <a:lnTo>
                  <a:pt x="59186" y="961451"/>
                </a:lnTo>
                <a:lnTo>
                  <a:pt x="28383" y="940683"/>
                </a:lnTo>
                <a:lnTo>
                  <a:pt x="7615" y="909880"/>
                </a:lnTo>
                <a:lnTo>
                  <a:pt x="0" y="872160"/>
                </a:lnTo>
                <a:lnTo>
                  <a:pt x="0" y="96906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5711503" y="4591811"/>
            <a:ext cx="81089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2600" spc="-195">
                <a:latin typeface="Arial"/>
                <a:cs typeface="Arial"/>
              </a:rPr>
              <a:t>SNAP</a:t>
            </a:r>
            <a:endParaRPr sz="26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065389" y="4639487"/>
            <a:ext cx="313055" cy="400685"/>
          </a:xfrm>
          <a:custGeom>
            <a:avLst/>
            <a:gdLst/>
            <a:ahLst/>
            <a:cxnLst/>
            <a:rect l="l" t="t" r="r" b="b"/>
            <a:pathLst>
              <a:path w="313054" h="400685">
                <a:moveTo>
                  <a:pt x="156368" y="0"/>
                </a:moveTo>
                <a:lnTo>
                  <a:pt x="156368" y="80109"/>
                </a:lnTo>
                <a:lnTo>
                  <a:pt x="0" y="80109"/>
                </a:lnTo>
                <a:lnTo>
                  <a:pt x="0" y="320437"/>
                </a:lnTo>
                <a:lnTo>
                  <a:pt x="156368" y="320437"/>
                </a:lnTo>
                <a:lnTo>
                  <a:pt x="156368" y="400546"/>
                </a:lnTo>
                <a:lnTo>
                  <a:pt x="312736" y="200273"/>
                </a:lnTo>
                <a:lnTo>
                  <a:pt x="156368" y="0"/>
                </a:lnTo>
                <a:close/>
              </a:path>
            </a:pathLst>
          </a:custGeom>
          <a:solidFill>
            <a:srgbClr val="AAAAA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7507944" y="4355227"/>
            <a:ext cx="1615440" cy="969644"/>
          </a:xfrm>
          <a:custGeom>
            <a:avLst/>
            <a:gdLst/>
            <a:ahLst/>
            <a:cxnLst/>
            <a:rect l="l" t="t" r="r" b="b"/>
            <a:pathLst>
              <a:path w="1615440" h="969645">
                <a:moveTo>
                  <a:pt x="0" y="96906"/>
                </a:moveTo>
                <a:lnTo>
                  <a:pt x="7615" y="59186"/>
                </a:lnTo>
                <a:lnTo>
                  <a:pt x="28383" y="28383"/>
                </a:lnTo>
                <a:lnTo>
                  <a:pt x="59186" y="7615"/>
                </a:lnTo>
                <a:lnTo>
                  <a:pt x="96906" y="0"/>
                </a:lnTo>
                <a:lnTo>
                  <a:pt x="1518204" y="0"/>
                </a:lnTo>
                <a:lnTo>
                  <a:pt x="1555924" y="7615"/>
                </a:lnTo>
                <a:lnTo>
                  <a:pt x="1586727" y="28383"/>
                </a:lnTo>
                <a:lnTo>
                  <a:pt x="1607495" y="59186"/>
                </a:lnTo>
                <a:lnTo>
                  <a:pt x="1615111" y="96906"/>
                </a:lnTo>
                <a:lnTo>
                  <a:pt x="1615111" y="872160"/>
                </a:lnTo>
                <a:lnTo>
                  <a:pt x="1607495" y="909880"/>
                </a:lnTo>
                <a:lnTo>
                  <a:pt x="1586727" y="940683"/>
                </a:lnTo>
                <a:lnTo>
                  <a:pt x="1555924" y="961451"/>
                </a:lnTo>
                <a:lnTo>
                  <a:pt x="1518204" y="969067"/>
                </a:lnTo>
                <a:lnTo>
                  <a:pt x="96906" y="969067"/>
                </a:lnTo>
                <a:lnTo>
                  <a:pt x="59186" y="961451"/>
                </a:lnTo>
                <a:lnTo>
                  <a:pt x="28383" y="940683"/>
                </a:lnTo>
                <a:lnTo>
                  <a:pt x="7615" y="909880"/>
                </a:lnTo>
                <a:lnTo>
                  <a:pt x="0" y="872160"/>
                </a:lnTo>
                <a:lnTo>
                  <a:pt x="0" y="96906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7701993" y="4418076"/>
            <a:ext cx="1240155" cy="766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4445">
              <a:lnSpc>
                <a:spcPts val="2915"/>
              </a:lnSpc>
              <a:spcBef>
                <a:spcPts val="100"/>
              </a:spcBef>
            </a:pPr>
            <a:r>
              <a:rPr dirty="0" sz="2600" spc="-375">
                <a:latin typeface="Arial"/>
                <a:cs typeface="Arial"/>
              </a:rPr>
              <a:t>BP</a:t>
            </a:r>
            <a:endParaRPr sz="2600">
              <a:latin typeface="Arial"/>
              <a:cs typeface="Arial"/>
            </a:endParaRPr>
          </a:p>
          <a:p>
            <a:pPr algn="ctr" marR="5080">
              <a:lnSpc>
                <a:spcPts val="2915"/>
              </a:lnSpc>
            </a:pPr>
            <a:r>
              <a:rPr dirty="0" sz="2600" spc="-140">
                <a:latin typeface="Arial"/>
                <a:cs typeface="Arial"/>
              </a:rPr>
              <a:t>Improves</a:t>
            </a:r>
            <a:endParaRPr sz="26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2344964" y="3090871"/>
            <a:ext cx="7822565" cy="3633470"/>
            <a:chOff x="2344964" y="3090871"/>
            <a:chExt cx="7822565" cy="3633470"/>
          </a:xfrm>
        </p:grpSpPr>
        <p:sp>
          <p:nvSpPr>
            <p:cNvPr id="13" name="object 13"/>
            <p:cNvSpPr/>
            <p:nvPr/>
          </p:nvSpPr>
          <p:spPr>
            <a:xfrm>
              <a:off x="3036200" y="3871569"/>
              <a:ext cx="6148705" cy="1936750"/>
            </a:xfrm>
            <a:custGeom>
              <a:avLst/>
              <a:gdLst/>
              <a:ahLst/>
              <a:cxnLst/>
              <a:rect l="l" t="t" r="r" b="b"/>
              <a:pathLst>
                <a:path w="6148705" h="1936750">
                  <a:moveTo>
                    <a:pt x="0" y="0"/>
                  </a:moveTo>
                  <a:lnTo>
                    <a:pt x="6148232" y="0"/>
                  </a:lnTo>
                  <a:lnTo>
                    <a:pt x="6148232" y="1936386"/>
                  </a:lnTo>
                  <a:lnTo>
                    <a:pt x="0" y="1936386"/>
                  </a:lnTo>
                  <a:lnTo>
                    <a:pt x="0" y="0"/>
                  </a:lnTo>
                  <a:close/>
                </a:path>
              </a:pathLst>
            </a:custGeom>
            <a:ln w="317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44964" y="3090871"/>
              <a:ext cx="7822422" cy="363298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231135" y="240729"/>
            <a:ext cx="7729855" cy="1188720"/>
          </a:xfrm>
          <a:prstGeom prst="rect"/>
          <a:solidFill>
            <a:srgbClr val="FFFFFF"/>
          </a:solidFill>
          <a:ln w="31750">
            <a:solidFill>
              <a:srgbClr val="404040"/>
            </a:solidFill>
          </a:ln>
        </p:spPr>
        <p:txBody>
          <a:bodyPr wrap="square" lIns="0" tIns="351155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2765"/>
              </a:spcBef>
              <a:tabLst>
                <a:tab pos="2514600" algn="l"/>
              </a:tabLst>
            </a:pPr>
            <a:r>
              <a:rPr dirty="0" spc="-10"/>
              <a:t>QUALITATIVE</a:t>
            </a:r>
            <a:r>
              <a:rPr dirty="0"/>
              <a:t>	</a:t>
            </a:r>
            <a:r>
              <a:rPr dirty="0" spc="85"/>
              <a:t>FOLLOW-</a:t>
            </a:r>
            <a:r>
              <a:rPr dirty="0" spc="-25"/>
              <a:t>UP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9615" y="1759203"/>
            <a:ext cx="10719435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87CEFA"/>
              </a:buClr>
              <a:buChar char="•"/>
              <a:tabLst>
                <a:tab pos="240665" algn="l"/>
              </a:tabLst>
            </a:pPr>
            <a:r>
              <a:rPr dirty="0" sz="2800" spc="-210">
                <a:solidFill>
                  <a:srgbClr val="262626"/>
                </a:solidFill>
                <a:latin typeface="Arial"/>
                <a:cs typeface="Arial"/>
              </a:rPr>
              <a:t>Path</a:t>
            </a:r>
            <a:r>
              <a:rPr dirty="0" sz="2800" spc="-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10">
                <a:solidFill>
                  <a:srgbClr val="262626"/>
                </a:solidFill>
                <a:latin typeface="Arial"/>
                <a:cs typeface="Arial"/>
              </a:rPr>
              <a:t>from</a:t>
            </a:r>
            <a:r>
              <a:rPr dirty="0" sz="2800" spc="-2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145">
                <a:solidFill>
                  <a:srgbClr val="262626"/>
                </a:solidFill>
                <a:latin typeface="Arial"/>
                <a:cs typeface="Arial"/>
              </a:rPr>
              <a:t>presenting</a:t>
            </a:r>
            <a:r>
              <a:rPr dirty="0" sz="280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204">
                <a:solidFill>
                  <a:srgbClr val="262626"/>
                </a:solidFill>
                <a:latin typeface="Arial"/>
                <a:cs typeface="Arial"/>
              </a:rPr>
              <a:t>need</a:t>
            </a:r>
            <a:r>
              <a:rPr dirty="0" sz="2800" spc="-1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60">
                <a:solidFill>
                  <a:srgbClr val="262626"/>
                </a:solidFill>
                <a:latin typeface="Arial"/>
                <a:cs typeface="Arial"/>
              </a:rPr>
              <a:t>to</a:t>
            </a:r>
            <a:r>
              <a:rPr dirty="0" sz="2800" spc="-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120">
                <a:solidFill>
                  <a:srgbClr val="262626"/>
                </a:solidFill>
                <a:latin typeface="Arial"/>
                <a:cs typeface="Arial"/>
              </a:rPr>
              <a:t>clinical</a:t>
            </a:r>
            <a:r>
              <a:rPr dirty="0" sz="2800" spc="-1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114">
                <a:solidFill>
                  <a:srgbClr val="262626"/>
                </a:solidFill>
                <a:latin typeface="Arial"/>
                <a:cs typeface="Arial"/>
              </a:rPr>
              <a:t>improvement</a:t>
            </a:r>
            <a:r>
              <a:rPr dirty="0" sz="280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250">
                <a:solidFill>
                  <a:srgbClr val="262626"/>
                </a:solidFill>
                <a:latin typeface="Arial"/>
                <a:cs typeface="Arial"/>
              </a:rPr>
              <a:t>was</a:t>
            </a:r>
            <a:r>
              <a:rPr dirty="0" sz="2800" spc="-1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80">
                <a:solidFill>
                  <a:srgbClr val="262626"/>
                </a:solidFill>
                <a:latin typeface="Arial"/>
                <a:cs typeface="Arial"/>
              </a:rPr>
              <a:t>often</a:t>
            </a:r>
            <a:r>
              <a:rPr dirty="0" sz="2800" spc="-28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90">
                <a:solidFill>
                  <a:srgbClr val="262626"/>
                </a:solidFill>
                <a:latin typeface="Arial"/>
                <a:cs typeface="Arial"/>
              </a:rPr>
              <a:t>‘non-</a:t>
            </a:r>
            <a:r>
              <a:rPr dirty="0" sz="2800" spc="-10">
                <a:solidFill>
                  <a:srgbClr val="262626"/>
                </a:solidFill>
                <a:latin typeface="Arial"/>
                <a:cs typeface="Arial"/>
              </a:rPr>
              <a:t>linear’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162761" y="2892160"/>
            <a:ext cx="1593215" cy="2068195"/>
            <a:chOff x="4162761" y="2892160"/>
            <a:chExt cx="1593215" cy="2068195"/>
          </a:xfrm>
        </p:grpSpPr>
        <p:sp>
          <p:nvSpPr>
            <p:cNvPr id="5" name="object 5"/>
            <p:cNvSpPr/>
            <p:nvPr/>
          </p:nvSpPr>
          <p:spPr>
            <a:xfrm>
              <a:off x="4178636" y="4163537"/>
              <a:ext cx="1561465" cy="781050"/>
            </a:xfrm>
            <a:custGeom>
              <a:avLst/>
              <a:gdLst/>
              <a:ahLst/>
              <a:cxnLst/>
              <a:rect l="l" t="t" r="r" b="b"/>
              <a:pathLst>
                <a:path w="1561464" h="781050">
                  <a:moveTo>
                    <a:pt x="1482987" y="0"/>
                  </a:moveTo>
                  <a:lnTo>
                    <a:pt x="78051" y="0"/>
                  </a:lnTo>
                  <a:lnTo>
                    <a:pt x="47670" y="6133"/>
                  </a:lnTo>
                  <a:lnTo>
                    <a:pt x="22860" y="22860"/>
                  </a:lnTo>
                  <a:lnTo>
                    <a:pt x="6133" y="47670"/>
                  </a:lnTo>
                  <a:lnTo>
                    <a:pt x="0" y="78051"/>
                  </a:lnTo>
                  <a:lnTo>
                    <a:pt x="0" y="702468"/>
                  </a:lnTo>
                  <a:lnTo>
                    <a:pt x="6133" y="732850"/>
                  </a:lnTo>
                  <a:lnTo>
                    <a:pt x="22860" y="757660"/>
                  </a:lnTo>
                  <a:lnTo>
                    <a:pt x="47670" y="774387"/>
                  </a:lnTo>
                  <a:lnTo>
                    <a:pt x="78051" y="780521"/>
                  </a:lnTo>
                  <a:lnTo>
                    <a:pt x="1482987" y="780521"/>
                  </a:lnTo>
                  <a:lnTo>
                    <a:pt x="1513369" y="774387"/>
                  </a:lnTo>
                  <a:lnTo>
                    <a:pt x="1538179" y="757660"/>
                  </a:lnTo>
                  <a:lnTo>
                    <a:pt x="1554907" y="732850"/>
                  </a:lnTo>
                  <a:lnTo>
                    <a:pt x="1561040" y="702468"/>
                  </a:lnTo>
                  <a:lnTo>
                    <a:pt x="1561040" y="78051"/>
                  </a:lnTo>
                  <a:lnTo>
                    <a:pt x="1554907" y="47670"/>
                  </a:lnTo>
                  <a:lnTo>
                    <a:pt x="1538179" y="22860"/>
                  </a:lnTo>
                  <a:lnTo>
                    <a:pt x="1513369" y="6133"/>
                  </a:lnTo>
                  <a:lnTo>
                    <a:pt x="1482987" y="0"/>
                  </a:lnTo>
                  <a:close/>
                </a:path>
              </a:pathLst>
            </a:custGeom>
            <a:solidFill>
              <a:srgbClr val="87CE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4178636" y="4163537"/>
              <a:ext cx="1561465" cy="781050"/>
            </a:xfrm>
            <a:custGeom>
              <a:avLst/>
              <a:gdLst/>
              <a:ahLst/>
              <a:cxnLst/>
              <a:rect l="l" t="t" r="r" b="b"/>
              <a:pathLst>
                <a:path w="1561464" h="781050">
                  <a:moveTo>
                    <a:pt x="0" y="78052"/>
                  </a:moveTo>
                  <a:lnTo>
                    <a:pt x="6133" y="47670"/>
                  </a:lnTo>
                  <a:lnTo>
                    <a:pt x="22860" y="22860"/>
                  </a:lnTo>
                  <a:lnTo>
                    <a:pt x="47670" y="6133"/>
                  </a:lnTo>
                  <a:lnTo>
                    <a:pt x="78052" y="0"/>
                  </a:lnTo>
                  <a:lnTo>
                    <a:pt x="1482989" y="0"/>
                  </a:lnTo>
                  <a:lnTo>
                    <a:pt x="1513370" y="6133"/>
                  </a:lnTo>
                  <a:lnTo>
                    <a:pt x="1538180" y="22860"/>
                  </a:lnTo>
                  <a:lnTo>
                    <a:pt x="1554907" y="47670"/>
                  </a:lnTo>
                  <a:lnTo>
                    <a:pt x="1561041" y="78052"/>
                  </a:lnTo>
                  <a:lnTo>
                    <a:pt x="1561041" y="702469"/>
                  </a:lnTo>
                  <a:lnTo>
                    <a:pt x="1554907" y="732851"/>
                  </a:lnTo>
                  <a:lnTo>
                    <a:pt x="1538180" y="757660"/>
                  </a:lnTo>
                  <a:lnTo>
                    <a:pt x="1513370" y="774387"/>
                  </a:lnTo>
                  <a:lnTo>
                    <a:pt x="1482989" y="780521"/>
                  </a:lnTo>
                  <a:lnTo>
                    <a:pt x="78052" y="780521"/>
                  </a:lnTo>
                  <a:lnTo>
                    <a:pt x="47670" y="774387"/>
                  </a:lnTo>
                  <a:lnTo>
                    <a:pt x="22860" y="757660"/>
                  </a:lnTo>
                  <a:lnTo>
                    <a:pt x="6133" y="732851"/>
                  </a:lnTo>
                  <a:lnTo>
                    <a:pt x="0" y="702469"/>
                  </a:lnTo>
                  <a:lnTo>
                    <a:pt x="0" y="78052"/>
                  </a:lnTo>
                  <a:close/>
                </a:path>
              </a:pathLst>
            </a:custGeom>
            <a:ln w="317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201496" y="4186397"/>
              <a:ext cx="1515745" cy="735330"/>
            </a:xfrm>
            <a:custGeom>
              <a:avLst/>
              <a:gdLst/>
              <a:ahLst/>
              <a:cxnLst/>
              <a:rect l="l" t="t" r="r" b="b"/>
              <a:pathLst>
                <a:path w="1515745" h="735329">
                  <a:moveTo>
                    <a:pt x="1515319" y="0"/>
                  </a:moveTo>
                  <a:lnTo>
                    <a:pt x="0" y="0"/>
                  </a:lnTo>
                  <a:lnTo>
                    <a:pt x="0" y="734797"/>
                  </a:lnTo>
                  <a:lnTo>
                    <a:pt x="1515319" y="734797"/>
                  </a:lnTo>
                  <a:lnTo>
                    <a:pt x="1515319" y="0"/>
                  </a:lnTo>
                  <a:close/>
                </a:path>
              </a:pathLst>
            </a:custGeom>
            <a:solidFill>
              <a:srgbClr val="87CE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4178636" y="2898510"/>
              <a:ext cx="1561465" cy="781050"/>
            </a:xfrm>
            <a:custGeom>
              <a:avLst/>
              <a:gdLst/>
              <a:ahLst/>
              <a:cxnLst/>
              <a:rect l="l" t="t" r="r" b="b"/>
              <a:pathLst>
                <a:path w="1561464" h="781050">
                  <a:moveTo>
                    <a:pt x="0" y="78052"/>
                  </a:moveTo>
                  <a:lnTo>
                    <a:pt x="6133" y="47670"/>
                  </a:lnTo>
                  <a:lnTo>
                    <a:pt x="22860" y="22860"/>
                  </a:lnTo>
                  <a:lnTo>
                    <a:pt x="47670" y="6133"/>
                  </a:lnTo>
                  <a:lnTo>
                    <a:pt x="78052" y="0"/>
                  </a:lnTo>
                  <a:lnTo>
                    <a:pt x="1482989" y="0"/>
                  </a:lnTo>
                  <a:lnTo>
                    <a:pt x="1513370" y="6133"/>
                  </a:lnTo>
                  <a:lnTo>
                    <a:pt x="1538180" y="22860"/>
                  </a:lnTo>
                  <a:lnTo>
                    <a:pt x="1554907" y="47670"/>
                  </a:lnTo>
                  <a:lnTo>
                    <a:pt x="1561041" y="78052"/>
                  </a:lnTo>
                  <a:lnTo>
                    <a:pt x="1561041" y="702469"/>
                  </a:lnTo>
                  <a:lnTo>
                    <a:pt x="1554907" y="732851"/>
                  </a:lnTo>
                  <a:lnTo>
                    <a:pt x="1538180" y="757660"/>
                  </a:lnTo>
                  <a:lnTo>
                    <a:pt x="1513370" y="774387"/>
                  </a:lnTo>
                  <a:lnTo>
                    <a:pt x="1482989" y="780521"/>
                  </a:lnTo>
                  <a:lnTo>
                    <a:pt x="78052" y="780521"/>
                  </a:lnTo>
                  <a:lnTo>
                    <a:pt x="47670" y="774387"/>
                  </a:lnTo>
                  <a:lnTo>
                    <a:pt x="22860" y="757660"/>
                  </a:lnTo>
                  <a:lnTo>
                    <a:pt x="6133" y="732851"/>
                  </a:lnTo>
                  <a:lnTo>
                    <a:pt x="0" y="702469"/>
                  </a:lnTo>
                  <a:lnTo>
                    <a:pt x="0" y="78052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/>
          <p:nvPr/>
        </p:nvSpPr>
        <p:spPr>
          <a:xfrm>
            <a:off x="6253140" y="3622361"/>
            <a:ext cx="1561465" cy="781050"/>
          </a:xfrm>
          <a:custGeom>
            <a:avLst/>
            <a:gdLst/>
            <a:ahLst/>
            <a:cxnLst/>
            <a:rect l="l" t="t" r="r" b="b"/>
            <a:pathLst>
              <a:path w="1561465" h="781050">
                <a:moveTo>
                  <a:pt x="0" y="78052"/>
                </a:moveTo>
                <a:lnTo>
                  <a:pt x="6133" y="47670"/>
                </a:lnTo>
                <a:lnTo>
                  <a:pt x="22860" y="22860"/>
                </a:lnTo>
                <a:lnTo>
                  <a:pt x="47670" y="6133"/>
                </a:lnTo>
                <a:lnTo>
                  <a:pt x="78052" y="0"/>
                </a:lnTo>
                <a:lnTo>
                  <a:pt x="1482989" y="0"/>
                </a:lnTo>
                <a:lnTo>
                  <a:pt x="1513370" y="6133"/>
                </a:lnTo>
                <a:lnTo>
                  <a:pt x="1538180" y="22860"/>
                </a:lnTo>
                <a:lnTo>
                  <a:pt x="1554907" y="47670"/>
                </a:lnTo>
                <a:lnTo>
                  <a:pt x="1561041" y="78052"/>
                </a:lnTo>
                <a:lnTo>
                  <a:pt x="1561041" y="702469"/>
                </a:lnTo>
                <a:lnTo>
                  <a:pt x="1554907" y="732851"/>
                </a:lnTo>
                <a:lnTo>
                  <a:pt x="1538180" y="757660"/>
                </a:lnTo>
                <a:lnTo>
                  <a:pt x="1513370" y="774387"/>
                </a:lnTo>
                <a:lnTo>
                  <a:pt x="1482989" y="780521"/>
                </a:lnTo>
                <a:lnTo>
                  <a:pt x="78052" y="780521"/>
                </a:lnTo>
                <a:lnTo>
                  <a:pt x="47670" y="774387"/>
                </a:lnTo>
                <a:lnTo>
                  <a:pt x="22860" y="757660"/>
                </a:lnTo>
                <a:lnTo>
                  <a:pt x="6133" y="732851"/>
                </a:lnTo>
                <a:lnTo>
                  <a:pt x="0" y="702469"/>
                </a:lnTo>
                <a:lnTo>
                  <a:pt x="0" y="78052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253140" y="5062385"/>
            <a:ext cx="1561465" cy="781050"/>
          </a:xfrm>
          <a:custGeom>
            <a:avLst/>
            <a:gdLst/>
            <a:ahLst/>
            <a:cxnLst/>
            <a:rect l="l" t="t" r="r" b="b"/>
            <a:pathLst>
              <a:path w="1561465" h="781050">
                <a:moveTo>
                  <a:pt x="0" y="78052"/>
                </a:moveTo>
                <a:lnTo>
                  <a:pt x="6133" y="47670"/>
                </a:lnTo>
                <a:lnTo>
                  <a:pt x="22860" y="22860"/>
                </a:lnTo>
                <a:lnTo>
                  <a:pt x="47670" y="6133"/>
                </a:lnTo>
                <a:lnTo>
                  <a:pt x="78052" y="0"/>
                </a:lnTo>
                <a:lnTo>
                  <a:pt x="1482989" y="0"/>
                </a:lnTo>
                <a:lnTo>
                  <a:pt x="1513370" y="6133"/>
                </a:lnTo>
                <a:lnTo>
                  <a:pt x="1538180" y="22860"/>
                </a:lnTo>
                <a:lnTo>
                  <a:pt x="1554907" y="47670"/>
                </a:lnTo>
                <a:lnTo>
                  <a:pt x="1561041" y="78052"/>
                </a:lnTo>
                <a:lnTo>
                  <a:pt x="1561041" y="702469"/>
                </a:lnTo>
                <a:lnTo>
                  <a:pt x="1554907" y="732851"/>
                </a:lnTo>
                <a:lnTo>
                  <a:pt x="1538180" y="757660"/>
                </a:lnTo>
                <a:lnTo>
                  <a:pt x="1513370" y="774387"/>
                </a:lnTo>
                <a:lnTo>
                  <a:pt x="1482989" y="780521"/>
                </a:lnTo>
                <a:lnTo>
                  <a:pt x="78052" y="780521"/>
                </a:lnTo>
                <a:lnTo>
                  <a:pt x="47670" y="774387"/>
                </a:lnTo>
                <a:lnTo>
                  <a:pt x="22860" y="757660"/>
                </a:lnTo>
                <a:lnTo>
                  <a:pt x="6133" y="732851"/>
                </a:lnTo>
                <a:lnTo>
                  <a:pt x="0" y="702469"/>
                </a:lnTo>
                <a:lnTo>
                  <a:pt x="0" y="78052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224010" y="5979888"/>
            <a:ext cx="1561465" cy="781050"/>
          </a:xfrm>
          <a:custGeom>
            <a:avLst/>
            <a:gdLst/>
            <a:ahLst/>
            <a:cxnLst/>
            <a:rect l="l" t="t" r="r" b="b"/>
            <a:pathLst>
              <a:path w="1561464" h="781050">
                <a:moveTo>
                  <a:pt x="0" y="78052"/>
                </a:moveTo>
                <a:lnTo>
                  <a:pt x="6133" y="47670"/>
                </a:lnTo>
                <a:lnTo>
                  <a:pt x="22860" y="22860"/>
                </a:lnTo>
                <a:lnTo>
                  <a:pt x="47670" y="6133"/>
                </a:lnTo>
                <a:lnTo>
                  <a:pt x="78052" y="0"/>
                </a:lnTo>
                <a:lnTo>
                  <a:pt x="1482989" y="0"/>
                </a:lnTo>
                <a:lnTo>
                  <a:pt x="1513370" y="6133"/>
                </a:lnTo>
                <a:lnTo>
                  <a:pt x="1538180" y="22860"/>
                </a:lnTo>
                <a:lnTo>
                  <a:pt x="1554907" y="47670"/>
                </a:lnTo>
                <a:lnTo>
                  <a:pt x="1561041" y="78052"/>
                </a:lnTo>
                <a:lnTo>
                  <a:pt x="1561041" y="702469"/>
                </a:lnTo>
                <a:lnTo>
                  <a:pt x="1554907" y="732851"/>
                </a:lnTo>
                <a:lnTo>
                  <a:pt x="1538180" y="757660"/>
                </a:lnTo>
                <a:lnTo>
                  <a:pt x="1513370" y="774387"/>
                </a:lnTo>
                <a:lnTo>
                  <a:pt x="1482989" y="780521"/>
                </a:lnTo>
                <a:lnTo>
                  <a:pt x="78052" y="780521"/>
                </a:lnTo>
                <a:lnTo>
                  <a:pt x="47670" y="774387"/>
                </a:lnTo>
                <a:lnTo>
                  <a:pt x="22860" y="757660"/>
                </a:lnTo>
                <a:lnTo>
                  <a:pt x="6133" y="732851"/>
                </a:lnTo>
                <a:lnTo>
                  <a:pt x="0" y="702469"/>
                </a:lnTo>
                <a:lnTo>
                  <a:pt x="0" y="78052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3348569" y="2395113"/>
            <a:ext cx="4951730" cy="4441825"/>
          </a:xfrm>
          <a:prstGeom prst="rect">
            <a:avLst/>
          </a:prstGeom>
          <a:ln w="31750">
            <a:solidFill>
              <a:srgbClr val="000000"/>
            </a:solidFill>
          </a:ln>
        </p:spPr>
        <p:txBody>
          <a:bodyPr wrap="square" lIns="0" tIns="10731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844"/>
              </a:spcBef>
            </a:pPr>
            <a:endParaRPr sz="2600">
              <a:latin typeface="Times New Roman"/>
              <a:cs typeface="Times New Roman"/>
            </a:endParaRPr>
          </a:p>
          <a:p>
            <a:pPr algn="ctr" marR="1722120">
              <a:lnSpc>
                <a:spcPts val="2950"/>
              </a:lnSpc>
            </a:pPr>
            <a:r>
              <a:rPr dirty="0" sz="2600" spc="-380">
                <a:latin typeface="Arial"/>
                <a:cs typeface="Arial"/>
              </a:rPr>
              <a:t>BP</a:t>
            </a:r>
            <a:endParaRPr sz="2600">
              <a:latin typeface="Arial"/>
              <a:cs typeface="Arial"/>
            </a:endParaRPr>
          </a:p>
          <a:p>
            <a:pPr algn="ctr" marR="1722120">
              <a:lnSpc>
                <a:spcPts val="2950"/>
              </a:lnSpc>
            </a:pPr>
            <a:r>
              <a:rPr dirty="0" sz="2600" spc="-20">
                <a:latin typeface="Arial"/>
                <a:cs typeface="Arial"/>
              </a:rPr>
              <a:t>Improves</a:t>
            </a:r>
            <a:endParaRPr sz="2600">
              <a:latin typeface="Arial"/>
              <a:cs typeface="Arial"/>
            </a:endParaRPr>
          </a:p>
          <a:p>
            <a:pPr algn="ctr" marL="2418715">
              <a:lnSpc>
                <a:spcPts val="2990"/>
              </a:lnSpc>
              <a:spcBef>
                <a:spcPts val="1200"/>
              </a:spcBef>
            </a:pPr>
            <a:r>
              <a:rPr dirty="0" sz="2600" spc="-20">
                <a:latin typeface="Arial"/>
                <a:cs typeface="Arial"/>
              </a:rPr>
              <a:t>SNAP</a:t>
            </a:r>
            <a:endParaRPr sz="2600">
              <a:latin typeface="Arial"/>
              <a:cs typeface="Arial"/>
            </a:endParaRPr>
          </a:p>
          <a:p>
            <a:pPr algn="ctr" marL="1175385" marR="2898140">
              <a:lnSpc>
                <a:spcPts val="2780"/>
              </a:lnSpc>
              <a:spcBef>
                <a:spcPts val="245"/>
              </a:spcBef>
            </a:pPr>
            <a:r>
              <a:rPr dirty="0" sz="2600" spc="-20">
                <a:latin typeface="Arial"/>
                <a:cs typeface="Arial"/>
              </a:rPr>
              <a:t>Food </a:t>
            </a:r>
            <a:r>
              <a:rPr dirty="0" sz="2600" spc="-150">
                <a:latin typeface="Arial"/>
                <a:cs typeface="Arial"/>
              </a:rPr>
              <a:t>Needs</a:t>
            </a:r>
            <a:endParaRPr sz="2600">
              <a:latin typeface="Arial"/>
              <a:cs typeface="Arial"/>
            </a:endParaRPr>
          </a:p>
          <a:p>
            <a:pPr algn="ctr" marL="2945765" marR="520065">
              <a:lnSpc>
                <a:spcPts val="2090"/>
              </a:lnSpc>
              <a:spcBef>
                <a:spcPts val="2215"/>
              </a:spcBef>
            </a:pPr>
            <a:r>
              <a:rPr dirty="0" sz="2000" spc="-20">
                <a:latin typeface="Arial"/>
                <a:cs typeface="Arial"/>
              </a:rPr>
              <a:t>High </a:t>
            </a:r>
            <a:r>
              <a:rPr dirty="0" sz="2000" spc="-80">
                <a:latin typeface="Arial"/>
                <a:cs typeface="Arial"/>
              </a:rPr>
              <a:t>Medication</a:t>
            </a:r>
            <a:r>
              <a:rPr dirty="0" sz="2000" spc="-5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$$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>
              <a:latin typeface="Arial"/>
              <a:cs typeface="Arial"/>
            </a:endParaRPr>
          </a:p>
          <a:p>
            <a:pPr algn="ctr" marL="958850" marR="2591435" indent="635">
              <a:lnSpc>
                <a:spcPts val="2780"/>
              </a:lnSpc>
            </a:pPr>
            <a:r>
              <a:rPr dirty="0" sz="2600" spc="-105">
                <a:latin typeface="Arial"/>
                <a:cs typeface="Arial"/>
              </a:rPr>
              <a:t>Pharmacy </a:t>
            </a:r>
            <a:r>
              <a:rPr dirty="0" sz="2600" spc="-175">
                <a:latin typeface="Arial"/>
                <a:cs typeface="Arial"/>
              </a:rPr>
              <a:t>Assistance</a:t>
            </a:r>
            <a:endParaRPr sz="26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700688" y="5071177"/>
            <a:ext cx="335915" cy="337185"/>
          </a:xfrm>
          <a:custGeom>
            <a:avLst/>
            <a:gdLst/>
            <a:ahLst/>
            <a:cxnLst/>
            <a:rect l="l" t="t" r="r" b="b"/>
            <a:pathLst>
              <a:path w="335914" h="337185">
                <a:moveTo>
                  <a:pt x="168962" y="0"/>
                </a:moveTo>
                <a:lnTo>
                  <a:pt x="0" y="170906"/>
                </a:lnTo>
                <a:lnTo>
                  <a:pt x="110016" y="279673"/>
                </a:lnTo>
                <a:lnTo>
                  <a:pt x="53695" y="336641"/>
                </a:lnTo>
                <a:lnTo>
                  <a:pt x="304515" y="302985"/>
                </a:lnTo>
                <a:lnTo>
                  <a:pt x="335300" y="51796"/>
                </a:lnTo>
                <a:lnTo>
                  <a:pt x="278979" y="108765"/>
                </a:lnTo>
                <a:lnTo>
                  <a:pt x="168962" y="0"/>
                </a:lnTo>
                <a:close/>
              </a:path>
            </a:pathLst>
          </a:custGeom>
          <a:solidFill>
            <a:srgbClr val="AAAAA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803208" y="5085251"/>
            <a:ext cx="400685" cy="768985"/>
          </a:xfrm>
          <a:custGeom>
            <a:avLst/>
            <a:gdLst/>
            <a:ahLst/>
            <a:cxnLst/>
            <a:rect l="l" t="t" r="r" b="b"/>
            <a:pathLst>
              <a:path w="400685" h="768985">
                <a:moveTo>
                  <a:pt x="199124" y="0"/>
                </a:moveTo>
                <a:lnTo>
                  <a:pt x="0" y="201415"/>
                </a:lnTo>
                <a:lnTo>
                  <a:pt x="80107" y="200957"/>
                </a:lnTo>
                <a:lnTo>
                  <a:pt x="83356" y="768887"/>
                </a:lnTo>
                <a:lnTo>
                  <a:pt x="323681" y="767513"/>
                </a:lnTo>
                <a:lnTo>
                  <a:pt x="320432" y="199581"/>
                </a:lnTo>
                <a:lnTo>
                  <a:pt x="400540" y="199124"/>
                </a:lnTo>
                <a:lnTo>
                  <a:pt x="199124" y="0"/>
                </a:lnTo>
                <a:close/>
              </a:path>
            </a:pathLst>
          </a:custGeom>
          <a:solidFill>
            <a:srgbClr val="AAAAA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046036" y="5882981"/>
            <a:ext cx="337185" cy="335915"/>
          </a:xfrm>
          <a:custGeom>
            <a:avLst/>
            <a:gdLst/>
            <a:ahLst/>
            <a:cxnLst/>
            <a:rect l="l" t="t" r="r" b="b"/>
            <a:pathLst>
              <a:path w="337185" h="335914">
                <a:moveTo>
                  <a:pt x="165735" y="0"/>
                </a:moveTo>
                <a:lnTo>
                  <a:pt x="56968" y="110017"/>
                </a:lnTo>
                <a:lnTo>
                  <a:pt x="0" y="53696"/>
                </a:lnTo>
                <a:lnTo>
                  <a:pt x="33656" y="304515"/>
                </a:lnTo>
                <a:lnTo>
                  <a:pt x="284844" y="335301"/>
                </a:lnTo>
                <a:lnTo>
                  <a:pt x="227876" y="278980"/>
                </a:lnTo>
                <a:lnTo>
                  <a:pt x="336641" y="168963"/>
                </a:lnTo>
                <a:lnTo>
                  <a:pt x="165735" y="0"/>
                </a:lnTo>
                <a:close/>
              </a:path>
            </a:pathLst>
          </a:custGeom>
          <a:solidFill>
            <a:srgbClr val="AAAAA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758791" y="3682682"/>
            <a:ext cx="1363345" cy="549910"/>
          </a:xfrm>
          <a:custGeom>
            <a:avLst/>
            <a:gdLst/>
            <a:ahLst/>
            <a:cxnLst/>
            <a:rect l="l" t="t" r="r" b="b"/>
            <a:pathLst>
              <a:path w="1363345" h="549910">
                <a:moveTo>
                  <a:pt x="400545" y="199123"/>
                </a:moveTo>
                <a:lnTo>
                  <a:pt x="199123" y="0"/>
                </a:lnTo>
                <a:lnTo>
                  <a:pt x="0" y="201422"/>
                </a:lnTo>
                <a:lnTo>
                  <a:pt x="80111" y="200964"/>
                </a:lnTo>
                <a:lnTo>
                  <a:pt x="81432" y="431546"/>
                </a:lnTo>
                <a:lnTo>
                  <a:pt x="321754" y="430174"/>
                </a:lnTo>
                <a:lnTo>
                  <a:pt x="320433" y="199580"/>
                </a:lnTo>
                <a:lnTo>
                  <a:pt x="400545" y="199123"/>
                </a:lnTo>
                <a:close/>
              </a:path>
              <a:path w="1363345" h="549910">
                <a:moveTo>
                  <a:pt x="1362900" y="495642"/>
                </a:moveTo>
                <a:lnTo>
                  <a:pt x="1329232" y="244817"/>
                </a:lnTo>
                <a:lnTo>
                  <a:pt x="1078052" y="214033"/>
                </a:lnTo>
                <a:lnTo>
                  <a:pt x="1135024" y="270357"/>
                </a:lnTo>
                <a:lnTo>
                  <a:pt x="1026248" y="380377"/>
                </a:lnTo>
                <a:lnTo>
                  <a:pt x="1197165" y="549338"/>
                </a:lnTo>
                <a:lnTo>
                  <a:pt x="1305928" y="439318"/>
                </a:lnTo>
                <a:lnTo>
                  <a:pt x="1362900" y="495642"/>
                </a:lnTo>
                <a:close/>
              </a:path>
            </a:pathLst>
          </a:custGeom>
          <a:solidFill>
            <a:srgbClr val="AAAAA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31135" y="240729"/>
            <a:ext cx="7729855" cy="1188720"/>
          </a:xfrm>
          <a:prstGeom prst="rect">
            <a:avLst/>
          </a:prstGeom>
          <a:solidFill>
            <a:srgbClr val="FFFFFF"/>
          </a:solidFill>
          <a:ln w="31750">
            <a:solidFill>
              <a:srgbClr val="404040"/>
            </a:solidFill>
          </a:ln>
        </p:spPr>
        <p:txBody>
          <a:bodyPr wrap="square" lIns="0" tIns="35115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765"/>
              </a:spcBef>
              <a:tabLst>
                <a:tab pos="3364229" algn="l"/>
              </a:tabLst>
            </a:pPr>
            <a:r>
              <a:rPr dirty="0" sz="2800" spc="-10">
                <a:solidFill>
                  <a:srgbClr val="262626"/>
                </a:solidFill>
                <a:latin typeface="Arial"/>
                <a:cs typeface="Arial"/>
              </a:rPr>
              <a:t>IMPLEMENTATION</a:t>
            </a:r>
            <a:r>
              <a:rPr dirty="0" sz="2800">
                <a:solidFill>
                  <a:srgbClr val="262626"/>
                </a:solidFill>
                <a:latin typeface="Arial"/>
                <a:cs typeface="Arial"/>
              </a:rPr>
              <a:t>	</a:t>
            </a:r>
            <a:r>
              <a:rPr dirty="0" sz="2800" spc="-10">
                <a:solidFill>
                  <a:srgbClr val="262626"/>
                </a:solidFill>
                <a:latin typeface="Arial"/>
                <a:cs typeface="Arial"/>
              </a:rPr>
              <a:t>LESSONS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0618" y="1799776"/>
            <a:ext cx="10631805" cy="3680460"/>
          </a:xfrm>
          <a:prstGeom prst="rect">
            <a:avLst/>
          </a:prstGeom>
        </p:spPr>
        <p:txBody>
          <a:bodyPr wrap="square" lIns="0" tIns="14351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130"/>
              </a:spcBef>
              <a:buClr>
                <a:srgbClr val="87CEFA"/>
              </a:buClr>
              <a:buChar char="•"/>
              <a:tabLst>
                <a:tab pos="240665" algn="l"/>
              </a:tabLst>
            </a:pP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Work</a:t>
            </a:r>
            <a:r>
              <a:rPr dirty="0" sz="3200" spc="-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60">
                <a:solidFill>
                  <a:srgbClr val="262626"/>
                </a:solidFill>
                <a:latin typeface="Arial"/>
                <a:cs typeface="Arial"/>
              </a:rPr>
              <a:t>closely</a:t>
            </a:r>
            <a:r>
              <a:rPr dirty="0" sz="3200" spc="-1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with</a:t>
            </a:r>
            <a:r>
              <a:rPr dirty="0" sz="3200" spc="-1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50">
                <a:solidFill>
                  <a:srgbClr val="262626"/>
                </a:solidFill>
                <a:latin typeface="Arial"/>
                <a:cs typeface="Arial"/>
              </a:rPr>
              <a:t>staff</a:t>
            </a:r>
            <a:r>
              <a:rPr dirty="0" sz="3200" spc="-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75">
                <a:solidFill>
                  <a:srgbClr val="262626"/>
                </a:solidFill>
                <a:latin typeface="Arial"/>
                <a:cs typeface="Arial"/>
              </a:rPr>
              <a:t>to</a:t>
            </a:r>
            <a:r>
              <a:rPr dirty="0" sz="3200" spc="-1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45">
                <a:solidFill>
                  <a:srgbClr val="262626"/>
                </a:solidFill>
                <a:latin typeface="Arial"/>
                <a:cs typeface="Arial"/>
              </a:rPr>
              <a:t>help</a:t>
            </a:r>
            <a:r>
              <a:rPr dirty="0" sz="3200" spc="-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50">
                <a:solidFill>
                  <a:srgbClr val="262626"/>
                </a:solidFill>
                <a:latin typeface="Arial"/>
                <a:cs typeface="Arial"/>
              </a:rPr>
              <a:t>understand</a:t>
            </a:r>
            <a:r>
              <a:rPr dirty="0" sz="3200" spc="-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20">
                <a:solidFill>
                  <a:srgbClr val="262626"/>
                </a:solidFill>
                <a:latin typeface="Arial"/>
                <a:cs typeface="Arial"/>
              </a:rPr>
              <a:t>reasons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 for</a:t>
            </a:r>
            <a:r>
              <a:rPr dirty="0" sz="3200" spc="-1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10">
                <a:solidFill>
                  <a:srgbClr val="262626"/>
                </a:solidFill>
                <a:latin typeface="Arial"/>
                <a:cs typeface="Arial"/>
              </a:rPr>
              <a:t>process</a:t>
            </a:r>
            <a:endParaRPr sz="3200">
              <a:latin typeface="Arial"/>
              <a:cs typeface="Arial"/>
            </a:endParaRPr>
          </a:p>
          <a:p>
            <a:pPr lvl="1" marL="469265" indent="-228600">
              <a:lnSpc>
                <a:spcPct val="100000"/>
              </a:lnSpc>
              <a:spcBef>
                <a:spcPts val="969"/>
              </a:spcBef>
              <a:buClr>
                <a:srgbClr val="87CEFA"/>
              </a:buClr>
              <a:buChar char="•"/>
              <a:tabLst>
                <a:tab pos="469265" algn="l"/>
              </a:tabLst>
            </a:pPr>
            <a:r>
              <a:rPr dirty="0" sz="3000" spc="-240">
                <a:solidFill>
                  <a:srgbClr val="262626"/>
                </a:solidFill>
                <a:latin typeface="Arial"/>
                <a:cs typeface="Arial"/>
              </a:rPr>
              <a:t>Ex:</a:t>
            </a:r>
            <a:r>
              <a:rPr dirty="0" sz="3000" spc="-29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000" spc="-120">
                <a:solidFill>
                  <a:srgbClr val="262626"/>
                </a:solidFill>
                <a:latin typeface="Arial"/>
                <a:cs typeface="Arial"/>
              </a:rPr>
              <a:t>retaining</a:t>
            </a:r>
            <a:r>
              <a:rPr dirty="0" sz="3000" spc="1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000" spc="-190">
                <a:solidFill>
                  <a:srgbClr val="262626"/>
                </a:solidFill>
                <a:latin typeface="Arial"/>
                <a:cs typeface="Arial"/>
              </a:rPr>
              <a:t>negative</a:t>
            </a:r>
            <a:r>
              <a:rPr dirty="0" sz="3000" spc="1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000" spc="-215">
                <a:solidFill>
                  <a:srgbClr val="262626"/>
                </a:solidFill>
                <a:latin typeface="Arial"/>
                <a:cs typeface="Arial"/>
              </a:rPr>
              <a:t>screens,</a:t>
            </a:r>
            <a:r>
              <a:rPr dirty="0" sz="3000" spc="-28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000" spc="-300">
                <a:solidFill>
                  <a:srgbClr val="262626"/>
                </a:solidFill>
                <a:latin typeface="Arial"/>
                <a:cs typeface="Arial"/>
              </a:rPr>
              <a:t>case</a:t>
            </a:r>
            <a:r>
              <a:rPr dirty="0" sz="3000" spc="1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000" spc="-10">
                <a:solidFill>
                  <a:srgbClr val="262626"/>
                </a:solidFill>
                <a:latin typeface="Arial"/>
                <a:cs typeface="Arial"/>
              </a:rPr>
              <a:t>finding</a:t>
            </a:r>
            <a:endParaRPr sz="30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000"/>
              </a:spcBef>
              <a:buClr>
                <a:srgbClr val="87CEFA"/>
              </a:buClr>
              <a:buChar char="•"/>
              <a:tabLst>
                <a:tab pos="240665" algn="l"/>
              </a:tabLst>
            </a:pPr>
            <a:r>
              <a:rPr dirty="0" sz="3200" spc="-275">
                <a:solidFill>
                  <a:srgbClr val="262626"/>
                </a:solidFill>
                <a:latin typeface="Arial"/>
                <a:cs typeface="Arial"/>
              </a:rPr>
              <a:t>Search</a:t>
            </a:r>
            <a:r>
              <a:rPr dirty="0" sz="3200" spc="-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for</a:t>
            </a:r>
            <a:r>
              <a:rPr dirty="0" sz="3200" spc="-19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40">
                <a:solidFill>
                  <a:srgbClr val="262626"/>
                </a:solidFill>
                <a:latin typeface="Arial"/>
                <a:cs typeface="Arial"/>
              </a:rPr>
              <a:t>narrow </a:t>
            </a:r>
            <a:r>
              <a:rPr dirty="0" sz="3200" spc="-120">
                <a:solidFill>
                  <a:srgbClr val="262626"/>
                </a:solidFill>
                <a:latin typeface="Arial"/>
                <a:cs typeface="Arial"/>
              </a:rPr>
              <a:t>set</a:t>
            </a:r>
            <a:r>
              <a:rPr dirty="0" sz="3200" spc="-4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65">
                <a:solidFill>
                  <a:srgbClr val="262626"/>
                </a:solidFill>
                <a:latin typeface="Arial"/>
                <a:cs typeface="Arial"/>
              </a:rPr>
              <a:t>of</a:t>
            </a:r>
            <a:r>
              <a:rPr dirty="0" sz="3200" spc="-32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55">
                <a:solidFill>
                  <a:srgbClr val="262626"/>
                </a:solidFill>
                <a:latin typeface="Arial"/>
                <a:cs typeface="Arial"/>
              </a:rPr>
              <a:t>‘high</a:t>
            </a:r>
            <a:r>
              <a:rPr dirty="0" sz="3200" spc="-4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95">
                <a:solidFill>
                  <a:srgbClr val="262626"/>
                </a:solidFill>
                <a:latin typeface="Arial"/>
                <a:cs typeface="Arial"/>
              </a:rPr>
              <a:t>yield’</a:t>
            </a:r>
            <a:r>
              <a:rPr dirty="0" sz="3200" spc="-4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45">
                <a:solidFill>
                  <a:srgbClr val="262626"/>
                </a:solidFill>
                <a:latin typeface="Arial"/>
                <a:cs typeface="Arial"/>
              </a:rPr>
              <a:t>needs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330">
                <a:solidFill>
                  <a:srgbClr val="262626"/>
                </a:solidFill>
                <a:latin typeface="Arial"/>
                <a:cs typeface="Arial"/>
              </a:rPr>
              <a:t>may</a:t>
            </a:r>
            <a:r>
              <a:rPr dirty="0" sz="3200" spc="-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04">
                <a:solidFill>
                  <a:srgbClr val="262626"/>
                </a:solidFill>
                <a:latin typeface="Arial"/>
                <a:cs typeface="Arial"/>
              </a:rPr>
              <a:t>be</a:t>
            </a:r>
            <a:r>
              <a:rPr dirty="0" sz="3200" spc="-2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262626"/>
                </a:solidFill>
                <a:latin typeface="Arial"/>
                <a:cs typeface="Arial"/>
              </a:rPr>
              <a:t>quixotic</a:t>
            </a:r>
            <a:endParaRPr sz="32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055"/>
              </a:spcBef>
              <a:buClr>
                <a:srgbClr val="87CEFA"/>
              </a:buClr>
              <a:buChar char="•"/>
              <a:tabLst>
                <a:tab pos="240665" algn="l"/>
              </a:tabLst>
            </a:pPr>
            <a:r>
              <a:rPr dirty="0" sz="3200" spc="-140">
                <a:solidFill>
                  <a:srgbClr val="262626"/>
                </a:solidFill>
                <a:latin typeface="Arial"/>
                <a:cs typeface="Arial"/>
              </a:rPr>
              <a:t>Close</a:t>
            </a:r>
            <a:r>
              <a:rPr dirty="0" sz="3200" spc="-8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45">
                <a:solidFill>
                  <a:srgbClr val="262626"/>
                </a:solidFill>
                <a:latin typeface="Arial"/>
                <a:cs typeface="Arial"/>
              </a:rPr>
              <a:t>attention</a:t>
            </a:r>
            <a:r>
              <a:rPr dirty="0" sz="3200" spc="-17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75">
                <a:solidFill>
                  <a:srgbClr val="262626"/>
                </a:solidFill>
                <a:latin typeface="Arial"/>
                <a:cs typeface="Arial"/>
              </a:rPr>
              <a:t>to</a:t>
            </a:r>
            <a:r>
              <a:rPr dirty="0" sz="3200" spc="-17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25">
                <a:solidFill>
                  <a:srgbClr val="262626"/>
                </a:solidFill>
                <a:latin typeface="Arial"/>
                <a:cs typeface="Arial"/>
              </a:rPr>
              <a:t>all</a:t>
            </a:r>
            <a:r>
              <a:rPr dirty="0" sz="3200" spc="-10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0">
                <a:solidFill>
                  <a:srgbClr val="262626"/>
                </a:solidFill>
                <a:latin typeface="Arial"/>
                <a:cs typeface="Arial"/>
              </a:rPr>
              <a:t>the</a:t>
            </a:r>
            <a:r>
              <a:rPr dirty="0" sz="3200" spc="-10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10">
                <a:solidFill>
                  <a:srgbClr val="262626"/>
                </a:solidFill>
                <a:latin typeface="Arial"/>
                <a:cs typeface="Arial"/>
              </a:rPr>
              <a:t>steps</a:t>
            </a:r>
            <a:r>
              <a:rPr dirty="0" sz="3200" spc="-1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in</a:t>
            </a:r>
            <a:r>
              <a:rPr dirty="0" sz="3200" spc="-11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0">
                <a:solidFill>
                  <a:srgbClr val="262626"/>
                </a:solidFill>
                <a:latin typeface="Arial"/>
                <a:cs typeface="Arial"/>
              </a:rPr>
              <a:t>the</a:t>
            </a:r>
            <a:r>
              <a:rPr dirty="0" sz="3200" spc="-11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0">
                <a:solidFill>
                  <a:srgbClr val="262626"/>
                </a:solidFill>
                <a:latin typeface="Arial"/>
                <a:cs typeface="Arial"/>
              </a:rPr>
              <a:t>process</a:t>
            </a:r>
            <a:endParaRPr sz="32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960"/>
              </a:spcBef>
              <a:buClr>
                <a:srgbClr val="87CEFA"/>
              </a:buClr>
              <a:buChar char="•"/>
              <a:tabLst>
                <a:tab pos="240665" algn="l"/>
              </a:tabLst>
            </a:pPr>
            <a:r>
              <a:rPr dirty="0" sz="3200" spc="-195">
                <a:solidFill>
                  <a:srgbClr val="262626"/>
                </a:solidFill>
                <a:latin typeface="Arial"/>
                <a:cs typeface="Arial"/>
              </a:rPr>
              <a:t>Resource</a:t>
            </a:r>
            <a:r>
              <a:rPr dirty="0" sz="3200" spc="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54">
                <a:solidFill>
                  <a:srgbClr val="262626"/>
                </a:solidFill>
                <a:latin typeface="Arial"/>
                <a:cs typeface="Arial"/>
              </a:rPr>
              <a:t>landscape</a:t>
            </a:r>
            <a:r>
              <a:rPr dirty="0" sz="3200" spc="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85">
                <a:solidFill>
                  <a:srgbClr val="262626"/>
                </a:solidFill>
                <a:latin typeface="Arial"/>
                <a:cs typeface="Arial"/>
              </a:rPr>
              <a:t>is</a:t>
            </a:r>
            <a:r>
              <a:rPr dirty="0" sz="3200" spc="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262626"/>
                </a:solidFill>
                <a:latin typeface="Arial"/>
                <a:cs typeface="Arial"/>
              </a:rPr>
              <a:t>local</a:t>
            </a:r>
            <a:endParaRPr sz="32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960"/>
              </a:spcBef>
              <a:buClr>
                <a:srgbClr val="87CEFA"/>
              </a:buClr>
              <a:buChar char="•"/>
              <a:tabLst>
                <a:tab pos="240665" algn="l"/>
              </a:tabLst>
            </a:pPr>
            <a:r>
              <a:rPr dirty="0" sz="3200" spc="-55">
                <a:solidFill>
                  <a:srgbClr val="262626"/>
                </a:solidFill>
                <a:latin typeface="Arial"/>
                <a:cs typeface="Arial"/>
              </a:rPr>
              <a:t>Coordination</a:t>
            </a:r>
            <a:r>
              <a:rPr dirty="0" sz="3200" spc="-7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with</a:t>
            </a:r>
            <a:r>
              <a:rPr dirty="0" sz="3200" spc="-6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85">
                <a:solidFill>
                  <a:srgbClr val="262626"/>
                </a:solidFill>
                <a:latin typeface="Arial"/>
                <a:cs typeface="Arial"/>
              </a:rPr>
              <a:t>multiple</a:t>
            </a:r>
            <a:r>
              <a:rPr dirty="0" sz="3200" spc="-6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60">
                <a:solidFill>
                  <a:srgbClr val="262626"/>
                </a:solidFill>
                <a:latin typeface="Arial"/>
                <a:cs typeface="Arial"/>
              </a:rPr>
              <a:t>organizations</a:t>
            </a:r>
            <a:r>
              <a:rPr dirty="0" sz="3200" spc="-6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262626"/>
                </a:solidFill>
                <a:latin typeface="Arial"/>
                <a:cs typeface="Arial"/>
              </a:rPr>
              <a:t>needed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231135" y="240729"/>
            <a:ext cx="7729855" cy="1188720"/>
          </a:xfrm>
          <a:prstGeom prst="rect"/>
          <a:solidFill>
            <a:srgbClr val="FFFFFF"/>
          </a:solidFill>
          <a:ln w="31750">
            <a:solidFill>
              <a:srgbClr val="404040"/>
            </a:solidFill>
          </a:ln>
        </p:spPr>
        <p:txBody>
          <a:bodyPr wrap="square" lIns="0" tIns="351155" rIns="0" bIns="0" rtlCol="0" vert="horz">
            <a:spAutoFit/>
          </a:bodyPr>
          <a:lstStyle/>
          <a:p>
            <a:pPr algn="ctr" marR="17780">
              <a:lnSpc>
                <a:spcPct val="100000"/>
              </a:lnSpc>
              <a:spcBef>
                <a:spcPts val="2765"/>
              </a:spcBef>
            </a:pPr>
            <a:r>
              <a:rPr dirty="0" spc="175"/>
              <a:t>THANK</a:t>
            </a:r>
            <a:r>
              <a:rPr dirty="0" spc="-20"/>
              <a:t> </a:t>
            </a:r>
            <a:r>
              <a:rPr dirty="0" spc="35"/>
              <a:t>YOU!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049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185"/>
              </a:spcBef>
              <a:buClr>
                <a:srgbClr val="87CEFA"/>
              </a:buClr>
              <a:buChar char="•"/>
              <a:tabLst>
                <a:tab pos="240665" algn="l"/>
              </a:tabLst>
            </a:pPr>
            <a:r>
              <a:rPr dirty="0" spc="-85"/>
              <a:t>Questions?</a:t>
            </a:r>
          </a:p>
          <a:p>
            <a:pPr lvl="1" marL="468630" indent="-227965">
              <a:lnSpc>
                <a:spcPct val="100000"/>
              </a:lnSpc>
              <a:spcBef>
                <a:spcPts val="955"/>
              </a:spcBef>
              <a:buClr>
                <a:srgbClr val="87CEFA"/>
              </a:buClr>
              <a:buChar char="•"/>
              <a:tabLst>
                <a:tab pos="468630" algn="l"/>
              </a:tabLst>
            </a:pPr>
            <a:r>
              <a:rPr dirty="0" u="sng" sz="2800" spc="-85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  <a:hlinkClick r:id="rId2"/>
              </a:rPr>
              <a:t>seth_berkowitz@med.unc.edu</a:t>
            </a:r>
            <a:endParaRPr sz="28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2380"/>
              </a:spcBef>
              <a:buClr>
                <a:srgbClr val="87CEFA"/>
              </a:buClr>
              <a:buFont typeface="Arial"/>
              <a:buChar char="•"/>
            </a:pPr>
            <a:endParaRPr sz="2800"/>
          </a:p>
          <a:p>
            <a:pPr lvl="1" marL="469900" marR="5080" indent="-228600">
              <a:lnSpc>
                <a:spcPts val="3310"/>
              </a:lnSpc>
              <a:buClr>
                <a:srgbClr val="87CEFA"/>
              </a:buClr>
              <a:buChar char="•"/>
              <a:tabLst>
                <a:tab pos="469900" algn="l"/>
              </a:tabLst>
            </a:pPr>
            <a:r>
              <a:rPr dirty="0" sz="2800">
                <a:solidFill>
                  <a:srgbClr val="262626"/>
                </a:solidFill>
                <a:latin typeface="Arial"/>
                <a:cs typeface="Arial"/>
              </a:rPr>
              <a:t>While</a:t>
            </a:r>
            <a:r>
              <a:rPr dirty="0" sz="2800" spc="-19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130">
                <a:solidFill>
                  <a:srgbClr val="262626"/>
                </a:solidFill>
                <a:latin typeface="Arial"/>
                <a:cs typeface="Arial"/>
              </a:rPr>
              <a:t>you</a:t>
            </a:r>
            <a:r>
              <a:rPr dirty="0" sz="2800" spc="-6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155">
                <a:solidFill>
                  <a:srgbClr val="262626"/>
                </a:solidFill>
                <a:latin typeface="Arial"/>
                <a:cs typeface="Arial"/>
              </a:rPr>
              <a:t>query,</a:t>
            </a:r>
            <a:r>
              <a:rPr dirty="0" sz="2800" spc="-28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235">
                <a:solidFill>
                  <a:srgbClr val="262626"/>
                </a:solidFill>
                <a:latin typeface="Arial"/>
                <a:cs typeface="Arial"/>
              </a:rPr>
              <a:t>please</a:t>
            </a:r>
            <a:r>
              <a:rPr dirty="0" sz="2800" spc="-1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130">
                <a:solidFill>
                  <a:srgbClr val="262626"/>
                </a:solidFill>
                <a:latin typeface="Arial"/>
                <a:cs typeface="Arial"/>
              </a:rPr>
              <a:t>enjoy</a:t>
            </a:r>
            <a:r>
              <a:rPr dirty="0" sz="2800" spc="-6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375">
                <a:solidFill>
                  <a:srgbClr val="262626"/>
                </a:solidFill>
                <a:latin typeface="Arial"/>
                <a:cs typeface="Arial"/>
              </a:rPr>
              <a:t>a</a:t>
            </a:r>
            <a:r>
              <a:rPr dirty="0" sz="280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95">
                <a:solidFill>
                  <a:srgbClr val="262626"/>
                </a:solidFill>
                <a:latin typeface="Arial"/>
                <a:cs typeface="Arial"/>
              </a:rPr>
              <a:t>cute</a:t>
            </a:r>
            <a:r>
              <a:rPr dirty="0" sz="2800" spc="-7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55">
                <a:solidFill>
                  <a:srgbClr val="262626"/>
                </a:solidFill>
                <a:latin typeface="Arial"/>
                <a:cs typeface="Arial"/>
              </a:rPr>
              <a:t>picture</a:t>
            </a:r>
            <a:r>
              <a:rPr dirty="0" sz="2800" spc="-6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262626"/>
                </a:solidFill>
                <a:latin typeface="Arial"/>
                <a:cs typeface="Arial"/>
              </a:rPr>
              <a:t>of</a:t>
            </a:r>
            <a:r>
              <a:rPr dirty="0" sz="2800" spc="-6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55">
                <a:solidFill>
                  <a:srgbClr val="262626"/>
                </a:solidFill>
                <a:latin typeface="Arial"/>
                <a:cs typeface="Arial"/>
              </a:rPr>
              <a:t>my </a:t>
            </a:r>
            <a:r>
              <a:rPr dirty="0" sz="2800" spc="-25">
                <a:solidFill>
                  <a:srgbClr val="262626"/>
                </a:solidFill>
                <a:latin typeface="Arial"/>
                <a:cs typeface="Arial"/>
              </a:rPr>
              <a:t>daughter: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462009" y="1803398"/>
            <a:ext cx="3616382" cy="48218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231135" y="240729"/>
            <a:ext cx="7729855" cy="1188720"/>
          </a:xfrm>
          <a:prstGeom prst="rect"/>
          <a:solidFill>
            <a:srgbClr val="FFFFFF"/>
          </a:solidFill>
          <a:ln w="31750">
            <a:solidFill>
              <a:srgbClr val="404040"/>
            </a:solidFill>
          </a:ln>
        </p:spPr>
        <p:txBody>
          <a:bodyPr wrap="square" lIns="0" tIns="35115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765"/>
              </a:spcBef>
            </a:pPr>
            <a:r>
              <a:rPr dirty="0" spc="-10"/>
              <a:t>DISCLOSURES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2133" y="1930908"/>
            <a:ext cx="10855960" cy="161988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241300" marR="5080" indent="-228600">
              <a:lnSpc>
                <a:spcPts val="3790"/>
              </a:lnSpc>
              <a:spcBef>
                <a:spcPts val="265"/>
              </a:spcBef>
              <a:buClr>
                <a:srgbClr val="87CEFA"/>
              </a:buClr>
              <a:buChar char="•"/>
              <a:tabLst>
                <a:tab pos="241300" algn="l"/>
              </a:tabLst>
            </a:pP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I</a:t>
            </a:r>
            <a:r>
              <a:rPr dirty="0" sz="3200" spc="-12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315">
                <a:solidFill>
                  <a:srgbClr val="262626"/>
                </a:solidFill>
                <a:latin typeface="Arial"/>
                <a:cs typeface="Arial"/>
              </a:rPr>
              <a:t>have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55">
                <a:solidFill>
                  <a:srgbClr val="262626"/>
                </a:solidFill>
                <a:latin typeface="Arial"/>
                <a:cs typeface="Arial"/>
              </a:rPr>
              <a:t>received</a:t>
            </a:r>
            <a:r>
              <a:rPr dirty="0" sz="3200" spc="-3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80">
                <a:solidFill>
                  <a:srgbClr val="262626"/>
                </a:solidFill>
                <a:latin typeface="Arial"/>
                <a:cs typeface="Arial"/>
              </a:rPr>
              <a:t>research</a:t>
            </a:r>
            <a:r>
              <a:rPr dirty="0" sz="3200" spc="-3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75">
                <a:solidFill>
                  <a:srgbClr val="262626"/>
                </a:solidFill>
                <a:latin typeface="Arial"/>
                <a:cs typeface="Arial"/>
              </a:rPr>
              <a:t>funding</a:t>
            </a:r>
            <a:r>
              <a:rPr dirty="0" sz="3200" spc="-3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from</a:t>
            </a:r>
            <a:r>
              <a:rPr dirty="0" sz="3200" spc="-4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30">
                <a:solidFill>
                  <a:srgbClr val="262626"/>
                </a:solidFill>
                <a:latin typeface="Arial"/>
                <a:cs typeface="Arial"/>
              </a:rPr>
              <a:t>NIH,</a:t>
            </a:r>
            <a:r>
              <a:rPr dirty="0" sz="3200" spc="-32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25">
                <a:solidFill>
                  <a:srgbClr val="262626"/>
                </a:solidFill>
                <a:latin typeface="Arial"/>
                <a:cs typeface="Arial"/>
              </a:rPr>
              <a:t>USDA,</a:t>
            </a:r>
            <a:r>
              <a:rPr dirty="0" sz="3200" spc="-32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75">
                <a:solidFill>
                  <a:srgbClr val="262626"/>
                </a:solidFill>
                <a:latin typeface="Arial"/>
                <a:cs typeface="Arial"/>
              </a:rPr>
              <a:t>Robert</a:t>
            </a:r>
            <a:r>
              <a:rPr dirty="0" sz="3200" spc="-40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0">
                <a:solidFill>
                  <a:srgbClr val="262626"/>
                </a:solidFill>
                <a:latin typeface="Arial"/>
                <a:cs typeface="Arial"/>
              </a:rPr>
              <a:t>Wood </a:t>
            </a:r>
            <a:r>
              <a:rPr dirty="0" sz="3200" spc="-260">
                <a:solidFill>
                  <a:srgbClr val="262626"/>
                </a:solidFill>
                <a:latin typeface="Arial"/>
                <a:cs typeface="Arial"/>
              </a:rPr>
              <a:t>Johnson</a:t>
            </a:r>
            <a:r>
              <a:rPr dirty="0" sz="3200" spc="3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65">
                <a:solidFill>
                  <a:srgbClr val="262626"/>
                </a:solidFill>
                <a:latin typeface="Arial"/>
                <a:cs typeface="Arial"/>
              </a:rPr>
              <a:t>Foundation,</a:t>
            </a:r>
            <a:r>
              <a:rPr dirty="0" sz="3200" spc="-29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54">
                <a:solidFill>
                  <a:srgbClr val="262626"/>
                </a:solidFill>
                <a:latin typeface="Arial"/>
                <a:cs typeface="Arial"/>
              </a:rPr>
              <a:t>and</a:t>
            </a:r>
            <a:r>
              <a:rPr dirty="0" sz="3200" spc="4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54">
                <a:solidFill>
                  <a:srgbClr val="262626"/>
                </a:solidFill>
                <a:latin typeface="Arial"/>
                <a:cs typeface="Arial"/>
              </a:rPr>
              <a:t>Feeding</a:t>
            </a:r>
            <a:r>
              <a:rPr dirty="0" sz="3200" spc="-30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262626"/>
                </a:solidFill>
                <a:latin typeface="Arial"/>
                <a:cs typeface="Arial"/>
              </a:rPr>
              <a:t>America</a:t>
            </a:r>
            <a:endParaRPr sz="32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965"/>
              </a:spcBef>
              <a:buClr>
                <a:srgbClr val="87CEFA"/>
              </a:buClr>
              <a:buChar char="•"/>
              <a:tabLst>
                <a:tab pos="240665" algn="l"/>
              </a:tabLst>
            </a:pP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I</a:t>
            </a:r>
            <a:r>
              <a:rPr dirty="0" sz="3200" spc="-18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315">
                <a:solidFill>
                  <a:srgbClr val="262626"/>
                </a:solidFill>
                <a:latin typeface="Arial"/>
                <a:cs typeface="Arial"/>
              </a:rPr>
              <a:t>have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 no</a:t>
            </a:r>
            <a:r>
              <a:rPr dirty="0" sz="3200" spc="-9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05">
                <a:solidFill>
                  <a:srgbClr val="262626"/>
                </a:solidFill>
                <a:latin typeface="Arial"/>
                <a:cs typeface="Arial"/>
              </a:rPr>
              <a:t>conflicts</a:t>
            </a:r>
            <a:r>
              <a:rPr dirty="0" sz="3200" spc="-8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of</a:t>
            </a:r>
            <a:r>
              <a:rPr dirty="0" sz="3200" spc="-9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55">
                <a:solidFill>
                  <a:srgbClr val="262626"/>
                </a:solidFill>
                <a:latin typeface="Arial"/>
                <a:cs typeface="Arial"/>
              </a:rPr>
              <a:t>interest</a:t>
            </a:r>
            <a:r>
              <a:rPr dirty="0" sz="3200" spc="-9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75">
                <a:solidFill>
                  <a:srgbClr val="262626"/>
                </a:solidFill>
                <a:latin typeface="Arial"/>
                <a:cs typeface="Arial"/>
              </a:rPr>
              <a:t>to</a:t>
            </a:r>
            <a:r>
              <a:rPr dirty="0" sz="3200" spc="-9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35">
                <a:solidFill>
                  <a:srgbClr val="262626"/>
                </a:solidFill>
                <a:latin typeface="Arial"/>
                <a:cs typeface="Arial"/>
              </a:rPr>
              <a:t>disclose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231135" y="240729"/>
            <a:ext cx="7729855" cy="1188720"/>
          </a:xfrm>
          <a:prstGeom prst="rect"/>
          <a:solidFill>
            <a:srgbClr val="FFFFFF"/>
          </a:solidFill>
          <a:ln w="31750">
            <a:solidFill>
              <a:srgbClr val="404040"/>
            </a:solidFill>
          </a:ln>
        </p:spPr>
        <p:txBody>
          <a:bodyPr wrap="square" lIns="0" tIns="351155" rIns="0" bIns="0" rtlCol="0" vert="horz">
            <a:spAutoFit/>
          </a:bodyPr>
          <a:lstStyle/>
          <a:p>
            <a:pPr algn="ctr" marR="17145">
              <a:lnSpc>
                <a:spcPct val="100000"/>
              </a:lnSpc>
              <a:spcBef>
                <a:spcPts val="2765"/>
              </a:spcBef>
            </a:pPr>
            <a:r>
              <a:rPr dirty="0" spc="85"/>
              <a:t>BACKGROUND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2133" y="1930908"/>
            <a:ext cx="10937875" cy="3332479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241300" marR="125730" indent="-228600">
              <a:lnSpc>
                <a:spcPts val="3790"/>
              </a:lnSpc>
              <a:spcBef>
                <a:spcPts val="265"/>
              </a:spcBef>
              <a:buClr>
                <a:srgbClr val="87CEFA"/>
              </a:buClr>
              <a:buChar char="•"/>
              <a:tabLst>
                <a:tab pos="241300" algn="l"/>
              </a:tabLst>
            </a:pPr>
            <a:r>
              <a:rPr dirty="0" sz="3200" spc="-105">
                <a:solidFill>
                  <a:srgbClr val="262626"/>
                </a:solidFill>
                <a:latin typeface="Arial"/>
                <a:cs typeface="Arial"/>
              </a:rPr>
              <a:t>Health-</a:t>
            </a:r>
            <a:r>
              <a:rPr dirty="0" sz="3200" spc="-100">
                <a:solidFill>
                  <a:srgbClr val="262626"/>
                </a:solidFill>
                <a:latin typeface="Arial"/>
                <a:cs typeface="Arial"/>
              </a:rPr>
              <a:t>related</a:t>
            </a:r>
            <a:r>
              <a:rPr dirty="0" sz="3200" spc="-12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75">
                <a:solidFill>
                  <a:srgbClr val="262626"/>
                </a:solidFill>
                <a:latin typeface="Arial"/>
                <a:cs typeface="Arial"/>
              </a:rPr>
              <a:t>social</a:t>
            </a:r>
            <a:r>
              <a:rPr dirty="0" sz="3200" spc="-4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45">
                <a:solidFill>
                  <a:srgbClr val="262626"/>
                </a:solidFill>
                <a:latin typeface="Arial"/>
                <a:cs typeface="Arial"/>
              </a:rPr>
              <a:t>needs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65">
                <a:solidFill>
                  <a:srgbClr val="262626"/>
                </a:solidFill>
                <a:latin typeface="Arial"/>
                <a:cs typeface="Arial"/>
              </a:rPr>
              <a:t>are</a:t>
            </a:r>
            <a:r>
              <a:rPr dirty="0" sz="3200" spc="-3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85">
                <a:solidFill>
                  <a:srgbClr val="262626"/>
                </a:solidFill>
                <a:latin typeface="Arial"/>
                <a:cs typeface="Arial"/>
              </a:rPr>
              <a:t>known</a:t>
            </a:r>
            <a:r>
              <a:rPr dirty="0" sz="3200" spc="-3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75">
                <a:solidFill>
                  <a:srgbClr val="262626"/>
                </a:solidFill>
                <a:latin typeface="Arial"/>
                <a:cs typeface="Arial"/>
              </a:rPr>
              <a:t>to</a:t>
            </a:r>
            <a:r>
              <a:rPr dirty="0" sz="3200" spc="-3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315">
                <a:solidFill>
                  <a:srgbClr val="262626"/>
                </a:solidFill>
                <a:latin typeface="Arial"/>
                <a:cs typeface="Arial"/>
              </a:rPr>
              <a:t>have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25">
                <a:solidFill>
                  <a:srgbClr val="262626"/>
                </a:solidFill>
                <a:latin typeface="Arial"/>
                <a:cs typeface="Arial"/>
              </a:rPr>
              <a:t>adverse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10">
                <a:solidFill>
                  <a:srgbClr val="262626"/>
                </a:solidFill>
                <a:latin typeface="Arial"/>
                <a:cs typeface="Arial"/>
              </a:rPr>
              <a:t>effect</a:t>
            </a:r>
            <a:r>
              <a:rPr dirty="0" sz="3200" spc="-4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5">
                <a:solidFill>
                  <a:srgbClr val="262626"/>
                </a:solidFill>
                <a:latin typeface="Arial"/>
                <a:cs typeface="Arial"/>
              </a:rPr>
              <a:t>on </a:t>
            </a:r>
            <a:r>
              <a:rPr dirty="0" sz="3200" spc="-10">
                <a:solidFill>
                  <a:srgbClr val="262626"/>
                </a:solidFill>
                <a:latin typeface="Arial"/>
                <a:cs typeface="Arial"/>
              </a:rPr>
              <a:t>health</a:t>
            </a:r>
            <a:endParaRPr sz="3200">
              <a:latin typeface="Arial"/>
              <a:cs typeface="Arial"/>
            </a:endParaRPr>
          </a:p>
          <a:p>
            <a:pPr marL="241300" marR="5080" indent="-228600">
              <a:lnSpc>
                <a:spcPts val="3790"/>
              </a:lnSpc>
              <a:spcBef>
                <a:spcPts val="1135"/>
              </a:spcBef>
              <a:buClr>
                <a:srgbClr val="87CEFA"/>
              </a:buClr>
              <a:buChar char="•"/>
              <a:tabLst>
                <a:tab pos="241300" algn="l"/>
              </a:tabLst>
            </a:pPr>
            <a:r>
              <a:rPr dirty="0" sz="3200" spc="-190">
                <a:solidFill>
                  <a:srgbClr val="262626"/>
                </a:solidFill>
                <a:latin typeface="Arial"/>
                <a:cs typeface="Arial"/>
              </a:rPr>
              <a:t>Addressing</a:t>
            </a:r>
            <a:r>
              <a:rPr dirty="0" sz="3200" spc="-3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40">
                <a:solidFill>
                  <a:srgbClr val="262626"/>
                </a:solidFill>
                <a:latin typeface="Arial"/>
                <a:cs typeface="Arial"/>
              </a:rPr>
              <a:t>health-</a:t>
            </a:r>
            <a:r>
              <a:rPr dirty="0" sz="3200" spc="-100">
                <a:solidFill>
                  <a:srgbClr val="262626"/>
                </a:solidFill>
                <a:latin typeface="Arial"/>
                <a:cs typeface="Arial"/>
              </a:rPr>
              <a:t>related</a:t>
            </a:r>
            <a:r>
              <a:rPr dirty="0" sz="3200" spc="-6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75">
                <a:solidFill>
                  <a:srgbClr val="262626"/>
                </a:solidFill>
                <a:latin typeface="Arial"/>
                <a:cs typeface="Arial"/>
              </a:rPr>
              <a:t>social</a:t>
            </a:r>
            <a:r>
              <a:rPr dirty="0" sz="3200" spc="-2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45">
                <a:solidFill>
                  <a:srgbClr val="262626"/>
                </a:solidFill>
                <a:latin typeface="Arial"/>
                <a:cs typeface="Arial"/>
              </a:rPr>
              <a:t>needs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335">
                <a:solidFill>
                  <a:srgbClr val="262626"/>
                </a:solidFill>
                <a:latin typeface="Arial"/>
                <a:cs typeface="Arial"/>
              </a:rPr>
              <a:t>has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 not</a:t>
            </a:r>
            <a:r>
              <a:rPr dirty="0" sz="3200" spc="-2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90">
                <a:solidFill>
                  <a:srgbClr val="262626"/>
                </a:solidFill>
                <a:latin typeface="Arial"/>
                <a:cs typeface="Arial"/>
              </a:rPr>
              <a:t>historically</a:t>
            </a:r>
            <a:r>
              <a:rPr dirty="0" sz="3200" spc="-2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15">
                <a:solidFill>
                  <a:srgbClr val="262626"/>
                </a:solidFill>
                <a:latin typeface="Arial"/>
                <a:cs typeface="Arial"/>
              </a:rPr>
              <a:t>been</a:t>
            </a:r>
            <a:r>
              <a:rPr dirty="0" sz="3200" spc="-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480">
                <a:solidFill>
                  <a:srgbClr val="262626"/>
                </a:solidFill>
                <a:latin typeface="Arial"/>
                <a:cs typeface="Arial"/>
              </a:rPr>
              <a:t>a </a:t>
            </a:r>
            <a:r>
              <a:rPr dirty="0" sz="3200" spc="-180">
                <a:solidFill>
                  <a:srgbClr val="262626"/>
                </a:solidFill>
                <a:latin typeface="Arial"/>
                <a:cs typeface="Arial"/>
              </a:rPr>
              <a:t>focus</a:t>
            </a:r>
            <a:r>
              <a:rPr dirty="0" sz="3200" spc="-4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of</a:t>
            </a:r>
            <a:r>
              <a:rPr dirty="0" sz="3200" spc="-17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0">
                <a:solidFill>
                  <a:srgbClr val="262626"/>
                </a:solidFill>
                <a:latin typeface="Arial"/>
                <a:cs typeface="Arial"/>
              </a:rPr>
              <a:t>the</a:t>
            </a:r>
            <a:r>
              <a:rPr dirty="0" sz="3200" spc="-8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65">
                <a:solidFill>
                  <a:srgbClr val="262626"/>
                </a:solidFill>
                <a:latin typeface="Arial"/>
                <a:cs typeface="Arial"/>
              </a:rPr>
              <a:t>healthcare</a:t>
            </a:r>
            <a:r>
              <a:rPr dirty="0" sz="3200" spc="-5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5">
                <a:solidFill>
                  <a:srgbClr val="262626"/>
                </a:solidFill>
                <a:latin typeface="Arial"/>
                <a:cs typeface="Arial"/>
              </a:rPr>
              <a:t>system</a:t>
            </a:r>
            <a:endParaRPr sz="32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840"/>
              </a:spcBef>
              <a:buClr>
                <a:srgbClr val="87CEFA"/>
              </a:buClr>
              <a:buChar char="•"/>
              <a:tabLst>
                <a:tab pos="240665" algn="l"/>
              </a:tabLst>
            </a:pPr>
            <a:r>
              <a:rPr dirty="0" sz="3200" spc="-85">
                <a:solidFill>
                  <a:srgbClr val="262626"/>
                </a:solidFill>
                <a:latin typeface="Arial"/>
                <a:cs typeface="Arial"/>
              </a:rPr>
              <a:t>Growing</a:t>
            </a:r>
            <a:r>
              <a:rPr dirty="0" sz="3200" spc="-14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55">
                <a:solidFill>
                  <a:srgbClr val="262626"/>
                </a:solidFill>
                <a:latin typeface="Arial"/>
                <a:cs typeface="Arial"/>
              </a:rPr>
              <a:t>interest</a:t>
            </a:r>
            <a:r>
              <a:rPr dirty="0" sz="3200" spc="-13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in</a:t>
            </a:r>
            <a:r>
              <a:rPr dirty="0" sz="3200" spc="-13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35">
                <a:solidFill>
                  <a:srgbClr val="262626"/>
                </a:solidFill>
                <a:latin typeface="Arial"/>
                <a:cs typeface="Arial"/>
              </a:rPr>
              <a:t>trying</a:t>
            </a:r>
            <a:r>
              <a:rPr dirty="0" sz="3200" spc="-14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75">
                <a:solidFill>
                  <a:srgbClr val="262626"/>
                </a:solidFill>
                <a:latin typeface="Arial"/>
                <a:cs typeface="Arial"/>
              </a:rPr>
              <a:t>to</a:t>
            </a:r>
            <a:r>
              <a:rPr dirty="0" sz="3200" spc="-13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do</a:t>
            </a:r>
            <a:r>
              <a:rPr dirty="0" sz="3200" spc="-13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5">
                <a:solidFill>
                  <a:srgbClr val="262626"/>
                </a:solidFill>
                <a:latin typeface="Arial"/>
                <a:cs typeface="Arial"/>
              </a:rPr>
              <a:t>so</a:t>
            </a:r>
            <a:endParaRPr sz="32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060"/>
              </a:spcBef>
              <a:buClr>
                <a:srgbClr val="87CEFA"/>
              </a:buClr>
              <a:buChar char="•"/>
              <a:tabLst>
                <a:tab pos="240665" algn="l"/>
              </a:tabLst>
            </a:pPr>
            <a:r>
              <a:rPr dirty="0" sz="3200" spc="-25">
                <a:solidFill>
                  <a:srgbClr val="262626"/>
                </a:solidFill>
                <a:latin typeface="Arial"/>
                <a:cs typeface="Arial"/>
              </a:rPr>
              <a:t>Mixture</a:t>
            </a:r>
            <a:r>
              <a:rPr dirty="0" sz="3200" spc="-16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of</a:t>
            </a:r>
            <a:r>
              <a:rPr dirty="0" sz="3200" spc="-7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85">
                <a:solidFill>
                  <a:srgbClr val="262626"/>
                </a:solidFill>
                <a:latin typeface="Arial"/>
                <a:cs typeface="Arial"/>
              </a:rPr>
              <a:t>formal</a:t>
            </a:r>
            <a:r>
              <a:rPr dirty="0" sz="3200" spc="-7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80">
                <a:solidFill>
                  <a:srgbClr val="262626"/>
                </a:solidFill>
                <a:latin typeface="Arial"/>
                <a:cs typeface="Arial"/>
              </a:rPr>
              <a:t>research</a:t>
            </a:r>
            <a:r>
              <a:rPr dirty="0" sz="3200" spc="-4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254">
                <a:solidFill>
                  <a:srgbClr val="262626"/>
                </a:solidFill>
                <a:latin typeface="Arial"/>
                <a:cs typeface="Arial"/>
              </a:rPr>
              <a:t>and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35">
                <a:solidFill>
                  <a:srgbClr val="262626"/>
                </a:solidFill>
                <a:latin typeface="Arial"/>
                <a:cs typeface="Arial"/>
              </a:rPr>
              <a:t>clinical</a:t>
            </a:r>
            <a:r>
              <a:rPr dirty="0" sz="3200" spc="-7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30">
                <a:solidFill>
                  <a:srgbClr val="262626"/>
                </a:solidFill>
                <a:latin typeface="Arial"/>
                <a:cs typeface="Arial"/>
              </a:rPr>
              <a:t>innovations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231135" y="240729"/>
            <a:ext cx="7729855" cy="1188720"/>
          </a:xfrm>
          <a:prstGeom prst="rect"/>
          <a:solidFill>
            <a:srgbClr val="FFFFFF"/>
          </a:solidFill>
          <a:ln w="31750">
            <a:solidFill>
              <a:srgbClr val="404040"/>
            </a:solidFill>
          </a:ln>
        </p:spPr>
        <p:txBody>
          <a:bodyPr wrap="square" lIns="0" tIns="351155" rIns="0" bIns="0" rtlCol="0" vert="horz">
            <a:spAutoFit/>
          </a:bodyPr>
          <a:lstStyle/>
          <a:p>
            <a:pPr algn="ctr" marR="18415">
              <a:lnSpc>
                <a:spcPct val="100000"/>
              </a:lnSpc>
              <a:spcBef>
                <a:spcPts val="2765"/>
              </a:spcBef>
              <a:tabLst>
                <a:tab pos="1560830" algn="l"/>
                <a:tab pos="2830195" algn="l"/>
              </a:tabLst>
            </a:pPr>
            <a:r>
              <a:rPr dirty="0" spc="-10"/>
              <a:t>HEALTH</a:t>
            </a:r>
            <a:r>
              <a:rPr dirty="0"/>
              <a:t>	</a:t>
            </a:r>
            <a:r>
              <a:rPr dirty="0" spc="-20"/>
              <a:t>LEADS</a:t>
            </a:r>
            <a:r>
              <a:rPr dirty="0"/>
              <a:t>	</a:t>
            </a:r>
            <a:r>
              <a:rPr dirty="0" spc="-10"/>
              <a:t>STUDY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41" y="1563116"/>
            <a:ext cx="4863465" cy="4442460"/>
          </a:xfrm>
          <a:prstGeom prst="rect">
            <a:avLst/>
          </a:prstGeom>
        </p:spPr>
        <p:txBody>
          <a:bodyPr wrap="square" lIns="0" tIns="140335" rIns="0" bIns="0" rtlCol="0" vert="horz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105"/>
              </a:spcBef>
              <a:buClr>
                <a:srgbClr val="87CEFA"/>
              </a:buClr>
              <a:buChar char="•"/>
              <a:tabLst>
                <a:tab pos="240029" algn="l"/>
              </a:tabLst>
            </a:pPr>
            <a:r>
              <a:rPr dirty="0" sz="2400" spc="-85">
                <a:solidFill>
                  <a:srgbClr val="262626"/>
                </a:solidFill>
                <a:latin typeface="Arial"/>
                <a:cs typeface="Arial"/>
              </a:rPr>
              <a:t>Health</a:t>
            </a:r>
            <a:r>
              <a:rPr dirty="0" sz="2400" spc="-1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229">
                <a:solidFill>
                  <a:srgbClr val="262626"/>
                </a:solidFill>
                <a:latin typeface="Arial"/>
                <a:cs typeface="Arial"/>
              </a:rPr>
              <a:t>Leads</a:t>
            </a:r>
            <a:r>
              <a:rPr dirty="0" sz="2400" spc="-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62626"/>
                </a:solidFill>
                <a:latin typeface="Arial"/>
                <a:cs typeface="Arial"/>
              </a:rPr>
              <a:t>Program</a:t>
            </a:r>
            <a:endParaRPr sz="2400">
              <a:latin typeface="Arial"/>
              <a:cs typeface="Arial"/>
            </a:endParaRPr>
          </a:p>
          <a:p>
            <a:pPr marL="240029" marR="461645" indent="-227329">
              <a:lnSpc>
                <a:spcPct val="100800"/>
              </a:lnSpc>
              <a:spcBef>
                <a:spcPts val="985"/>
              </a:spcBef>
              <a:buClr>
                <a:srgbClr val="87CEFA"/>
              </a:buClr>
              <a:buChar char="•"/>
              <a:tabLst>
                <a:tab pos="241300" algn="l"/>
              </a:tabLst>
            </a:pPr>
            <a:r>
              <a:rPr dirty="0" sz="2400" spc="-135">
                <a:solidFill>
                  <a:srgbClr val="262626"/>
                </a:solidFill>
                <a:latin typeface="Arial"/>
                <a:cs typeface="Arial"/>
              </a:rPr>
              <a:t>Comprehensive</a:t>
            </a:r>
            <a:r>
              <a:rPr dirty="0" sz="2400" spc="2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150">
                <a:solidFill>
                  <a:srgbClr val="262626"/>
                </a:solidFill>
                <a:latin typeface="Arial"/>
                <a:cs typeface="Arial"/>
              </a:rPr>
              <a:t>screen</a:t>
            </a:r>
            <a:r>
              <a:rPr dirty="0" sz="2400" spc="3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262626"/>
                </a:solidFill>
                <a:latin typeface="Arial"/>
                <a:cs typeface="Arial"/>
              </a:rPr>
              <a:t>for</a:t>
            </a:r>
            <a:r>
              <a:rPr dirty="0" sz="2400" spc="3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65">
                <a:solidFill>
                  <a:srgbClr val="262626"/>
                </a:solidFill>
                <a:latin typeface="Arial"/>
                <a:cs typeface="Arial"/>
              </a:rPr>
              <a:t>unmet </a:t>
            </a:r>
            <a:r>
              <a:rPr dirty="0" sz="2400" spc="-65">
                <a:solidFill>
                  <a:srgbClr val="262626"/>
                </a:solidFill>
                <a:latin typeface="Arial"/>
                <a:cs typeface="Arial"/>
              </a:rPr>
              <a:t>	</a:t>
            </a:r>
            <a:r>
              <a:rPr dirty="0" sz="2400" spc="-20">
                <a:solidFill>
                  <a:srgbClr val="262626"/>
                </a:solidFill>
                <a:latin typeface="Arial"/>
                <a:cs typeface="Arial"/>
              </a:rPr>
              <a:t>needs</a:t>
            </a:r>
            <a:endParaRPr sz="2400">
              <a:latin typeface="Arial"/>
              <a:cs typeface="Arial"/>
            </a:endParaRPr>
          </a:p>
          <a:p>
            <a:pPr marL="240029" marR="5080" indent="-227329">
              <a:lnSpc>
                <a:spcPct val="100800"/>
              </a:lnSpc>
              <a:spcBef>
                <a:spcPts val="890"/>
              </a:spcBef>
              <a:buClr>
                <a:srgbClr val="87CEFA"/>
              </a:buClr>
              <a:buChar char="•"/>
              <a:tabLst>
                <a:tab pos="241300" algn="l"/>
              </a:tabLst>
            </a:pPr>
            <a:r>
              <a:rPr dirty="0" sz="2400" spc="-120">
                <a:solidFill>
                  <a:srgbClr val="262626"/>
                </a:solidFill>
                <a:latin typeface="Arial"/>
                <a:cs typeface="Arial"/>
              </a:rPr>
              <a:t>Healthcare,</a:t>
            </a:r>
            <a:r>
              <a:rPr dirty="0" sz="2400" spc="-16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125">
                <a:solidFill>
                  <a:srgbClr val="262626"/>
                </a:solidFill>
                <a:latin typeface="Arial"/>
                <a:cs typeface="Arial"/>
              </a:rPr>
              <a:t>employment,</a:t>
            </a:r>
            <a:r>
              <a:rPr dirty="0" sz="2400" spc="-16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262626"/>
                </a:solidFill>
                <a:latin typeface="Arial"/>
                <a:cs typeface="Arial"/>
              </a:rPr>
              <a:t>financial, </a:t>
            </a:r>
            <a:r>
              <a:rPr dirty="0" sz="2400" spc="-25">
                <a:solidFill>
                  <a:srgbClr val="262626"/>
                </a:solidFill>
                <a:latin typeface="Arial"/>
                <a:cs typeface="Arial"/>
              </a:rPr>
              <a:t>	</a:t>
            </a:r>
            <a:r>
              <a:rPr dirty="0" sz="2400" spc="-85">
                <a:solidFill>
                  <a:srgbClr val="262626"/>
                </a:solidFill>
                <a:latin typeface="Arial"/>
                <a:cs typeface="Arial"/>
              </a:rPr>
              <a:t>food,</a:t>
            </a:r>
            <a:r>
              <a:rPr dirty="0" sz="2400" spc="-18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65">
                <a:solidFill>
                  <a:srgbClr val="262626"/>
                </a:solidFill>
                <a:latin typeface="Arial"/>
                <a:cs typeface="Arial"/>
              </a:rPr>
              <a:t>transportation,</a:t>
            </a:r>
            <a:r>
              <a:rPr dirty="0" sz="2400" spc="-19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60">
                <a:solidFill>
                  <a:srgbClr val="262626"/>
                </a:solidFill>
                <a:latin typeface="Arial"/>
                <a:cs typeface="Arial"/>
              </a:rPr>
              <a:t>utilities,</a:t>
            </a:r>
            <a:r>
              <a:rPr dirty="0" sz="2400" spc="-18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130">
                <a:solidFill>
                  <a:srgbClr val="262626"/>
                </a:solidFill>
                <a:latin typeface="Arial"/>
                <a:cs typeface="Arial"/>
              </a:rPr>
              <a:t>housing, </a:t>
            </a:r>
            <a:r>
              <a:rPr dirty="0" sz="2400" spc="-130">
                <a:solidFill>
                  <a:srgbClr val="262626"/>
                </a:solidFill>
                <a:latin typeface="Arial"/>
                <a:cs typeface="Arial"/>
              </a:rPr>
              <a:t>	</a:t>
            </a:r>
            <a:r>
              <a:rPr dirty="0" sz="2400" spc="-10">
                <a:solidFill>
                  <a:srgbClr val="262626"/>
                </a:solidFill>
                <a:latin typeface="Arial"/>
                <a:cs typeface="Arial"/>
              </a:rPr>
              <a:t>legal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1030"/>
              </a:spcBef>
              <a:buClr>
                <a:srgbClr val="87CEFA"/>
              </a:buClr>
              <a:buChar char="•"/>
              <a:tabLst>
                <a:tab pos="240029" algn="l"/>
              </a:tabLst>
            </a:pPr>
            <a:r>
              <a:rPr dirty="0" sz="2400" spc="-110">
                <a:solidFill>
                  <a:srgbClr val="262626"/>
                </a:solidFill>
                <a:latin typeface="Arial"/>
                <a:cs typeface="Arial"/>
              </a:rPr>
              <a:t>Advocate</a:t>
            </a:r>
            <a:r>
              <a:rPr dirty="0" sz="2400" spc="-6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35">
                <a:solidFill>
                  <a:srgbClr val="262626"/>
                </a:solidFill>
                <a:latin typeface="Arial"/>
                <a:cs typeface="Arial"/>
              </a:rPr>
              <a:t>works</a:t>
            </a:r>
            <a:r>
              <a:rPr dirty="0" sz="2400" spc="-6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262626"/>
                </a:solidFill>
                <a:latin typeface="Arial"/>
                <a:cs typeface="Arial"/>
              </a:rPr>
              <a:t>with</a:t>
            </a:r>
            <a:r>
              <a:rPr dirty="0" sz="2400" spc="-6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75">
                <a:solidFill>
                  <a:srgbClr val="262626"/>
                </a:solidFill>
                <a:latin typeface="Arial"/>
                <a:cs typeface="Arial"/>
              </a:rPr>
              <a:t>patient</a:t>
            </a:r>
            <a:r>
              <a:rPr dirty="0" sz="2400" spc="-6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262626"/>
                </a:solidFill>
                <a:latin typeface="Arial"/>
                <a:cs typeface="Arial"/>
              </a:rPr>
              <a:t>to:</a:t>
            </a:r>
            <a:endParaRPr sz="2400">
              <a:latin typeface="Arial"/>
              <a:cs typeface="Arial"/>
            </a:endParaRPr>
          </a:p>
          <a:p>
            <a:pPr marL="240029" marR="281305" indent="-227329">
              <a:lnSpc>
                <a:spcPts val="2810"/>
              </a:lnSpc>
              <a:spcBef>
                <a:spcPts val="1160"/>
              </a:spcBef>
              <a:buClr>
                <a:srgbClr val="87CEFA"/>
              </a:buClr>
              <a:buChar char="•"/>
              <a:tabLst>
                <a:tab pos="241300" algn="l"/>
              </a:tabLst>
            </a:pPr>
            <a:r>
              <a:rPr dirty="0" sz="2400" spc="-75">
                <a:solidFill>
                  <a:srgbClr val="262626"/>
                </a:solidFill>
                <a:latin typeface="Arial"/>
                <a:cs typeface="Arial"/>
              </a:rPr>
              <a:t>Determine</a:t>
            </a:r>
            <a:r>
              <a:rPr dirty="0" sz="2400" spc="-21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95">
                <a:solidFill>
                  <a:srgbClr val="262626"/>
                </a:solidFill>
                <a:latin typeface="Arial"/>
                <a:cs typeface="Arial"/>
              </a:rPr>
              <a:t>‘resource</a:t>
            </a:r>
            <a:r>
              <a:rPr dirty="0" sz="2400" spc="5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185">
                <a:solidFill>
                  <a:srgbClr val="262626"/>
                </a:solidFill>
                <a:latin typeface="Arial"/>
                <a:cs typeface="Arial"/>
              </a:rPr>
              <a:t>landscape’</a:t>
            </a:r>
            <a:r>
              <a:rPr dirty="0" sz="2400" spc="4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262626"/>
                </a:solidFill>
                <a:latin typeface="Arial"/>
                <a:cs typeface="Arial"/>
              </a:rPr>
              <a:t>for </a:t>
            </a:r>
            <a:r>
              <a:rPr dirty="0" sz="2400" spc="-25">
                <a:solidFill>
                  <a:srgbClr val="262626"/>
                </a:solidFill>
                <a:latin typeface="Arial"/>
                <a:cs typeface="Arial"/>
              </a:rPr>
              <a:t>	</a:t>
            </a:r>
            <a:r>
              <a:rPr dirty="0" sz="2400" spc="-20">
                <a:solidFill>
                  <a:srgbClr val="262626"/>
                </a:solidFill>
                <a:latin typeface="Arial"/>
                <a:cs typeface="Arial"/>
              </a:rPr>
              <a:t>needs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925"/>
              </a:spcBef>
              <a:buClr>
                <a:srgbClr val="87CEFA"/>
              </a:buClr>
              <a:buChar char="•"/>
              <a:tabLst>
                <a:tab pos="240029" algn="l"/>
              </a:tabLst>
            </a:pPr>
            <a:r>
              <a:rPr dirty="0" sz="2400" spc="-180">
                <a:solidFill>
                  <a:srgbClr val="262626"/>
                </a:solidFill>
                <a:latin typeface="Arial"/>
                <a:cs typeface="Arial"/>
              </a:rPr>
              <a:t>Equip</a:t>
            </a:r>
            <a:r>
              <a:rPr dirty="0" sz="2400" spc="-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75">
                <a:solidFill>
                  <a:srgbClr val="262626"/>
                </a:solidFill>
                <a:latin typeface="Arial"/>
                <a:cs typeface="Arial"/>
              </a:rPr>
              <a:t>patient</a:t>
            </a:r>
            <a:r>
              <a:rPr dirty="0" sz="2400" spc="-5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262626"/>
                </a:solidFill>
                <a:latin typeface="Arial"/>
                <a:cs typeface="Arial"/>
              </a:rPr>
              <a:t>with</a:t>
            </a:r>
            <a:r>
              <a:rPr dirty="0" sz="2400" spc="-2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170">
                <a:solidFill>
                  <a:srgbClr val="262626"/>
                </a:solidFill>
                <a:latin typeface="Arial"/>
                <a:cs typeface="Arial"/>
              </a:rPr>
              <a:t>needed</a:t>
            </a:r>
            <a:r>
              <a:rPr dirty="0" sz="2400" spc="-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62626"/>
                </a:solidFill>
                <a:latin typeface="Arial"/>
                <a:cs typeface="Arial"/>
              </a:rPr>
              <a:t>resources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82770" y="2183460"/>
            <a:ext cx="6642705" cy="403245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231135" y="240729"/>
            <a:ext cx="7729855" cy="1188720"/>
          </a:xfrm>
          <a:prstGeom prst="rect"/>
          <a:solidFill>
            <a:srgbClr val="FFFFFF"/>
          </a:solidFill>
          <a:ln w="31750">
            <a:solidFill>
              <a:srgbClr val="404040"/>
            </a:solidFill>
          </a:ln>
        </p:spPr>
        <p:txBody>
          <a:bodyPr wrap="square" lIns="0" tIns="351155" rIns="0" bIns="0" rtlCol="0" vert="horz">
            <a:spAutoFit/>
          </a:bodyPr>
          <a:lstStyle/>
          <a:p>
            <a:pPr algn="ctr" marR="18415">
              <a:lnSpc>
                <a:spcPct val="100000"/>
              </a:lnSpc>
              <a:spcBef>
                <a:spcPts val="2765"/>
              </a:spcBef>
              <a:tabLst>
                <a:tab pos="1560830" algn="l"/>
                <a:tab pos="2830195" algn="l"/>
              </a:tabLst>
            </a:pPr>
            <a:r>
              <a:rPr dirty="0" spc="-10"/>
              <a:t>HEALTH</a:t>
            </a:r>
            <a:r>
              <a:rPr dirty="0"/>
              <a:t>	</a:t>
            </a:r>
            <a:r>
              <a:rPr dirty="0" spc="-20"/>
              <a:t>LEADS</a:t>
            </a:r>
            <a:r>
              <a:rPr dirty="0"/>
              <a:t>	</a:t>
            </a:r>
            <a:r>
              <a:rPr dirty="0" spc="-10"/>
              <a:t>STUDY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9103" y="1808988"/>
            <a:ext cx="5908040" cy="1866900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60"/>
              </a:spcBef>
              <a:buClr>
                <a:srgbClr val="87CEFA"/>
              </a:buClr>
              <a:buChar char="•"/>
              <a:tabLst>
                <a:tab pos="240665" algn="l"/>
              </a:tabLst>
            </a:pP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2</a:t>
            </a:r>
            <a:r>
              <a:rPr dirty="0" sz="3200" spc="-17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65">
                <a:solidFill>
                  <a:srgbClr val="262626"/>
                </a:solidFill>
                <a:latin typeface="Arial"/>
                <a:cs typeface="Arial"/>
              </a:rPr>
              <a:t>primary</a:t>
            </a:r>
            <a:r>
              <a:rPr dirty="0" sz="3200" spc="-10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85">
                <a:solidFill>
                  <a:srgbClr val="262626"/>
                </a:solidFill>
                <a:latin typeface="Arial"/>
                <a:cs typeface="Arial"/>
              </a:rPr>
              <a:t>care</a:t>
            </a:r>
            <a:r>
              <a:rPr dirty="0" sz="3200" spc="-3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30">
                <a:solidFill>
                  <a:srgbClr val="262626"/>
                </a:solidFill>
                <a:latin typeface="Arial"/>
                <a:cs typeface="Arial"/>
              </a:rPr>
              <a:t>practices</a:t>
            </a:r>
            <a:endParaRPr sz="32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960"/>
              </a:spcBef>
              <a:buClr>
                <a:srgbClr val="87CEFA"/>
              </a:buClr>
              <a:buChar char="•"/>
              <a:tabLst>
                <a:tab pos="240665" algn="l"/>
              </a:tabLst>
            </a:pPr>
            <a:r>
              <a:rPr dirty="0" sz="3200" spc="-254">
                <a:solidFill>
                  <a:srgbClr val="262626"/>
                </a:solidFill>
                <a:latin typeface="Arial"/>
                <a:cs typeface="Arial"/>
              </a:rPr>
              <a:t>Paper-</a:t>
            </a:r>
            <a:r>
              <a:rPr dirty="0" sz="3200" spc="-280">
                <a:solidFill>
                  <a:srgbClr val="262626"/>
                </a:solidFill>
                <a:latin typeface="Arial"/>
                <a:cs typeface="Arial"/>
              </a:rPr>
              <a:t>based</a:t>
            </a:r>
            <a:r>
              <a:rPr dirty="0" sz="3200" spc="4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80">
                <a:solidFill>
                  <a:srgbClr val="262626"/>
                </a:solidFill>
                <a:latin typeface="Arial"/>
                <a:cs typeface="Arial"/>
              </a:rPr>
              <a:t>screening</a:t>
            </a:r>
            <a:endParaRPr sz="32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055"/>
              </a:spcBef>
              <a:buClr>
                <a:srgbClr val="87CEFA"/>
              </a:buClr>
              <a:buChar char="•"/>
              <a:tabLst>
                <a:tab pos="240665" algn="l"/>
              </a:tabLst>
            </a:pPr>
            <a:r>
              <a:rPr dirty="0" sz="3200" spc="-145">
                <a:solidFill>
                  <a:srgbClr val="262626"/>
                </a:solidFill>
                <a:latin typeface="Arial"/>
                <a:cs typeface="Arial"/>
              </a:rPr>
              <a:t>Then</a:t>
            </a:r>
            <a:r>
              <a:rPr dirty="0" sz="3200" spc="-6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55">
                <a:solidFill>
                  <a:srgbClr val="262626"/>
                </a:solidFill>
                <a:latin typeface="Arial"/>
                <a:cs typeface="Arial"/>
              </a:rPr>
              <a:t>referred </a:t>
            </a:r>
            <a:r>
              <a:rPr dirty="0" sz="3200">
                <a:solidFill>
                  <a:srgbClr val="262626"/>
                </a:solidFill>
                <a:latin typeface="Arial"/>
                <a:cs typeface="Arial"/>
              </a:rPr>
              <a:t>for</a:t>
            </a:r>
            <a:r>
              <a:rPr dirty="0" sz="3200" spc="-6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135">
                <a:solidFill>
                  <a:srgbClr val="262626"/>
                </a:solidFill>
                <a:latin typeface="Arial"/>
                <a:cs typeface="Arial"/>
              </a:rPr>
              <a:t>intake</a:t>
            </a:r>
            <a:r>
              <a:rPr dirty="0" sz="3200" spc="-5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200" spc="-30">
                <a:solidFill>
                  <a:srgbClr val="262626"/>
                </a:solidFill>
                <a:latin typeface="Arial"/>
                <a:cs typeface="Arial"/>
              </a:rPr>
              <a:t>interview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231135" y="240729"/>
            <a:ext cx="7729855" cy="1188720"/>
          </a:xfrm>
          <a:prstGeom prst="rect"/>
          <a:solidFill>
            <a:srgbClr val="FFFFFF"/>
          </a:solidFill>
          <a:ln w="31750">
            <a:solidFill>
              <a:srgbClr val="404040"/>
            </a:solidFill>
          </a:ln>
        </p:spPr>
        <p:txBody>
          <a:bodyPr wrap="square" lIns="0" tIns="351155" rIns="0" bIns="0" rtlCol="0" vert="horz">
            <a:spAutoFit/>
          </a:bodyPr>
          <a:lstStyle/>
          <a:p>
            <a:pPr algn="ctr" marR="18415">
              <a:lnSpc>
                <a:spcPct val="100000"/>
              </a:lnSpc>
              <a:spcBef>
                <a:spcPts val="2765"/>
              </a:spcBef>
              <a:tabLst>
                <a:tab pos="1560830" algn="l"/>
                <a:tab pos="2830195" algn="l"/>
              </a:tabLst>
            </a:pPr>
            <a:r>
              <a:rPr dirty="0" spc="-10"/>
              <a:t>HEALTH</a:t>
            </a:r>
            <a:r>
              <a:rPr dirty="0"/>
              <a:t>	</a:t>
            </a:r>
            <a:r>
              <a:rPr dirty="0" spc="-20"/>
              <a:t>LEADS</a:t>
            </a:r>
            <a:r>
              <a:rPr dirty="0"/>
              <a:t>	</a:t>
            </a:r>
            <a:r>
              <a:rPr dirty="0" spc="-10"/>
              <a:t>STUDY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2599" y="1860296"/>
            <a:ext cx="4330065" cy="4521200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241300" marR="86360" indent="-228600">
              <a:lnSpc>
                <a:spcPts val="4420"/>
              </a:lnSpc>
              <a:spcBef>
                <a:spcPts val="1060"/>
              </a:spcBef>
              <a:buClr>
                <a:srgbClr val="87CEFA"/>
              </a:buClr>
              <a:buChar char="•"/>
              <a:tabLst>
                <a:tab pos="241300" algn="l"/>
              </a:tabLst>
            </a:pPr>
            <a:r>
              <a:rPr dirty="0" sz="4500" spc="-325">
                <a:solidFill>
                  <a:srgbClr val="262626"/>
                </a:solidFill>
                <a:latin typeface="Arial"/>
                <a:cs typeface="Arial"/>
              </a:rPr>
              <a:t>Found </a:t>
            </a:r>
            <a:r>
              <a:rPr dirty="0" sz="4500" spc="-200">
                <a:solidFill>
                  <a:srgbClr val="262626"/>
                </a:solidFill>
                <a:latin typeface="Arial"/>
                <a:cs typeface="Arial"/>
              </a:rPr>
              <a:t>improvements</a:t>
            </a:r>
            <a:r>
              <a:rPr dirty="0" sz="4500" spc="-5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4500" spc="-140">
                <a:solidFill>
                  <a:srgbClr val="262626"/>
                </a:solidFill>
                <a:latin typeface="Arial"/>
                <a:cs typeface="Arial"/>
              </a:rPr>
              <a:t>in:</a:t>
            </a:r>
            <a:endParaRPr sz="4500">
              <a:latin typeface="Arial"/>
              <a:cs typeface="Arial"/>
            </a:endParaRPr>
          </a:p>
          <a:p>
            <a:pPr lvl="1" marL="469265" indent="-227965">
              <a:lnSpc>
                <a:spcPts val="5255"/>
              </a:lnSpc>
              <a:buClr>
                <a:srgbClr val="87CEFA"/>
              </a:buClr>
              <a:buChar char="•"/>
              <a:tabLst>
                <a:tab pos="469265" algn="l"/>
              </a:tabLst>
            </a:pPr>
            <a:r>
              <a:rPr dirty="0" sz="4500" spc="-114">
                <a:solidFill>
                  <a:srgbClr val="262626"/>
                </a:solidFill>
                <a:latin typeface="Arial"/>
                <a:cs typeface="Arial"/>
              </a:rPr>
              <a:t>Blood</a:t>
            </a:r>
            <a:r>
              <a:rPr dirty="0" sz="4500" spc="-19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4500" spc="-310">
                <a:solidFill>
                  <a:srgbClr val="262626"/>
                </a:solidFill>
                <a:latin typeface="Arial"/>
                <a:cs typeface="Arial"/>
              </a:rPr>
              <a:t>Pressure</a:t>
            </a:r>
            <a:endParaRPr sz="4500">
              <a:latin typeface="Arial"/>
              <a:cs typeface="Arial"/>
            </a:endParaRPr>
          </a:p>
          <a:p>
            <a:pPr lvl="1" marL="469265" indent="-227965">
              <a:lnSpc>
                <a:spcPts val="5290"/>
              </a:lnSpc>
              <a:buClr>
                <a:srgbClr val="87CEFA"/>
              </a:buClr>
              <a:buChar char="•"/>
              <a:tabLst>
                <a:tab pos="469265" algn="l"/>
              </a:tabLst>
            </a:pPr>
            <a:r>
              <a:rPr dirty="0" sz="4500" spc="-30">
                <a:solidFill>
                  <a:srgbClr val="262626"/>
                </a:solidFill>
                <a:latin typeface="Arial"/>
                <a:cs typeface="Arial"/>
              </a:rPr>
              <a:t>Cholesterol</a:t>
            </a:r>
            <a:endParaRPr sz="4500">
              <a:latin typeface="Arial"/>
              <a:cs typeface="Arial"/>
            </a:endParaRPr>
          </a:p>
          <a:p>
            <a:pPr marL="241300" marR="81280" indent="-228600">
              <a:lnSpc>
                <a:spcPct val="79600"/>
              </a:lnSpc>
              <a:spcBef>
                <a:spcPts val="1055"/>
              </a:spcBef>
              <a:buClr>
                <a:srgbClr val="87CEFA"/>
              </a:buClr>
              <a:buChar char="•"/>
              <a:tabLst>
                <a:tab pos="241300" algn="l"/>
              </a:tabLst>
            </a:pPr>
            <a:r>
              <a:rPr dirty="0" sz="4500" spc="114">
                <a:solidFill>
                  <a:srgbClr val="262626"/>
                </a:solidFill>
                <a:latin typeface="Arial"/>
                <a:cs typeface="Arial"/>
              </a:rPr>
              <a:t>No</a:t>
            </a:r>
            <a:r>
              <a:rPr dirty="0" sz="450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4500" spc="-170">
                <a:solidFill>
                  <a:srgbClr val="262626"/>
                </a:solidFill>
                <a:latin typeface="Arial"/>
                <a:cs typeface="Arial"/>
              </a:rPr>
              <a:t>improvement </a:t>
            </a:r>
            <a:r>
              <a:rPr dirty="0" sz="4500" spc="-25">
                <a:solidFill>
                  <a:srgbClr val="262626"/>
                </a:solidFill>
                <a:latin typeface="Arial"/>
                <a:cs typeface="Arial"/>
              </a:rPr>
              <a:t>in:</a:t>
            </a:r>
            <a:endParaRPr sz="4500">
              <a:latin typeface="Arial"/>
              <a:cs typeface="Arial"/>
            </a:endParaRPr>
          </a:p>
          <a:p>
            <a:pPr lvl="1" marL="469265" indent="-227965">
              <a:lnSpc>
                <a:spcPct val="100000"/>
              </a:lnSpc>
              <a:buClr>
                <a:srgbClr val="87CEFA"/>
              </a:buClr>
              <a:buChar char="•"/>
              <a:tabLst>
                <a:tab pos="469265" algn="l"/>
              </a:tabLst>
            </a:pPr>
            <a:r>
              <a:rPr dirty="0" sz="4500" spc="-195">
                <a:solidFill>
                  <a:srgbClr val="262626"/>
                </a:solidFill>
                <a:latin typeface="Arial"/>
                <a:cs typeface="Arial"/>
              </a:rPr>
              <a:t>Hemoglobin</a:t>
            </a:r>
            <a:r>
              <a:rPr dirty="0" sz="4500" spc="-38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4500" spc="-114">
                <a:solidFill>
                  <a:srgbClr val="262626"/>
                </a:solidFill>
                <a:latin typeface="Arial"/>
                <a:cs typeface="Arial"/>
              </a:rPr>
              <a:t>A1c</a:t>
            </a:r>
            <a:endParaRPr sz="45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83808" y="1908048"/>
            <a:ext cx="5026151" cy="48006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231135" y="240729"/>
            <a:ext cx="7729855" cy="1188720"/>
          </a:xfrm>
          <a:prstGeom prst="rect"/>
          <a:solidFill>
            <a:srgbClr val="FFFFFF"/>
          </a:solidFill>
          <a:ln w="31750">
            <a:solidFill>
              <a:srgbClr val="404040"/>
            </a:solidFill>
          </a:ln>
        </p:spPr>
        <p:txBody>
          <a:bodyPr wrap="square" lIns="0" tIns="351155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2765"/>
              </a:spcBef>
              <a:tabLst>
                <a:tab pos="2514600" algn="l"/>
              </a:tabLst>
            </a:pPr>
            <a:r>
              <a:rPr dirty="0" spc="-10"/>
              <a:t>QUALITATIVE</a:t>
            </a:r>
            <a:r>
              <a:rPr dirty="0"/>
              <a:t>	</a:t>
            </a:r>
            <a:r>
              <a:rPr dirty="0" spc="85"/>
              <a:t>FOLLOW-</a:t>
            </a:r>
            <a:r>
              <a:rPr dirty="0" spc="-25"/>
              <a:t>UP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5464" y="1852676"/>
            <a:ext cx="3941445" cy="233934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241300" marR="5080" indent="-228600">
              <a:lnSpc>
                <a:spcPts val="4300"/>
              </a:lnSpc>
              <a:spcBef>
                <a:spcPts val="260"/>
              </a:spcBef>
              <a:buClr>
                <a:srgbClr val="87CEFA"/>
              </a:buClr>
              <a:buChar char="•"/>
              <a:tabLst>
                <a:tab pos="241300" algn="l"/>
              </a:tabLst>
            </a:pPr>
            <a:r>
              <a:rPr dirty="0" sz="3600">
                <a:solidFill>
                  <a:srgbClr val="262626"/>
                </a:solidFill>
                <a:latin typeface="Arial"/>
                <a:cs typeface="Arial"/>
              </a:rPr>
              <a:t>What</a:t>
            </a:r>
            <a:r>
              <a:rPr dirty="0" sz="3600" spc="-204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600" spc="-75">
                <a:solidFill>
                  <a:srgbClr val="262626"/>
                </a:solidFill>
                <a:latin typeface="Arial"/>
                <a:cs typeface="Arial"/>
              </a:rPr>
              <a:t>did</a:t>
            </a:r>
            <a:r>
              <a:rPr dirty="0" sz="3600" spc="-10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600" spc="-295">
                <a:solidFill>
                  <a:srgbClr val="262626"/>
                </a:solidFill>
                <a:latin typeface="Arial"/>
                <a:cs typeface="Arial"/>
              </a:rPr>
              <a:t>and</a:t>
            </a:r>
            <a:r>
              <a:rPr dirty="0" sz="360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600" spc="-70">
                <a:solidFill>
                  <a:srgbClr val="262626"/>
                </a:solidFill>
                <a:latin typeface="Arial"/>
                <a:cs typeface="Arial"/>
              </a:rPr>
              <a:t>didn’t </a:t>
            </a:r>
            <a:r>
              <a:rPr dirty="0" sz="3600" spc="-10">
                <a:solidFill>
                  <a:srgbClr val="262626"/>
                </a:solidFill>
                <a:latin typeface="Arial"/>
                <a:cs typeface="Arial"/>
              </a:rPr>
              <a:t>work?</a:t>
            </a:r>
            <a:endParaRPr sz="3600">
              <a:latin typeface="Arial"/>
              <a:cs typeface="Arial"/>
            </a:endParaRPr>
          </a:p>
          <a:p>
            <a:pPr marL="241300" marR="1198880" indent="-228600">
              <a:lnSpc>
                <a:spcPts val="4300"/>
              </a:lnSpc>
              <a:spcBef>
                <a:spcPts val="955"/>
              </a:spcBef>
              <a:buClr>
                <a:srgbClr val="87CEFA"/>
              </a:buClr>
              <a:buChar char="•"/>
              <a:tabLst>
                <a:tab pos="241300" algn="l"/>
              </a:tabLst>
            </a:pPr>
            <a:r>
              <a:rPr dirty="0" sz="3600">
                <a:solidFill>
                  <a:srgbClr val="262626"/>
                </a:solidFill>
                <a:latin typeface="Arial"/>
                <a:cs typeface="Arial"/>
              </a:rPr>
              <a:t>What</a:t>
            </a:r>
            <a:r>
              <a:rPr dirty="0" sz="3600" spc="-15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600" spc="-185">
                <a:solidFill>
                  <a:srgbClr val="262626"/>
                </a:solidFill>
                <a:latin typeface="Arial"/>
                <a:cs typeface="Arial"/>
              </a:rPr>
              <a:t>are</a:t>
            </a:r>
            <a:r>
              <a:rPr dirty="0" sz="3600" spc="-6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600" spc="-85">
                <a:solidFill>
                  <a:srgbClr val="262626"/>
                </a:solidFill>
                <a:latin typeface="Arial"/>
                <a:cs typeface="Arial"/>
              </a:rPr>
              <a:t>the </a:t>
            </a:r>
            <a:r>
              <a:rPr dirty="0" sz="3600" spc="-340">
                <a:solidFill>
                  <a:srgbClr val="262626"/>
                </a:solidFill>
                <a:latin typeface="Arial"/>
                <a:cs typeface="Arial"/>
              </a:rPr>
              <a:t>mechanisms?</a:t>
            </a:r>
            <a:endParaRPr sz="36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97533" y="2051879"/>
            <a:ext cx="6273316" cy="233880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231135" y="240729"/>
            <a:ext cx="7729855" cy="1188720"/>
          </a:xfrm>
          <a:prstGeom prst="rect"/>
          <a:solidFill>
            <a:srgbClr val="FFFFFF"/>
          </a:solidFill>
          <a:ln w="31750">
            <a:solidFill>
              <a:srgbClr val="404040"/>
            </a:solidFill>
          </a:ln>
        </p:spPr>
        <p:txBody>
          <a:bodyPr wrap="square" lIns="0" tIns="351155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2765"/>
              </a:spcBef>
              <a:tabLst>
                <a:tab pos="2514600" algn="l"/>
              </a:tabLst>
            </a:pPr>
            <a:r>
              <a:rPr dirty="0" spc="-10"/>
              <a:t>QUALITATIVE</a:t>
            </a:r>
            <a:r>
              <a:rPr dirty="0"/>
              <a:t>	</a:t>
            </a:r>
            <a:r>
              <a:rPr dirty="0" spc="85"/>
              <a:t>FOLLOW-</a:t>
            </a:r>
            <a:r>
              <a:rPr dirty="0" spc="-25"/>
              <a:t>UP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2133" y="1898396"/>
            <a:ext cx="9673590" cy="2046605"/>
          </a:xfrm>
          <a:prstGeom prst="rect">
            <a:avLst/>
          </a:prstGeom>
        </p:spPr>
        <p:txBody>
          <a:bodyPr wrap="square" lIns="0" tIns="13716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80"/>
              </a:spcBef>
              <a:buClr>
                <a:srgbClr val="87CEFA"/>
              </a:buClr>
              <a:buChar char="•"/>
              <a:tabLst>
                <a:tab pos="240665" algn="l"/>
              </a:tabLst>
            </a:pPr>
            <a:r>
              <a:rPr dirty="0" sz="3600" spc="-260">
                <a:solidFill>
                  <a:srgbClr val="262626"/>
                </a:solidFill>
                <a:latin typeface="Arial"/>
                <a:cs typeface="Arial"/>
              </a:rPr>
              <a:t>Examined</a:t>
            </a:r>
            <a:r>
              <a:rPr dirty="0" sz="360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600" spc="-360">
                <a:solidFill>
                  <a:srgbClr val="262626"/>
                </a:solidFill>
                <a:latin typeface="Arial"/>
                <a:cs typeface="Arial"/>
              </a:rPr>
              <a:t>case</a:t>
            </a:r>
            <a:r>
              <a:rPr dirty="0" sz="360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600" spc="-105">
                <a:solidFill>
                  <a:srgbClr val="262626"/>
                </a:solidFill>
                <a:latin typeface="Arial"/>
                <a:cs typeface="Arial"/>
              </a:rPr>
              <a:t>records</a:t>
            </a:r>
            <a:r>
              <a:rPr dirty="0" sz="3600" spc="-14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262626"/>
                </a:solidFill>
                <a:latin typeface="Arial"/>
                <a:cs typeface="Arial"/>
              </a:rPr>
              <a:t>of</a:t>
            </a:r>
            <a:r>
              <a:rPr dirty="0" sz="3600" spc="-13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600" spc="-60">
                <a:solidFill>
                  <a:srgbClr val="262626"/>
                </a:solidFill>
                <a:latin typeface="Arial"/>
                <a:cs typeface="Arial"/>
              </a:rPr>
              <a:t>intervention</a:t>
            </a:r>
            <a:r>
              <a:rPr dirty="0" sz="3600" spc="-7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600" spc="-95">
                <a:solidFill>
                  <a:srgbClr val="262626"/>
                </a:solidFill>
                <a:latin typeface="Arial"/>
                <a:cs typeface="Arial"/>
              </a:rPr>
              <a:t>participants</a:t>
            </a:r>
            <a:endParaRPr sz="3600">
              <a:latin typeface="Arial"/>
              <a:cs typeface="Arial"/>
            </a:endParaRPr>
          </a:p>
          <a:p>
            <a:pPr lvl="1" marL="469265" indent="-227965">
              <a:lnSpc>
                <a:spcPct val="100000"/>
              </a:lnSpc>
              <a:spcBef>
                <a:spcPts val="985"/>
              </a:spcBef>
              <a:buClr>
                <a:srgbClr val="87CEFA"/>
              </a:buClr>
              <a:buChar char="•"/>
              <a:tabLst>
                <a:tab pos="469265" algn="l"/>
              </a:tabLst>
            </a:pPr>
            <a:r>
              <a:rPr dirty="0" sz="3600" spc="-155">
                <a:solidFill>
                  <a:srgbClr val="262626"/>
                </a:solidFill>
                <a:latin typeface="Arial"/>
                <a:cs typeface="Arial"/>
              </a:rPr>
              <a:t>40</a:t>
            </a:r>
            <a:r>
              <a:rPr dirty="0" sz="3600" spc="-9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600" spc="-20">
                <a:solidFill>
                  <a:srgbClr val="262626"/>
                </a:solidFill>
                <a:latin typeface="Arial"/>
                <a:cs typeface="Arial"/>
              </a:rPr>
              <a:t>who</a:t>
            </a:r>
            <a:r>
              <a:rPr dirty="0" sz="3600" spc="-21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600" spc="-20">
                <a:solidFill>
                  <a:srgbClr val="262626"/>
                </a:solidFill>
                <a:latin typeface="Arial"/>
                <a:cs typeface="Arial"/>
              </a:rPr>
              <a:t>improved</a:t>
            </a:r>
            <a:endParaRPr sz="3600">
              <a:latin typeface="Arial"/>
              <a:cs typeface="Arial"/>
            </a:endParaRPr>
          </a:p>
          <a:p>
            <a:pPr lvl="1" marL="469265" indent="-227965">
              <a:lnSpc>
                <a:spcPct val="100000"/>
              </a:lnSpc>
              <a:spcBef>
                <a:spcPts val="985"/>
              </a:spcBef>
              <a:buClr>
                <a:srgbClr val="87CEFA"/>
              </a:buClr>
              <a:buChar char="•"/>
              <a:tabLst>
                <a:tab pos="469265" algn="l"/>
              </a:tabLst>
            </a:pPr>
            <a:r>
              <a:rPr dirty="0" sz="3600" spc="-155">
                <a:solidFill>
                  <a:srgbClr val="262626"/>
                </a:solidFill>
                <a:latin typeface="Arial"/>
                <a:cs typeface="Arial"/>
              </a:rPr>
              <a:t>40</a:t>
            </a:r>
            <a:r>
              <a:rPr dirty="0" sz="3600" spc="-9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600" spc="-20">
                <a:solidFill>
                  <a:srgbClr val="262626"/>
                </a:solidFill>
                <a:latin typeface="Arial"/>
                <a:cs typeface="Arial"/>
              </a:rPr>
              <a:t>who</a:t>
            </a:r>
            <a:r>
              <a:rPr dirty="0" sz="3600" spc="-21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600" spc="-75">
                <a:solidFill>
                  <a:srgbClr val="262626"/>
                </a:solidFill>
                <a:latin typeface="Arial"/>
                <a:cs typeface="Arial"/>
              </a:rPr>
              <a:t>did</a:t>
            </a:r>
            <a:r>
              <a:rPr dirty="0" sz="3600" spc="-15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3600" spc="-25">
                <a:solidFill>
                  <a:srgbClr val="262626"/>
                </a:solidFill>
                <a:latin typeface="Arial"/>
                <a:cs typeface="Arial"/>
              </a:rPr>
              <a:t>not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231135" y="240729"/>
            <a:ext cx="7729855" cy="1188720"/>
          </a:xfrm>
          <a:prstGeom prst="rect"/>
          <a:solidFill>
            <a:srgbClr val="FFFFFF"/>
          </a:solidFill>
          <a:ln w="31750">
            <a:solidFill>
              <a:srgbClr val="404040"/>
            </a:solidFill>
          </a:ln>
        </p:spPr>
        <p:txBody>
          <a:bodyPr wrap="square" lIns="0" tIns="351155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2765"/>
              </a:spcBef>
              <a:tabLst>
                <a:tab pos="2514600" algn="l"/>
              </a:tabLst>
            </a:pPr>
            <a:r>
              <a:rPr dirty="0" spc="-10"/>
              <a:t>QUALITATIVE</a:t>
            </a:r>
            <a:r>
              <a:rPr dirty="0"/>
              <a:t>	</a:t>
            </a:r>
            <a:r>
              <a:rPr dirty="0" spc="85"/>
              <a:t>FOLLOW-</a:t>
            </a:r>
            <a:r>
              <a:rPr dirty="0" spc="-25"/>
              <a:t>UP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4407" y="1647105"/>
            <a:ext cx="9164955" cy="1099820"/>
          </a:xfrm>
          <a:prstGeom prst="rect">
            <a:avLst/>
          </a:prstGeom>
        </p:spPr>
        <p:txBody>
          <a:bodyPr wrap="square" lIns="0" tIns="16446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295"/>
              </a:spcBef>
              <a:buClr>
                <a:srgbClr val="87CEFA"/>
              </a:buClr>
              <a:buChar char="•"/>
              <a:tabLst>
                <a:tab pos="240665" algn="l"/>
              </a:tabLst>
            </a:pPr>
            <a:r>
              <a:rPr dirty="0" sz="2800" spc="-120">
                <a:solidFill>
                  <a:srgbClr val="262626"/>
                </a:solidFill>
                <a:latin typeface="Arial"/>
                <a:cs typeface="Arial"/>
              </a:rPr>
              <a:t>Improvement</a:t>
            </a:r>
            <a:r>
              <a:rPr dirty="0" sz="2800" spc="-6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130">
                <a:solidFill>
                  <a:srgbClr val="262626"/>
                </a:solidFill>
                <a:latin typeface="Arial"/>
                <a:cs typeface="Arial"/>
              </a:rPr>
              <a:t>connected</a:t>
            </a:r>
            <a:r>
              <a:rPr dirty="0" sz="2800" spc="-4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262626"/>
                </a:solidFill>
                <a:latin typeface="Arial"/>
                <a:cs typeface="Arial"/>
              </a:rPr>
              <a:t>with</a:t>
            </a:r>
            <a:r>
              <a:rPr dirty="0" sz="2800" spc="-3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235">
                <a:solidFill>
                  <a:srgbClr val="262626"/>
                </a:solidFill>
                <a:latin typeface="Arial"/>
                <a:cs typeface="Arial"/>
              </a:rPr>
              <a:t>adequacy</a:t>
            </a:r>
            <a:r>
              <a:rPr dirty="0" sz="2800" spc="-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262626"/>
                </a:solidFill>
                <a:latin typeface="Arial"/>
                <a:cs typeface="Arial"/>
              </a:rPr>
              <a:t>of</a:t>
            </a:r>
            <a:r>
              <a:rPr dirty="0" sz="2800" spc="-3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120">
                <a:solidFill>
                  <a:srgbClr val="262626"/>
                </a:solidFill>
                <a:latin typeface="Arial"/>
                <a:cs typeface="Arial"/>
              </a:rPr>
              <a:t>resource</a:t>
            </a:r>
            <a:r>
              <a:rPr dirty="0" sz="2800" spc="-3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800" spc="-170">
                <a:solidFill>
                  <a:srgbClr val="262626"/>
                </a:solidFill>
                <a:latin typeface="Arial"/>
                <a:cs typeface="Arial"/>
              </a:rPr>
              <a:t>landscape</a:t>
            </a:r>
            <a:endParaRPr sz="2800">
              <a:latin typeface="Arial"/>
              <a:cs typeface="Arial"/>
            </a:endParaRPr>
          </a:p>
          <a:p>
            <a:pPr lvl="1" marL="468630" indent="-227329">
              <a:lnSpc>
                <a:spcPct val="100000"/>
              </a:lnSpc>
              <a:spcBef>
                <a:spcPts val="1019"/>
              </a:spcBef>
              <a:buClr>
                <a:srgbClr val="87CEFA"/>
              </a:buClr>
              <a:buChar char="•"/>
              <a:tabLst>
                <a:tab pos="468630" algn="l"/>
              </a:tabLst>
            </a:pPr>
            <a:r>
              <a:rPr dirty="0" sz="2400" spc="-114">
                <a:solidFill>
                  <a:srgbClr val="262626"/>
                </a:solidFill>
                <a:latin typeface="Arial"/>
                <a:cs typeface="Arial"/>
              </a:rPr>
              <a:t>Needed</a:t>
            </a:r>
            <a:r>
              <a:rPr dirty="0" sz="2400" spc="-5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55">
                <a:solidFill>
                  <a:srgbClr val="262626"/>
                </a:solidFill>
                <a:latin typeface="Arial"/>
                <a:cs typeface="Arial"/>
              </a:rPr>
              <a:t>to</a:t>
            </a:r>
            <a:r>
              <a:rPr dirty="0" sz="2400" spc="-4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120">
                <a:solidFill>
                  <a:srgbClr val="262626"/>
                </a:solidFill>
                <a:latin typeface="Arial"/>
                <a:cs typeface="Arial"/>
              </a:rPr>
              <a:t>get</a:t>
            </a:r>
            <a:r>
              <a:rPr dirty="0" sz="2400" spc="-4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110">
                <a:solidFill>
                  <a:srgbClr val="262626"/>
                </a:solidFill>
                <a:latin typeface="Arial"/>
                <a:cs typeface="Arial"/>
              </a:rPr>
              <a:t>every</a:t>
            </a:r>
            <a:r>
              <a:rPr dirty="0" sz="2400" spc="-4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114">
                <a:solidFill>
                  <a:srgbClr val="262626"/>
                </a:solidFill>
                <a:latin typeface="Arial"/>
                <a:cs typeface="Arial"/>
              </a:rPr>
              <a:t>step</a:t>
            </a:r>
            <a:r>
              <a:rPr dirty="0" sz="2400" spc="-4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262626"/>
                </a:solidFill>
                <a:latin typeface="Arial"/>
                <a:cs typeface="Arial"/>
              </a:rPr>
              <a:t>of</a:t>
            </a:r>
            <a:r>
              <a:rPr dirty="0" sz="2400" spc="-4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35">
                <a:solidFill>
                  <a:srgbClr val="262626"/>
                </a:solidFill>
                <a:latin typeface="Arial"/>
                <a:cs typeface="Arial"/>
              </a:rPr>
              <a:t>the </a:t>
            </a:r>
            <a:r>
              <a:rPr dirty="0" sz="2400" spc="-155">
                <a:solidFill>
                  <a:srgbClr val="262626"/>
                </a:solidFill>
                <a:latin typeface="Arial"/>
                <a:cs typeface="Arial"/>
              </a:rPr>
              <a:t>process</a:t>
            </a:r>
            <a:r>
              <a:rPr dirty="0" sz="2400" spc="-245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62626"/>
                </a:solidFill>
                <a:latin typeface="Arial"/>
                <a:cs typeface="Arial"/>
              </a:rPr>
              <a:t>‘right’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87227" y="4554767"/>
            <a:ext cx="2486025" cy="18383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B0F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2026-06-17T22:28:14Z</dcterms:created>
  <dcterms:modified xsi:type="dcterms:W3CDTF">2026-06-17T22:28:14Z</dcterms:modified>
</cp:coreProperties>
</file>