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278879"/>
            <a:ext cx="451104" cy="502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6288023"/>
            <a:ext cx="451104" cy="493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11124"/>
            <a:ext cx="1043051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2259" y="2144267"/>
            <a:ext cx="5417184" cy="172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93810" y="6428920"/>
            <a:ext cx="1004570" cy="235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5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04700" cy="3711575"/>
            <a:chOff x="-6350" y="-6350"/>
            <a:chExt cx="12204700" cy="37115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131185"/>
            </a:xfrm>
            <a:custGeom>
              <a:avLst/>
              <a:gdLst/>
              <a:ahLst/>
              <a:cxnLst/>
              <a:rect l="l" t="t" r="r" b="b"/>
              <a:pathLst>
                <a:path w="12192000" h="3131185">
                  <a:moveTo>
                    <a:pt x="0" y="3130657"/>
                  </a:moveTo>
                  <a:lnTo>
                    <a:pt x="12192000" y="3130657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130657"/>
                  </a:lnTo>
                  <a:close/>
                </a:path>
              </a:pathLst>
            </a:custGeom>
            <a:solidFill>
              <a:srgbClr val="0820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698875"/>
            </a:xfrm>
            <a:custGeom>
              <a:avLst/>
              <a:gdLst/>
              <a:ahLst/>
              <a:cxnLst/>
              <a:rect l="l" t="t" r="r" b="b"/>
              <a:pathLst>
                <a:path w="12192000" h="3698875">
                  <a:moveTo>
                    <a:pt x="0" y="0"/>
                  </a:moveTo>
                  <a:lnTo>
                    <a:pt x="12192000" y="0"/>
                  </a:lnTo>
                  <a:lnTo>
                    <a:pt x="12192000" y="3698422"/>
                  </a:lnTo>
                  <a:lnTo>
                    <a:pt x="0" y="369842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765808" y="795020"/>
            <a:ext cx="10668000" cy="1765935"/>
          </a:xfrm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dirty="0" sz="6000" spc="-200">
                <a:solidFill>
                  <a:srgbClr val="FFFFFF"/>
                </a:solidFill>
              </a:rPr>
              <a:t>Interventions</a:t>
            </a:r>
            <a:r>
              <a:rPr dirty="0" sz="6000" spc="-290">
                <a:solidFill>
                  <a:srgbClr val="FFFFFF"/>
                </a:solidFill>
              </a:rPr>
              <a:t> </a:t>
            </a:r>
            <a:r>
              <a:rPr dirty="0" sz="6000">
                <a:solidFill>
                  <a:srgbClr val="FFFFFF"/>
                </a:solidFill>
              </a:rPr>
              <a:t>to</a:t>
            </a:r>
            <a:r>
              <a:rPr dirty="0" sz="6000" spc="-300">
                <a:solidFill>
                  <a:srgbClr val="FFFFFF"/>
                </a:solidFill>
              </a:rPr>
              <a:t> </a:t>
            </a:r>
            <a:r>
              <a:rPr dirty="0" sz="6000" spc="-280">
                <a:solidFill>
                  <a:srgbClr val="FFFFFF"/>
                </a:solidFill>
              </a:rPr>
              <a:t>Improve</a:t>
            </a:r>
            <a:r>
              <a:rPr dirty="0" sz="6000" spc="-300">
                <a:solidFill>
                  <a:srgbClr val="FFFFFF"/>
                </a:solidFill>
              </a:rPr>
              <a:t> </a:t>
            </a:r>
            <a:r>
              <a:rPr dirty="0" sz="6000" spc="-505">
                <a:solidFill>
                  <a:srgbClr val="FFFFFF"/>
                </a:solidFill>
              </a:rPr>
              <a:t>Access: </a:t>
            </a:r>
            <a:r>
              <a:rPr dirty="0" sz="6000" spc="-545">
                <a:solidFill>
                  <a:srgbClr val="FFFFFF"/>
                </a:solidFill>
              </a:rPr>
              <a:t>Lessons</a:t>
            </a:r>
            <a:r>
              <a:rPr dirty="0" sz="6000" spc="-285">
                <a:solidFill>
                  <a:srgbClr val="FFFFFF"/>
                </a:solidFill>
              </a:rPr>
              <a:t> </a:t>
            </a:r>
            <a:r>
              <a:rPr dirty="0" sz="6000" spc="-130">
                <a:solidFill>
                  <a:srgbClr val="FFFFFF"/>
                </a:solidFill>
              </a:rPr>
              <a:t>from</a:t>
            </a:r>
            <a:r>
              <a:rPr dirty="0" sz="6000" spc="-285">
                <a:solidFill>
                  <a:srgbClr val="FFFFFF"/>
                </a:solidFill>
              </a:rPr>
              <a:t> </a:t>
            </a:r>
            <a:r>
              <a:rPr dirty="0" sz="6000" spc="-535">
                <a:solidFill>
                  <a:srgbClr val="FFFFFF"/>
                </a:solidFill>
              </a:rPr>
              <a:t>a</a:t>
            </a:r>
            <a:r>
              <a:rPr dirty="0" sz="6000" spc="-290">
                <a:solidFill>
                  <a:srgbClr val="FFFFFF"/>
                </a:solidFill>
              </a:rPr>
              <a:t> </a:t>
            </a:r>
            <a:r>
              <a:rPr dirty="0" sz="6000" spc="-735">
                <a:solidFill>
                  <a:srgbClr val="FFFFFF"/>
                </a:solidFill>
              </a:rPr>
              <a:t>T</a:t>
            </a:r>
            <a:r>
              <a:rPr dirty="0" sz="6000" spc="-330">
                <a:solidFill>
                  <a:srgbClr val="FFFFFF"/>
                </a:solidFill>
              </a:rPr>
              <a:t>r</a:t>
            </a:r>
            <a:r>
              <a:rPr dirty="0" sz="6000" spc="-204">
                <a:solidFill>
                  <a:srgbClr val="FFFFFF"/>
                </a:solidFill>
              </a:rPr>
              <a:t>a</a:t>
            </a:r>
            <a:r>
              <a:rPr dirty="0" sz="6000" spc="-215">
                <a:solidFill>
                  <a:srgbClr val="FFFFFF"/>
                </a:solidFill>
              </a:rPr>
              <a:t>n</a:t>
            </a:r>
            <a:r>
              <a:rPr dirty="0" sz="6000" spc="-200">
                <a:solidFill>
                  <a:srgbClr val="FFFFFF"/>
                </a:solidFill>
              </a:rPr>
              <a:t>s</a:t>
            </a:r>
            <a:r>
              <a:rPr dirty="0" sz="6000" spc="-215">
                <a:solidFill>
                  <a:srgbClr val="FFFFFF"/>
                </a:solidFill>
              </a:rPr>
              <a:t>po</a:t>
            </a:r>
            <a:r>
              <a:rPr dirty="0" sz="6000" spc="-220">
                <a:solidFill>
                  <a:srgbClr val="FFFFFF"/>
                </a:solidFill>
              </a:rPr>
              <a:t>r</a:t>
            </a:r>
            <a:r>
              <a:rPr dirty="0" sz="6000" spc="-280">
                <a:solidFill>
                  <a:srgbClr val="FFFFFF"/>
                </a:solidFill>
              </a:rPr>
              <a:t>ta</a:t>
            </a:r>
            <a:r>
              <a:rPr dirty="0" sz="6000" spc="-200">
                <a:solidFill>
                  <a:srgbClr val="FFFFFF"/>
                </a:solidFill>
              </a:rPr>
              <a:t>t</a:t>
            </a:r>
            <a:r>
              <a:rPr dirty="0" sz="6000" spc="-204">
                <a:solidFill>
                  <a:srgbClr val="FFFFFF"/>
                </a:solidFill>
              </a:rPr>
              <a:t>ion</a:t>
            </a:r>
            <a:r>
              <a:rPr dirty="0" sz="6000" spc="-295">
                <a:solidFill>
                  <a:srgbClr val="FFFFFF"/>
                </a:solidFill>
              </a:rPr>
              <a:t> </a:t>
            </a:r>
            <a:r>
              <a:rPr dirty="0" sz="6000" spc="-765">
                <a:solidFill>
                  <a:srgbClr val="FFFFFF"/>
                </a:solidFill>
              </a:rPr>
              <a:t>T</a:t>
            </a:r>
            <a:r>
              <a:rPr dirty="0" sz="6000" spc="-245">
                <a:solidFill>
                  <a:srgbClr val="FFFFFF"/>
                </a:solidFill>
              </a:rPr>
              <a:t>r</a:t>
            </a:r>
            <a:r>
              <a:rPr dirty="0" sz="6000" spc="-235">
                <a:solidFill>
                  <a:srgbClr val="FFFFFF"/>
                </a:solidFill>
              </a:rPr>
              <a:t>ial</a:t>
            </a:r>
            <a:endParaRPr sz="6000"/>
          </a:p>
        </p:txBody>
      </p:sp>
      <p:sp>
        <p:nvSpPr>
          <p:cNvPr id="6" name="object 6"/>
          <p:cNvSpPr/>
          <p:nvPr/>
        </p:nvSpPr>
        <p:spPr>
          <a:xfrm>
            <a:off x="0" y="3130657"/>
            <a:ext cx="12192000" cy="1324610"/>
          </a:xfrm>
          <a:custGeom>
            <a:avLst/>
            <a:gdLst/>
            <a:ahLst/>
            <a:cxnLst/>
            <a:rect l="l" t="t" r="r" b="b"/>
            <a:pathLst>
              <a:path w="12192000" h="1324610">
                <a:moveTo>
                  <a:pt x="12192000" y="0"/>
                </a:moveTo>
                <a:lnTo>
                  <a:pt x="0" y="0"/>
                </a:lnTo>
                <a:lnTo>
                  <a:pt x="0" y="1324259"/>
                </a:lnTo>
                <a:lnTo>
                  <a:pt x="12192000" y="132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8C1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9625" y="3361435"/>
            <a:ext cx="10007600" cy="812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  <a:tabLst>
                <a:tab pos="2538730" algn="l"/>
                <a:tab pos="2965450" algn="l"/>
              </a:tabLst>
            </a:pP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Science: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6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Integration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5,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180">
                <a:solidFill>
                  <a:srgbClr val="FFFFFF"/>
                </a:solidFill>
                <a:latin typeface="Arial"/>
                <a:cs typeface="Arial"/>
              </a:rPr>
              <a:t>//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Portland,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Oregon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214" y="4742179"/>
            <a:ext cx="7873365" cy="126936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-175" b="1">
                <a:latin typeface="Arial"/>
                <a:cs typeface="Arial"/>
              </a:rPr>
              <a:t>Krisda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0" b="1">
                <a:latin typeface="Arial"/>
                <a:cs typeface="Arial"/>
              </a:rPr>
              <a:t>H.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140" b="1">
                <a:latin typeface="Arial"/>
                <a:cs typeface="Arial"/>
              </a:rPr>
              <a:t>Chaiyachati,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MD, </a:t>
            </a:r>
            <a:r>
              <a:rPr dirty="0" sz="1800" spc="-110" b="1">
                <a:latin typeface="Arial"/>
                <a:cs typeface="Arial"/>
              </a:rPr>
              <a:t>MPH,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MSHP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 spc="-95">
                <a:latin typeface="Arial"/>
                <a:cs typeface="Arial"/>
              </a:rPr>
              <a:t>Assistant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Professor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Medicine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70">
                <a:latin typeface="Arial"/>
                <a:cs typeface="Arial"/>
              </a:rPr>
              <a:t> University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Pennsylvania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dirty="0" sz="1800" spc="-65">
                <a:latin typeface="Arial"/>
                <a:cs typeface="Arial"/>
              </a:rPr>
              <a:t>Medical</a:t>
            </a:r>
            <a:r>
              <a:rPr dirty="0" sz="1800" spc="-70">
                <a:latin typeface="Arial"/>
                <a:cs typeface="Arial"/>
              </a:rPr>
              <a:t> Director, </a:t>
            </a:r>
            <a:r>
              <a:rPr dirty="0" sz="1800" spc="-105">
                <a:latin typeface="Arial"/>
                <a:cs typeface="Arial"/>
              </a:rPr>
              <a:t>FirstCall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Virtual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Care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at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Penn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Medicine’s </a:t>
            </a:r>
            <a:r>
              <a:rPr dirty="0" sz="1800" spc="-90">
                <a:latin typeface="Arial"/>
                <a:cs typeface="Arial"/>
              </a:rPr>
              <a:t>Center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Connected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Care </a:t>
            </a:r>
            <a:r>
              <a:rPr dirty="0" sz="1800" spc="-55">
                <a:latin typeface="Arial"/>
                <a:cs typeface="Arial"/>
              </a:rPr>
              <a:t>Innovation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Manager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at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Penn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Medicine’s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Center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Health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Care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Innovation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7871" y="5803391"/>
            <a:ext cx="819912" cy="9022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7871459" cy="12934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dirty="0" spc="-300">
                <a:solidFill>
                  <a:srgbClr val="AFABAB"/>
                </a:solidFill>
              </a:rPr>
              <a:t>Pre-</a:t>
            </a:r>
            <a:r>
              <a:rPr dirty="0" spc="-135">
                <a:solidFill>
                  <a:srgbClr val="AFABAB"/>
                </a:solidFill>
              </a:rPr>
              <a:t>Appointment:</a:t>
            </a:r>
            <a:r>
              <a:rPr dirty="0" spc="-210">
                <a:solidFill>
                  <a:srgbClr val="AFABAB"/>
                </a:solidFill>
              </a:rPr>
              <a:t> </a:t>
            </a:r>
            <a:r>
              <a:rPr dirty="0" spc="-380">
                <a:solidFill>
                  <a:srgbClr val="AFABAB"/>
                </a:solidFill>
              </a:rPr>
              <a:t>Two</a:t>
            </a:r>
            <a:r>
              <a:rPr dirty="0" spc="-200">
                <a:solidFill>
                  <a:srgbClr val="AFABAB"/>
                </a:solidFill>
              </a:rPr>
              <a:t> </a:t>
            </a:r>
            <a:r>
              <a:rPr dirty="0" spc="-455">
                <a:solidFill>
                  <a:srgbClr val="AFABAB"/>
                </a:solidFill>
              </a:rPr>
              <a:t>Days</a:t>
            </a:r>
            <a:r>
              <a:rPr dirty="0" spc="-200">
                <a:solidFill>
                  <a:srgbClr val="AFABAB"/>
                </a:solidFill>
              </a:rPr>
              <a:t> </a:t>
            </a:r>
            <a:r>
              <a:rPr dirty="0" spc="-180">
                <a:solidFill>
                  <a:srgbClr val="AFABAB"/>
                </a:solidFill>
              </a:rPr>
              <a:t>Before</a:t>
            </a:r>
          </a:p>
          <a:p>
            <a:pPr marL="12700">
              <a:lnSpc>
                <a:spcPts val="4990"/>
              </a:lnSpc>
            </a:pPr>
            <a:r>
              <a:rPr dirty="0" sz="4300" spc="-459">
                <a:solidFill>
                  <a:srgbClr val="2F5597"/>
                </a:solidFill>
              </a:rPr>
              <a:t>INTERVENTION</a:t>
            </a:r>
            <a:r>
              <a:rPr dirty="0" sz="4300" spc="-160">
                <a:solidFill>
                  <a:srgbClr val="2F5597"/>
                </a:solidFill>
              </a:rPr>
              <a:t> </a:t>
            </a:r>
            <a:r>
              <a:rPr dirty="0" sz="4400" spc="-25"/>
              <a:t>Arm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183" y="4005071"/>
            <a:ext cx="1432559" cy="1435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1095" y="4151376"/>
            <a:ext cx="1307592" cy="13075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40577" y="5409691"/>
            <a:ext cx="85725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1590" marR="5080" indent="-9525">
              <a:lnSpc>
                <a:spcPts val="2110"/>
              </a:lnSpc>
              <a:spcBef>
                <a:spcPts val="210"/>
              </a:spcBef>
            </a:pPr>
            <a:r>
              <a:rPr dirty="0" sz="1800" spc="-155">
                <a:latin typeface="Arial"/>
                <a:cs typeface="Arial"/>
              </a:rPr>
              <a:t>Research </a:t>
            </a:r>
            <a:r>
              <a:rPr dirty="0" sz="1800" spc="-105">
                <a:latin typeface="Arial"/>
                <a:cs typeface="Arial"/>
              </a:rPr>
              <a:t>Assistant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54484" y="5443220"/>
            <a:ext cx="106235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07645" marR="5080" indent="-195580">
              <a:lnSpc>
                <a:spcPts val="2110"/>
              </a:lnSpc>
              <a:spcBef>
                <a:spcPts val="210"/>
              </a:spcBef>
            </a:pPr>
            <a:r>
              <a:rPr dirty="0" sz="1800" spc="-114">
                <a:latin typeface="Arial"/>
                <a:cs typeface="Arial"/>
              </a:rPr>
              <a:t>Established </a:t>
            </a:r>
            <a:r>
              <a:rPr dirty="0" sz="1800" spc="-10">
                <a:latin typeface="Arial"/>
                <a:cs typeface="Arial"/>
              </a:rPr>
              <a:t>Patient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51023" y="3193965"/>
            <a:ext cx="1399540" cy="1247775"/>
            <a:chOff x="3051023" y="3193965"/>
            <a:chExt cx="1399540" cy="1247775"/>
          </a:xfrm>
        </p:grpSpPr>
        <p:sp>
          <p:nvSpPr>
            <p:cNvPr id="8" name="object 8"/>
            <p:cNvSpPr/>
            <p:nvPr/>
          </p:nvSpPr>
          <p:spPr>
            <a:xfrm>
              <a:off x="3057373" y="3200315"/>
              <a:ext cx="1386840" cy="1235075"/>
            </a:xfrm>
            <a:custGeom>
              <a:avLst/>
              <a:gdLst/>
              <a:ahLst/>
              <a:cxnLst/>
              <a:rect l="l" t="t" r="r" b="b"/>
              <a:pathLst>
                <a:path w="1386839" h="1235075">
                  <a:moveTo>
                    <a:pt x="698927" y="0"/>
                  </a:moveTo>
                  <a:lnTo>
                    <a:pt x="650291" y="1071"/>
                  </a:lnTo>
                  <a:lnTo>
                    <a:pt x="602008" y="4823"/>
                  </a:lnTo>
                  <a:lnTo>
                    <a:pt x="554261" y="11213"/>
                  </a:lnTo>
                  <a:lnTo>
                    <a:pt x="507231" y="20203"/>
                  </a:lnTo>
                  <a:lnTo>
                    <a:pt x="461102" y="31751"/>
                  </a:lnTo>
                  <a:lnTo>
                    <a:pt x="416056" y="45818"/>
                  </a:lnTo>
                  <a:lnTo>
                    <a:pt x="372276" y="62362"/>
                  </a:lnTo>
                  <a:lnTo>
                    <a:pt x="329944" y="81345"/>
                  </a:lnTo>
                  <a:lnTo>
                    <a:pt x="289243" y="102725"/>
                  </a:lnTo>
                  <a:lnTo>
                    <a:pt x="250355" y="126463"/>
                  </a:lnTo>
                  <a:lnTo>
                    <a:pt x="213464" y="152518"/>
                  </a:lnTo>
                  <a:lnTo>
                    <a:pt x="178752" y="180849"/>
                  </a:lnTo>
                  <a:lnTo>
                    <a:pt x="146401" y="211417"/>
                  </a:lnTo>
                  <a:lnTo>
                    <a:pt x="116594" y="244182"/>
                  </a:lnTo>
                  <a:lnTo>
                    <a:pt x="89514" y="279103"/>
                  </a:lnTo>
                  <a:lnTo>
                    <a:pt x="64707" y="317255"/>
                  </a:lnTo>
                  <a:lnTo>
                    <a:pt x="44004" y="356204"/>
                  </a:lnTo>
                  <a:lnTo>
                    <a:pt x="27347" y="395783"/>
                  </a:lnTo>
                  <a:lnTo>
                    <a:pt x="14676" y="435827"/>
                  </a:lnTo>
                  <a:lnTo>
                    <a:pt x="5933" y="476168"/>
                  </a:lnTo>
                  <a:lnTo>
                    <a:pt x="1061" y="516641"/>
                  </a:lnTo>
                  <a:lnTo>
                    <a:pt x="0" y="557079"/>
                  </a:lnTo>
                  <a:lnTo>
                    <a:pt x="2691" y="597317"/>
                  </a:lnTo>
                  <a:lnTo>
                    <a:pt x="9077" y="637187"/>
                  </a:lnTo>
                  <a:lnTo>
                    <a:pt x="19099" y="676525"/>
                  </a:lnTo>
                  <a:lnTo>
                    <a:pt x="32698" y="715164"/>
                  </a:lnTo>
                  <a:lnTo>
                    <a:pt x="49816" y="752938"/>
                  </a:lnTo>
                  <a:lnTo>
                    <a:pt x="70394" y="789680"/>
                  </a:lnTo>
                  <a:lnTo>
                    <a:pt x="94375" y="825224"/>
                  </a:lnTo>
                  <a:lnTo>
                    <a:pt x="121698" y="859404"/>
                  </a:lnTo>
                  <a:lnTo>
                    <a:pt x="152307" y="892055"/>
                  </a:lnTo>
                  <a:lnTo>
                    <a:pt x="186143" y="923009"/>
                  </a:lnTo>
                  <a:lnTo>
                    <a:pt x="223146" y="952101"/>
                  </a:lnTo>
                  <a:lnTo>
                    <a:pt x="263259" y="979165"/>
                  </a:lnTo>
                  <a:lnTo>
                    <a:pt x="306422" y="1004034"/>
                  </a:lnTo>
                  <a:lnTo>
                    <a:pt x="352579" y="1026542"/>
                  </a:lnTo>
                  <a:lnTo>
                    <a:pt x="404410" y="1234524"/>
                  </a:lnTo>
                  <a:lnTo>
                    <a:pt x="603547" y="1092751"/>
                  </a:lnTo>
                  <a:lnTo>
                    <a:pt x="655986" y="1096578"/>
                  </a:lnTo>
                  <a:lnTo>
                    <a:pt x="708097" y="1097257"/>
                  </a:lnTo>
                  <a:lnTo>
                    <a:pt x="759692" y="1094864"/>
                  </a:lnTo>
                  <a:lnTo>
                    <a:pt x="810579" y="1089474"/>
                  </a:lnTo>
                  <a:lnTo>
                    <a:pt x="860570" y="1081161"/>
                  </a:lnTo>
                  <a:lnTo>
                    <a:pt x="909475" y="1070001"/>
                  </a:lnTo>
                  <a:lnTo>
                    <a:pt x="957103" y="1056069"/>
                  </a:lnTo>
                  <a:lnTo>
                    <a:pt x="1003264" y="1039440"/>
                  </a:lnTo>
                  <a:lnTo>
                    <a:pt x="1047769" y="1020190"/>
                  </a:lnTo>
                  <a:lnTo>
                    <a:pt x="1090428" y="998393"/>
                  </a:lnTo>
                  <a:lnTo>
                    <a:pt x="1131051" y="974125"/>
                  </a:lnTo>
                  <a:lnTo>
                    <a:pt x="1169448" y="947460"/>
                  </a:lnTo>
                  <a:lnTo>
                    <a:pt x="1205429" y="918474"/>
                  </a:lnTo>
                  <a:lnTo>
                    <a:pt x="1238805" y="887243"/>
                  </a:lnTo>
                  <a:lnTo>
                    <a:pt x="1269385" y="853840"/>
                  </a:lnTo>
                  <a:lnTo>
                    <a:pt x="1296979" y="818342"/>
                  </a:lnTo>
                  <a:lnTo>
                    <a:pt x="1321785" y="780189"/>
                  </a:lnTo>
                  <a:lnTo>
                    <a:pt x="1342488" y="741240"/>
                  </a:lnTo>
                  <a:lnTo>
                    <a:pt x="1359146" y="701661"/>
                  </a:lnTo>
                  <a:lnTo>
                    <a:pt x="1371816" y="661618"/>
                  </a:lnTo>
                  <a:lnTo>
                    <a:pt x="1380559" y="621277"/>
                  </a:lnTo>
                  <a:lnTo>
                    <a:pt x="1385432" y="580804"/>
                  </a:lnTo>
                  <a:lnTo>
                    <a:pt x="1386493" y="540366"/>
                  </a:lnTo>
                  <a:lnTo>
                    <a:pt x="1383801" y="500128"/>
                  </a:lnTo>
                  <a:lnTo>
                    <a:pt x="1377416" y="460257"/>
                  </a:lnTo>
                  <a:lnTo>
                    <a:pt x="1367394" y="420919"/>
                  </a:lnTo>
                  <a:lnTo>
                    <a:pt x="1353795" y="382281"/>
                  </a:lnTo>
                  <a:lnTo>
                    <a:pt x="1336677" y="344507"/>
                  </a:lnTo>
                  <a:lnTo>
                    <a:pt x="1316098" y="307765"/>
                  </a:lnTo>
                  <a:lnTo>
                    <a:pt x="1292118" y="272221"/>
                  </a:lnTo>
                  <a:lnTo>
                    <a:pt x="1264794" y="238040"/>
                  </a:lnTo>
                  <a:lnTo>
                    <a:pt x="1234185" y="205390"/>
                  </a:lnTo>
                  <a:lnTo>
                    <a:pt x="1200350" y="174435"/>
                  </a:lnTo>
                  <a:lnTo>
                    <a:pt x="1163347" y="145343"/>
                  </a:lnTo>
                  <a:lnTo>
                    <a:pt x="1123234" y="118280"/>
                  </a:lnTo>
                  <a:lnTo>
                    <a:pt x="1080070" y="93411"/>
                  </a:lnTo>
                  <a:lnTo>
                    <a:pt x="1033914" y="70903"/>
                  </a:lnTo>
                  <a:lnTo>
                    <a:pt x="987922" y="52091"/>
                  </a:lnTo>
                  <a:lnTo>
                    <a:pt x="941005" y="36241"/>
                  </a:lnTo>
                  <a:lnTo>
                    <a:pt x="893345" y="23312"/>
                  </a:lnTo>
                  <a:lnTo>
                    <a:pt x="845124" y="13263"/>
                  </a:lnTo>
                  <a:lnTo>
                    <a:pt x="796526" y="6055"/>
                  </a:lnTo>
                  <a:lnTo>
                    <a:pt x="747733" y="1647"/>
                  </a:lnTo>
                  <a:lnTo>
                    <a:pt x="698927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57373" y="3200315"/>
              <a:ext cx="1386840" cy="1235075"/>
            </a:xfrm>
            <a:custGeom>
              <a:avLst/>
              <a:gdLst/>
              <a:ahLst/>
              <a:cxnLst/>
              <a:rect l="l" t="t" r="r" b="b"/>
              <a:pathLst>
                <a:path w="1386839" h="1235075">
                  <a:moveTo>
                    <a:pt x="404410" y="1234524"/>
                  </a:moveTo>
                  <a:lnTo>
                    <a:pt x="352578" y="1026543"/>
                  </a:lnTo>
                  <a:lnTo>
                    <a:pt x="306422" y="1004034"/>
                  </a:lnTo>
                  <a:lnTo>
                    <a:pt x="263258" y="979165"/>
                  </a:lnTo>
                  <a:lnTo>
                    <a:pt x="223145" y="952102"/>
                  </a:lnTo>
                  <a:lnTo>
                    <a:pt x="186142" y="923010"/>
                  </a:lnTo>
                  <a:lnTo>
                    <a:pt x="152307" y="892055"/>
                  </a:lnTo>
                  <a:lnTo>
                    <a:pt x="121698" y="859405"/>
                  </a:lnTo>
                  <a:lnTo>
                    <a:pt x="94374" y="825224"/>
                  </a:lnTo>
                  <a:lnTo>
                    <a:pt x="70394" y="789680"/>
                  </a:lnTo>
                  <a:lnTo>
                    <a:pt x="49816" y="752938"/>
                  </a:lnTo>
                  <a:lnTo>
                    <a:pt x="32698" y="715164"/>
                  </a:lnTo>
                  <a:lnTo>
                    <a:pt x="19098" y="676525"/>
                  </a:lnTo>
                  <a:lnTo>
                    <a:pt x="9077" y="637188"/>
                  </a:lnTo>
                  <a:lnTo>
                    <a:pt x="2691" y="597317"/>
                  </a:lnTo>
                  <a:lnTo>
                    <a:pt x="0" y="557079"/>
                  </a:lnTo>
                  <a:lnTo>
                    <a:pt x="1061" y="516641"/>
                  </a:lnTo>
                  <a:lnTo>
                    <a:pt x="5934" y="476168"/>
                  </a:lnTo>
                  <a:lnTo>
                    <a:pt x="14676" y="435827"/>
                  </a:lnTo>
                  <a:lnTo>
                    <a:pt x="27347" y="395784"/>
                  </a:lnTo>
                  <a:lnTo>
                    <a:pt x="44004" y="356205"/>
                  </a:lnTo>
                  <a:lnTo>
                    <a:pt x="64707" y="317256"/>
                  </a:lnTo>
                  <a:lnTo>
                    <a:pt x="89514" y="279103"/>
                  </a:lnTo>
                  <a:lnTo>
                    <a:pt x="116594" y="244182"/>
                  </a:lnTo>
                  <a:lnTo>
                    <a:pt x="146401" y="211418"/>
                  </a:lnTo>
                  <a:lnTo>
                    <a:pt x="178752" y="180849"/>
                  </a:lnTo>
                  <a:lnTo>
                    <a:pt x="213465" y="152518"/>
                  </a:lnTo>
                  <a:lnTo>
                    <a:pt x="250356" y="126463"/>
                  </a:lnTo>
                  <a:lnTo>
                    <a:pt x="289243" y="102725"/>
                  </a:lnTo>
                  <a:lnTo>
                    <a:pt x="329944" y="81345"/>
                  </a:lnTo>
                  <a:lnTo>
                    <a:pt x="372276" y="62362"/>
                  </a:lnTo>
                  <a:lnTo>
                    <a:pt x="416056" y="45818"/>
                  </a:lnTo>
                  <a:lnTo>
                    <a:pt x="461102" y="31751"/>
                  </a:lnTo>
                  <a:lnTo>
                    <a:pt x="507231" y="20203"/>
                  </a:lnTo>
                  <a:lnTo>
                    <a:pt x="554261" y="11213"/>
                  </a:lnTo>
                  <a:lnTo>
                    <a:pt x="602009" y="4823"/>
                  </a:lnTo>
                  <a:lnTo>
                    <a:pt x="650291" y="1071"/>
                  </a:lnTo>
                  <a:lnTo>
                    <a:pt x="698927" y="0"/>
                  </a:lnTo>
                  <a:lnTo>
                    <a:pt x="747733" y="1647"/>
                  </a:lnTo>
                  <a:lnTo>
                    <a:pt x="796526" y="6055"/>
                  </a:lnTo>
                  <a:lnTo>
                    <a:pt x="845124" y="13263"/>
                  </a:lnTo>
                  <a:lnTo>
                    <a:pt x="893345" y="23311"/>
                  </a:lnTo>
                  <a:lnTo>
                    <a:pt x="941005" y="36241"/>
                  </a:lnTo>
                  <a:lnTo>
                    <a:pt x="987922" y="52091"/>
                  </a:lnTo>
                  <a:lnTo>
                    <a:pt x="1033913" y="70902"/>
                  </a:lnTo>
                  <a:lnTo>
                    <a:pt x="1080070" y="93410"/>
                  </a:lnTo>
                  <a:lnTo>
                    <a:pt x="1123234" y="118279"/>
                  </a:lnTo>
                  <a:lnTo>
                    <a:pt x="1163346" y="145343"/>
                  </a:lnTo>
                  <a:lnTo>
                    <a:pt x="1200350" y="174435"/>
                  </a:lnTo>
                  <a:lnTo>
                    <a:pt x="1234185" y="205390"/>
                  </a:lnTo>
                  <a:lnTo>
                    <a:pt x="1264794" y="238040"/>
                  </a:lnTo>
                  <a:lnTo>
                    <a:pt x="1292117" y="272221"/>
                  </a:lnTo>
                  <a:lnTo>
                    <a:pt x="1316098" y="307765"/>
                  </a:lnTo>
                  <a:lnTo>
                    <a:pt x="1336676" y="344507"/>
                  </a:lnTo>
                  <a:lnTo>
                    <a:pt x="1353794" y="382280"/>
                  </a:lnTo>
                  <a:lnTo>
                    <a:pt x="1367393" y="420919"/>
                  </a:lnTo>
                  <a:lnTo>
                    <a:pt x="1377415" y="460257"/>
                  </a:lnTo>
                  <a:lnTo>
                    <a:pt x="1383801" y="500128"/>
                  </a:lnTo>
                  <a:lnTo>
                    <a:pt x="1386492" y="540366"/>
                  </a:lnTo>
                  <a:lnTo>
                    <a:pt x="1385431" y="580804"/>
                  </a:lnTo>
                  <a:lnTo>
                    <a:pt x="1380558" y="621277"/>
                  </a:lnTo>
                  <a:lnTo>
                    <a:pt x="1371816" y="661618"/>
                  </a:lnTo>
                  <a:lnTo>
                    <a:pt x="1359145" y="701661"/>
                  </a:lnTo>
                  <a:lnTo>
                    <a:pt x="1342488" y="741240"/>
                  </a:lnTo>
                  <a:lnTo>
                    <a:pt x="1321785" y="780189"/>
                  </a:lnTo>
                  <a:lnTo>
                    <a:pt x="1296978" y="818342"/>
                  </a:lnTo>
                  <a:lnTo>
                    <a:pt x="1269384" y="853840"/>
                  </a:lnTo>
                  <a:lnTo>
                    <a:pt x="1238805" y="887242"/>
                  </a:lnTo>
                  <a:lnTo>
                    <a:pt x="1205429" y="918474"/>
                  </a:lnTo>
                  <a:lnTo>
                    <a:pt x="1169448" y="947460"/>
                  </a:lnTo>
                  <a:lnTo>
                    <a:pt x="1131051" y="974125"/>
                  </a:lnTo>
                  <a:lnTo>
                    <a:pt x="1090428" y="998393"/>
                  </a:lnTo>
                  <a:lnTo>
                    <a:pt x="1047769" y="1020190"/>
                  </a:lnTo>
                  <a:lnTo>
                    <a:pt x="1003264" y="1039440"/>
                  </a:lnTo>
                  <a:lnTo>
                    <a:pt x="957103" y="1056069"/>
                  </a:lnTo>
                  <a:lnTo>
                    <a:pt x="909475" y="1070001"/>
                  </a:lnTo>
                  <a:lnTo>
                    <a:pt x="860570" y="1081161"/>
                  </a:lnTo>
                  <a:lnTo>
                    <a:pt x="810579" y="1089474"/>
                  </a:lnTo>
                  <a:lnTo>
                    <a:pt x="759692" y="1094864"/>
                  </a:lnTo>
                  <a:lnTo>
                    <a:pt x="708097" y="1097257"/>
                  </a:lnTo>
                  <a:lnTo>
                    <a:pt x="655986" y="1096578"/>
                  </a:lnTo>
                  <a:lnTo>
                    <a:pt x="603547" y="1092751"/>
                  </a:lnTo>
                  <a:lnTo>
                    <a:pt x="404410" y="1234524"/>
                  </a:lnTo>
                  <a:close/>
                </a:path>
              </a:pathLst>
            </a:custGeom>
            <a:ln w="12700">
              <a:solidFill>
                <a:srgbClr val="76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346481" y="3410204"/>
            <a:ext cx="91821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125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Appt.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Reminder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11014" y="1935546"/>
            <a:ext cx="1936750" cy="1472565"/>
            <a:chOff x="6211014" y="1935546"/>
            <a:chExt cx="1936750" cy="1472565"/>
          </a:xfrm>
        </p:grpSpPr>
        <p:sp>
          <p:nvSpPr>
            <p:cNvPr id="12" name="object 12"/>
            <p:cNvSpPr/>
            <p:nvPr/>
          </p:nvSpPr>
          <p:spPr>
            <a:xfrm>
              <a:off x="6586343" y="2167172"/>
              <a:ext cx="1555115" cy="1235075"/>
            </a:xfrm>
            <a:custGeom>
              <a:avLst/>
              <a:gdLst/>
              <a:ahLst/>
              <a:cxnLst/>
              <a:rect l="l" t="t" r="r" b="b"/>
              <a:pathLst>
                <a:path w="1555115" h="1235075">
                  <a:moveTo>
                    <a:pt x="789195" y="0"/>
                  </a:moveTo>
                  <a:lnTo>
                    <a:pt x="739076" y="570"/>
                  </a:lnTo>
                  <a:lnTo>
                    <a:pt x="688897" y="3447"/>
                  </a:lnTo>
                  <a:lnTo>
                    <a:pt x="638815" y="8659"/>
                  </a:lnTo>
                  <a:lnTo>
                    <a:pt x="588990" y="16238"/>
                  </a:lnTo>
                  <a:lnTo>
                    <a:pt x="539577" y="26215"/>
                  </a:lnTo>
                  <a:lnTo>
                    <a:pt x="490736" y="38621"/>
                  </a:lnTo>
                  <a:lnTo>
                    <a:pt x="442623" y="53487"/>
                  </a:lnTo>
                  <a:lnTo>
                    <a:pt x="395396" y="70845"/>
                  </a:lnTo>
                  <a:lnTo>
                    <a:pt x="345925" y="92277"/>
                  </a:lnTo>
                  <a:lnTo>
                    <a:pt x="299508" y="115868"/>
                  </a:lnTo>
                  <a:lnTo>
                    <a:pt x="256203" y="141472"/>
                  </a:lnTo>
                  <a:lnTo>
                    <a:pt x="216067" y="168945"/>
                  </a:lnTo>
                  <a:lnTo>
                    <a:pt x="179156" y="198142"/>
                  </a:lnTo>
                  <a:lnTo>
                    <a:pt x="145527" y="228919"/>
                  </a:lnTo>
                  <a:lnTo>
                    <a:pt x="115239" y="261132"/>
                  </a:lnTo>
                  <a:lnTo>
                    <a:pt x="88347" y="294635"/>
                  </a:lnTo>
                  <a:lnTo>
                    <a:pt x="64908" y="329284"/>
                  </a:lnTo>
                  <a:lnTo>
                    <a:pt x="44981" y="364936"/>
                  </a:lnTo>
                  <a:lnTo>
                    <a:pt x="28621" y="401444"/>
                  </a:lnTo>
                  <a:lnTo>
                    <a:pt x="15886" y="438666"/>
                  </a:lnTo>
                  <a:lnTo>
                    <a:pt x="6832" y="476455"/>
                  </a:lnTo>
                  <a:lnTo>
                    <a:pt x="1518" y="514668"/>
                  </a:lnTo>
                  <a:lnTo>
                    <a:pt x="0" y="553161"/>
                  </a:lnTo>
                  <a:lnTo>
                    <a:pt x="2334" y="591788"/>
                  </a:lnTo>
                  <a:lnTo>
                    <a:pt x="8578" y="630405"/>
                  </a:lnTo>
                  <a:lnTo>
                    <a:pt x="18790" y="668867"/>
                  </a:lnTo>
                  <a:lnTo>
                    <a:pt x="33025" y="707031"/>
                  </a:lnTo>
                  <a:lnTo>
                    <a:pt x="51341" y="744751"/>
                  </a:lnTo>
                  <a:lnTo>
                    <a:pt x="73795" y="781883"/>
                  </a:lnTo>
                  <a:lnTo>
                    <a:pt x="100445" y="818283"/>
                  </a:lnTo>
                  <a:lnTo>
                    <a:pt x="127777" y="849939"/>
                  </a:lnTo>
                  <a:lnTo>
                    <a:pt x="157772" y="879946"/>
                  </a:lnTo>
                  <a:lnTo>
                    <a:pt x="190282" y="908251"/>
                  </a:lnTo>
                  <a:lnTo>
                    <a:pt x="225156" y="934801"/>
                  </a:lnTo>
                  <a:lnTo>
                    <a:pt x="262245" y="959543"/>
                  </a:lnTo>
                  <a:lnTo>
                    <a:pt x="301400" y="982425"/>
                  </a:lnTo>
                  <a:lnTo>
                    <a:pt x="342470" y="1003394"/>
                  </a:lnTo>
                  <a:lnTo>
                    <a:pt x="385307" y="1022397"/>
                  </a:lnTo>
                  <a:lnTo>
                    <a:pt x="429760" y="1039382"/>
                  </a:lnTo>
                  <a:lnTo>
                    <a:pt x="475681" y="1054295"/>
                  </a:lnTo>
                  <a:lnTo>
                    <a:pt x="522920" y="1067083"/>
                  </a:lnTo>
                  <a:lnTo>
                    <a:pt x="571327" y="1077695"/>
                  </a:lnTo>
                  <a:lnTo>
                    <a:pt x="620752" y="1086077"/>
                  </a:lnTo>
                  <a:lnTo>
                    <a:pt x="671047" y="1092176"/>
                  </a:lnTo>
                  <a:lnTo>
                    <a:pt x="722062" y="1095940"/>
                  </a:lnTo>
                  <a:lnTo>
                    <a:pt x="773646" y="1097316"/>
                  </a:lnTo>
                  <a:lnTo>
                    <a:pt x="825651" y="1096251"/>
                  </a:lnTo>
                  <a:lnTo>
                    <a:pt x="877928" y="1092692"/>
                  </a:lnTo>
                  <a:lnTo>
                    <a:pt x="1101201" y="1234465"/>
                  </a:lnTo>
                  <a:lnTo>
                    <a:pt x="1159316" y="1026484"/>
                  </a:lnTo>
                  <a:lnTo>
                    <a:pt x="1208787" y="1005052"/>
                  </a:lnTo>
                  <a:lnTo>
                    <a:pt x="1255204" y="981461"/>
                  </a:lnTo>
                  <a:lnTo>
                    <a:pt x="1298509" y="955857"/>
                  </a:lnTo>
                  <a:lnTo>
                    <a:pt x="1338645" y="928384"/>
                  </a:lnTo>
                  <a:lnTo>
                    <a:pt x="1375556" y="899187"/>
                  </a:lnTo>
                  <a:lnTo>
                    <a:pt x="1409185" y="868410"/>
                  </a:lnTo>
                  <a:lnTo>
                    <a:pt x="1439473" y="836198"/>
                  </a:lnTo>
                  <a:lnTo>
                    <a:pt x="1466365" y="802694"/>
                  </a:lnTo>
                  <a:lnTo>
                    <a:pt x="1489804" y="768045"/>
                  </a:lnTo>
                  <a:lnTo>
                    <a:pt x="1509731" y="732394"/>
                  </a:lnTo>
                  <a:lnTo>
                    <a:pt x="1526091" y="695885"/>
                  </a:lnTo>
                  <a:lnTo>
                    <a:pt x="1538826" y="658664"/>
                  </a:lnTo>
                  <a:lnTo>
                    <a:pt x="1547880" y="620874"/>
                  </a:lnTo>
                  <a:lnTo>
                    <a:pt x="1553194" y="582661"/>
                  </a:lnTo>
                  <a:lnTo>
                    <a:pt x="1554713" y="544169"/>
                  </a:lnTo>
                  <a:lnTo>
                    <a:pt x="1552378" y="505542"/>
                  </a:lnTo>
                  <a:lnTo>
                    <a:pt x="1546134" y="466925"/>
                  </a:lnTo>
                  <a:lnTo>
                    <a:pt x="1535923" y="428462"/>
                  </a:lnTo>
                  <a:lnTo>
                    <a:pt x="1521688" y="390298"/>
                  </a:lnTo>
                  <a:lnTo>
                    <a:pt x="1503371" y="352578"/>
                  </a:lnTo>
                  <a:lnTo>
                    <a:pt x="1480917" y="315446"/>
                  </a:lnTo>
                  <a:lnTo>
                    <a:pt x="1454268" y="279046"/>
                  </a:lnTo>
                  <a:lnTo>
                    <a:pt x="1426555" y="246954"/>
                  </a:lnTo>
                  <a:lnTo>
                    <a:pt x="1396258" y="216670"/>
                  </a:lnTo>
                  <a:lnTo>
                    <a:pt x="1363537" y="188226"/>
                  </a:lnTo>
                  <a:lnTo>
                    <a:pt x="1328547" y="161654"/>
                  </a:lnTo>
                  <a:lnTo>
                    <a:pt x="1291448" y="136983"/>
                  </a:lnTo>
                  <a:lnTo>
                    <a:pt x="1252396" y="114245"/>
                  </a:lnTo>
                  <a:lnTo>
                    <a:pt x="1211550" y="93471"/>
                  </a:lnTo>
                  <a:lnTo>
                    <a:pt x="1169067" y="74692"/>
                  </a:lnTo>
                  <a:lnTo>
                    <a:pt x="1125104" y="57939"/>
                  </a:lnTo>
                  <a:lnTo>
                    <a:pt x="1079820" y="43243"/>
                  </a:lnTo>
                  <a:lnTo>
                    <a:pt x="1033372" y="30635"/>
                  </a:lnTo>
                  <a:lnTo>
                    <a:pt x="985918" y="20146"/>
                  </a:lnTo>
                  <a:lnTo>
                    <a:pt x="937616" y="11807"/>
                  </a:lnTo>
                  <a:lnTo>
                    <a:pt x="888622" y="5649"/>
                  </a:lnTo>
                  <a:lnTo>
                    <a:pt x="839096" y="1703"/>
                  </a:lnTo>
                  <a:lnTo>
                    <a:pt x="789195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586343" y="2167172"/>
              <a:ext cx="1555115" cy="1235075"/>
            </a:xfrm>
            <a:custGeom>
              <a:avLst/>
              <a:gdLst/>
              <a:ahLst/>
              <a:cxnLst/>
              <a:rect l="l" t="t" r="r" b="b"/>
              <a:pathLst>
                <a:path w="1555115" h="1235075">
                  <a:moveTo>
                    <a:pt x="1101202" y="1234465"/>
                  </a:moveTo>
                  <a:lnTo>
                    <a:pt x="1159316" y="1026485"/>
                  </a:lnTo>
                  <a:lnTo>
                    <a:pt x="1208787" y="1005052"/>
                  </a:lnTo>
                  <a:lnTo>
                    <a:pt x="1255204" y="981461"/>
                  </a:lnTo>
                  <a:lnTo>
                    <a:pt x="1298509" y="955857"/>
                  </a:lnTo>
                  <a:lnTo>
                    <a:pt x="1338645" y="928385"/>
                  </a:lnTo>
                  <a:lnTo>
                    <a:pt x="1375556" y="899187"/>
                  </a:lnTo>
                  <a:lnTo>
                    <a:pt x="1409185" y="868410"/>
                  </a:lnTo>
                  <a:lnTo>
                    <a:pt x="1439473" y="836198"/>
                  </a:lnTo>
                  <a:lnTo>
                    <a:pt x="1466365" y="802694"/>
                  </a:lnTo>
                  <a:lnTo>
                    <a:pt x="1489804" y="768045"/>
                  </a:lnTo>
                  <a:lnTo>
                    <a:pt x="1509731" y="732393"/>
                  </a:lnTo>
                  <a:lnTo>
                    <a:pt x="1526091" y="695885"/>
                  </a:lnTo>
                  <a:lnTo>
                    <a:pt x="1538827" y="658664"/>
                  </a:lnTo>
                  <a:lnTo>
                    <a:pt x="1547880" y="620874"/>
                  </a:lnTo>
                  <a:lnTo>
                    <a:pt x="1553194" y="582661"/>
                  </a:lnTo>
                  <a:lnTo>
                    <a:pt x="1554713" y="544169"/>
                  </a:lnTo>
                  <a:lnTo>
                    <a:pt x="1552379" y="505542"/>
                  </a:lnTo>
                  <a:lnTo>
                    <a:pt x="1546134" y="466925"/>
                  </a:lnTo>
                  <a:lnTo>
                    <a:pt x="1535923" y="428462"/>
                  </a:lnTo>
                  <a:lnTo>
                    <a:pt x="1521688" y="390298"/>
                  </a:lnTo>
                  <a:lnTo>
                    <a:pt x="1503371" y="352578"/>
                  </a:lnTo>
                  <a:lnTo>
                    <a:pt x="1480917" y="315446"/>
                  </a:lnTo>
                  <a:lnTo>
                    <a:pt x="1454268" y="279046"/>
                  </a:lnTo>
                  <a:lnTo>
                    <a:pt x="1426555" y="246953"/>
                  </a:lnTo>
                  <a:lnTo>
                    <a:pt x="1396259" y="216670"/>
                  </a:lnTo>
                  <a:lnTo>
                    <a:pt x="1363537" y="188226"/>
                  </a:lnTo>
                  <a:lnTo>
                    <a:pt x="1328548" y="161653"/>
                  </a:lnTo>
                  <a:lnTo>
                    <a:pt x="1291448" y="136983"/>
                  </a:lnTo>
                  <a:lnTo>
                    <a:pt x="1252397" y="114245"/>
                  </a:lnTo>
                  <a:lnTo>
                    <a:pt x="1211550" y="93471"/>
                  </a:lnTo>
                  <a:lnTo>
                    <a:pt x="1169067" y="74692"/>
                  </a:lnTo>
                  <a:lnTo>
                    <a:pt x="1125104" y="57939"/>
                  </a:lnTo>
                  <a:lnTo>
                    <a:pt x="1079820" y="43243"/>
                  </a:lnTo>
                  <a:lnTo>
                    <a:pt x="1033372" y="30635"/>
                  </a:lnTo>
                  <a:lnTo>
                    <a:pt x="985918" y="20146"/>
                  </a:lnTo>
                  <a:lnTo>
                    <a:pt x="937616" y="11807"/>
                  </a:lnTo>
                  <a:lnTo>
                    <a:pt x="888623" y="5649"/>
                  </a:lnTo>
                  <a:lnTo>
                    <a:pt x="839096" y="1703"/>
                  </a:lnTo>
                  <a:lnTo>
                    <a:pt x="789195" y="0"/>
                  </a:lnTo>
                  <a:lnTo>
                    <a:pt x="739076" y="570"/>
                  </a:lnTo>
                  <a:lnTo>
                    <a:pt x="688897" y="3446"/>
                  </a:lnTo>
                  <a:lnTo>
                    <a:pt x="638816" y="8659"/>
                  </a:lnTo>
                  <a:lnTo>
                    <a:pt x="588990" y="16238"/>
                  </a:lnTo>
                  <a:lnTo>
                    <a:pt x="539577" y="26215"/>
                  </a:lnTo>
                  <a:lnTo>
                    <a:pt x="490736" y="38621"/>
                  </a:lnTo>
                  <a:lnTo>
                    <a:pt x="442623" y="53487"/>
                  </a:lnTo>
                  <a:lnTo>
                    <a:pt x="395396" y="70845"/>
                  </a:lnTo>
                  <a:lnTo>
                    <a:pt x="345925" y="92277"/>
                  </a:lnTo>
                  <a:lnTo>
                    <a:pt x="299508" y="115868"/>
                  </a:lnTo>
                  <a:lnTo>
                    <a:pt x="256203" y="141472"/>
                  </a:lnTo>
                  <a:lnTo>
                    <a:pt x="216067" y="168945"/>
                  </a:lnTo>
                  <a:lnTo>
                    <a:pt x="179156" y="198142"/>
                  </a:lnTo>
                  <a:lnTo>
                    <a:pt x="145527" y="228919"/>
                  </a:lnTo>
                  <a:lnTo>
                    <a:pt x="115239" y="261131"/>
                  </a:lnTo>
                  <a:lnTo>
                    <a:pt x="88347" y="294635"/>
                  </a:lnTo>
                  <a:lnTo>
                    <a:pt x="64908" y="329284"/>
                  </a:lnTo>
                  <a:lnTo>
                    <a:pt x="44981" y="364936"/>
                  </a:lnTo>
                  <a:lnTo>
                    <a:pt x="28621" y="401444"/>
                  </a:lnTo>
                  <a:lnTo>
                    <a:pt x="15886" y="438665"/>
                  </a:lnTo>
                  <a:lnTo>
                    <a:pt x="6832" y="476455"/>
                  </a:lnTo>
                  <a:lnTo>
                    <a:pt x="1518" y="514668"/>
                  </a:lnTo>
                  <a:lnTo>
                    <a:pt x="0" y="553160"/>
                  </a:lnTo>
                  <a:lnTo>
                    <a:pt x="2334" y="591787"/>
                  </a:lnTo>
                  <a:lnTo>
                    <a:pt x="8578" y="630405"/>
                  </a:lnTo>
                  <a:lnTo>
                    <a:pt x="18789" y="668867"/>
                  </a:lnTo>
                  <a:lnTo>
                    <a:pt x="33025" y="707031"/>
                  </a:lnTo>
                  <a:lnTo>
                    <a:pt x="51341" y="744751"/>
                  </a:lnTo>
                  <a:lnTo>
                    <a:pt x="73795" y="781883"/>
                  </a:lnTo>
                  <a:lnTo>
                    <a:pt x="100445" y="818283"/>
                  </a:lnTo>
                  <a:lnTo>
                    <a:pt x="127777" y="849939"/>
                  </a:lnTo>
                  <a:lnTo>
                    <a:pt x="157772" y="879946"/>
                  </a:lnTo>
                  <a:lnTo>
                    <a:pt x="190282" y="908251"/>
                  </a:lnTo>
                  <a:lnTo>
                    <a:pt x="225156" y="934801"/>
                  </a:lnTo>
                  <a:lnTo>
                    <a:pt x="262245" y="959543"/>
                  </a:lnTo>
                  <a:lnTo>
                    <a:pt x="301400" y="982425"/>
                  </a:lnTo>
                  <a:lnTo>
                    <a:pt x="342470" y="1003394"/>
                  </a:lnTo>
                  <a:lnTo>
                    <a:pt x="385307" y="1022397"/>
                  </a:lnTo>
                  <a:lnTo>
                    <a:pt x="429760" y="1039382"/>
                  </a:lnTo>
                  <a:lnTo>
                    <a:pt x="475681" y="1054295"/>
                  </a:lnTo>
                  <a:lnTo>
                    <a:pt x="522920" y="1067084"/>
                  </a:lnTo>
                  <a:lnTo>
                    <a:pt x="571327" y="1077695"/>
                  </a:lnTo>
                  <a:lnTo>
                    <a:pt x="620752" y="1086077"/>
                  </a:lnTo>
                  <a:lnTo>
                    <a:pt x="671047" y="1092176"/>
                  </a:lnTo>
                  <a:lnTo>
                    <a:pt x="722062" y="1095940"/>
                  </a:lnTo>
                  <a:lnTo>
                    <a:pt x="773646" y="1097316"/>
                  </a:lnTo>
                  <a:lnTo>
                    <a:pt x="825651" y="1096251"/>
                  </a:lnTo>
                  <a:lnTo>
                    <a:pt x="877928" y="1092693"/>
                  </a:lnTo>
                  <a:lnTo>
                    <a:pt x="1101202" y="1234465"/>
                  </a:lnTo>
                  <a:close/>
                </a:path>
              </a:pathLst>
            </a:custGeom>
            <a:ln w="12700">
              <a:solidFill>
                <a:srgbClr val="76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30064" y="1954596"/>
              <a:ext cx="1555115" cy="1235075"/>
            </a:xfrm>
            <a:custGeom>
              <a:avLst/>
              <a:gdLst/>
              <a:ahLst/>
              <a:cxnLst/>
              <a:rect l="l" t="t" r="r" b="b"/>
              <a:pathLst>
                <a:path w="1555115" h="1235075">
                  <a:moveTo>
                    <a:pt x="765517" y="0"/>
                  </a:moveTo>
                  <a:lnTo>
                    <a:pt x="715616" y="1703"/>
                  </a:lnTo>
                  <a:lnTo>
                    <a:pt x="666090" y="5649"/>
                  </a:lnTo>
                  <a:lnTo>
                    <a:pt x="617097" y="11807"/>
                  </a:lnTo>
                  <a:lnTo>
                    <a:pt x="568794" y="20146"/>
                  </a:lnTo>
                  <a:lnTo>
                    <a:pt x="521340" y="30635"/>
                  </a:lnTo>
                  <a:lnTo>
                    <a:pt x="474892" y="43243"/>
                  </a:lnTo>
                  <a:lnTo>
                    <a:pt x="429608" y="57939"/>
                  </a:lnTo>
                  <a:lnTo>
                    <a:pt x="385646" y="74692"/>
                  </a:lnTo>
                  <a:lnTo>
                    <a:pt x="343162" y="93470"/>
                  </a:lnTo>
                  <a:lnTo>
                    <a:pt x="302316" y="114244"/>
                  </a:lnTo>
                  <a:lnTo>
                    <a:pt x="263264" y="136982"/>
                  </a:lnTo>
                  <a:lnTo>
                    <a:pt x="226165" y="161653"/>
                  </a:lnTo>
                  <a:lnTo>
                    <a:pt x="191175" y="188225"/>
                  </a:lnTo>
                  <a:lnTo>
                    <a:pt x="158454" y="216669"/>
                  </a:lnTo>
                  <a:lnTo>
                    <a:pt x="128158" y="246953"/>
                  </a:lnTo>
                  <a:lnTo>
                    <a:pt x="100445" y="279045"/>
                  </a:lnTo>
                  <a:lnTo>
                    <a:pt x="73795" y="315445"/>
                  </a:lnTo>
                  <a:lnTo>
                    <a:pt x="51341" y="352577"/>
                  </a:lnTo>
                  <a:lnTo>
                    <a:pt x="33025" y="390297"/>
                  </a:lnTo>
                  <a:lnTo>
                    <a:pt x="18789" y="428461"/>
                  </a:lnTo>
                  <a:lnTo>
                    <a:pt x="8578" y="466924"/>
                  </a:lnTo>
                  <a:lnTo>
                    <a:pt x="2334" y="505541"/>
                  </a:lnTo>
                  <a:lnTo>
                    <a:pt x="0" y="544168"/>
                  </a:lnTo>
                  <a:lnTo>
                    <a:pt x="1518" y="582660"/>
                  </a:lnTo>
                  <a:lnTo>
                    <a:pt x="6833" y="620874"/>
                  </a:lnTo>
                  <a:lnTo>
                    <a:pt x="15886" y="658663"/>
                  </a:lnTo>
                  <a:lnTo>
                    <a:pt x="28621" y="695884"/>
                  </a:lnTo>
                  <a:lnTo>
                    <a:pt x="44981" y="732393"/>
                  </a:lnTo>
                  <a:lnTo>
                    <a:pt x="64909" y="768044"/>
                  </a:lnTo>
                  <a:lnTo>
                    <a:pt x="88347" y="802694"/>
                  </a:lnTo>
                  <a:lnTo>
                    <a:pt x="115239" y="836197"/>
                  </a:lnTo>
                  <a:lnTo>
                    <a:pt x="145528" y="868410"/>
                  </a:lnTo>
                  <a:lnTo>
                    <a:pt x="179156" y="899187"/>
                  </a:lnTo>
                  <a:lnTo>
                    <a:pt x="216067" y="928384"/>
                  </a:lnTo>
                  <a:lnTo>
                    <a:pt x="256203" y="955857"/>
                  </a:lnTo>
                  <a:lnTo>
                    <a:pt x="299508" y="981461"/>
                  </a:lnTo>
                  <a:lnTo>
                    <a:pt x="345925" y="1005052"/>
                  </a:lnTo>
                  <a:lnTo>
                    <a:pt x="395396" y="1026484"/>
                  </a:lnTo>
                  <a:lnTo>
                    <a:pt x="453511" y="1234463"/>
                  </a:lnTo>
                  <a:lnTo>
                    <a:pt x="676785" y="1092692"/>
                  </a:lnTo>
                  <a:lnTo>
                    <a:pt x="729061" y="1096251"/>
                  </a:lnTo>
                  <a:lnTo>
                    <a:pt x="781066" y="1097316"/>
                  </a:lnTo>
                  <a:lnTo>
                    <a:pt x="832651" y="1095940"/>
                  </a:lnTo>
                  <a:lnTo>
                    <a:pt x="883665" y="1092176"/>
                  </a:lnTo>
                  <a:lnTo>
                    <a:pt x="933960" y="1086076"/>
                  </a:lnTo>
                  <a:lnTo>
                    <a:pt x="983385" y="1077695"/>
                  </a:lnTo>
                  <a:lnTo>
                    <a:pt x="1031792" y="1067083"/>
                  </a:lnTo>
                  <a:lnTo>
                    <a:pt x="1079031" y="1054294"/>
                  </a:lnTo>
                  <a:lnTo>
                    <a:pt x="1124952" y="1039381"/>
                  </a:lnTo>
                  <a:lnTo>
                    <a:pt x="1169406" y="1022397"/>
                  </a:lnTo>
                  <a:lnTo>
                    <a:pt x="1212242" y="1003394"/>
                  </a:lnTo>
                  <a:lnTo>
                    <a:pt x="1253313" y="982425"/>
                  </a:lnTo>
                  <a:lnTo>
                    <a:pt x="1292467" y="959543"/>
                  </a:lnTo>
                  <a:lnTo>
                    <a:pt x="1329556" y="934801"/>
                  </a:lnTo>
                  <a:lnTo>
                    <a:pt x="1364430" y="908251"/>
                  </a:lnTo>
                  <a:lnTo>
                    <a:pt x="1396940" y="879946"/>
                  </a:lnTo>
                  <a:lnTo>
                    <a:pt x="1426935" y="849939"/>
                  </a:lnTo>
                  <a:lnTo>
                    <a:pt x="1454267" y="818283"/>
                  </a:lnTo>
                  <a:lnTo>
                    <a:pt x="1480917" y="781883"/>
                  </a:lnTo>
                  <a:lnTo>
                    <a:pt x="1503371" y="744751"/>
                  </a:lnTo>
                  <a:lnTo>
                    <a:pt x="1521687" y="707031"/>
                  </a:lnTo>
                  <a:lnTo>
                    <a:pt x="1535923" y="668867"/>
                  </a:lnTo>
                  <a:lnTo>
                    <a:pt x="1546134" y="630404"/>
                  </a:lnTo>
                  <a:lnTo>
                    <a:pt x="1552378" y="591787"/>
                  </a:lnTo>
                  <a:lnTo>
                    <a:pt x="1554713" y="553160"/>
                  </a:lnTo>
                  <a:lnTo>
                    <a:pt x="1553194" y="514668"/>
                  </a:lnTo>
                  <a:lnTo>
                    <a:pt x="1547880" y="476455"/>
                  </a:lnTo>
                  <a:lnTo>
                    <a:pt x="1538827" y="438665"/>
                  </a:lnTo>
                  <a:lnTo>
                    <a:pt x="1526091" y="401444"/>
                  </a:lnTo>
                  <a:lnTo>
                    <a:pt x="1509732" y="364935"/>
                  </a:lnTo>
                  <a:lnTo>
                    <a:pt x="1489804" y="329284"/>
                  </a:lnTo>
                  <a:lnTo>
                    <a:pt x="1466366" y="294635"/>
                  </a:lnTo>
                  <a:lnTo>
                    <a:pt x="1439474" y="261131"/>
                  </a:lnTo>
                  <a:lnTo>
                    <a:pt x="1409185" y="228919"/>
                  </a:lnTo>
                  <a:lnTo>
                    <a:pt x="1375556" y="198142"/>
                  </a:lnTo>
                  <a:lnTo>
                    <a:pt x="1338646" y="168945"/>
                  </a:lnTo>
                  <a:lnTo>
                    <a:pt x="1298509" y="141472"/>
                  </a:lnTo>
                  <a:lnTo>
                    <a:pt x="1255204" y="115868"/>
                  </a:lnTo>
                  <a:lnTo>
                    <a:pt x="1208787" y="92277"/>
                  </a:lnTo>
                  <a:lnTo>
                    <a:pt x="1159316" y="70845"/>
                  </a:lnTo>
                  <a:lnTo>
                    <a:pt x="1112089" y="53488"/>
                  </a:lnTo>
                  <a:lnTo>
                    <a:pt x="1063976" y="38621"/>
                  </a:lnTo>
                  <a:lnTo>
                    <a:pt x="1015135" y="26215"/>
                  </a:lnTo>
                  <a:lnTo>
                    <a:pt x="965722" y="16238"/>
                  </a:lnTo>
                  <a:lnTo>
                    <a:pt x="915897" y="8659"/>
                  </a:lnTo>
                  <a:lnTo>
                    <a:pt x="865816" y="3447"/>
                  </a:lnTo>
                  <a:lnTo>
                    <a:pt x="815637" y="571"/>
                  </a:lnTo>
                  <a:lnTo>
                    <a:pt x="765517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230064" y="1954596"/>
              <a:ext cx="1555115" cy="1235075"/>
            </a:xfrm>
            <a:custGeom>
              <a:avLst/>
              <a:gdLst/>
              <a:ahLst/>
              <a:cxnLst/>
              <a:rect l="l" t="t" r="r" b="b"/>
              <a:pathLst>
                <a:path w="1555115" h="1235075">
                  <a:moveTo>
                    <a:pt x="453511" y="1234465"/>
                  </a:moveTo>
                  <a:lnTo>
                    <a:pt x="395396" y="1026485"/>
                  </a:lnTo>
                  <a:lnTo>
                    <a:pt x="345925" y="1005052"/>
                  </a:lnTo>
                  <a:lnTo>
                    <a:pt x="299509" y="981461"/>
                  </a:lnTo>
                  <a:lnTo>
                    <a:pt x="256204" y="955857"/>
                  </a:lnTo>
                  <a:lnTo>
                    <a:pt x="216067" y="928385"/>
                  </a:lnTo>
                  <a:lnTo>
                    <a:pt x="179156" y="899187"/>
                  </a:lnTo>
                  <a:lnTo>
                    <a:pt x="145528" y="868410"/>
                  </a:lnTo>
                  <a:lnTo>
                    <a:pt x="115239" y="836198"/>
                  </a:lnTo>
                  <a:lnTo>
                    <a:pt x="88347" y="802694"/>
                  </a:lnTo>
                  <a:lnTo>
                    <a:pt x="64909" y="768045"/>
                  </a:lnTo>
                  <a:lnTo>
                    <a:pt x="44981" y="732393"/>
                  </a:lnTo>
                  <a:lnTo>
                    <a:pt x="28621" y="695885"/>
                  </a:lnTo>
                  <a:lnTo>
                    <a:pt x="15886" y="658664"/>
                  </a:lnTo>
                  <a:lnTo>
                    <a:pt x="6833" y="620874"/>
                  </a:lnTo>
                  <a:lnTo>
                    <a:pt x="1518" y="582661"/>
                  </a:lnTo>
                  <a:lnTo>
                    <a:pt x="0" y="544169"/>
                  </a:lnTo>
                  <a:lnTo>
                    <a:pt x="2334" y="505542"/>
                  </a:lnTo>
                  <a:lnTo>
                    <a:pt x="8578" y="466925"/>
                  </a:lnTo>
                  <a:lnTo>
                    <a:pt x="18789" y="428462"/>
                  </a:lnTo>
                  <a:lnTo>
                    <a:pt x="33025" y="390298"/>
                  </a:lnTo>
                  <a:lnTo>
                    <a:pt x="51341" y="352578"/>
                  </a:lnTo>
                  <a:lnTo>
                    <a:pt x="73795" y="315446"/>
                  </a:lnTo>
                  <a:lnTo>
                    <a:pt x="100445" y="279046"/>
                  </a:lnTo>
                  <a:lnTo>
                    <a:pt x="128158" y="246953"/>
                  </a:lnTo>
                  <a:lnTo>
                    <a:pt x="158454" y="216670"/>
                  </a:lnTo>
                  <a:lnTo>
                    <a:pt x="191175" y="188226"/>
                  </a:lnTo>
                  <a:lnTo>
                    <a:pt x="226165" y="161653"/>
                  </a:lnTo>
                  <a:lnTo>
                    <a:pt x="263264" y="136983"/>
                  </a:lnTo>
                  <a:lnTo>
                    <a:pt x="302316" y="114245"/>
                  </a:lnTo>
                  <a:lnTo>
                    <a:pt x="343162" y="93471"/>
                  </a:lnTo>
                  <a:lnTo>
                    <a:pt x="385646" y="74692"/>
                  </a:lnTo>
                  <a:lnTo>
                    <a:pt x="429608" y="57939"/>
                  </a:lnTo>
                  <a:lnTo>
                    <a:pt x="474892" y="43243"/>
                  </a:lnTo>
                  <a:lnTo>
                    <a:pt x="521340" y="30635"/>
                  </a:lnTo>
                  <a:lnTo>
                    <a:pt x="568794" y="20146"/>
                  </a:lnTo>
                  <a:lnTo>
                    <a:pt x="617096" y="11807"/>
                  </a:lnTo>
                  <a:lnTo>
                    <a:pt x="666090" y="5649"/>
                  </a:lnTo>
                  <a:lnTo>
                    <a:pt x="715616" y="1703"/>
                  </a:lnTo>
                  <a:lnTo>
                    <a:pt x="765517" y="0"/>
                  </a:lnTo>
                  <a:lnTo>
                    <a:pt x="815636" y="570"/>
                  </a:lnTo>
                  <a:lnTo>
                    <a:pt x="865816" y="3446"/>
                  </a:lnTo>
                  <a:lnTo>
                    <a:pt x="915897" y="8659"/>
                  </a:lnTo>
                  <a:lnTo>
                    <a:pt x="965722" y="16238"/>
                  </a:lnTo>
                  <a:lnTo>
                    <a:pt x="1015135" y="26215"/>
                  </a:lnTo>
                  <a:lnTo>
                    <a:pt x="1063977" y="38621"/>
                  </a:lnTo>
                  <a:lnTo>
                    <a:pt x="1112090" y="53487"/>
                  </a:lnTo>
                  <a:lnTo>
                    <a:pt x="1159316" y="70845"/>
                  </a:lnTo>
                  <a:lnTo>
                    <a:pt x="1208787" y="92277"/>
                  </a:lnTo>
                  <a:lnTo>
                    <a:pt x="1255204" y="115868"/>
                  </a:lnTo>
                  <a:lnTo>
                    <a:pt x="1298509" y="141472"/>
                  </a:lnTo>
                  <a:lnTo>
                    <a:pt x="1338646" y="168945"/>
                  </a:lnTo>
                  <a:lnTo>
                    <a:pt x="1375557" y="198142"/>
                  </a:lnTo>
                  <a:lnTo>
                    <a:pt x="1409185" y="228919"/>
                  </a:lnTo>
                  <a:lnTo>
                    <a:pt x="1439474" y="261131"/>
                  </a:lnTo>
                  <a:lnTo>
                    <a:pt x="1466366" y="294635"/>
                  </a:lnTo>
                  <a:lnTo>
                    <a:pt x="1489804" y="329284"/>
                  </a:lnTo>
                  <a:lnTo>
                    <a:pt x="1509732" y="364936"/>
                  </a:lnTo>
                  <a:lnTo>
                    <a:pt x="1526092" y="401444"/>
                  </a:lnTo>
                  <a:lnTo>
                    <a:pt x="1538827" y="438665"/>
                  </a:lnTo>
                  <a:lnTo>
                    <a:pt x="1547880" y="476455"/>
                  </a:lnTo>
                  <a:lnTo>
                    <a:pt x="1553194" y="514668"/>
                  </a:lnTo>
                  <a:lnTo>
                    <a:pt x="1554713" y="553160"/>
                  </a:lnTo>
                  <a:lnTo>
                    <a:pt x="1552378" y="591787"/>
                  </a:lnTo>
                  <a:lnTo>
                    <a:pt x="1546134" y="630405"/>
                  </a:lnTo>
                  <a:lnTo>
                    <a:pt x="1535923" y="668867"/>
                  </a:lnTo>
                  <a:lnTo>
                    <a:pt x="1521688" y="707031"/>
                  </a:lnTo>
                  <a:lnTo>
                    <a:pt x="1503371" y="744751"/>
                  </a:lnTo>
                  <a:lnTo>
                    <a:pt x="1480917" y="781883"/>
                  </a:lnTo>
                  <a:lnTo>
                    <a:pt x="1454267" y="818283"/>
                  </a:lnTo>
                  <a:lnTo>
                    <a:pt x="1426935" y="849939"/>
                  </a:lnTo>
                  <a:lnTo>
                    <a:pt x="1396940" y="879946"/>
                  </a:lnTo>
                  <a:lnTo>
                    <a:pt x="1364430" y="908251"/>
                  </a:lnTo>
                  <a:lnTo>
                    <a:pt x="1329556" y="934801"/>
                  </a:lnTo>
                  <a:lnTo>
                    <a:pt x="1292467" y="959543"/>
                  </a:lnTo>
                  <a:lnTo>
                    <a:pt x="1253313" y="982425"/>
                  </a:lnTo>
                  <a:lnTo>
                    <a:pt x="1212242" y="1003394"/>
                  </a:lnTo>
                  <a:lnTo>
                    <a:pt x="1169406" y="1022397"/>
                  </a:lnTo>
                  <a:lnTo>
                    <a:pt x="1124952" y="1039382"/>
                  </a:lnTo>
                  <a:lnTo>
                    <a:pt x="1079031" y="1054295"/>
                  </a:lnTo>
                  <a:lnTo>
                    <a:pt x="1031792" y="1067084"/>
                  </a:lnTo>
                  <a:lnTo>
                    <a:pt x="983386" y="1077695"/>
                  </a:lnTo>
                  <a:lnTo>
                    <a:pt x="933960" y="1086077"/>
                  </a:lnTo>
                  <a:lnTo>
                    <a:pt x="883665" y="1092176"/>
                  </a:lnTo>
                  <a:lnTo>
                    <a:pt x="832651" y="1095940"/>
                  </a:lnTo>
                  <a:lnTo>
                    <a:pt x="781066" y="1097316"/>
                  </a:lnTo>
                  <a:lnTo>
                    <a:pt x="729061" y="1096251"/>
                  </a:lnTo>
                  <a:lnTo>
                    <a:pt x="676785" y="1092693"/>
                  </a:lnTo>
                  <a:lnTo>
                    <a:pt x="453511" y="12344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628706" y="2306828"/>
            <a:ext cx="779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Consent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35784" y="1954283"/>
            <a:ext cx="1399540" cy="1247775"/>
            <a:chOff x="4435784" y="1954283"/>
            <a:chExt cx="1399540" cy="1247775"/>
          </a:xfrm>
        </p:grpSpPr>
        <p:sp>
          <p:nvSpPr>
            <p:cNvPr id="18" name="object 18"/>
            <p:cNvSpPr/>
            <p:nvPr/>
          </p:nvSpPr>
          <p:spPr>
            <a:xfrm>
              <a:off x="4442134" y="1960632"/>
              <a:ext cx="1386840" cy="1235075"/>
            </a:xfrm>
            <a:custGeom>
              <a:avLst/>
              <a:gdLst/>
              <a:ahLst/>
              <a:cxnLst/>
              <a:rect l="l" t="t" r="r" b="b"/>
              <a:pathLst>
                <a:path w="1386839" h="1235075">
                  <a:moveTo>
                    <a:pt x="698927" y="0"/>
                  </a:moveTo>
                  <a:lnTo>
                    <a:pt x="650292" y="1071"/>
                  </a:lnTo>
                  <a:lnTo>
                    <a:pt x="602009" y="4823"/>
                  </a:lnTo>
                  <a:lnTo>
                    <a:pt x="554261" y="11213"/>
                  </a:lnTo>
                  <a:lnTo>
                    <a:pt x="507231" y="20203"/>
                  </a:lnTo>
                  <a:lnTo>
                    <a:pt x="461102" y="31751"/>
                  </a:lnTo>
                  <a:lnTo>
                    <a:pt x="416056" y="45818"/>
                  </a:lnTo>
                  <a:lnTo>
                    <a:pt x="372276" y="62362"/>
                  </a:lnTo>
                  <a:lnTo>
                    <a:pt x="329944" y="81345"/>
                  </a:lnTo>
                  <a:lnTo>
                    <a:pt x="289243" y="102725"/>
                  </a:lnTo>
                  <a:lnTo>
                    <a:pt x="250356" y="126463"/>
                  </a:lnTo>
                  <a:lnTo>
                    <a:pt x="213465" y="152518"/>
                  </a:lnTo>
                  <a:lnTo>
                    <a:pt x="178752" y="180849"/>
                  </a:lnTo>
                  <a:lnTo>
                    <a:pt x="146401" y="211418"/>
                  </a:lnTo>
                  <a:lnTo>
                    <a:pt x="116594" y="244182"/>
                  </a:lnTo>
                  <a:lnTo>
                    <a:pt x="89514" y="279103"/>
                  </a:lnTo>
                  <a:lnTo>
                    <a:pt x="64707" y="317256"/>
                  </a:lnTo>
                  <a:lnTo>
                    <a:pt x="44005" y="356205"/>
                  </a:lnTo>
                  <a:lnTo>
                    <a:pt x="27347" y="395784"/>
                  </a:lnTo>
                  <a:lnTo>
                    <a:pt x="14676" y="435827"/>
                  </a:lnTo>
                  <a:lnTo>
                    <a:pt x="5934" y="476168"/>
                  </a:lnTo>
                  <a:lnTo>
                    <a:pt x="1061" y="516641"/>
                  </a:lnTo>
                  <a:lnTo>
                    <a:pt x="0" y="557079"/>
                  </a:lnTo>
                  <a:lnTo>
                    <a:pt x="2691" y="597317"/>
                  </a:lnTo>
                  <a:lnTo>
                    <a:pt x="9077" y="637188"/>
                  </a:lnTo>
                  <a:lnTo>
                    <a:pt x="19098" y="676526"/>
                  </a:lnTo>
                  <a:lnTo>
                    <a:pt x="32697" y="715165"/>
                  </a:lnTo>
                  <a:lnTo>
                    <a:pt x="49815" y="752938"/>
                  </a:lnTo>
                  <a:lnTo>
                    <a:pt x="70394" y="789680"/>
                  </a:lnTo>
                  <a:lnTo>
                    <a:pt x="94374" y="825225"/>
                  </a:lnTo>
                  <a:lnTo>
                    <a:pt x="121698" y="859405"/>
                  </a:lnTo>
                  <a:lnTo>
                    <a:pt x="152307" y="892056"/>
                  </a:lnTo>
                  <a:lnTo>
                    <a:pt x="186142" y="923010"/>
                  </a:lnTo>
                  <a:lnTo>
                    <a:pt x="223145" y="952102"/>
                  </a:lnTo>
                  <a:lnTo>
                    <a:pt x="263258" y="979166"/>
                  </a:lnTo>
                  <a:lnTo>
                    <a:pt x="306422" y="1004035"/>
                  </a:lnTo>
                  <a:lnTo>
                    <a:pt x="352578" y="1026543"/>
                  </a:lnTo>
                  <a:lnTo>
                    <a:pt x="404410" y="1234524"/>
                  </a:lnTo>
                  <a:lnTo>
                    <a:pt x="603546" y="1092750"/>
                  </a:lnTo>
                  <a:lnTo>
                    <a:pt x="655985" y="1096578"/>
                  </a:lnTo>
                  <a:lnTo>
                    <a:pt x="708097" y="1097257"/>
                  </a:lnTo>
                  <a:lnTo>
                    <a:pt x="759691" y="1094864"/>
                  </a:lnTo>
                  <a:lnTo>
                    <a:pt x="810579" y="1089474"/>
                  </a:lnTo>
                  <a:lnTo>
                    <a:pt x="860570" y="1081161"/>
                  </a:lnTo>
                  <a:lnTo>
                    <a:pt x="909475" y="1070001"/>
                  </a:lnTo>
                  <a:lnTo>
                    <a:pt x="957103" y="1056069"/>
                  </a:lnTo>
                  <a:lnTo>
                    <a:pt x="1003264" y="1039441"/>
                  </a:lnTo>
                  <a:lnTo>
                    <a:pt x="1047769" y="1020190"/>
                  </a:lnTo>
                  <a:lnTo>
                    <a:pt x="1090428" y="998393"/>
                  </a:lnTo>
                  <a:lnTo>
                    <a:pt x="1131051" y="974125"/>
                  </a:lnTo>
                  <a:lnTo>
                    <a:pt x="1169448" y="947460"/>
                  </a:lnTo>
                  <a:lnTo>
                    <a:pt x="1205429" y="918474"/>
                  </a:lnTo>
                  <a:lnTo>
                    <a:pt x="1238804" y="887243"/>
                  </a:lnTo>
                  <a:lnTo>
                    <a:pt x="1269384" y="853840"/>
                  </a:lnTo>
                  <a:lnTo>
                    <a:pt x="1296978" y="818341"/>
                  </a:lnTo>
                  <a:lnTo>
                    <a:pt x="1321784" y="780189"/>
                  </a:lnTo>
                  <a:lnTo>
                    <a:pt x="1342487" y="741240"/>
                  </a:lnTo>
                  <a:lnTo>
                    <a:pt x="1359145" y="701661"/>
                  </a:lnTo>
                  <a:lnTo>
                    <a:pt x="1371816" y="661618"/>
                  </a:lnTo>
                  <a:lnTo>
                    <a:pt x="1380558" y="621277"/>
                  </a:lnTo>
                  <a:lnTo>
                    <a:pt x="1385431" y="580804"/>
                  </a:lnTo>
                  <a:lnTo>
                    <a:pt x="1386492" y="540366"/>
                  </a:lnTo>
                  <a:lnTo>
                    <a:pt x="1383801" y="500128"/>
                  </a:lnTo>
                  <a:lnTo>
                    <a:pt x="1377415" y="460258"/>
                  </a:lnTo>
                  <a:lnTo>
                    <a:pt x="1367393" y="420920"/>
                  </a:lnTo>
                  <a:lnTo>
                    <a:pt x="1353794" y="382281"/>
                  </a:lnTo>
                  <a:lnTo>
                    <a:pt x="1336676" y="344507"/>
                  </a:lnTo>
                  <a:lnTo>
                    <a:pt x="1316098" y="307765"/>
                  </a:lnTo>
                  <a:lnTo>
                    <a:pt x="1292118" y="272221"/>
                  </a:lnTo>
                  <a:lnTo>
                    <a:pt x="1264794" y="238040"/>
                  </a:lnTo>
                  <a:lnTo>
                    <a:pt x="1234185" y="205390"/>
                  </a:lnTo>
                  <a:lnTo>
                    <a:pt x="1200350" y="174435"/>
                  </a:lnTo>
                  <a:lnTo>
                    <a:pt x="1163347" y="145343"/>
                  </a:lnTo>
                  <a:lnTo>
                    <a:pt x="1123234" y="118279"/>
                  </a:lnTo>
                  <a:lnTo>
                    <a:pt x="1080070" y="93410"/>
                  </a:lnTo>
                  <a:lnTo>
                    <a:pt x="1033914" y="70902"/>
                  </a:lnTo>
                  <a:lnTo>
                    <a:pt x="987922" y="52091"/>
                  </a:lnTo>
                  <a:lnTo>
                    <a:pt x="941005" y="36241"/>
                  </a:lnTo>
                  <a:lnTo>
                    <a:pt x="893345" y="23311"/>
                  </a:lnTo>
                  <a:lnTo>
                    <a:pt x="845124" y="13263"/>
                  </a:lnTo>
                  <a:lnTo>
                    <a:pt x="796526" y="6055"/>
                  </a:lnTo>
                  <a:lnTo>
                    <a:pt x="747733" y="1647"/>
                  </a:lnTo>
                  <a:lnTo>
                    <a:pt x="698927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42134" y="1960633"/>
              <a:ext cx="1386840" cy="1235075"/>
            </a:xfrm>
            <a:custGeom>
              <a:avLst/>
              <a:gdLst/>
              <a:ahLst/>
              <a:cxnLst/>
              <a:rect l="l" t="t" r="r" b="b"/>
              <a:pathLst>
                <a:path w="1386839" h="1235075">
                  <a:moveTo>
                    <a:pt x="404410" y="1234524"/>
                  </a:moveTo>
                  <a:lnTo>
                    <a:pt x="352578" y="1026543"/>
                  </a:lnTo>
                  <a:lnTo>
                    <a:pt x="306422" y="1004034"/>
                  </a:lnTo>
                  <a:lnTo>
                    <a:pt x="263258" y="979165"/>
                  </a:lnTo>
                  <a:lnTo>
                    <a:pt x="223145" y="952102"/>
                  </a:lnTo>
                  <a:lnTo>
                    <a:pt x="186142" y="923010"/>
                  </a:lnTo>
                  <a:lnTo>
                    <a:pt x="152307" y="892055"/>
                  </a:lnTo>
                  <a:lnTo>
                    <a:pt x="121698" y="859405"/>
                  </a:lnTo>
                  <a:lnTo>
                    <a:pt x="94374" y="825224"/>
                  </a:lnTo>
                  <a:lnTo>
                    <a:pt x="70394" y="789680"/>
                  </a:lnTo>
                  <a:lnTo>
                    <a:pt x="49816" y="752938"/>
                  </a:lnTo>
                  <a:lnTo>
                    <a:pt x="32698" y="715164"/>
                  </a:lnTo>
                  <a:lnTo>
                    <a:pt x="19098" y="676525"/>
                  </a:lnTo>
                  <a:lnTo>
                    <a:pt x="9077" y="637188"/>
                  </a:lnTo>
                  <a:lnTo>
                    <a:pt x="2691" y="597317"/>
                  </a:lnTo>
                  <a:lnTo>
                    <a:pt x="0" y="557079"/>
                  </a:lnTo>
                  <a:lnTo>
                    <a:pt x="1061" y="516641"/>
                  </a:lnTo>
                  <a:lnTo>
                    <a:pt x="5934" y="476168"/>
                  </a:lnTo>
                  <a:lnTo>
                    <a:pt x="14676" y="435827"/>
                  </a:lnTo>
                  <a:lnTo>
                    <a:pt x="27347" y="395784"/>
                  </a:lnTo>
                  <a:lnTo>
                    <a:pt x="44004" y="356205"/>
                  </a:lnTo>
                  <a:lnTo>
                    <a:pt x="64707" y="317256"/>
                  </a:lnTo>
                  <a:lnTo>
                    <a:pt x="89514" y="279103"/>
                  </a:lnTo>
                  <a:lnTo>
                    <a:pt x="116594" y="244182"/>
                  </a:lnTo>
                  <a:lnTo>
                    <a:pt x="146401" y="211418"/>
                  </a:lnTo>
                  <a:lnTo>
                    <a:pt x="178752" y="180849"/>
                  </a:lnTo>
                  <a:lnTo>
                    <a:pt x="213465" y="152518"/>
                  </a:lnTo>
                  <a:lnTo>
                    <a:pt x="250356" y="126463"/>
                  </a:lnTo>
                  <a:lnTo>
                    <a:pt x="289243" y="102725"/>
                  </a:lnTo>
                  <a:lnTo>
                    <a:pt x="329944" y="81345"/>
                  </a:lnTo>
                  <a:lnTo>
                    <a:pt x="372276" y="62362"/>
                  </a:lnTo>
                  <a:lnTo>
                    <a:pt x="416056" y="45818"/>
                  </a:lnTo>
                  <a:lnTo>
                    <a:pt x="461102" y="31751"/>
                  </a:lnTo>
                  <a:lnTo>
                    <a:pt x="507231" y="20203"/>
                  </a:lnTo>
                  <a:lnTo>
                    <a:pt x="554261" y="11213"/>
                  </a:lnTo>
                  <a:lnTo>
                    <a:pt x="602009" y="4823"/>
                  </a:lnTo>
                  <a:lnTo>
                    <a:pt x="650291" y="1071"/>
                  </a:lnTo>
                  <a:lnTo>
                    <a:pt x="698927" y="0"/>
                  </a:lnTo>
                  <a:lnTo>
                    <a:pt x="747733" y="1647"/>
                  </a:lnTo>
                  <a:lnTo>
                    <a:pt x="796526" y="6055"/>
                  </a:lnTo>
                  <a:lnTo>
                    <a:pt x="845124" y="13263"/>
                  </a:lnTo>
                  <a:lnTo>
                    <a:pt x="893345" y="23311"/>
                  </a:lnTo>
                  <a:lnTo>
                    <a:pt x="941005" y="36241"/>
                  </a:lnTo>
                  <a:lnTo>
                    <a:pt x="987922" y="52091"/>
                  </a:lnTo>
                  <a:lnTo>
                    <a:pt x="1033913" y="70902"/>
                  </a:lnTo>
                  <a:lnTo>
                    <a:pt x="1080070" y="93410"/>
                  </a:lnTo>
                  <a:lnTo>
                    <a:pt x="1123234" y="118279"/>
                  </a:lnTo>
                  <a:lnTo>
                    <a:pt x="1163346" y="145343"/>
                  </a:lnTo>
                  <a:lnTo>
                    <a:pt x="1200350" y="174435"/>
                  </a:lnTo>
                  <a:lnTo>
                    <a:pt x="1234185" y="205390"/>
                  </a:lnTo>
                  <a:lnTo>
                    <a:pt x="1264794" y="238040"/>
                  </a:lnTo>
                  <a:lnTo>
                    <a:pt x="1292117" y="272221"/>
                  </a:lnTo>
                  <a:lnTo>
                    <a:pt x="1316098" y="307765"/>
                  </a:lnTo>
                  <a:lnTo>
                    <a:pt x="1336676" y="344507"/>
                  </a:lnTo>
                  <a:lnTo>
                    <a:pt x="1353794" y="382280"/>
                  </a:lnTo>
                  <a:lnTo>
                    <a:pt x="1367393" y="420919"/>
                  </a:lnTo>
                  <a:lnTo>
                    <a:pt x="1377415" y="460257"/>
                  </a:lnTo>
                  <a:lnTo>
                    <a:pt x="1383801" y="500128"/>
                  </a:lnTo>
                  <a:lnTo>
                    <a:pt x="1386492" y="540366"/>
                  </a:lnTo>
                  <a:lnTo>
                    <a:pt x="1385431" y="580804"/>
                  </a:lnTo>
                  <a:lnTo>
                    <a:pt x="1380558" y="621277"/>
                  </a:lnTo>
                  <a:lnTo>
                    <a:pt x="1371816" y="661618"/>
                  </a:lnTo>
                  <a:lnTo>
                    <a:pt x="1359145" y="701661"/>
                  </a:lnTo>
                  <a:lnTo>
                    <a:pt x="1342488" y="741240"/>
                  </a:lnTo>
                  <a:lnTo>
                    <a:pt x="1321785" y="780189"/>
                  </a:lnTo>
                  <a:lnTo>
                    <a:pt x="1296978" y="818342"/>
                  </a:lnTo>
                  <a:lnTo>
                    <a:pt x="1269384" y="853840"/>
                  </a:lnTo>
                  <a:lnTo>
                    <a:pt x="1238805" y="887242"/>
                  </a:lnTo>
                  <a:lnTo>
                    <a:pt x="1205429" y="918474"/>
                  </a:lnTo>
                  <a:lnTo>
                    <a:pt x="1169448" y="947460"/>
                  </a:lnTo>
                  <a:lnTo>
                    <a:pt x="1131051" y="974125"/>
                  </a:lnTo>
                  <a:lnTo>
                    <a:pt x="1090428" y="998393"/>
                  </a:lnTo>
                  <a:lnTo>
                    <a:pt x="1047769" y="1020190"/>
                  </a:lnTo>
                  <a:lnTo>
                    <a:pt x="1003264" y="1039440"/>
                  </a:lnTo>
                  <a:lnTo>
                    <a:pt x="957103" y="1056069"/>
                  </a:lnTo>
                  <a:lnTo>
                    <a:pt x="909475" y="1070001"/>
                  </a:lnTo>
                  <a:lnTo>
                    <a:pt x="860570" y="1081161"/>
                  </a:lnTo>
                  <a:lnTo>
                    <a:pt x="810579" y="1089474"/>
                  </a:lnTo>
                  <a:lnTo>
                    <a:pt x="759692" y="1094864"/>
                  </a:lnTo>
                  <a:lnTo>
                    <a:pt x="708097" y="1097257"/>
                  </a:lnTo>
                  <a:lnTo>
                    <a:pt x="655986" y="1096578"/>
                  </a:lnTo>
                  <a:lnTo>
                    <a:pt x="603547" y="1092751"/>
                  </a:lnTo>
                  <a:lnTo>
                    <a:pt x="404410" y="1234524"/>
                  </a:lnTo>
                  <a:close/>
                </a:path>
              </a:pathLst>
            </a:custGeom>
            <a:ln w="12700">
              <a:solidFill>
                <a:srgbClr val="76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907012" y="2206244"/>
            <a:ext cx="492759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43815" marR="5080" indent="-31750">
              <a:lnSpc>
                <a:spcPts val="2090"/>
              </a:lnSpc>
              <a:spcBef>
                <a:spcPts val="225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Ride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07369" y="3194025"/>
            <a:ext cx="1567815" cy="1247775"/>
            <a:chOff x="8207369" y="3194025"/>
            <a:chExt cx="1567815" cy="1247775"/>
          </a:xfrm>
        </p:grpSpPr>
        <p:sp>
          <p:nvSpPr>
            <p:cNvPr id="22" name="object 22"/>
            <p:cNvSpPr/>
            <p:nvPr/>
          </p:nvSpPr>
          <p:spPr>
            <a:xfrm>
              <a:off x="8213720" y="3200374"/>
              <a:ext cx="1555115" cy="1235075"/>
            </a:xfrm>
            <a:custGeom>
              <a:avLst/>
              <a:gdLst/>
              <a:ahLst/>
              <a:cxnLst/>
              <a:rect l="l" t="t" r="r" b="b"/>
              <a:pathLst>
                <a:path w="1555115" h="1235075">
                  <a:moveTo>
                    <a:pt x="765517" y="0"/>
                  </a:moveTo>
                  <a:lnTo>
                    <a:pt x="715615" y="1703"/>
                  </a:lnTo>
                  <a:lnTo>
                    <a:pt x="666089" y="5649"/>
                  </a:lnTo>
                  <a:lnTo>
                    <a:pt x="617096" y="11807"/>
                  </a:lnTo>
                  <a:lnTo>
                    <a:pt x="568794" y="20146"/>
                  </a:lnTo>
                  <a:lnTo>
                    <a:pt x="521340" y="30635"/>
                  </a:lnTo>
                  <a:lnTo>
                    <a:pt x="474892" y="43243"/>
                  </a:lnTo>
                  <a:lnTo>
                    <a:pt x="429608" y="57939"/>
                  </a:lnTo>
                  <a:lnTo>
                    <a:pt x="385645" y="74692"/>
                  </a:lnTo>
                  <a:lnTo>
                    <a:pt x="343162" y="93471"/>
                  </a:lnTo>
                  <a:lnTo>
                    <a:pt x="302316" y="114245"/>
                  </a:lnTo>
                  <a:lnTo>
                    <a:pt x="263264" y="136983"/>
                  </a:lnTo>
                  <a:lnTo>
                    <a:pt x="226165" y="161654"/>
                  </a:lnTo>
                  <a:lnTo>
                    <a:pt x="191175" y="188226"/>
                  </a:lnTo>
                  <a:lnTo>
                    <a:pt x="158454" y="216670"/>
                  </a:lnTo>
                  <a:lnTo>
                    <a:pt x="128158" y="246954"/>
                  </a:lnTo>
                  <a:lnTo>
                    <a:pt x="100445" y="279046"/>
                  </a:lnTo>
                  <a:lnTo>
                    <a:pt x="73795" y="315446"/>
                  </a:lnTo>
                  <a:lnTo>
                    <a:pt x="51341" y="352578"/>
                  </a:lnTo>
                  <a:lnTo>
                    <a:pt x="33025" y="390298"/>
                  </a:lnTo>
                  <a:lnTo>
                    <a:pt x="18789" y="428462"/>
                  </a:lnTo>
                  <a:lnTo>
                    <a:pt x="8578" y="466925"/>
                  </a:lnTo>
                  <a:lnTo>
                    <a:pt x="2334" y="505542"/>
                  </a:lnTo>
                  <a:lnTo>
                    <a:pt x="0" y="544169"/>
                  </a:lnTo>
                  <a:lnTo>
                    <a:pt x="1518" y="582661"/>
                  </a:lnTo>
                  <a:lnTo>
                    <a:pt x="6833" y="620874"/>
                  </a:lnTo>
                  <a:lnTo>
                    <a:pt x="15886" y="658664"/>
                  </a:lnTo>
                  <a:lnTo>
                    <a:pt x="28621" y="695885"/>
                  </a:lnTo>
                  <a:lnTo>
                    <a:pt x="44981" y="732394"/>
                  </a:lnTo>
                  <a:lnTo>
                    <a:pt x="64909" y="768045"/>
                  </a:lnTo>
                  <a:lnTo>
                    <a:pt x="88347" y="802694"/>
                  </a:lnTo>
                  <a:lnTo>
                    <a:pt x="115239" y="836198"/>
                  </a:lnTo>
                  <a:lnTo>
                    <a:pt x="145528" y="868410"/>
                  </a:lnTo>
                  <a:lnTo>
                    <a:pt x="179156" y="899187"/>
                  </a:lnTo>
                  <a:lnTo>
                    <a:pt x="216067" y="928384"/>
                  </a:lnTo>
                  <a:lnTo>
                    <a:pt x="256203" y="955857"/>
                  </a:lnTo>
                  <a:lnTo>
                    <a:pt x="299508" y="981461"/>
                  </a:lnTo>
                  <a:lnTo>
                    <a:pt x="345925" y="1005052"/>
                  </a:lnTo>
                  <a:lnTo>
                    <a:pt x="395396" y="1026484"/>
                  </a:lnTo>
                  <a:lnTo>
                    <a:pt x="453510" y="1234465"/>
                  </a:lnTo>
                  <a:lnTo>
                    <a:pt x="676783" y="1092692"/>
                  </a:lnTo>
                  <a:lnTo>
                    <a:pt x="729060" y="1096251"/>
                  </a:lnTo>
                  <a:lnTo>
                    <a:pt x="781065" y="1097316"/>
                  </a:lnTo>
                  <a:lnTo>
                    <a:pt x="832649" y="1095940"/>
                  </a:lnTo>
                  <a:lnTo>
                    <a:pt x="883664" y="1092176"/>
                  </a:lnTo>
                  <a:lnTo>
                    <a:pt x="933959" y="1086077"/>
                  </a:lnTo>
                  <a:lnTo>
                    <a:pt x="983384" y="1077695"/>
                  </a:lnTo>
                  <a:lnTo>
                    <a:pt x="1031791" y="1067083"/>
                  </a:lnTo>
                  <a:lnTo>
                    <a:pt x="1079030" y="1054295"/>
                  </a:lnTo>
                  <a:lnTo>
                    <a:pt x="1124951" y="1039382"/>
                  </a:lnTo>
                  <a:lnTo>
                    <a:pt x="1169404" y="1022397"/>
                  </a:lnTo>
                  <a:lnTo>
                    <a:pt x="1212241" y="1003394"/>
                  </a:lnTo>
                  <a:lnTo>
                    <a:pt x="1253312" y="982425"/>
                  </a:lnTo>
                  <a:lnTo>
                    <a:pt x="1292466" y="959543"/>
                  </a:lnTo>
                  <a:lnTo>
                    <a:pt x="1329555" y="934801"/>
                  </a:lnTo>
                  <a:lnTo>
                    <a:pt x="1364430" y="908251"/>
                  </a:lnTo>
                  <a:lnTo>
                    <a:pt x="1396939" y="879946"/>
                  </a:lnTo>
                  <a:lnTo>
                    <a:pt x="1426935" y="849939"/>
                  </a:lnTo>
                  <a:lnTo>
                    <a:pt x="1454267" y="818283"/>
                  </a:lnTo>
                  <a:lnTo>
                    <a:pt x="1480917" y="781883"/>
                  </a:lnTo>
                  <a:lnTo>
                    <a:pt x="1503371" y="744751"/>
                  </a:lnTo>
                  <a:lnTo>
                    <a:pt x="1521687" y="707031"/>
                  </a:lnTo>
                  <a:lnTo>
                    <a:pt x="1535922" y="668867"/>
                  </a:lnTo>
                  <a:lnTo>
                    <a:pt x="1546133" y="630405"/>
                  </a:lnTo>
                  <a:lnTo>
                    <a:pt x="1552378" y="591788"/>
                  </a:lnTo>
                  <a:lnTo>
                    <a:pt x="1554712" y="553161"/>
                  </a:lnTo>
                  <a:lnTo>
                    <a:pt x="1553193" y="514668"/>
                  </a:lnTo>
                  <a:lnTo>
                    <a:pt x="1547879" y="476455"/>
                  </a:lnTo>
                  <a:lnTo>
                    <a:pt x="1538825" y="438666"/>
                  </a:lnTo>
                  <a:lnTo>
                    <a:pt x="1526090" y="401444"/>
                  </a:lnTo>
                  <a:lnTo>
                    <a:pt x="1509730" y="364936"/>
                  </a:lnTo>
                  <a:lnTo>
                    <a:pt x="1489803" y="329284"/>
                  </a:lnTo>
                  <a:lnTo>
                    <a:pt x="1466364" y="294635"/>
                  </a:lnTo>
                  <a:lnTo>
                    <a:pt x="1439472" y="261132"/>
                  </a:lnTo>
                  <a:lnTo>
                    <a:pt x="1409184" y="228919"/>
                  </a:lnTo>
                  <a:lnTo>
                    <a:pt x="1375555" y="198142"/>
                  </a:lnTo>
                  <a:lnTo>
                    <a:pt x="1338644" y="168945"/>
                  </a:lnTo>
                  <a:lnTo>
                    <a:pt x="1298508" y="141472"/>
                  </a:lnTo>
                  <a:lnTo>
                    <a:pt x="1255203" y="115868"/>
                  </a:lnTo>
                  <a:lnTo>
                    <a:pt x="1208786" y="92277"/>
                  </a:lnTo>
                  <a:lnTo>
                    <a:pt x="1159315" y="70845"/>
                  </a:lnTo>
                  <a:lnTo>
                    <a:pt x="1112088" y="53487"/>
                  </a:lnTo>
                  <a:lnTo>
                    <a:pt x="1063975" y="38621"/>
                  </a:lnTo>
                  <a:lnTo>
                    <a:pt x="1015134" y="26215"/>
                  </a:lnTo>
                  <a:lnTo>
                    <a:pt x="965721" y="16238"/>
                  </a:lnTo>
                  <a:lnTo>
                    <a:pt x="915896" y="8659"/>
                  </a:lnTo>
                  <a:lnTo>
                    <a:pt x="865814" y="3447"/>
                  </a:lnTo>
                  <a:lnTo>
                    <a:pt x="815636" y="570"/>
                  </a:lnTo>
                  <a:lnTo>
                    <a:pt x="765517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13719" y="3200375"/>
              <a:ext cx="1555115" cy="1235075"/>
            </a:xfrm>
            <a:custGeom>
              <a:avLst/>
              <a:gdLst/>
              <a:ahLst/>
              <a:cxnLst/>
              <a:rect l="l" t="t" r="r" b="b"/>
              <a:pathLst>
                <a:path w="1555115" h="1235075">
                  <a:moveTo>
                    <a:pt x="453511" y="1234465"/>
                  </a:moveTo>
                  <a:lnTo>
                    <a:pt x="395396" y="1026485"/>
                  </a:lnTo>
                  <a:lnTo>
                    <a:pt x="345925" y="1005052"/>
                  </a:lnTo>
                  <a:lnTo>
                    <a:pt x="299508" y="981461"/>
                  </a:lnTo>
                  <a:lnTo>
                    <a:pt x="256203" y="955857"/>
                  </a:lnTo>
                  <a:lnTo>
                    <a:pt x="216067" y="928385"/>
                  </a:lnTo>
                  <a:lnTo>
                    <a:pt x="179156" y="899187"/>
                  </a:lnTo>
                  <a:lnTo>
                    <a:pt x="145528" y="868410"/>
                  </a:lnTo>
                  <a:lnTo>
                    <a:pt x="115239" y="836198"/>
                  </a:lnTo>
                  <a:lnTo>
                    <a:pt x="88347" y="802694"/>
                  </a:lnTo>
                  <a:lnTo>
                    <a:pt x="64908" y="768045"/>
                  </a:lnTo>
                  <a:lnTo>
                    <a:pt x="44981" y="732393"/>
                  </a:lnTo>
                  <a:lnTo>
                    <a:pt x="28621" y="695885"/>
                  </a:lnTo>
                  <a:lnTo>
                    <a:pt x="15886" y="658664"/>
                  </a:lnTo>
                  <a:lnTo>
                    <a:pt x="6833" y="620874"/>
                  </a:lnTo>
                  <a:lnTo>
                    <a:pt x="1518" y="582661"/>
                  </a:lnTo>
                  <a:lnTo>
                    <a:pt x="0" y="544169"/>
                  </a:lnTo>
                  <a:lnTo>
                    <a:pt x="2334" y="505542"/>
                  </a:lnTo>
                  <a:lnTo>
                    <a:pt x="8578" y="466925"/>
                  </a:lnTo>
                  <a:lnTo>
                    <a:pt x="18789" y="428462"/>
                  </a:lnTo>
                  <a:lnTo>
                    <a:pt x="33025" y="390298"/>
                  </a:lnTo>
                  <a:lnTo>
                    <a:pt x="51341" y="352578"/>
                  </a:lnTo>
                  <a:lnTo>
                    <a:pt x="73795" y="315446"/>
                  </a:lnTo>
                  <a:lnTo>
                    <a:pt x="100445" y="279046"/>
                  </a:lnTo>
                  <a:lnTo>
                    <a:pt x="128158" y="246953"/>
                  </a:lnTo>
                  <a:lnTo>
                    <a:pt x="158454" y="216670"/>
                  </a:lnTo>
                  <a:lnTo>
                    <a:pt x="191175" y="188226"/>
                  </a:lnTo>
                  <a:lnTo>
                    <a:pt x="226165" y="161653"/>
                  </a:lnTo>
                  <a:lnTo>
                    <a:pt x="263264" y="136983"/>
                  </a:lnTo>
                  <a:lnTo>
                    <a:pt x="302316" y="114245"/>
                  </a:lnTo>
                  <a:lnTo>
                    <a:pt x="343162" y="93471"/>
                  </a:lnTo>
                  <a:lnTo>
                    <a:pt x="385645" y="74692"/>
                  </a:lnTo>
                  <a:lnTo>
                    <a:pt x="429608" y="57939"/>
                  </a:lnTo>
                  <a:lnTo>
                    <a:pt x="474892" y="43243"/>
                  </a:lnTo>
                  <a:lnTo>
                    <a:pt x="521340" y="30635"/>
                  </a:lnTo>
                  <a:lnTo>
                    <a:pt x="568794" y="20146"/>
                  </a:lnTo>
                  <a:lnTo>
                    <a:pt x="617096" y="11807"/>
                  </a:lnTo>
                  <a:lnTo>
                    <a:pt x="666089" y="5649"/>
                  </a:lnTo>
                  <a:lnTo>
                    <a:pt x="715615" y="1703"/>
                  </a:lnTo>
                  <a:lnTo>
                    <a:pt x="765517" y="0"/>
                  </a:lnTo>
                  <a:lnTo>
                    <a:pt x="815636" y="570"/>
                  </a:lnTo>
                  <a:lnTo>
                    <a:pt x="865815" y="3446"/>
                  </a:lnTo>
                  <a:lnTo>
                    <a:pt x="915896" y="8659"/>
                  </a:lnTo>
                  <a:lnTo>
                    <a:pt x="965722" y="16238"/>
                  </a:lnTo>
                  <a:lnTo>
                    <a:pt x="1015134" y="26215"/>
                  </a:lnTo>
                  <a:lnTo>
                    <a:pt x="1063976" y="38621"/>
                  </a:lnTo>
                  <a:lnTo>
                    <a:pt x="1112089" y="53487"/>
                  </a:lnTo>
                  <a:lnTo>
                    <a:pt x="1159315" y="70845"/>
                  </a:lnTo>
                  <a:lnTo>
                    <a:pt x="1208786" y="92277"/>
                  </a:lnTo>
                  <a:lnTo>
                    <a:pt x="1255203" y="115868"/>
                  </a:lnTo>
                  <a:lnTo>
                    <a:pt x="1298508" y="141472"/>
                  </a:lnTo>
                  <a:lnTo>
                    <a:pt x="1338645" y="168945"/>
                  </a:lnTo>
                  <a:lnTo>
                    <a:pt x="1375556" y="198142"/>
                  </a:lnTo>
                  <a:lnTo>
                    <a:pt x="1409184" y="228919"/>
                  </a:lnTo>
                  <a:lnTo>
                    <a:pt x="1439473" y="261131"/>
                  </a:lnTo>
                  <a:lnTo>
                    <a:pt x="1466365" y="294635"/>
                  </a:lnTo>
                  <a:lnTo>
                    <a:pt x="1489803" y="329284"/>
                  </a:lnTo>
                  <a:lnTo>
                    <a:pt x="1509731" y="364936"/>
                  </a:lnTo>
                  <a:lnTo>
                    <a:pt x="1526091" y="401444"/>
                  </a:lnTo>
                  <a:lnTo>
                    <a:pt x="1538826" y="438665"/>
                  </a:lnTo>
                  <a:lnTo>
                    <a:pt x="1547879" y="476455"/>
                  </a:lnTo>
                  <a:lnTo>
                    <a:pt x="1553194" y="514668"/>
                  </a:lnTo>
                  <a:lnTo>
                    <a:pt x="1554712" y="553160"/>
                  </a:lnTo>
                  <a:lnTo>
                    <a:pt x="1552378" y="591787"/>
                  </a:lnTo>
                  <a:lnTo>
                    <a:pt x="1546134" y="630405"/>
                  </a:lnTo>
                  <a:lnTo>
                    <a:pt x="1535922" y="668867"/>
                  </a:lnTo>
                  <a:lnTo>
                    <a:pt x="1521687" y="707031"/>
                  </a:lnTo>
                  <a:lnTo>
                    <a:pt x="1503371" y="744751"/>
                  </a:lnTo>
                  <a:lnTo>
                    <a:pt x="1480917" y="781883"/>
                  </a:lnTo>
                  <a:lnTo>
                    <a:pt x="1454267" y="818283"/>
                  </a:lnTo>
                  <a:lnTo>
                    <a:pt x="1426935" y="849939"/>
                  </a:lnTo>
                  <a:lnTo>
                    <a:pt x="1396940" y="879946"/>
                  </a:lnTo>
                  <a:lnTo>
                    <a:pt x="1364430" y="908251"/>
                  </a:lnTo>
                  <a:lnTo>
                    <a:pt x="1329556" y="934801"/>
                  </a:lnTo>
                  <a:lnTo>
                    <a:pt x="1292467" y="959543"/>
                  </a:lnTo>
                  <a:lnTo>
                    <a:pt x="1253312" y="982425"/>
                  </a:lnTo>
                  <a:lnTo>
                    <a:pt x="1212242" y="1003394"/>
                  </a:lnTo>
                  <a:lnTo>
                    <a:pt x="1169405" y="1022397"/>
                  </a:lnTo>
                  <a:lnTo>
                    <a:pt x="1124951" y="1039382"/>
                  </a:lnTo>
                  <a:lnTo>
                    <a:pt x="1079031" y="1054295"/>
                  </a:lnTo>
                  <a:lnTo>
                    <a:pt x="1031792" y="1067084"/>
                  </a:lnTo>
                  <a:lnTo>
                    <a:pt x="983385" y="1077695"/>
                  </a:lnTo>
                  <a:lnTo>
                    <a:pt x="933959" y="1086077"/>
                  </a:lnTo>
                  <a:lnTo>
                    <a:pt x="883665" y="1092176"/>
                  </a:lnTo>
                  <a:lnTo>
                    <a:pt x="832650" y="1095940"/>
                  </a:lnTo>
                  <a:lnTo>
                    <a:pt x="781066" y="1097316"/>
                  </a:lnTo>
                  <a:lnTo>
                    <a:pt x="729060" y="1096251"/>
                  </a:lnTo>
                  <a:lnTo>
                    <a:pt x="676784" y="1092693"/>
                  </a:lnTo>
                  <a:lnTo>
                    <a:pt x="453511" y="1234465"/>
                  </a:lnTo>
                  <a:close/>
                </a:path>
              </a:pathLst>
            </a:custGeom>
            <a:ln w="12700">
              <a:solidFill>
                <a:srgbClr val="76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413409" y="3495547"/>
            <a:ext cx="121729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405765" marR="5080" indent="-393700">
              <a:lnSpc>
                <a:spcPts val="2110"/>
              </a:lnSpc>
              <a:spcBef>
                <a:spcPts val="210"/>
              </a:spcBef>
            </a:pP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schedule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Ride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74983" y="4958588"/>
            <a:ext cx="3056255" cy="112585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065" marR="5080">
              <a:lnSpc>
                <a:spcPts val="2090"/>
              </a:lnSpc>
              <a:spcBef>
                <a:spcPts val="225"/>
              </a:spcBef>
            </a:pPr>
            <a:r>
              <a:rPr dirty="0" u="sng" sz="180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Restricted</a:t>
            </a:r>
            <a:r>
              <a:rPr dirty="0" u="sng" sz="18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dirty="0" u="sng" sz="18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9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scheduling</a:t>
            </a:r>
            <a:r>
              <a:rPr dirty="0" u="sng" sz="18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800" spc="-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Non-</a:t>
            </a:r>
            <a:r>
              <a:rPr dirty="0" sz="1800" spc="-130">
                <a:latin typeface="Arial"/>
                <a:cs typeface="Arial"/>
              </a:rPr>
              <a:t>English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speaking</a:t>
            </a:r>
            <a:endParaRPr sz="1800">
              <a:latin typeface="Arial"/>
              <a:cs typeface="Arial"/>
            </a:endParaRPr>
          </a:p>
          <a:p>
            <a:pPr algn="ctr" marL="167640" marR="160655" indent="-1270">
              <a:lnSpc>
                <a:spcPts val="2210"/>
              </a:lnSpc>
              <a:spcBef>
                <a:spcPts val="20"/>
              </a:spcBef>
            </a:pPr>
            <a:r>
              <a:rPr dirty="0" sz="1800" spc="-120">
                <a:latin typeface="Arial"/>
                <a:cs typeface="Arial"/>
              </a:rPr>
              <a:t>Need</a:t>
            </a:r>
            <a:r>
              <a:rPr dirty="0" sz="1800" spc="-75">
                <a:latin typeface="Arial"/>
                <a:cs typeface="Arial"/>
              </a:rPr>
              <a:t> wheelchair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assistance </a:t>
            </a:r>
            <a:r>
              <a:rPr dirty="0" sz="1800" spc="-105">
                <a:latin typeface="Arial"/>
                <a:cs typeface="Arial"/>
              </a:rPr>
              <a:t>Cannot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receive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text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messages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5418455" cy="12934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dirty="0" spc="-420">
                <a:solidFill>
                  <a:srgbClr val="AFABAB"/>
                </a:solidFill>
              </a:rPr>
              <a:t>Day</a:t>
            </a:r>
            <a:r>
              <a:rPr dirty="0" spc="-229">
                <a:solidFill>
                  <a:srgbClr val="AFABAB"/>
                </a:solidFill>
              </a:rPr>
              <a:t> </a:t>
            </a:r>
            <a:r>
              <a:rPr dirty="0" spc="-10">
                <a:solidFill>
                  <a:srgbClr val="AFABAB"/>
                </a:solidFill>
              </a:rPr>
              <a:t>of</a:t>
            </a:r>
            <a:r>
              <a:rPr dirty="0" spc="-280">
                <a:solidFill>
                  <a:srgbClr val="AFABAB"/>
                </a:solidFill>
              </a:rPr>
              <a:t> </a:t>
            </a:r>
            <a:r>
              <a:rPr dirty="0" spc="-85">
                <a:solidFill>
                  <a:srgbClr val="AFABAB"/>
                </a:solidFill>
              </a:rPr>
              <a:t>the</a:t>
            </a:r>
            <a:r>
              <a:rPr dirty="0" spc="-225">
                <a:solidFill>
                  <a:srgbClr val="AFABAB"/>
                </a:solidFill>
              </a:rPr>
              <a:t> </a:t>
            </a:r>
            <a:r>
              <a:rPr dirty="0" spc="-120">
                <a:solidFill>
                  <a:srgbClr val="AFABAB"/>
                </a:solidFill>
              </a:rPr>
              <a:t>Appointment</a:t>
            </a:r>
          </a:p>
          <a:p>
            <a:pPr marL="12700">
              <a:lnSpc>
                <a:spcPts val="4990"/>
              </a:lnSpc>
            </a:pPr>
            <a:r>
              <a:rPr dirty="0" sz="4300" spc="-459">
                <a:solidFill>
                  <a:srgbClr val="2F5597"/>
                </a:solidFill>
              </a:rPr>
              <a:t>INTERVENTION</a:t>
            </a:r>
            <a:r>
              <a:rPr dirty="0" sz="4300" spc="-160">
                <a:solidFill>
                  <a:srgbClr val="2F5597"/>
                </a:solidFill>
              </a:rPr>
              <a:t> </a:t>
            </a:r>
            <a:r>
              <a:rPr dirty="0" sz="4400" spc="-25"/>
              <a:t>Arm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7888" y="3895344"/>
            <a:ext cx="1146048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0088" y="4712208"/>
            <a:ext cx="1307591" cy="13075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88319" y="5000244"/>
            <a:ext cx="67246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685" marR="5080" indent="-7620">
              <a:lnSpc>
                <a:spcPct val="101400"/>
              </a:lnSpc>
              <a:spcBef>
                <a:spcPts val="75"/>
              </a:spcBef>
            </a:pPr>
            <a:r>
              <a:rPr dirty="0" sz="1400" spc="-120">
                <a:latin typeface="Arial"/>
                <a:cs typeface="Arial"/>
              </a:rPr>
              <a:t>Research </a:t>
            </a:r>
            <a:r>
              <a:rPr dirty="0" sz="1400" spc="-75">
                <a:latin typeface="Arial"/>
                <a:cs typeface="Arial"/>
              </a:rPr>
              <a:t>Assistant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0787" y="3062732"/>
            <a:ext cx="1910714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145">
                <a:latin typeface="Arial"/>
                <a:cs typeface="Arial"/>
              </a:rPr>
              <a:t>Ride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is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dispatched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at </a:t>
            </a:r>
            <a:r>
              <a:rPr dirty="0" sz="1800" spc="-70">
                <a:latin typeface="Arial"/>
                <a:cs typeface="Arial"/>
              </a:rPr>
              <a:t>pre-</a:t>
            </a:r>
            <a:r>
              <a:rPr dirty="0" sz="1800" spc="-100">
                <a:latin typeface="Arial"/>
                <a:cs typeface="Arial"/>
              </a:rPr>
              <a:t>scheduled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5911" y="1889760"/>
            <a:ext cx="1094232" cy="10942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9455" y="5279135"/>
            <a:ext cx="676655" cy="67360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387119" y="1920239"/>
            <a:ext cx="2413000" cy="993775"/>
            <a:chOff x="4387119" y="1920239"/>
            <a:chExt cx="2413000" cy="9937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3104" y="1920239"/>
              <a:ext cx="539496" cy="5090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8112" y="1981199"/>
              <a:ext cx="935736" cy="9326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2032" y="2368295"/>
              <a:ext cx="448056" cy="4511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87119" y="2534716"/>
              <a:ext cx="869950" cy="152400"/>
            </a:xfrm>
            <a:custGeom>
              <a:avLst/>
              <a:gdLst/>
              <a:ahLst/>
              <a:cxnLst/>
              <a:rect l="l" t="t" r="r" b="b"/>
              <a:pathLst>
                <a:path w="869950" h="152400">
                  <a:moveTo>
                    <a:pt x="717030" y="0"/>
                  </a:moveTo>
                  <a:lnTo>
                    <a:pt x="717030" y="152400"/>
                  </a:lnTo>
                  <a:lnTo>
                    <a:pt x="818630" y="101600"/>
                  </a:lnTo>
                  <a:lnTo>
                    <a:pt x="742430" y="101600"/>
                  </a:lnTo>
                  <a:lnTo>
                    <a:pt x="742430" y="50800"/>
                  </a:lnTo>
                  <a:lnTo>
                    <a:pt x="818630" y="50800"/>
                  </a:lnTo>
                  <a:lnTo>
                    <a:pt x="717030" y="0"/>
                  </a:lnTo>
                  <a:close/>
                </a:path>
                <a:path w="869950" h="152400">
                  <a:moveTo>
                    <a:pt x="717030" y="50800"/>
                  </a:moveTo>
                  <a:lnTo>
                    <a:pt x="0" y="50800"/>
                  </a:lnTo>
                  <a:lnTo>
                    <a:pt x="0" y="101600"/>
                  </a:lnTo>
                  <a:lnTo>
                    <a:pt x="717030" y="101600"/>
                  </a:lnTo>
                  <a:lnTo>
                    <a:pt x="717030" y="50800"/>
                  </a:lnTo>
                  <a:close/>
                </a:path>
                <a:path w="869950" h="152400">
                  <a:moveTo>
                    <a:pt x="818630" y="50800"/>
                  </a:moveTo>
                  <a:lnTo>
                    <a:pt x="742430" y="50800"/>
                  </a:lnTo>
                  <a:lnTo>
                    <a:pt x="742430" y="101600"/>
                  </a:lnTo>
                  <a:lnTo>
                    <a:pt x="818630" y="101600"/>
                  </a:lnTo>
                  <a:lnTo>
                    <a:pt x="869430" y="76200"/>
                  </a:lnTo>
                  <a:lnTo>
                    <a:pt x="818630" y="5080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485578" y="4716537"/>
            <a:ext cx="1677670" cy="1434465"/>
            <a:chOff x="5485578" y="4716537"/>
            <a:chExt cx="1677670" cy="143446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6168" y="4904231"/>
              <a:ext cx="1246632" cy="12466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85578" y="4716537"/>
              <a:ext cx="520700" cy="267335"/>
            </a:xfrm>
            <a:custGeom>
              <a:avLst/>
              <a:gdLst/>
              <a:ahLst/>
              <a:cxnLst/>
              <a:rect l="l" t="t" r="r" b="b"/>
              <a:pathLst>
                <a:path w="520700" h="267335">
                  <a:moveTo>
                    <a:pt x="371770" y="220916"/>
                  </a:moveTo>
                  <a:lnTo>
                    <a:pt x="350140" y="266880"/>
                  </a:lnTo>
                  <a:lnTo>
                    <a:pt x="520480" y="262825"/>
                  </a:lnTo>
                  <a:lnTo>
                    <a:pt x="495982" y="231731"/>
                  </a:lnTo>
                  <a:lnTo>
                    <a:pt x="394752" y="231731"/>
                  </a:lnTo>
                  <a:lnTo>
                    <a:pt x="371770" y="220916"/>
                  </a:lnTo>
                  <a:close/>
                </a:path>
                <a:path w="520700" h="267335">
                  <a:moveTo>
                    <a:pt x="393401" y="174951"/>
                  </a:moveTo>
                  <a:lnTo>
                    <a:pt x="371770" y="220916"/>
                  </a:lnTo>
                  <a:lnTo>
                    <a:pt x="394752" y="231731"/>
                  </a:lnTo>
                  <a:lnTo>
                    <a:pt x="416383" y="185766"/>
                  </a:lnTo>
                  <a:lnTo>
                    <a:pt x="393401" y="174951"/>
                  </a:lnTo>
                  <a:close/>
                </a:path>
                <a:path w="520700" h="267335">
                  <a:moveTo>
                    <a:pt x="415032" y="128986"/>
                  </a:moveTo>
                  <a:lnTo>
                    <a:pt x="393401" y="174951"/>
                  </a:lnTo>
                  <a:lnTo>
                    <a:pt x="416383" y="185766"/>
                  </a:lnTo>
                  <a:lnTo>
                    <a:pt x="394752" y="231731"/>
                  </a:lnTo>
                  <a:lnTo>
                    <a:pt x="495982" y="231731"/>
                  </a:lnTo>
                  <a:lnTo>
                    <a:pt x="415032" y="128986"/>
                  </a:lnTo>
                  <a:close/>
                </a:path>
                <a:path w="520700" h="267335">
                  <a:moveTo>
                    <a:pt x="21629" y="0"/>
                  </a:moveTo>
                  <a:lnTo>
                    <a:pt x="0" y="45965"/>
                  </a:lnTo>
                  <a:lnTo>
                    <a:pt x="371770" y="220916"/>
                  </a:lnTo>
                  <a:lnTo>
                    <a:pt x="393401" y="174951"/>
                  </a:lnTo>
                  <a:lnTo>
                    <a:pt x="21629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519416" y="1965960"/>
            <a:ext cx="1411605" cy="927100"/>
            <a:chOff x="7519416" y="1965960"/>
            <a:chExt cx="1411605" cy="92710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9416" y="2234184"/>
              <a:ext cx="658368" cy="6583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1960" y="1965960"/>
              <a:ext cx="868679" cy="86868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49968" y="2593848"/>
            <a:ext cx="329183" cy="3322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37064" y="1813560"/>
            <a:ext cx="1109472" cy="111252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653528" y="4940808"/>
            <a:ext cx="3240405" cy="1115695"/>
            <a:chOff x="7653528" y="4940808"/>
            <a:chExt cx="3240405" cy="111569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3088" y="5711952"/>
              <a:ext cx="298703" cy="2987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3528" y="5699760"/>
              <a:ext cx="332231" cy="3291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65592" y="4940808"/>
              <a:ext cx="1109472" cy="11033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26752" y="4992624"/>
              <a:ext cx="1066800" cy="106375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318884" y="5577719"/>
              <a:ext cx="464820" cy="152400"/>
            </a:xfrm>
            <a:custGeom>
              <a:avLst/>
              <a:gdLst/>
              <a:ahLst/>
              <a:cxnLst/>
              <a:rect l="l" t="t" r="r" b="b"/>
              <a:pathLst>
                <a:path w="464820" h="152400">
                  <a:moveTo>
                    <a:pt x="312298" y="0"/>
                  </a:moveTo>
                  <a:lnTo>
                    <a:pt x="312298" y="152400"/>
                  </a:lnTo>
                  <a:lnTo>
                    <a:pt x="413898" y="101600"/>
                  </a:lnTo>
                  <a:lnTo>
                    <a:pt x="337698" y="101600"/>
                  </a:lnTo>
                  <a:lnTo>
                    <a:pt x="337698" y="50800"/>
                  </a:lnTo>
                  <a:lnTo>
                    <a:pt x="413898" y="50800"/>
                  </a:lnTo>
                  <a:lnTo>
                    <a:pt x="312298" y="0"/>
                  </a:lnTo>
                  <a:close/>
                </a:path>
                <a:path w="464820" h="152400">
                  <a:moveTo>
                    <a:pt x="312298" y="50800"/>
                  </a:moveTo>
                  <a:lnTo>
                    <a:pt x="1" y="50800"/>
                  </a:lnTo>
                  <a:lnTo>
                    <a:pt x="0" y="101600"/>
                  </a:lnTo>
                  <a:lnTo>
                    <a:pt x="312298" y="101600"/>
                  </a:lnTo>
                  <a:lnTo>
                    <a:pt x="312298" y="50800"/>
                  </a:lnTo>
                  <a:close/>
                </a:path>
                <a:path w="464820" h="152400">
                  <a:moveTo>
                    <a:pt x="413898" y="50800"/>
                  </a:moveTo>
                  <a:lnTo>
                    <a:pt x="337698" y="50800"/>
                  </a:lnTo>
                  <a:lnTo>
                    <a:pt x="337698" y="101600"/>
                  </a:lnTo>
                  <a:lnTo>
                    <a:pt x="413898" y="101600"/>
                  </a:lnTo>
                  <a:lnTo>
                    <a:pt x="464698" y="76200"/>
                  </a:lnTo>
                  <a:lnTo>
                    <a:pt x="413898" y="5080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249297" y="2367788"/>
            <a:ext cx="2204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latin typeface="Arial"/>
                <a:cs typeface="Arial"/>
              </a:rPr>
              <a:t>Transport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clinic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9373" y="3062732"/>
            <a:ext cx="205740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80">
                <a:latin typeface="Arial"/>
                <a:cs typeface="Arial"/>
              </a:rPr>
              <a:t>Patient </a:t>
            </a:r>
            <a:r>
              <a:rPr dirty="0" sz="1800" spc="-114">
                <a:latin typeface="Arial"/>
                <a:cs typeface="Arial"/>
              </a:rPr>
              <a:t>is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notified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that </a:t>
            </a:r>
            <a:r>
              <a:rPr dirty="0" sz="1800" spc="-50">
                <a:latin typeface="Arial"/>
                <a:cs typeface="Arial"/>
              </a:rPr>
              <a:t>driver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is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en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route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96577" y="3199891"/>
            <a:ext cx="2765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Arial"/>
                <a:cs typeface="Arial"/>
              </a:rPr>
              <a:t>Patient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is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transported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clinic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19081" y="2534716"/>
            <a:ext cx="464820" cy="152400"/>
          </a:xfrm>
          <a:custGeom>
            <a:avLst/>
            <a:gdLst/>
            <a:ahLst/>
            <a:cxnLst/>
            <a:rect l="l" t="t" r="r" b="b"/>
            <a:pathLst>
              <a:path w="464820" h="152400">
                <a:moveTo>
                  <a:pt x="312296" y="0"/>
                </a:moveTo>
                <a:lnTo>
                  <a:pt x="312296" y="152400"/>
                </a:lnTo>
                <a:lnTo>
                  <a:pt x="413896" y="101600"/>
                </a:lnTo>
                <a:lnTo>
                  <a:pt x="337696" y="101600"/>
                </a:lnTo>
                <a:lnTo>
                  <a:pt x="337696" y="50800"/>
                </a:lnTo>
                <a:lnTo>
                  <a:pt x="413896" y="50800"/>
                </a:lnTo>
                <a:lnTo>
                  <a:pt x="312296" y="0"/>
                </a:lnTo>
                <a:close/>
              </a:path>
              <a:path w="464820" h="152400">
                <a:moveTo>
                  <a:pt x="312296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312296" y="101600"/>
                </a:lnTo>
                <a:lnTo>
                  <a:pt x="312296" y="50800"/>
                </a:lnTo>
                <a:close/>
              </a:path>
              <a:path w="464820" h="152400">
                <a:moveTo>
                  <a:pt x="413896" y="50800"/>
                </a:moveTo>
                <a:lnTo>
                  <a:pt x="337696" y="50800"/>
                </a:lnTo>
                <a:lnTo>
                  <a:pt x="337696" y="101600"/>
                </a:lnTo>
                <a:lnTo>
                  <a:pt x="413896" y="101600"/>
                </a:lnTo>
                <a:lnTo>
                  <a:pt x="464696" y="76200"/>
                </a:lnTo>
                <a:lnTo>
                  <a:pt x="413896" y="50800"/>
                </a:lnTo>
                <a:close/>
              </a:path>
            </a:pathLst>
          </a:custGeom>
          <a:solidFill>
            <a:srgbClr val="1893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935739" y="6016244"/>
            <a:ext cx="185229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80">
                <a:latin typeface="Arial"/>
                <a:cs typeface="Arial"/>
              </a:rPr>
              <a:t>At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the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end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of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clinic, </a:t>
            </a:r>
            <a:r>
              <a:rPr dirty="0" sz="1800" spc="-45">
                <a:latin typeface="Arial"/>
                <a:cs typeface="Arial"/>
              </a:rPr>
              <a:t>patient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calls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ride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93810" y="5964427"/>
            <a:ext cx="1951355" cy="66548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965"/>
              </a:spcBef>
            </a:pPr>
            <a:r>
              <a:rPr dirty="0" sz="1800" spc="-160">
                <a:latin typeface="Arial"/>
                <a:cs typeface="Arial"/>
              </a:rPr>
              <a:t>We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dispatch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ride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@khchaiyachati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77367" y="6129020"/>
            <a:ext cx="2588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Arial"/>
                <a:cs typeface="Arial"/>
              </a:rPr>
              <a:t>Patient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is</a:t>
            </a:r>
            <a:r>
              <a:rPr dirty="0" sz="1800" spc="-60">
                <a:latin typeface="Arial"/>
                <a:cs typeface="Arial"/>
              </a:rPr>
              <a:t> transported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home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9908" y="5043932"/>
            <a:ext cx="19710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latin typeface="Arial"/>
                <a:cs typeface="Arial"/>
              </a:rPr>
              <a:t>Transport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home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8943" y="3797300"/>
            <a:ext cx="9567545" cy="0"/>
          </a:xfrm>
          <a:custGeom>
            <a:avLst/>
            <a:gdLst/>
            <a:ahLst/>
            <a:cxnLst/>
            <a:rect l="l" t="t" r="r" b="b"/>
            <a:pathLst>
              <a:path w="9567545" h="0">
                <a:moveTo>
                  <a:pt x="0" y="0"/>
                </a:moveTo>
                <a:lnTo>
                  <a:pt x="9567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68943" y="3060700"/>
            <a:ext cx="9567545" cy="0"/>
          </a:xfrm>
          <a:custGeom>
            <a:avLst/>
            <a:gdLst/>
            <a:ahLst/>
            <a:cxnLst/>
            <a:rect l="l" t="t" r="r" b="b"/>
            <a:pathLst>
              <a:path w="9567545" h="0">
                <a:moveTo>
                  <a:pt x="0" y="0"/>
                </a:moveTo>
                <a:lnTo>
                  <a:pt x="9567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8943" y="2311400"/>
            <a:ext cx="9567545" cy="0"/>
          </a:xfrm>
          <a:custGeom>
            <a:avLst/>
            <a:gdLst/>
            <a:ahLst/>
            <a:cxnLst/>
            <a:rect l="l" t="t" r="r" b="b"/>
            <a:pathLst>
              <a:path w="9567545" h="0">
                <a:moveTo>
                  <a:pt x="0" y="0"/>
                </a:moveTo>
                <a:lnTo>
                  <a:pt x="9567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8943" y="1574800"/>
            <a:ext cx="9567545" cy="0"/>
          </a:xfrm>
          <a:custGeom>
            <a:avLst/>
            <a:gdLst/>
            <a:ahLst/>
            <a:cxnLst/>
            <a:rect l="l" t="t" r="r" b="b"/>
            <a:pathLst>
              <a:path w="9567545" h="0">
                <a:moveTo>
                  <a:pt x="0" y="0"/>
                </a:moveTo>
                <a:lnTo>
                  <a:pt x="9567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8943" y="835562"/>
            <a:ext cx="9567545" cy="0"/>
          </a:xfrm>
          <a:custGeom>
            <a:avLst/>
            <a:gdLst/>
            <a:ahLst/>
            <a:cxnLst/>
            <a:rect l="l" t="t" r="r" b="b"/>
            <a:pathLst>
              <a:path w="9567545" h="0">
                <a:moveTo>
                  <a:pt x="0" y="0"/>
                </a:moveTo>
                <a:lnTo>
                  <a:pt x="9567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68943" y="4538294"/>
            <a:ext cx="9567545" cy="0"/>
          </a:xfrm>
          <a:custGeom>
            <a:avLst/>
            <a:gdLst/>
            <a:ahLst/>
            <a:cxnLst/>
            <a:rect l="l" t="t" r="r" b="b"/>
            <a:pathLst>
              <a:path w="9567545" h="0">
                <a:moveTo>
                  <a:pt x="0" y="0"/>
                </a:moveTo>
                <a:lnTo>
                  <a:pt x="9567111" y="1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2164379" y="1669347"/>
            <a:ext cx="8559800" cy="1752600"/>
            <a:chOff x="2164379" y="1669347"/>
            <a:chExt cx="8559800" cy="1752600"/>
          </a:xfrm>
        </p:grpSpPr>
        <p:sp>
          <p:nvSpPr>
            <p:cNvPr id="9" name="object 9"/>
            <p:cNvSpPr/>
            <p:nvPr/>
          </p:nvSpPr>
          <p:spPr>
            <a:xfrm>
              <a:off x="2200450" y="1733194"/>
              <a:ext cx="8504555" cy="1246505"/>
            </a:xfrm>
            <a:custGeom>
              <a:avLst/>
              <a:gdLst/>
              <a:ahLst/>
              <a:cxnLst/>
              <a:rect l="l" t="t" r="r" b="b"/>
              <a:pathLst>
                <a:path w="8504555" h="1246505">
                  <a:moveTo>
                    <a:pt x="0" y="298806"/>
                  </a:moveTo>
                  <a:lnTo>
                    <a:pt x="1063450" y="565506"/>
                  </a:lnTo>
                  <a:lnTo>
                    <a:pt x="2130250" y="870306"/>
                  </a:lnTo>
                  <a:lnTo>
                    <a:pt x="3184350" y="603606"/>
                  </a:lnTo>
                  <a:lnTo>
                    <a:pt x="4251150" y="895706"/>
                  </a:lnTo>
                  <a:lnTo>
                    <a:pt x="5317950" y="0"/>
                  </a:lnTo>
                  <a:lnTo>
                    <a:pt x="6372050" y="1162406"/>
                  </a:lnTo>
                  <a:lnTo>
                    <a:pt x="7438850" y="794106"/>
                  </a:lnTo>
                  <a:lnTo>
                    <a:pt x="8504099" y="124605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379" y="1999547"/>
              <a:ext cx="63500" cy="63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8479" y="2266247"/>
              <a:ext cx="63500" cy="63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279" y="2571047"/>
              <a:ext cx="63500" cy="63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2079" y="2304347"/>
              <a:ext cx="63500" cy="63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8879" y="2583747"/>
              <a:ext cx="63500" cy="63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2979" y="1694747"/>
              <a:ext cx="63500" cy="63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9779" y="2850447"/>
              <a:ext cx="63500" cy="63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6579" y="2494847"/>
              <a:ext cx="63500" cy="63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0679" y="2939347"/>
              <a:ext cx="63500" cy="635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84311" y="1704933"/>
              <a:ext cx="8500110" cy="1684020"/>
            </a:xfrm>
            <a:custGeom>
              <a:avLst/>
              <a:gdLst/>
              <a:ahLst/>
              <a:cxnLst/>
              <a:rect l="l" t="t" r="r" b="b"/>
              <a:pathLst>
                <a:path w="8500110" h="1684020">
                  <a:moveTo>
                    <a:pt x="13699" y="818929"/>
                  </a:moveTo>
                  <a:lnTo>
                    <a:pt x="5480" y="822706"/>
                  </a:lnTo>
                  <a:lnTo>
                    <a:pt x="0" y="837506"/>
                  </a:lnTo>
                  <a:lnTo>
                    <a:pt x="3778" y="845726"/>
                  </a:lnTo>
                  <a:lnTo>
                    <a:pt x="98971" y="880967"/>
                  </a:lnTo>
                  <a:lnTo>
                    <a:pt x="107190" y="877189"/>
                  </a:lnTo>
                  <a:lnTo>
                    <a:pt x="112669" y="862389"/>
                  </a:lnTo>
                  <a:lnTo>
                    <a:pt x="108892" y="854170"/>
                  </a:lnTo>
                  <a:lnTo>
                    <a:pt x="13699" y="818929"/>
                  </a:lnTo>
                  <a:close/>
                </a:path>
                <a:path w="8500110" h="1684020">
                  <a:moveTo>
                    <a:pt x="201282" y="888373"/>
                  </a:moveTo>
                  <a:lnTo>
                    <a:pt x="193062" y="892152"/>
                  </a:lnTo>
                  <a:lnTo>
                    <a:pt x="187584" y="906951"/>
                  </a:lnTo>
                  <a:lnTo>
                    <a:pt x="191361" y="915170"/>
                  </a:lnTo>
                  <a:lnTo>
                    <a:pt x="286553" y="950412"/>
                  </a:lnTo>
                  <a:lnTo>
                    <a:pt x="294773" y="946633"/>
                  </a:lnTo>
                  <a:lnTo>
                    <a:pt x="300253" y="931834"/>
                  </a:lnTo>
                  <a:lnTo>
                    <a:pt x="296475" y="923615"/>
                  </a:lnTo>
                  <a:lnTo>
                    <a:pt x="201282" y="888373"/>
                  </a:lnTo>
                  <a:close/>
                </a:path>
                <a:path w="8500110" h="1684020">
                  <a:moveTo>
                    <a:pt x="388865" y="957818"/>
                  </a:moveTo>
                  <a:lnTo>
                    <a:pt x="380645" y="961597"/>
                  </a:lnTo>
                  <a:lnTo>
                    <a:pt x="375166" y="976396"/>
                  </a:lnTo>
                  <a:lnTo>
                    <a:pt x="378945" y="984615"/>
                  </a:lnTo>
                  <a:lnTo>
                    <a:pt x="474136" y="1019856"/>
                  </a:lnTo>
                  <a:lnTo>
                    <a:pt x="482357" y="1016080"/>
                  </a:lnTo>
                  <a:lnTo>
                    <a:pt x="487836" y="1001279"/>
                  </a:lnTo>
                  <a:lnTo>
                    <a:pt x="484057" y="993059"/>
                  </a:lnTo>
                  <a:lnTo>
                    <a:pt x="388865" y="957818"/>
                  </a:lnTo>
                  <a:close/>
                </a:path>
                <a:path w="8500110" h="1684020">
                  <a:moveTo>
                    <a:pt x="576447" y="1027263"/>
                  </a:moveTo>
                  <a:lnTo>
                    <a:pt x="568228" y="1031041"/>
                  </a:lnTo>
                  <a:lnTo>
                    <a:pt x="562749" y="1045841"/>
                  </a:lnTo>
                  <a:lnTo>
                    <a:pt x="566527" y="1054061"/>
                  </a:lnTo>
                  <a:lnTo>
                    <a:pt x="661719" y="1089303"/>
                  </a:lnTo>
                  <a:lnTo>
                    <a:pt x="669940" y="1085524"/>
                  </a:lnTo>
                  <a:lnTo>
                    <a:pt x="675419" y="1070724"/>
                  </a:lnTo>
                  <a:lnTo>
                    <a:pt x="671640" y="1062504"/>
                  </a:lnTo>
                  <a:lnTo>
                    <a:pt x="576447" y="1027263"/>
                  </a:lnTo>
                  <a:close/>
                </a:path>
                <a:path w="8500110" h="1684020">
                  <a:moveTo>
                    <a:pt x="764030" y="1096708"/>
                  </a:moveTo>
                  <a:lnTo>
                    <a:pt x="755811" y="1100486"/>
                  </a:lnTo>
                  <a:lnTo>
                    <a:pt x="750332" y="1115287"/>
                  </a:lnTo>
                  <a:lnTo>
                    <a:pt x="754110" y="1123506"/>
                  </a:lnTo>
                  <a:lnTo>
                    <a:pt x="849303" y="1158748"/>
                  </a:lnTo>
                  <a:lnTo>
                    <a:pt x="857523" y="1154969"/>
                  </a:lnTo>
                  <a:lnTo>
                    <a:pt x="863001" y="1140170"/>
                  </a:lnTo>
                  <a:lnTo>
                    <a:pt x="859223" y="1131949"/>
                  </a:lnTo>
                  <a:lnTo>
                    <a:pt x="764030" y="1096708"/>
                  </a:lnTo>
                  <a:close/>
                </a:path>
                <a:path w="8500110" h="1684020">
                  <a:moveTo>
                    <a:pt x="951614" y="1166154"/>
                  </a:moveTo>
                  <a:lnTo>
                    <a:pt x="943394" y="1169931"/>
                  </a:lnTo>
                  <a:lnTo>
                    <a:pt x="937915" y="1184732"/>
                  </a:lnTo>
                  <a:lnTo>
                    <a:pt x="941693" y="1192951"/>
                  </a:lnTo>
                  <a:lnTo>
                    <a:pt x="1036886" y="1228192"/>
                  </a:lnTo>
                  <a:lnTo>
                    <a:pt x="1045105" y="1224414"/>
                  </a:lnTo>
                  <a:lnTo>
                    <a:pt x="1050584" y="1209615"/>
                  </a:lnTo>
                  <a:lnTo>
                    <a:pt x="1046806" y="1201395"/>
                  </a:lnTo>
                  <a:lnTo>
                    <a:pt x="951614" y="1166154"/>
                  </a:lnTo>
                  <a:close/>
                </a:path>
                <a:path w="8500110" h="1684020">
                  <a:moveTo>
                    <a:pt x="1235741" y="1192027"/>
                  </a:moveTo>
                  <a:lnTo>
                    <a:pt x="1135255" y="1206381"/>
                  </a:lnTo>
                  <a:lnTo>
                    <a:pt x="1129827" y="1213619"/>
                  </a:lnTo>
                  <a:lnTo>
                    <a:pt x="1132058" y="1229241"/>
                  </a:lnTo>
                  <a:lnTo>
                    <a:pt x="1139296" y="1234669"/>
                  </a:lnTo>
                  <a:lnTo>
                    <a:pt x="1239782" y="1220315"/>
                  </a:lnTo>
                  <a:lnTo>
                    <a:pt x="1245210" y="1213077"/>
                  </a:lnTo>
                  <a:lnTo>
                    <a:pt x="1242978" y="1197455"/>
                  </a:lnTo>
                  <a:lnTo>
                    <a:pt x="1235741" y="1192027"/>
                  </a:lnTo>
                  <a:close/>
                </a:path>
                <a:path w="8500110" h="1684020">
                  <a:moveTo>
                    <a:pt x="1433756" y="1163739"/>
                  </a:moveTo>
                  <a:lnTo>
                    <a:pt x="1333270" y="1178093"/>
                  </a:lnTo>
                  <a:lnTo>
                    <a:pt x="1327842" y="1185331"/>
                  </a:lnTo>
                  <a:lnTo>
                    <a:pt x="1330073" y="1200953"/>
                  </a:lnTo>
                  <a:lnTo>
                    <a:pt x="1337311" y="1206381"/>
                  </a:lnTo>
                  <a:lnTo>
                    <a:pt x="1437797" y="1192027"/>
                  </a:lnTo>
                  <a:lnTo>
                    <a:pt x="1443225" y="1184789"/>
                  </a:lnTo>
                  <a:lnTo>
                    <a:pt x="1440992" y="1169167"/>
                  </a:lnTo>
                  <a:lnTo>
                    <a:pt x="1433756" y="1163739"/>
                  </a:lnTo>
                  <a:close/>
                </a:path>
                <a:path w="8500110" h="1684020">
                  <a:moveTo>
                    <a:pt x="1631770" y="1135451"/>
                  </a:moveTo>
                  <a:lnTo>
                    <a:pt x="1531284" y="1149805"/>
                  </a:lnTo>
                  <a:lnTo>
                    <a:pt x="1525856" y="1157043"/>
                  </a:lnTo>
                  <a:lnTo>
                    <a:pt x="1528088" y="1172665"/>
                  </a:lnTo>
                  <a:lnTo>
                    <a:pt x="1535325" y="1178093"/>
                  </a:lnTo>
                  <a:lnTo>
                    <a:pt x="1635812" y="1163739"/>
                  </a:lnTo>
                  <a:lnTo>
                    <a:pt x="1641240" y="1156501"/>
                  </a:lnTo>
                  <a:lnTo>
                    <a:pt x="1639007" y="1140879"/>
                  </a:lnTo>
                  <a:lnTo>
                    <a:pt x="1631770" y="1135451"/>
                  </a:lnTo>
                  <a:close/>
                </a:path>
                <a:path w="8500110" h="1684020">
                  <a:moveTo>
                    <a:pt x="1829785" y="1107163"/>
                  </a:moveTo>
                  <a:lnTo>
                    <a:pt x="1729299" y="1121517"/>
                  </a:lnTo>
                  <a:lnTo>
                    <a:pt x="1723871" y="1128755"/>
                  </a:lnTo>
                  <a:lnTo>
                    <a:pt x="1726102" y="1144377"/>
                  </a:lnTo>
                  <a:lnTo>
                    <a:pt x="1733340" y="1149805"/>
                  </a:lnTo>
                  <a:lnTo>
                    <a:pt x="1833826" y="1135451"/>
                  </a:lnTo>
                  <a:lnTo>
                    <a:pt x="1839254" y="1128213"/>
                  </a:lnTo>
                  <a:lnTo>
                    <a:pt x="1837021" y="1112591"/>
                  </a:lnTo>
                  <a:lnTo>
                    <a:pt x="1829785" y="1107163"/>
                  </a:lnTo>
                  <a:close/>
                </a:path>
                <a:path w="8500110" h="1684020">
                  <a:moveTo>
                    <a:pt x="2027800" y="1078875"/>
                  </a:moveTo>
                  <a:lnTo>
                    <a:pt x="1927313" y="1093231"/>
                  </a:lnTo>
                  <a:lnTo>
                    <a:pt x="1921885" y="1100467"/>
                  </a:lnTo>
                  <a:lnTo>
                    <a:pt x="1924117" y="1116091"/>
                  </a:lnTo>
                  <a:lnTo>
                    <a:pt x="1931355" y="1121517"/>
                  </a:lnTo>
                  <a:lnTo>
                    <a:pt x="2031841" y="1107163"/>
                  </a:lnTo>
                  <a:lnTo>
                    <a:pt x="2037269" y="1099926"/>
                  </a:lnTo>
                  <a:lnTo>
                    <a:pt x="2035037" y="1084303"/>
                  </a:lnTo>
                  <a:lnTo>
                    <a:pt x="2027800" y="1078875"/>
                  </a:lnTo>
                  <a:close/>
                </a:path>
                <a:path w="8500110" h="1684020">
                  <a:moveTo>
                    <a:pt x="2141694" y="1062604"/>
                  </a:moveTo>
                  <a:lnTo>
                    <a:pt x="2125328" y="1064943"/>
                  </a:lnTo>
                  <a:lnTo>
                    <a:pt x="2119900" y="1072179"/>
                  </a:lnTo>
                  <a:lnTo>
                    <a:pt x="2122131" y="1087803"/>
                  </a:lnTo>
                  <a:lnTo>
                    <a:pt x="2129369" y="1093229"/>
                  </a:lnTo>
                  <a:lnTo>
                    <a:pt x="2150174" y="1090258"/>
                  </a:lnTo>
                  <a:lnTo>
                    <a:pt x="2151877" y="1089677"/>
                  </a:lnTo>
                  <a:lnTo>
                    <a:pt x="2197340" y="1063933"/>
                  </a:lnTo>
                  <a:lnTo>
                    <a:pt x="2139348" y="1063933"/>
                  </a:lnTo>
                  <a:lnTo>
                    <a:pt x="2141694" y="1062604"/>
                  </a:lnTo>
                  <a:close/>
                </a:path>
                <a:path w="8500110" h="1684020">
                  <a:moveTo>
                    <a:pt x="2144368" y="1062222"/>
                  </a:moveTo>
                  <a:lnTo>
                    <a:pt x="2141694" y="1062604"/>
                  </a:lnTo>
                  <a:lnTo>
                    <a:pt x="2139348" y="1063933"/>
                  </a:lnTo>
                  <a:lnTo>
                    <a:pt x="2144368" y="1062222"/>
                  </a:lnTo>
                  <a:close/>
                </a:path>
                <a:path w="8500110" h="1684020">
                  <a:moveTo>
                    <a:pt x="2200361" y="1062222"/>
                  </a:moveTo>
                  <a:lnTo>
                    <a:pt x="2144368" y="1062222"/>
                  </a:lnTo>
                  <a:lnTo>
                    <a:pt x="2139348" y="1063933"/>
                  </a:lnTo>
                  <a:lnTo>
                    <a:pt x="2197340" y="1063933"/>
                  </a:lnTo>
                  <a:lnTo>
                    <a:pt x="2200361" y="1062222"/>
                  </a:lnTo>
                  <a:close/>
                </a:path>
                <a:path w="8500110" h="1684020">
                  <a:moveTo>
                    <a:pt x="2210940" y="1023393"/>
                  </a:moveTo>
                  <a:lnTo>
                    <a:pt x="2141694" y="1062604"/>
                  </a:lnTo>
                  <a:lnTo>
                    <a:pt x="2144368" y="1062222"/>
                  </a:lnTo>
                  <a:lnTo>
                    <a:pt x="2200361" y="1062222"/>
                  </a:lnTo>
                  <a:lnTo>
                    <a:pt x="2225020" y="1048259"/>
                  </a:lnTo>
                  <a:lnTo>
                    <a:pt x="2227435" y="1039540"/>
                  </a:lnTo>
                  <a:lnTo>
                    <a:pt x="2219659" y="1025808"/>
                  </a:lnTo>
                  <a:lnTo>
                    <a:pt x="2210940" y="1023393"/>
                  </a:lnTo>
                  <a:close/>
                </a:path>
                <a:path w="8500110" h="1684020">
                  <a:moveTo>
                    <a:pt x="2384996" y="924831"/>
                  </a:moveTo>
                  <a:lnTo>
                    <a:pt x="2296669" y="974849"/>
                  </a:lnTo>
                  <a:lnTo>
                    <a:pt x="2294254" y="983568"/>
                  </a:lnTo>
                  <a:lnTo>
                    <a:pt x="2302031" y="997300"/>
                  </a:lnTo>
                  <a:lnTo>
                    <a:pt x="2310748" y="999714"/>
                  </a:lnTo>
                  <a:lnTo>
                    <a:pt x="2399076" y="949697"/>
                  </a:lnTo>
                  <a:lnTo>
                    <a:pt x="2401491" y="940978"/>
                  </a:lnTo>
                  <a:lnTo>
                    <a:pt x="2393715" y="927246"/>
                  </a:lnTo>
                  <a:lnTo>
                    <a:pt x="2384996" y="924831"/>
                  </a:lnTo>
                  <a:close/>
                </a:path>
                <a:path w="8500110" h="1684020">
                  <a:moveTo>
                    <a:pt x="2559053" y="826270"/>
                  </a:moveTo>
                  <a:lnTo>
                    <a:pt x="2470725" y="876287"/>
                  </a:lnTo>
                  <a:lnTo>
                    <a:pt x="2468311" y="885005"/>
                  </a:lnTo>
                  <a:lnTo>
                    <a:pt x="2476087" y="898738"/>
                  </a:lnTo>
                  <a:lnTo>
                    <a:pt x="2484805" y="901152"/>
                  </a:lnTo>
                  <a:lnTo>
                    <a:pt x="2573133" y="851134"/>
                  </a:lnTo>
                  <a:lnTo>
                    <a:pt x="2575547" y="842417"/>
                  </a:lnTo>
                  <a:lnTo>
                    <a:pt x="2567771" y="828685"/>
                  </a:lnTo>
                  <a:lnTo>
                    <a:pt x="2559053" y="826270"/>
                  </a:lnTo>
                  <a:close/>
                </a:path>
                <a:path w="8500110" h="1684020">
                  <a:moveTo>
                    <a:pt x="2733109" y="727708"/>
                  </a:moveTo>
                  <a:lnTo>
                    <a:pt x="2644781" y="777725"/>
                  </a:lnTo>
                  <a:lnTo>
                    <a:pt x="2642367" y="786443"/>
                  </a:lnTo>
                  <a:lnTo>
                    <a:pt x="2650143" y="800176"/>
                  </a:lnTo>
                  <a:lnTo>
                    <a:pt x="2658861" y="802590"/>
                  </a:lnTo>
                  <a:lnTo>
                    <a:pt x="2747190" y="752574"/>
                  </a:lnTo>
                  <a:lnTo>
                    <a:pt x="2749604" y="743855"/>
                  </a:lnTo>
                  <a:lnTo>
                    <a:pt x="2741828" y="730123"/>
                  </a:lnTo>
                  <a:lnTo>
                    <a:pt x="2733109" y="727708"/>
                  </a:lnTo>
                  <a:close/>
                </a:path>
                <a:path w="8500110" h="1684020">
                  <a:moveTo>
                    <a:pt x="2907165" y="629146"/>
                  </a:moveTo>
                  <a:lnTo>
                    <a:pt x="2818837" y="679162"/>
                  </a:lnTo>
                  <a:lnTo>
                    <a:pt x="2816423" y="687881"/>
                  </a:lnTo>
                  <a:lnTo>
                    <a:pt x="2824199" y="701614"/>
                  </a:lnTo>
                  <a:lnTo>
                    <a:pt x="2832917" y="704028"/>
                  </a:lnTo>
                  <a:lnTo>
                    <a:pt x="2921246" y="654011"/>
                  </a:lnTo>
                  <a:lnTo>
                    <a:pt x="2923660" y="645293"/>
                  </a:lnTo>
                  <a:lnTo>
                    <a:pt x="2915884" y="631560"/>
                  </a:lnTo>
                  <a:lnTo>
                    <a:pt x="2907165" y="629146"/>
                  </a:lnTo>
                  <a:close/>
                </a:path>
                <a:path w="8500110" h="1684020">
                  <a:moveTo>
                    <a:pt x="3081221" y="530584"/>
                  </a:moveTo>
                  <a:lnTo>
                    <a:pt x="2992893" y="580602"/>
                  </a:lnTo>
                  <a:lnTo>
                    <a:pt x="2990479" y="589319"/>
                  </a:lnTo>
                  <a:lnTo>
                    <a:pt x="2998255" y="603053"/>
                  </a:lnTo>
                  <a:lnTo>
                    <a:pt x="3006973" y="605467"/>
                  </a:lnTo>
                  <a:lnTo>
                    <a:pt x="3095302" y="555449"/>
                  </a:lnTo>
                  <a:lnTo>
                    <a:pt x="3097716" y="546731"/>
                  </a:lnTo>
                  <a:lnTo>
                    <a:pt x="3089939" y="532998"/>
                  </a:lnTo>
                  <a:lnTo>
                    <a:pt x="3081221" y="530584"/>
                  </a:lnTo>
                  <a:close/>
                </a:path>
                <a:path w="8500110" h="1684020">
                  <a:moveTo>
                    <a:pt x="3198360" y="465094"/>
                  </a:moveTo>
                  <a:lnTo>
                    <a:pt x="3195746" y="465733"/>
                  </a:lnTo>
                  <a:lnTo>
                    <a:pt x="3166949" y="482039"/>
                  </a:lnTo>
                  <a:lnTo>
                    <a:pt x="3164535" y="490758"/>
                  </a:lnTo>
                  <a:lnTo>
                    <a:pt x="3172311" y="504490"/>
                  </a:lnTo>
                  <a:lnTo>
                    <a:pt x="3181029" y="506905"/>
                  </a:lnTo>
                  <a:lnTo>
                    <a:pt x="3204013" y="493889"/>
                  </a:lnTo>
                  <a:lnTo>
                    <a:pt x="3199978" y="493745"/>
                  </a:lnTo>
                  <a:lnTo>
                    <a:pt x="3207528" y="491898"/>
                  </a:lnTo>
                  <a:lnTo>
                    <a:pt x="3275694" y="491898"/>
                  </a:lnTo>
                  <a:lnTo>
                    <a:pt x="3277608" y="490117"/>
                  </a:lnTo>
                  <a:lnTo>
                    <a:pt x="3278170" y="474345"/>
                  </a:lnTo>
                  <a:lnTo>
                    <a:pt x="3272007" y="467724"/>
                  </a:lnTo>
                  <a:lnTo>
                    <a:pt x="3198360" y="465094"/>
                  </a:lnTo>
                  <a:close/>
                </a:path>
                <a:path w="8500110" h="1684020">
                  <a:moveTo>
                    <a:pt x="3275694" y="491898"/>
                  </a:moveTo>
                  <a:lnTo>
                    <a:pt x="3207528" y="491898"/>
                  </a:lnTo>
                  <a:lnTo>
                    <a:pt x="3204013" y="493889"/>
                  </a:lnTo>
                  <a:lnTo>
                    <a:pt x="3270987" y="496281"/>
                  </a:lnTo>
                  <a:lnTo>
                    <a:pt x="3275694" y="491898"/>
                  </a:lnTo>
                  <a:close/>
                </a:path>
                <a:path w="8500110" h="1684020">
                  <a:moveTo>
                    <a:pt x="3207528" y="491898"/>
                  </a:moveTo>
                  <a:lnTo>
                    <a:pt x="3199978" y="493745"/>
                  </a:lnTo>
                  <a:lnTo>
                    <a:pt x="3204013" y="493889"/>
                  </a:lnTo>
                  <a:lnTo>
                    <a:pt x="3207528" y="491898"/>
                  </a:lnTo>
                  <a:close/>
                </a:path>
                <a:path w="8500110" h="1684020">
                  <a:moveTo>
                    <a:pt x="3370463" y="471241"/>
                  </a:moveTo>
                  <a:lnTo>
                    <a:pt x="3363842" y="477404"/>
                  </a:lnTo>
                  <a:lnTo>
                    <a:pt x="3363278" y="493176"/>
                  </a:lnTo>
                  <a:lnTo>
                    <a:pt x="3369443" y="499797"/>
                  </a:lnTo>
                  <a:lnTo>
                    <a:pt x="3470884" y="503420"/>
                  </a:lnTo>
                  <a:lnTo>
                    <a:pt x="3477506" y="497255"/>
                  </a:lnTo>
                  <a:lnTo>
                    <a:pt x="3478068" y="481484"/>
                  </a:lnTo>
                  <a:lnTo>
                    <a:pt x="3471905" y="474863"/>
                  </a:lnTo>
                  <a:lnTo>
                    <a:pt x="3370463" y="471241"/>
                  </a:lnTo>
                  <a:close/>
                </a:path>
                <a:path w="8500110" h="1684020">
                  <a:moveTo>
                    <a:pt x="3570361" y="478379"/>
                  </a:moveTo>
                  <a:lnTo>
                    <a:pt x="3563739" y="484544"/>
                  </a:lnTo>
                  <a:lnTo>
                    <a:pt x="3563176" y="500315"/>
                  </a:lnTo>
                  <a:lnTo>
                    <a:pt x="3569341" y="506937"/>
                  </a:lnTo>
                  <a:lnTo>
                    <a:pt x="3670782" y="510559"/>
                  </a:lnTo>
                  <a:lnTo>
                    <a:pt x="3677403" y="504395"/>
                  </a:lnTo>
                  <a:lnTo>
                    <a:pt x="3677966" y="488623"/>
                  </a:lnTo>
                  <a:lnTo>
                    <a:pt x="3671802" y="482003"/>
                  </a:lnTo>
                  <a:lnTo>
                    <a:pt x="3570361" y="478379"/>
                  </a:lnTo>
                  <a:close/>
                </a:path>
                <a:path w="8500110" h="1684020">
                  <a:moveTo>
                    <a:pt x="3770257" y="485518"/>
                  </a:moveTo>
                  <a:lnTo>
                    <a:pt x="3763637" y="491683"/>
                  </a:lnTo>
                  <a:lnTo>
                    <a:pt x="3763073" y="507455"/>
                  </a:lnTo>
                  <a:lnTo>
                    <a:pt x="3769238" y="514075"/>
                  </a:lnTo>
                  <a:lnTo>
                    <a:pt x="3870680" y="517698"/>
                  </a:lnTo>
                  <a:lnTo>
                    <a:pt x="3877301" y="511534"/>
                  </a:lnTo>
                  <a:lnTo>
                    <a:pt x="3877863" y="495763"/>
                  </a:lnTo>
                  <a:lnTo>
                    <a:pt x="3871700" y="489141"/>
                  </a:lnTo>
                  <a:lnTo>
                    <a:pt x="3770257" y="485518"/>
                  </a:lnTo>
                  <a:close/>
                </a:path>
                <a:path w="8500110" h="1684020">
                  <a:moveTo>
                    <a:pt x="3970155" y="492658"/>
                  </a:moveTo>
                  <a:lnTo>
                    <a:pt x="3963535" y="498822"/>
                  </a:lnTo>
                  <a:lnTo>
                    <a:pt x="3962971" y="514593"/>
                  </a:lnTo>
                  <a:lnTo>
                    <a:pt x="3969136" y="521215"/>
                  </a:lnTo>
                  <a:lnTo>
                    <a:pt x="4070577" y="524837"/>
                  </a:lnTo>
                  <a:lnTo>
                    <a:pt x="4077199" y="518673"/>
                  </a:lnTo>
                  <a:lnTo>
                    <a:pt x="4077761" y="502902"/>
                  </a:lnTo>
                  <a:lnTo>
                    <a:pt x="4071597" y="496281"/>
                  </a:lnTo>
                  <a:lnTo>
                    <a:pt x="3970155" y="492658"/>
                  </a:lnTo>
                  <a:close/>
                </a:path>
                <a:path w="8500110" h="1684020">
                  <a:moveTo>
                    <a:pt x="4170053" y="499797"/>
                  </a:moveTo>
                  <a:lnTo>
                    <a:pt x="4163432" y="505961"/>
                  </a:lnTo>
                  <a:lnTo>
                    <a:pt x="4162869" y="521733"/>
                  </a:lnTo>
                  <a:lnTo>
                    <a:pt x="4169032" y="528354"/>
                  </a:lnTo>
                  <a:lnTo>
                    <a:pt x="4270475" y="531977"/>
                  </a:lnTo>
                  <a:lnTo>
                    <a:pt x="4277095" y="525813"/>
                  </a:lnTo>
                  <a:lnTo>
                    <a:pt x="4277659" y="510040"/>
                  </a:lnTo>
                  <a:lnTo>
                    <a:pt x="4271495" y="503420"/>
                  </a:lnTo>
                  <a:lnTo>
                    <a:pt x="4170053" y="499797"/>
                  </a:lnTo>
                  <a:close/>
                </a:path>
                <a:path w="8500110" h="1684020">
                  <a:moveTo>
                    <a:pt x="4453465" y="433628"/>
                  </a:moveTo>
                  <a:lnTo>
                    <a:pt x="4358237" y="468773"/>
                  </a:lnTo>
                  <a:lnTo>
                    <a:pt x="4354450" y="476989"/>
                  </a:lnTo>
                  <a:lnTo>
                    <a:pt x="4359915" y="491794"/>
                  </a:lnTo>
                  <a:lnTo>
                    <a:pt x="4368130" y="495580"/>
                  </a:lnTo>
                  <a:lnTo>
                    <a:pt x="4463359" y="460437"/>
                  </a:lnTo>
                  <a:lnTo>
                    <a:pt x="4467146" y="452221"/>
                  </a:lnTo>
                  <a:lnTo>
                    <a:pt x="4461681" y="437415"/>
                  </a:lnTo>
                  <a:lnTo>
                    <a:pt x="4453465" y="433628"/>
                  </a:lnTo>
                  <a:close/>
                </a:path>
                <a:path w="8500110" h="1684020">
                  <a:moveTo>
                    <a:pt x="4641119" y="364375"/>
                  </a:moveTo>
                  <a:lnTo>
                    <a:pt x="4545891" y="399520"/>
                  </a:lnTo>
                  <a:lnTo>
                    <a:pt x="4542104" y="407736"/>
                  </a:lnTo>
                  <a:lnTo>
                    <a:pt x="4547569" y="422541"/>
                  </a:lnTo>
                  <a:lnTo>
                    <a:pt x="4555784" y="426327"/>
                  </a:lnTo>
                  <a:lnTo>
                    <a:pt x="4651013" y="391184"/>
                  </a:lnTo>
                  <a:lnTo>
                    <a:pt x="4654800" y="382967"/>
                  </a:lnTo>
                  <a:lnTo>
                    <a:pt x="4649335" y="368162"/>
                  </a:lnTo>
                  <a:lnTo>
                    <a:pt x="4641119" y="364375"/>
                  </a:lnTo>
                  <a:close/>
                </a:path>
                <a:path w="8500110" h="1684020">
                  <a:moveTo>
                    <a:pt x="4828773" y="295122"/>
                  </a:moveTo>
                  <a:lnTo>
                    <a:pt x="4733545" y="330266"/>
                  </a:lnTo>
                  <a:lnTo>
                    <a:pt x="4729759" y="338482"/>
                  </a:lnTo>
                  <a:lnTo>
                    <a:pt x="4735222" y="353287"/>
                  </a:lnTo>
                  <a:lnTo>
                    <a:pt x="4743438" y="357074"/>
                  </a:lnTo>
                  <a:lnTo>
                    <a:pt x="4838666" y="321929"/>
                  </a:lnTo>
                  <a:lnTo>
                    <a:pt x="4842454" y="313714"/>
                  </a:lnTo>
                  <a:lnTo>
                    <a:pt x="4836989" y="298909"/>
                  </a:lnTo>
                  <a:lnTo>
                    <a:pt x="4828773" y="295122"/>
                  </a:lnTo>
                  <a:close/>
                </a:path>
                <a:path w="8500110" h="1684020">
                  <a:moveTo>
                    <a:pt x="5016427" y="225869"/>
                  </a:moveTo>
                  <a:lnTo>
                    <a:pt x="4921199" y="261012"/>
                  </a:lnTo>
                  <a:lnTo>
                    <a:pt x="4917413" y="269228"/>
                  </a:lnTo>
                  <a:lnTo>
                    <a:pt x="4922876" y="284034"/>
                  </a:lnTo>
                  <a:lnTo>
                    <a:pt x="4931092" y="287821"/>
                  </a:lnTo>
                  <a:lnTo>
                    <a:pt x="5026320" y="252676"/>
                  </a:lnTo>
                  <a:lnTo>
                    <a:pt x="5030108" y="244461"/>
                  </a:lnTo>
                  <a:lnTo>
                    <a:pt x="5024643" y="229655"/>
                  </a:lnTo>
                  <a:lnTo>
                    <a:pt x="5016427" y="225869"/>
                  </a:lnTo>
                  <a:close/>
                </a:path>
                <a:path w="8500110" h="1684020">
                  <a:moveTo>
                    <a:pt x="5204081" y="156616"/>
                  </a:moveTo>
                  <a:lnTo>
                    <a:pt x="5108853" y="191759"/>
                  </a:lnTo>
                  <a:lnTo>
                    <a:pt x="5105065" y="199975"/>
                  </a:lnTo>
                  <a:lnTo>
                    <a:pt x="5110530" y="214781"/>
                  </a:lnTo>
                  <a:lnTo>
                    <a:pt x="5118746" y="218568"/>
                  </a:lnTo>
                  <a:lnTo>
                    <a:pt x="5213974" y="183423"/>
                  </a:lnTo>
                  <a:lnTo>
                    <a:pt x="5217760" y="175207"/>
                  </a:lnTo>
                  <a:lnTo>
                    <a:pt x="5212297" y="160402"/>
                  </a:lnTo>
                  <a:lnTo>
                    <a:pt x="5204081" y="156616"/>
                  </a:lnTo>
                  <a:close/>
                </a:path>
                <a:path w="8500110" h="1684020">
                  <a:moveTo>
                    <a:pt x="5356642" y="131829"/>
                  </a:moveTo>
                  <a:lnTo>
                    <a:pt x="5322225" y="131829"/>
                  </a:lnTo>
                  <a:lnTo>
                    <a:pt x="5339035" y="137270"/>
                  </a:lnTo>
                  <a:lnTo>
                    <a:pt x="5328490" y="141162"/>
                  </a:lnTo>
                  <a:lnTo>
                    <a:pt x="5359413" y="187224"/>
                  </a:lnTo>
                  <a:lnTo>
                    <a:pt x="5368290" y="188970"/>
                  </a:lnTo>
                  <a:lnTo>
                    <a:pt x="5381393" y="180174"/>
                  </a:lnTo>
                  <a:lnTo>
                    <a:pt x="5383138" y="171298"/>
                  </a:lnTo>
                  <a:lnTo>
                    <a:pt x="5356642" y="131829"/>
                  </a:lnTo>
                  <a:close/>
                </a:path>
                <a:path w="8500110" h="1684020">
                  <a:moveTo>
                    <a:pt x="5335329" y="108179"/>
                  </a:moveTo>
                  <a:lnTo>
                    <a:pt x="5296507" y="122506"/>
                  </a:lnTo>
                  <a:lnTo>
                    <a:pt x="5292719" y="130722"/>
                  </a:lnTo>
                  <a:lnTo>
                    <a:pt x="5298184" y="145528"/>
                  </a:lnTo>
                  <a:lnTo>
                    <a:pt x="5306400" y="149315"/>
                  </a:lnTo>
                  <a:lnTo>
                    <a:pt x="5328490" y="141162"/>
                  </a:lnTo>
                  <a:lnTo>
                    <a:pt x="5322225" y="131829"/>
                  </a:lnTo>
                  <a:lnTo>
                    <a:pt x="5356642" y="131829"/>
                  </a:lnTo>
                  <a:lnTo>
                    <a:pt x="5342275" y="110427"/>
                  </a:lnTo>
                  <a:lnTo>
                    <a:pt x="5335329" y="108179"/>
                  </a:lnTo>
                  <a:close/>
                </a:path>
                <a:path w="8500110" h="1684020">
                  <a:moveTo>
                    <a:pt x="5322225" y="131829"/>
                  </a:moveTo>
                  <a:lnTo>
                    <a:pt x="5328490" y="141162"/>
                  </a:lnTo>
                  <a:lnTo>
                    <a:pt x="5339035" y="137270"/>
                  </a:lnTo>
                  <a:lnTo>
                    <a:pt x="5322225" y="131829"/>
                  </a:lnTo>
                  <a:close/>
                </a:path>
                <a:path w="8500110" h="1684020">
                  <a:moveTo>
                    <a:pt x="5429173" y="251349"/>
                  </a:moveTo>
                  <a:lnTo>
                    <a:pt x="5416071" y="260145"/>
                  </a:lnTo>
                  <a:lnTo>
                    <a:pt x="5414324" y="269021"/>
                  </a:lnTo>
                  <a:lnTo>
                    <a:pt x="5470902" y="353298"/>
                  </a:lnTo>
                  <a:lnTo>
                    <a:pt x="5479778" y="355043"/>
                  </a:lnTo>
                  <a:lnTo>
                    <a:pt x="5492880" y="346247"/>
                  </a:lnTo>
                  <a:lnTo>
                    <a:pt x="5494627" y="337371"/>
                  </a:lnTo>
                  <a:lnTo>
                    <a:pt x="5438049" y="253094"/>
                  </a:lnTo>
                  <a:lnTo>
                    <a:pt x="5429173" y="251349"/>
                  </a:lnTo>
                  <a:close/>
                </a:path>
                <a:path w="8500110" h="1684020">
                  <a:moveTo>
                    <a:pt x="5540662" y="417422"/>
                  </a:moveTo>
                  <a:lnTo>
                    <a:pt x="5527558" y="426218"/>
                  </a:lnTo>
                  <a:lnTo>
                    <a:pt x="5525813" y="435094"/>
                  </a:lnTo>
                  <a:lnTo>
                    <a:pt x="5582389" y="519371"/>
                  </a:lnTo>
                  <a:lnTo>
                    <a:pt x="5591266" y="521117"/>
                  </a:lnTo>
                  <a:lnTo>
                    <a:pt x="5604369" y="512321"/>
                  </a:lnTo>
                  <a:lnTo>
                    <a:pt x="5606115" y="503444"/>
                  </a:lnTo>
                  <a:lnTo>
                    <a:pt x="5549538" y="419168"/>
                  </a:lnTo>
                  <a:lnTo>
                    <a:pt x="5540662" y="417422"/>
                  </a:lnTo>
                  <a:close/>
                </a:path>
                <a:path w="8500110" h="1684020">
                  <a:moveTo>
                    <a:pt x="5652150" y="583495"/>
                  </a:moveTo>
                  <a:lnTo>
                    <a:pt x="5639046" y="592292"/>
                  </a:lnTo>
                  <a:lnTo>
                    <a:pt x="5637301" y="601168"/>
                  </a:lnTo>
                  <a:lnTo>
                    <a:pt x="5693877" y="685445"/>
                  </a:lnTo>
                  <a:lnTo>
                    <a:pt x="5702754" y="687190"/>
                  </a:lnTo>
                  <a:lnTo>
                    <a:pt x="5715857" y="678394"/>
                  </a:lnTo>
                  <a:lnTo>
                    <a:pt x="5717602" y="669518"/>
                  </a:lnTo>
                  <a:lnTo>
                    <a:pt x="5661026" y="585241"/>
                  </a:lnTo>
                  <a:lnTo>
                    <a:pt x="5652150" y="583495"/>
                  </a:lnTo>
                  <a:close/>
                </a:path>
                <a:path w="8500110" h="1684020">
                  <a:moveTo>
                    <a:pt x="5763637" y="749569"/>
                  </a:moveTo>
                  <a:lnTo>
                    <a:pt x="5750534" y="758365"/>
                  </a:lnTo>
                  <a:lnTo>
                    <a:pt x="5748789" y="767241"/>
                  </a:lnTo>
                  <a:lnTo>
                    <a:pt x="5805366" y="851518"/>
                  </a:lnTo>
                  <a:lnTo>
                    <a:pt x="5814242" y="853264"/>
                  </a:lnTo>
                  <a:lnTo>
                    <a:pt x="5827345" y="844468"/>
                  </a:lnTo>
                  <a:lnTo>
                    <a:pt x="5829091" y="835591"/>
                  </a:lnTo>
                  <a:lnTo>
                    <a:pt x="5772513" y="751314"/>
                  </a:lnTo>
                  <a:lnTo>
                    <a:pt x="5763637" y="749569"/>
                  </a:lnTo>
                  <a:close/>
                </a:path>
                <a:path w="8500110" h="1684020">
                  <a:moveTo>
                    <a:pt x="5875126" y="915642"/>
                  </a:moveTo>
                  <a:lnTo>
                    <a:pt x="5862022" y="924438"/>
                  </a:lnTo>
                  <a:lnTo>
                    <a:pt x="5860277" y="933315"/>
                  </a:lnTo>
                  <a:lnTo>
                    <a:pt x="5916853" y="1017592"/>
                  </a:lnTo>
                  <a:lnTo>
                    <a:pt x="5925731" y="1019337"/>
                  </a:lnTo>
                  <a:lnTo>
                    <a:pt x="5938833" y="1010541"/>
                  </a:lnTo>
                  <a:lnTo>
                    <a:pt x="5940578" y="1001665"/>
                  </a:lnTo>
                  <a:lnTo>
                    <a:pt x="5884002" y="917388"/>
                  </a:lnTo>
                  <a:lnTo>
                    <a:pt x="5875126" y="915642"/>
                  </a:lnTo>
                  <a:close/>
                </a:path>
                <a:path w="8500110" h="1684020">
                  <a:moveTo>
                    <a:pt x="5986613" y="1081716"/>
                  </a:moveTo>
                  <a:lnTo>
                    <a:pt x="5973511" y="1090512"/>
                  </a:lnTo>
                  <a:lnTo>
                    <a:pt x="5971766" y="1099388"/>
                  </a:lnTo>
                  <a:lnTo>
                    <a:pt x="6028343" y="1183665"/>
                  </a:lnTo>
                  <a:lnTo>
                    <a:pt x="6037219" y="1185411"/>
                  </a:lnTo>
                  <a:lnTo>
                    <a:pt x="6050321" y="1176614"/>
                  </a:lnTo>
                  <a:lnTo>
                    <a:pt x="6052068" y="1167738"/>
                  </a:lnTo>
                  <a:lnTo>
                    <a:pt x="5995490" y="1083461"/>
                  </a:lnTo>
                  <a:lnTo>
                    <a:pt x="5986613" y="1081716"/>
                  </a:lnTo>
                  <a:close/>
                </a:path>
                <a:path w="8500110" h="1684020">
                  <a:moveTo>
                    <a:pt x="6098103" y="1247788"/>
                  </a:moveTo>
                  <a:lnTo>
                    <a:pt x="6084999" y="1256584"/>
                  </a:lnTo>
                  <a:lnTo>
                    <a:pt x="6083254" y="1265462"/>
                  </a:lnTo>
                  <a:lnTo>
                    <a:pt x="6139831" y="1349739"/>
                  </a:lnTo>
                  <a:lnTo>
                    <a:pt x="6148707" y="1351484"/>
                  </a:lnTo>
                  <a:lnTo>
                    <a:pt x="6161810" y="1342688"/>
                  </a:lnTo>
                  <a:lnTo>
                    <a:pt x="6163556" y="1333812"/>
                  </a:lnTo>
                  <a:lnTo>
                    <a:pt x="6106979" y="1249535"/>
                  </a:lnTo>
                  <a:lnTo>
                    <a:pt x="6098103" y="1247788"/>
                  </a:lnTo>
                  <a:close/>
                </a:path>
                <a:path w="8500110" h="1684020">
                  <a:moveTo>
                    <a:pt x="6209591" y="1413863"/>
                  </a:moveTo>
                  <a:lnTo>
                    <a:pt x="6196488" y="1422659"/>
                  </a:lnTo>
                  <a:lnTo>
                    <a:pt x="6194742" y="1431535"/>
                  </a:lnTo>
                  <a:lnTo>
                    <a:pt x="6251319" y="1515812"/>
                  </a:lnTo>
                  <a:lnTo>
                    <a:pt x="6260195" y="1517557"/>
                  </a:lnTo>
                  <a:lnTo>
                    <a:pt x="6273299" y="1508761"/>
                  </a:lnTo>
                  <a:lnTo>
                    <a:pt x="6275044" y="1499885"/>
                  </a:lnTo>
                  <a:lnTo>
                    <a:pt x="6218467" y="1415608"/>
                  </a:lnTo>
                  <a:lnTo>
                    <a:pt x="6209591" y="1413863"/>
                  </a:lnTo>
                  <a:close/>
                </a:path>
                <a:path w="8500110" h="1684020">
                  <a:moveTo>
                    <a:pt x="6321079" y="1579935"/>
                  </a:moveTo>
                  <a:lnTo>
                    <a:pt x="6307976" y="1588731"/>
                  </a:lnTo>
                  <a:lnTo>
                    <a:pt x="6306230" y="1597609"/>
                  </a:lnTo>
                  <a:lnTo>
                    <a:pt x="6362809" y="1681885"/>
                  </a:lnTo>
                  <a:lnTo>
                    <a:pt x="6371685" y="1683631"/>
                  </a:lnTo>
                  <a:lnTo>
                    <a:pt x="6384787" y="1674835"/>
                  </a:lnTo>
                  <a:lnTo>
                    <a:pt x="6386532" y="1665958"/>
                  </a:lnTo>
                  <a:lnTo>
                    <a:pt x="6329955" y="1581682"/>
                  </a:lnTo>
                  <a:lnTo>
                    <a:pt x="6321079" y="1579935"/>
                  </a:lnTo>
                  <a:close/>
                </a:path>
                <a:path w="8500110" h="1684020">
                  <a:moveTo>
                    <a:pt x="6498863" y="1549149"/>
                  </a:moveTo>
                  <a:lnTo>
                    <a:pt x="6489853" y="1549961"/>
                  </a:lnTo>
                  <a:lnTo>
                    <a:pt x="6424809" y="1627888"/>
                  </a:lnTo>
                  <a:lnTo>
                    <a:pt x="6425620" y="1636899"/>
                  </a:lnTo>
                  <a:lnTo>
                    <a:pt x="6437736" y="1647012"/>
                  </a:lnTo>
                  <a:lnTo>
                    <a:pt x="6446746" y="1646199"/>
                  </a:lnTo>
                  <a:lnTo>
                    <a:pt x="6511790" y="1568272"/>
                  </a:lnTo>
                  <a:lnTo>
                    <a:pt x="6510978" y="1559261"/>
                  </a:lnTo>
                  <a:lnTo>
                    <a:pt x="6498863" y="1549149"/>
                  </a:lnTo>
                  <a:close/>
                </a:path>
                <a:path w="8500110" h="1684020">
                  <a:moveTo>
                    <a:pt x="6627037" y="1395587"/>
                  </a:moveTo>
                  <a:lnTo>
                    <a:pt x="6618028" y="1396399"/>
                  </a:lnTo>
                  <a:lnTo>
                    <a:pt x="6552984" y="1474327"/>
                  </a:lnTo>
                  <a:lnTo>
                    <a:pt x="6553795" y="1483337"/>
                  </a:lnTo>
                  <a:lnTo>
                    <a:pt x="6565911" y="1493450"/>
                  </a:lnTo>
                  <a:lnTo>
                    <a:pt x="6574920" y="1492638"/>
                  </a:lnTo>
                  <a:lnTo>
                    <a:pt x="6639965" y="1414710"/>
                  </a:lnTo>
                  <a:lnTo>
                    <a:pt x="6639153" y="1405700"/>
                  </a:lnTo>
                  <a:lnTo>
                    <a:pt x="6627037" y="1395587"/>
                  </a:lnTo>
                  <a:close/>
                </a:path>
                <a:path w="8500110" h="1684020">
                  <a:moveTo>
                    <a:pt x="6755213" y="1242025"/>
                  </a:moveTo>
                  <a:lnTo>
                    <a:pt x="6746203" y="1242838"/>
                  </a:lnTo>
                  <a:lnTo>
                    <a:pt x="6681158" y="1320765"/>
                  </a:lnTo>
                  <a:lnTo>
                    <a:pt x="6681970" y="1329776"/>
                  </a:lnTo>
                  <a:lnTo>
                    <a:pt x="6694086" y="1339888"/>
                  </a:lnTo>
                  <a:lnTo>
                    <a:pt x="6703096" y="1339076"/>
                  </a:lnTo>
                  <a:lnTo>
                    <a:pt x="6768141" y="1261149"/>
                  </a:lnTo>
                  <a:lnTo>
                    <a:pt x="6767328" y="1252138"/>
                  </a:lnTo>
                  <a:lnTo>
                    <a:pt x="6755213" y="1242025"/>
                  </a:lnTo>
                  <a:close/>
                </a:path>
                <a:path w="8500110" h="1684020">
                  <a:moveTo>
                    <a:pt x="6883388" y="1088464"/>
                  </a:moveTo>
                  <a:lnTo>
                    <a:pt x="6874377" y="1089276"/>
                  </a:lnTo>
                  <a:lnTo>
                    <a:pt x="6809333" y="1167203"/>
                  </a:lnTo>
                  <a:lnTo>
                    <a:pt x="6810145" y="1176214"/>
                  </a:lnTo>
                  <a:lnTo>
                    <a:pt x="6822260" y="1186327"/>
                  </a:lnTo>
                  <a:lnTo>
                    <a:pt x="6831271" y="1185514"/>
                  </a:lnTo>
                  <a:lnTo>
                    <a:pt x="6896315" y="1107587"/>
                  </a:lnTo>
                  <a:lnTo>
                    <a:pt x="6895503" y="1098576"/>
                  </a:lnTo>
                  <a:lnTo>
                    <a:pt x="6883388" y="1088464"/>
                  </a:lnTo>
                  <a:close/>
                </a:path>
                <a:path w="8500110" h="1684020">
                  <a:moveTo>
                    <a:pt x="7011563" y="934902"/>
                  </a:moveTo>
                  <a:lnTo>
                    <a:pt x="7002552" y="935714"/>
                  </a:lnTo>
                  <a:lnTo>
                    <a:pt x="6937508" y="1013642"/>
                  </a:lnTo>
                  <a:lnTo>
                    <a:pt x="6938321" y="1022652"/>
                  </a:lnTo>
                  <a:lnTo>
                    <a:pt x="6950435" y="1032765"/>
                  </a:lnTo>
                  <a:lnTo>
                    <a:pt x="6959446" y="1031953"/>
                  </a:lnTo>
                  <a:lnTo>
                    <a:pt x="7024490" y="954025"/>
                  </a:lnTo>
                  <a:lnTo>
                    <a:pt x="7023679" y="945015"/>
                  </a:lnTo>
                  <a:lnTo>
                    <a:pt x="7011563" y="934902"/>
                  </a:lnTo>
                  <a:close/>
                </a:path>
                <a:path w="8500110" h="1684020">
                  <a:moveTo>
                    <a:pt x="7139738" y="781342"/>
                  </a:moveTo>
                  <a:lnTo>
                    <a:pt x="7130728" y="782153"/>
                  </a:lnTo>
                  <a:lnTo>
                    <a:pt x="7065683" y="860080"/>
                  </a:lnTo>
                  <a:lnTo>
                    <a:pt x="7066495" y="869091"/>
                  </a:lnTo>
                  <a:lnTo>
                    <a:pt x="7078611" y="879203"/>
                  </a:lnTo>
                  <a:lnTo>
                    <a:pt x="7087621" y="878391"/>
                  </a:lnTo>
                  <a:lnTo>
                    <a:pt x="7152665" y="800464"/>
                  </a:lnTo>
                  <a:lnTo>
                    <a:pt x="7151853" y="791453"/>
                  </a:lnTo>
                  <a:lnTo>
                    <a:pt x="7139738" y="781342"/>
                  </a:lnTo>
                  <a:close/>
                </a:path>
                <a:path w="8500110" h="1684020">
                  <a:moveTo>
                    <a:pt x="7267912" y="627780"/>
                  </a:moveTo>
                  <a:lnTo>
                    <a:pt x="7258903" y="628591"/>
                  </a:lnTo>
                  <a:lnTo>
                    <a:pt x="7193859" y="706520"/>
                  </a:lnTo>
                  <a:lnTo>
                    <a:pt x="7194670" y="715529"/>
                  </a:lnTo>
                  <a:lnTo>
                    <a:pt x="7206786" y="725642"/>
                  </a:lnTo>
                  <a:lnTo>
                    <a:pt x="7215795" y="724830"/>
                  </a:lnTo>
                  <a:lnTo>
                    <a:pt x="7280840" y="646902"/>
                  </a:lnTo>
                  <a:lnTo>
                    <a:pt x="7280028" y="637893"/>
                  </a:lnTo>
                  <a:lnTo>
                    <a:pt x="7267912" y="627780"/>
                  </a:lnTo>
                  <a:close/>
                </a:path>
                <a:path w="8500110" h="1684020">
                  <a:moveTo>
                    <a:pt x="7396088" y="474218"/>
                  </a:moveTo>
                  <a:lnTo>
                    <a:pt x="7387078" y="475030"/>
                  </a:lnTo>
                  <a:lnTo>
                    <a:pt x="7322033" y="552958"/>
                  </a:lnTo>
                  <a:lnTo>
                    <a:pt x="7322845" y="561967"/>
                  </a:lnTo>
                  <a:lnTo>
                    <a:pt x="7334961" y="572080"/>
                  </a:lnTo>
                  <a:lnTo>
                    <a:pt x="7343971" y="571268"/>
                  </a:lnTo>
                  <a:lnTo>
                    <a:pt x="7409016" y="493341"/>
                  </a:lnTo>
                  <a:lnTo>
                    <a:pt x="7408204" y="484331"/>
                  </a:lnTo>
                  <a:lnTo>
                    <a:pt x="7396088" y="474218"/>
                  </a:lnTo>
                  <a:close/>
                </a:path>
                <a:path w="8500110" h="1684020">
                  <a:moveTo>
                    <a:pt x="7553424" y="362371"/>
                  </a:moveTo>
                  <a:lnTo>
                    <a:pt x="7458814" y="399150"/>
                  </a:lnTo>
                  <a:lnTo>
                    <a:pt x="7455170" y="407429"/>
                  </a:lnTo>
                  <a:lnTo>
                    <a:pt x="7460888" y="422139"/>
                  </a:lnTo>
                  <a:lnTo>
                    <a:pt x="7469167" y="425784"/>
                  </a:lnTo>
                  <a:lnTo>
                    <a:pt x="7563777" y="389004"/>
                  </a:lnTo>
                  <a:lnTo>
                    <a:pt x="7567420" y="380725"/>
                  </a:lnTo>
                  <a:lnTo>
                    <a:pt x="7561703" y="366016"/>
                  </a:lnTo>
                  <a:lnTo>
                    <a:pt x="7553424" y="362371"/>
                  </a:lnTo>
                  <a:close/>
                </a:path>
                <a:path w="8500110" h="1684020">
                  <a:moveTo>
                    <a:pt x="7739857" y="289897"/>
                  </a:moveTo>
                  <a:lnTo>
                    <a:pt x="7645247" y="326675"/>
                  </a:lnTo>
                  <a:lnTo>
                    <a:pt x="7641603" y="334956"/>
                  </a:lnTo>
                  <a:lnTo>
                    <a:pt x="7647321" y="349665"/>
                  </a:lnTo>
                  <a:lnTo>
                    <a:pt x="7655600" y="353308"/>
                  </a:lnTo>
                  <a:lnTo>
                    <a:pt x="7750210" y="316530"/>
                  </a:lnTo>
                  <a:lnTo>
                    <a:pt x="7753854" y="308250"/>
                  </a:lnTo>
                  <a:lnTo>
                    <a:pt x="7748136" y="293541"/>
                  </a:lnTo>
                  <a:lnTo>
                    <a:pt x="7739857" y="289897"/>
                  </a:lnTo>
                  <a:close/>
                </a:path>
                <a:path w="8500110" h="1684020">
                  <a:moveTo>
                    <a:pt x="7926290" y="217422"/>
                  </a:moveTo>
                  <a:lnTo>
                    <a:pt x="7831681" y="254201"/>
                  </a:lnTo>
                  <a:lnTo>
                    <a:pt x="7828037" y="262481"/>
                  </a:lnTo>
                  <a:lnTo>
                    <a:pt x="7833754" y="277190"/>
                  </a:lnTo>
                  <a:lnTo>
                    <a:pt x="7842034" y="280835"/>
                  </a:lnTo>
                  <a:lnTo>
                    <a:pt x="7936644" y="244055"/>
                  </a:lnTo>
                  <a:lnTo>
                    <a:pt x="7940287" y="235776"/>
                  </a:lnTo>
                  <a:lnTo>
                    <a:pt x="7934570" y="221067"/>
                  </a:lnTo>
                  <a:lnTo>
                    <a:pt x="7926290" y="217422"/>
                  </a:lnTo>
                  <a:close/>
                </a:path>
                <a:path w="8500110" h="1684020">
                  <a:moveTo>
                    <a:pt x="8112724" y="144948"/>
                  </a:moveTo>
                  <a:lnTo>
                    <a:pt x="8018114" y="181726"/>
                  </a:lnTo>
                  <a:lnTo>
                    <a:pt x="8014470" y="190007"/>
                  </a:lnTo>
                  <a:lnTo>
                    <a:pt x="8020188" y="204716"/>
                  </a:lnTo>
                  <a:lnTo>
                    <a:pt x="8028468" y="208360"/>
                  </a:lnTo>
                  <a:lnTo>
                    <a:pt x="8123077" y="171582"/>
                  </a:lnTo>
                  <a:lnTo>
                    <a:pt x="8126721" y="163301"/>
                  </a:lnTo>
                  <a:lnTo>
                    <a:pt x="8121003" y="148592"/>
                  </a:lnTo>
                  <a:lnTo>
                    <a:pt x="8112724" y="144948"/>
                  </a:lnTo>
                  <a:close/>
                </a:path>
                <a:path w="8500110" h="1684020">
                  <a:moveTo>
                    <a:pt x="8299157" y="72473"/>
                  </a:moveTo>
                  <a:lnTo>
                    <a:pt x="8204547" y="109253"/>
                  </a:lnTo>
                  <a:lnTo>
                    <a:pt x="8200904" y="117532"/>
                  </a:lnTo>
                  <a:lnTo>
                    <a:pt x="8206621" y="132241"/>
                  </a:lnTo>
                  <a:lnTo>
                    <a:pt x="8214902" y="135886"/>
                  </a:lnTo>
                  <a:lnTo>
                    <a:pt x="8309510" y="99106"/>
                  </a:lnTo>
                  <a:lnTo>
                    <a:pt x="8313154" y="90827"/>
                  </a:lnTo>
                  <a:lnTo>
                    <a:pt x="8307437" y="76118"/>
                  </a:lnTo>
                  <a:lnTo>
                    <a:pt x="8299157" y="72473"/>
                  </a:lnTo>
                  <a:close/>
                </a:path>
                <a:path w="8500110" h="1684020">
                  <a:moveTo>
                    <a:pt x="8485590" y="0"/>
                  </a:moveTo>
                  <a:lnTo>
                    <a:pt x="8390981" y="36777"/>
                  </a:lnTo>
                  <a:lnTo>
                    <a:pt x="8387337" y="45058"/>
                  </a:lnTo>
                  <a:lnTo>
                    <a:pt x="8393055" y="59767"/>
                  </a:lnTo>
                  <a:lnTo>
                    <a:pt x="8401335" y="63411"/>
                  </a:lnTo>
                  <a:lnTo>
                    <a:pt x="8495943" y="26633"/>
                  </a:lnTo>
                  <a:lnTo>
                    <a:pt x="8499589" y="18352"/>
                  </a:lnTo>
                  <a:lnTo>
                    <a:pt x="8493870" y="3643"/>
                  </a:lnTo>
                  <a:lnTo>
                    <a:pt x="84855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4379" y="2507547"/>
              <a:ext cx="63500" cy="63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479" y="2888547"/>
              <a:ext cx="63500" cy="635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279" y="2748847"/>
              <a:ext cx="63500" cy="635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2079" y="2139247"/>
              <a:ext cx="63500" cy="63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8879" y="2190047"/>
              <a:ext cx="63500" cy="635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2979" y="1783647"/>
              <a:ext cx="63500" cy="635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9779" y="3358447"/>
              <a:ext cx="63500" cy="635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6579" y="2088447"/>
              <a:ext cx="63500" cy="63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0679" y="1669347"/>
              <a:ext cx="63500" cy="635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54730" y="1392428"/>
            <a:ext cx="319405" cy="3262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0.8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0.4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0.2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28339" y="65176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4818" y="4656835"/>
            <a:ext cx="2241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57830" y="4656835"/>
            <a:ext cx="2241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20842" y="4656835"/>
            <a:ext cx="2241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83855" y="4656835"/>
            <a:ext cx="2241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09879" y="4656835"/>
            <a:ext cx="2241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72891" y="4656835"/>
            <a:ext cx="2241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70892" y="4656835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33905" y="4656835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32935" y="4614163"/>
            <a:ext cx="639445" cy="65976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434"/>
              </a:spcBef>
            </a:pP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800" spc="-110">
                <a:solidFill>
                  <a:srgbClr val="595959"/>
                </a:solidFill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 descr="$PPTXTitle"/>
          <p:cNvSpPr txBox="1">
            <a:spLocks noGrp="1"/>
          </p:cNvSpPr>
          <p:nvPr>
            <p:ph type="title"/>
          </p:nvPr>
        </p:nvSpPr>
        <p:spPr>
          <a:xfrm>
            <a:off x="4570617" y="253491"/>
            <a:ext cx="3321685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75">
                <a:solidFill>
                  <a:srgbClr val="595959"/>
                </a:solidFill>
              </a:rPr>
              <a:t>Average</a:t>
            </a:r>
            <a:r>
              <a:rPr dirty="0" sz="2200" spc="-120">
                <a:solidFill>
                  <a:srgbClr val="595959"/>
                </a:solidFill>
              </a:rPr>
              <a:t> show</a:t>
            </a:r>
            <a:r>
              <a:rPr dirty="0" sz="2200" spc="-130">
                <a:solidFill>
                  <a:srgbClr val="595959"/>
                </a:solidFill>
              </a:rPr>
              <a:t> </a:t>
            </a:r>
            <a:r>
              <a:rPr dirty="0" sz="2200" spc="-120">
                <a:solidFill>
                  <a:srgbClr val="595959"/>
                </a:solidFill>
              </a:rPr>
              <a:t>rates</a:t>
            </a:r>
            <a:r>
              <a:rPr dirty="0" sz="2200" spc="-110">
                <a:solidFill>
                  <a:srgbClr val="595959"/>
                </a:solidFill>
              </a:rPr>
              <a:t> </a:t>
            </a:r>
            <a:r>
              <a:rPr dirty="0" sz="2200" spc="-105">
                <a:solidFill>
                  <a:srgbClr val="595959"/>
                </a:solidFill>
              </a:rPr>
              <a:t>over</a:t>
            </a:r>
            <a:r>
              <a:rPr dirty="0" sz="2200" spc="-114">
                <a:solidFill>
                  <a:srgbClr val="595959"/>
                </a:solidFill>
              </a:rPr>
              <a:t> </a:t>
            </a:r>
            <a:r>
              <a:rPr dirty="0" sz="2200" spc="-20">
                <a:solidFill>
                  <a:srgbClr val="595959"/>
                </a:solidFill>
              </a:rPr>
              <a:t>time</a:t>
            </a:r>
            <a:endParaRPr sz="2200"/>
          </a:p>
        </p:txBody>
      </p:sp>
      <p:grpSp>
        <p:nvGrpSpPr>
          <p:cNvPr id="41" name="object 41"/>
          <p:cNvGrpSpPr/>
          <p:nvPr/>
        </p:nvGrpSpPr>
        <p:grpSpPr>
          <a:xfrm>
            <a:off x="4141908" y="5575300"/>
            <a:ext cx="320040" cy="63500"/>
            <a:chOff x="4141908" y="5575300"/>
            <a:chExt cx="320040" cy="63500"/>
          </a:xfrm>
        </p:grpSpPr>
        <p:sp>
          <p:nvSpPr>
            <p:cNvPr id="42" name="object 42"/>
            <p:cNvSpPr/>
            <p:nvPr/>
          </p:nvSpPr>
          <p:spPr>
            <a:xfrm>
              <a:off x="4141908" y="5614315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 h="0">
                  <a:moveTo>
                    <a:pt x="0" y="0"/>
                  </a:moveTo>
                  <a:lnTo>
                    <a:pt x="320040" y="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499" y="5575300"/>
              <a:ext cx="63500" cy="6350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283671" y="5575300"/>
            <a:ext cx="314325" cy="63500"/>
            <a:chOff x="6283671" y="5575300"/>
            <a:chExt cx="314325" cy="63500"/>
          </a:xfrm>
        </p:grpSpPr>
        <p:sp>
          <p:nvSpPr>
            <p:cNvPr id="45" name="object 45"/>
            <p:cNvSpPr/>
            <p:nvPr/>
          </p:nvSpPr>
          <p:spPr>
            <a:xfrm>
              <a:off x="6283671" y="5600028"/>
              <a:ext cx="314325" cy="28575"/>
            </a:xfrm>
            <a:custGeom>
              <a:avLst/>
              <a:gdLst/>
              <a:ahLst/>
              <a:cxnLst/>
              <a:rect l="l" t="t" r="r" b="b"/>
              <a:pathLst>
                <a:path w="314325" h="28575">
                  <a:moveTo>
                    <a:pt x="107904" y="0"/>
                  </a:moveTo>
                  <a:lnTo>
                    <a:pt x="6395" y="0"/>
                  </a:lnTo>
                  <a:lnTo>
                    <a:pt x="0" y="6396"/>
                  </a:lnTo>
                  <a:lnTo>
                    <a:pt x="0" y="22178"/>
                  </a:lnTo>
                  <a:lnTo>
                    <a:pt x="6398" y="28575"/>
                  </a:lnTo>
                  <a:lnTo>
                    <a:pt x="107903" y="28575"/>
                  </a:lnTo>
                  <a:lnTo>
                    <a:pt x="114300" y="22178"/>
                  </a:lnTo>
                  <a:lnTo>
                    <a:pt x="114300" y="6396"/>
                  </a:lnTo>
                  <a:lnTo>
                    <a:pt x="107904" y="0"/>
                  </a:lnTo>
                  <a:close/>
                </a:path>
                <a:path w="314325" h="28575">
                  <a:moveTo>
                    <a:pt x="307929" y="0"/>
                  </a:moveTo>
                  <a:lnTo>
                    <a:pt x="206421" y="0"/>
                  </a:lnTo>
                  <a:lnTo>
                    <a:pt x="200025" y="6396"/>
                  </a:lnTo>
                  <a:lnTo>
                    <a:pt x="200025" y="22178"/>
                  </a:lnTo>
                  <a:lnTo>
                    <a:pt x="206421" y="28575"/>
                  </a:lnTo>
                  <a:lnTo>
                    <a:pt x="307928" y="28575"/>
                  </a:lnTo>
                  <a:lnTo>
                    <a:pt x="314324" y="22178"/>
                  </a:lnTo>
                  <a:lnTo>
                    <a:pt x="314324" y="6396"/>
                  </a:lnTo>
                  <a:lnTo>
                    <a:pt x="3079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3500" y="5575300"/>
              <a:ext cx="63500" cy="6350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484489" y="5431028"/>
            <a:ext cx="3895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8525" algn="l"/>
              </a:tabLst>
            </a:pPr>
            <a:r>
              <a:rPr dirty="0" sz="1800" spc="-65">
                <a:solidFill>
                  <a:srgbClr val="595959"/>
                </a:solidFill>
                <a:latin typeface="Arial"/>
                <a:cs typeface="Arial"/>
              </a:rPr>
              <a:t>Control</a:t>
            </a:r>
            <a:r>
              <a:rPr dirty="0" sz="1800" spc="-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practice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sz="1800" spc="-114">
                <a:solidFill>
                  <a:srgbClr val="595959"/>
                </a:solidFill>
                <a:latin typeface="Arial"/>
                <a:cs typeface="Arial"/>
              </a:rPr>
              <a:t>Rideshare</a:t>
            </a:r>
            <a:r>
              <a:rPr dirty="0" sz="18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595959"/>
                </a:solidFill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76012" y="1005332"/>
            <a:ext cx="1908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latin typeface="Arial"/>
                <a:cs typeface="Arial"/>
              </a:rPr>
              <a:t>Start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intervention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896688" y="1303889"/>
            <a:ext cx="554990" cy="3749675"/>
            <a:chOff x="8896688" y="1303889"/>
            <a:chExt cx="554990" cy="3749675"/>
          </a:xfrm>
        </p:grpSpPr>
        <p:sp>
          <p:nvSpPr>
            <p:cNvPr id="50" name="object 50"/>
            <p:cNvSpPr/>
            <p:nvPr/>
          </p:nvSpPr>
          <p:spPr>
            <a:xfrm>
              <a:off x="9231964" y="1303889"/>
              <a:ext cx="219710" cy="614045"/>
            </a:xfrm>
            <a:custGeom>
              <a:avLst/>
              <a:gdLst/>
              <a:ahLst/>
              <a:cxnLst/>
              <a:rect l="l" t="t" r="r" b="b"/>
              <a:pathLst>
                <a:path w="219709" h="614044">
                  <a:moveTo>
                    <a:pt x="0" y="519254"/>
                  </a:moveTo>
                  <a:lnTo>
                    <a:pt x="15341" y="613862"/>
                  </a:lnTo>
                  <a:lnTo>
                    <a:pt x="76897" y="549937"/>
                  </a:lnTo>
                  <a:lnTo>
                    <a:pt x="50286" y="549937"/>
                  </a:lnTo>
                  <a:lnTo>
                    <a:pt x="23012" y="541414"/>
                  </a:lnTo>
                  <a:lnTo>
                    <a:pt x="27274" y="527777"/>
                  </a:lnTo>
                  <a:lnTo>
                    <a:pt x="0" y="519254"/>
                  </a:lnTo>
                  <a:close/>
                </a:path>
                <a:path w="219709" h="614044">
                  <a:moveTo>
                    <a:pt x="27274" y="527777"/>
                  </a:moveTo>
                  <a:lnTo>
                    <a:pt x="23012" y="541414"/>
                  </a:lnTo>
                  <a:lnTo>
                    <a:pt x="50286" y="549937"/>
                  </a:lnTo>
                  <a:lnTo>
                    <a:pt x="54548" y="536300"/>
                  </a:lnTo>
                  <a:lnTo>
                    <a:pt x="27274" y="527777"/>
                  </a:lnTo>
                  <a:close/>
                </a:path>
                <a:path w="219709" h="614044">
                  <a:moveTo>
                    <a:pt x="54548" y="536300"/>
                  </a:moveTo>
                  <a:lnTo>
                    <a:pt x="50286" y="549937"/>
                  </a:lnTo>
                  <a:lnTo>
                    <a:pt x="76897" y="549937"/>
                  </a:lnTo>
                  <a:lnTo>
                    <a:pt x="81822" y="544823"/>
                  </a:lnTo>
                  <a:lnTo>
                    <a:pt x="54548" y="536300"/>
                  </a:lnTo>
                  <a:close/>
                </a:path>
                <a:path w="219709" h="614044">
                  <a:moveTo>
                    <a:pt x="192204" y="0"/>
                  </a:moveTo>
                  <a:lnTo>
                    <a:pt x="27274" y="527777"/>
                  </a:lnTo>
                  <a:lnTo>
                    <a:pt x="54548" y="536300"/>
                  </a:lnTo>
                  <a:lnTo>
                    <a:pt x="219478" y="8522"/>
                  </a:lnTo>
                  <a:lnTo>
                    <a:pt x="1922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962326" y="4680659"/>
              <a:ext cx="311150" cy="317500"/>
            </a:xfrm>
            <a:custGeom>
              <a:avLst/>
              <a:gdLst/>
              <a:ahLst/>
              <a:cxnLst/>
              <a:rect l="l" t="t" r="r" b="b"/>
              <a:pathLst>
                <a:path w="311150" h="317500">
                  <a:moveTo>
                    <a:pt x="0" y="317299"/>
                  </a:moveTo>
                  <a:lnTo>
                    <a:pt x="154266" y="0"/>
                  </a:lnTo>
                  <a:lnTo>
                    <a:pt x="310783" y="0"/>
                  </a:lnTo>
                  <a:lnTo>
                    <a:pt x="156516" y="317299"/>
                  </a:lnTo>
                  <a:lnTo>
                    <a:pt x="0" y="3172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059431" y="4632848"/>
              <a:ext cx="257175" cy="60960"/>
            </a:xfrm>
            <a:custGeom>
              <a:avLst/>
              <a:gdLst/>
              <a:ahLst/>
              <a:cxnLst/>
              <a:rect l="l" t="t" r="r" b="b"/>
              <a:pathLst>
                <a:path w="257175" h="60960">
                  <a:moveTo>
                    <a:pt x="256734" y="0"/>
                  </a:moveTo>
                  <a:lnTo>
                    <a:pt x="0" y="0"/>
                  </a:lnTo>
                  <a:lnTo>
                    <a:pt x="0" y="60851"/>
                  </a:lnTo>
                  <a:lnTo>
                    <a:pt x="256734" y="60851"/>
                  </a:lnTo>
                  <a:lnTo>
                    <a:pt x="256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059431" y="4632848"/>
              <a:ext cx="257175" cy="60960"/>
            </a:xfrm>
            <a:custGeom>
              <a:avLst/>
              <a:gdLst/>
              <a:ahLst/>
              <a:cxnLst/>
              <a:rect l="l" t="t" r="r" b="b"/>
              <a:pathLst>
                <a:path w="257175" h="60960">
                  <a:moveTo>
                    <a:pt x="0" y="0"/>
                  </a:moveTo>
                  <a:lnTo>
                    <a:pt x="256735" y="0"/>
                  </a:lnTo>
                  <a:lnTo>
                    <a:pt x="256735" y="60852"/>
                  </a:lnTo>
                  <a:lnTo>
                    <a:pt x="0" y="608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903038" y="4986126"/>
              <a:ext cx="257175" cy="60960"/>
            </a:xfrm>
            <a:custGeom>
              <a:avLst/>
              <a:gdLst/>
              <a:ahLst/>
              <a:cxnLst/>
              <a:rect l="l" t="t" r="r" b="b"/>
              <a:pathLst>
                <a:path w="257175" h="60960">
                  <a:moveTo>
                    <a:pt x="256734" y="0"/>
                  </a:moveTo>
                  <a:lnTo>
                    <a:pt x="0" y="0"/>
                  </a:lnTo>
                  <a:lnTo>
                    <a:pt x="0" y="60851"/>
                  </a:lnTo>
                  <a:lnTo>
                    <a:pt x="256734" y="60851"/>
                  </a:lnTo>
                  <a:lnTo>
                    <a:pt x="256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903038" y="4986126"/>
              <a:ext cx="257175" cy="60960"/>
            </a:xfrm>
            <a:custGeom>
              <a:avLst/>
              <a:gdLst/>
              <a:ahLst/>
              <a:cxnLst/>
              <a:rect l="l" t="t" r="r" b="b"/>
              <a:pathLst>
                <a:path w="257175" h="60960">
                  <a:moveTo>
                    <a:pt x="0" y="0"/>
                  </a:moveTo>
                  <a:lnTo>
                    <a:pt x="256735" y="0"/>
                  </a:lnTo>
                  <a:lnTo>
                    <a:pt x="256735" y="60852"/>
                  </a:lnTo>
                  <a:lnTo>
                    <a:pt x="0" y="608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257607" y="1925293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w="0" h="2794000">
                  <a:moveTo>
                    <a:pt x="0" y="2793374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085078" y="1924141"/>
              <a:ext cx="0" cy="2794000"/>
            </a:xfrm>
            <a:custGeom>
              <a:avLst/>
              <a:gdLst/>
              <a:ahLst/>
              <a:cxnLst/>
              <a:rect l="l" t="t" r="r" b="b"/>
              <a:pathLst>
                <a:path w="0" h="2794000">
                  <a:moveTo>
                    <a:pt x="0" y="2793374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097460" y="2588228"/>
              <a:ext cx="133350" cy="406400"/>
            </a:xfrm>
            <a:custGeom>
              <a:avLst/>
              <a:gdLst/>
              <a:ahLst/>
              <a:cxnLst/>
              <a:rect l="l" t="t" r="r" b="b"/>
              <a:pathLst>
                <a:path w="133350" h="406400">
                  <a:moveTo>
                    <a:pt x="132819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32819" y="406400"/>
                  </a:lnTo>
                  <a:lnTo>
                    <a:pt x="132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097460" y="2588228"/>
              <a:ext cx="133350" cy="406400"/>
            </a:xfrm>
            <a:custGeom>
              <a:avLst/>
              <a:gdLst/>
              <a:ahLst/>
              <a:cxnLst/>
              <a:rect l="l" t="t" r="r" b="b"/>
              <a:pathLst>
                <a:path w="133350" h="406400">
                  <a:moveTo>
                    <a:pt x="0" y="0"/>
                  </a:moveTo>
                  <a:lnTo>
                    <a:pt x="132819" y="0"/>
                  </a:lnTo>
                  <a:lnTo>
                    <a:pt x="132819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1658316" y="5821431"/>
            <a:ext cx="9144000" cy="5232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786130">
              <a:lnSpc>
                <a:spcPct val="100000"/>
              </a:lnSpc>
              <a:spcBef>
                <a:spcPts val="150"/>
              </a:spcBef>
            </a:pPr>
            <a:r>
              <a:rPr dirty="0" sz="2800" spc="-300">
                <a:latin typeface="Arial"/>
                <a:cs typeface="Arial"/>
              </a:rPr>
              <a:t>Δ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600" spc="-200" b="1">
                <a:latin typeface="Arial"/>
                <a:cs typeface="Arial"/>
              </a:rPr>
              <a:t>Adjusted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spc="-280" b="1">
                <a:latin typeface="Arial"/>
                <a:cs typeface="Arial"/>
              </a:rPr>
              <a:t>Odds</a:t>
            </a:r>
            <a:r>
              <a:rPr dirty="0" sz="2600" spc="-114" b="1">
                <a:latin typeface="Arial"/>
                <a:cs typeface="Arial"/>
              </a:rPr>
              <a:t> </a:t>
            </a:r>
            <a:r>
              <a:rPr dirty="0" sz="2600" spc="-170" b="1">
                <a:latin typeface="Arial"/>
                <a:cs typeface="Arial"/>
              </a:rPr>
              <a:t>Ratio: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spc="-130" b="1">
                <a:latin typeface="Arial"/>
                <a:cs typeface="Arial"/>
              </a:rPr>
              <a:t>2.52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spc="-210" b="1">
                <a:latin typeface="Arial"/>
                <a:cs typeface="Arial"/>
              </a:rPr>
              <a:t>(95%</a:t>
            </a:r>
            <a:r>
              <a:rPr dirty="0" sz="2600" spc="-114" b="1">
                <a:latin typeface="Arial"/>
                <a:cs typeface="Arial"/>
              </a:rPr>
              <a:t> </a:t>
            </a:r>
            <a:r>
              <a:rPr dirty="0" sz="2600" spc="-240" b="1">
                <a:latin typeface="Arial"/>
                <a:cs typeface="Arial"/>
              </a:rPr>
              <a:t>CI: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spc="-120" b="1">
                <a:latin typeface="Arial"/>
                <a:cs typeface="Arial"/>
              </a:rPr>
              <a:t>1.09-</a:t>
            </a:r>
            <a:r>
              <a:rPr dirty="0" sz="2600" spc="-114" b="1">
                <a:latin typeface="Arial"/>
                <a:cs typeface="Arial"/>
              </a:rPr>
              <a:t>5.85);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p=0.03</a:t>
            </a:r>
            <a:endParaRPr sz="26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834143" y="2733039"/>
            <a:ext cx="452437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445">
                <a:solidFill>
                  <a:srgbClr val="FFFFFF"/>
                </a:solidFill>
              </a:rPr>
              <a:t>The</a:t>
            </a:r>
            <a:r>
              <a:rPr dirty="0" sz="5500" spc="-285">
                <a:solidFill>
                  <a:srgbClr val="FFFFFF"/>
                </a:solidFill>
              </a:rPr>
              <a:t> </a:t>
            </a:r>
            <a:r>
              <a:rPr dirty="0" sz="5500" spc="-290">
                <a:solidFill>
                  <a:srgbClr val="FFFFFF"/>
                </a:solidFill>
              </a:rPr>
              <a:t>Clinical</a:t>
            </a:r>
            <a:r>
              <a:rPr dirty="0" sz="5500" spc="-275">
                <a:solidFill>
                  <a:srgbClr val="FFFFFF"/>
                </a:solidFill>
              </a:rPr>
              <a:t> </a:t>
            </a:r>
            <a:r>
              <a:rPr dirty="0" sz="5500" spc="-325">
                <a:solidFill>
                  <a:srgbClr val="FFFFFF"/>
                </a:solidFill>
              </a:rPr>
              <a:t>Trial</a:t>
            </a:r>
            <a:endParaRPr sz="5500"/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Uptake</a:t>
            </a:r>
            <a:r>
              <a:rPr dirty="0" spc="-220"/>
              <a:t> </a:t>
            </a:r>
            <a:r>
              <a:rPr dirty="0" spc="-10"/>
              <a:t>of</a:t>
            </a:r>
            <a:r>
              <a:rPr dirty="0" spc="-215"/>
              <a:t> </a:t>
            </a:r>
            <a:r>
              <a:rPr dirty="0" spc="-100"/>
              <a:t>intervention:</a:t>
            </a:r>
            <a:r>
              <a:rPr dirty="0" spc="-220"/>
              <a:t> </a:t>
            </a:r>
            <a:r>
              <a:rPr dirty="0" spc="-254"/>
              <a:t>Trial</a:t>
            </a:r>
            <a:r>
              <a:rPr dirty="0" spc="-215"/>
              <a:t> </a:t>
            </a:r>
            <a:r>
              <a:rPr dirty="0" spc="-434"/>
              <a:t>Phase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78611" y="2109480"/>
            <a:ext cx="3121025" cy="2912110"/>
            <a:chOff x="2778611" y="2109480"/>
            <a:chExt cx="3121025" cy="2912110"/>
          </a:xfrm>
        </p:grpSpPr>
        <p:sp>
          <p:nvSpPr>
            <p:cNvPr id="4" name="object 4"/>
            <p:cNvSpPr/>
            <p:nvPr/>
          </p:nvSpPr>
          <p:spPr>
            <a:xfrm>
              <a:off x="2784961" y="5014612"/>
              <a:ext cx="3108325" cy="0"/>
            </a:xfrm>
            <a:custGeom>
              <a:avLst/>
              <a:gdLst/>
              <a:ahLst/>
              <a:cxnLst/>
              <a:rect l="l" t="t" r="r" b="b"/>
              <a:pathLst>
                <a:path w="3108325" h="0">
                  <a:moveTo>
                    <a:pt x="0" y="0"/>
                  </a:moveTo>
                  <a:lnTo>
                    <a:pt x="310783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84961" y="2844800"/>
              <a:ext cx="3108325" cy="1447800"/>
            </a:xfrm>
            <a:custGeom>
              <a:avLst/>
              <a:gdLst/>
              <a:ahLst/>
              <a:cxnLst/>
              <a:rect l="l" t="t" r="r" b="b"/>
              <a:pathLst>
                <a:path w="3108325" h="1447800">
                  <a:moveTo>
                    <a:pt x="2180738" y="1447800"/>
                  </a:moveTo>
                  <a:lnTo>
                    <a:pt x="3107838" y="1447800"/>
                  </a:lnTo>
                </a:path>
                <a:path w="3108325" h="1447800">
                  <a:moveTo>
                    <a:pt x="0" y="723900"/>
                  </a:moveTo>
                  <a:lnTo>
                    <a:pt x="936138" y="723900"/>
                  </a:lnTo>
                </a:path>
                <a:path w="3108325" h="1447800">
                  <a:moveTo>
                    <a:pt x="2180738" y="723900"/>
                  </a:moveTo>
                  <a:lnTo>
                    <a:pt x="3107838" y="723900"/>
                  </a:lnTo>
                </a:path>
                <a:path w="3108325" h="1447800">
                  <a:moveTo>
                    <a:pt x="0" y="0"/>
                  </a:moveTo>
                  <a:lnTo>
                    <a:pt x="936138" y="0"/>
                  </a:lnTo>
                </a:path>
                <a:path w="3108325" h="1447800">
                  <a:moveTo>
                    <a:pt x="2180738" y="0"/>
                  </a:moveTo>
                  <a:lnTo>
                    <a:pt x="310783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84961" y="2115830"/>
              <a:ext cx="3108325" cy="0"/>
            </a:xfrm>
            <a:custGeom>
              <a:avLst/>
              <a:gdLst/>
              <a:ahLst/>
              <a:cxnLst/>
              <a:rect l="l" t="t" r="r" b="b"/>
              <a:pathLst>
                <a:path w="3108325" h="0">
                  <a:moveTo>
                    <a:pt x="0" y="0"/>
                  </a:moveTo>
                  <a:lnTo>
                    <a:pt x="310783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21100" y="2895600"/>
              <a:ext cx="1244600" cy="1219200"/>
            </a:xfrm>
            <a:custGeom>
              <a:avLst/>
              <a:gdLst/>
              <a:ahLst/>
              <a:cxnLst/>
              <a:rect l="l" t="t" r="r" b="b"/>
              <a:pathLst>
                <a:path w="1244600" h="1219200">
                  <a:moveTo>
                    <a:pt x="12446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1244600" y="12192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21100" y="2806700"/>
              <a:ext cx="1244600" cy="88900"/>
            </a:xfrm>
            <a:custGeom>
              <a:avLst/>
              <a:gdLst/>
              <a:ahLst/>
              <a:cxnLst/>
              <a:rect l="l" t="t" r="r" b="b"/>
              <a:pathLst>
                <a:path w="1244600" h="88900">
                  <a:moveTo>
                    <a:pt x="1244600" y="0"/>
                  </a:moveTo>
                  <a:lnTo>
                    <a:pt x="0" y="0"/>
                  </a:lnTo>
                  <a:lnTo>
                    <a:pt x="0" y="88900"/>
                  </a:lnTo>
                  <a:lnTo>
                    <a:pt x="1244600" y="889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21100" y="2115830"/>
              <a:ext cx="1244600" cy="690880"/>
            </a:xfrm>
            <a:custGeom>
              <a:avLst/>
              <a:gdLst/>
              <a:ahLst/>
              <a:cxnLst/>
              <a:rect l="l" t="t" r="r" b="b"/>
              <a:pathLst>
                <a:path w="1244600" h="690880">
                  <a:moveTo>
                    <a:pt x="1244600" y="0"/>
                  </a:moveTo>
                  <a:lnTo>
                    <a:pt x="0" y="0"/>
                  </a:lnTo>
                  <a:lnTo>
                    <a:pt x="0" y="690869"/>
                  </a:lnTo>
                  <a:lnTo>
                    <a:pt x="1244600" y="690869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2784961" y="4292600"/>
            <a:ext cx="936625" cy="0"/>
          </a:xfrm>
          <a:custGeom>
            <a:avLst/>
            <a:gdLst/>
            <a:ahLst/>
            <a:cxnLst/>
            <a:rect l="l" t="t" r="r" b="b"/>
            <a:pathLst>
              <a:path w="936625" h="0">
                <a:moveTo>
                  <a:pt x="0" y="0"/>
                </a:moveTo>
                <a:lnTo>
                  <a:pt x="9361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21100" y="4114799"/>
            <a:ext cx="1244600" cy="900430"/>
          </a:xfrm>
          <a:prstGeom prst="rect">
            <a:avLst/>
          </a:prstGeom>
          <a:solidFill>
            <a:srgbClr val="F8CBAD"/>
          </a:solidFill>
        </p:spPr>
        <p:txBody>
          <a:bodyPr wrap="square" lIns="0" tIns="1689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3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31%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831" y="3388867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3344" y="2736596"/>
            <a:ext cx="2114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4831" y="2346452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5605" y="4885435"/>
            <a:ext cx="209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8580" y="4160011"/>
            <a:ext cx="285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95959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8580" y="3434588"/>
            <a:ext cx="285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95959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8580" y="2709164"/>
            <a:ext cx="285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95959"/>
                </a:solidFill>
                <a:latin typeface="Arial"/>
                <a:cs typeface="Arial"/>
              </a:rPr>
              <a:t>75%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1553" y="1986788"/>
            <a:ext cx="361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7409" y="1565655"/>
            <a:ext cx="63461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6860" algn="l"/>
              </a:tabLst>
            </a:pPr>
            <a:r>
              <a:rPr dirty="0" sz="1900" spc="-75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dirty="0" sz="1900" spc="-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595959"/>
                </a:solidFill>
                <a:latin typeface="Arial"/>
                <a:cs typeface="Arial"/>
              </a:rPr>
              <a:t>Patients</a:t>
            </a:r>
            <a:r>
              <a:rPr dirty="0" sz="1900" spc="-8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5959"/>
                </a:solidFill>
                <a:latin typeface="Arial"/>
                <a:cs typeface="Arial"/>
              </a:rPr>
              <a:t>(n=394)</a:t>
            </a:r>
            <a:r>
              <a:rPr dirty="0" sz="19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baseline="2923" sz="2850" spc="-217">
                <a:solidFill>
                  <a:srgbClr val="595959"/>
                </a:solidFill>
                <a:latin typeface="Arial"/>
                <a:cs typeface="Arial"/>
              </a:rPr>
              <a:t>Scheduled</a:t>
            </a:r>
            <a:r>
              <a:rPr dirty="0" baseline="2923" sz="2850" spc="-127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baseline="2923" sz="2850" spc="-254">
                <a:solidFill>
                  <a:srgbClr val="595959"/>
                </a:solidFill>
                <a:latin typeface="Arial"/>
                <a:cs typeface="Arial"/>
              </a:rPr>
              <a:t>Rides</a:t>
            </a:r>
            <a:r>
              <a:rPr dirty="0" baseline="2923" sz="2850" spc="-1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baseline="2923" sz="2850" spc="-127">
                <a:solidFill>
                  <a:srgbClr val="595959"/>
                </a:solidFill>
                <a:latin typeface="Arial"/>
                <a:cs typeface="Arial"/>
              </a:rPr>
              <a:t>(n=93)</a:t>
            </a:r>
            <a:endParaRPr baseline="2923" sz="2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19022" y="54042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489854" y="5168900"/>
            <a:ext cx="1537970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dirty="0" sz="1800" spc="-120">
                <a:solidFill>
                  <a:srgbClr val="595959"/>
                </a:solidFill>
                <a:latin typeface="Arial"/>
                <a:cs typeface="Arial"/>
              </a:rPr>
              <a:t>Scheduled</a:t>
            </a:r>
            <a:r>
              <a:rPr dirty="0" sz="1800" spc="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595959"/>
                </a:solidFill>
                <a:latin typeface="Arial"/>
                <a:cs typeface="Arial"/>
              </a:rPr>
              <a:t>Rides 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dirty="0" sz="1800" spc="-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interested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1646" y="54042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442477" y="5168900"/>
            <a:ext cx="1523365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dirty="0" sz="18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595959"/>
                </a:solidFill>
                <a:latin typeface="Arial"/>
                <a:cs typeface="Arial"/>
              </a:rPr>
              <a:t>offered</a:t>
            </a:r>
            <a:r>
              <a:rPr dirty="0" sz="1800" spc="-1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95959"/>
                </a:solidFill>
                <a:latin typeface="Arial"/>
                <a:cs typeface="Arial"/>
              </a:rPr>
              <a:t>ride </a:t>
            </a: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Did</a:t>
            </a:r>
            <a:r>
              <a:rPr dirty="0" sz="18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answer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9022" y="57958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71646" y="57958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7040616" y="2121024"/>
            <a:ext cx="3120390" cy="2905125"/>
            <a:chOff x="7040616" y="2121024"/>
            <a:chExt cx="3120390" cy="2905125"/>
          </a:xfrm>
        </p:grpSpPr>
        <p:sp>
          <p:nvSpPr>
            <p:cNvPr id="28" name="object 28"/>
            <p:cNvSpPr/>
            <p:nvPr/>
          </p:nvSpPr>
          <p:spPr>
            <a:xfrm>
              <a:off x="7046966" y="5019446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46966" y="2844800"/>
              <a:ext cx="3107690" cy="1447800"/>
            </a:xfrm>
            <a:custGeom>
              <a:avLst/>
              <a:gdLst/>
              <a:ahLst/>
              <a:cxnLst/>
              <a:rect l="l" t="t" r="r" b="b"/>
              <a:pathLst>
                <a:path w="3107690" h="1447800">
                  <a:moveTo>
                    <a:pt x="0" y="1447800"/>
                  </a:moveTo>
                  <a:lnTo>
                    <a:pt x="1068332" y="1447800"/>
                  </a:lnTo>
                </a:path>
                <a:path w="3107690" h="1447800">
                  <a:moveTo>
                    <a:pt x="2046232" y="1447800"/>
                  </a:moveTo>
                  <a:lnTo>
                    <a:pt x="3107074" y="1447800"/>
                  </a:lnTo>
                </a:path>
                <a:path w="3107690" h="1447800">
                  <a:moveTo>
                    <a:pt x="0" y="723900"/>
                  </a:moveTo>
                  <a:lnTo>
                    <a:pt x="1068332" y="723900"/>
                  </a:lnTo>
                </a:path>
                <a:path w="3107690" h="1447800">
                  <a:moveTo>
                    <a:pt x="2046232" y="723900"/>
                  </a:moveTo>
                  <a:lnTo>
                    <a:pt x="3107074" y="723900"/>
                  </a:lnTo>
                </a:path>
                <a:path w="3107690" h="1447800">
                  <a:moveTo>
                    <a:pt x="0" y="0"/>
                  </a:moveTo>
                  <a:lnTo>
                    <a:pt x="1068332" y="0"/>
                  </a:lnTo>
                </a:path>
                <a:path w="3107690" h="1447800">
                  <a:moveTo>
                    <a:pt x="2046232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046966" y="2127374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299" y="4064000"/>
              <a:ext cx="977900" cy="9499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115299" y="4064000"/>
              <a:ext cx="977900" cy="949960"/>
            </a:xfrm>
            <a:custGeom>
              <a:avLst/>
              <a:gdLst/>
              <a:ahLst/>
              <a:cxnLst/>
              <a:rect l="l" t="t" r="r" b="b"/>
              <a:pathLst>
                <a:path w="977900" h="949960">
                  <a:moveTo>
                    <a:pt x="0" y="949959"/>
                  </a:moveTo>
                  <a:lnTo>
                    <a:pt x="0" y="0"/>
                  </a:lnTo>
                  <a:lnTo>
                    <a:pt x="977900" y="0"/>
                  </a:lnTo>
                  <a:lnTo>
                    <a:pt x="977900" y="949959"/>
                  </a:lnTo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115299" y="2127374"/>
              <a:ext cx="977900" cy="1466850"/>
            </a:xfrm>
            <a:custGeom>
              <a:avLst/>
              <a:gdLst/>
              <a:ahLst/>
              <a:cxnLst/>
              <a:rect l="l" t="t" r="r" b="b"/>
              <a:pathLst>
                <a:path w="977900" h="1466850">
                  <a:moveTo>
                    <a:pt x="977900" y="0"/>
                  </a:moveTo>
                  <a:lnTo>
                    <a:pt x="0" y="0"/>
                  </a:lnTo>
                  <a:lnTo>
                    <a:pt x="0" y="1466725"/>
                  </a:lnTo>
                  <a:lnTo>
                    <a:pt x="977900" y="1466725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375D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8121650" y="4425188"/>
            <a:ext cx="965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2F5597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15300" y="3594100"/>
            <a:ext cx="977900" cy="469900"/>
          </a:xfrm>
          <a:prstGeom prst="rect">
            <a:avLst/>
          </a:prstGeom>
          <a:solidFill>
            <a:srgbClr val="8FAADC"/>
          </a:solidFill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56455" y="2739644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46%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49109" y="5328587"/>
            <a:ext cx="138430" cy="138430"/>
            <a:chOff x="7749109" y="5328587"/>
            <a:chExt cx="138430" cy="138430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5459" y="5334937"/>
              <a:ext cx="125530" cy="12553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755459" y="5334937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0" y="0"/>
                  </a:moveTo>
                  <a:lnTo>
                    <a:pt x="125530" y="0"/>
                  </a:lnTo>
                  <a:lnTo>
                    <a:pt x="125530" y="125530"/>
                  </a:lnTo>
                  <a:lnTo>
                    <a:pt x="0" y="12553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7926292" y="5214620"/>
            <a:ext cx="1435735" cy="836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sz="1800" spc="-95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dirty="0" sz="1800" spc="-1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rides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85"/>
              </a:spcBef>
            </a:pPr>
            <a:r>
              <a:rPr dirty="0" sz="1800" spc="-14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direction </a:t>
            </a:r>
            <a:r>
              <a:rPr dirty="0" sz="1800" spc="-70">
                <a:solidFill>
                  <a:srgbClr val="595959"/>
                </a:solidFill>
                <a:latin typeface="Arial"/>
                <a:cs typeface="Arial"/>
              </a:rPr>
              <a:t>Both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595959"/>
                </a:solidFill>
                <a:latin typeface="Arial"/>
                <a:cs typeface="Arial"/>
              </a:rPr>
              <a:t>directions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55459" y="5603601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755459" y="5872265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375D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4945226" y="2119746"/>
            <a:ext cx="4867910" cy="2895600"/>
            <a:chOff x="4945226" y="2119746"/>
            <a:chExt cx="4867910" cy="2895600"/>
          </a:xfrm>
        </p:grpSpPr>
        <p:sp>
          <p:nvSpPr>
            <p:cNvPr id="44" name="object 44"/>
            <p:cNvSpPr/>
            <p:nvPr/>
          </p:nvSpPr>
          <p:spPr>
            <a:xfrm>
              <a:off x="4945215" y="2119756"/>
              <a:ext cx="3256915" cy="2895600"/>
            </a:xfrm>
            <a:custGeom>
              <a:avLst/>
              <a:gdLst/>
              <a:ahLst/>
              <a:cxnLst/>
              <a:rect l="l" t="t" r="r" b="b"/>
              <a:pathLst>
                <a:path w="3256915" h="2895600">
                  <a:moveTo>
                    <a:pt x="3187395" y="688771"/>
                  </a:moveTo>
                  <a:lnTo>
                    <a:pt x="0" y="688771"/>
                  </a:lnTo>
                  <a:lnTo>
                    <a:pt x="3187395" y="2895600"/>
                  </a:lnTo>
                  <a:lnTo>
                    <a:pt x="3187395" y="688771"/>
                  </a:lnTo>
                  <a:close/>
                </a:path>
                <a:path w="3256915" h="2895600">
                  <a:moveTo>
                    <a:pt x="3256673" y="0"/>
                  </a:moveTo>
                  <a:lnTo>
                    <a:pt x="14706" y="0"/>
                  </a:lnTo>
                  <a:lnTo>
                    <a:pt x="14706" y="688759"/>
                  </a:lnTo>
                  <a:lnTo>
                    <a:pt x="3256673" y="688759"/>
                  </a:lnTo>
                  <a:lnTo>
                    <a:pt x="3256673" y="0"/>
                  </a:lnTo>
                  <a:close/>
                </a:path>
              </a:pathLst>
            </a:custGeom>
            <a:solidFill>
              <a:srgbClr val="4472C4">
                <a:alpha val="168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208477" y="2145323"/>
              <a:ext cx="598170" cy="1934845"/>
            </a:xfrm>
            <a:custGeom>
              <a:avLst/>
              <a:gdLst/>
              <a:ahLst/>
              <a:cxnLst/>
              <a:rect l="l" t="t" r="r" b="b"/>
              <a:pathLst>
                <a:path w="598170" h="1934845">
                  <a:moveTo>
                    <a:pt x="0" y="0"/>
                  </a:moveTo>
                  <a:lnTo>
                    <a:pt x="79469" y="1779"/>
                  </a:lnTo>
                  <a:lnTo>
                    <a:pt x="150879" y="6802"/>
                  </a:lnTo>
                  <a:lnTo>
                    <a:pt x="211381" y="14592"/>
                  </a:lnTo>
                  <a:lnTo>
                    <a:pt x="258124" y="24675"/>
                  </a:lnTo>
                  <a:lnTo>
                    <a:pt x="298938" y="49821"/>
                  </a:lnTo>
                  <a:lnTo>
                    <a:pt x="298938" y="917332"/>
                  </a:lnTo>
                  <a:lnTo>
                    <a:pt x="309616" y="930577"/>
                  </a:lnTo>
                  <a:lnTo>
                    <a:pt x="386495" y="952561"/>
                  </a:lnTo>
                  <a:lnTo>
                    <a:pt x="446997" y="960351"/>
                  </a:lnTo>
                  <a:lnTo>
                    <a:pt x="518407" y="965374"/>
                  </a:lnTo>
                  <a:lnTo>
                    <a:pt x="597877" y="967154"/>
                  </a:lnTo>
                  <a:lnTo>
                    <a:pt x="518407" y="968933"/>
                  </a:lnTo>
                  <a:lnTo>
                    <a:pt x="446997" y="973956"/>
                  </a:lnTo>
                  <a:lnTo>
                    <a:pt x="386495" y="981746"/>
                  </a:lnTo>
                  <a:lnTo>
                    <a:pt x="339752" y="991829"/>
                  </a:lnTo>
                  <a:lnTo>
                    <a:pt x="298938" y="1016976"/>
                  </a:lnTo>
                  <a:lnTo>
                    <a:pt x="298938" y="1884487"/>
                  </a:lnTo>
                  <a:lnTo>
                    <a:pt x="288260" y="1897731"/>
                  </a:lnTo>
                  <a:lnTo>
                    <a:pt x="258124" y="1909632"/>
                  </a:lnTo>
                  <a:lnTo>
                    <a:pt x="211381" y="1919715"/>
                  </a:lnTo>
                  <a:lnTo>
                    <a:pt x="150879" y="1927505"/>
                  </a:lnTo>
                  <a:lnTo>
                    <a:pt x="79469" y="1932528"/>
                  </a:lnTo>
                  <a:lnTo>
                    <a:pt x="0" y="1934308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9955431" y="2974340"/>
            <a:ext cx="419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latin typeface="Arial"/>
                <a:cs typeface="Arial"/>
              </a:rPr>
              <a:t>61%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Transportation</a:t>
            </a:r>
            <a:r>
              <a:rPr dirty="0" spc="-170"/>
              <a:t> </a:t>
            </a:r>
            <a:r>
              <a:rPr dirty="0" spc="-10"/>
              <a:t>trial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6088" y="3779520"/>
            <a:ext cx="3789045" cy="2670175"/>
            <a:chOff x="1466088" y="3779520"/>
            <a:chExt cx="3789045" cy="2670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088" y="3779520"/>
              <a:ext cx="3779520" cy="8351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2704" y="3870960"/>
              <a:ext cx="2883408" cy="7376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17904" y="3781468"/>
              <a:ext cx="3676015" cy="731520"/>
            </a:xfrm>
            <a:custGeom>
              <a:avLst/>
              <a:gdLst/>
              <a:ahLst/>
              <a:cxnLst/>
              <a:rect l="l" t="t" r="r" b="b"/>
              <a:pathLst>
                <a:path w="3676015" h="731520">
                  <a:moveTo>
                    <a:pt x="3310128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3310128" y="731519"/>
                  </a:lnTo>
                  <a:lnTo>
                    <a:pt x="3675888" y="365760"/>
                  </a:lnTo>
                  <a:lnTo>
                    <a:pt x="331012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6088" y="4678680"/>
              <a:ext cx="3788664" cy="850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3520" y="4593336"/>
              <a:ext cx="3547872" cy="1103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4000" y="4686722"/>
              <a:ext cx="3670300" cy="731520"/>
            </a:xfrm>
            <a:custGeom>
              <a:avLst/>
              <a:gdLst/>
              <a:ahLst/>
              <a:cxnLst/>
              <a:rect l="l" t="t" r="r" b="b"/>
              <a:pathLst>
                <a:path w="3670300" h="731520">
                  <a:moveTo>
                    <a:pt x="3304033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304033" y="731520"/>
                  </a:lnTo>
                  <a:lnTo>
                    <a:pt x="3669791" y="365760"/>
                  </a:lnTo>
                  <a:lnTo>
                    <a:pt x="330403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4000" y="4686722"/>
              <a:ext cx="3670300" cy="731520"/>
            </a:xfrm>
            <a:custGeom>
              <a:avLst/>
              <a:gdLst/>
              <a:ahLst/>
              <a:cxnLst/>
              <a:rect l="l" t="t" r="r" b="b"/>
              <a:pathLst>
                <a:path w="3670300" h="731520">
                  <a:moveTo>
                    <a:pt x="0" y="0"/>
                  </a:moveTo>
                  <a:lnTo>
                    <a:pt x="3304033" y="0"/>
                  </a:lnTo>
                  <a:lnTo>
                    <a:pt x="3669792" y="365760"/>
                  </a:lnTo>
                  <a:lnTo>
                    <a:pt x="3304033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088" y="5599176"/>
              <a:ext cx="3788664" cy="850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8672" y="5696712"/>
              <a:ext cx="1877568" cy="7376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24000" y="5607220"/>
              <a:ext cx="3670300" cy="731520"/>
            </a:xfrm>
            <a:custGeom>
              <a:avLst/>
              <a:gdLst/>
              <a:ahLst/>
              <a:cxnLst/>
              <a:rect l="l" t="t" r="r" b="b"/>
              <a:pathLst>
                <a:path w="3670300" h="731520">
                  <a:moveTo>
                    <a:pt x="3304033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304033" y="731520"/>
                  </a:lnTo>
                  <a:lnTo>
                    <a:pt x="3669791" y="365760"/>
                  </a:lnTo>
                  <a:lnTo>
                    <a:pt x="330403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4000" y="5607220"/>
              <a:ext cx="3670300" cy="731520"/>
            </a:xfrm>
            <a:custGeom>
              <a:avLst/>
              <a:gdLst/>
              <a:ahLst/>
              <a:cxnLst/>
              <a:rect l="l" t="t" r="r" b="b"/>
              <a:pathLst>
                <a:path w="3670300" h="731520">
                  <a:moveTo>
                    <a:pt x="0" y="0"/>
                  </a:moveTo>
                  <a:lnTo>
                    <a:pt x="3304033" y="0"/>
                  </a:lnTo>
                  <a:lnTo>
                    <a:pt x="3669792" y="365760"/>
                  </a:lnTo>
                  <a:lnTo>
                    <a:pt x="3304033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16939" y="1515363"/>
            <a:ext cx="9952990" cy="462724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2800" spc="-40">
                <a:latin typeface="Arial"/>
                <a:cs typeface="Arial"/>
              </a:rPr>
              <a:t>Will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240">
                <a:latin typeface="Arial"/>
                <a:cs typeface="Arial"/>
              </a:rPr>
              <a:t>a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convenient,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on-</a:t>
            </a:r>
            <a:r>
              <a:rPr dirty="0" sz="2800" spc="-145">
                <a:latin typeface="Arial"/>
                <a:cs typeface="Arial"/>
              </a:rPr>
              <a:t>demand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transportation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option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25">
                <a:latin typeface="Arial"/>
                <a:cs typeface="Arial"/>
              </a:rPr>
              <a:t>reduce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missed </a:t>
            </a:r>
            <a:r>
              <a:rPr dirty="0" sz="2800" spc="-95">
                <a:latin typeface="Arial"/>
                <a:cs typeface="Arial"/>
              </a:rPr>
              <a:t>appointments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primary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care?</a:t>
            </a:r>
            <a:endParaRPr sz="2800">
              <a:latin typeface="Arial"/>
              <a:cs typeface="Arial"/>
            </a:endParaRPr>
          </a:p>
          <a:p>
            <a:pPr marL="241300" marR="836930" indent="-228600">
              <a:lnSpc>
                <a:spcPts val="3100"/>
              </a:lnSpc>
              <a:spcBef>
                <a:spcPts val="925"/>
              </a:spcBef>
              <a:buChar char="•"/>
              <a:tabLst>
                <a:tab pos="241300" algn="l"/>
              </a:tabLst>
            </a:pPr>
            <a:r>
              <a:rPr dirty="0" sz="2800" spc="-165">
                <a:latin typeface="Arial"/>
                <a:cs typeface="Arial"/>
              </a:rPr>
              <a:t>Goal: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70">
                <a:latin typeface="Arial"/>
                <a:cs typeface="Arial"/>
              </a:rPr>
              <a:t>10%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absolute </a:t>
            </a:r>
            <a:r>
              <a:rPr dirty="0" sz="2800" spc="-80">
                <a:latin typeface="Arial"/>
                <a:cs typeface="Arial"/>
              </a:rPr>
              <a:t>reduction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in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75">
                <a:latin typeface="Arial"/>
                <a:cs typeface="Arial"/>
              </a:rPr>
              <a:t>missed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appointments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among </a:t>
            </a:r>
            <a:r>
              <a:rPr dirty="0" sz="2800" spc="-100">
                <a:latin typeface="Arial"/>
                <a:cs typeface="Arial"/>
              </a:rPr>
              <a:t>Medicaid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population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(baseline </a:t>
            </a:r>
            <a:r>
              <a:rPr dirty="0" sz="2800" spc="-20">
                <a:latin typeface="Arial"/>
                <a:cs typeface="Arial"/>
              </a:rPr>
              <a:t>49%)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30"/>
              </a:spcBef>
            </a:pPr>
            <a:endParaRPr sz="2800">
              <a:latin typeface="Arial"/>
              <a:cs typeface="Arial"/>
            </a:endParaRPr>
          </a:p>
          <a:p>
            <a:pPr algn="ctr" marR="5250180">
              <a:lnSpc>
                <a:spcPct val="100000"/>
              </a:lnSpc>
            </a:pPr>
            <a:r>
              <a:rPr dirty="0" sz="2400" spc="-175">
                <a:latin typeface="Arial"/>
                <a:cs typeface="Arial"/>
              </a:rPr>
              <a:t>Sample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size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target*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  <a:p>
            <a:pPr algn="ctr" marR="524446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203864"/>
                </a:solidFill>
                <a:latin typeface="Arial"/>
                <a:cs typeface="Arial"/>
              </a:rPr>
              <a:t>Allocation</a:t>
            </a:r>
            <a:endParaRPr sz="2400">
              <a:latin typeface="Arial"/>
              <a:cs typeface="Arial"/>
            </a:endParaRPr>
          </a:p>
          <a:p>
            <a:pPr algn="ctr" marR="5243195">
              <a:lnSpc>
                <a:spcPct val="100000"/>
              </a:lnSpc>
              <a:spcBef>
                <a:spcPts val="20"/>
              </a:spcBef>
            </a:pPr>
            <a:r>
              <a:rPr dirty="0" sz="2400" spc="-110">
                <a:solidFill>
                  <a:srgbClr val="203864"/>
                </a:solidFill>
                <a:latin typeface="Arial"/>
                <a:cs typeface="Arial"/>
              </a:rPr>
              <a:t>(2d </a:t>
            </a:r>
            <a:r>
              <a:rPr dirty="0" sz="2400" spc="-60">
                <a:solidFill>
                  <a:srgbClr val="203864"/>
                </a:solidFill>
                <a:latin typeface="Arial"/>
                <a:cs typeface="Arial"/>
              </a:rPr>
              <a:t>before</a:t>
            </a:r>
            <a:r>
              <a:rPr dirty="0" sz="2400" spc="-10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03864"/>
                </a:solidFill>
                <a:latin typeface="Arial"/>
                <a:cs typeface="Arial"/>
              </a:rPr>
              <a:t>appointment)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algn="ctr" marR="5243830">
              <a:lnSpc>
                <a:spcPct val="100000"/>
              </a:lnSpc>
            </a:pPr>
            <a:r>
              <a:rPr dirty="0" sz="2400" spc="-40">
                <a:solidFill>
                  <a:srgbClr val="203864"/>
                </a:solidFill>
                <a:latin typeface="Arial"/>
                <a:cs typeface="Arial"/>
              </a:rPr>
              <a:t>Procedures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67307" y="6524206"/>
            <a:ext cx="510603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10">
                <a:latin typeface="Arial"/>
                <a:cs typeface="Arial"/>
              </a:rPr>
              <a:t>Chaiyachati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75">
                <a:latin typeface="Arial"/>
                <a:cs typeface="Arial"/>
              </a:rPr>
              <a:t> al., </a:t>
            </a:r>
            <a:r>
              <a:rPr dirty="0" sz="2000" spc="-195">
                <a:latin typeface="Arial"/>
                <a:cs typeface="Arial"/>
              </a:rPr>
              <a:t>JAMA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Internal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Medicine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(2018)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496385" y="3273362"/>
          <a:ext cx="5061585" cy="314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165"/>
                <a:gridCol w="2395219"/>
              </a:tblGrid>
              <a:tr h="389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95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95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dirty="0" sz="2800" spc="-25">
                          <a:latin typeface="Arial"/>
                          <a:cs typeface="Arial"/>
                        </a:rPr>
                        <a:t>390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034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dirty="0" sz="2800" spc="-25">
                          <a:latin typeface="Arial"/>
                          <a:cs typeface="Arial"/>
                        </a:rPr>
                        <a:t>390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034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E7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178435" marR="170815" indent="324485">
                        <a:lnSpc>
                          <a:spcPts val="2110"/>
                        </a:lnSpc>
                        <a:spcBef>
                          <a:spcPts val="1365"/>
                        </a:spcBef>
                      </a:pPr>
                      <a:r>
                        <a:rPr dirty="0" sz="1800" spc="-120">
                          <a:latin typeface="Arial"/>
                          <a:cs typeface="Arial"/>
                        </a:rPr>
                        <a:t>Called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2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ODD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(appointment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reminder)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3660" indent="289560">
                        <a:lnSpc>
                          <a:spcPts val="2110"/>
                        </a:lnSpc>
                        <a:spcBef>
                          <a:spcPts val="1365"/>
                        </a:spcBef>
                      </a:pPr>
                      <a:r>
                        <a:rPr dirty="0" sz="1800" spc="-120">
                          <a:latin typeface="Arial"/>
                          <a:cs typeface="Arial"/>
                        </a:rPr>
                        <a:t>Called</a:t>
                      </a:r>
                      <a:r>
                        <a:rPr dirty="0" sz="1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800" spc="-26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EVEN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#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(appointment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reminder)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33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0B4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881380" marR="454659" indent="-419100">
                        <a:lnSpc>
                          <a:spcPts val="2110"/>
                        </a:lnSpc>
                        <a:spcBef>
                          <a:spcPts val="1465"/>
                        </a:spcBef>
                      </a:pPr>
                      <a:r>
                        <a:rPr dirty="0" sz="1800" spc="-130">
                          <a:latin typeface="Arial"/>
                          <a:cs typeface="Arial"/>
                        </a:rPr>
                        <a:t>Usual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travel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mode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(blinded)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60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56235" marR="232410" indent="-116205">
                        <a:lnSpc>
                          <a:spcPts val="2110"/>
                        </a:lnSpc>
                        <a:spcBef>
                          <a:spcPts val="1465"/>
                        </a:spcBef>
                      </a:pPr>
                      <a:r>
                        <a:rPr dirty="0" sz="1800" spc="-125">
                          <a:latin typeface="Arial"/>
                          <a:cs typeface="Arial"/>
                        </a:rPr>
                        <a:t>One-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time,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rideshare-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offer</a:t>
                      </a:r>
                      <a:r>
                        <a:rPr dirty="0" sz="18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(not</a:t>
                      </a:r>
                      <a:r>
                        <a:rPr dirty="0" sz="18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blinded)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60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5"/>
              <a:t>Results:</a:t>
            </a:r>
            <a:r>
              <a:rPr dirty="0" spc="-215"/>
              <a:t> </a:t>
            </a:r>
            <a:r>
              <a:rPr dirty="0" spc="-245">
                <a:solidFill>
                  <a:srgbClr val="4472C4"/>
                </a:solidFill>
              </a:rPr>
              <a:t>Missed</a:t>
            </a:r>
            <a:r>
              <a:rPr dirty="0" spc="-200">
                <a:solidFill>
                  <a:srgbClr val="4472C4"/>
                </a:solidFill>
              </a:rPr>
              <a:t> </a:t>
            </a:r>
            <a:r>
              <a:rPr dirty="0" spc="-140">
                <a:solidFill>
                  <a:srgbClr val="4472C4"/>
                </a:solidFill>
              </a:rPr>
              <a:t>appointments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6189" y="1960315"/>
            <a:ext cx="14103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55"/>
              </a:lnSpc>
            </a:pPr>
            <a:r>
              <a:rPr dirty="0" sz="1950" spc="-60">
                <a:latin typeface="Arial"/>
                <a:cs typeface="Arial"/>
              </a:rPr>
              <a:t>Control</a:t>
            </a:r>
            <a:r>
              <a:rPr dirty="0" sz="1950" spc="-90">
                <a:latin typeface="Arial"/>
                <a:cs typeface="Arial"/>
              </a:rPr>
              <a:t> </a:t>
            </a:r>
            <a:r>
              <a:rPr dirty="0" sz="1950" spc="-60">
                <a:latin typeface="Arial"/>
                <a:cs typeface="Arial"/>
              </a:rPr>
              <a:t>group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3764" y="1960315"/>
            <a:ext cx="19119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55"/>
              </a:lnSpc>
            </a:pPr>
            <a:r>
              <a:rPr dirty="0" sz="1950" spc="-35">
                <a:latin typeface="Arial"/>
                <a:cs typeface="Arial"/>
              </a:rPr>
              <a:t>Intervention</a:t>
            </a:r>
            <a:r>
              <a:rPr dirty="0" sz="1950" spc="-65">
                <a:latin typeface="Arial"/>
                <a:cs typeface="Arial"/>
              </a:rPr>
              <a:t> </a:t>
            </a:r>
            <a:r>
              <a:rPr dirty="0" sz="1950" spc="-60">
                <a:latin typeface="Arial"/>
                <a:cs typeface="Arial"/>
              </a:rPr>
              <a:t>group</a:t>
            </a:r>
            <a:endParaRPr sz="195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584372" y="1880102"/>
          <a:ext cx="4953000" cy="3067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0"/>
                <a:gridCol w="2343150"/>
              </a:tblGrid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950" spc="-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950" spc="-6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dirty="0" sz="2800" spc="-20">
                          <a:latin typeface="Arial"/>
                          <a:cs typeface="Arial"/>
                        </a:rPr>
                        <a:t>36.7%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8279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dirty="0" sz="2800" spc="-20">
                          <a:latin typeface="Arial"/>
                          <a:cs typeface="Arial"/>
                        </a:rPr>
                        <a:t>36.6%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8279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E7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800" spc="-20">
                          <a:latin typeface="Arial"/>
                          <a:cs typeface="Arial"/>
                        </a:rPr>
                        <a:t>34.8%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95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800" spc="-20">
                          <a:latin typeface="Arial"/>
                          <a:cs typeface="Arial"/>
                        </a:rPr>
                        <a:t>30.6%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899160">
                <a:tc gridSpan="2">
                  <a:txBody>
                    <a:bodyPr/>
                    <a:lstStyle/>
                    <a:p>
                      <a:pPr marL="1371600" marR="608965" indent="-756285">
                        <a:lnSpc>
                          <a:spcPct val="100800"/>
                        </a:lnSpc>
                        <a:spcBef>
                          <a:spcPts val="445"/>
                        </a:spcBef>
                      </a:pPr>
                      <a:r>
                        <a:rPr dirty="0" sz="2400" spc="-75">
                          <a:latin typeface="Arial"/>
                          <a:cs typeface="Arial"/>
                        </a:rPr>
                        <a:t>Better</a:t>
                      </a:r>
                      <a:r>
                        <a:rPr dirty="0" sz="2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14">
                          <a:latin typeface="Arial"/>
                          <a:cs typeface="Arial"/>
                        </a:rPr>
                        <a:t>post-</a:t>
                      </a:r>
                      <a:r>
                        <a:rPr dirty="0" sz="2400" spc="-95">
                          <a:latin typeface="Arial"/>
                          <a:cs typeface="Arial"/>
                        </a:rPr>
                        <a:t>hospital</a:t>
                      </a:r>
                      <a:r>
                        <a:rPr dirty="0" sz="2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35">
                          <a:latin typeface="Arial"/>
                          <a:cs typeface="Arial"/>
                        </a:rPr>
                        <a:t>discharge </a:t>
                      </a:r>
                      <a:r>
                        <a:rPr dirty="0" sz="2400" spc="-175">
                          <a:latin typeface="Arial"/>
                          <a:cs typeface="Arial"/>
                        </a:rPr>
                        <a:t>(Odds</a:t>
                      </a:r>
                      <a:r>
                        <a:rPr dirty="0" sz="2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0">
                          <a:latin typeface="Arial"/>
                          <a:cs typeface="Arial"/>
                        </a:rPr>
                        <a:t>ratio:</a:t>
                      </a:r>
                      <a:r>
                        <a:rPr dirty="0" sz="24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latin typeface="Arial"/>
                          <a:cs typeface="Arial"/>
                        </a:rPr>
                        <a:t>0.31)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286255" y="2316479"/>
            <a:ext cx="4002404" cy="2664460"/>
            <a:chOff x="1286255" y="2316479"/>
            <a:chExt cx="4002404" cy="26644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5" y="2325623"/>
              <a:ext cx="4002024" cy="8473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39" y="2316479"/>
              <a:ext cx="2087880" cy="9418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43892" y="2333344"/>
              <a:ext cx="3882390" cy="731520"/>
            </a:xfrm>
            <a:custGeom>
              <a:avLst/>
              <a:gdLst/>
              <a:ahLst/>
              <a:cxnLst/>
              <a:rect l="l" t="t" r="r" b="b"/>
              <a:pathLst>
                <a:path w="3882390" h="731519">
                  <a:moveTo>
                    <a:pt x="3516146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516146" y="731520"/>
                  </a:lnTo>
                  <a:lnTo>
                    <a:pt x="3881904" y="365760"/>
                  </a:lnTo>
                  <a:lnTo>
                    <a:pt x="3516146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43892" y="2333344"/>
              <a:ext cx="3882390" cy="731520"/>
            </a:xfrm>
            <a:custGeom>
              <a:avLst/>
              <a:gdLst/>
              <a:ahLst/>
              <a:cxnLst/>
              <a:rect l="l" t="t" r="r" b="b"/>
              <a:pathLst>
                <a:path w="3882390" h="731519">
                  <a:moveTo>
                    <a:pt x="0" y="0"/>
                  </a:moveTo>
                  <a:lnTo>
                    <a:pt x="3516147" y="0"/>
                  </a:lnTo>
                  <a:lnTo>
                    <a:pt x="3881905" y="365760"/>
                  </a:lnTo>
                  <a:lnTo>
                    <a:pt x="3516147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3230879"/>
              <a:ext cx="4002024" cy="8473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7839" y="3221735"/>
              <a:ext cx="2852928" cy="9418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43891" y="3238599"/>
              <a:ext cx="3882390" cy="731520"/>
            </a:xfrm>
            <a:custGeom>
              <a:avLst/>
              <a:gdLst/>
              <a:ahLst/>
              <a:cxnLst/>
              <a:rect l="l" t="t" r="r" b="b"/>
              <a:pathLst>
                <a:path w="3882390" h="731520">
                  <a:moveTo>
                    <a:pt x="3516147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3516147" y="731520"/>
                  </a:lnTo>
                  <a:lnTo>
                    <a:pt x="3881906" y="365760"/>
                  </a:lnTo>
                  <a:lnTo>
                    <a:pt x="351614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43891" y="3238599"/>
              <a:ext cx="3882390" cy="731520"/>
            </a:xfrm>
            <a:custGeom>
              <a:avLst/>
              <a:gdLst/>
              <a:ahLst/>
              <a:cxnLst/>
              <a:rect l="l" t="t" r="r" b="b"/>
              <a:pathLst>
                <a:path w="3882390" h="731520">
                  <a:moveTo>
                    <a:pt x="0" y="0"/>
                  </a:moveTo>
                  <a:lnTo>
                    <a:pt x="3516148" y="0"/>
                  </a:lnTo>
                  <a:lnTo>
                    <a:pt x="3881906" y="365760"/>
                  </a:lnTo>
                  <a:lnTo>
                    <a:pt x="3516148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6255" y="4133087"/>
              <a:ext cx="4002024" cy="8473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0488" y="4276344"/>
              <a:ext cx="1627632" cy="6370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43891" y="4140808"/>
              <a:ext cx="3882390" cy="731520"/>
            </a:xfrm>
            <a:custGeom>
              <a:avLst/>
              <a:gdLst/>
              <a:ahLst/>
              <a:cxnLst/>
              <a:rect l="l" t="t" r="r" b="b"/>
              <a:pathLst>
                <a:path w="3882390" h="731520">
                  <a:moveTo>
                    <a:pt x="3516147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3516147" y="731519"/>
                  </a:lnTo>
                  <a:lnTo>
                    <a:pt x="3881906" y="365759"/>
                  </a:lnTo>
                  <a:lnTo>
                    <a:pt x="351614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43891" y="4140808"/>
              <a:ext cx="3882390" cy="731520"/>
            </a:xfrm>
            <a:custGeom>
              <a:avLst/>
              <a:gdLst/>
              <a:ahLst/>
              <a:cxnLst/>
              <a:rect l="l" t="t" r="r" b="b"/>
              <a:pathLst>
                <a:path w="3882390" h="731520">
                  <a:moveTo>
                    <a:pt x="0" y="0"/>
                  </a:moveTo>
                  <a:lnTo>
                    <a:pt x="3516148" y="0"/>
                  </a:lnTo>
                  <a:lnTo>
                    <a:pt x="3881906" y="365760"/>
                  </a:lnTo>
                  <a:lnTo>
                    <a:pt x="3516148" y="73152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809567" y="2369820"/>
            <a:ext cx="2618105" cy="290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44830" marR="38735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Intent-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Treat* 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(All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called)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"/>
              <a:cs typeface="Arial"/>
            </a:endParaRPr>
          </a:p>
          <a:p>
            <a:pPr algn="ctr" marL="161925" marR="5080" indent="635">
              <a:lnSpc>
                <a:spcPct val="100000"/>
              </a:lnSpc>
            </a:pPr>
            <a:r>
              <a:rPr dirty="0" sz="2000" spc="-65">
                <a:solidFill>
                  <a:srgbClr val="203864"/>
                </a:solidFill>
                <a:latin typeface="Arial"/>
                <a:cs typeface="Arial"/>
              </a:rPr>
              <a:t>Treatment-</a:t>
            </a:r>
            <a:r>
              <a:rPr dirty="0" sz="2000" spc="-150">
                <a:solidFill>
                  <a:srgbClr val="203864"/>
                </a:solidFill>
                <a:latin typeface="Arial"/>
                <a:cs typeface="Arial"/>
              </a:rPr>
              <a:t>as-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provided </a:t>
            </a:r>
            <a:r>
              <a:rPr dirty="0" sz="2000" spc="-100">
                <a:solidFill>
                  <a:srgbClr val="203864"/>
                </a:solidFill>
                <a:latin typeface="Arial"/>
                <a:cs typeface="Arial"/>
              </a:rPr>
              <a:t>(Answered</a:t>
            </a:r>
            <a:r>
              <a:rPr dirty="0" sz="2000" spc="-8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85">
                <a:solidFill>
                  <a:srgbClr val="203864"/>
                </a:solidFill>
                <a:latin typeface="Arial"/>
                <a:cs typeface="Arial"/>
              </a:rPr>
              <a:t>phone</a:t>
            </a:r>
            <a:r>
              <a:rPr dirty="0" sz="2000" spc="-7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call)*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000">
              <a:latin typeface="Arial"/>
              <a:cs typeface="Arial"/>
            </a:endParaRPr>
          </a:p>
          <a:p>
            <a:pPr algn="ctr" marL="149225">
              <a:lnSpc>
                <a:spcPct val="100000"/>
              </a:lnSpc>
            </a:pPr>
            <a:r>
              <a:rPr dirty="0" sz="2000" spc="-10">
                <a:solidFill>
                  <a:srgbClr val="203864"/>
                </a:solidFill>
                <a:latin typeface="Arial"/>
                <a:cs typeface="Arial"/>
              </a:rPr>
              <a:t>Subgroups*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*Not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significant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67307" y="6524206"/>
            <a:ext cx="510603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10">
                <a:latin typeface="Arial"/>
                <a:cs typeface="Arial"/>
              </a:rPr>
              <a:t>Chaiyachati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et</a:t>
            </a:r>
            <a:r>
              <a:rPr dirty="0" sz="2000" spc="-75">
                <a:latin typeface="Arial"/>
                <a:cs typeface="Arial"/>
              </a:rPr>
              <a:t> al., </a:t>
            </a:r>
            <a:r>
              <a:rPr dirty="0" sz="2000" spc="-195">
                <a:latin typeface="Arial"/>
                <a:cs typeface="Arial"/>
              </a:rPr>
              <a:t>JAMA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Internal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Medicine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(2018)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278879"/>
            <a:ext cx="451104" cy="502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0589" y="3710321"/>
            <a:ext cx="4432935" cy="77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900" spc="-14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49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900" spc="-204">
                <a:solidFill>
                  <a:srgbClr val="FFFFFF"/>
                </a:solidFill>
                <a:latin typeface="Arial"/>
                <a:cs typeface="Arial"/>
              </a:rPr>
              <a:t>happened?</a:t>
            </a:r>
            <a:endParaRPr sz="4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3810" y="6421628"/>
            <a:ext cx="10045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898989"/>
                </a:solidFill>
                <a:latin typeface="Arial"/>
                <a:cs typeface="Arial"/>
              </a:rPr>
              <a:t>@khchaiyachati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9632" y="929639"/>
            <a:ext cx="5163312" cy="51602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5"/>
              <a:t>Transportation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2947"/>
            <a:ext cx="10314940" cy="342709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 marR="1567815">
              <a:lnSpc>
                <a:spcPct val="70000"/>
              </a:lnSpc>
              <a:spcBef>
                <a:spcPts val="960"/>
              </a:spcBef>
            </a:pPr>
            <a:r>
              <a:rPr dirty="0" sz="2400" spc="-100">
                <a:solidFill>
                  <a:srgbClr val="2F5597"/>
                </a:solidFill>
                <a:latin typeface="Arial"/>
                <a:cs typeface="Arial"/>
              </a:rPr>
              <a:t>Transportation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2F5597"/>
                </a:solidFill>
                <a:latin typeface="Arial"/>
                <a:cs typeface="Arial"/>
              </a:rPr>
              <a:t>is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dirty="0" sz="24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2F5597"/>
                </a:solidFill>
                <a:latin typeface="Arial"/>
                <a:cs typeface="Arial"/>
              </a:rPr>
              <a:t>significant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2F5597"/>
                </a:solidFill>
                <a:latin typeface="Arial"/>
                <a:cs typeface="Arial"/>
              </a:rPr>
              <a:t>barrier</a:t>
            </a:r>
            <a:r>
              <a:rPr dirty="0" sz="24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F5597"/>
                </a:solidFill>
                <a:latin typeface="Arial"/>
                <a:cs typeface="Arial"/>
              </a:rPr>
              <a:t>for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2F5597"/>
                </a:solidFill>
                <a:latin typeface="Arial"/>
                <a:cs typeface="Arial"/>
              </a:rPr>
              <a:t>low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income</a:t>
            </a:r>
            <a:r>
              <a:rPr dirty="0" sz="2400" spc="-9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2F5597"/>
                </a:solidFill>
                <a:latin typeface="Arial"/>
                <a:cs typeface="Arial"/>
              </a:rPr>
              <a:t>patients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597"/>
                </a:solidFill>
                <a:latin typeface="Arial"/>
                <a:cs typeface="Arial"/>
              </a:rPr>
              <a:t>to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F5597"/>
                </a:solidFill>
                <a:latin typeface="Arial"/>
                <a:cs typeface="Arial"/>
              </a:rPr>
              <a:t>attend appointments.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531495">
              <a:lnSpc>
                <a:spcPct val="100000"/>
              </a:lnSpc>
            </a:pPr>
            <a:r>
              <a:rPr dirty="0" sz="2400" spc="-80">
                <a:solidFill>
                  <a:srgbClr val="2F5597"/>
                </a:solidFill>
                <a:latin typeface="Arial"/>
                <a:cs typeface="Arial"/>
              </a:rPr>
              <a:t>Limited</a:t>
            </a:r>
            <a:r>
              <a:rPr dirty="0" sz="24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2F5597"/>
                </a:solidFill>
                <a:latin typeface="Arial"/>
                <a:cs typeface="Arial"/>
              </a:rPr>
              <a:t>options</a:t>
            </a:r>
            <a:r>
              <a:rPr dirty="0" sz="24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dirty="0" sz="24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F5597"/>
                </a:solidFill>
                <a:latin typeface="Arial"/>
                <a:cs typeface="Arial"/>
              </a:rPr>
              <a:t>traveling</a:t>
            </a:r>
            <a:endParaRPr sz="2400">
              <a:latin typeface="Arial"/>
              <a:cs typeface="Arial"/>
            </a:endParaRPr>
          </a:p>
          <a:p>
            <a:pPr marL="531495">
              <a:lnSpc>
                <a:spcPts val="2450"/>
              </a:lnSpc>
              <a:spcBef>
                <a:spcPts val="120"/>
              </a:spcBef>
            </a:pPr>
            <a:r>
              <a:rPr dirty="0" sz="2400" spc="65" i="1">
                <a:latin typeface="Arial"/>
                <a:cs typeface="Arial"/>
              </a:rPr>
              <a:t>“If</a:t>
            </a:r>
            <a:r>
              <a:rPr dirty="0" sz="2400" spc="-100" i="1">
                <a:latin typeface="Arial"/>
                <a:cs typeface="Arial"/>
              </a:rPr>
              <a:t> </a:t>
            </a:r>
            <a:r>
              <a:rPr dirty="0" sz="2400" spc="-120" i="1">
                <a:latin typeface="Arial"/>
                <a:cs typeface="Arial"/>
              </a:rPr>
              <a:t>you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don’t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have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65" i="1">
                <a:latin typeface="Arial"/>
                <a:cs typeface="Arial"/>
              </a:rPr>
              <a:t>the</a:t>
            </a:r>
            <a:r>
              <a:rPr dirty="0" sz="2400" spc="-100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money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[to</a:t>
            </a:r>
            <a:r>
              <a:rPr dirty="0" sz="2400" spc="-95" i="1">
                <a:latin typeface="Arial"/>
                <a:cs typeface="Arial"/>
              </a:rPr>
              <a:t> </a:t>
            </a:r>
            <a:r>
              <a:rPr dirty="0" sz="2400" spc="-110" i="1">
                <a:latin typeface="Arial"/>
                <a:cs typeface="Arial"/>
              </a:rPr>
              <a:t>take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65" i="1">
                <a:latin typeface="Arial"/>
                <a:cs typeface="Arial"/>
              </a:rPr>
              <a:t>the</a:t>
            </a:r>
            <a:r>
              <a:rPr dirty="0" sz="2400" spc="-105" i="1">
                <a:latin typeface="Arial"/>
                <a:cs typeface="Arial"/>
              </a:rPr>
              <a:t> bus],</a:t>
            </a:r>
            <a:r>
              <a:rPr dirty="0" sz="2400" spc="-100" i="1">
                <a:latin typeface="Arial"/>
                <a:cs typeface="Arial"/>
              </a:rPr>
              <a:t> </a:t>
            </a:r>
            <a:r>
              <a:rPr dirty="0" sz="2400" spc="-80" i="1">
                <a:latin typeface="Arial"/>
                <a:cs typeface="Arial"/>
              </a:rPr>
              <a:t>then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20" i="1">
                <a:latin typeface="Arial"/>
                <a:cs typeface="Arial"/>
              </a:rPr>
              <a:t>you</a:t>
            </a:r>
            <a:r>
              <a:rPr dirty="0" sz="2400" spc="-100" i="1">
                <a:latin typeface="Arial"/>
                <a:cs typeface="Arial"/>
              </a:rPr>
              <a:t> </a:t>
            </a:r>
            <a:r>
              <a:rPr dirty="0" sz="2400" spc="-50" i="1">
                <a:latin typeface="Arial"/>
                <a:cs typeface="Arial"/>
              </a:rPr>
              <a:t>can’t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65" i="1">
                <a:latin typeface="Arial"/>
                <a:cs typeface="Arial"/>
              </a:rPr>
              <a:t>get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75" i="1">
                <a:latin typeface="Arial"/>
                <a:cs typeface="Arial"/>
              </a:rPr>
              <a:t>there.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531495" marR="704215">
              <a:lnSpc>
                <a:spcPct val="72500"/>
              </a:lnSpc>
              <a:spcBef>
                <a:spcPts val="360"/>
              </a:spcBef>
            </a:pPr>
            <a:r>
              <a:rPr dirty="0" sz="2400" spc="-55" i="1">
                <a:latin typeface="Arial"/>
                <a:cs typeface="Arial"/>
              </a:rPr>
              <a:t>[doesn’t]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70" i="1">
                <a:latin typeface="Arial"/>
                <a:cs typeface="Arial"/>
              </a:rPr>
              <a:t>really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130" i="1">
                <a:latin typeface="Arial"/>
                <a:cs typeface="Arial"/>
              </a:rPr>
              <a:t>cost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that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35" i="1">
                <a:latin typeface="Arial"/>
                <a:cs typeface="Arial"/>
              </a:rPr>
              <a:t>much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175" i="1">
                <a:latin typeface="Arial"/>
                <a:cs typeface="Arial"/>
              </a:rPr>
              <a:t>because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95" i="1">
                <a:latin typeface="Arial"/>
                <a:cs typeface="Arial"/>
              </a:rPr>
              <a:t>I’m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not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that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75" i="1">
                <a:latin typeface="Arial"/>
                <a:cs typeface="Arial"/>
              </a:rPr>
              <a:t>far,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30" i="1">
                <a:latin typeface="Arial"/>
                <a:cs typeface="Arial"/>
              </a:rPr>
              <a:t>but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spc="-114" i="1">
                <a:latin typeface="Arial"/>
                <a:cs typeface="Arial"/>
              </a:rPr>
              <a:t>a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lot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of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times, </a:t>
            </a:r>
            <a:r>
              <a:rPr dirty="0" sz="2400" spc="-120" i="1">
                <a:latin typeface="Arial"/>
                <a:cs typeface="Arial"/>
              </a:rPr>
              <a:t>when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20" i="1">
                <a:latin typeface="Arial"/>
                <a:cs typeface="Arial"/>
              </a:rPr>
              <a:t>you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25" i="1">
                <a:latin typeface="Arial"/>
                <a:cs typeface="Arial"/>
              </a:rPr>
              <a:t>don’t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have</a:t>
            </a:r>
            <a:r>
              <a:rPr dirty="0" sz="2400" spc="-114" i="1">
                <a:latin typeface="Arial"/>
                <a:cs typeface="Arial"/>
              </a:rPr>
              <a:t> a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lot,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114" i="1">
                <a:latin typeface="Arial"/>
                <a:cs typeface="Arial"/>
              </a:rPr>
              <a:t>a </a:t>
            </a:r>
            <a:r>
              <a:rPr dirty="0" sz="2400" i="1">
                <a:latin typeface="Arial"/>
                <a:cs typeface="Arial"/>
              </a:rPr>
              <a:t>little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bit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is</a:t>
            </a:r>
            <a:r>
              <a:rPr dirty="0" sz="2400" spc="-114" i="1">
                <a:latin typeface="Arial"/>
                <a:cs typeface="Arial"/>
              </a:rPr>
              <a:t> a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lot.”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2400">
              <a:latin typeface="Arial"/>
              <a:cs typeface="Arial"/>
            </a:endParaRPr>
          </a:p>
          <a:p>
            <a:pPr marL="531495">
              <a:lnSpc>
                <a:spcPct val="100000"/>
              </a:lnSpc>
            </a:pPr>
            <a:r>
              <a:rPr dirty="0" sz="2400" spc="-90">
                <a:solidFill>
                  <a:srgbClr val="2F5597"/>
                </a:solidFill>
                <a:latin typeface="Arial"/>
                <a:cs typeface="Arial"/>
              </a:rPr>
              <a:t>Unreliable</a:t>
            </a:r>
            <a:r>
              <a:rPr dirty="0" sz="2400" spc="-9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2F5597"/>
                </a:solidFill>
                <a:latin typeface="Arial"/>
                <a:cs typeface="Arial"/>
              </a:rPr>
              <a:t>or</a:t>
            </a:r>
            <a:r>
              <a:rPr dirty="0" sz="2400" spc="-100">
                <a:solidFill>
                  <a:srgbClr val="2F5597"/>
                </a:solidFill>
                <a:latin typeface="Arial"/>
                <a:cs typeface="Arial"/>
              </a:rPr>
              <a:t> undesired </a:t>
            </a:r>
            <a:r>
              <a:rPr dirty="0" sz="2400" spc="-55">
                <a:solidFill>
                  <a:srgbClr val="2F5597"/>
                </a:solidFill>
                <a:latin typeface="Arial"/>
                <a:cs typeface="Arial"/>
              </a:rPr>
              <a:t>current</a:t>
            </a:r>
            <a:r>
              <a:rPr dirty="0" sz="24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2F5597"/>
                </a:solidFill>
                <a:latin typeface="Arial"/>
                <a:cs typeface="Arial"/>
              </a:rPr>
              <a:t>transportation</a:t>
            </a:r>
            <a:r>
              <a:rPr dirty="0" sz="24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F5597"/>
                </a:solidFill>
                <a:latin typeface="Arial"/>
                <a:cs typeface="Arial"/>
              </a:rPr>
              <a:t>modes</a:t>
            </a:r>
            <a:endParaRPr sz="2400">
              <a:latin typeface="Arial"/>
              <a:cs typeface="Arial"/>
            </a:endParaRPr>
          </a:p>
          <a:p>
            <a:pPr marL="531495">
              <a:lnSpc>
                <a:spcPct val="100000"/>
              </a:lnSpc>
              <a:spcBef>
                <a:spcPts val="120"/>
              </a:spcBef>
            </a:pPr>
            <a:r>
              <a:rPr dirty="0" sz="2400" spc="-85" i="1">
                <a:latin typeface="Arial"/>
                <a:cs typeface="Arial"/>
              </a:rPr>
              <a:t>“There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is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one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35" i="1">
                <a:latin typeface="Arial"/>
                <a:cs typeface="Arial"/>
              </a:rPr>
              <a:t>[transportation]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45" i="1">
                <a:latin typeface="Arial"/>
                <a:cs typeface="Arial"/>
              </a:rPr>
              <a:t>agency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that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125" i="1">
                <a:latin typeface="Arial"/>
                <a:cs typeface="Arial"/>
              </a:rPr>
              <a:t>everybody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70" i="1">
                <a:latin typeface="Arial"/>
                <a:cs typeface="Arial"/>
              </a:rPr>
              <a:t>has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14" i="1">
                <a:latin typeface="Arial"/>
                <a:cs typeface="Arial"/>
              </a:rPr>
              <a:t>a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90" i="1">
                <a:latin typeface="Arial"/>
                <a:cs typeface="Arial"/>
              </a:rPr>
              <a:t>problem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with,</a:t>
            </a:r>
            <a:r>
              <a:rPr dirty="0" sz="2400" spc="-105" i="1">
                <a:latin typeface="Arial"/>
                <a:cs typeface="Arial"/>
              </a:rPr>
              <a:t> </a:t>
            </a:r>
            <a:r>
              <a:rPr dirty="0" sz="2400" spc="-114" i="1">
                <a:latin typeface="Arial"/>
                <a:cs typeface="Arial"/>
              </a:rPr>
              <a:t>and</a:t>
            </a:r>
            <a:r>
              <a:rPr dirty="0" sz="2400" spc="-100" i="1">
                <a:latin typeface="Arial"/>
                <a:cs typeface="Arial"/>
              </a:rPr>
              <a:t> </a:t>
            </a:r>
            <a:r>
              <a:rPr dirty="0" sz="2400" spc="-50" i="1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6369" y="5034788"/>
            <a:ext cx="98336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 i="1">
                <a:latin typeface="Arial"/>
                <a:cs typeface="Arial"/>
              </a:rPr>
              <a:t>missed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two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85" i="1">
                <a:latin typeface="Arial"/>
                <a:cs typeface="Arial"/>
              </a:rPr>
              <a:t>appointments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150" i="1">
                <a:latin typeface="Arial"/>
                <a:cs typeface="Arial"/>
              </a:rPr>
              <a:t>messing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spc="-85" i="1">
                <a:latin typeface="Arial"/>
                <a:cs typeface="Arial"/>
              </a:rPr>
              <a:t>around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with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spc="-70" i="1">
                <a:latin typeface="Arial"/>
                <a:cs typeface="Arial"/>
              </a:rPr>
              <a:t>them...I</a:t>
            </a:r>
            <a:r>
              <a:rPr dirty="0" sz="2400" spc="-130" i="1">
                <a:latin typeface="Arial"/>
                <a:cs typeface="Arial"/>
              </a:rPr>
              <a:t> </a:t>
            </a:r>
            <a:r>
              <a:rPr dirty="0" sz="2400" spc="-150" i="1">
                <a:latin typeface="Arial"/>
                <a:cs typeface="Arial"/>
              </a:rPr>
              <a:t>was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not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114" i="1">
                <a:latin typeface="Arial"/>
                <a:cs typeface="Arial"/>
              </a:rPr>
              <a:t>happy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100" i="1">
                <a:latin typeface="Arial"/>
                <a:cs typeface="Arial"/>
              </a:rPr>
              <a:t>because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369" y="5287771"/>
            <a:ext cx="8940800" cy="65659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 marR="5080">
              <a:lnSpc>
                <a:spcPct val="72500"/>
              </a:lnSpc>
              <a:spcBef>
                <a:spcPts val="890"/>
              </a:spcBef>
            </a:pPr>
            <a:r>
              <a:rPr dirty="0" sz="2400" spc="-60" i="1">
                <a:latin typeface="Arial"/>
                <a:cs typeface="Arial"/>
              </a:rPr>
              <a:t>I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didn't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65" i="1">
                <a:latin typeface="Arial"/>
                <a:cs typeface="Arial"/>
              </a:rPr>
              <a:t>get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114" i="1">
                <a:latin typeface="Arial"/>
                <a:cs typeface="Arial"/>
              </a:rPr>
              <a:t>a </a:t>
            </a:r>
            <a:r>
              <a:rPr dirty="0" sz="2400" spc="-160" i="1">
                <a:latin typeface="Arial"/>
                <a:cs typeface="Arial"/>
              </a:rPr>
              <a:t>chance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to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10" i="1">
                <a:latin typeface="Arial"/>
                <a:cs typeface="Arial"/>
              </a:rPr>
              <a:t>take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spc="-135" i="1">
                <a:latin typeface="Arial"/>
                <a:cs typeface="Arial"/>
              </a:rPr>
              <a:t>care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of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155" i="1">
                <a:latin typeface="Arial"/>
                <a:cs typeface="Arial"/>
              </a:rPr>
              <a:t>my</a:t>
            </a:r>
            <a:r>
              <a:rPr dirty="0" sz="2400" spc="-120" i="1">
                <a:latin typeface="Arial"/>
                <a:cs typeface="Arial"/>
              </a:rPr>
              <a:t> </a:t>
            </a:r>
            <a:r>
              <a:rPr dirty="0" sz="2400" spc="-105" i="1">
                <a:latin typeface="Arial"/>
                <a:cs typeface="Arial"/>
              </a:rPr>
              <a:t>medical</a:t>
            </a:r>
            <a:r>
              <a:rPr dirty="0" sz="2400" spc="-125" i="1">
                <a:latin typeface="Arial"/>
                <a:cs typeface="Arial"/>
              </a:rPr>
              <a:t> </a:t>
            </a:r>
            <a:r>
              <a:rPr dirty="0" sz="2400" spc="-50" i="1">
                <a:latin typeface="Arial"/>
                <a:cs typeface="Arial"/>
              </a:rPr>
              <a:t>situation</a:t>
            </a:r>
            <a:r>
              <a:rPr dirty="0" sz="2400" spc="-114" i="1">
                <a:latin typeface="Arial"/>
                <a:cs typeface="Arial"/>
              </a:rPr>
              <a:t> and had </a:t>
            </a:r>
            <a:r>
              <a:rPr dirty="0" sz="2400" i="1">
                <a:latin typeface="Arial"/>
                <a:cs typeface="Arial"/>
              </a:rPr>
              <a:t>to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20" i="1">
                <a:latin typeface="Arial"/>
                <a:cs typeface="Arial"/>
              </a:rPr>
              <a:t>find </a:t>
            </a:r>
            <a:r>
              <a:rPr dirty="0" sz="2400" spc="-145" i="1">
                <a:latin typeface="Arial"/>
                <a:cs typeface="Arial"/>
              </a:rPr>
              <a:t>somebody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75" i="1">
                <a:latin typeface="Arial"/>
                <a:cs typeface="Arial"/>
              </a:rPr>
              <a:t>else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to</a:t>
            </a:r>
            <a:r>
              <a:rPr dirty="0" sz="2400" spc="-110" i="1">
                <a:latin typeface="Arial"/>
                <a:cs typeface="Arial"/>
              </a:rPr>
              <a:t> take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70" i="1">
                <a:latin typeface="Arial"/>
                <a:cs typeface="Arial"/>
              </a:rPr>
              <a:t>me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i="1">
                <a:latin typeface="Arial"/>
                <a:cs typeface="Arial"/>
              </a:rPr>
              <a:t>to</a:t>
            </a:r>
            <a:r>
              <a:rPr dirty="0" sz="2400" spc="-110" i="1">
                <a:latin typeface="Arial"/>
                <a:cs typeface="Arial"/>
              </a:rPr>
              <a:t> </a:t>
            </a:r>
            <a:r>
              <a:rPr dirty="0" sz="2400" spc="-70" i="1">
                <a:latin typeface="Arial"/>
                <a:cs typeface="Arial"/>
              </a:rPr>
              <a:t>the</a:t>
            </a:r>
            <a:r>
              <a:rPr dirty="0" sz="2400" spc="-114" i="1">
                <a:latin typeface="Arial"/>
                <a:cs typeface="Arial"/>
              </a:rPr>
              <a:t> </a:t>
            </a:r>
            <a:r>
              <a:rPr dirty="0" sz="2400" spc="-10" i="1">
                <a:latin typeface="Arial"/>
                <a:cs typeface="Arial"/>
              </a:rPr>
              <a:t>doctor.”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83569" y="358775"/>
            <a:ext cx="1082675" cy="1082675"/>
            <a:chOff x="10783569" y="358775"/>
            <a:chExt cx="1082675" cy="1082675"/>
          </a:xfrm>
        </p:grpSpPr>
        <p:sp>
          <p:nvSpPr>
            <p:cNvPr id="7" name="object 7"/>
            <p:cNvSpPr/>
            <p:nvPr/>
          </p:nvSpPr>
          <p:spPr>
            <a:xfrm>
              <a:off x="10789919" y="36512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0" y="178311"/>
                  </a:moveTo>
                  <a:lnTo>
                    <a:pt x="6369" y="130909"/>
                  </a:lnTo>
                  <a:lnTo>
                    <a:pt x="24344" y="88314"/>
                  </a:lnTo>
                  <a:lnTo>
                    <a:pt x="52226" y="52226"/>
                  </a:lnTo>
                  <a:lnTo>
                    <a:pt x="88314" y="24344"/>
                  </a:lnTo>
                  <a:lnTo>
                    <a:pt x="130909" y="6369"/>
                  </a:lnTo>
                  <a:lnTo>
                    <a:pt x="178311" y="0"/>
                  </a:lnTo>
                  <a:lnTo>
                    <a:pt x="891536" y="0"/>
                  </a:lnTo>
                  <a:lnTo>
                    <a:pt x="938938" y="6369"/>
                  </a:lnTo>
                  <a:lnTo>
                    <a:pt x="981533" y="24344"/>
                  </a:lnTo>
                  <a:lnTo>
                    <a:pt x="1017621" y="52226"/>
                  </a:lnTo>
                  <a:lnTo>
                    <a:pt x="1045503" y="88314"/>
                  </a:lnTo>
                  <a:lnTo>
                    <a:pt x="1063478" y="130909"/>
                  </a:lnTo>
                  <a:lnTo>
                    <a:pt x="1069848" y="178311"/>
                  </a:lnTo>
                  <a:lnTo>
                    <a:pt x="1069848" y="891536"/>
                  </a:lnTo>
                  <a:lnTo>
                    <a:pt x="1063478" y="938938"/>
                  </a:lnTo>
                  <a:lnTo>
                    <a:pt x="1045503" y="981533"/>
                  </a:lnTo>
                  <a:lnTo>
                    <a:pt x="1017621" y="1017621"/>
                  </a:lnTo>
                  <a:lnTo>
                    <a:pt x="981533" y="1045503"/>
                  </a:lnTo>
                  <a:lnTo>
                    <a:pt x="938938" y="1063478"/>
                  </a:lnTo>
                  <a:lnTo>
                    <a:pt x="891536" y="1069848"/>
                  </a:lnTo>
                  <a:lnTo>
                    <a:pt x="178311" y="1069848"/>
                  </a:lnTo>
                  <a:lnTo>
                    <a:pt x="130909" y="1063478"/>
                  </a:lnTo>
                  <a:lnTo>
                    <a:pt x="88314" y="1045503"/>
                  </a:lnTo>
                  <a:lnTo>
                    <a:pt x="52226" y="1017621"/>
                  </a:lnTo>
                  <a:lnTo>
                    <a:pt x="24344" y="981533"/>
                  </a:lnTo>
                  <a:lnTo>
                    <a:pt x="6369" y="938938"/>
                  </a:lnTo>
                  <a:lnTo>
                    <a:pt x="0" y="891536"/>
                  </a:lnTo>
                  <a:lnTo>
                    <a:pt x="0" y="178311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7455" y="451103"/>
              <a:ext cx="902207" cy="90220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64485" y="6448006"/>
            <a:ext cx="139636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95">
                <a:latin typeface="Arial"/>
                <a:cs typeface="Arial"/>
              </a:rPr>
              <a:t>Under </a:t>
            </a:r>
            <a:r>
              <a:rPr dirty="0" sz="2000" spc="-70">
                <a:latin typeface="Arial"/>
                <a:cs typeface="Arial"/>
              </a:rPr>
              <a:t>review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3458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External</a:t>
            </a:r>
            <a:r>
              <a:rPr dirty="0" spc="-150"/>
              <a:t> </a:t>
            </a:r>
            <a:r>
              <a:rPr dirty="0" spc="-190"/>
              <a:t>forces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68000" y="182879"/>
            <a:ext cx="1341120" cy="1344295"/>
            <a:chOff x="10668000" y="182879"/>
            <a:chExt cx="1341120" cy="1344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0" y="182879"/>
              <a:ext cx="1341120" cy="13441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03376" y="393754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0" y="178311"/>
                  </a:moveTo>
                  <a:lnTo>
                    <a:pt x="6369" y="130909"/>
                  </a:lnTo>
                  <a:lnTo>
                    <a:pt x="24344" y="88314"/>
                  </a:lnTo>
                  <a:lnTo>
                    <a:pt x="52226" y="52226"/>
                  </a:lnTo>
                  <a:lnTo>
                    <a:pt x="88314" y="24344"/>
                  </a:lnTo>
                  <a:lnTo>
                    <a:pt x="130909" y="6369"/>
                  </a:lnTo>
                  <a:lnTo>
                    <a:pt x="178311" y="0"/>
                  </a:lnTo>
                  <a:lnTo>
                    <a:pt x="891536" y="0"/>
                  </a:lnTo>
                  <a:lnTo>
                    <a:pt x="938938" y="6369"/>
                  </a:lnTo>
                  <a:lnTo>
                    <a:pt x="981533" y="24344"/>
                  </a:lnTo>
                  <a:lnTo>
                    <a:pt x="1017621" y="52226"/>
                  </a:lnTo>
                  <a:lnTo>
                    <a:pt x="1045503" y="88314"/>
                  </a:lnTo>
                  <a:lnTo>
                    <a:pt x="1063478" y="130909"/>
                  </a:lnTo>
                  <a:lnTo>
                    <a:pt x="1069848" y="178311"/>
                  </a:lnTo>
                  <a:lnTo>
                    <a:pt x="1069848" y="891536"/>
                  </a:lnTo>
                  <a:lnTo>
                    <a:pt x="1063478" y="938938"/>
                  </a:lnTo>
                  <a:lnTo>
                    <a:pt x="1045503" y="981533"/>
                  </a:lnTo>
                  <a:lnTo>
                    <a:pt x="1017621" y="1017621"/>
                  </a:lnTo>
                  <a:lnTo>
                    <a:pt x="981533" y="1045503"/>
                  </a:lnTo>
                  <a:lnTo>
                    <a:pt x="938938" y="1063478"/>
                  </a:lnTo>
                  <a:lnTo>
                    <a:pt x="891536" y="1069848"/>
                  </a:lnTo>
                  <a:lnTo>
                    <a:pt x="178311" y="1069848"/>
                  </a:lnTo>
                  <a:lnTo>
                    <a:pt x="130909" y="1063478"/>
                  </a:lnTo>
                  <a:lnTo>
                    <a:pt x="88314" y="1045503"/>
                  </a:lnTo>
                  <a:lnTo>
                    <a:pt x="52226" y="1017621"/>
                  </a:lnTo>
                  <a:lnTo>
                    <a:pt x="24344" y="981533"/>
                  </a:lnTo>
                  <a:lnTo>
                    <a:pt x="6369" y="938938"/>
                  </a:lnTo>
                  <a:lnTo>
                    <a:pt x="0" y="891536"/>
                  </a:lnTo>
                  <a:lnTo>
                    <a:pt x="0" y="178311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16939" y="1793748"/>
            <a:ext cx="10324465" cy="249428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50165">
              <a:lnSpc>
                <a:spcPts val="2810"/>
              </a:lnSpc>
              <a:spcBef>
                <a:spcPts val="450"/>
              </a:spcBef>
            </a:pPr>
            <a:r>
              <a:rPr dirty="0" sz="2600" spc="-180">
                <a:solidFill>
                  <a:srgbClr val="2F5597"/>
                </a:solidFill>
                <a:latin typeface="Arial"/>
                <a:cs typeface="Arial"/>
              </a:rPr>
              <a:t>Social</a:t>
            </a:r>
            <a:r>
              <a:rPr dirty="0" sz="26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95">
                <a:solidFill>
                  <a:srgbClr val="2F5597"/>
                </a:solidFill>
                <a:latin typeface="Arial"/>
                <a:cs typeface="Arial"/>
              </a:rPr>
              <a:t>external</a:t>
            </a:r>
            <a:r>
              <a:rPr dirty="0" sz="26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90">
                <a:solidFill>
                  <a:srgbClr val="2F5597"/>
                </a:solidFill>
                <a:latin typeface="Arial"/>
                <a:cs typeface="Arial"/>
              </a:rPr>
              <a:t>obligations</a:t>
            </a:r>
            <a:r>
              <a:rPr dirty="0" sz="26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597"/>
                </a:solidFill>
                <a:latin typeface="Arial"/>
                <a:cs typeface="Arial"/>
              </a:rPr>
              <a:t>to</a:t>
            </a:r>
            <a:r>
              <a:rPr dirty="0" sz="26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20">
                <a:solidFill>
                  <a:srgbClr val="2F5597"/>
                </a:solidFill>
                <a:latin typeface="Arial"/>
                <a:cs typeface="Arial"/>
              </a:rPr>
              <a:t>employers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40">
                <a:solidFill>
                  <a:srgbClr val="2F5597"/>
                </a:solidFill>
                <a:latin typeface="Arial"/>
                <a:cs typeface="Arial"/>
              </a:rPr>
              <a:t>and</a:t>
            </a:r>
            <a:r>
              <a:rPr dirty="0" sz="2600" spc="-10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2F5597"/>
                </a:solidFill>
                <a:latin typeface="Arial"/>
                <a:cs typeface="Arial"/>
              </a:rPr>
              <a:t>family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30">
                <a:solidFill>
                  <a:srgbClr val="2F5597"/>
                </a:solidFill>
                <a:latin typeface="Arial"/>
                <a:cs typeface="Arial"/>
              </a:rPr>
              <a:t>members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2F5597"/>
                </a:solidFill>
                <a:latin typeface="Arial"/>
                <a:cs typeface="Arial"/>
              </a:rPr>
              <a:t>complicate </a:t>
            </a:r>
            <a:r>
              <a:rPr dirty="0" sz="2600" spc="-80">
                <a:solidFill>
                  <a:srgbClr val="2F5597"/>
                </a:solidFill>
                <a:latin typeface="Arial"/>
                <a:cs typeface="Arial"/>
              </a:rPr>
              <a:t>travel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 logistics</a:t>
            </a:r>
            <a:r>
              <a:rPr dirty="0" sz="2600" spc="-11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2F5597"/>
                </a:solidFill>
                <a:latin typeface="Arial"/>
                <a:cs typeface="Arial"/>
              </a:rPr>
              <a:t>further.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9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810"/>
              </a:lnSpc>
            </a:pPr>
            <a:r>
              <a:rPr dirty="0" sz="2600" i="1">
                <a:latin typeface="Arial"/>
                <a:cs typeface="Arial"/>
              </a:rPr>
              <a:t>“My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sister's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very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150" i="1">
                <a:latin typeface="Arial"/>
                <a:cs typeface="Arial"/>
              </a:rPr>
              <a:t>sick,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and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220" i="1">
                <a:latin typeface="Arial"/>
                <a:cs typeface="Arial"/>
              </a:rPr>
              <a:t>she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204" i="1">
                <a:latin typeface="Arial"/>
                <a:cs typeface="Arial"/>
              </a:rPr>
              <a:t>needs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a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lot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of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45" i="1">
                <a:latin typeface="Arial"/>
                <a:cs typeface="Arial"/>
              </a:rPr>
              <a:t>care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and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a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lot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of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40" i="1">
                <a:latin typeface="Arial"/>
                <a:cs typeface="Arial"/>
              </a:rPr>
              <a:t>attention.</a:t>
            </a:r>
            <a:r>
              <a:rPr dirty="0" sz="2600" spc="-95" i="1">
                <a:latin typeface="Arial"/>
                <a:cs typeface="Arial"/>
              </a:rPr>
              <a:t> </a:t>
            </a:r>
            <a:r>
              <a:rPr dirty="0" sz="2600" spc="-25" i="1">
                <a:latin typeface="Arial"/>
                <a:cs typeface="Arial"/>
              </a:rPr>
              <a:t>I'm </a:t>
            </a:r>
            <a:r>
              <a:rPr dirty="0" sz="2600" spc="-70" i="1">
                <a:latin typeface="Arial"/>
                <a:cs typeface="Arial"/>
              </a:rPr>
              <a:t>the</a:t>
            </a:r>
            <a:r>
              <a:rPr dirty="0" sz="2600" spc="-125" i="1">
                <a:latin typeface="Arial"/>
                <a:cs typeface="Arial"/>
              </a:rPr>
              <a:t> </a:t>
            </a:r>
            <a:r>
              <a:rPr dirty="0" sz="2600" spc="-95" i="1">
                <a:latin typeface="Arial"/>
                <a:cs typeface="Arial"/>
              </a:rPr>
              <a:t>only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155" i="1">
                <a:latin typeface="Arial"/>
                <a:cs typeface="Arial"/>
              </a:rPr>
              <a:t>one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30" i="1">
                <a:latin typeface="Arial"/>
                <a:cs typeface="Arial"/>
              </a:rPr>
              <a:t>that's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90" i="1">
                <a:latin typeface="Arial"/>
                <a:cs typeface="Arial"/>
              </a:rPr>
              <a:t>available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to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110" i="1">
                <a:latin typeface="Arial"/>
                <a:cs typeface="Arial"/>
              </a:rPr>
              <a:t>her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a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lot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of</a:t>
            </a:r>
            <a:r>
              <a:rPr dirty="0" sz="2600" spc="-125" i="1">
                <a:latin typeface="Arial"/>
                <a:cs typeface="Arial"/>
              </a:rPr>
              <a:t> </a:t>
            </a:r>
            <a:r>
              <a:rPr dirty="0" sz="2600" spc="-70" i="1">
                <a:latin typeface="Arial"/>
                <a:cs typeface="Arial"/>
              </a:rPr>
              <a:t>the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45" i="1">
                <a:latin typeface="Arial"/>
                <a:cs typeface="Arial"/>
              </a:rPr>
              <a:t>time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when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220" i="1">
                <a:latin typeface="Arial"/>
                <a:cs typeface="Arial"/>
              </a:rPr>
              <a:t>she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204" i="1">
                <a:latin typeface="Arial"/>
                <a:cs typeface="Arial"/>
              </a:rPr>
              <a:t>needs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254" i="1">
                <a:latin typeface="Arial"/>
                <a:cs typeface="Arial"/>
              </a:rPr>
              <a:t>help…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55" i="1">
                <a:latin typeface="Arial"/>
                <a:cs typeface="Arial"/>
              </a:rPr>
              <a:t>so </a:t>
            </a:r>
            <a:r>
              <a:rPr dirty="0" sz="2600" spc="-140" i="1">
                <a:latin typeface="Arial"/>
                <a:cs typeface="Arial"/>
              </a:rPr>
              <a:t>sometimes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05" i="1">
                <a:latin typeface="Arial"/>
                <a:cs typeface="Arial"/>
              </a:rPr>
              <a:t>something </a:t>
            </a:r>
            <a:r>
              <a:rPr dirty="0" sz="2600" spc="-204" i="1">
                <a:latin typeface="Arial"/>
                <a:cs typeface="Arial"/>
              </a:rPr>
              <a:t>comes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up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120" i="1">
                <a:latin typeface="Arial"/>
                <a:cs typeface="Arial"/>
              </a:rPr>
              <a:t>where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80" i="1">
                <a:latin typeface="Arial"/>
                <a:cs typeface="Arial"/>
              </a:rPr>
              <a:t>I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00" i="1">
                <a:latin typeface="Arial"/>
                <a:cs typeface="Arial"/>
              </a:rPr>
              <a:t>cannot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70" i="1">
                <a:latin typeface="Arial"/>
                <a:cs typeface="Arial"/>
              </a:rPr>
              <a:t>make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55" i="1">
                <a:latin typeface="Arial"/>
                <a:cs typeface="Arial"/>
              </a:rPr>
              <a:t>my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10" i="1">
                <a:latin typeface="Arial"/>
                <a:cs typeface="Arial"/>
              </a:rPr>
              <a:t>appointment."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4485" y="6448006"/>
            <a:ext cx="139636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95">
                <a:latin typeface="Arial"/>
                <a:cs typeface="Arial"/>
              </a:rPr>
              <a:t>Under </a:t>
            </a:r>
            <a:r>
              <a:rPr dirty="0" sz="2000" spc="-70">
                <a:latin typeface="Arial"/>
                <a:cs typeface="Arial"/>
              </a:rPr>
              <a:t>review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898135"/>
            <a:ext cx="5184648" cy="12649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3349752"/>
            <a:ext cx="4885944" cy="1377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59" y="429768"/>
            <a:ext cx="4590288" cy="2667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00928" y="469391"/>
            <a:ext cx="5633085" cy="6172200"/>
            <a:chOff x="5900928" y="469391"/>
            <a:chExt cx="5633085" cy="617220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0928" y="469391"/>
              <a:ext cx="5632704" cy="23652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2189" y="2280620"/>
              <a:ext cx="1511457" cy="6777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0" y="2983991"/>
              <a:ext cx="5178552" cy="3657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Personal</a:t>
            </a:r>
            <a:r>
              <a:rPr dirty="0" spc="-204"/>
              <a:t> </a:t>
            </a:r>
            <a:r>
              <a:rPr dirty="0" spc="-105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748"/>
            <a:ext cx="9911715" cy="307657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1033144">
              <a:lnSpc>
                <a:spcPts val="2810"/>
              </a:lnSpc>
              <a:spcBef>
                <a:spcPts val="450"/>
              </a:spcBef>
            </a:pPr>
            <a:r>
              <a:rPr dirty="0" sz="2600" spc="-165">
                <a:solidFill>
                  <a:srgbClr val="2F5597"/>
                </a:solidFill>
                <a:latin typeface="Arial"/>
                <a:cs typeface="Arial"/>
              </a:rPr>
              <a:t>Personal</a:t>
            </a:r>
            <a:r>
              <a:rPr dirty="0" sz="26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70">
                <a:solidFill>
                  <a:srgbClr val="2F5597"/>
                </a:solidFill>
                <a:latin typeface="Arial"/>
                <a:cs typeface="Arial"/>
              </a:rPr>
              <a:t>health</a:t>
            </a:r>
            <a:r>
              <a:rPr dirty="0" sz="26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factors</a:t>
            </a:r>
            <a:r>
              <a:rPr dirty="0" sz="26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10">
                <a:solidFill>
                  <a:srgbClr val="2F5597"/>
                </a:solidFill>
                <a:latin typeface="Arial"/>
                <a:cs typeface="Arial"/>
              </a:rPr>
              <a:t>negatively</a:t>
            </a:r>
            <a:r>
              <a:rPr dirty="0" sz="26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75">
                <a:solidFill>
                  <a:srgbClr val="2F5597"/>
                </a:solidFill>
                <a:latin typeface="Arial"/>
                <a:cs typeface="Arial"/>
              </a:rPr>
              <a:t>impact</a:t>
            </a:r>
            <a:r>
              <a:rPr dirty="0" sz="26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60">
                <a:solidFill>
                  <a:srgbClr val="2F5597"/>
                </a:solidFill>
                <a:latin typeface="Arial"/>
                <a:cs typeface="Arial"/>
              </a:rPr>
              <a:t>patients’</a:t>
            </a:r>
            <a:r>
              <a:rPr dirty="0" sz="2600" spc="-11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2F5597"/>
                </a:solidFill>
                <a:latin typeface="Arial"/>
                <a:cs typeface="Arial"/>
              </a:rPr>
              <a:t>ability</a:t>
            </a:r>
            <a:r>
              <a:rPr dirty="0" sz="2600" spc="-114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597"/>
                </a:solidFill>
                <a:latin typeface="Arial"/>
                <a:cs typeface="Arial"/>
              </a:rPr>
              <a:t>to</a:t>
            </a:r>
            <a:r>
              <a:rPr dirty="0" sz="2600" spc="-11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105">
                <a:solidFill>
                  <a:srgbClr val="2F5597"/>
                </a:solidFill>
                <a:latin typeface="Arial"/>
                <a:cs typeface="Arial"/>
              </a:rPr>
              <a:t>get</a:t>
            </a:r>
            <a:r>
              <a:rPr dirty="0" sz="2600" spc="-11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dirty="0" sz="2600" spc="-10">
                <a:solidFill>
                  <a:srgbClr val="2F5597"/>
                </a:solidFill>
                <a:latin typeface="Arial"/>
                <a:cs typeface="Arial"/>
              </a:rPr>
              <a:t>appointments.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</a:pPr>
            <a:r>
              <a:rPr dirty="0" sz="2600" i="1">
                <a:latin typeface="Arial"/>
                <a:cs typeface="Arial"/>
              </a:rPr>
              <a:t>"I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didn't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110" i="1">
                <a:latin typeface="Arial"/>
                <a:cs typeface="Arial"/>
              </a:rPr>
              <a:t>feel </a:t>
            </a:r>
            <a:r>
              <a:rPr dirty="0" sz="2600" spc="-114" i="1">
                <a:latin typeface="Arial"/>
                <a:cs typeface="Arial"/>
              </a:rPr>
              <a:t>good, </a:t>
            </a:r>
            <a:r>
              <a:rPr dirty="0" sz="2600" spc="-125" i="1">
                <a:latin typeface="Arial"/>
                <a:cs typeface="Arial"/>
              </a:rPr>
              <a:t>and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80" i="1">
                <a:latin typeface="Arial"/>
                <a:cs typeface="Arial"/>
              </a:rPr>
              <a:t>I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90" i="1">
                <a:latin typeface="Arial"/>
                <a:cs typeface="Arial"/>
              </a:rPr>
              <a:t>wanted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to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170" i="1">
                <a:latin typeface="Arial"/>
                <a:cs typeface="Arial"/>
              </a:rPr>
              <a:t>make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155" i="1">
                <a:latin typeface="Arial"/>
                <a:cs typeface="Arial"/>
              </a:rPr>
              <a:t>my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75" i="1">
                <a:latin typeface="Arial"/>
                <a:cs typeface="Arial"/>
              </a:rPr>
              <a:t>appointment,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30" i="1">
                <a:latin typeface="Arial"/>
                <a:cs typeface="Arial"/>
              </a:rPr>
              <a:t>but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80" i="1">
                <a:latin typeface="Arial"/>
                <a:cs typeface="Arial"/>
              </a:rPr>
              <a:t>I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70" i="1">
                <a:latin typeface="Arial"/>
                <a:cs typeface="Arial"/>
              </a:rPr>
              <a:t>just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0" i="1">
                <a:latin typeface="Arial"/>
                <a:cs typeface="Arial"/>
              </a:rPr>
              <a:t>didn't </a:t>
            </a:r>
            <a:r>
              <a:rPr dirty="0" sz="2600" spc="-110" i="1">
                <a:latin typeface="Arial"/>
                <a:cs typeface="Arial"/>
              </a:rPr>
              <a:t>feel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good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85" i="1">
                <a:latin typeface="Arial"/>
                <a:cs typeface="Arial"/>
              </a:rPr>
              <a:t>[enough]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to</a:t>
            </a:r>
            <a:r>
              <a:rPr dirty="0" sz="2600" spc="-120" i="1">
                <a:latin typeface="Arial"/>
                <a:cs typeface="Arial"/>
              </a:rPr>
              <a:t> </a:t>
            </a:r>
            <a:r>
              <a:rPr dirty="0" sz="2600" spc="-75" i="1">
                <a:latin typeface="Arial"/>
                <a:cs typeface="Arial"/>
              </a:rPr>
              <a:t>get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10" i="1">
                <a:latin typeface="Arial"/>
                <a:cs typeface="Arial"/>
              </a:rPr>
              <a:t>there.”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00" i="1">
                <a:latin typeface="Arial"/>
                <a:cs typeface="Arial"/>
              </a:rPr>
              <a:t>“It's</a:t>
            </a:r>
            <a:r>
              <a:rPr dirty="0" sz="2600" spc="-114" i="1">
                <a:latin typeface="Arial"/>
                <a:cs typeface="Arial"/>
              </a:rPr>
              <a:t> </a:t>
            </a:r>
            <a:r>
              <a:rPr dirty="0" sz="2600" spc="-30" i="1">
                <a:latin typeface="Arial"/>
                <a:cs typeface="Arial"/>
              </a:rPr>
              <a:t>not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that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95" i="1">
                <a:latin typeface="Arial"/>
                <a:cs typeface="Arial"/>
              </a:rPr>
              <a:t>far,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30" i="1">
                <a:latin typeface="Arial"/>
                <a:cs typeface="Arial"/>
              </a:rPr>
              <a:t>but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80" i="1">
                <a:latin typeface="Arial"/>
                <a:cs typeface="Arial"/>
              </a:rPr>
              <a:t>I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60" i="1">
                <a:latin typeface="Arial"/>
                <a:cs typeface="Arial"/>
              </a:rPr>
              <a:t>can't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170" i="1">
                <a:latin typeface="Arial"/>
                <a:cs typeface="Arial"/>
              </a:rPr>
              <a:t>make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it.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40" i="1">
                <a:latin typeface="Arial"/>
                <a:cs typeface="Arial"/>
              </a:rPr>
              <a:t>I'm</a:t>
            </a:r>
            <a:r>
              <a:rPr dirty="0" sz="2600" spc="-100" i="1">
                <a:latin typeface="Arial"/>
                <a:cs typeface="Arial"/>
              </a:rPr>
              <a:t> </a:t>
            </a:r>
            <a:r>
              <a:rPr dirty="0" sz="2600" spc="-155" i="1">
                <a:latin typeface="Arial"/>
                <a:cs typeface="Arial"/>
              </a:rPr>
              <a:t>heavy</a:t>
            </a:r>
            <a:r>
              <a:rPr dirty="0" sz="2600" spc="-110" i="1">
                <a:latin typeface="Arial"/>
                <a:cs typeface="Arial"/>
              </a:rPr>
              <a:t> </a:t>
            </a:r>
            <a:r>
              <a:rPr dirty="0" sz="2600" spc="-125" i="1">
                <a:latin typeface="Arial"/>
                <a:cs typeface="Arial"/>
              </a:rPr>
              <a:t>and</a:t>
            </a:r>
            <a:r>
              <a:rPr dirty="0" sz="2600" spc="-105" i="1">
                <a:latin typeface="Arial"/>
                <a:cs typeface="Arial"/>
              </a:rPr>
              <a:t> </a:t>
            </a:r>
            <a:r>
              <a:rPr dirty="0" sz="2600" spc="-40" i="1">
                <a:latin typeface="Arial"/>
                <a:cs typeface="Arial"/>
              </a:rPr>
              <a:t>I'm</a:t>
            </a:r>
            <a:r>
              <a:rPr dirty="0" sz="2600" spc="-95" i="1">
                <a:latin typeface="Arial"/>
                <a:cs typeface="Arial"/>
              </a:rPr>
              <a:t> </a:t>
            </a:r>
            <a:r>
              <a:rPr dirty="0" sz="2600" spc="-10" i="1">
                <a:latin typeface="Arial"/>
                <a:cs typeface="Arial"/>
              </a:rPr>
              <a:t>sickly.”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75950" y="358775"/>
            <a:ext cx="1082675" cy="1082675"/>
            <a:chOff x="10775950" y="358775"/>
            <a:chExt cx="1082675" cy="1082675"/>
          </a:xfrm>
        </p:grpSpPr>
        <p:sp>
          <p:nvSpPr>
            <p:cNvPr id="5" name="object 5"/>
            <p:cNvSpPr/>
            <p:nvPr/>
          </p:nvSpPr>
          <p:spPr>
            <a:xfrm>
              <a:off x="10782300" y="365125"/>
              <a:ext cx="1069975" cy="1069975"/>
            </a:xfrm>
            <a:custGeom>
              <a:avLst/>
              <a:gdLst/>
              <a:ahLst/>
              <a:cxnLst/>
              <a:rect l="l" t="t" r="r" b="b"/>
              <a:pathLst>
                <a:path w="1069975" h="1069975">
                  <a:moveTo>
                    <a:pt x="0" y="178311"/>
                  </a:moveTo>
                  <a:lnTo>
                    <a:pt x="6369" y="130909"/>
                  </a:lnTo>
                  <a:lnTo>
                    <a:pt x="24344" y="88314"/>
                  </a:lnTo>
                  <a:lnTo>
                    <a:pt x="52226" y="52226"/>
                  </a:lnTo>
                  <a:lnTo>
                    <a:pt x="88314" y="24344"/>
                  </a:lnTo>
                  <a:lnTo>
                    <a:pt x="130909" y="6369"/>
                  </a:lnTo>
                  <a:lnTo>
                    <a:pt x="178311" y="0"/>
                  </a:lnTo>
                  <a:lnTo>
                    <a:pt x="891536" y="0"/>
                  </a:lnTo>
                  <a:lnTo>
                    <a:pt x="938938" y="6369"/>
                  </a:lnTo>
                  <a:lnTo>
                    <a:pt x="981533" y="24344"/>
                  </a:lnTo>
                  <a:lnTo>
                    <a:pt x="1017621" y="52226"/>
                  </a:lnTo>
                  <a:lnTo>
                    <a:pt x="1045503" y="88314"/>
                  </a:lnTo>
                  <a:lnTo>
                    <a:pt x="1063478" y="130909"/>
                  </a:lnTo>
                  <a:lnTo>
                    <a:pt x="1069848" y="178311"/>
                  </a:lnTo>
                  <a:lnTo>
                    <a:pt x="1069848" y="891536"/>
                  </a:lnTo>
                  <a:lnTo>
                    <a:pt x="1063478" y="938938"/>
                  </a:lnTo>
                  <a:lnTo>
                    <a:pt x="1045503" y="981533"/>
                  </a:lnTo>
                  <a:lnTo>
                    <a:pt x="1017621" y="1017621"/>
                  </a:lnTo>
                  <a:lnTo>
                    <a:pt x="981533" y="1045503"/>
                  </a:lnTo>
                  <a:lnTo>
                    <a:pt x="938938" y="1063478"/>
                  </a:lnTo>
                  <a:lnTo>
                    <a:pt x="891536" y="1069848"/>
                  </a:lnTo>
                  <a:lnTo>
                    <a:pt x="178311" y="1069848"/>
                  </a:lnTo>
                  <a:lnTo>
                    <a:pt x="130909" y="1063478"/>
                  </a:lnTo>
                  <a:lnTo>
                    <a:pt x="88314" y="1045503"/>
                  </a:lnTo>
                  <a:lnTo>
                    <a:pt x="52226" y="1017621"/>
                  </a:lnTo>
                  <a:lnTo>
                    <a:pt x="24344" y="981533"/>
                  </a:lnTo>
                  <a:lnTo>
                    <a:pt x="6369" y="938938"/>
                  </a:lnTo>
                  <a:lnTo>
                    <a:pt x="0" y="891536"/>
                  </a:lnTo>
                  <a:lnTo>
                    <a:pt x="0" y="178311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984" y="487679"/>
              <a:ext cx="826007" cy="8260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4485" y="6448006"/>
            <a:ext cx="139636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95">
                <a:latin typeface="Arial"/>
                <a:cs typeface="Arial"/>
              </a:rPr>
              <a:t>Under </a:t>
            </a:r>
            <a:r>
              <a:rPr dirty="0" sz="2000" spc="-70">
                <a:latin typeface="Arial"/>
                <a:cs typeface="Arial"/>
              </a:rPr>
              <a:t>review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Stratified</a:t>
            </a:r>
            <a:r>
              <a:rPr dirty="0" spc="-155"/>
              <a:t> </a:t>
            </a:r>
            <a:r>
              <a:rPr dirty="0" spc="-135"/>
              <a:t>thematic</a:t>
            </a:r>
            <a:r>
              <a:rPr dirty="0" spc="-150"/>
              <a:t> </a:t>
            </a:r>
            <a:r>
              <a:rPr dirty="0" spc="-335"/>
              <a:t>analyses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09128" y="4621963"/>
            <a:ext cx="9852660" cy="1109980"/>
            <a:chOff x="1409128" y="4621963"/>
            <a:chExt cx="9852660" cy="1109980"/>
          </a:xfrm>
        </p:grpSpPr>
        <p:sp>
          <p:nvSpPr>
            <p:cNvPr id="4" name="object 4"/>
            <p:cNvSpPr/>
            <p:nvPr/>
          </p:nvSpPr>
          <p:spPr>
            <a:xfrm>
              <a:off x="1409128" y="4621974"/>
              <a:ext cx="9852660" cy="548640"/>
            </a:xfrm>
            <a:custGeom>
              <a:avLst/>
              <a:gdLst/>
              <a:ahLst/>
              <a:cxnLst/>
              <a:rect l="l" t="t" r="r" b="b"/>
              <a:pathLst>
                <a:path w="9852660" h="548639">
                  <a:moveTo>
                    <a:pt x="9852431" y="0"/>
                  </a:moveTo>
                  <a:lnTo>
                    <a:pt x="8411527" y="0"/>
                  </a:lnTo>
                  <a:lnTo>
                    <a:pt x="5851207" y="0"/>
                  </a:lnTo>
                  <a:lnTo>
                    <a:pt x="3290887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3290887" y="548640"/>
                  </a:lnTo>
                  <a:lnTo>
                    <a:pt x="5851207" y="548640"/>
                  </a:lnTo>
                  <a:lnTo>
                    <a:pt x="8411527" y="548640"/>
                  </a:lnTo>
                  <a:lnTo>
                    <a:pt x="9852431" y="548640"/>
                  </a:lnTo>
                  <a:lnTo>
                    <a:pt x="985243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09128" y="5170614"/>
              <a:ext cx="9852660" cy="548640"/>
            </a:xfrm>
            <a:custGeom>
              <a:avLst/>
              <a:gdLst/>
              <a:ahLst/>
              <a:cxnLst/>
              <a:rect l="l" t="t" r="r" b="b"/>
              <a:pathLst>
                <a:path w="9852660" h="548639">
                  <a:moveTo>
                    <a:pt x="9852431" y="0"/>
                  </a:moveTo>
                  <a:lnTo>
                    <a:pt x="8411527" y="0"/>
                  </a:lnTo>
                  <a:lnTo>
                    <a:pt x="5851207" y="0"/>
                  </a:lnTo>
                  <a:lnTo>
                    <a:pt x="3290887" y="0"/>
                  </a:lnTo>
                  <a:lnTo>
                    <a:pt x="0" y="0"/>
                  </a:lnTo>
                  <a:lnTo>
                    <a:pt x="0" y="548640"/>
                  </a:lnTo>
                  <a:lnTo>
                    <a:pt x="3290887" y="548640"/>
                  </a:lnTo>
                  <a:lnTo>
                    <a:pt x="5851207" y="548640"/>
                  </a:lnTo>
                  <a:lnTo>
                    <a:pt x="8411527" y="548640"/>
                  </a:lnTo>
                  <a:lnTo>
                    <a:pt x="9852431" y="548640"/>
                  </a:lnTo>
                  <a:lnTo>
                    <a:pt x="9852431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09128" y="5719243"/>
              <a:ext cx="9852660" cy="0"/>
            </a:xfrm>
            <a:custGeom>
              <a:avLst/>
              <a:gdLst/>
              <a:ahLst/>
              <a:cxnLst/>
              <a:rect l="l" t="t" r="r" b="b"/>
              <a:pathLst>
                <a:path w="9852660" h="0">
                  <a:moveTo>
                    <a:pt x="0" y="0"/>
                  </a:moveTo>
                  <a:lnTo>
                    <a:pt x="985243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09128" y="2206423"/>
          <a:ext cx="9928860" cy="2339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05"/>
                <a:gridCol w="2862580"/>
                <a:gridCol w="2402840"/>
                <a:gridCol w="2811145"/>
                <a:gridCol w="1038859"/>
                <a:gridCol w="288290"/>
              </a:tblGrid>
              <a:tr h="731520">
                <a:tc gridSpan="2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Themes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9380">
                        <a:lnSpc>
                          <a:spcPts val="2680"/>
                        </a:lnSpc>
                      </a:pPr>
                      <a:r>
                        <a:rPr dirty="0" sz="2400" spc="-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missed</a:t>
                      </a:r>
                      <a:r>
                        <a:rPr dirty="0" sz="24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12001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400" spc="-1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2680"/>
                        </a:lnSpc>
                      </a:pPr>
                      <a:r>
                        <a:rPr dirty="0" sz="2400" spc="-1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Missed</a:t>
                      </a:r>
                      <a:r>
                        <a:rPr dirty="0" sz="24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2400" spc="-11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4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L="254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400" spc="-10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24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=21)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400" spc="-2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4510">
                <a:tc gridSpan="2">
                  <a:txBody>
                    <a:bodyPr/>
                    <a:lstStyle/>
                    <a:p>
                      <a:pPr marL="182880">
                        <a:lnSpc>
                          <a:spcPts val="2680"/>
                        </a:lnSpc>
                      </a:pPr>
                      <a:r>
                        <a:rPr dirty="0" sz="2400" spc="-45">
                          <a:latin typeface="Arial"/>
                          <a:cs typeface="Arial"/>
                        </a:rPr>
                        <a:t>Transportation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731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64%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76%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589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2400" spc="-20">
                          <a:latin typeface="Arial"/>
                          <a:cs typeface="Arial"/>
                        </a:rPr>
                        <a:t>0.37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</a:tr>
              <a:tr h="5181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2865"/>
                        </a:lnSpc>
                      </a:pPr>
                      <a:r>
                        <a:rPr dirty="0" sz="2400" spc="-95">
                          <a:latin typeface="Arial"/>
                          <a:cs typeface="Arial"/>
                        </a:rPr>
                        <a:t>Limited</a:t>
                      </a:r>
                      <a:r>
                        <a:rPr dirty="0" sz="2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options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87312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41%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71%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758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400" spc="-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0.04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762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 spc="-130">
                          <a:latin typeface="Arial"/>
                          <a:cs typeface="Arial"/>
                        </a:rPr>
                        <a:t>Undesirable</a:t>
                      </a:r>
                      <a:r>
                        <a:rPr dirty="0" sz="2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>
                          <a:latin typeface="Arial"/>
                          <a:cs typeface="Arial"/>
                        </a:rPr>
                        <a:t>modes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76200">
                      <a:solidFill>
                        <a:srgbClr val="FF0000"/>
                      </a:solidFill>
                      <a:prstDash val="solid"/>
                    </a:lnL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7312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36%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76%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589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2400" spc="-1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&lt;0.01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R w="76200">
                      <a:solidFill>
                        <a:srgbClr val="FF0000"/>
                      </a:solidFill>
                      <a:prstDash val="solid"/>
                    </a:lnR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64485" y="6448006"/>
            <a:ext cx="1396365" cy="33591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95">
                <a:latin typeface="Arial"/>
                <a:cs typeface="Arial"/>
              </a:rPr>
              <a:t>Under </a:t>
            </a:r>
            <a:r>
              <a:rPr dirty="0" sz="2000" spc="-70">
                <a:latin typeface="Arial"/>
                <a:cs typeface="Arial"/>
              </a:rPr>
              <a:t>review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9308" y="4400803"/>
            <a:ext cx="29286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400" spc="-130">
                <a:latin typeface="Arial"/>
                <a:cs typeface="Arial"/>
              </a:rPr>
              <a:t>External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forces </a:t>
            </a:r>
            <a:r>
              <a:rPr dirty="0" sz="2400" spc="-170">
                <a:latin typeface="Arial"/>
                <a:cs typeface="Arial"/>
              </a:rPr>
              <a:t>Personal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health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686488" y="4621963"/>
          <a:ext cx="5231130" cy="109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530"/>
                <a:gridCol w="2277745"/>
                <a:gridCol w="1304925"/>
              </a:tblGrid>
              <a:tr h="5403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59%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277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62%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2400" spc="-20">
                          <a:latin typeface="Arial"/>
                          <a:cs typeface="Arial"/>
                        </a:rPr>
                        <a:t>0.85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solidFill>
                      <a:srgbClr val="EDEDED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50%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277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400" spc="-25">
                          <a:latin typeface="Arial"/>
                          <a:cs typeface="Arial"/>
                        </a:rPr>
                        <a:t>57%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2400" spc="-20">
                          <a:latin typeface="Arial"/>
                          <a:cs typeface="Arial"/>
                        </a:rPr>
                        <a:t>0.64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719" y="1041711"/>
            <a:ext cx="8959056" cy="48985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00072" y="6472428"/>
            <a:ext cx="57543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40">
                <a:latin typeface="Arial"/>
                <a:cs typeface="Arial"/>
              </a:rPr>
              <a:t>Source: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Penn</a:t>
            </a:r>
            <a:r>
              <a:rPr dirty="0" sz="2000" spc="-80">
                <a:latin typeface="Arial"/>
                <a:cs typeface="Arial"/>
              </a:rPr>
              <a:t> Medicine </a:t>
            </a:r>
            <a:r>
              <a:rPr dirty="0" sz="2000" spc="-110">
                <a:latin typeface="Arial"/>
                <a:cs typeface="Arial"/>
              </a:rPr>
              <a:t>Center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for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Healthcare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Innovation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278879"/>
            <a:ext cx="451104" cy="50292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-450">
                <a:solidFill>
                  <a:srgbClr val="FFFFFF"/>
                </a:solidFill>
              </a:rPr>
              <a:t>Take</a:t>
            </a:r>
            <a:r>
              <a:rPr dirty="0" sz="4300" spc="-170">
                <a:solidFill>
                  <a:srgbClr val="FFFFFF"/>
                </a:solidFill>
              </a:rPr>
              <a:t> </a:t>
            </a:r>
            <a:r>
              <a:rPr dirty="0" sz="4300" spc="-210">
                <a:solidFill>
                  <a:srgbClr val="FFFFFF"/>
                </a:solidFill>
              </a:rPr>
              <a:t>Home</a:t>
            </a:r>
            <a:r>
              <a:rPr dirty="0" sz="4300" spc="-170">
                <a:solidFill>
                  <a:srgbClr val="FFFFFF"/>
                </a:solidFill>
              </a:rPr>
              <a:t> </a:t>
            </a:r>
            <a:r>
              <a:rPr dirty="0" sz="4300">
                <a:solidFill>
                  <a:srgbClr val="FFFFFF"/>
                </a:solidFill>
              </a:rPr>
              <a:t>for</a:t>
            </a:r>
            <a:r>
              <a:rPr dirty="0" sz="4300" spc="-165">
                <a:solidFill>
                  <a:srgbClr val="FFFFFF"/>
                </a:solidFill>
              </a:rPr>
              <a:t> </a:t>
            </a:r>
            <a:r>
              <a:rPr dirty="0" sz="4300" spc="-200">
                <a:solidFill>
                  <a:srgbClr val="FFFFFF"/>
                </a:solidFill>
              </a:rPr>
              <a:t>Studying</a:t>
            </a:r>
            <a:r>
              <a:rPr dirty="0" sz="4300" spc="-175">
                <a:solidFill>
                  <a:srgbClr val="FFFFFF"/>
                </a:solidFill>
              </a:rPr>
              <a:t> </a:t>
            </a:r>
            <a:r>
              <a:rPr dirty="0" sz="4300" spc="-260">
                <a:solidFill>
                  <a:srgbClr val="FFFFFF"/>
                </a:solidFill>
              </a:rPr>
              <a:t>Social</a:t>
            </a:r>
            <a:r>
              <a:rPr dirty="0" sz="4300" spc="-170">
                <a:solidFill>
                  <a:srgbClr val="FFFFFF"/>
                </a:solidFill>
              </a:rPr>
              <a:t> </a:t>
            </a:r>
            <a:r>
              <a:rPr dirty="0" sz="4300" spc="-70">
                <a:solidFill>
                  <a:srgbClr val="FFFFFF"/>
                </a:solidFill>
              </a:rPr>
              <a:t>Interventions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916939" y="2286507"/>
            <a:ext cx="6948170" cy="241554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dirty="0" sz="3400" spc="-170">
                <a:solidFill>
                  <a:srgbClr val="FFFFFF"/>
                </a:solidFill>
                <a:latin typeface="Arial"/>
                <a:cs typeface="Arial"/>
              </a:rPr>
              <a:t>Experimental</a:t>
            </a:r>
            <a:r>
              <a:rPr dirty="0" sz="3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6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3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235">
                <a:solidFill>
                  <a:srgbClr val="FFFFFF"/>
                </a:solidFill>
                <a:latin typeface="Arial"/>
                <a:cs typeface="Arial"/>
              </a:rPr>
              <a:t>designs</a:t>
            </a:r>
            <a:r>
              <a:rPr dirty="0" sz="3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24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3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3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2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endParaRPr sz="3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620"/>
              </a:spcBef>
              <a:buChar char="•"/>
              <a:tabLst>
                <a:tab pos="241935" algn="l"/>
              </a:tabLst>
            </a:pPr>
            <a:r>
              <a:rPr dirty="0" sz="3400" spc="-105">
                <a:solidFill>
                  <a:srgbClr val="FFFFFF"/>
                </a:solidFill>
                <a:latin typeface="Arial"/>
                <a:cs typeface="Arial"/>
              </a:rPr>
              <a:t>Iteratively</a:t>
            </a:r>
            <a:r>
              <a:rPr dirty="0" sz="3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20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34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20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endParaRPr sz="3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625"/>
              </a:spcBef>
              <a:buChar char="•"/>
              <a:tabLst>
                <a:tab pos="241935" algn="l"/>
              </a:tabLst>
            </a:pPr>
            <a:r>
              <a:rPr dirty="0" sz="3400" spc="-33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3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6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dirty="0" sz="3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4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95">
                <a:solidFill>
                  <a:srgbClr val="FFFFFF"/>
                </a:solidFill>
                <a:latin typeface="Arial"/>
                <a:cs typeface="Arial"/>
              </a:rPr>
              <a:t>finding</a:t>
            </a:r>
            <a:r>
              <a:rPr dirty="0" sz="34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6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dirty="0" sz="3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"/>
                <a:cs typeface="Arial"/>
              </a:rPr>
              <a:t>“problem"</a:t>
            </a:r>
            <a:endParaRPr sz="340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spcBef>
                <a:spcPts val="625"/>
              </a:spcBef>
              <a:buChar char="•"/>
              <a:tabLst>
                <a:tab pos="241935" algn="l"/>
              </a:tabLst>
            </a:pPr>
            <a:r>
              <a:rPr dirty="0" sz="3400" spc="-9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dirty="0" sz="3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5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dirty="0" sz="3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3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30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60">
                <a:solidFill>
                  <a:srgbClr val="FFFFFF"/>
                </a:solidFill>
                <a:latin typeface="Arial"/>
                <a:cs typeface="Arial"/>
              </a:rPr>
              <a:t>one-</a:t>
            </a:r>
            <a:r>
              <a:rPr dirty="0" sz="3400" spc="-1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dirty="0" sz="3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Project</a:t>
            </a:r>
            <a:r>
              <a:rPr dirty="0" spc="-190"/>
              <a:t> </a:t>
            </a:r>
            <a:r>
              <a:rPr dirty="0" spc="-459"/>
              <a:t>Team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32788"/>
            <a:ext cx="3435350" cy="3215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301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600" spc="-10">
                <a:latin typeface="Arial"/>
                <a:cs typeface="Arial"/>
              </a:rPr>
              <a:t>Mentors</a:t>
            </a:r>
            <a:endParaRPr sz="2600">
              <a:latin typeface="Arial"/>
              <a:cs typeface="Arial"/>
            </a:endParaRPr>
          </a:p>
          <a:p>
            <a:pPr lvl="1" marL="697865" indent="-228600">
              <a:lnSpc>
                <a:spcPts val="2360"/>
              </a:lnSpc>
              <a:buChar char="•"/>
              <a:tabLst>
                <a:tab pos="697865" algn="l"/>
              </a:tabLst>
            </a:pPr>
            <a:r>
              <a:rPr dirty="0" sz="2200" spc="-130">
                <a:latin typeface="Arial"/>
                <a:cs typeface="Arial"/>
              </a:rPr>
              <a:t>David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Grande,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MD,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70">
                <a:latin typeface="Arial"/>
                <a:cs typeface="Arial"/>
              </a:rPr>
              <a:t>MPA</a:t>
            </a:r>
            <a:endParaRPr sz="2200">
              <a:latin typeface="Arial"/>
              <a:cs typeface="Arial"/>
            </a:endParaRPr>
          </a:p>
          <a:p>
            <a:pPr lvl="1" marL="697865" indent="-228600">
              <a:lnSpc>
                <a:spcPts val="2350"/>
              </a:lnSpc>
              <a:buChar char="•"/>
              <a:tabLst>
                <a:tab pos="697865" algn="l"/>
              </a:tabLst>
            </a:pPr>
            <a:r>
              <a:rPr dirty="0" sz="2200" spc="-180">
                <a:latin typeface="Arial"/>
                <a:cs typeface="Arial"/>
              </a:rPr>
              <a:t>Judy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90">
                <a:latin typeface="Arial"/>
                <a:cs typeface="Arial"/>
              </a:rPr>
              <a:t>Shea,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PhD</a:t>
            </a:r>
            <a:endParaRPr sz="2200">
              <a:latin typeface="Arial"/>
              <a:cs typeface="Arial"/>
            </a:endParaRPr>
          </a:p>
          <a:p>
            <a:pPr lvl="1" marL="697865" indent="-228600">
              <a:lnSpc>
                <a:spcPts val="2340"/>
              </a:lnSpc>
              <a:buChar char="•"/>
              <a:tabLst>
                <a:tab pos="697865" algn="l"/>
              </a:tabLst>
            </a:pPr>
            <a:r>
              <a:rPr dirty="0" sz="2200" spc="-195">
                <a:latin typeface="Arial"/>
                <a:cs typeface="Arial"/>
              </a:rPr>
              <a:t>Rebecca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Hubbard,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PhD</a:t>
            </a:r>
            <a:endParaRPr sz="2200">
              <a:latin typeface="Arial"/>
              <a:cs typeface="Arial"/>
            </a:endParaRPr>
          </a:p>
          <a:p>
            <a:pPr lvl="1" marL="697865" indent="-228600">
              <a:lnSpc>
                <a:spcPts val="2460"/>
              </a:lnSpc>
              <a:buChar char="•"/>
              <a:tabLst>
                <a:tab pos="697865" algn="l"/>
              </a:tabLst>
            </a:pPr>
            <a:r>
              <a:rPr dirty="0" sz="2200" spc="-220">
                <a:latin typeface="Arial"/>
                <a:cs typeface="Arial"/>
              </a:rPr>
              <a:t>Roy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Rosin,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MBA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ts val="2960"/>
              </a:lnSpc>
              <a:spcBef>
                <a:spcPts val="80"/>
              </a:spcBef>
              <a:buChar char="•"/>
              <a:tabLst>
                <a:tab pos="241300" algn="l"/>
              </a:tabLst>
            </a:pPr>
            <a:r>
              <a:rPr dirty="0" sz="2600" spc="-130">
                <a:latin typeface="Arial"/>
                <a:cs typeface="Arial"/>
              </a:rPr>
              <a:t>Field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285">
                <a:latin typeface="Arial"/>
                <a:cs typeface="Arial"/>
              </a:rPr>
              <a:t>Team</a:t>
            </a:r>
            <a:endParaRPr sz="2600">
              <a:latin typeface="Arial"/>
              <a:cs typeface="Arial"/>
            </a:endParaRPr>
          </a:p>
          <a:p>
            <a:pPr lvl="1" marL="697865" indent="-228600">
              <a:lnSpc>
                <a:spcPts val="2360"/>
              </a:lnSpc>
              <a:buChar char="•"/>
              <a:tabLst>
                <a:tab pos="697865" algn="l"/>
              </a:tabLst>
            </a:pPr>
            <a:r>
              <a:rPr dirty="0" sz="2200" spc="-170">
                <a:latin typeface="Arial"/>
                <a:cs typeface="Arial"/>
              </a:rPr>
              <a:t>Alyssa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Yeager</a:t>
            </a:r>
            <a:endParaRPr sz="2200">
              <a:latin typeface="Arial"/>
              <a:cs typeface="Arial"/>
            </a:endParaRPr>
          </a:p>
          <a:p>
            <a:pPr lvl="1" marL="697865" indent="-228600">
              <a:lnSpc>
                <a:spcPts val="2340"/>
              </a:lnSpc>
              <a:buChar char="•"/>
              <a:tabLst>
                <a:tab pos="697865" algn="l"/>
              </a:tabLst>
            </a:pPr>
            <a:r>
              <a:rPr dirty="0" sz="2200" spc="-100">
                <a:latin typeface="Arial"/>
                <a:cs typeface="Arial"/>
              </a:rPr>
              <a:t>Brian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Mugo</a:t>
            </a:r>
            <a:endParaRPr sz="2200">
              <a:latin typeface="Arial"/>
              <a:cs typeface="Arial"/>
            </a:endParaRPr>
          </a:p>
          <a:p>
            <a:pPr lvl="1" marL="697865" indent="-228600">
              <a:lnSpc>
                <a:spcPts val="2340"/>
              </a:lnSpc>
              <a:buChar char="•"/>
              <a:tabLst>
                <a:tab pos="697865" algn="l"/>
              </a:tabLst>
            </a:pPr>
            <a:r>
              <a:rPr dirty="0" sz="2200" spc="-160">
                <a:latin typeface="Arial"/>
                <a:cs typeface="Arial"/>
              </a:rPr>
              <a:t>Samuel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Rauch</a:t>
            </a:r>
            <a:endParaRPr sz="2200">
              <a:latin typeface="Arial"/>
              <a:cs typeface="Arial"/>
            </a:endParaRPr>
          </a:p>
          <a:p>
            <a:pPr lvl="1" marL="697865" indent="-228600">
              <a:lnSpc>
                <a:spcPts val="2520"/>
              </a:lnSpc>
              <a:buChar char="•"/>
              <a:tabLst>
                <a:tab pos="697865" algn="l"/>
              </a:tabLst>
            </a:pPr>
            <a:r>
              <a:rPr dirty="0" sz="2200" spc="-120">
                <a:latin typeface="Arial"/>
                <a:cs typeface="Arial"/>
              </a:rPr>
              <a:t>Stephanie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180">
                <a:latin typeface="Arial"/>
                <a:cs typeface="Arial"/>
              </a:rPr>
              <a:t>Lopez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Hayna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8" y="4880355"/>
            <a:ext cx="5248910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ts val="252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2200" spc="-105">
                <a:latin typeface="Arial"/>
                <a:cs typeface="Arial"/>
              </a:rPr>
              <a:t>Catherine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Shi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ts val="2350"/>
              </a:lnSpc>
              <a:buChar char="•"/>
              <a:tabLst>
                <a:tab pos="240665" algn="l"/>
              </a:tabLst>
            </a:pPr>
            <a:r>
              <a:rPr dirty="0" sz="2200" spc="-120">
                <a:latin typeface="Arial"/>
                <a:cs typeface="Arial"/>
              </a:rPr>
              <a:t>Cheryl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Garfield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40">
                <a:latin typeface="Arial"/>
                <a:cs typeface="Arial"/>
              </a:rPr>
              <a:t>–</a:t>
            </a:r>
            <a:r>
              <a:rPr dirty="0" sz="2200" spc="-95">
                <a:latin typeface="Arial"/>
                <a:cs typeface="Arial"/>
              </a:rPr>
              <a:t> Community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Health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Worker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ts val="2470"/>
              </a:lnSpc>
              <a:buChar char="•"/>
              <a:tabLst>
                <a:tab pos="240665" algn="l"/>
              </a:tabLst>
            </a:pPr>
            <a:r>
              <a:rPr dirty="0" sz="2200" spc="-180">
                <a:latin typeface="Arial"/>
                <a:cs typeface="Arial"/>
              </a:rPr>
              <a:t>Tamala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Carter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40">
                <a:latin typeface="Arial"/>
                <a:cs typeface="Arial"/>
              </a:rPr>
              <a:t>–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Qualitative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Interviews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940" y="1732788"/>
            <a:ext cx="259461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600" spc="-95">
                <a:latin typeface="Arial"/>
                <a:cs typeface="Arial"/>
              </a:rPr>
              <a:t>Lyft,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Incorporates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940" y="2138172"/>
            <a:ext cx="45777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600" spc="-204">
                <a:latin typeface="Arial"/>
                <a:cs typeface="Arial"/>
              </a:rPr>
              <a:t>The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Office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150">
                <a:latin typeface="Arial"/>
                <a:cs typeface="Arial"/>
              </a:rPr>
              <a:t>General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 spc="-175">
                <a:latin typeface="Arial"/>
                <a:cs typeface="Arial"/>
              </a:rPr>
              <a:t>Counsel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at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9540" y="2418588"/>
            <a:ext cx="404876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>
                <a:latin typeface="Arial"/>
                <a:cs typeface="Arial"/>
              </a:rPr>
              <a:t>the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90">
                <a:latin typeface="Arial"/>
                <a:cs typeface="Arial"/>
              </a:rPr>
              <a:t>University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 spc="-150">
                <a:latin typeface="Arial"/>
                <a:cs typeface="Arial"/>
              </a:rPr>
              <a:t>Pennsylvania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0940" y="2823972"/>
            <a:ext cx="3967479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600" spc="-210">
                <a:latin typeface="Arial"/>
                <a:cs typeface="Arial"/>
              </a:rPr>
              <a:t>Penn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95">
                <a:latin typeface="Arial"/>
                <a:cs typeface="Arial"/>
              </a:rPr>
              <a:t>Health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210">
                <a:latin typeface="Arial"/>
                <a:cs typeface="Arial"/>
              </a:rPr>
              <a:t>System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&amp;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65">
                <a:latin typeface="Arial"/>
                <a:cs typeface="Arial"/>
              </a:rPr>
              <a:t>Penn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9540" y="3104388"/>
            <a:ext cx="331724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65">
                <a:latin typeface="Arial"/>
                <a:cs typeface="Arial"/>
              </a:rPr>
              <a:t>Internal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Medicine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125">
                <a:latin typeface="Arial"/>
                <a:cs typeface="Arial"/>
              </a:rPr>
              <a:t>Clinics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0940" y="3509772"/>
            <a:ext cx="367855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600" spc="-210">
                <a:latin typeface="Arial"/>
                <a:cs typeface="Arial"/>
              </a:rPr>
              <a:t>Penn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85">
                <a:latin typeface="Arial"/>
                <a:cs typeface="Arial"/>
              </a:rPr>
              <a:t>Medicine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 spc="-140">
                <a:latin typeface="Arial"/>
                <a:cs typeface="Arial"/>
              </a:rPr>
              <a:t>Center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for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9540" y="3774948"/>
            <a:ext cx="299720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20">
                <a:latin typeface="Arial"/>
                <a:cs typeface="Arial"/>
              </a:rPr>
              <a:t>Healthcare </a:t>
            </a:r>
            <a:r>
              <a:rPr dirty="0" sz="2600" spc="-65">
                <a:latin typeface="Arial"/>
                <a:cs typeface="Arial"/>
              </a:rPr>
              <a:t>Innovation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6288023"/>
            <a:ext cx="451104" cy="49377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0589" y="3541267"/>
            <a:ext cx="3497579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75"/>
              <a:t>Extra</a:t>
            </a:r>
            <a:r>
              <a:rPr dirty="0" sz="6000" spc="-305"/>
              <a:t> </a:t>
            </a:r>
            <a:r>
              <a:rPr dirty="0" sz="6000" spc="-465"/>
              <a:t>Slides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Limitations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1404"/>
            <a:ext cx="10099675" cy="257048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70"/>
              </a:spcBef>
              <a:buChar char="•"/>
              <a:tabLst>
                <a:tab pos="240665" algn="l"/>
              </a:tabLst>
            </a:pPr>
            <a:r>
              <a:rPr dirty="0" sz="2800" spc="-55">
                <a:latin typeface="Arial"/>
                <a:cs typeface="Arial"/>
              </a:rPr>
              <a:t>Generalizability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29"/>
              </a:spcBef>
              <a:buChar char="•"/>
              <a:tabLst>
                <a:tab pos="697230" algn="l"/>
              </a:tabLst>
            </a:pPr>
            <a:r>
              <a:rPr dirty="0" sz="2400" spc="-160">
                <a:latin typeface="Arial"/>
                <a:cs typeface="Arial"/>
              </a:rPr>
              <a:t>Single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center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dirty="0" sz="2400" spc="-110">
                <a:latin typeface="Arial"/>
                <a:cs typeface="Arial"/>
              </a:rPr>
              <a:t>Urban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19"/>
              </a:spcBef>
              <a:buChar char="•"/>
              <a:tabLst>
                <a:tab pos="697230" algn="l"/>
              </a:tabLst>
            </a:pPr>
            <a:r>
              <a:rPr dirty="0" sz="2400" spc="-150">
                <a:latin typeface="Arial"/>
                <a:cs typeface="Arial"/>
              </a:rPr>
              <a:t>Low-</a:t>
            </a:r>
            <a:r>
              <a:rPr dirty="0" sz="2400" spc="-490">
                <a:latin typeface="Arial"/>
                <a:cs typeface="Arial"/>
              </a:rPr>
              <a:t>SES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population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30"/>
              </a:spcBef>
              <a:buChar char="•"/>
              <a:tabLst>
                <a:tab pos="240665" algn="l"/>
              </a:tabLst>
            </a:pPr>
            <a:r>
              <a:rPr dirty="0" sz="2800" spc="-240">
                <a:latin typeface="Arial"/>
                <a:cs typeface="Arial"/>
              </a:rPr>
              <a:t>Change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in</a:t>
            </a:r>
            <a:r>
              <a:rPr dirty="0" sz="2800" spc="-114">
                <a:latin typeface="Arial"/>
                <a:cs typeface="Arial"/>
              </a:rPr>
              <a:t> attendance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rate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among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study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population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29"/>
              </a:spcBef>
              <a:buChar char="•"/>
              <a:tabLst>
                <a:tab pos="697230" algn="l"/>
              </a:tabLst>
            </a:pPr>
            <a:r>
              <a:rPr dirty="0" sz="2400" spc="-120">
                <a:latin typeface="Arial"/>
                <a:cs typeface="Arial"/>
              </a:rPr>
              <a:t>Missed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appointments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decreased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from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49%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(historical)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35">
                <a:latin typeface="Arial"/>
                <a:cs typeface="Arial"/>
              </a:rPr>
              <a:t>36%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(trial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controls)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Uptake</a:t>
            </a:r>
            <a:r>
              <a:rPr dirty="0" spc="-210"/>
              <a:t> </a:t>
            </a:r>
            <a:r>
              <a:rPr dirty="0"/>
              <a:t>of</a:t>
            </a:r>
            <a:r>
              <a:rPr dirty="0" spc="-215"/>
              <a:t> </a:t>
            </a:r>
            <a:r>
              <a:rPr dirty="0" spc="-75"/>
              <a:t>intervention:</a:t>
            </a:r>
            <a:r>
              <a:rPr dirty="0" spc="-210"/>
              <a:t> </a:t>
            </a:r>
            <a:r>
              <a:rPr dirty="0" spc="-114"/>
              <a:t>Pilot</a:t>
            </a:r>
            <a:r>
              <a:rPr dirty="0" spc="-210"/>
              <a:t> </a:t>
            </a:r>
            <a:r>
              <a:rPr dirty="0" spc="-395"/>
              <a:t>Phase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78611" y="2109480"/>
            <a:ext cx="3121025" cy="2912110"/>
            <a:chOff x="2778611" y="2109480"/>
            <a:chExt cx="3121025" cy="2912110"/>
          </a:xfrm>
        </p:grpSpPr>
        <p:sp>
          <p:nvSpPr>
            <p:cNvPr id="4" name="object 4"/>
            <p:cNvSpPr/>
            <p:nvPr/>
          </p:nvSpPr>
          <p:spPr>
            <a:xfrm>
              <a:off x="2784961" y="4292600"/>
              <a:ext cx="3108325" cy="722630"/>
            </a:xfrm>
            <a:custGeom>
              <a:avLst/>
              <a:gdLst/>
              <a:ahLst/>
              <a:cxnLst/>
              <a:rect l="l" t="t" r="r" b="b"/>
              <a:pathLst>
                <a:path w="3108325" h="722629">
                  <a:moveTo>
                    <a:pt x="0" y="722012"/>
                  </a:moveTo>
                  <a:lnTo>
                    <a:pt x="3107838" y="722012"/>
                  </a:lnTo>
                </a:path>
                <a:path w="3108325" h="722629">
                  <a:moveTo>
                    <a:pt x="0" y="0"/>
                  </a:moveTo>
                  <a:lnTo>
                    <a:pt x="310783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84961" y="2844800"/>
              <a:ext cx="3108325" cy="723900"/>
            </a:xfrm>
            <a:custGeom>
              <a:avLst/>
              <a:gdLst/>
              <a:ahLst/>
              <a:cxnLst/>
              <a:rect l="l" t="t" r="r" b="b"/>
              <a:pathLst>
                <a:path w="3108325" h="723900">
                  <a:moveTo>
                    <a:pt x="0" y="723900"/>
                  </a:moveTo>
                  <a:lnTo>
                    <a:pt x="936138" y="723900"/>
                  </a:lnTo>
                </a:path>
                <a:path w="3108325" h="723900">
                  <a:moveTo>
                    <a:pt x="2180738" y="723900"/>
                  </a:moveTo>
                  <a:lnTo>
                    <a:pt x="3107838" y="723900"/>
                  </a:lnTo>
                </a:path>
                <a:path w="3108325" h="723900">
                  <a:moveTo>
                    <a:pt x="2180738" y="0"/>
                  </a:moveTo>
                  <a:lnTo>
                    <a:pt x="310783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84961" y="2115830"/>
              <a:ext cx="3108325" cy="0"/>
            </a:xfrm>
            <a:custGeom>
              <a:avLst/>
              <a:gdLst/>
              <a:ahLst/>
              <a:cxnLst/>
              <a:rect l="l" t="t" r="r" b="b"/>
              <a:pathLst>
                <a:path w="3108325" h="0">
                  <a:moveTo>
                    <a:pt x="0" y="0"/>
                  </a:moveTo>
                  <a:lnTo>
                    <a:pt x="310783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21100" y="3225800"/>
              <a:ext cx="1244600" cy="1066800"/>
            </a:xfrm>
            <a:custGeom>
              <a:avLst/>
              <a:gdLst/>
              <a:ahLst/>
              <a:cxnLst/>
              <a:rect l="l" t="t" r="r" b="b"/>
              <a:pathLst>
                <a:path w="1244600" h="1066800">
                  <a:moveTo>
                    <a:pt x="12446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244600" y="10668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784961" y="2844800"/>
            <a:ext cx="936625" cy="0"/>
          </a:xfrm>
          <a:custGeom>
            <a:avLst/>
            <a:gdLst/>
            <a:ahLst/>
            <a:cxnLst/>
            <a:rect l="l" t="t" r="r" b="b"/>
            <a:pathLst>
              <a:path w="936625" h="0">
                <a:moveTo>
                  <a:pt x="0" y="0"/>
                </a:moveTo>
                <a:lnTo>
                  <a:pt x="936138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21100" y="4292599"/>
            <a:ext cx="1244600" cy="722630"/>
          </a:xfrm>
          <a:prstGeom prst="rect">
            <a:avLst/>
          </a:prstGeom>
          <a:solidFill>
            <a:srgbClr val="F8CBAD"/>
          </a:solidFill>
        </p:spPr>
        <p:txBody>
          <a:bodyPr wrap="square" lIns="0" tIns="79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1854" y="3641852"/>
            <a:ext cx="167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1100" y="2983229"/>
            <a:ext cx="1244600" cy="242570"/>
          </a:xfrm>
          <a:prstGeom prst="rect">
            <a:avLst/>
          </a:prstGeom>
          <a:solidFill>
            <a:srgbClr val="5B9BD5"/>
          </a:solidFill>
        </p:spPr>
        <p:txBody>
          <a:bodyPr wrap="square" lIns="0" tIns="19050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15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21100" y="2115829"/>
            <a:ext cx="1244600" cy="868680"/>
          </a:xfrm>
          <a:prstGeom prst="rect">
            <a:avLst/>
          </a:prstGeom>
          <a:solidFill>
            <a:srgbClr val="4472C4"/>
          </a:solidFill>
        </p:spPr>
        <p:txBody>
          <a:bodyPr wrap="square" lIns="0" tIns="1530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5605" y="4885435"/>
            <a:ext cx="209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595959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8580" y="4160011"/>
            <a:ext cx="285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95959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8580" y="3434588"/>
            <a:ext cx="285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95959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8580" y="2709164"/>
            <a:ext cx="285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95959"/>
                </a:solidFill>
                <a:latin typeface="Arial"/>
                <a:cs typeface="Arial"/>
              </a:rPr>
              <a:t>75%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1553" y="1986788"/>
            <a:ext cx="361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95959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7321" y="1565655"/>
            <a:ext cx="628650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7170" algn="l"/>
              </a:tabLst>
            </a:pPr>
            <a:r>
              <a:rPr dirty="0" sz="1900" spc="-75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dirty="0" sz="1900" spc="-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900" spc="-110">
                <a:solidFill>
                  <a:srgbClr val="595959"/>
                </a:solidFill>
                <a:latin typeface="Arial"/>
                <a:cs typeface="Arial"/>
              </a:rPr>
              <a:t>Patients</a:t>
            </a:r>
            <a:r>
              <a:rPr dirty="0" sz="1900" spc="-8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95959"/>
                </a:solidFill>
                <a:latin typeface="Arial"/>
                <a:cs typeface="Arial"/>
              </a:rPr>
              <a:t>(n=60)</a:t>
            </a:r>
            <a:r>
              <a:rPr dirty="0" sz="190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dirty="0" baseline="2923" sz="2850" spc="-217">
                <a:solidFill>
                  <a:srgbClr val="595959"/>
                </a:solidFill>
                <a:latin typeface="Arial"/>
                <a:cs typeface="Arial"/>
              </a:rPr>
              <a:t>Scheduled</a:t>
            </a:r>
            <a:r>
              <a:rPr dirty="0" baseline="2923" sz="2850" spc="-127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baseline="2923" sz="2850" spc="-254">
                <a:solidFill>
                  <a:srgbClr val="595959"/>
                </a:solidFill>
                <a:latin typeface="Arial"/>
                <a:cs typeface="Arial"/>
              </a:rPr>
              <a:t>Rides</a:t>
            </a:r>
            <a:r>
              <a:rPr dirty="0" baseline="2923" sz="2850" spc="-1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baseline="2923" sz="2850" spc="-127">
                <a:solidFill>
                  <a:srgbClr val="595959"/>
                </a:solidFill>
                <a:latin typeface="Arial"/>
                <a:cs typeface="Arial"/>
              </a:rPr>
              <a:t>(n=19)</a:t>
            </a:r>
            <a:endParaRPr baseline="2923" sz="28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19022" y="54042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489854" y="5168900"/>
            <a:ext cx="1537970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dirty="0" sz="1800" spc="-120">
                <a:solidFill>
                  <a:srgbClr val="595959"/>
                </a:solidFill>
                <a:latin typeface="Arial"/>
                <a:cs typeface="Arial"/>
              </a:rPr>
              <a:t>Scheduled</a:t>
            </a:r>
            <a:r>
              <a:rPr dirty="0" sz="1800" spc="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595959"/>
                </a:solidFill>
                <a:latin typeface="Arial"/>
                <a:cs typeface="Arial"/>
              </a:rPr>
              <a:t>Rides </a:t>
            </a: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dirty="0" sz="1800" spc="-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interested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71646" y="54042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442477" y="5168900"/>
            <a:ext cx="1523365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100"/>
              </a:spcBef>
            </a:pPr>
            <a:r>
              <a:rPr dirty="0" sz="1800" spc="-5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dirty="0" sz="1800" spc="-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595959"/>
                </a:solidFill>
                <a:latin typeface="Arial"/>
                <a:cs typeface="Arial"/>
              </a:rPr>
              <a:t>offered</a:t>
            </a:r>
            <a:r>
              <a:rPr dirty="0" sz="1800" spc="-1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95959"/>
                </a:solidFill>
                <a:latin typeface="Arial"/>
                <a:cs typeface="Arial"/>
              </a:rPr>
              <a:t>ride </a:t>
            </a: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Did</a:t>
            </a:r>
            <a:r>
              <a:rPr dirty="0" sz="18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dirty="0" sz="1800" spc="-1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95959"/>
                </a:solidFill>
                <a:latin typeface="Arial"/>
                <a:cs typeface="Arial"/>
              </a:rPr>
              <a:t>answer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19022" y="57958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71646" y="5795872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125530" y="0"/>
                </a:moveTo>
                <a:lnTo>
                  <a:pt x="0" y="0"/>
                </a:lnTo>
                <a:lnTo>
                  <a:pt x="0" y="125530"/>
                </a:lnTo>
                <a:lnTo>
                  <a:pt x="125530" y="125530"/>
                </a:lnTo>
                <a:lnTo>
                  <a:pt x="125530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7040616" y="2121024"/>
            <a:ext cx="3120390" cy="2905125"/>
            <a:chOff x="7040616" y="2121024"/>
            <a:chExt cx="3120390" cy="2905125"/>
          </a:xfrm>
        </p:grpSpPr>
        <p:sp>
          <p:nvSpPr>
            <p:cNvPr id="26" name="object 26"/>
            <p:cNvSpPr/>
            <p:nvPr/>
          </p:nvSpPr>
          <p:spPr>
            <a:xfrm>
              <a:off x="7046966" y="5019446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046966" y="4292600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1068332" y="0"/>
                  </a:lnTo>
                </a:path>
                <a:path w="3107690" h="0">
                  <a:moveTo>
                    <a:pt x="2046232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46966" y="3568700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46966" y="2844800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1068332" y="0"/>
                  </a:lnTo>
                </a:path>
                <a:path w="3107690" h="0">
                  <a:moveTo>
                    <a:pt x="2046232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046966" y="2127374"/>
              <a:ext cx="3107690" cy="0"/>
            </a:xfrm>
            <a:custGeom>
              <a:avLst/>
              <a:gdLst/>
              <a:ahLst/>
              <a:cxnLst/>
              <a:rect l="l" t="t" r="r" b="b"/>
              <a:pathLst>
                <a:path w="3107690" h="0">
                  <a:moveTo>
                    <a:pt x="0" y="0"/>
                  </a:moveTo>
                  <a:lnTo>
                    <a:pt x="3107074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115299" y="4216400"/>
              <a:ext cx="977900" cy="797560"/>
            </a:xfrm>
            <a:custGeom>
              <a:avLst/>
              <a:gdLst/>
              <a:ahLst/>
              <a:cxnLst/>
              <a:rect l="l" t="t" r="r" b="b"/>
              <a:pathLst>
                <a:path w="977900" h="797560">
                  <a:moveTo>
                    <a:pt x="977900" y="0"/>
                  </a:moveTo>
                  <a:lnTo>
                    <a:pt x="0" y="0"/>
                  </a:lnTo>
                  <a:lnTo>
                    <a:pt x="0" y="797559"/>
                  </a:lnTo>
                  <a:lnTo>
                    <a:pt x="977900" y="797559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A7B5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115299" y="2127374"/>
              <a:ext cx="977900" cy="1441450"/>
            </a:xfrm>
            <a:custGeom>
              <a:avLst/>
              <a:gdLst/>
              <a:ahLst/>
              <a:cxnLst/>
              <a:rect l="l" t="t" r="r" b="b"/>
              <a:pathLst>
                <a:path w="977900" h="1441450">
                  <a:moveTo>
                    <a:pt x="977900" y="0"/>
                  </a:moveTo>
                  <a:lnTo>
                    <a:pt x="0" y="0"/>
                  </a:lnTo>
                  <a:lnTo>
                    <a:pt x="0" y="1441325"/>
                  </a:lnTo>
                  <a:lnTo>
                    <a:pt x="977900" y="1441325"/>
                  </a:lnTo>
                  <a:lnTo>
                    <a:pt x="977900" y="0"/>
                  </a:lnTo>
                  <a:close/>
                </a:path>
              </a:pathLst>
            </a:custGeom>
            <a:solidFill>
              <a:srgbClr val="375D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8561992" y="4498340"/>
            <a:ext cx="90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2F2F2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15300" y="3568700"/>
            <a:ext cx="977900" cy="647700"/>
          </a:xfrm>
          <a:prstGeom prst="rect">
            <a:avLst/>
          </a:prstGeom>
          <a:solidFill>
            <a:srgbClr val="4472C4"/>
          </a:solidFill>
        </p:spPr>
        <p:txBody>
          <a:bodyPr wrap="square" lIns="0" tIns="444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49292" y="273354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22107" y="539511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03" y="0"/>
                </a:moveTo>
                <a:lnTo>
                  <a:pt x="0" y="0"/>
                </a:lnTo>
                <a:lnTo>
                  <a:pt x="0" y="139503"/>
                </a:lnTo>
                <a:lnTo>
                  <a:pt x="139503" y="139503"/>
                </a:lnTo>
                <a:lnTo>
                  <a:pt x="139503" y="0"/>
                </a:lnTo>
                <a:close/>
              </a:path>
            </a:pathLst>
          </a:custGeom>
          <a:solidFill>
            <a:srgbClr val="A7B5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313899" y="5167883"/>
            <a:ext cx="1077595" cy="830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100"/>
              </a:spcBef>
            </a:pPr>
            <a:r>
              <a:rPr dirty="0" sz="2000" spc="-12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dirty="0" sz="2000" spc="-10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95959"/>
                </a:solidFill>
                <a:latin typeface="Arial"/>
                <a:cs typeface="Arial"/>
              </a:rPr>
              <a:t>rides </a:t>
            </a:r>
            <a:r>
              <a:rPr dirty="0" sz="2000" spc="-80">
                <a:solidFill>
                  <a:srgbClr val="595959"/>
                </a:solidFill>
                <a:latin typeface="Arial"/>
                <a:cs typeface="Arial"/>
              </a:rPr>
              <a:t>Both</a:t>
            </a:r>
            <a:r>
              <a:rPr dirty="0" sz="2000" spc="-7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595959"/>
                </a:solidFill>
                <a:latin typeface="Arial"/>
                <a:cs typeface="Arial"/>
              </a:rPr>
              <a:t>rides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35583" y="539511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03" y="0"/>
                </a:moveTo>
                <a:lnTo>
                  <a:pt x="0" y="0"/>
                </a:lnTo>
                <a:lnTo>
                  <a:pt x="0" y="139503"/>
                </a:lnTo>
                <a:lnTo>
                  <a:pt x="139503" y="139503"/>
                </a:lnTo>
                <a:lnTo>
                  <a:pt x="13950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927374" y="5265420"/>
            <a:ext cx="9137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4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dirty="0" sz="2000" spc="-13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95959"/>
                </a:solidFill>
                <a:latin typeface="Arial"/>
                <a:cs typeface="Arial"/>
              </a:rPr>
              <a:t>ride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22107" y="579811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03" y="0"/>
                </a:moveTo>
                <a:lnTo>
                  <a:pt x="0" y="0"/>
                </a:lnTo>
                <a:lnTo>
                  <a:pt x="0" y="139503"/>
                </a:lnTo>
                <a:lnTo>
                  <a:pt x="139503" y="139503"/>
                </a:lnTo>
                <a:lnTo>
                  <a:pt x="139503" y="0"/>
                </a:lnTo>
                <a:close/>
              </a:path>
            </a:pathLst>
          </a:custGeom>
          <a:solidFill>
            <a:srgbClr val="375DA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4941573" y="2119745"/>
            <a:ext cx="4871720" cy="2895600"/>
            <a:chOff x="4941573" y="2119745"/>
            <a:chExt cx="4871720" cy="2895600"/>
          </a:xfrm>
        </p:grpSpPr>
        <p:sp>
          <p:nvSpPr>
            <p:cNvPr id="42" name="object 42"/>
            <p:cNvSpPr/>
            <p:nvPr/>
          </p:nvSpPr>
          <p:spPr>
            <a:xfrm>
              <a:off x="4941570" y="2119756"/>
              <a:ext cx="3260725" cy="2895600"/>
            </a:xfrm>
            <a:custGeom>
              <a:avLst/>
              <a:gdLst/>
              <a:ahLst/>
              <a:cxnLst/>
              <a:rect l="l" t="t" r="r" b="b"/>
              <a:pathLst>
                <a:path w="3260725" h="2895600">
                  <a:moveTo>
                    <a:pt x="3191040" y="863485"/>
                  </a:moveTo>
                  <a:lnTo>
                    <a:pt x="0" y="863485"/>
                  </a:lnTo>
                  <a:lnTo>
                    <a:pt x="3191040" y="2895600"/>
                  </a:lnTo>
                  <a:lnTo>
                    <a:pt x="3191040" y="863485"/>
                  </a:lnTo>
                  <a:close/>
                </a:path>
                <a:path w="3260725" h="2895600">
                  <a:moveTo>
                    <a:pt x="3260318" y="0"/>
                  </a:moveTo>
                  <a:lnTo>
                    <a:pt x="18351" y="0"/>
                  </a:lnTo>
                  <a:lnTo>
                    <a:pt x="18351" y="863473"/>
                  </a:lnTo>
                  <a:lnTo>
                    <a:pt x="3260318" y="863473"/>
                  </a:lnTo>
                  <a:lnTo>
                    <a:pt x="3260318" y="0"/>
                  </a:lnTo>
                  <a:close/>
                </a:path>
              </a:pathLst>
            </a:custGeom>
            <a:solidFill>
              <a:srgbClr val="4472C4">
                <a:alpha val="168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208478" y="2145323"/>
              <a:ext cx="598170" cy="1934845"/>
            </a:xfrm>
            <a:custGeom>
              <a:avLst/>
              <a:gdLst/>
              <a:ahLst/>
              <a:cxnLst/>
              <a:rect l="l" t="t" r="r" b="b"/>
              <a:pathLst>
                <a:path w="598170" h="1934845">
                  <a:moveTo>
                    <a:pt x="0" y="0"/>
                  </a:moveTo>
                  <a:lnTo>
                    <a:pt x="79469" y="1779"/>
                  </a:lnTo>
                  <a:lnTo>
                    <a:pt x="150879" y="6802"/>
                  </a:lnTo>
                  <a:lnTo>
                    <a:pt x="211381" y="14592"/>
                  </a:lnTo>
                  <a:lnTo>
                    <a:pt x="258124" y="24675"/>
                  </a:lnTo>
                  <a:lnTo>
                    <a:pt x="298938" y="49821"/>
                  </a:lnTo>
                  <a:lnTo>
                    <a:pt x="298938" y="917332"/>
                  </a:lnTo>
                  <a:lnTo>
                    <a:pt x="309616" y="930577"/>
                  </a:lnTo>
                  <a:lnTo>
                    <a:pt x="386495" y="952561"/>
                  </a:lnTo>
                  <a:lnTo>
                    <a:pt x="446997" y="960351"/>
                  </a:lnTo>
                  <a:lnTo>
                    <a:pt x="518407" y="965374"/>
                  </a:lnTo>
                  <a:lnTo>
                    <a:pt x="597877" y="967154"/>
                  </a:lnTo>
                  <a:lnTo>
                    <a:pt x="518407" y="968933"/>
                  </a:lnTo>
                  <a:lnTo>
                    <a:pt x="446997" y="973956"/>
                  </a:lnTo>
                  <a:lnTo>
                    <a:pt x="386495" y="981746"/>
                  </a:lnTo>
                  <a:lnTo>
                    <a:pt x="339752" y="991829"/>
                  </a:lnTo>
                  <a:lnTo>
                    <a:pt x="298938" y="1016976"/>
                  </a:lnTo>
                  <a:lnTo>
                    <a:pt x="298938" y="1884487"/>
                  </a:lnTo>
                  <a:lnTo>
                    <a:pt x="288260" y="1897731"/>
                  </a:lnTo>
                  <a:lnTo>
                    <a:pt x="258124" y="1909632"/>
                  </a:lnTo>
                  <a:lnTo>
                    <a:pt x="211381" y="1919715"/>
                  </a:lnTo>
                  <a:lnTo>
                    <a:pt x="150879" y="1927505"/>
                  </a:lnTo>
                  <a:lnTo>
                    <a:pt x="79469" y="1932528"/>
                  </a:lnTo>
                  <a:lnTo>
                    <a:pt x="0" y="1934308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9955431" y="2974340"/>
            <a:ext cx="421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>
                <a:latin typeface="Arial"/>
                <a:cs typeface="Arial"/>
              </a:rPr>
              <a:t>72%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5206" y="3009729"/>
            <a:ext cx="612775" cy="1446530"/>
            <a:chOff x="9425206" y="3009729"/>
            <a:chExt cx="612775" cy="1446530"/>
          </a:xfrm>
        </p:grpSpPr>
        <p:sp>
          <p:nvSpPr>
            <p:cNvPr id="3" name="object 3"/>
            <p:cNvSpPr/>
            <p:nvPr/>
          </p:nvSpPr>
          <p:spPr>
            <a:xfrm>
              <a:off x="9604170" y="3016079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30" y="238636"/>
                  </a:lnTo>
                  <a:lnTo>
                    <a:pt x="248317" y="197451"/>
                  </a:lnTo>
                  <a:lnTo>
                    <a:pt x="254812" y="150030"/>
                  </a:lnTo>
                  <a:lnTo>
                    <a:pt x="248317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604170" y="3016079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31556" y="3354312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49"/>
                  </a:lnTo>
                  <a:lnTo>
                    <a:pt x="600040" y="154849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431556" y="3354312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431555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7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431556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957621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7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957620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52719" y="3422059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52719" y="3422059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64952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0" y="614635"/>
                  </a:lnTo>
                  <a:lnTo>
                    <a:pt x="5698" y="642862"/>
                  </a:lnTo>
                  <a:lnTo>
                    <a:pt x="21239" y="665912"/>
                  </a:lnTo>
                  <a:lnTo>
                    <a:pt x="44290" y="681453"/>
                  </a:lnTo>
                  <a:lnTo>
                    <a:pt x="72516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3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64952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552270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0" y="614635"/>
                  </a:lnTo>
                  <a:lnTo>
                    <a:pt x="5698" y="642862"/>
                  </a:lnTo>
                  <a:lnTo>
                    <a:pt x="21239" y="665912"/>
                  </a:lnTo>
                  <a:lnTo>
                    <a:pt x="44290" y="681453"/>
                  </a:lnTo>
                  <a:lnTo>
                    <a:pt x="72517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3" y="642862"/>
                  </a:lnTo>
                  <a:lnTo>
                    <a:pt x="145032" y="614635"/>
                  </a:lnTo>
                  <a:lnTo>
                    <a:pt x="145032" y="72517"/>
                  </a:lnTo>
                  <a:lnTo>
                    <a:pt x="139334" y="44290"/>
                  </a:lnTo>
                  <a:lnTo>
                    <a:pt x="123793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52269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9425206" y="4569893"/>
            <a:ext cx="612775" cy="1446530"/>
            <a:chOff x="9425206" y="4569893"/>
            <a:chExt cx="612775" cy="1446530"/>
          </a:xfrm>
        </p:grpSpPr>
        <p:sp>
          <p:nvSpPr>
            <p:cNvPr id="18" name="object 18"/>
            <p:cNvSpPr/>
            <p:nvPr/>
          </p:nvSpPr>
          <p:spPr>
            <a:xfrm>
              <a:off x="9604171" y="457624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6"/>
                  </a:lnTo>
                  <a:lnTo>
                    <a:pt x="24581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1"/>
                  </a:lnTo>
                  <a:lnTo>
                    <a:pt x="127405" y="300060"/>
                  </a:lnTo>
                  <a:lnTo>
                    <a:pt x="167675" y="292411"/>
                  </a:lnTo>
                  <a:lnTo>
                    <a:pt x="202649" y="271113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8"/>
                  </a:lnTo>
                  <a:lnTo>
                    <a:pt x="230229" y="61424"/>
                  </a:lnTo>
                  <a:lnTo>
                    <a:pt x="202649" y="28946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604170" y="457624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31556" y="4914474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3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431557" y="4914474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431556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431556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957621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957621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552719" y="4982221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52720" y="4982221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764952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700" y="642861"/>
                  </a:lnTo>
                  <a:lnTo>
                    <a:pt x="21241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5"/>
                  </a:lnTo>
                  <a:lnTo>
                    <a:pt x="145033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764952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552270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5"/>
                  </a:lnTo>
                  <a:lnTo>
                    <a:pt x="145034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552270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7281146" y="4572899"/>
            <a:ext cx="612775" cy="1446530"/>
            <a:chOff x="7281146" y="4572899"/>
            <a:chExt cx="612775" cy="1446530"/>
          </a:xfrm>
        </p:grpSpPr>
        <p:sp>
          <p:nvSpPr>
            <p:cNvPr id="33" name="object 33"/>
            <p:cNvSpPr/>
            <p:nvPr/>
          </p:nvSpPr>
          <p:spPr>
            <a:xfrm>
              <a:off x="7287496" y="4579249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2"/>
                  </a:moveTo>
                  <a:lnTo>
                    <a:pt x="121163" y="493082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1999"/>
                  </a:lnTo>
                  <a:lnTo>
                    <a:pt x="193231" y="1433239"/>
                  </a:lnTo>
                  <a:lnTo>
                    <a:pt x="221450" y="1427540"/>
                  </a:lnTo>
                  <a:lnTo>
                    <a:pt x="244505" y="1411999"/>
                  </a:lnTo>
                  <a:lnTo>
                    <a:pt x="260047" y="1388949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478878" y="1025384"/>
                  </a:lnTo>
                  <a:lnTo>
                    <a:pt x="478878" y="493082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5" y="1360722"/>
                  </a:lnTo>
                  <a:lnTo>
                    <a:pt x="339094" y="1388949"/>
                  </a:lnTo>
                  <a:lnTo>
                    <a:pt x="354635" y="1411999"/>
                  </a:lnTo>
                  <a:lnTo>
                    <a:pt x="377686" y="1427540"/>
                  </a:lnTo>
                  <a:lnTo>
                    <a:pt x="405913" y="1433239"/>
                  </a:lnTo>
                  <a:lnTo>
                    <a:pt x="434132" y="1427540"/>
                  </a:lnTo>
                  <a:lnTo>
                    <a:pt x="457187" y="1411999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08" y="338231"/>
                  </a:lnTo>
                  <a:lnTo>
                    <a:pt x="15763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7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8"/>
                  </a:lnTo>
                  <a:lnTo>
                    <a:pt x="73976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8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4" y="862578"/>
                  </a:lnTo>
                  <a:lnTo>
                    <a:pt x="528971" y="876976"/>
                  </a:lnTo>
                  <a:lnTo>
                    <a:pt x="536898" y="888733"/>
                  </a:lnTo>
                  <a:lnTo>
                    <a:pt x="548655" y="896660"/>
                  </a:lnTo>
                  <a:lnTo>
                    <a:pt x="563053" y="899567"/>
                  </a:lnTo>
                  <a:lnTo>
                    <a:pt x="577450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5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5" y="271114"/>
                  </a:lnTo>
                  <a:lnTo>
                    <a:pt x="259750" y="292413"/>
                  </a:lnTo>
                  <a:lnTo>
                    <a:pt x="300020" y="300061"/>
                  </a:lnTo>
                  <a:lnTo>
                    <a:pt x="340291" y="292413"/>
                  </a:lnTo>
                  <a:lnTo>
                    <a:pt x="375265" y="271114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287496" y="4579249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7281146" y="3012735"/>
            <a:ext cx="612775" cy="1446530"/>
            <a:chOff x="7281146" y="3012735"/>
            <a:chExt cx="612775" cy="1446530"/>
          </a:xfrm>
        </p:grpSpPr>
        <p:sp>
          <p:nvSpPr>
            <p:cNvPr id="36" name="object 36"/>
            <p:cNvSpPr/>
            <p:nvPr/>
          </p:nvSpPr>
          <p:spPr>
            <a:xfrm>
              <a:off x="7287496" y="301908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3"/>
                  </a:move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1999"/>
                  </a:lnTo>
                  <a:lnTo>
                    <a:pt x="193231" y="1433239"/>
                  </a:lnTo>
                  <a:lnTo>
                    <a:pt x="221450" y="1427540"/>
                  </a:lnTo>
                  <a:lnTo>
                    <a:pt x="244505" y="1411999"/>
                  </a:lnTo>
                  <a:lnTo>
                    <a:pt x="260047" y="1388949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478878" y="1025384"/>
                  </a:lnTo>
                  <a:lnTo>
                    <a:pt x="478878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5" y="1360722"/>
                  </a:lnTo>
                  <a:lnTo>
                    <a:pt x="339094" y="1388949"/>
                  </a:lnTo>
                  <a:lnTo>
                    <a:pt x="354635" y="1411999"/>
                  </a:lnTo>
                  <a:lnTo>
                    <a:pt x="377686" y="1427540"/>
                  </a:lnTo>
                  <a:lnTo>
                    <a:pt x="405913" y="1433239"/>
                  </a:lnTo>
                  <a:lnTo>
                    <a:pt x="434132" y="1427540"/>
                  </a:lnTo>
                  <a:lnTo>
                    <a:pt x="457187" y="1411999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08" y="338231"/>
                  </a:lnTo>
                  <a:lnTo>
                    <a:pt x="15763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7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8"/>
                  </a:lnTo>
                  <a:lnTo>
                    <a:pt x="73976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8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4" y="493083"/>
                  </a:lnTo>
                  <a:lnTo>
                    <a:pt x="526064" y="862578"/>
                  </a:lnTo>
                  <a:lnTo>
                    <a:pt x="528971" y="876976"/>
                  </a:lnTo>
                  <a:lnTo>
                    <a:pt x="536898" y="888733"/>
                  </a:lnTo>
                  <a:lnTo>
                    <a:pt x="548655" y="896660"/>
                  </a:lnTo>
                  <a:lnTo>
                    <a:pt x="563053" y="899567"/>
                  </a:lnTo>
                  <a:lnTo>
                    <a:pt x="577450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5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5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87496" y="301908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8705980" y="3009727"/>
            <a:ext cx="612775" cy="1446530"/>
            <a:chOff x="8705980" y="3009727"/>
            <a:chExt cx="612775" cy="1446530"/>
          </a:xfrm>
        </p:grpSpPr>
        <p:sp>
          <p:nvSpPr>
            <p:cNvPr id="39" name="object 39"/>
            <p:cNvSpPr/>
            <p:nvPr/>
          </p:nvSpPr>
          <p:spPr>
            <a:xfrm>
              <a:off x="8884946" y="3016077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6"/>
                  </a:lnTo>
                  <a:lnTo>
                    <a:pt x="24582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3"/>
                  </a:lnTo>
                  <a:lnTo>
                    <a:pt x="87136" y="292411"/>
                  </a:lnTo>
                  <a:lnTo>
                    <a:pt x="127406" y="300060"/>
                  </a:lnTo>
                  <a:lnTo>
                    <a:pt x="167676" y="292411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7" y="197451"/>
                  </a:lnTo>
                  <a:lnTo>
                    <a:pt x="254812" y="150030"/>
                  </a:lnTo>
                  <a:lnTo>
                    <a:pt x="248317" y="102608"/>
                  </a:lnTo>
                  <a:lnTo>
                    <a:pt x="230230" y="61424"/>
                  </a:lnTo>
                  <a:lnTo>
                    <a:pt x="202650" y="28946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884947" y="3016077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712331" y="335430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3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712332" y="335430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712331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12330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238396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238396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833496" y="342205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33495" y="342205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045727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7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4" y="614634"/>
                  </a:lnTo>
                  <a:lnTo>
                    <a:pt x="145034" y="72517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045727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833045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7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2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4"/>
                  </a:lnTo>
                  <a:lnTo>
                    <a:pt x="145033" y="72517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833045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/>
          <p:cNvGrpSpPr/>
          <p:nvPr/>
        </p:nvGrpSpPr>
        <p:grpSpPr>
          <a:xfrm>
            <a:off x="8705982" y="4569890"/>
            <a:ext cx="612775" cy="1446530"/>
            <a:chOff x="8705982" y="4569890"/>
            <a:chExt cx="612775" cy="1446530"/>
          </a:xfrm>
        </p:grpSpPr>
        <p:sp>
          <p:nvSpPr>
            <p:cNvPr id="54" name="object 54"/>
            <p:cNvSpPr/>
            <p:nvPr/>
          </p:nvSpPr>
          <p:spPr>
            <a:xfrm>
              <a:off x="8884947" y="4576240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6"/>
                  </a:lnTo>
                  <a:lnTo>
                    <a:pt x="24581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1"/>
                  </a:lnTo>
                  <a:lnTo>
                    <a:pt x="127405" y="300060"/>
                  </a:lnTo>
                  <a:lnTo>
                    <a:pt x="167675" y="292411"/>
                  </a:lnTo>
                  <a:lnTo>
                    <a:pt x="202650" y="271113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8"/>
                  </a:lnTo>
                  <a:lnTo>
                    <a:pt x="230229" y="61424"/>
                  </a:lnTo>
                  <a:lnTo>
                    <a:pt x="202650" y="28946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884947" y="4576240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712334" y="4914471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7" y="0"/>
                  </a:lnTo>
                  <a:lnTo>
                    <a:pt x="15762" y="2028"/>
                  </a:lnTo>
                  <a:lnTo>
                    <a:pt x="7558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7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712334" y="4914471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712333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6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712332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238397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238398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833496" y="4982218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833497" y="4982218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045729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5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8" y="642861"/>
                  </a:lnTo>
                  <a:lnTo>
                    <a:pt x="21239" y="665911"/>
                  </a:lnTo>
                  <a:lnTo>
                    <a:pt x="44290" y="681452"/>
                  </a:lnTo>
                  <a:lnTo>
                    <a:pt x="72517" y="687151"/>
                  </a:lnTo>
                  <a:lnTo>
                    <a:pt x="100736" y="681452"/>
                  </a:lnTo>
                  <a:lnTo>
                    <a:pt x="123791" y="665911"/>
                  </a:lnTo>
                  <a:lnTo>
                    <a:pt x="139333" y="642861"/>
                  </a:lnTo>
                  <a:lnTo>
                    <a:pt x="145032" y="614634"/>
                  </a:lnTo>
                  <a:lnTo>
                    <a:pt x="145032" y="72516"/>
                  </a:lnTo>
                  <a:lnTo>
                    <a:pt x="139334" y="44289"/>
                  </a:lnTo>
                  <a:lnTo>
                    <a:pt x="123793" y="21239"/>
                  </a:lnTo>
                  <a:lnTo>
                    <a:pt x="100742" y="5698"/>
                  </a:lnTo>
                  <a:lnTo>
                    <a:pt x="7251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045728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833046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6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37" y="681452"/>
                  </a:lnTo>
                  <a:lnTo>
                    <a:pt x="123792" y="665911"/>
                  </a:lnTo>
                  <a:lnTo>
                    <a:pt x="139334" y="642861"/>
                  </a:lnTo>
                  <a:lnTo>
                    <a:pt x="145034" y="614634"/>
                  </a:lnTo>
                  <a:lnTo>
                    <a:pt x="145034" y="72516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8833047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" name="object 68"/>
          <p:cNvGrpSpPr/>
          <p:nvPr/>
        </p:nvGrpSpPr>
        <p:grpSpPr>
          <a:xfrm>
            <a:off x="7991785" y="3012738"/>
            <a:ext cx="612775" cy="1446530"/>
            <a:chOff x="7991785" y="3012738"/>
            <a:chExt cx="612775" cy="1446530"/>
          </a:xfrm>
        </p:grpSpPr>
        <p:sp>
          <p:nvSpPr>
            <p:cNvPr id="69" name="object 69"/>
            <p:cNvSpPr/>
            <p:nvPr/>
          </p:nvSpPr>
          <p:spPr>
            <a:xfrm>
              <a:off x="7998136" y="301908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2"/>
                  </a:moveTo>
                  <a:lnTo>
                    <a:pt x="121164" y="493082"/>
                  </a:lnTo>
                  <a:lnTo>
                    <a:pt x="121164" y="816373"/>
                  </a:lnTo>
                  <a:lnTo>
                    <a:pt x="120714" y="818602"/>
                  </a:lnTo>
                  <a:lnTo>
                    <a:pt x="120716" y="1360719"/>
                  </a:lnTo>
                  <a:lnTo>
                    <a:pt x="141955" y="1411997"/>
                  </a:lnTo>
                  <a:lnTo>
                    <a:pt x="193231" y="1433236"/>
                  </a:lnTo>
                  <a:lnTo>
                    <a:pt x="221457" y="1427538"/>
                  </a:lnTo>
                  <a:lnTo>
                    <a:pt x="244508" y="1411997"/>
                  </a:lnTo>
                  <a:lnTo>
                    <a:pt x="260049" y="1388947"/>
                  </a:lnTo>
                  <a:lnTo>
                    <a:pt x="265748" y="1360719"/>
                  </a:lnTo>
                  <a:lnTo>
                    <a:pt x="265748" y="1025381"/>
                  </a:lnTo>
                  <a:lnTo>
                    <a:pt x="478878" y="1025381"/>
                  </a:lnTo>
                  <a:lnTo>
                    <a:pt x="478878" y="493082"/>
                  </a:lnTo>
                  <a:close/>
                </a:path>
                <a:path w="600075" h="1433829">
                  <a:moveTo>
                    <a:pt x="478430" y="1025381"/>
                  </a:moveTo>
                  <a:lnTo>
                    <a:pt x="333396" y="1025381"/>
                  </a:lnTo>
                  <a:lnTo>
                    <a:pt x="333397" y="1360719"/>
                  </a:lnTo>
                  <a:lnTo>
                    <a:pt x="339096" y="1388947"/>
                  </a:lnTo>
                  <a:lnTo>
                    <a:pt x="354637" y="1411997"/>
                  </a:lnTo>
                  <a:lnTo>
                    <a:pt x="377687" y="1427538"/>
                  </a:lnTo>
                  <a:lnTo>
                    <a:pt x="405913" y="1433236"/>
                  </a:lnTo>
                  <a:lnTo>
                    <a:pt x="434139" y="1427538"/>
                  </a:lnTo>
                  <a:lnTo>
                    <a:pt x="457189" y="1411997"/>
                  </a:lnTo>
                  <a:lnTo>
                    <a:pt x="472731" y="1388947"/>
                  </a:lnTo>
                  <a:lnTo>
                    <a:pt x="478430" y="1360719"/>
                  </a:lnTo>
                  <a:lnTo>
                    <a:pt x="478430" y="1025381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7" y="876976"/>
                  </a:lnTo>
                  <a:lnTo>
                    <a:pt x="10834" y="888733"/>
                  </a:lnTo>
                  <a:lnTo>
                    <a:pt x="22592" y="896660"/>
                  </a:lnTo>
                  <a:lnTo>
                    <a:pt x="36988" y="899566"/>
                  </a:lnTo>
                  <a:lnTo>
                    <a:pt x="51379" y="896660"/>
                  </a:lnTo>
                  <a:lnTo>
                    <a:pt x="63141" y="888733"/>
                  </a:lnTo>
                  <a:lnTo>
                    <a:pt x="71069" y="876976"/>
                  </a:lnTo>
                  <a:lnTo>
                    <a:pt x="73977" y="862578"/>
                  </a:lnTo>
                  <a:lnTo>
                    <a:pt x="73977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6"/>
                  </a:lnTo>
                  <a:lnTo>
                    <a:pt x="577444" y="896660"/>
                  </a:lnTo>
                  <a:lnTo>
                    <a:pt x="589206" y="888733"/>
                  </a:lnTo>
                  <a:lnTo>
                    <a:pt x="597134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1" y="7648"/>
                  </a:lnTo>
                  <a:lnTo>
                    <a:pt x="224777" y="28946"/>
                  </a:lnTo>
                  <a:lnTo>
                    <a:pt x="197197" y="61424"/>
                  </a:lnTo>
                  <a:lnTo>
                    <a:pt x="179111" y="102608"/>
                  </a:lnTo>
                  <a:lnTo>
                    <a:pt x="172615" y="150030"/>
                  </a:lnTo>
                  <a:lnTo>
                    <a:pt x="179111" y="197451"/>
                  </a:lnTo>
                  <a:lnTo>
                    <a:pt x="197197" y="238636"/>
                  </a:lnTo>
                  <a:lnTo>
                    <a:pt x="224777" y="271114"/>
                  </a:lnTo>
                  <a:lnTo>
                    <a:pt x="259751" y="292412"/>
                  </a:lnTo>
                  <a:lnTo>
                    <a:pt x="300020" y="300061"/>
                  </a:lnTo>
                  <a:lnTo>
                    <a:pt x="340291" y="292412"/>
                  </a:lnTo>
                  <a:lnTo>
                    <a:pt x="375265" y="271114"/>
                  </a:lnTo>
                  <a:lnTo>
                    <a:pt x="402845" y="238636"/>
                  </a:lnTo>
                  <a:lnTo>
                    <a:pt x="420932" y="197451"/>
                  </a:lnTo>
                  <a:lnTo>
                    <a:pt x="427427" y="150030"/>
                  </a:lnTo>
                  <a:lnTo>
                    <a:pt x="420932" y="102608"/>
                  </a:lnTo>
                  <a:lnTo>
                    <a:pt x="402845" y="61424"/>
                  </a:lnTo>
                  <a:lnTo>
                    <a:pt x="375265" y="28946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998135" y="301908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25811" y="338232"/>
                  </a:moveTo>
                  <a:lnTo>
                    <a:pt x="36989" y="338232"/>
                  </a:lnTo>
                  <a:lnTo>
                    <a:pt x="563054" y="338232"/>
                  </a:lnTo>
                  <a:lnTo>
                    <a:pt x="574234" y="338232"/>
                  </a:lnTo>
                  <a:lnTo>
                    <a:pt x="584280" y="340260"/>
                  </a:lnTo>
                  <a:lnTo>
                    <a:pt x="592483" y="345791"/>
                  </a:lnTo>
                  <a:lnTo>
                    <a:pt x="598014" y="353994"/>
                  </a:lnTo>
                  <a:lnTo>
                    <a:pt x="600043" y="364041"/>
                  </a:lnTo>
                  <a:lnTo>
                    <a:pt x="600043" y="375221"/>
                  </a:lnTo>
                  <a:lnTo>
                    <a:pt x="600043" y="493083"/>
                  </a:lnTo>
                  <a:lnTo>
                    <a:pt x="600043" y="862578"/>
                  </a:lnTo>
                  <a:lnTo>
                    <a:pt x="597136" y="876975"/>
                  </a:lnTo>
                  <a:lnTo>
                    <a:pt x="589209" y="888733"/>
                  </a:lnTo>
                  <a:lnTo>
                    <a:pt x="577451" y="896660"/>
                  </a:lnTo>
                  <a:lnTo>
                    <a:pt x="563054" y="899567"/>
                  </a:lnTo>
                  <a:lnTo>
                    <a:pt x="528972" y="876976"/>
                  </a:lnTo>
                  <a:lnTo>
                    <a:pt x="526065" y="493083"/>
                  </a:lnTo>
                  <a:lnTo>
                    <a:pt x="478880" y="493083"/>
                  </a:lnTo>
                  <a:lnTo>
                    <a:pt x="478880" y="1025382"/>
                  </a:lnTo>
                  <a:lnTo>
                    <a:pt x="478431" y="1025382"/>
                  </a:lnTo>
                  <a:lnTo>
                    <a:pt x="478431" y="1360720"/>
                  </a:lnTo>
                  <a:lnTo>
                    <a:pt x="472732" y="1388946"/>
                  </a:lnTo>
                  <a:lnTo>
                    <a:pt x="457191" y="1411997"/>
                  </a:lnTo>
                  <a:lnTo>
                    <a:pt x="434140" y="1427538"/>
                  </a:lnTo>
                  <a:lnTo>
                    <a:pt x="405914" y="1433237"/>
                  </a:lnTo>
                  <a:lnTo>
                    <a:pt x="354637" y="1411998"/>
                  </a:lnTo>
                  <a:lnTo>
                    <a:pt x="333398" y="1360721"/>
                  </a:lnTo>
                  <a:lnTo>
                    <a:pt x="333397" y="1025382"/>
                  </a:lnTo>
                  <a:lnTo>
                    <a:pt x="265749" y="1025382"/>
                  </a:lnTo>
                  <a:lnTo>
                    <a:pt x="265749" y="1360720"/>
                  </a:lnTo>
                  <a:lnTo>
                    <a:pt x="260050" y="1388946"/>
                  </a:lnTo>
                  <a:lnTo>
                    <a:pt x="244509" y="1411997"/>
                  </a:lnTo>
                  <a:lnTo>
                    <a:pt x="221458" y="1427538"/>
                  </a:lnTo>
                  <a:lnTo>
                    <a:pt x="193232" y="1433237"/>
                  </a:lnTo>
                  <a:lnTo>
                    <a:pt x="141955" y="1411998"/>
                  </a:lnTo>
                  <a:lnTo>
                    <a:pt x="120716" y="1360721"/>
                  </a:lnTo>
                  <a:lnTo>
                    <a:pt x="120715" y="1311437"/>
                  </a:lnTo>
                  <a:lnTo>
                    <a:pt x="120715" y="1262154"/>
                  </a:lnTo>
                  <a:lnTo>
                    <a:pt x="120715" y="1212870"/>
                  </a:lnTo>
                  <a:lnTo>
                    <a:pt x="120715" y="1163587"/>
                  </a:lnTo>
                  <a:lnTo>
                    <a:pt x="120715" y="1114303"/>
                  </a:lnTo>
                  <a:lnTo>
                    <a:pt x="120715" y="1065020"/>
                  </a:lnTo>
                  <a:lnTo>
                    <a:pt x="120715" y="1015736"/>
                  </a:lnTo>
                  <a:lnTo>
                    <a:pt x="120715" y="966453"/>
                  </a:lnTo>
                  <a:lnTo>
                    <a:pt x="120715" y="917169"/>
                  </a:lnTo>
                  <a:lnTo>
                    <a:pt x="120715" y="867886"/>
                  </a:lnTo>
                  <a:lnTo>
                    <a:pt x="120715" y="818603"/>
                  </a:lnTo>
                  <a:lnTo>
                    <a:pt x="121165" y="816374"/>
                  </a:lnTo>
                  <a:lnTo>
                    <a:pt x="121165" y="493083"/>
                  </a:lnTo>
                  <a:lnTo>
                    <a:pt x="73978" y="493083"/>
                  </a:lnTo>
                  <a:lnTo>
                    <a:pt x="73978" y="862578"/>
                  </a:lnTo>
                  <a:lnTo>
                    <a:pt x="71071" y="876975"/>
                  </a:lnTo>
                  <a:lnTo>
                    <a:pt x="63144" y="888733"/>
                  </a:lnTo>
                  <a:lnTo>
                    <a:pt x="51386" y="896660"/>
                  </a:lnTo>
                  <a:lnTo>
                    <a:pt x="36989" y="899567"/>
                  </a:lnTo>
                  <a:lnTo>
                    <a:pt x="2907" y="876976"/>
                  </a:lnTo>
                  <a:lnTo>
                    <a:pt x="0" y="813843"/>
                  </a:lnTo>
                  <a:lnTo>
                    <a:pt x="0" y="765107"/>
                  </a:lnTo>
                  <a:lnTo>
                    <a:pt x="0" y="716371"/>
                  </a:lnTo>
                  <a:lnTo>
                    <a:pt x="0" y="667635"/>
                  </a:lnTo>
                  <a:lnTo>
                    <a:pt x="0" y="618900"/>
                  </a:lnTo>
                  <a:lnTo>
                    <a:pt x="0" y="570164"/>
                  </a:lnTo>
                  <a:lnTo>
                    <a:pt x="0" y="521428"/>
                  </a:lnTo>
                  <a:lnTo>
                    <a:pt x="0" y="472692"/>
                  </a:lnTo>
                  <a:lnTo>
                    <a:pt x="0" y="423956"/>
                  </a:lnTo>
                  <a:lnTo>
                    <a:pt x="0" y="375221"/>
                  </a:lnTo>
                  <a:lnTo>
                    <a:pt x="2" y="364041"/>
                  </a:lnTo>
                  <a:lnTo>
                    <a:pt x="2030" y="353994"/>
                  </a:lnTo>
                  <a:lnTo>
                    <a:pt x="7561" y="345791"/>
                  </a:lnTo>
                  <a:lnTo>
                    <a:pt x="15764" y="340260"/>
                  </a:lnTo>
                  <a:lnTo>
                    <a:pt x="25811" y="338232"/>
                  </a:lnTo>
                  <a:close/>
                </a:path>
                <a:path w="600075" h="1433829">
                  <a:moveTo>
                    <a:pt x="300022" y="0"/>
                  </a:moveTo>
                  <a:lnTo>
                    <a:pt x="340292" y="7648"/>
                  </a:lnTo>
                  <a:lnTo>
                    <a:pt x="375266" y="28947"/>
                  </a:lnTo>
                  <a:lnTo>
                    <a:pt x="402845" y="61424"/>
                  </a:lnTo>
                  <a:lnTo>
                    <a:pt x="420932" y="102609"/>
                  </a:lnTo>
                  <a:lnTo>
                    <a:pt x="427428" y="150031"/>
                  </a:lnTo>
                  <a:lnTo>
                    <a:pt x="420932" y="197452"/>
                  </a:lnTo>
                  <a:lnTo>
                    <a:pt x="402845" y="238637"/>
                  </a:lnTo>
                  <a:lnTo>
                    <a:pt x="375266" y="271114"/>
                  </a:lnTo>
                  <a:lnTo>
                    <a:pt x="340292" y="292413"/>
                  </a:lnTo>
                  <a:lnTo>
                    <a:pt x="300022" y="300062"/>
                  </a:lnTo>
                  <a:lnTo>
                    <a:pt x="259752" y="292413"/>
                  </a:lnTo>
                  <a:lnTo>
                    <a:pt x="224777" y="271114"/>
                  </a:lnTo>
                  <a:lnTo>
                    <a:pt x="197198" y="238637"/>
                  </a:lnTo>
                  <a:lnTo>
                    <a:pt x="179111" y="197452"/>
                  </a:lnTo>
                  <a:lnTo>
                    <a:pt x="172616" y="150031"/>
                  </a:lnTo>
                  <a:lnTo>
                    <a:pt x="179111" y="102609"/>
                  </a:lnTo>
                  <a:lnTo>
                    <a:pt x="197198" y="61424"/>
                  </a:lnTo>
                  <a:lnTo>
                    <a:pt x="224777" y="28947"/>
                  </a:lnTo>
                  <a:lnTo>
                    <a:pt x="259752" y="7648"/>
                  </a:lnTo>
                  <a:lnTo>
                    <a:pt x="30002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/>
          <p:cNvGrpSpPr/>
          <p:nvPr/>
        </p:nvGrpSpPr>
        <p:grpSpPr>
          <a:xfrm>
            <a:off x="6572106" y="4581918"/>
            <a:ext cx="612775" cy="1446530"/>
            <a:chOff x="6572106" y="4581918"/>
            <a:chExt cx="612775" cy="1446530"/>
          </a:xfrm>
        </p:grpSpPr>
        <p:sp>
          <p:nvSpPr>
            <p:cNvPr id="72" name="object 72"/>
            <p:cNvSpPr/>
            <p:nvPr/>
          </p:nvSpPr>
          <p:spPr>
            <a:xfrm>
              <a:off x="6578456" y="458826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3"/>
                  </a:moveTo>
                  <a:lnTo>
                    <a:pt x="121164" y="493083"/>
                  </a:lnTo>
                  <a:lnTo>
                    <a:pt x="121164" y="816376"/>
                  </a:lnTo>
                  <a:lnTo>
                    <a:pt x="120714" y="818605"/>
                  </a:lnTo>
                  <a:lnTo>
                    <a:pt x="120714" y="1360723"/>
                  </a:lnTo>
                  <a:lnTo>
                    <a:pt x="126413" y="1388950"/>
                  </a:lnTo>
                  <a:lnTo>
                    <a:pt x="141954" y="1412000"/>
                  </a:lnTo>
                  <a:lnTo>
                    <a:pt x="165005" y="1427541"/>
                  </a:lnTo>
                  <a:lnTo>
                    <a:pt x="193233" y="1433240"/>
                  </a:lnTo>
                  <a:lnTo>
                    <a:pt x="221452" y="1427541"/>
                  </a:lnTo>
                  <a:lnTo>
                    <a:pt x="244506" y="1412000"/>
                  </a:lnTo>
                  <a:lnTo>
                    <a:pt x="260049" y="1388950"/>
                  </a:lnTo>
                  <a:lnTo>
                    <a:pt x="265748" y="1360723"/>
                  </a:lnTo>
                  <a:lnTo>
                    <a:pt x="265748" y="1025384"/>
                  </a:lnTo>
                  <a:lnTo>
                    <a:pt x="478880" y="1025384"/>
                  </a:lnTo>
                  <a:lnTo>
                    <a:pt x="478880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6" y="1360723"/>
                  </a:lnTo>
                  <a:lnTo>
                    <a:pt x="339095" y="1388950"/>
                  </a:lnTo>
                  <a:lnTo>
                    <a:pt x="354636" y="1412000"/>
                  </a:lnTo>
                  <a:lnTo>
                    <a:pt x="377686" y="1427541"/>
                  </a:lnTo>
                  <a:lnTo>
                    <a:pt x="405913" y="1433240"/>
                  </a:lnTo>
                  <a:lnTo>
                    <a:pt x="434133" y="1427541"/>
                  </a:lnTo>
                  <a:lnTo>
                    <a:pt x="457187" y="1412000"/>
                  </a:lnTo>
                  <a:lnTo>
                    <a:pt x="472729" y="1388950"/>
                  </a:lnTo>
                  <a:lnTo>
                    <a:pt x="478429" y="1360723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4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1" y="896660"/>
                  </a:lnTo>
                  <a:lnTo>
                    <a:pt x="36988" y="899567"/>
                  </a:lnTo>
                  <a:lnTo>
                    <a:pt x="51386" y="896660"/>
                  </a:lnTo>
                  <a:lnTo>
                    <a:pt x="63143" y="888733"/>
                  </a:lnTo>
                  <a:lnTo>
                    <a:pt x="71070" y="876976"/>
                  </a:lnTo>
                  <a:lnTo>
                    <a:pt x="73977" y="862578"/>
                  </a:lnTo>
                  <a:lnTo>
                    <a:pt x="73977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3" y="345790"/>
                  </a:lnTo>
                  <a:lnTo>
                    <a:pt x="584279" y="340259"/>
                  </a:lnTo>
                  <a:lnTo>
                    <a:pt x="574234" y="338231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5" y="493083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4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6" y="271115"/>
                  </a:lnTo>
                  <a:lnTo>
                    <a:pt x="402846" y="238637"/>
                  </a:lnTo>
                  <a:lnTo>
                    <a:pt x="420933" y="197452"/>
                  </a:lnTo>
                  <a:lnTo>
                    <a:pt x="427428" y="150031"/>
                  </a:lnTo>
                  <a:lnTo>
                    <a:pt x="420933" y="102609"/>
                  </a:lnTo>
                  <a:lnTo>
                    <a:pt x="402846" y="61424"/>
                  </a:lnTo>
                  <a:lnTo>
                    <a:pt x="375266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578456" y="458826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/>
          <p:cNvGrpSpPr/>
          <p:nvPr/>
        </p:nvGrpSpPr>
        <p:grpSpPr>
          <a:xfrm>
            <a:off x="6572106" y="3021755"/>
            <a:ext cx="612775" cy="1446530"/>
            <a:chOff x="6572106" y="3021755"/>
            <a:chExt cx="612775" cy="1446530"/>
          </a:xfrm>
        </p:grpSpPr>
        <p:sp>
          <p:nvSpPr>
            <p:cNvPr id="75" name="object 75"/>
            <p:cNvSpPr/>
            <p:nvPr/>
          </p:nvSpPr>
          <p:spPr>
            <a:xfrm>
              <a:off x="6578456" y="302810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3"/>
                  </a:moveTo>
                  <a:lnTo>
                    <a:pt x="121164" y="493083"/>
                  </a:lnTo>
                  <a:lnTo>
                    <a:pt x="121164" y="816376"/>
                  </a:lnTo>
                  <a:lnTo>
                    <a:pt x="120714" y="818605"/>
                  </a:lnTo>
                  <a:lnTo>
                    <a:pt x="120714" y="1360723"/>
                  </a:lnTo>
                  <a:lnTo>
                    <a:pt x="126413" y="1388950"/>
                  </a:lnTo>
                  <a:lnTo>
                    <a:pt x="141954" y="1412000"/>
                  </a:lnTo>
                  <a:lnTo>
                    <a:pt x="165005" y="1427541"/>
                  </a:lnTo>
                  <a:lnTo>
                    <a:pt x="193233" y="1433240"/>
                  </a:lnTo>
                  <a:lnTo>
                    <a:pt x="221452" y="1427541"/>
                  </a:lnTo>
                  <a:lnTo>
                    <a:pt x="244506" y="1412000"/>
                  </a:lnTo>
                  <a:lnTo>
                    <a:pt x="260049" y="1388950"/>
                  </a:lnTo>
                  <a:lnTo>
                    <a:pt x="265748" y="1360723"/>
                  </a:lnTo>
                  <a:lnTo>
                    <a:pt x="265748" y="1025384"/>
                  </a:lnTo>
                  <a:lnTo>
                    <a:pt x="478880" y="1025384"/>
                  </a:lnTo>
                  <a:lnTo>
                    <a:pt x="478880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6" y="1360723"/>
                  </a:lnTo>
                  <a:lnTo>
                    <a:pt x="339095" y="1388950"/>
                  </a:lnTo>
                  <a:lnTo>
                    <a:pt x="354636" y="1412000"/>
                  </a:lnTo>
                  <a:lnTo>
                    <a:pt x="377686" y="1427541"/>
                  </a:lnTo>
                  <a:lnTo>
                    <a:pt x="405913" y="1433240"/>
                  </a:lnTo>
                  <a:lnTo>
                    <a:pt x="434133" y="1427541"/>
                  </a:lnTo>
                  <a:lnTo>
                    <a:pt x="457187" y="1412000"/>
                  </a:lnTo>
                  <a:lnTo>
                    <a:pt x="472729" y="1388950"/>
                  </a:lnTo>
                  <a:lnTo>
                    <a:pt x="478429" y="1360723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4" y="338232"/>
                  </a:moveTo>
                  <a:lnTo>
                    <a:pt x="25810" y="338232"/>
                  </a:lnTo>
                  <a:lnTo>
                    <a:pt x="15764" y="340260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1" y="896660"/>
                  </a:lnTo>
                  <a:lnTo>
                    <a:pt x="36988" y="899567"/>
                  </a:lnTo>
                  <a:lnTo>
                    <a:pt x="51386" y="896660"/>
                  </a:lnTo>
                  <a:lnTo>
                    <a:pt x="63143" y="888733"/>
                  </a:lnTo>
                  <a:lnTo>
                    <a:pt x="71070" y="876976"/>
                  </a:lnTo>
                  <a:lnTo>
                    <a:pt x="73977" y="862578"/>
                  </a:lnTo>
                  <a:lnTo>
                    <a:pt x="73977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3" y="345791"/>
                  </a:lnTo>
                  <a:lnTo>
                    <a:pt x="584279" y="340260"/>
                  </a:lnTo>
                  <a:lnTo>
                    <a:pt x="574234" y="338232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5" y="493083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4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6" y="271115"/>
                  </a:lnTo>
                  <a:lnTo>
                    <a:pt x="402846" y="238637"/>
                  </a:lnTo>
                  <a:lnTo>
                    <a:pt x="420933" y="197452"/>
                  </a:lnTo>
                  <a:lnTo>
                    <a:pt x="427428" y="150031"/>
                  </a:lnTo>
                  <a:lnTo>
                    <a:pt x="420933" y="102609"/>
                  </a:lnTo>
                  <a:lnTo>
                    <a:pt x="402846" y="61424"/>
                  </a:lnTo>
                  <a:lnTo>
                    <a:pt x="375266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578456" y="302810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/>
          <p:cNvGrpSpPr/>
          <p:nvPr/>
        </p:nvGrpSpPr>
        <p:grpSpPr>
          <a:xfrm>
            <a:off x="10156653" y="3009723"/>
            <a:ext cx="612775" cy="1446530"/>
            <a:chOff x="10156653" y="3009723"/>
            <a:chExt cx="612775" cy="1446530"/>
          </a:xfrm>
        </p:grpSpPr>
        <p:sp>
          <p:nvSpPr>
            <p:cNvPr id="78" name="object 78"/>
            <p:cNvSpPr/>
            <p:nvPr/>
          </p:nvSpPr>
          <p:spPr>
            <a:xfrm>
              <a:off x="10335617" y="301607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1"/>
                  </a:lnTo>
                  <a:lnTo>
                    <a:pt x="6495" y="197452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30" y="238636"/>
                  </a:lnTo>
                  <a:lnTo>
                    <a:pt x="248317" y="197452"/>
                  </a:lnTo>
                  <a:lnTo>
                    <a:pt x="254812" y="150031"/>
                  </a:lnTo>
                  <a:lnTo>
                    <a:pt x="248317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0335618" y="301607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0163004" y="3354306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163004" y="3354306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163003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8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163003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689068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8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0689068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284167" y="3422053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0284167" y="3422053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0496399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5"/>
                  </a:lnTo>
                  <a:lnTo>
                    <a:pt x="1" y="614634"/>
                  </a:lnTo>
                  <a:lnTo>
                    <a:pt x="5699" y="642860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38" y="681452"/>
                  </a:lnTo>
                  <a:lnTo>
                    <a:pt x="123793" y="665911"/>
                  </a:lnTo>
                  <a:lnTo>
                    <a:pt x="139335" y="642860"/>
                  </a:lnTo>
                  <a:lnTo>
                    <a:pt x="145033" y="614634"/>
                  </a:lnTo>
                  <a:lnTo>
                    <a:pt x="145033" y="72515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496399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0283717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5"/>
                  </a:lnTo>
                  <a:lnTo>
                    <a:pt x="0" y="614634"/>
                  </a:lnTo>
                  <a:lnTo>
                    <a:pt x="5698" y="642860"/>
                  </a:lnTo>
                  <a:lnTo>
                    <a:pt x="21239" y="665911"/>
                  </a:lnTo>
                  <a:lnTo>
                    <a:pt x="44290" y="681452"/>
                  </a:lnTo>
                  <a:lnTo>
                    <a:pt x="72517" y="687151"/>
                  </a:lnTo>
                  <a:lnTo>
                    <a:pt x="100738" y="681452"/>
                  </a:lnTo>
                  <a:lnTo>
                    <a:pt x="123793" y="665911"/>
                  </a:lnTo>
                  <a:lnTo>
                    <a:pt x="139335" y="642860"/>
                  </a:lnTo>
                  <a:lnTo>
                    <a:pt x="145034" y="614634"/>
                  </a:lnTo>
                  <a:lnTo>
                    <a:pt x="145034" y="72515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0283718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2" name="object 92"/>
          <p:cNvGrpSpPr/>
          <p:nvPr/>
        </p:nvGrpSpPr>
        <p:grpSpPr>
          <a:xfrm>
            <a:off x="10156653" y="4569886"/>
            <a:ext cx="612775" cy="1446530"/>
            <a:chOff x="10156653" y="4569886"/>
            <a:chExt cx="612775" cy="1446530"/>
          </a:xfrm>
        </p:grpSpPr>
        <p:sp>
          <p:nvSpPr>
            <p:cNvPr id="93" name="object 93"/>
            <p:cNvSpPr/>
            <p:nvPr/>
          </p:nvSpPr>
          <p:spPr>
            <a:xfrm>
              <a:off x="10335620" y="457623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4"/>
                  </a:lnTo>
                  <a:lnTo>
                    <a:pt x="87135" y="292412"/>
                  </a:lnTo>
                  <a:lnTo>
                    <a:pt x="127405" y="300061"/>
                  </a:lnTo>
                  <a:lnTo>
                    <a:pt x="167675" y="292412"/>
                  </a:lnTo>
                  <a:lnTo>
                    <a:pt x="202649" y="271114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9"/>
                  </a:lnTo>
                  <a:lnTo>
                    <a:pt x="230229" y="61424"/>
                  </a:lnTo>
                  <a:lnTo>
                    <a:pt x="202649" y="28947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0335619" y="457623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0163005" y="4914469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7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0163005" y="4914469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0163004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7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0163003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689068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7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689069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0284167" y="4982216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284168" y="4982216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0496401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5"/>
                  </a:lnTo>
                  <a:lnTo>
                    <a:pt x="5698" y="642862"/>
                  </a:lnTo>
                  <a:lnTo>
                    <a:pt x="21239" y="665912"/>
                  </a:lnTo>
                  <a:lnTo>
                    <a:pt x="44290" y="681453"/>
                  </a:lnTo>
                  <a:lnTo>
                    <a:pt x="72517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3" y="642862"/>
                  </a:lnTo>
                  <a:lnTo>
                    <a:pt x="145032" y="614635"/>
                  </a:lnTo>
                  <a:lnTo>
                    <a:pt x="145032" y="72516"/>
                  </a:lnTo>
                  <a:lnTo>
                    <a:pt x="139334" y="44290"/>
                  </a:lnTo>
                  <a:lnTo>
                    <a:pt x="123793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0496399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0283717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700" y="642862"/>
                  </a:lnTo>
                  <a:lnTo>
                    <a:pt x="21241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0283718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7" name="object 107"/>
          <p:cNvGrpSpPr/>
          <p:nvPr/>
        </p:nvGrpSpPr>
        <p:grpSpPr>
          <a:xfrm>
            <a:off x="7996245" y="4581924"/>
            <a:ext cx="612775" cy="1446530"/>
            <a:chOff x="7996245" y="4581924"/>
            <a:chExt cx="612775" cy="1446530"/>
          </a:xfrm>
        </p:grpSpPr>
        <p:sp>
          <p:nvSpPr>
            <p:cNvPr id="108" name="object 108"/>
            <p:cNvSpPr/>
            <p:nvPr/>
          </p:nvSpPr>
          <p:spPr>
            <a:xfrm>
              <a:off x="8002596" y="4588274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2"/>
                  </a:moveTo>
                  <a:lnTo>
                    <a:pt x="121164" y="493082"/>
                  </a:lnTo>
                  <a:lnTo>
                    <a:pt x="121164" y="816373"/>
                  </a:lnTo>
                  <a:lnTo>
                    <a:pt x="120714" y="818602"/>
                  </a:lnTo>
                  <a:lnTo>
                    <a:pt x="120716" y="1360721"/>
                  </a:lnTo>
                  <a:lnTo>
                    <a:pt x="141955" y="1411998"/>
                  </a:lnTo>
                  <a:lnTo>
                    <a:pt x="193231" y="1433236"/>
                  </a:lnTo>
                  <a:lnTo>
                    <a:pt x="221452" y="1427539"/>
                  </a:lnTo>
                  <a:lnTo>
                    <a:pt x="244506" y="1411998"/>
                  </a:lnTo>
                  <a:lnTo>
                    <a:pt x="260049" y="1388947"/>
                  </a:lnTo>
                  <a:lnTo>
                    <a:pt x="265748" y="1360721"/>
                  </a:lnTo>
                  <a:lnTo>
                    <a:pt x="265748" y="1025381"/>
                  </a:lnTo>
                  <a:lnTo>
                    <a:pt x="478880" y="1025381"/>
                  </a:lnTo>
                  <a:lnTo>
                    <a:pt x="478880" y="493082"/>
                  </a:lnTo>
                  <a:close/>
                </a:path>
                <a:path w="600075" h="1433829">
                  <a:moveTo>
                    <a:pt x="478430" y="1025381"/>
                  </a:moveTo>
                  <a:lnTo>
                    <a:pt x="333396" y="1025381"/>
                  </a:lnTo>
                  <a:lnTo>
                    <a:pt x="333397" y="1360721"/>
                  </a:lnTo>
                  <a:lnTo>
                    <a:pt x="339096" y="1388947"/>
                  </a:lnTo>
                  <a:lnTo>
                    <a:pt x="354637" y="1411998"/>
                  </a:lnTo>
                  <a:lnTo>
                    <a:pt x="377687" y="1427539"/>
                  </a:lnTo>
                  <a:lnTo>
                    <a:pt x="405913" y="1433236"/>
                  </a:lnTo>
                  <a:lnTo>
                    <a:pt x="434133" y="1427539"/>
                  </a:lnTo>
                  <a:lnTo>
                    <a:pt x="457188" y="1411998"/>
                  </a:lnTo>
                  <a:lnTo>
                    <a:pt x="472730" y="1388947"/>
                  </a:lnTo>
                  <a:lnTo>
                    <a:pt x="478430" y="1360721"/>
                  </a:lnTo>
                  <a:lnTo>
                    <a:pt x="478430" y="1025381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7" y="876976"/>
                  </a:lnTo>
                  <a:lnTo>
                    <a:pt x="10834" y="888733"/>
                  </a:lnTo>
                  <a:lnTo>
                    <a:pt x="22592" y="896660"/>
                  </a:lnTo>
                  <a:lnTo>
                    <a:pt x="36988" y="899566"/>
                  </a:lnTo>
                  <a:lnTo>
                    <a:pt x="51379" y="896660"/>
                  </a:lnTo>
                  <a:lnTo>
                    <a:pt x="63141" y="888733"/>
                  </a:lnTo>
                  <a:lnTo>
                    <a:pt x="71069" y="876976"/>
                  </a:lnTo>
                  <a:lnTo>
                    <a:pt x="73977" y="862578"/>
                  </a:lnTo>
                  <a:lnTo>
                    <a:pt x="73977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6"/>
                  </a:lnTo>
                  <a:lnTo>
                    <a:pt x="577444" y="896660"/>
                  </a:lnTo>
                  <a:lnTo>
                    <a:pt x="589206" y="888733"/>
                  </a:lnTo>
                  <a:lnTo>
                    <a:pt x="597134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1" y="7648"/>
                  </a:lnTo>
                  <a:lnTo>
                    <a:pt x="224777" y="28947"/>
                  </a:lnTo>
                  <a:lnTo>
                    <a:pt x="197197" y="61424"/>
                  </a:lnTo>
                  <a:lnTo>
                    <a:pt x="179111" y="102609"/>
                  </a:lnTo>
                  <a:lnTo>
                    <a:pt x="172615" y="150031"/>
                  </a:lnTo>
                  <a:lnTo>
                    <a:pt x="179111" y="197452"/>
                  </a:lnTo>
                  <a:lnTo>
                    <a:pt x="197197" y="238637"/>
                  </a:lnTo>
                  <a:lnTo>
                    <a:pt x="224777" y="271114"/>
                  </a:lnTo>
                  <a:lnTo>
                    <a:pt x="259751" y="292413"/>
                  </a:lnTo>
                  <a:lnTo>
                    <a:pt x="300020" y="300061"/>
                  </a:lnTo>
                  <a:lnTo>
                    <a:pt x="340291" y="292413"/>
                  </a:lnTo>
                  <a:lnTo>
                    <a:pt x="375265" y="271114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8002595" y="4588274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25811" y="338232"/>
                  </a:moveTo>
                  <a:lnTo>
                    <a:pt x="36989" y="338232"/>
                  </a:lnTo>
                  <a:lnTo>
                    <a:pt x="563054" y="338232"/>
                  </a:lnTo>
                  <a:lnTo>
                    <a:pt x="574234" y="338232"/>
                  </a:lnTo>
                  <a:lnTo>
                    <a:pt x="584280" y="340260"/>
                  </a:lnTo>
                  <a:lnTo>
                    <a:pt x="592483" y="345791"/>
                  </a:lnTo>
                  <a:lnTo>
                    <a:pt x="598014" y="353994"/>
                  </a:lnTo>
                  <a:lnTo>
                    <a:pt x="600043" y="364041"/>
                  </a:lnTo>
                  <a:lnTo>
                    <a:pt x="600043" y="375221"/>
                  </a:lnTo>
                  <a:lnTo>
                    <a:pt x="600043" y="493083"/>
                  </a:lnTo>
                  <a:lnTo>
                    <a:pt x="600043" y="862578"/>
                  </a:lnTo>
                  <a:lnTo>
                    <a:pt x="597136" y="876975"/>
                  </a:lnTo>
                  <a:lnTo>
                    <a:pt x="589209" y="888733"/>
                  </a:lnTo>
                  <a:lnTo>
                    <a:pt x="577451" y="896660"/>
                  </a:lnTo>
                  <a:lnTo>
                    <a:pt x="563054" y="899567"/>
                  </a:lnTo>
                  <a:lnTo>
                    <a:pt x="528972" y="876976"/>
                  </a:lnTo>
                  <a:lnTo>
                    <a:pt x="526065" y="493083"/>
                  </a:lnTo>
                  <a:lnTo>
                    <a:pt x="478880" y="493083"/>
                  </a:lnTo>
                  <a:lnTo>
                    <a:pt x="478880" y="1025382"/>
                  </a:lnTo>
                  <a:lnTo>
                    <a:pt x="478431" y="1025382"/>
                  </a:lnTo>
                  <a:lnTo>
                    <a:pt x="478431" y="1360720"/>
                  </a:lnTo>
                  <a:lnTo>
                    <a:pt x="472732" y="1388946"/>
                  </a:lnTo>
                  <a:lnTo>
                    <a:pt x="457191" y="1411997"/>
                  </a:lnTo>
                  <a:lnTo>
                    <a:pt x="434140" y="1427538"/>
                  </a:lnTo>
                  <a:lnTo>
                    <a:pt x="405914" y="1433237"/>
                  </a:lnTo>
                  <a:lnTo>
                    <a:pt x="354637" y="1411998"/>
                  </a:lnTo>
                  <a:lnTo>
                    <a:pt x="333398" y="1360721"/>
                  </a:lnTo>
                  <a:lnTo>
                    <a:pt x="333397" y="1025382"/>
                  </a:lnTo>
                  <a:lnTo>
                    <a:pt x="265749" y="1025382"/>
                  </a:lnTo>
                  <a:lnTo>
                    <a:pt x="265749" y="1360720"/>
                  </a:lnTo>
                  <a:lnTo>
                    <a:pt x="260050" y="1388946"/>
                  </a:lnTo>
                  <a:lnTo>
                    <a:pt x="244509" y="1411997"/>
                  </a:lnTo>
                  <a:lnTo>
                    <a:pt x="221458" y="1427538"/>
                  </a:lnTo>
                  <a:lnTo>
                    <a:pt x="193232" y="1433237"/>
                  </a:lnTo>
                  <a:lnTo>
                    <a:pt x="141955" y="1411998"/>
                  </a:lnTo>
                  <a:lnTo>
                    <a:pt x="120716" y="1360721"/>
                  </a:lnTo>
                  <a:lnTo>
                    <a:pt x="120715" y="1311437"/>
                  </a:lnTo>
                  <a:lnTo>
                    <a:pt x="120715" y="1262154"/>
                  </a:lnTo>
                  <a:lnTo>
                    <a:pt x="120715" y="1212870"/>
                  </a:lnTo>
                  <a:lnTo>
                    <a:pt x="120715" y="1163587"/>
                  </a:lnTo>
                  <a:lnTo>
                    <a:pt x="120715" y="1114303"/>
                  </a:lnTo>
                  <a:lnTo>
                    <a:pt x="120715" y="1065020"/>
                  </a:lnTo>
                  <a:lnTo>
                    <a:pt x="120715" y="1015736"/>
                  </a:lnTo>
                  <a:lnTo>
                    <a:pt x="120715" y="966453"/>
                  </a:lnTo>
                  <a:lnTo>
                    <a:pt x="120715" y="917169"/>
                  </a:lnTo>
                  <a:lnTo>
                    <a:pt x="120715" y="867886"/>
                  </a:lnTo>
                  <a:lnTo>
                    <a:pt x="120715" y="818603"/>
                  </a:lnTo>
                  <a:lnTo>
                    <a:pt x="121165" y="816374"/>
                  </a:lnTo>
                  <a:lnTo>
                    <a:pt x="121165" y="493083"/>
                  </a:lnTo>
                  <a:lnTo>
                    <a:pt x="73978" y="493083"/>
                  </a:lnTo>
                  <a:lnTo>
                    <a:pt x="73978" y="862578"/>
                  </a:lnTo>
                  <a:lnTo>
                    <a:pt x="71071" y="876975"/>
                  </a:lnTo>
                  <a:lnTo>
                    <a:pt x="63144" y="888733"/>
                  </a:lnTo>
                  <a:lnTo>
                    <a:pt x="51386" y="896660"/>
                  </a:lnTo>
                  <a:lnTo>
                    <a:pt x="36989" y="899567"/>
                  </a:lnTo>
                  <a:lnTo>
                    <a:pt x="2907" y="876976"/>
                  </a:lnTo>
                  <a:lnTo>
                    <a:pt x="0" y="813843"/>
                  </a:lnTo>
                  <a:lnTo>
                    <a:pt x="0" y="765107"/>
                  </a:lnTo>
                  <a:lnTo>
                    <a:pt x="0" y="716371"/>
                  </a:lnTo>
                  <a:lnTo>
                    <a:pt x="0" y="667635"/>
                  </a:lnTo>
                  <a:lnTo>
                    <a:pt x="0" y="618900"/>
                  </a:lnTo>
                  <a:lnTo>
                    <a:pt x="0" y="570164"/>
                  </a:lnTo>
                  <a:lnTo>
                    <a:pt x="0" y="521428"/>
                  </a:lnTo>
                  <a:lnTo>
                    <a:pt x="0" y="472692"/>
                  </a:lnTo>
                  <a:lnTo>
                    <a:pt x="0" y="423956"/>
                  </a:lnTo>
                  <a:lnTo>
                    <a:pt x="0" y="375221"/>
                  </a:lnTo>
                  <a:lnTo>
                    <a:pt x="2" y="364041"/>
                  </a:lnTo>
                  <a:lnTo>
                    <a:pt x="2030" y="353994"/>
                  </a:lnTo>
                  <a:lnTo>
                    <a:pt x="7561" y="345791"/>
                  </a:lnTo>
                  <a:lnTo>
                    <a:pt x="15764" y="340260"/>
                  </a:lnTo>
                  <a:lnTo>
                    <a:pt x="25811" y="338232"/>
                  </a:lnTo>
                  <a:close/>
                </a:path>
                <a:path w="600075" h="1433829">
                  <a:moveTo>
                    <a:pt x="300022" y="0"/>
                  </a:moveTo>
                  <a:lnTo>
                    <a:pt x="340292" y="7648"/>
                  </a:lnTo>
                  <a:lnTo>
                    <a:pt x="375266" y="28947"/>
                  </a:lnTo>
                  <a:lnTo>
                    <a:pt x="402845" y="61424"/>
                  </a:lnTo>
                  <a:lnTo>
                    <a:pt x="420932" y="102609"/>
                  </a:lnTo>
                  <a:lnTo>
                    <a:pt x="427428" y="150031"/>
                  </a:lnTo>
                  <a:lnTo>
                    <a:pt x="420932" y="197452"/>
                  </a:lnTo>
                  <a:lnTo>
                    <a:pt x="402845" y="238637"/>
                  </a:lnTo>
                  <a:lnTo>
                    <a:pt x="375266" y="271114"/>
                  </a:lnTo>
                  <a:lnTo>
                    <a:pt x="340292" y="292413"/>
                  </a:lnTo>
                  <a:lnTo>
                    <a:pt x="300022" y="300062"/>
                  </a:lnTo>
                  <a:lnTo>
                    <a:pt x="259752" y="292413"/>
                  </a:lnTo>
                  <a:lnTo>
                    <a:pt x="224777" y="271114"/>
                  </a:lnTo>
                  <a:lnTo>
                    <a:pt x="197198" y="238637"/>
                  </a:lnTo>
                  <a:lnTo>
                    <a:pt x="179111" y="197452"/>
                  </a:lnTo>
                  <a:lnTo>
                    <a:pt x="172616" y="150031"/>
                  </a:lnTo>
                  <a:lnTo>
                    <a:pt x="179111" y="102609"/>
                  </a:lnTo>
                  <a:lnTo>
                    <a:pt x="197198" y="61424"/>
                  </a:lnTo>
                  <a:lnTo>
                    <a:pt x="224777" y="28947"/>
                  </a:lnTo>
                  <a:lnTo>
                    <a:pt x="259752" y="7648"/>
                  </a:lnTo>
                  <a:lnTo>
                    <a:pt x="30002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$PPTXTitle"/>
          <p:cNvSpPr txBox="1">
            <a:spLocks noGrp="1"/>
          </p:cNvSpPr>
          <p:nvPr>
            <p:ph type="title"/>
          </p:nvPr>
        </p:nvSpPr>
        <p:spPr>
          <a:xfrm>
            <a:off x="6732726" y="432308"/>
            <a:ext cx="39979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15"/>
              <a:t>Missed</a:t>
            </a:r>
            <a:r>
              <a:rPr dirty="0" sz="3600" spc="-130"/>
              <a:t> </a:t>
            </a:r>
            <a:r>
              <a:rPr dirty="0" sz="3600" spc="-110"/>
              <a:t>appointments</a:t>
            </a:r>
            <a:endParaRPr sz="3600"/>
          </a:p>
        </p:txBody>
      </p:sp>
      <p:sp>
        <p:nvSpPr>
          <p:cNvPr id="111" name="object 111"/>
          <p:cNvSpPr txBox="1"/>
          <p:nvPr/>
        </p:nvSpPr>
        <p:spPr>
          <a:xfrm>
            <a:off x="7127792" y="1526461"/>
            <a:ext cx="3275965" cy="1032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3700" spc="-25">
                <a:solidFill>
                  <a:srgbClr val="E5007A"/>
                </a:solidFill>
                <a:latin typeface="Arial"/>
                <a:cs typeface="Arial"/>
              </a:rPr>
              <a:t>1/3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160">
                <a:solidFill>
                  <a:srgbClr val="E5007A"/>
                </a:solidFill>
                <a:latin typeface="Arial"/>
                <a:cs typeface="Arial"/>
              </a:rPr>
              <a:t>Patients</a:t>
            </a:r>
            <a:r>
              <a:rPr dirty="0" sz="2800" spc="-114">
                <a:solidFill>
                  <a:srgbClr val="E5007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E5007A"/>
                </a:solidFill>
                <a:latin typeface="Arial"/>
                <a:cs typeface="Arial"/>
              </a:rPr>
              <a:t>with</a:t>
            </a:r>
            <a:r>
              <a:rPr dirty="0" sz="2800" spc="-114">
                <a:solidFill>
                  <a:srgbClr val="E5007A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E5007A"/>
                </a:solidFill>
                <a:latin typeface="Arial"/>
                <a:cs typeface="Arial"/>
              </a:rPr>
              <a:t>Medicaid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548089" y="1077212"/>
            <a:ext cx="3491229" cy="4344035"/>
            <a:chOff x="1548089" y="1077212"/>
            <a:chExt cx="3491229" cy="4344035"/>
          </a:xfrm>
        </p:grpSpPr>
        <p:pic>
          <p:nvPicPr>
            <p:cNvPr id="113" name="object 1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89" y="1077212"/>
              <a:ext cx="3280411" cy="343580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6125" y="2875489"/>
              <a:ext cx="1962904" cy="254068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3160214" y="5051513"/>
              <a:ext cx="1859914" cy="369570"/>
            </a:xfrm>
            <a:custGeom>
              <a:avLst/>
              <a:gdLst/>
              <a:ahLst/>
              <a:cxnLst/>
              <a:rect l="l" t="t" r="r" b="b"/>
              <a:pathLst>
                <a:path w="1859914" h="369570">
                  <a:moveTo>
                    <a:pt x="1859765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1859765" y="369332"/>
                  </a:lnTo>
                  <a:lnTo>
                    <a:pt x="1859765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/>
          <p:cNvSpPr txBox="1"/>
          <p:nvPr/>
        </p:nvSpPr>
        <p:spPr>
          <a:xfrm>
            <a:off x="3069775" y="2869139"/>
            <a:ext cx="1976120" cy="2553970"/>
          </a:xfrm>
          <a:prstGeom prst="rect">
            <a:avLst/>
          </a:prstGeom>
          <a:ln w="12700">
            <a:solidFill>
              <a:srgbClr val="0D0D0D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800">
              <a:latin typeface="Times New Roman"/>
              <a:cs typeface="Times New Roman"/>
            </a:endParaRPr>
          </a:p>
          <a:p>
            <a:pPr marL="198755">
              <a:lnSpc>
                <a:spcPct val="100000"/>
              </a:lnSpc>
            </a:pPr>
            <a:r>
              <a:rPr dirty="0" sz="1800" spc="-114">
                <a:latin typeface="Arial"/>
                <a:cs typeface="Arial"/>
              </a:rPr>
              <a:t>West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Philadelphia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2094398" y="2875490"/>
            <a:ext cx="2567305" cy="2549525"/>
            <a:chOff x="2094398" y="2875490"/>
            <a:chExt cx="2567305" cy="2549525"/>
          </a:xfrm>
        </p:grpSpPr>
        <p:pic>
          <p:nvPicPr>
            <p:cNvPr id="118" name="object 1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2301" y="4102225"/>
              <a:ext cx="168975" cy="157987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4533" y="3282652"/>
              <a:ext cx="96848" cy="9093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094395" y="2875495"/>
              <a:ext cx="974725" cy="2549525"/>
            </a:xfrm>
            <a:custGeom>
              <a:avLst/>
              <a:gdLst/>
              <a:ahLst/>
              <a:cxnLst/>
              <a:rect l="l" t="t" r="r" b="b"/>
              <a:pathLst>
                <a:path w="974725" h="2549525">
                  <a:moveTo>
                    <a:pt x="974356" y="0"/>
                  </a:moveTo>
                  <a:lnTo>
                    <a:pt x="0" y="480568"/>
                  </a:lnTo>
                  <a:lnTo>
                    <a:pt x="974356" y="2548940"/>
                  </a:lnTo>
                  <a:lnTo>
                    <a:pt x="974356" y="480568"/>
                  </a:lnTo>
                  <a:lnTo>
                    <a:pt x="974356" y="0"/>
                  </a:lnTo>
                  <a:close/>
                </a:path>
              </a:pathLst>
            </a:custGeom>
            <a:solidFill>
              <a:srgbClr val="4472C4">
                <a:alpha val="168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/>
          <p:cNvSpPr txBox="1"/>
          <p:nvPr/>
        </p:nvSpPr>
        <p:spPr>
          <a:xfrm>
            <a:off x="2355248" y="5588508"/>
            <a:ext cx="2150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latin typeface="Arial"/>
                <a:cs typeface="Arial"/>
              </a:rPr>
              <a:t>Primary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care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practice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location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2" name="object 1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5398" y="5650988"/>
            <a:ext cx="187440" cy="167937"/>
          </a:xfrm>
          <a:prstGeom prst="rect">
            <a:avLst/>
          </a:prstGeom>
        </p:spPr>
      </p:pic>
      <p:sp>
        <p:nvSpPr>
          <p:cNvPr id="123" name="object 123"/>
          <p:cNvSpPr txBox="1"/>
          <p:nvPr/>
        </p:nvSpPr>
        <p:spPr>
          <a:xfrm>
            <a:off x="7160114" y="6130814"/>
            <a:ext cx="2948940" cy="3048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60">
                <a:latin typeface="Arial"/>
                <a:cs typeface="Arial"/>
              </a:rPr>
              <a:t>Penn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Internal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Medicine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4" name="object 1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29218" y="3009729"/>
            <a:ext cx="612775" cy="1446530"/>
            <a:chOff x="9429218" y="3009729"/>
            <a:chExt cx="612775" cy="1446530"/>
          </a:xfrm>
        </p:grpSpPr>
        <p:sp>
          <p:nvSpPr>
            <p:cNvPr id="3" name="object 3"/>
            <p:cNvSpPr/>
            <p:nvPr/>
          </p:nvSpPr>
          <p:spPr>
            <a:xfrm>
              <a:off x="9608183" y="3016079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9"/>
                  </a:lnTo>
                  <a:lnTo>
                    <a:pt x="230229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608183" y="3016079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35569" y="3354312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49"/>
                  </a:lnTo>
                  <a:lnTo>
                    <a:pt x="600040" y="154849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435568" y="3354312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435567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7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435568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961633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7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961632" y="3354312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56732" y="3422059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768964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768964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56282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3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556282" y="376216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9429219" y="4569893"/>
            <a:ext cx="612775" cy="1446530"/>
            <a:chOff x="9429219" y="4569893"/>
            <a:chExt cx="612775" cy="1446530"/>
          </a:xfrm>
        </p:grpSpPr>
        <p:sp>
          <p:nvSpPr>
            <p:cNvPr id="17" name="object 17"/>
            <p:cNvSpPr/>
            <p:nvPr/>
          </p:nvSpPr>
          <p:spPr>
            <a:xfrm>
              <a:off x="9608185" y="457624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6"/>
                  </a:lnTo>
                  <a:lnTo>
                    <a:pt x="24581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1"/>
                  </a:lnTo>
                  <a:lnTo>
                    <a:pt x="127405" y="300060"/>
                  </a:lnTo>
                  <a:lnTo>
                    <a:pt x="167675" y="292411"/>
                  </a:lnTo>
                  <a:lnTo>
                    <a:pt x="202649" y="271113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8"/>
                  </a:lnTo>
                  <a:lnTo>
                    <a:pt x="230229" y="61424"/>
                  </a:lnTo>
                  <a:lnTo>
                    <a:pt x="202649" y="28946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608184" y="457624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35570" y="4914474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3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35571" y="4914474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435570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435569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961635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961635" y="4914474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556734" y="4982221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768965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700" y="642861"/>
                  </a:lnTo>
                  <a:lnTo>
                    <a:pt x="21241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5"/>
                  </a:lnTo>
                  <a:lnTo>
                    <a:pt x="145034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768966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556284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5"/>
                  </a:lnTo>
                  <a:lnTo>
                    <a:pt x="145033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556284" y="5322328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7285159" y="4572899"/>
            <a:ext cx="612775" cy="1446530"/>
            <a:chOff x="7285159" y="4572899"/>
            <a:chExt cx="612775" cy="1446530"/>
          </a:xfrm>
        </p:grpSpPr>
        <p:sp>
          <p:nvSpPr>
            <p:cNvPr id="31" name="object 31"/>
            <p:cNvSpPr/>
            <p:nvPr/>
          </p:nvSpPr>
          <p:spPr>
            <a:xfrm>
              <a:off x="7291509" y="4579249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2"/>
                  </a:moveTo>
                  <a:lnTo>
                    <a:pt x="121163" y="493082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1999"/>
                  </a:lnTo>
                  <a:lnTo>
                    <a:pt x="193231" y="1433239"/>
                  </a:lnTo>
                  <a:lnTo>
                    <a:pt x="221450" y="1427540"/>
                  </a:lnTo>
                  <a:lnTo>
                    <a:pt x="244505" y="1411999"/>
                  </a:lnTo>
                  <a:lnTo>
                    <a:pt x="260047" y="1388949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478878" y="1025384"/>
                  </a:lnTo>
                  <a:lnTo>
                    <a:pt x="478878" y="493082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4" y="1025384"/>
                  </a:lnTo>
                  <a:lnTo>
                    <a:pt x="333395" y="1360722"/>
                  </a:lnTo>
                  <a:lnTo>
                    <a:pt x="339094" y="1388949"/>
                  </a:lnTo>
                  <a:lnTo>
                    <a:pt x="354635" y="1411999"/>
                  </a:lnTo>
                  <a:lnTo>
                    <a:pt x="377685" y="1427540"/>
                  </a:lnTo>
                  <a:lnTo>
                    <a:pt x="405912" y="1433239"/>
                  </a:lnTo>
                  <a:lnTo>
                    <a:pt x="434132" y="1427540"/>
                  </a:lnTo>
                  <a:lnTo>
                    <a:pt x="457187" y="1411999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08" y="338231"/>
                  </a:lnTo>
                  <a:lnTo>
                    <a:pt x="15763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7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8"/>
                  </a:lnTo>
                  <a:lnTo>
                    <a:pt x="73976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8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4" y="862578"/>
                  </a:lnTo>
                  <a:lnTo>
                    <a:pt x="528971" y="876976"/>
                  </a:lnTo>
                  <a:lnTo>
                    <a:pt x="536898" y="888733"/>
                  </a:lnTo>
                  <a:lnTo>
                    <a:pt x="548655" y="896660"/>
                  </a:lnTo>
                  <a:lnTo>
                    <a:pt x="563053" y="899567"/>
                  </a:lnTo>
                  <a:lnTo>
                    <a:pt x="577450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5" y="28947"/>
                  </a:lnTo>
                  <a:lnTo>
                    <a:pt x="197195" y="61424"/>
                  </a:lnTo>
                  <a:lnTo>
                    <a:pt x="179108" y="102609"/>
                  </a:lnTo>
                  <a:lnTo>
                    <a:pt x="172613" y="150031"/>
                  </a:lnTo>
                  <a:lnTo>
                    <a:pt x="179108" y="197452"/>
                  </a:lnTo>
                  <a:lnTo>
                    <a:pt x="197195" y="238637"/>
                  </a:lnTo>
                  <a:lnTo>
                    <a:pt x="224775" y="271114"/>
                  </a:lnTo>
                  <a:lnTo>
                    <a:pt x="259750" y="292413"/>
                  </a:lnTo>
                  <a:lnTo>
                    <a:pt x="300020" y="300061"/>
                  </a:lnTo>
                  <a:lnTo>
                    <a:pt x="340291" y="292413"/>
                  </a:lnTo>
                  <a:lnTo>
                    <a:pt x="375265" y="271114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291509" y="4579249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7285159" y="3012735"/>
            <a:ext cx="612775" cy="1446530"/>
            <a:chOff x="7285159" y="3012735"/>
            <a:chExt cx="612775" cy="1446530"/>
          </a:xfrm>
        </p:grpSpPr>
        <p:sp>
          <p:nvSpPr>
            <p:cNvPr id="34" name="object 34"/>
            <p:cNvSpPr/>
            <p:nvPr/>
          </p:nvSpPr>
          <p:spPr>
            <a:xfrm>
              <a:off x="7291509" y="301908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3"/>
                  </a:move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1999"/>
                  </a:lnTo>
                  <a:lnTo>
                    <a:pt x="193231" y="1433239"/>
                  </a:lnTo>
                  <a:lnTo>
                    <a:pt x="221450" y="1427540"/>
                  </a:lnTo>
                  <a:lnTo>
                    <a:pt x="244505" y="1411999"/>
                  </a:lnTo>
                  <a:lnTo>
                    <a:pt x="260047" y="1388949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478878" y="1025384"/>
                  </a:lnTo>
                  <a:lnTo>
                    <a:pt x="478878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4" y="1025384"/>
                  </a:lnTo>
                  <a:lnTo>
                    <a:pt x="333395" y="1360722"/>
                  </a:lnTo>
                  <a:lnTo>
                    <a:pt x="339094" y="1388949"/>
                  </a:lnTo>
                  <a:lnTo>
                    <a:pt x="354635" y="1411999"/>
                  </a:lnTo>
                  <a:lnTo>
                    <a:pt x="377685" y="1427540"/>
                  </a:lnTo>
                  <a:lnTo>
                    <a:pt x="405912" y="1433239"/>
                  </a:lnTo>
                  <a:lnTo>
                    <a:pt x="434132" y="1427540"/>
                  </a:lnTo>
                  <a:lnTo>
                    <a:pt x="457187" y="1411999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08" y="338231"/>
                  </a:lnTo>
                  <a:lnTo>
                    <a:pt x="15763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7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8"/>
                  </a:lnTo>
                  <a:lnTo>
                    <a:pt x="73976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8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4" y="493083"/>
                  </a:lnTo>
                  <a:lnTo>
                    <a:pt x="526064" y="862578"/>
                  </a:lnTo>
                  <a:lnTo>
                    <a:pt x="528971" y="876976"/>
                  </a:lnTo>
                  <a:lnTo>
                    <a:pt x="536898" y="888733"/>
                  </a:lnTo>
                  <a:lnTo>
                    <a:pt x="548655" y="896660"/>
                  </a:lnTo>
                  <a:lnTo>
                    <a:pt x="563053" y="899567"/>
                  </a:lnTo>
                  <a:lnTo>
                    <a:pt x="577450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5" y="28947"/>
                  </a:lnTo>
                  <a:lnTo>
                    <a:pt x="197195" y="61424"/>
                  </a:lnTo>
                  <a:lnTo>
                    <a:pt x="179108" y="102609"/>
                  </a:lnTo>
                  <a:lnTo>
                    <a:pt x="172613" y="150031"/>
                  </a:lnTo>
                  <a:lnTo>
                    <a:pt x="179108" y="197452"/>
                  </a:lnTo>
                  <a:lnTo>
                    <a:pt x="197195" y="238637"/>
                  </a:lnTo>
                  <a:lnTo>
                    <a:pt x="224775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291509" y="301908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8709994" y="3009727"/>
            <a:ext cx="612775" cy="1446530"/>
            <a:chOff x="8709994" y="3009727"/>
            <a:chExt cx="612775" cy="1446530"/>
          </a:xfrm>
        </p:grpSpPr>
        <p:sp>
          <p:nvSpPr>
            <p:cNvPr id="37" name="object 37"/>
            <p:cNvSpPr/>
            <p:nvPr/>
          </p:nvSpPr>
          <p:spPr>
            <a:xfrm>
              <a:off x="8888960" y="3016077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6"/>
                  </a:lnTo>
                  <a:lnTo>
                    <a:pt x="24582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3"/>
                  </a:lnTo>
                  <a:lnTo>
                    <a:pt x="87136" y="292411"/>
                  </a:lnTo>
                  <a:lnTo>
                    <a:pt x="127406" y="300060"/>
                  </a:lnTo>
                  <a:lnTo>
                    <a:pt x="167676" y="292411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7" y="197451"/>
                  </a:lnTo>
                  <a:lnTo>
                    <a:pt x="254812" y="150030"/>
                  </a:lnTo>
                  <a:lnTo>
                    <a:pt x="248317" y="102608"/>
                  </a:lnTo>
                  <a:lnTo>
                    <a:pt x="230230" y="61424"/>
                  </a:lnTo>
                  <a:lnTo>
                    <a:pt x="202650" y="28946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888960" y="3016077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716345" y="335430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3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716346" y="335430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716345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716344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242409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242410" y="335430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837508" y="342205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049740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7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4" y="614634"/>
                  </a:lnTo>
                  <a:lnTo>
                    <a:pt x="145034" y="72517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049741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37058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7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2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4"/>
                  </a:lnTo>
                  <a:lnTo>
                    <a:pt x="145033" y="72517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837059" y="376216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8709995" y="4569890"/>
            <a:ext cx="612775" cy="1446530"/>
            <a:chOff x="8709995" y="4569890"/>
            <a:chExt cx="612775" cy="1446530"/>
          </a:xfrm>
        </p:grpSpPr>
        <p:sp>
          <p:nvSpPr>
            <p:cNvPr id="51" name="object 51"/>
            <p:cNvSpPr/>
            <p:nvPr/>
          </p:nvSpPr>
          <p:spPr>
            <a:xfrm>
              <a:off x="8888960" y="4576240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6"/>
                  </a:lnTo>
                  <a:lnTo>
                    <a:pt x="24581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1"/>
                  </a:lnTo>
                  <a:lnTo>
                    <a:pt x="127405" y="300060"/>
                  </a:lnTo>
                  <a:lnTo>
                    <a:pt x="167675" y="292411"/>
                  </a:lnTo>
                  <a:lnTo>
                    <a:pt x="202649" y="271113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8"/>
                  </a:lnTo>
                  <a:lnTo>
                    <a:pt x="230229" y="61424"/>
                  </a:lnTo>
                  <a:lnTo>
                    <a:pt x="202649" y="28946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888960" y="4576240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716346" y="4914471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2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716347" y="4914471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716346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6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8716345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242410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242411" y="491447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837510" y="4982218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049741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8" y="642861"/>
                  </a:lnTo>
                  <a:lnTo>
                    <a:pt x="21239" y="665911"/>
                  </a:lnTo>
                  <a:lnTo>
                    <a:pt x="44290" y="681452"/>
                  </a:lnTo>
                  <a:lnTo>
                    <a:pt x="72517" y="687151"/>
                  </a:lnTo>
                  <a:lnTo>
                    <a:pt x="100737" y="681452"/>
                  </a:lnTo>
                  <a:lnTo>
                    <a:pt x="123792" y="665911"/>
                  </a:lnTo>
                  <a:lnTo>
                    <a:pt x="139334" y="642861"/>
                  </a:lnTo>
                  <a:lnTo>
                    <a:pt x="145034" y="614634"/>
                  </a:lnTo>
                  <a:lnTo>
                    <a:pt x="145034" y="72516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049741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837059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6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37" y="681452"/>
                  </a:lnTo>
                  <a:lnTo>
                    <a:pt x="123792" y="665911"/>
                  </a:lnTo>
                  <a:lnTo>
                    <a:pt x="139334" y="642861"/>
                  </a:lnTo>
                  <a:lnTo>
                    <a:pt x="145033" y="614634"/>
                  </a:lnTo>
                  <a:lnTo>
                    <a:pt x="145033" y="72516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8837059" y="532232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" name="object 64"/>
          <p:cNvGrpSpPr/>
          <p:nvPr/>
        </p:nvGrpSpPr>
        <p:grpSpPr>
          <a:xfrm>
            <a:off x="7995797" y="3012738"/>
            <a:ext cx="612775" cy="1446530"/>
            <a:chOff x="7995797" y="3012738"/>
            <a:chExt cx="612775" cy="1446530"/>
          </a:xfrm>
        </p:grpSpPr>
        <p:sp>
          <p:nvSpPr>
            <p:cNvPr id="65" name="object 65"/>
            <p:cNvSpPr/>
            <p:nvPr/>
          </p:nvSpPr>
          <p:spPr>
            <a:xfrm>
              <a:off x="8002149" y="301908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2"/>
                  </a:moveTo>
                  <a:lnTo>
                    <a:pt x="121164" y="493082"/>
                  </a:lnTo>
                  <a:lnTo>
                    <a:pt x="121164" y="816373"/>
                  </a:lnTo>
                  <a:lnTo>
                    <a:pt x="120714" y="818602"/>
                  </a:lnTo>
                  <a:lnTo>
                    <a:pt x="120716" y="1360719"/>
                  </a:lnTo>
                  <a:lnTo>
                    <a:pt x="141955" y="1411997"/>
                  </a:lnTo>
                  <a:lnTo>
                    <a:pt x="193231" y="1433236"/>
                  </a:lnTo>
                  <a:lnTo>
                    <a:pt x="221457" y="1427538"/>
                  </a:lnTo>
                  <a:lnTo>
                    <a:pt x="244508" y="1411997"/>
                  </a:lnTo>
                  <a:lnTo>
                    <a:pt x="260049" y="1388947"/>
                  </a:lnTo>
                  <a:lnTo>
                    <a:pt x="265748" y="1360719"/>
                  </a:lnTo>
                  <a:lnTo>
                    <a:pt x="265748" y="1025381"/>
                  </a:lnTo>
                  <a:lnTo>
                    <a:pt x="478878" y="1025381"/>
                  </a:lnTo>
                  <a:lnTo>
                    <a:pt x="478878" y="493082"/>
                  </a:lnTo>
                  <a:close/>
                </a:path>
                <a:path w="600075" h="1433829">
                  <a:moveTo>
                    <a:pt x="478430" y="1025381"/>
                  </a:moveTo>
                  <a:lnTo>
                    <a:pt x="333396" y="1025381"/>
                  </a:lnTo>
                  <a:lnTo>
                    <a:pt x="333397" y="1360719"/>
                  </a:lnTo>
                  <a:lnTo>
                    <a:pt x="339096" y="1388947"/>
                  </a:lnTo>
                  <a:lnTo>
                    <a:pt x="354637" y="1411997"/>
                  </a:lnTo>
                  <a:lnTo>
                    <a:pt x="377687" y="1427538"/>
                  </a:lnTo>
                  <a:lnTo>
                    <a:pt x="405913" y="1433236"/>
                  </a:lnTo>
                  <a:lnTo>
                    <a:pt x="434139" y="1427538"/>
                  </a:lnTo>
                  <a:lnTo>
                    <a:pt x="457189" y="1411997"/>
                  </a:lnTo>
                  <a:lnTo>
                    <a:pt x="472731" y="1388947"/>
                  </a:lnTo>
                  <a:lnTo>
                    <a:pt x="478430" y="1360719"/>
                  </a:lnTo>
                  <a:lnTo>
                    <a:pt x="478430" y="1025381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4" y="888733"/>
                  </a:lnTo>
                  <a:lnTo>
                    <a:pt x="22591" y="896660"/>
                  </a:lnTo>
                  <a:lnTo>
                    <a:pt x="36988" y="899566"/>
                  </a:lnTo>
                  <a:lnTo>
                    <a:pt x="51379" y="896660"/>
                  </a:lnTo>
                  <a:lnTo>
                    <a:pt x="63141" y="888733"/>
                  </a:lnTo>
                  <a:lnTo>
                    <a:pt x="71069" y="876976"/>
                  </a:lnTo>
                  <a:lnTo>
                    <a:pt x="73977" y="862578"/>
                  </a:lnTo>
                  <a:lnTo>
                    <a:pt x="73977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6"/>
                  </a:lnTo>
                  <a:lnTo>
                    <a:pt x="577444" y="896660"/>
                  </a:lnTo>
                  <a:lnTo>
                    <a:pt x="589206" y="888733"/>
                  </a:lnTo>
                  <a:lnTo>
                    <a:pt x="597134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1" y="7648"/>
                  </a:lnTo>
                  <a:lnTo>
                    <a:pt x="224777" y="28946"/>
                  </a:lnTo>
                  <a:lnTo>
                    <a:pt x="197197" y="61424"/>
                  </a:lnTo>
                  <a:lnTo>
                    <a:pt x="179111" y="102608"/>
                  </a:lnTo>
                  <a:lnTo>
                    <a:pt x="172615" y="150030"/>
                  </a:lnTo>
                  <a:lnTo>
                    <a:pt x="179111" y="197451"/>
                  </a:lnTo>
                  <a:lnTo>
                    <a:pt x="197197" y="238636"/>
                  </a:lnTo>
                  <a:lnTo>
                    <a:pt x="224777" y="271114"/>
                  </a:lnTo>
                  <a:lnTo>
                    <a:pt x="259751" y="292412"/>
                  </a:lnTo>
                  <a:lnTo>
                    <a:pt x="300020" y="300061"/>
                  </a:lnTo>
                  <a:lnTo>
                    <a:pt x="340291" y="292412"/>
                  </a:lnTo>
                  <a:lnTo>
                    <a:pt x="375265" y="271114"/>
                  </a:lnTo>
                  <a:lnTo>
                    <a:pt x="402845" y="238636"/>
                  </a:lnTo>
                  <a:lnTo>
                    <a:pt x="420932" y="197451"/>
                  </a:lnTo>
                  <a:lnTo>
                    <a:pt x="427427" y="150030"/>
                  </a:lnTo>
                  <a:lnTo>
                    <a:pt x="420932" y="102608"/>
                  </a:lnTo>
                  <a:lnTo>
                    <a:pt x="402845" y="61424"/>
                  </a:lnTo>
                  <a:lnTo>
                    <a:pt x="375265" y="28946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002147" y="301908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25811" y="338232"/>
                  </a:moveTo>
                  <a:lnTo>
                    <a:pt x="36989" y="338232"/>
                  </a:lnTo>
                  <a:lnTo>
                    <a:pt x="563054" y="338232"/>
                  </a:lnTo>
                  <a:lnTo>
                    <a:pt x="574234" y="338232"/>
                  </a:lnTo>
                  <a:lnTo>
                    <a:pt x="584280" y="340260"/>
                  </a:lnTo>
                  <a:lnTo>
                    <a:pt x="592483" y="345791"/>
                  </a:lnTo>
                  <a:lnTo>
                    <a:pt x="598014" y="353994"/>
                  </a:lnTo>
                  <a:lnTo>
                    <a:pt x="600043" y="364041"/>
                  </a:lnTo>
                  <a:lnTo>
                    <a:pt x="600043" y="375221"/>
                  </a:lnTo>
                  <a:lnTo>
                    <a:pt x="600043" y="493083"/>
                  </a:lnTo>
                  <a:lnTo>
                    <a:pt x="600043" y="862578"/>
                  </a:lnTo>
                  <a:lnTo>
                    <a:pt x="597136" y="876975"/>
                  </a:lnTo>
                  <a:lnTo>
                    <a:pt x="589209" y="888733"/>
                  </a:lnTo>
                  <a:lnTo>
                    <a:pt x="577451" y="896660"/>
                  </a:lnTo>
                  <a:lnTo>
                    <a:pt x="563054" y="899567"/>
                  </a:lnTo>
                  <a:lnTo>
                    <a:pt x="528972" y="876976"/>
                  </a:lnTo>
                  <a:lnTo>
                    <a:pt x="526065" y="493083"/>
                  </a:lnTo>
                  <a:lnTo>
                    <a:pt x="478880" y="493083"/>
                  </a:lnTo>
                  <a:lnTo>
                    <a:pt x="478880" y="1025382"/>
                  </a:lnTo>
                  <a:lnTo>
                    <a:pt x="478431" y="1025382"/>
                  </a:lnTo>
                  <a:lnTo>
                    <a:pt x="478431" y="1360720"/>
                  </a:lnTo>
                  <a:lnTo>
                    <a:pt x="472732" y="1388946"/>
                  </a:lnTo>
                  <a:lnTo>
                    <a:pt x="457191" y="1411997"/>
                  </a:lnTo>
                  <a:lnTo>
                    <a:pt x="434140" y="1427538"/>
                  </a:lnTo>
                  <a:lnTo>
                    <a:pt x="405914" y="1433237"/>
                  </a:lnTo>
                  <a:lnTo>
                    <a:pt x="354637" y="1411998"/>
                  </a:lnTo>
                  <a:lnTo>
                    <a:pt x="333398" y="1360721"/>
                  </a:lnTo>
                  <a:lnTo>
                    <a:pt x="333397" y="1025382"/>
                  </a:lnTo>
                  <a:lnTo>
                    <a:pt x="265749" y="1025382"/>
                  </a:lnTo>
                  <a:lnTo>
                    <a:pt x="265749" y="1360720"/>
                  </a:lnTo>
                  <a:lnTo>
                    <a:pt x="260050" y="1388946"/>
                  </a:lnTo>
                  <a:lnTo>
                    <a:pt x="244509" y="1411997"/>
                  </a:lnTo>
                  <a:lnTo>
                    <a:pt x="221458" y="1427538"/>
                  </a:lnTo>
                  <a:lnTo>
                    <a:pt x="193232" y="1433237"/>
                  </a:lnTo>
                  <a:lnTo>
                    <a:pt x="141955" y="1411998"/>
                  </a:lnTo>
                  <a:lnTo>
                    <a:pt x="120716" y="1360721"/>
                  </a:lnTo>
                  <a:lnTo>
                    <a:pt x="120715" y="1311437"/>
                  </a:lnTo>
                  <a:lnTo>
                    <a:pt x="120715" y="1262154"/>
                  </a:lnTo>
                  <a:lnTo>
                    <a:pt x="120715" y="1212870"/>
                  </a:lnTo>
                  <a:lnTo>
                    <a:pt x="120715" y="1163587"/>
                  </a:lnTo>
                  <a:lnTo>
                    <a:pt x="120715" y="1114303"/>
                  </a:lnTo>
                  <a:lnTo>
                    <a:pt x="120715" y="1065020"/>
                  </a:lnTo>
                  <a:lnTo>
                    <a:pt x="120715" y="1015736"/>
                  </a:lnTo>
                  <a:lnTo>
                    <a:pt x="120715" y="966453"/>
                  </a:lnTo>
                  <a:lnTo>
                    <a:pt x="120715" y="917169"/>
                  </a:lnTo>
                  <a:lnTo>
                    <a:pt x="120715" y="867886"/>
                  </a:lnTo>
                  <a:lnTo>
                    <a:pt x="120715" y="818603"/>
                  </a:lnTo>
                  <a:lnTo>
                    <a:pt x="121165" y="816374"/>
                  </a:lnTo>
                  <a:lnTo>
                    <a:pt x="121165" y="493083"/>
                  </a:lnTo>
                  <a:lnTo>
                    <a:pt x="73978" y="493083"/>
                  </a:lnTo>
                  <a:lnTo>
                    <a:pt x="73978" y="862578"/>
                  </a:lnTo>
                  <a:lnTo>
                    <a:pt x="71071" y="876975"/>
                  </a:lnTo>
                  <a:lnTo>
                    <a:pt x="63144" y="888733"/>
                  </a:lnTo>
                  <a:lnTo>
                    <a:pt x="51386" y="896660"/>
                  </a:lnTo>
                  <a:lnTo>
                    <a:pt x="36989" y="899567"/>
                  </a:lnTo>
                  <a:lnTo>
                    <a:pt x="2907" y="876976"/>
                  </a:lnTo>
                  <a:lnTo>
                    <a:pt x="0" y="813843"/>
                  </a:lnTo>
                  <a:lnTo>
                    <a:pt x="0" y="765107"/>
                  </a:lnTo>
                  <a:lnTo>
                    <a:pt x="0" y="716371"/>
                  </a:lnTo>
                  <a:lnTo>
                    <a:pt x="0" y="667635"/>
                  </a:lnTo>
                  <a:lnTo>
                    <a:pt x="0" y="618900"/>
                  </a:lnTo>
                  <a:lnTo>
                    <a:pt x="0" y="570164"/>
                  </a:lnTo>
                  <a:lnTo>
                    <a:pt x="0" y="521428"/>
                  </a:lnTo>
                  <a:lnTo>
                    <a:pt x="0" y="472692"/>
                  </a:lnTo>
                  <a:lnTo>
                    <a:pt x="0" y="423956"/>
                  </a:lnTo>
                  <a:lnTo>
                    <a:pt x="0" y="375221"/>
                  </a:lnTo>
                  <a:lnTo>
                    <a:pt x="2" y="364041"/>
                  </a:lnTo>
                  <a:lnTo>
                    <a:pt x="2030" y="353994"/>
                  </a:lnTo>
                  <a:lnTo>
                    <a:pt x="7561" y="345791"/>
                  </a:lnTo>
                  <a:lnTo>
                    <a:pt x="15764" y="340260"/>
                  </a:lnTo>
                  <a:lnTo>
                    <a:pt x="25811" y="338232"/>
                  </a:lnTo>
                  <a:close/>
                </a:path>
                <a:path w="600075" h="1433829">
                  <a:moveTo>
                    <a:pt x="300022" y="0"/>
                  </a:moveTo>
                  <a:lnTo>
                    <a:pt x="340292" y="7648"/>
                  </a:lnTo>
                  <a:lnTo>
                    <a:pt x="375266" y="28947"/>
                  </a:lnTo>
                  <a:lnTo>
                    <a:pt x="402845" y="61424"/>
                  </a:lnTo>
                  <a:lnTo>
                    <a:pt x="420932" y="102609"/>
                  </a:lnTo>
                  <a:lnTo>
                    <a:pt x="427428" y="150031"/>
                  </a:lnTo>
                  <a:lnTo>
                    <a:pt x="420932" y="197452"/>
                  </a:lnTo>
                  <a:lnTo>
                    <a:pt x="402845" y="238637"/>
                  </a:lnTo>
                  <a:lnTo>
                    <a:pt x="375266" y="271114"/>
                  </a:lnTo>
                  <a:lnTo>
                    <a:pt x="340292" y="292413"/>
                  </a:lnTo>
                  <a:lnTo>
                    <a:pt x="300022" y="300062"/>
                  </a:lnTo>
                  <a:lnTo>
                    <a:pt x="259752" y="292413"/>
                  </a:lnTo>
                  <a:lnTo>
                    <a:pt x="224777" y="271114"/>
                  </a:lnTo>
                  <a:lnTo>
                    <a:pt x="197198" y="238637"/>
                  </a:lnTo>
                  <a:lnTo>
                    <a:pt x="179111" y="197452"/>
                  </a:lnTo>
                  <a:lnTo>
                    <a:pt x="172616" y="150031"/>
                  </a:lnTo>
                  <a:lnTo>
                    <a:pt x="179111" y="102609"/>
                  </a:lnTo>
                  <a:lnTo>
                    <a:pt x="197198" y="61424"/>
                  </a:lnTo>
                  <a:lnTo>
                    <a:pt x="224777" y="28947"/>
                  </a:lnTo>
                  <a:lnTo>
                    <a:pt x="259752" y="7648"/>
                  </a:lnTo>
                  <a:lnTo>
                    <a:pt x="30002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/>
          <p:cNvGrpSpPr/>
          <p:nvPr/>
        </p:nvGrpSpPr>
        <p:grpSpPr>
          <a:xfrm>
            <a:off x="6576119" y="4581918"/>
            <a:ext cx="612775" cy="1446530"/>
            <a:chOff x="6576119" y="4581918"/>
            <a:chExt cx="612775" cy="1446530"/>
          </a:xfrm>
        </p:grpSpPr>
        <p:sp>
          <p:nvSpPr>
            <p:cNvPr id="68" name="object 68"/>
            <p:cNvSpPr/>
            <p:nvPr/>
          </p:nvSpPr>
          <p:spPr>
            <a:xfrm>
              <a:off x="6582469" y="458826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3"/>
                  </a:moveTo>
                  <a:lnTo>
                    <a:pt x="121164" y="493083"/>
                  </a:lnTo>
                  <a:lnTo>
                    <a:pt x="121164" y="816376"/>
                  </a:lnTo>
                  <a:lnTo>
                    <a:pt x="120713" y="818605"/>
                  </a:lnTo>
                  <a:lnTo>
                    <a:pt x="120714" y="1360723"/>
                  </a:lnTo>
                  <a:lnTo>
                    <a:pt x="141954" y="1412000"/>
                  </a:lnTo>
                  <a:lnTo>
                    <a:pt x="193231" y="1433240"/>
                  </a:lnTo>
                  <a:lnTo>
                    <a:pt x="221452" y="1427541"/>
                  </a:lnTo>
                  <a:lnTo>
                    <a:pt x="244506" y="1412000"/>
                  </a:lnTo>
                  <a:lnTo>
                    <a:pt x="260049" y="1388950"/>
                  </a:lnTo>
                  <a:lnTo>
                    <a:pt x="265748" y="1360723"/>
                  </a:lnTo>
                  <a:lnTo>
                    <a:pt x="265748" y="1025384"/>
                  </a:lnTo>
                  <a:lnTo>
                    <a:pt x="478880" y="1025384"/>
                  </a:lnTo>
                  <a:lnTo>
                    <a:pt x="478880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6" y="1360723"/>
                  </a:lnTo>
                  <a:lnTo>
                    <a:pt x="339095" y="1388950"/>
                  </a:lnTo>
                  <a:lnTo>
                    <a:pt x="354636" y="1412000"/>
                  </a:lnTo>
                  <a:lnTo>
                    <a:pt x="377686" y="1427541"/>
                  </a:lnTo>
                  <a:lnTo>
                    <a:pt x="405913" y="1433240"/>
                  </a:lnTo>
                  <a:lnTo>
                    <a:pt x="434133" y="1427541"/>
                  </a:lnTo>
                  <a:lnTo>
                    <a:pt x="457187" y="1412000"/>
                  </a:lnTo>
                  <a:lnTo>
                    <a:pt x="472729" y="1388950"/>
                  </a:lnTo>
                  <a:lnTo>
                    <a:pt x="478429" y="1360723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4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1" y="896660"/>
                  </a:lnTo>
                  <a:lnTo>
                    <a:pt x="36988" y="899567"/>
                  </a:lnTo>
                  <a:lnTo>
                    <a:pt x="51386" y="896660"/>
                  </a:lnTo>
                  <a:lnTo>
                    <a:pt x="63143" y="888733"/>
                  </a:lnTo>
                  <a:lnTo>
                    <a:pt x="71070" y="876976"/>
                  </a:lnTo>
                  <a:lnTo>
                    <a:pt x="73977" y="862578"/>
                  </a:lnTo>
                  <a:lnTo>
                    <a:pt x="73977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3" y="345790"/>
                  </a:lnTo>
                  <a:lnTo>
                    <a:pt x="584279" y="340259"/>
                  </a:lnTo>
                  <a:lnTo>
                    <a:pt x="574234" y="338231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5" y="493083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4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582469" y="4588268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/>
          <p:cNvGrpSpPr/>
          <p:nvPr/>
        </p:nvGrpSpPr>
        <p:grpSpPr>
          <a:xfrm>
            <a:off x="6576119" y="3021755"/>
            <a:ext cx="612775" cy="1446530"/>
            <a:chOff x="6576119" y="3021755"/>
            <a:chExt cx="612775" cy="1446530"/>
          </a:xfrm>
        </p:grpSpPr>
        <p:sp>
          <p:nvSpPr>
            <p:cNvPr id="71" name="object 71"/>
            <p:cNvSpPr/>
            <p:nvPr/>
          </p:nvSpPr>
          <p:spPr>
            <a:xfrm>
              <a:off x="6582469" y="302810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3"/>
                  </a:moveTo>
                  <a:lnTo>
                    <a:pt x="121164" y="493083"/>
                  </a:lnTo>
                  <a:lnTo>
                    <a:pt x="121164" y="816376"/>
                  </a:lnTo>
                  <a:lnTo>
                    <a:pt x="120713" y="818605"/>
                  </a:lnTo>
                  <a:lnTo>
                    <a:pt x="120714" y="1360723"/>
                  </a:lnTo>
                  <a:lnTo>
                    <a:pt x="141954" y="1412000"/>
                  </a:lnTo>
                  <a:lnTo>
                    <a:pt x="193231" y="1433240"/>
                  </a:lnTo>
                  <a:lnTo>
                    <a:pt x="221452" y="1427541"/>
                  </a:lnTo>
                  <a:lnTo>
                    <a:pt x="244506" y="1412000"/>
                  </a:lnTo>
                  <a:lnTo>
                    <a:pt x="260049" y="1388950"/>
                  </a:lnTo>
                  <a:lnTo>
                    <a:pt x="265748" y="1360723"/>
                  </a:lnTo>
                  <a:lnTo>
                    <a:pt x="265748" y="1025384"/>
                  </a:lnTo>
                  <a:lnTo>
                    <a:pt x="478880" y="1025384"/>
                  </a:lnTo>
                  <a:lnTo>
                    <a:pt x="478880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6" y="1360723"/>
                  </a:lnTo>
                  <a:lnTo>
                    <a:pt x="339095" y="1388950"/>
                  </a:lnTo>
                  <a:lnTo>
                    <a:pt x="354636" y="1412000"/>
                  </a:lnTo>
                  <a:lnTo>
                    <a:pt x="377686" y="1427541"/>
                  </a:lnTo>
                  <a:lnTo>
                    <a:pt x="405913" y="1433240"/>
                  </a:lnTo>
                  <a:lnTo>
                    <a:pt x="434133" y="1427541"/>
                  </a:lnTo>
                  <a:lnTo>
                    <a:pt x="457187" y="1412000"/>
                  </a:lnTo>
                  <a:lnTo>
                    <a:pt x="472729" y="1388950"/>
                  </a:lnTo>
                  <a:lnTo>
                    <a:pt x="478429" y="1360723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4" y="338232"/>
                  </a:moveTo>
                  <a:lnTo>
                    <a:pt x="25810" y="338232"/>
                  </a:lnTo>
                  <a:lnTo>
                    <a:pt x="15764" y="340260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1" y="896660"/>
                  </a:lnTo>
                  <a:lnTo>
                    <a:pt x="36988" y="899567"/>
                  </a:lnTo>
                  <a:lnTo>
                    <a:pt x="51386" y="896660"/>
                  </a:lnTo>
                  <a:lnTo>
                    <a:pt x="63143" y="888733"/>
                  </a:lnTo>
                  <a:lnTo>
                    <a:pt x="71070" y="876976"/>
                  </a:lnTo>
                  <a:lnTo>
                    <a:pt x="73977" y="862578"/>
                  </a:lnTo>
                  <a:lnTo>
                    <a:pt x="73977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3" y="345791"/>
                  </a:lnTo>
                  <a:lnTo>
                    <a:pt x="584279" y="340260"/>
                  </a:lnTo>
                  <a:lnTo>
                    <a:pt x="574234" y="338232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5" y="493083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4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582469" y="302810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10160667" y="3009723"/>
            <a:ext cx="612775" cy="1446530"/>
            <a:chOff x="10160667" y="3009723"/>
            <a:chExt cx="612775" cy="1446530"/>
          </a:xfrm>
        </p:grpSpPr>
        <p:sp>
          <p:nvSpPr>
            <p:cNvPr id="74" name="object 74"/>
            <p:cNvSpPr/>
            <p:nvPr/>
          </p:nvSpPr>
          <p:spPr>
            <a:xfrm>
              <a:off x="10339631" y="301607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1"/>
                  </a:lnTo>
                  <a:lnTo>
                    <a:pt x="6495" y="197452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30" y="238636"/>
                  </a:lnTo>
                  <a:lnTo>
                    <a:pt x="248317" y="197452"/>
                  </a:lnTo>
                  <a:lnTo>
                    <a:pt x="254812" y="150031"/>
                  </a:lnTo>
                  <a:lnTo>
                    <a:pt x="248317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0339632" y="301607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0167018" y="3354306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0167017" y="3354306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0167016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8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0167017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0693082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8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693081" y="335430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288180" y="3422053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0500413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5"/>
                  </a:lnTo>
                  <a:lnTo>
                    <a:pt x="1" y="614634"/>
                  </a:lnTo>
                  <a:lnTo>
                    <a:pt x="5699" y="642860"/>
                  </a:lnTo>
                  <a:lnTo>
                    <a:pt x="21240" y="665911"/>
                  </a:lnTo>
                  <a:lnTo>
                    <a:pt x="44290" y="681452"/>
                  </a:lnTo>
                  <a:lnTo>
                    <a:pt x="72516" y="687151"/>
                  </a:lnTo>
                  <a:lnTo>
                    <a:pt x="100738" y="681452"/>
                  </a:lnTo>
                  <a:lnTo>
                    <a:pt x="123793" y="665911"/>
                  </a:lnTo>
                  <a:lnTo>
                    <a:pt x="139335" y="642860"/>
                  </a:lnTo>
                  <a:lnTo>
                    <a:pt x="145033" y="614634"/>
                  </a:lnTo>
                  <a:lnTo>
                    <a:pt x="145033" y="72515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500413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0287731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5"/>
                  </a:lnTo>
                  <a:lnTo>
                    <a:pt x="0" y="614634"/>
                  </a:lnTo>
                  <a:lnTo>
                    <a:pt x="5698" y="642860"/>
                  </a:lnTo>
                  <a:lnTo>
                    <a:pt x="21239" y="665911"/>
                  </a:lnTo>
                  <a:lnTo>
                    <a:pt x="44290" y="681452"/>
                  </a:lnTo>
                  <a:lnTo>
                    <a:pt x="72517" y="687151"/>
                  </a:lnTo>
                  <a:lnTo>
                    <a:pt x="100738" y="681452"/>
                  </a:lnTo>
                  <a:lnTo>
                    <a:pt x="123793" y="665911"/>
                  </a:lnTo>
                  <a:lnTo>
                    <a:pt x="139335" y="642860"/>
                  </a:lnTo>
                  <a:lnTo>
                    <a:pt x="145034" y="614634"/>
                  </a:lnTo>
                  <a:lnTo>
                    <a:pt x="145034" y="72515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0287731" y="3762160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/>
          <p:cNvGrpSpPr/>
          <p:nvPr/>
        </p:nvGrpSpPr>
        <p:grpSpPr>
          <a:xfrm>
            <a:off x="10160667" y="4569886"/>
            <a:ext cx="612775" cy="1446530"/>
            <a:chOff x="10160667" y="4569886"/>
            <a:chExt cx="612775" cy="1446530"/>
          </a:xfrm>
        </p:grpSpPr>
        <p:sp>
          <p:nvSpPr>
            <p:cNvPr id="88" name="object 88"/>
            <p:cNvSpPr/>
            <p:nvPr/>
          </p:nvSpPr>
          <p:spPr>
            <a:xfrm>
              <a:off x="10339632" y="457623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9"/>
                  </a:lnTo>
                  <a:lnTo>
                    <a:pt x="230229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339632" y="457623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0167019" y="4914469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7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0167019" y="4914469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0167018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7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0167017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0693082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7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0693083" y="4914469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0288182" y="4982216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0500414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5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5"/>
                  </a:lnTo>
                  <a:lnTo>
                    <a:pt x="5698" y="642862"/>
                  </a:lnTo>
                  <a:lnTo>
                    <a:pt x="21239" y="665912"/>
                  </a:lnTo>
                  <a:lnTo>
                    <a:pt x="44290" y="681453"/>
                  </a:lnTo>
                  <a:lnTo>
                    <a:pt x="72517" y="687152"/>
                  </a:lnTo>
                  <a:lnTo>
                    <a:pt x="100737" y="681453"/>
                  </a:lnTo>
                  <a:lnTo>
                    <a:pt x="123792" y="665912"/>
                  </a:lnTo>
                  <a:lnTo>
                    <a:pt x="139333" y="642862"/>
                  </a:lnTo>
                  <a:lnTo>
                    <a:pt x="145032" y="614635"/>
                  </a:lnTo>
                  <a:lnTo>
                    <a:pt x="145032" y="72516"/>
                  </a:lnTo>
                  <a:lnTo>
                    <a:pt x="139334" y="44290"/>
                  </a:lnTo>
                  <a:lnTo>
                    <a:pt x="123793" y="21239"/>
                  </a:lnTo>
                  <a:lnTo>
                    <a:pt x="100742" y="5698"/>
                  </a:lnTo>
                  <a:lnTo>
                    <a:pt x="7251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0500413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287731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287731" y="532232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1" name="object 101"/>
          <p:cNvGrpSpPr/>
          <p:nvPr/>
        </p:nvGrpSpPr>
        <p:grpSpPr>
          <a:xfrm>
            <a:off x="8000258" y="4581924"/>
            <a:ext cx="612775" cy="1446530"/>
            <a:chOff x="8000258" y="4581924"/>
            <a:chExt cx="612775" cy="1446530"/>
          </a:xfrm>
        </p:grpSpPr>
        <p:sp>
          <p:nvSpPr>
            <p:cNvPr id="102" name="object 102"/>
            <p:cNvSpPr/>
            <p:nvPr/>
          </p:nvSpPr>
          <p:spPr>
            <a:xfrm>
              <a:off x="8006609" y="4588274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2"/>
                  </a:moveTo>
                  <a:lnTo>
                    <a:pt x="121164" y="493082"/>
                  </a:lnTo>
                  <a:lnTo>
                    <a:pt x="121164" y="816373"/>
                  </a:lnTo>
                  <a:lnTo>
                    <a:pt x="120714" y="818602"/>
                  </a:lnTo>
                  <a:lnTo>
                    <a:pt x="120716" y="1360721"/>
                  </a:lnTo>
                  <a:lnTo>
                    <a:pt x="141955" y="1411998"/>
                  </a:lnTo>
                  <a:lnTo>
                    <a:pt x="193231" y="1433236"/>
                  </a:lnTo>
                  <a:lnTo>
                    <a:pt x="221452" y="1427539"/>
                  </a:lnTo>
                  <a:lnTo>
                    <a:pt x="244506" y="1411998"/>
                  </a:lnTo>
                  <a:lnTo>
                    <a:pt x="260049" y="1388947"/>
                  </a:lnTo>
                  <a:lnTo>
                    <a:pt x="265748" y="1360721"/>
                  </a:lnTo>
                  <a:lnTo>
                    <a:pt x="265748" y="1025381"/>
                  </a:lnTo>
                  <a:lnTo>
                    <a:pt x="478880" y="1025381"/>
                  </a:lnTo>
                  <a:lnTo>
                    <a:pt x="478880" y="493082"/>
                  </a:lnTo>
                  <a:close/>
                </a:path>
                <a:path w="600075" h="1433829">
                  <a:moveTo>
                    <a:pt x="478430" y="1025381"/>
                  </a:moveTo>
                  <a:lnTo>
                    <a:pt x="333396" y="1025381"/>
                  </a:lnTo>
                  <a:lnTo>
                    <a:pt x="333397" y="1360721"/>
                  </a:lnTo>
                  <a:lnTo>
                    <a:pt x="339096" y="1388947"/>
                  </a:lnTo>
                  <a:lnTo>
                    <a:pt x="354637" y="1411998"/>
                  </a:lnTo>
                  <a:lnTo>
                    <a:pt x="377687" y="1427539"/>
                  </a:lnTo>
                  <a:lnTo>
                    <a:pt x="405913" y="1433236"/>
                  </a:lnTo>
                  <a:lnTo>
                    <a:pt x="434133" y="1427539"/>
                  </a:lnTo>
                  <a:lnTo>
                    <a:pt x="457188" y="1411998"/>
                  </a:lnTo>
                  <a:lnTo>
                    <a:pt x="472730" y="1388947"/>
                  </a:lnTo>
                  <a:lnTo>
                    <a:pt x="478430" y="1360721"/>
                  </a:lnTo>
                  <a:lnTo>
                    <a:pt x="478430" y="1025381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7" y="876976"/>
                  </a:lnTo>
                  <a:lnTo>
                    <a:pt x="10834" y="888733"/>
                  </a:lnTo>
                  <a:lnTo>
                    <a:pt x="22592" y="896660"/>
                  </a:lnTo>
                  <a:lnTo>
                    <a:pt x="36988" y="899566"/>
                  </a:lnTo>
                  <a:lnTo>
                    <a:pt x="51379" y="896660"/>
                  </a:lnTo>
                  <a:lnTo>
                    <a:pt x="63141" y="888733"/>
                  </a:lnTo>
                  <a:lnTo>
                    <a:pt x="71069" y="876976"/>
                  </a:lnTo>
                  <a:lnTo>
                    <a:pt x="73977" y="862578"/>
                  </a:lnTo>
                  <a:lnTo>
                    <a:pt x="73977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6"/>
                  </a:lnTo>
                  <a:lnTo>
                    <a:pt x="577444" y="896660"/>
                  </a:lnTo>
                  <a:lnTo>
                    <a:pt x="589206" y="888733"/>
                  </a:lnTo>
                  <a:lnTo>
                    <a:pt x="597134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1" y="7648"/>
                  </a:lnTo>
                  <a:lnTo>
                    <a:pt x="224777" y="28947"/>
                  </a:lnTo>
                  <a:lnTo>
                    <a:pt x="197197" y="61424"/>
                  </a:lnTo>
                  <a:lnTo>
                    <a:pt x="179111" y="102609"/>
                  </a:lnTo>
                  <a:lnTo>
                    <a:pt x="172615" y="150031"/>
                  </a:lnTo>
                  <a:lnTo>
                    <a:pt x="179111" y="197452"/>
                  </a:lnTo>
                  <a:lnTo>
                    <a:pt x="197197" y="238637"/>
                  </a:lnTo>
                  <a:lnTo>
                    <a:pt x="224777" y="271114"/>
                  </a:lnTo>
                  <a:lnTo>
                    <a:pt x="259751" y="292413"/>
                  </a:lnTo>
                  <a:lnTo>
                    <a:pt x="300020" y="300061"/>
                  </a:lnTo>
                  <a:lnTo>
                    <a:pt x="340291" y="292413"/>
                  </a:lnTo>
                  <a:lnTo>
                    <a:pt x="375265" y="271114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8006608" y="4588274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25811" y="338232"/>
                  </a:moveTo>
                  <a:lnTo>
                    <a:pt x="36989" y="338232"/>
                  </a:lnTo>
                  <a:lnTo>
                    <a:pt x="563054" y="338232"/>
                  </a:lnTo>
                  <a:lnTo>
                    <a:pt x="574234" y="338232"/>
                  </a:lnTo>
                  <a:lnTo>
                    <a:pt x="584280" y="340260"/>
                  </a:lnTo>
                  <a:lnTo>
                    <a:pt x="592483" y="345791"/>
                  </a:lnTo>
                  <a:lnTo>
                    <a:pt x="598014" y="353994"/>
                  </a:lnTo>
                  <a:lnTo>
                    <a:pt x="600043" y="364041"/>
                  </a:lnTo>
                  <a:lnTo>
                    <a:pt x="600043" y="375221"/>
                  </a:lnTo>
                  <a:lnTo>
                    <a:pt x="600043" y="493083"/>
                  </a:lnTo>
                  <a:lnTo>
                    <a:pt x="600043" y="862578"/>
                  </a:lnTo>
                  <a:lnTo>
                    <a:pt x="597136" y="876975"/>
                  </a:lnTo>
                  <a:lnTo>
                    <a:pt x="589209" y="888733"/>
                  </a:lnTo>
                  <a:lnTo>
                    <a:pt x="577451" y="896660"/>
                  </a:lnTo>
                  <a:lnTo>
                    <a:pt x="563054" y="899567"/>
                  </a:lnTo>
                  <a:lnTo>
                    <a:pt x="528972" y="876976"/>
                  </a:lnTo>
                  <a:lnTo>
                    <a:pt x="526065" y="493083"/>
                  </a:lnTo>
                  <a:lnTo>
                    <a:pt x="478880" y="493083"/>
                  </a:lnTo>
                  <a:lnTo>
                    <a:pt x="478880" y="1025382"/>
                  </a:lnTo>
                  <a:lnTo>
                    <a:pt x="478431" y="1025382"/>
                  </a:lnTo>
                  <a:lnTo>
                    <a:pt x="478431" y="1360720"/>
                  </a:lnTo>
                  <a:lnTo>
                    <a:pt x="472732" y="1388946"/>
                  </a:lnTo>
                  <a:lnTo>
                    <a:pt x="457191" y="1411997"/>
                  </a:lnTo>
                  <a:lnTo>
                    <a:pt x="434140" y="1427538"/>
                  </a:lnTo>
                  <a:lnTo>
                    <a:pt x="405914" y="1433237"/>
                  </a:lnTo>
                  <a:lnTo>
                    <a:pt x="354637" y="1411998"/>
                  </a:lnTo>
                  <a:lnTo>
                    <a:pt x="333398" y="1360721"/>
                  </a:lnTo>
                  <a:lnTo>
                    <a:pt x="333397" y="1025382"/>
                  </a:lnTo>
                  <a:lnTo>
                    <a:pt x="265749" y="1025382"/>
                  </a:lnTo>
                  <a:lnTo>
                    <a:pt x="265749" y="1360720"/>
                  </a:lnTo>
                  <a:lnTo>
                    <a:pt x="260050" y="1388946"/>
                  </a:lnTo>
                  <a:lnTo>
                    <a:pt x="244509" y="1411997"/>
                  </a:lnTo>
                  <a:lnTo>
                    <a:pt x="221458" y="1427538"/>
                  </a:lnTo>
                  <a:lnTo>
                    <a:pt x="193232" y="1433237"/>
                  </a:lnTo>
                  <a:lnTo>
                    <a:pt x="141955" y="1411998"/>
                  </a:lnTo>
                  <a:lnTo>
                    <a:pt x="120716" y="1360721"/>
                  </a:lnTo>
                  <a:lnTo>
                    <a:pt x="120715" y="1311437"/>
                  </a:lnTo>
                  <a:lnTo>
                    <a:pt x="120715" y="1262154"/>
                  </a:lnTo>
                  <a:lnTo>
                    <a:pt x="120715" y="1212870"/>
                  </a:lnTo>
                  <a:lnTo>
                    <a:pt x="120715" y="1163587"/>
                  </a:lnTo>
                  <a:lnTo>
                    <a:pt x="120715" y="1114303"/>
                  </a:lnTo>
                  <a:lnTo>
                    <a:pt x="120715" y="1065020"/>
                  </a:lnTo>
                  <a:lnTo>
                    <a:pt x="120715" y="1015736"/>
                  </a:lnTo>
                  <a:lnTo>
                    <a:pt x="120715" y="966453"/>
                  </a:lnTo>
                  <a:lnTo>
                    <a:pt x="120715" y="917169"/>
                  </a:lnTo>
                  <a:lnTo>
                    <a:pt x="120715" y="867886"/>
                  </a:lnTo>
                  <a:lnTo>
                    <a:pt x="120715" y="818603"/>
                  </a:lnTo>
                  <a:lnTo>
                    <a:pt x="121165" y="816374"/>
                  </a:lnTo>
                  <a:lnTo>
                    <a:pt x="121165" y="493083"/>
                  </a:lnTo>
                  <a:lnTo>
                    <a:pt x="73978" y="493083"/>
                  </a:lnTo>
                  <a:lnTo>
                    <a:pt x="73978" y="862578"/>
                  </a:lnTo>
                  <a:lnTo>
                    <a:pt x="71071" y="876975"/>
                  </a:lnTo>
                  <a:lnTo>
                    <a:pt x="63144" y="888733"/>
                  </a:lnTo>
                  <a:lnTo>
                    <a:pt x="51386" y="896660"/>
                  </a:lnTo>
                  <a:lnTo>
                    <a:pt x="36989" y="899567"/>
                  </a:lnTo>
                  <a:lnTo>
                    <a:pt x="2907" y="876976"/>
                  </a:lnTo>
                  <a:lnTo>
                    <a:pt x="0" y="813843"/>
                  </a:lnTo>
                  <a:lnTo>
                    <a:pt x="0" y="765107"/>
                  </a:lnTo>
                  <a:lnTo>
                    <a:pt x="0" y="716371"/>
                  </a:lnTo>
                  <a:lnTo>
                    <a:pt x="0" y="667635"/>
                  </a:lnTo>
                  <a:lnTo>
                    <a:pt x="0" y="618900"/>
                  </a:lnTo>
                  <a:lnTo>
                    <a:pt x="0" y="570164"/>
                  </a:lnTo>
                  <a:lnTo>
                    <a:pt x="0" y="521428"/>
                  </a:lnTo>
                  <a:lnTo>
                    <a:pt x="0" y="472692"/>
                  </a:lnTo>
                  <a:lnTo>
                    <a:pt x="0" y="423956"/>
                  </a:lnTo>
                  <a:lnTo>
                    <a:pt x="0" y="375221"/>
                  </a:lnTo>
                  <a:lnTo>
                    <a:pt x="2" y="364041"/>
                  </a:lnTo>
                  <a:lnTo>
                    <a:pt x="2030" y="353994"/>
                  </a:lnTo>
                  <a:lnTo>
                    <a:pt x="7561" y="345791"/>
                  </a:lnTo>
                  <a:lnTo>
                    <a:pt x="15764" y="340260"/>
                  </a:lnTo>
                  <a:lnTo>
                    <a:pt x="25811" y="338232"/>
                  </a:lnTo>
                  <a:close/>
                </a:path>
                <a:path w="600075" h="1433829">
                  <a:moveTo>
                    <a:pt x="300022" y="0"/>
                  </a:moveTo>
                  <a:lnTo>
                    <a:pt x="340292" y="7648"/>
                  </a:lnTo>
                  <a:lnTo>
                    <a:pt x="375266" y="28947"/>
                  </a:lnTo>
                  <a:lnTo>
                    <a:pt x="402845" y="61424"/>
                  </a:lnTo>
                  <a:lnTo>
                    <a:pt x="420932" y="102609"/>
                  </a:lnTo>
                  <a:lnTo>
                    <a:pt x="427428" y="150031"/>
                  </a:lnTo>
                  <a:lnTo>
                    <a:pt x="420932" y="197452"/>
                  </a:lnTo>
                  <a:lnTo>
                    <a:pt x="402845" y="238637"/>
                  </a:lnTo>
                  <a:lnTo>
                    <a:pt x="375266" y="271114"/>
                  </a:lnTo>
                  <a:lnTo>
                    <a:pt x="340292" y="292413"/>
                  </a:lnTo>
                  <a:lnTo>
                    <a:pt x="300022" y="300062"/>
                  </a:lnTo>
                  <a:lnTo>
                    <a:pt x="259752" y="292413"/>
                  </a:lnTo>
                  <a:lnTo>
                    <a:pt x="224777" y="271114"/>
                  </a:lnTo>
                  <a:lnTo>
                    <a:pt x="197198" y="238637"/>
                  </a:lnTo>
                  <a:lnTo>
                    <a:pt x="179111" y="197452"/>
                  </a:lnTo>
                  <a:lnTo>
                    <a:pt x="172616" y="150031"/>
                  </a:lnTo>
                  <a:lnTo>
                    <a:pt x="179111" y="102609"/>
                  </a:lnTo>
                  <a:lnTo>
                    <a:pt x="197198" y="61424"/>
                  </a:lnTo>
                  <a:lnTo>
                    <a:pt x="224777" y="28947"/>
                  </a:lnTo>
                  <a:lnTo>
                    <a:pt x="259752" y="7648"/>
                  </a:lnTo>
                  <a:lnTo>
                    <a:pt x="30002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4" name="object 104"/>
          <p:cNvGrpSpPr/>
          <p:nvPr/>
        </p:nvGrpSpPr>
        <p:grpSpPr>
          <a:xfrm>
            <a:off x="9429218" y="3013746"/>
            <a:ext cx="612775" cy="1446530"/>
            <a:chOff x="9429218" y="3013746"/>
            <a:chExt cx="612775" cy="1446530"/>
          </a:xfrm>
        </p:grpSpPr>
        <p:sp>
          <p:nvSpPr>
            <p:cNvPr id="105" name="object 105"/>
            <p:cNvSpPr/>
            <p:nvPr/>
          </p:nvSpPr>
          <p:spPr>
            <a:xfrm>
              <a:off x="9608183" y="302009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9"/>
                  </a:lnTo>
                  <a:lnTo>
                    <a:pt x="230229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9608183" y="302009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9435569" y="335832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3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9435568" y="335832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9435567" y="335832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2"/>
                  </a:lnTo>
                  <a:lnTo>
                    <a:pt x="22591" y="558429"/>
                  </a:lnTo>
                  <a:lnTo>
                    <a:pt x="36988" y="561336"/>
                  </a:lnTo>
                  <a:lnTo>
                    <a:pt x="51386" y="558429"/>
                  </a:lnTo>
                  <a:lnTo>
                    <a:pt x="63143" y="550502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9435568" y="335832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9961633" y="335832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2"/>
                  </a:lnTo>
                  <a:lnTo>
                    <a:pt x="22591" y="558429"/>
                  </a:lnTo>
                  <a:lnTo>
                    <a:pt x="36988" y="561336"/>
                  </a:lnTo>
                  <a:lnTo>
                    <a:pt x="51386" y="558429"/>
                  </a:lnTo>
                  <a:lnTo>
                    <a:pt x="63142" y="550502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9961632" y="335832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9556733" y="342607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9556732" y="342607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9768964" y="376618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768964" y="376618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9556282" y="376618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3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9556282" y="3766182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9" name="object 119"/>
          <p:cNvGrpSpPr/>
          <p:nvPr/>
        </p:nvGrpSpPr>
        <p:grpSpPr>
          <a:xfrm>
            <a:off x="9429219" y="4573909"/>
            <a:ext cx="612775" cy="1446530"/>
            <a:chOff x="9429219" y="4573909"/>
            <a:chExt cx="612775" cy="1446530"/>
          </a:xfrm>
        </p:grpSpPr>
        <p:sp>
          <p:nvSpPr>
            <p:cNvPr id="120" name="object 120"/>
            <p:cNvSpPr/>
            <p:nvPr/>
          </p:nvSpPr>
          <p:spPr>
            <a:xfrm>
              <a:off x="9608185" y="4580259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6"/>
                  </a:lnTo>
                  <a:lnTo>
                    <a:pt x="24581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1"/>
                  </a:lnTo>
                  <a:lnTo>
                    <a:pt x="127405" y="300060"/>
                  </a:lnTo>
                  <a:lnTo>
                    <a:pt x="167675" y="292411"/>
                  </a:lnTo>
                  <a:lnTo>
                    <a:pt x="202649" y="271113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8"/>
                  </a:lnTo>
                  <a:lnTo>
                    <a:pt x="230229" y="61424"/>
                  </a:lnTo>
                  <a:lnTo>
                    <a:pt x="202649" y="28946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9608184" y="4580259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9435570" y="4918491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3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9435571" y="4918491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9435570" y="491849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9435569" y="491849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9961635" y="491849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9961635" y="4918491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9556733" y="4986238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9556734" y="4986238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9768965" y="532634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700" y="642862"/>
                  </a:lnTo>
                  <a:lnTo>
                    <a:pt x="21241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9768966" y="532634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9556284" y="532634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3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9556284" y="5326345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4" name="object 134"/>
          <p:cNvGrpSpPr/>
          <p:nvPr/>
        </p:nvGrpSpPr>
        <p:grpSpPr>
          <a:xfrm>
            <a:off x="7285159" y="4576915"/>
            <a:ext cx="612775" cy="1446530"/>
            <a:chOff x="7285159" y="4576915"/>
            <a:chExt cx="612775" cy="1446530"/>
          </a:xfrm>
        </p:grpSpPr>
        <p:sp>
          <p:nvSpPr>
            <p:cNvPr id="135" name="object 135"/>
            <p:cNvSpPr/>
            <p:nvPr/>
          </p:nvSpPr>
          <p:spPr>
            <a:xfrm>
              <a:off x="7291509" y="458326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2"/>
                  </a:moveTo>
                  <a:lnTo>
                    <a:pt x="121163" y="493082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1999"/>
                  </a:lnTo>
                  <a:lnTo>
                    <a:pt x="193231" y="1433239"/>
                  </a:lnTo>
                  <a:lnTo>
                    <a:pt x="221450" y="1427540"/>
                  </a:lnTo>
                  <a:lnTo>
                    <a:pt x="244505" y="1411999"/>
                  </a:lnTo>
                  <a:lnTo>
                    <a:pt x="260047" y="1388949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478878" y="1025384"/>
                  </a:lnTo>
                  <a:lnTo>
                    <a:pt x="478878" y="493082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4" y="1025384"/>
                  </a:lnTo>
                  <a:lnTo>
                    <a:pt x="333395" y="1360722"/>
                  </a:lnTo>
                  <a:lnTo>
                    <a:pt x="339094" y="1388949"/>
                  </a:lnTo>
                  <a:lnTo>
                    <a:pt x="354635" y="1411999"/>
                  </a:lnTo>
                  <a:lnTo>
                    <a:pt x="377685" y="1427540"/>
                  </a:lnTo>
                  <a:lnTo>
                    <a:pt x="405912" y="1433239"/>
                  </a:lnTo>
                  <a:lnTo>
                    <a:pt x="434132" y="1427540"/>
                  </a:lnTo>
                  <a:lnTo>
                    <a:pt x="457187" y="1411999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08" y="338231"/>
                  </a:lnTo>
                  <a:lnTo>
                    <a:pt x="15763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7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8"/>
                  </a:lnTo>
                  <a:lnTo>
                    <a:pt x="73976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8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4" y="862578"/>
                  </a:lnTo>
                  <a:lnTo>
                    <a:pt x="528971" y="876976"/>
                  </a:lnTo>
                  <a:lnTo>
                    <a:pt x="536898" y="888733"/>
                  </a:lnTo>
                  <a:lnTo>
                    <a:pt x="548655" y="896660"/>
                  </a:lnTo>
                  <a:lnTo>
                    <a:pt x="563053" y="899567"/>
                  </a:lnTo>
                  <a:lnTo>
                    <a:pt x="577450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5" y="28946"/>
                  </a:lnTo>
                  <a:lnTo>
                    <a:pt x="197195" y="61424"/>
                  </a:lnTo>
                  <a:lnTo>
                    <a:pt x="179108" y="102608"/>
                  </a:lnTo>
                  <a:lnTo>
                    <a:pt x="172613" y="150030"/>
                  </a:lnTo>
                  <a:lnTo>
                    <a:pt x="179108" y="197452"/>
                  </a:lnTo>
                  <a:lnTo>
                    <a:pt x="197195" y="238637"/>
                  </a:lnTo>
                  <a:lnTo>
                    <a:pt x="224775" y="271114"/>
                  </a:lnTo>
                  <a:lnTo>
                    <a:pt x="259750" y="292413"/>
                  </a:lnTo>
                  <a:lnTo>
                    <a:pt x="300020" y="300061"/>
                  </a:lnTo>
                  <a:lnTo>
                    <a:pt x="340291" y="292413"/>
                  </a:lnTo>
                  <a:lnTo>
                    <a:pt x="375265" y="271114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0"/>
                  </a:lnTo>
                  <a:lnTo>
                    <a:pt x="420932" y="102608"/>
                  </a:lnTo>
                  <a:lnTo>
                    <a:pt x="402845" y="61424"/>
                  </a:lnTo>
                  <a:lnTo>
                    <a:pt x="375265" y="28946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7291509" y="458326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" name="object 137"/>
          <p:cNvGrpSpPr/>
          <p:nvPr/>
        </p:nvGrpSpPr>
        <p:grpSpPr>
          <a:xfrm>
            <a:off x="7285159" y="3016752"/>
            <a:ext cx="612775" cy="1446530"/>
            <a:chOff x="7285159" y="3016752"/>
            <a:chExt cx="612775" cy="1446530"/>
          </a:xfrm>
        </p:grpSpPr>
        <p:sp>
          <p:nvSpPr>
            <p:cNvPr id="138" name="object 138"/>
            <p:cNvSpPr/>
            <p:nvPr/>
          </p:nvSpPr>
          <p:spPr>
            <a:xfrm>
              <a:off x="7291509" y="3023102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78" y="493082"/>
                  </a:moveTo>
                  <a:lnTo>
                    <a:pt x="121163" y="493082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1999"/>
                  </a:lnTo>
                  <a:lnTo>
                    <a:pt x="193231" y="1433239"/>
                  </a:lnTo>
                  <a:lnTo>
                    <a:pt x="221450" y="1427540"/>
                  </a:lnTo>
                  <a:lnTo>
                    <a:pt x="244505" y="1411999"/>
                  </a:lnTo>
                  <a:lnTo>
                    <a:pt x="260047" y="1388949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478878" y="1025384"/>
                  </a:lnTo>
                  <a:lnTo>
                    <a:pt x="478878" y="493082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4" y="1025384"/>
                  </a:lnTo>
                  <a:lnTo>
                    <a:pt x="333395" y="1360722"/>
                  </a:lnTo>
                  <a:lnTo>
                    <a:pt x="339094" y="1388949"/>
                  </a:lnTo>
                  <a:lnTo>
                    <a:pt x="354635" y="1411999"/>
                  </a:lnTo>
                  <a:lnTo>
                    <a:pt x="377685" y="1427540"/>
                  </a:lnTo>
                  <a:lnTo>
                    <a:pt x="405912" y="1433239"/>
                  </a:lnTo>
                  <a:lnTo>
                    <a:pt x="434132" y="1427540"/>
                  </a:lnTo>
                  <a:lnTo>
                    <a:pt x="457187" y="1411999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3" y="338231"/>
                  </a:moveTo>
                  <a:lnTo>
                    <a:pt x="25808" y="338231"/>
                  </a:lnTo>
                  <a:lnTo>
                    <a:pt x="15763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7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8"/>
                  </a:lnTo>
                  <a:lnTo>
                    <a:pt x="73976" y="493082"/>
                  </a:lnTo>
                  <a:lnTo>
                    <a:pt x="600041" y="493082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2" y="345790"/>
                  </a:lnTo>
                  <a:lnTo>
                    <a:pt x="584278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600041" y="493082"/>
                  </a:moveTo>
                  <a:lnTo>
                    <a:pt x="526064" y="493082"/>
                  </a:lnTo>
                  <a:lnTo>
                    <a:pt x="526064" y="862578"/>
                  </a:lnTo>
                  <a:lnTo>
                    <a:pt x="528971" y="876976"/>
                  </a:lnTo>
                  <a:lnTo>
                    <a:pt x="536898" y="888733"/>
                  </a:lnTo>
                  <a:lnTo>
                    <a:pt x="548655" y="896660"/>
                  </a:lnTo>
                  <a:lnTo>
                    <a:pt x="563053" y="899567"/>
                  </a:lnTo>
                  <a:lnTo>
                    <a:pt x="577450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2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5" y="28947"/>
                  </a:lnTo>
                  <a:lnTo>
                    <a:pt x="197195" y="61424"/>
                  </a:lnTo>
                  <a:lnTo>
                    <a:pt x="179108" y="102609"/>
                  </a:lnTo>
                  <a:lnTo>
                    <a:pt x="172613" y="150031"/>
                  </a:lnTo>
                  <a:lnTo>
                    <a:pt x="179108" y="197452"/>
                  </a:lnTo>
                  <a:lnTo>
                    <a:pt x="197195" y="238637"/>
                  </a:lnTo>
                  <a:lnTo>
                    <a:pt x="224775" y="271114"/>
                  </a:lnTo>
                  <a:lnTo>
                    <a:pt x="259750" y="292413"/>
                  </a:lnTo>
                  <a:lnTo>
                    <a:pt x="300020" y="300061"/>
                  </a:lnTo>
                  <a:lnTo>
                    <a:pt x="340291" y="292413"/>
                  </a:lnTo>
                  <a:lnTo>
                    <a:pt x="375265" y="271114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291509" y="3023102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0" name="object 140"/>
          <p:cNvGrpSpPr/>
          <p:nvPr/>
        </p:nvGrpSpPr>
        <p:grpSpPr>
          <a:xfrm>
            <a:off x="8709994" y="3013744"/>
            <a:ext cx="612775" cy="1446530"/>
            <a:chOff x="8709994" y="3013744"/>
            <a:chExt cx="612775" cy="1446530"/>
          </a:xfrm>
        </p:grpSpPr>
        <p:sp>
          <p:nvSpPr>
            <p:cNvPr id="141" name="object 141"/>
            <p:cNvSpPr/>
            <p:nvPr/>
          </p:nvSpPr>
          <p:spPr>
            <a:xfrm>
              <a:off x="8888960" y="3020094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6"/>
                  </a:lnTo>
                  <a:lnTo>
                    <a:pt x="24582" y="61424"/>
                  </a:lnTo>
                  <a:lnTo>
                    <a:pt x="6495" y="102608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3"/>
                  </a:lnTo>
                  <a:lnTo>
                    <a:pt x="87136" y="292411"/>
                  </a:lnTo>
                  <a:lnTo>
                    <a:pt x="127406" y="300060"/>
                  </a:lnTo>
                  <a:lnTo>
                    <a:pt x="167676" y="292411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7" y="197451"/>
                  </a:lnTo>
                  <a:lnTo>
                    <a:pt x="254812" y="150030"/>
                  </a:lnTo>
                  <a:lnTo>
                    <a:pt x="248317" y="102608"/>
                  </a:lnTo>
                  <a:lnTo>
                    <a:pt x="230230" y="61424"/>
                  </a:lnTo>
                  <a:lnTo>
                    <a:pt x="202650" y="28946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8888960" y="3020094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8716345" y="3358325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3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3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8716346" y="3358325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8716345" y="3358325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4"/>
                  </a:lnTo>
                  <a:lnTo>
                    <a:pt x="73976" y="524347"/>
                  </a:lnTo>
                  <a:lnTo>
                    <a:pt x="73976" y="36988"/>
                  </a:lnTo>
                  <a:lnTo>
                    <a:pt x="71069" y="22591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8716344" y="3358325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9242409" y="3358325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1"/>
                  </a:lnTo>
                  <a:lnTo>
                    <a:pt x="0" y="36988"/>
                  </a:lnTo>
                  <a:lnTo>
                    <a:pt x="0" y="524347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7"/>
                  </a:lnTo>
                  <a:lnTo>
                    <a:pt x="73977" y="36988"/>
                  </a:lnTo>
                  <a:lnTo>
                    <a:pt x="71070" y="22591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9242410" y="3358325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8837508" y="3426072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8837508" y="3426072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9049740" y="376617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5"/>
                  </a:lnTo>
                  <a:lnTo>
                    <a:pt x="145034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9049741" y="376617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8837058" y="376617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2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5"/>
                  </a:lnTo>
                  <a:lnTo>
                    <a:pt x="145033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8837059" y="376617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5" name="object 155"/>
          <p:cNvGrpSpPr/>
          <p:nvPr/>
        </p:nvGrpSpPr>
        <p:grpSpPr>
          <a:xfrm>
            <a:off x="8709995" y="4573906"/>
            <a:ext cx="612775" cy="1446530"/>
            <a:chOff x="8709995" y="4573906"/>
            <a:chExt cx="612775" cy="1446530"/>
          </a:xfrm>
        </p:grpSpPr>
        <p:sp>
          <p:nvSpPr>
            <p:cNvPr id="156" name="object 156"/>
            <p:cNvSpPr/>
            <p:nvPr/>
          </p:nvSpPr>
          <p:spPr>
            <a:xfrm>
              <a:off x="8888960" y="458025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5" y="0"/>
                  </a:move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1"/>
                  </a:lnTo>
                  <a:lnTo>
                    <a:pt x="6495" y="197452"/>
                  </a:lnTo>
                  <a:lnTo>
                    <a:pt x="24581" y="238636"/>
                  </a:lnTo>
                  <a:lnTo>
                    <a:pt x="52161" y="271114"/>
                  </a:lnTo>
                  <a:lnTo>
                    <a:pt x="87135" y="292412"/>
                  </a:lnTo>
                  <a:lnTo>
                    <a:pt x="127405" y="300061"/>
                  </a:lnTo>
                  <a:lnTo>
                    <a:pt x="167675" y="292412"/>
                  </a:lnTo>
                  <a:lnTo>
                    <a:pt x="202649" y="271114"/>
                  </a:lnTo>
                  <a:lnTo>
                    <a:pt x="230229" y="238636"/>
                  </a:lnTo>
                  <a:lnTo>
                    <a:pt x="248316" y="197452"/>
                  </a:lnTo>
                  <a:lnTo>
                    <a:pt x="254811" y="150031"/>
                  </a:lnTo>
                  <a:lnTo>
                    <a:pt x="248316" y="102609"/>
                  </a:lnTo>
                  <a:lnTo>
                    <a:pt x="230229" y="61424"/>
                  </a:lnTo>
                  <a:lnTo>
                    <a:pt x="202649" y="28947"/>
                  </a:lnTo>
                  <a:lnTo>
                    <a:pt x="167675" y="7648"/>
                  </a:lnTo>
                  <a:lnTo>
                    <a:pt x="12740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8888960" y="4580256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8716346" y="491848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3" y="0"/>
                  </a:moveTo>
                  <a:lnTo>
                    <a:pt x="25808" y="0"/>
                  </a:lnTo>
                  <a:lnTo>
                    <a:pt x="15763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3" y="15762"/>
                  </a:lnTo>
                  <a:lnTo>
                    <a:pt x="592482" y="7559"/>
                  </a:lnTo>
                  <a:lnTo>
                    <a:pt x="584278" y="2028"/>
                  </a:lnTo>
                  <a:lnTo>
                    <a:pt x="574233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8716347" y="4918488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8716346" y="491848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8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8716345" y="491848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9242410" y="491848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8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9242411" y="4918488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8837509" y="498623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8837510" y="4986235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9049741" y="5326343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8" y="642861"/>
                  </a:lnTo>
                  <a:lnTo>
                    <a:pt x="21239" y="665911"/>
                  </a:lnTo>
                  <a:lnTo>
                    <a:pt x="44290" y="681452"/>
                  </a:lnTo>
                  <a:lnTo>
                    <a:pt x="72517" y="687151"/>
                  </a:lnTo>
                  <a:lnTo>
                    <a:pt x="100742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4" y="614634"/>
                  </a:lnTo>
                  <a:lnTo>
                    <a:pt x="145034" y="72516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9049741" y="5326343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8837059" y="5326343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89"/>
                  </a:lnTo>
                  <a:lnTo>
                    <a:pt x="0" y="72516"/>
                  </a:lnTo>
                  <a:lnTo>
                    <a:pt x="1" y="614634"/>
                  </a:lnTo>
                  <a:lnTo>
                    <a:pt x="5699" y="642861"/>
                  </a:lnTo>
                  <a:lnTo>
                    <a:pt x="21240" y="665911"/>
                  </a:lnTo>
                  <a:lnTo>
                    <a:pt x="44291" y="681452"/>
                  </a:lnTo>
                  <a:lnTo>
                    <a:pt x="72518" y="687151"/>
                  </a:lnTo>
                  <a:lnTo>
                    <a:pt x="100743" y="681452"/>
                  </a:lnTo>
                  <a:lnTo>
                    <a:pt x="123793" y="665911"/>
                  </a:lnTo>
                  <a:lnTo>
                    <a:pt x="139334" y="642861"/>
                  </a:lnTo>
                  <a:lnTo>
                    <a:pt x="145033" y="614634"/>
                  </a:lnTo>
                  <a:lnTo>
                    <a:pt x="145033" y="72516"/>
                  </a:lnTo>
                  <a:lnTo>
                    <a:pt x="139335" y="44289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8837059" y="5326343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0" name="object 170"/>
          <p:cNvGrpSpPr/>
          <p:nvPr/>
        </p:nvGrpSpPr>
        <p:grpSpPr>
          <a:xfrm>
            <a:off x="7995797" y="3016755"/>
            <a:ext cx="612775" cy="1446530"/>
            <a:chOff x="7995797" y="3016755"/>
            <a:chExt cx="612775" cy="1446530"/>
          </a:xfrm>
        </p:grpSpPr>
        <p:pic>
          <p:nvPicPr>
            <p:cNvPr id="171" name="object 17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2149" y="3023105"/>
              <a:ext cx="600041" cy="1433238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8002147" y="302310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25811" y="338232"/>
                  </a:moveTo>
                  <a:lnTo>
                    <a:pt x="36989" y="338232"/>
                  </a:lnTo>
                  <a:lnTo>
                    <a:pt x="563054" y="338232"/>
                  </a:lnTo>
                  <a:lnTo>
                    <a:pt x="574234" y="338232"/>
                  </a:lnTo>
                  <a:lnTo>
                    <a:pt x="584280" y="340260"/>
                  </a:lnTo>
                  <a:lnTo>
                    <a:pt x="592483" y="345791"/>
                  </a:lnTo>
                  <a:lnTo>
                    <a:pt x="598014" y="353994"/>
                  </a:lnTo>
                  <a:lnTo>
                    <a:pt x="600043" y="364041"/>
                  </a:lnTo>
                  <a:lnTo>
                    <a:pt x="600043" y="375221"/>
                  </a:lnTo>
                  <a:lnTo>
                    <a:pt x="600043" y="493083"/>
                  </a:lnTo>
                  <a:lnTo>
                    <a:pt x="600043" y="862578"/>
                  </a:lnTo>
                  <a:lnTo>
                    <a:pt x="597136" y="876975"/>
                  </a:lnTo>
                  <a:lnTo>
                    <a:pt x="589209" y="888733"/>
                  </a:lnTo>
                  <a:lnTo>
                    <a:pt x="577451" y="896660"/>
                  </a:lnTo>
                  <a:lnTo>
                    <a:pt x="563054" y="899567"/>
                  </a:lnTo>
                  <a:lnTo>
                    <a:pt x="528972" y="876976"/>
                  </a:lnTo>
                  <a:lnTo>
                    <a:pt x="526065" y="493083"/>
                  </a:lnTo>
                  <a:lnTo>
                    <a:pt x="478880" y="493083"/>
                  </a:lnTo>
                  <a:lnTo>
                    <a:pt x="478880" y="1025382"/>
                  </a:lnTo>
                  <a:lnTo>
                    <a:pt x="478431" y="1025382"/>
                  </a:lnTo>
                  <a:lnTo>
                    <a:pt x="478431" y="1360720"/>
                  </a:lnTo>
                  <a:lnTo>
                    <a:pt x="472732" y="1388946"/>
                  </a:lnTo>
                  <a:lnTo>
                    <a:pt x="457191" y="1411997"/>
                  </a:lnTo>
                  <a:lnTo>
                    <a:pt x="434140" y="1427538"/>
                  </a:lnTo>
                  <a:lnTo>
                    <a:pt x="405914" y="1433237"/>
                  </a:lnTo>
                  <a:lnTo>
                    <a:pt x="354637" y="1411998"/>
                  </a:lnTo>
                  <a:lnTo>
                    <a:pt x="333398" y="1360721"/>
                  </a:lnTo>
                  <a:lnTo>
                    <a:pt x="333397" y="1025382"/>
                  </a:lnTo>
                  <a:lnTo>
                    <a:pt x="265749" y="1025382"/>
                  </a:lnTo>
                  <a:lnTo>
                    <a:pt x="265749" y="1360720"/>
                  </a:lnTo>
                  <a:lnTo>
                    <a:pt x="260050" y="1388946"/>
                  </a:lnTo>
                  <a:lnTo>
                    <a:pt x="244509" y="1411997"/>
                  </a:lnTo>
                  <a:lnTo>
                    <a:pt x="221458" y="1427538"/>
                  </a:lnTo>
                  <a:lnTo>
                    <a:pt x="193232" y="1433237"/>
                  </a:lnTo>
                  <a:lnTo>
                    <a:pt x="141955" y="1411998"/>
                  </a:lnTo>
                  <a:lnTo>
                    <a:pt x="120716" y="1360721"/>
                  </a:lnTo>
                  <a:lnTo>
                    <a:pt x="120715" y="1311437"/>
                  </a:lnTo>
                  <a:lnTo>
                    <a:pt x="120715" y="1262154"/>
                  </a:lnTo>
                  <a:lnTo>
                    <a:pt x="120715" y="1212870"/>
                  </a:lnTo>
                  <a:lnTo>
                    <a:pt x="120715" y="1163587"/>
                  </a:lnTo>
                  <a:lnTo>
                    <a:pt x="120715" y="1114303"/>
                  </a:lnTo>
                  <a:lnTo>
                    <a:pt x="120715" y="1065020"/>
                  </a:lnTo>
                  <a:lnTo>
                    <a:pt x="120715" y="1015736"/>
                  </a:lnTo>
                  <a:lnTo>
                    <a:pt x="120715" y="966453"/>
                  </a:lnTo>
                  <a:lnTo>
                    <a:pt x="120715" y="917169"/>
                  </a:lnTo>
                  <a:lnTo>
                    <a:pt x="120715" y="867886"/>
                  </a:lnTo>
                  <a:lnTo>
                    <a:pt x="120715" y="818603"/>
                  </a:lnTo>
                  <a:lnTo>
                    <a:pt x="121165" y="816374"/>
                  </a:lnTo>
                  <a:lnTo>
                    <a:pt x="121165" y="493083"/>
                  </a:lnTo>
                  <a:lnTo>
                    <a:pt x="73978" y="493083"/>
                  </a:lnTo>
                  <a:lnTo>
                    <a:pt x="73978" y="862578"/>
                  </a:lnTo>
                  <a:lnTo>
                    <a:pt x="71071" y="876975"/>
                  </a:lnTo>
                  <a:lnTo>
                    <a:pt x="63144" y="888733"/>
                  </a:lnTo>
                  <a:lnTo>
                    <a:pt x="51386" y="896660"/>
                  </a:lnTo>
                  <a:lnTo>
                    <a:pt x="36989" y="899567"/>
                  </a:lnTo>
                  <a:lnTo>
                    <a:pt x="2907" y="876976"/>
                  </a:lnTo>
                  <a:lnTo>
                    <a:pt x="0" y="813843"/>
                  </a:lnTo>
                  <a:lnTo>
                    <a:pt x="0" y="765107"/>
                  </a:lnTo>
                  <a:lnTo>
                    <a:pt x="0" y="716371"/>
                  </a:lnTo>
                  <a:lnTo>
                    <a:pt x="0" y="667635"/>
                  </a:lnTo>
                  <a:lnTo>
                    <a:pt x="0" y="618900"/>
                  </a:lnTo>
                  <a:lnTo>
                    <a:pt x="0" y="570164"/>
                  </a:lnTo>
                  <a:lnTo>
                    <a:pt x="0" y="521428"/>
                  </a:lnTo>
                  <a:lnTo>
                    <a:pt x="0" y="472692"/>
                  </a:lnTo>
                  <a:lnTo>
                    <a:pt x="0" y="423956"/>
                  </a:lnTo>
                  <a:lnTo>
                    <a:pt x="0" y="375221"/>
                  </a:lnTo>
                  <a:lnTo>
                    <a:pt x="2" y="364041"/>
                  </a:lnTo>
                  <a:lnTo>
                    <a:pt x="2030" y="353994"/>
                  </a:lnTo>
                  <a:lnTo>
                    <a:pt x="7561" y="345791"/>
                  </a:lnTo>
                  <a:lnTo>
                    <a:pt x="15764" y="340260"/>
                  </a:lnTo>
                  <a:lnTo>
                    <a:pt x="25811" y="338232"/>
                  </a:lnTo>
                  <a:close/>
                </a:path>
                <a:path w="600075" h="1433829">
                  <a:moveTo>
                    <a:pt x="300022" y="0"/>
                  </a:moveTo>
                  <a:lnTo>
                    <a:pt x="340292" y="7648"/>
                  </a:lnTo>
                  <a:lnTo>
                    <a:pt x="375266" y="28947"/>
                  </a:lnTo>
                  <a:lnTo>
                    <a:pt x="402845" y="61424"/>
                  </a:lnTo>
                  <a:lnTo>
                    <a:pt x="420932" y="102609"/>
                  </a:lnTo>
                  <a:lnTo>
                    <a:pt x="427428" y="150031"/>
                  </a:lnTo>
                  <a:lnTo>
                    <a:pt x="420932" y="197452"/>
                  </a:lnTo>
                  <a:lnTo>
                    <a:pt x="402845" y="238637"/>
                  </a:lnTo>
                  <a:lnTo>
                    <a:pt x="375266" y="271114"/>
                  </a:lnTo>
                  <a:lnTo>
                    <a:pt x="340292" y="292413"/>
                  </a:lnTo>
                  <a:lnTo>
                    <a:pt x="300022" y="300062"/>
                  </a:lnTo>
                  <a:lnTo>
                    <a:pt x="259752" y="292413"/>
                  </a:lnTo>
                  <a:lnTo>
                    <a:pt x="224777" y="271114"/>
                  </a:lnTo>
                  <a:lnTo>
                    <a:pt x="197198" y="238637"/>
                  </a:lnTo>
                  <a:lnTo>
                    <a:pt x="179111" y="197452"/>
                  </a:lnTo>
                  <a:lnTo>
                    <a:pt x="172616" y="150031"/>
                  </a:lnTo>
                  <a:lnTo>
                    <a:pt x="179111" y="102609"/>
                  </a:lnTo>
                  <a:lnTo>
                    <a:pt x="197198" y="61424"/>
                  </a:lnTo>
                  <a:lnTo>
                    <a:pt x="224777" y="28947"/>
                  </a:lnTo>
                  <a:lnTo>
                    <a:pt x="259752" y="7648"/>
                  </a:lnTo>
                  <a:lnTo>
                    <a:pt x="300022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3" name="object 173"/>
          <p:cNvGrpSpPr/>
          <p:nvPr/>
        </p:nvGrpSpPr>
        <p:grpSpPr>
          <a:xfrm>
            <a:off x="6576119" y="4585935"/>
            <a:ext cx="612775" cy="1446530"/>
            <a:chOff x="6576119" y="4585935"/>
            <a:chExt cx="612775" cy="1446530"/>
          </a:xfrm>
        </p:grpSpPr>
        <p:sp>
          <p:nvSpPr>
            <p:cNvPr id="174" name="object 174"/>
            <p:cNvSpPr/>
            <p:nvPr/>
          </p:nvSpPr>
          <p:spPr>
            <a:xfrm>
              <a:off x="6582469" y="459228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3"/>
                  </a:moveTo>
                  <a:lnTo>
                    <a:pt x="121164" y="493083"/>
                  </a:lnTo>
                  <a:lnTo>
                    <a:pt x="121164" y="816376"/>
                  </a:lnTo>
                  <a:lnTo>
                    <a:pt x="120713" y="818605"/>
                  </a:lnTo>
                  <a:lnTo>
                    <a:pt x="120714" y="1360722"/>
                  </a:lnTo>
                  <a:lnTo>
                    <a:pt x="141954" y="1412000"/>
                  </a:lnTo>
                  <a:lnTo>
                    <a:pt x="193231" y="1433240"/>
                  </a:lnTo>
                  <a:lnTo>
                    <a:pt x="221452" y="1427541"/>
                  </a:lnTo>
                  <a:lnTo>
                    <a:pt x="244506" y="1412000"/>
                  </a:lnTo>
                  <a:lnTo>
                    <a:pt x="260049" y="1388949"/>
                  </a:lnTo>
                  <a:lnTo>
                    <a:pt x="265748" y="1360722"/>
                  </a:lnTo>
                  <a:lnTo>
                    <a:pt x="265748" y="1025384"/>
                  </a:lnTo>
                  <a:lnTo>
                    <a:pt x="478880" y="1025384"/>
                  </a:lnTo>
                  <a:lnTo>
                    <a:pt x="478880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6" y="1360722"/>
                  </a:lnTo>
                  <a:lnTo>
                    <a:pt x="339095" y="1388949"/>
                  </a:lnTo>
                  <a:lnTo>
                    <a:pt x="354636" y="1412000"/>
                  </a:lnTo>
                  <a:lnTo>
                    <a:pt x="377686" y="1427541"/>
                  </a:lnTo>
                  <a:lnTo>
                    <a:pt x="405913" y="1433240"/>
                  </a:lnTo>
                  <a:lnTo>
                    <a:pt x="434133" y="1427541"/>
                  </a:lnTo>
                  <a:lnTo>
                    <a:pt x="457187" y="1412000"/>
                  </a:lnTo>
                  <a:lnTo>
                    <a:pt x="472729" y="1388949"/>
                  </a:lnTo>
                  <a:lnTo>
                    <a:pt x="478429" y="1360722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4" y="338231"/>
                  </a:moveTo>
                  <a:lnTo>
                    <a:pt x="25810" y="338231"/>
                  </a:lnTo>
                  <a:lnTo>
                    <a:pt x="15764" y="340259"/>
                  </a:lnTo>
                  <a:lnTo>
                    <a:pt x="7560" y="345790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78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1" y="896660"/>
                  </a:lnTo>
                  <a:lnTo>
                    <a:pt x="36988" y="899567"/>
                  </a:lnTo>
                  <a:lnTo>
                    <a:pt x="51386" y="896660"/>
                  </a:lnTo>
                  <a:lnTo>
                    <a:pt x="63143" y="888733"/>
                  </a:lnTo>
                  <a:lnTo>
                    <a:pt x="71070" y="876976"/>
                  </a:lnTo>
                  <a:lnTo>
                    <a:pt x="73977" y="862578"/>
                  </a:lnTo>
                  <a:lnTo>
                    <a:pt x="73977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3" y="345790"/>
                  </a:lnTo>
                  <a:lnTo>
                    <a:pt x="584279" y="340259"/>
                  </a:lnTo>
                  <a:lnTo>
                    <a:pt x="574234" y="338231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5" y="493083"/>
                  </a:lnTo>
                  <a:lnTo>
                    <a:pt x="526065" y="862578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4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78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6582469" y="4592285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6" name="object 176"/>
          <p:cNvGrpSpPr/>
          <p:nvPr/>
        </p:nvGrpSpPr>
        <p:grpSpPr>
          <a:xfrm>
            <a:off x="6576119" y="3025772"/>
            <a:ext cx="612775" cy="1446530"/>
            <a:chOff x="6576119" y="3025772"/>
            <a:chExt cx="612775" cy="1446530"/>
          </a:xfrm>
        </p:grpSpPr>
        <p:sp>
          <p:nvSpPr>
            <p:cNvPr id="177" name="object 177"/>
            <p:cNvSpPr/>
            <p:nvPr/>
          </p:nvSpPr>
          <p:spPr>
            <a:xfrm>
              <a:off x="6582469" y="3032122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478880" y="493083"/>
                  </a:moveTo>
                  <a:lnTo>
                    <a:pt x="121164" y="493083"/>
                  </a:lnTo>
                  <a:lnTo>
                    <a:pt x="121164" y="816376"/>
                  </a:lnTo>
                  <a:lnTo>
                    <a:pt x="120713" y="818605"/>
                  </a:lnTo>
                  <a:lnTo>
                    <a:pt x="120714" y="1360723"/>
                  </a:lnTo>
                  <a:lnTo>
                    <a:pt x="141954" y="1412000"/>
                  </a:lnTo>
                  <a:lnTo>
                    <a:pt x="193231" y="1433240"/>
                  </a:lnTo>
                  <a:lnTo>
                    <a:pt x="221452" y="1427541"/>
                  </a:lnTo>
                  <a:lnTo>
                    <a:pt x="244506" y="1412000"/>
                  </a:lnTo>
                  <a:lnTo>
                    <a:pt x="260049" y="1388950"/>
                  </a:lnTo>
                  <a:lnTo>
                    <a:pt x="265748" y="1360723"/>
                  </a:lnTo>
                  <a:lnTo>
                    <a:pt x="265748" y="1025384"/>
                  </a:lnTo>
                  <a:lnTo>
                    <a:pt x="478880" y="1025384"/>
                  </a:lnTo>
                  <a:lnTo>
                    <a:pt x="478880" y="493083"/>
                  </a:lnTo>
                  <a:close/>
                </a:path>
                <a:path w="600075" h="1433829">
                  <a:moveTo>
                    <a:pt x="478429" y="1025384"/>
                  </a:moveTo>
                  <a:lnTo>
                    <a:pt x="333395" y="1025384"/>
                  </a:lnTo>
                  <a:lnTo>
                    <a:pt x="333396" y="1360723"/>
                  </a:lnTo>
                  <a:lnTo>
                    <a:pt x="339095" y="1388950"/>
                  </a:lnTo>
                  <a:lnTo>
                    <a:pt x="354636" y="1412000"/>
                  </a:lnTo>
                  <a:lnTo>
                    <a:pt x="377686" y="1427541"/>
                  </a:lnTo>
                  <a:lnTo>
                    <a:pt x="405913" y="1433240"/>
                  </a:lnTo>
                  <a:lnTo>
                    <a:pt x="434133" y="1427541"/>
                  </a:lnTo>
                  <a:lnTo>
                    <a:pt x="457187" y="1412000"/>
                  </a:lnTo>
                  <a:lnTo>
                    <a:pt x="472729" y="1388950"/>
                  </a:lnTo>
                  <a:lnTo>
                    <a:pt x="478429" y="1360723"/>
                  </a:lnTo>
                  <a:lnTo>
                    <a:pt x="478429" y="1025384"/>
                  </a:lnTo>
                  <a:close/>
                </a:path>
                <a:path w="600075" h="1433829">
                  <a:moveTo>
                    <a:pt x="574234" y="338232"/>
                  </a:moveTo>
                  <a:lnTo>
                    <a:pt x="25810" y="338232"/>
                  </a:lnTo>
                  <a:lnTo>
                    <a:pt x="15764" y="340260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0" y="862580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1" y="896660"/>
                  </a:lnTo>
                  <a:lnTo>
                    <a:pt x="36988" y="899567"/>
                  </a:lnTo>
                  <a:lnTo>
                    <a:pt x="51386" y="896660"/>
                  </a:lnTo>
                  <a:lnTo>
                    <a:pt x="63143" y="888733"/>
                  </a:lnTo>
                  <a:lnTo>
                    <a:pt x="71070" y="876976"/>
                  </a:lnTo>
                  <a:lnTo>
                    <a:pt x="73977" y="862580"/>
                  </a:lnTo>
                  <a:lnTo>
                    <a:pt x="73977" y="493083"/>
                  </a:lnTo>
                  <a:lnTo>
                    <a:pt x="600041" y="493083"/>
                  </a:lnTo>
                  <a:lnTo>
                    <a:pt x="600041" y="364040"/>
                  </a:lnTo>
                  <a:lnTo>
                    <a:pt x="598013" y="353994"/>
                  </a:lnTo>
                  <a:lnTo>
                    <a:pt x="592483" y="345791"/>
                  </a:lnTo>
                  <a:lnTo>
                    <a:pt x="584279" y="340260"/>
                  </a:lnTo>
                  <a:lnTo>
                    <a:pt x="574234" y="338232"/>
                  </a:lnTo>
                  <a:close/>
                </a:path>
                <a:path w="600075" h="1433829">
                  <a:moveTo>
                    <a:pt x="600041" y="493083"/>
                  </a:moveTo>
                  <a:lnTo>
                    <a:pt x="526065" y="493083"/>
                  </a:lnTo>
                  <a:lnTo>
                    <a:pt x="526065" y="862580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4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1" y="862580"/>
                  </a:lnTo>
                  <a:lnTo>
                    <a:pt x="600041" y="493083"/>
                  </a:lnTo>
                  <a:close/>
                </a:path>
                <a:path w="600075" h="1433829">
                  <a:moveTo>
                    <a:pt x="300020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4"/>
                  </a:lnTo>
                  <a:lnTo>
                    <a:pt x="300020" y="300062"/>
                  </a:lnTo>
                  <a:lnTo>
                    <a:pt x="340291" y="292414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0" y="0"/>
                  </a:lnTo>
                  <a:close/>
                </a:path>
              </a:pathLst>
            </a:custGeom>
            <a:solidFill>
              <a:srgbClr val="E500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6582469" y="3032122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574233" y="338231"/>
                  </a:moveTo>
                  <a:lnTo>
                    <a:pt x="563053" y="338231"/>
                  </a:lnTo>
                  <a:lnTo>
                    <a:pt x="36988" y="338231"/>
                  </a:lnTo>
                  <a:lnTo>
                    <a:pt x="25809" y="338231"/>
                  </a:lnTo>
                  <a:lnTo>
                    <a:pt x="15764" y="340259"/>
                  </a:lnTo>
                  <a:lnTo>
                    <a:pt x="7560" y="345791"/>
                  </a:lnTo>
                  <a:lnTo>
                    <a:pt x="2029" y="353994"/>
                  </a:lnTo>
                  <a:lnTo>
                    <a:pt x="1" y="364040"/>
                  </a:lnTo>
                  <a:lnTo>
                    <a:pt x="1" y="375217"/>
                  </a:lnTo>
                  <a:lnTo>
                    <a:pt x="0" y="862579"/>
                  </a:lnTo>
                  <a:lnTo>
                    <a:pt x="2906" y="876976"/>
                  </a:lnTo>
                  <a:lnTo>
                    <a:pt x="10833" y="888733"/>
                  </a:lnTo>
                  <a:lnTo>
                    <a:pt x="22590" y="896660"/>
                  </a:lnTo>
                  <a:lnTo>
                    <a:pt x="36988" y="899567"/>
                  </a:lnTo>
                  <a:lnTo>
                    <a:pt x="51385" y="896660"/>
                  </a:lnTo>
                  <a:lnTo>
                    <a:pt x="63142" y="888733"/>
                  </a:lnTo>
                  <a:lnTo>
                    <a:pt x="71069" y="876976"/>
                  </a:lnTo>
                  <a:lnTo>
                    <a:pt x="73976" y="862579"/>
                  </a:lnTo>
                  <a:lnTo>
                    <a:pt x="73976" y="493083"/>
                  </a:lnTo>
                  <a:lnTo>
                    <a:pt x="121163" y="493083"/>
                  </a:lnTo>
                  <a:lnTo>
                    <a:pt x="121163" y="816376"/>
                  </a:lnTo>
                  <a:lnTo>
                    <a:pt x="120713" y="818605"/>
                  </a:lnTo>
                  <a:lnTo>
                    <a:pt x="120713" y="867888"/>
                  </a:lnTo>
                  <a:lnTo>
                    <a:pt x="120713" y="917171"/>
                  </a:lnTo>
                  <a:lnTo>
                    <a:pt x="120713" y="966455"/>
                  </a:lnTo>
                  <a:lnTo>
                    <a:pt x="120714" y="1015738"/>
                  </a:lnTo>
                  <a:lnTo>
                    <a:pt x="120714" y="1065022"/>
                  </a:lnTo>
                  <a:lnTo>
                    <a:pt x="120714" y="1114305"/>
                  </a:lnTo>
                  <a:lnTo>
                    <a:pt x="120714" y="1163589"/>
                  </a:lnTo>
                  <a:lnTo>
                    <a:pt x="120714" y="1212872"/>
                  </a:lnTo>
                  <a:lnTo>
                    <a:pt x="120714" y="1262156"/>
                  </a:lnTo>
                  <a:lnTo>
                    <a:pt x="120714" y="1311439"/>
                  </a:lnTo>
                  <a:lnTo>
                    <a:pt x="120714" y="1360723"/>
                  </a:lnTo>
                  <a:lnTo>
                    <a:pt x="126413" y="1388949"/>
                  </a:lnTo>
                  <a:lnTo>
                    <a:pt x="141954" y="1412000"/>
                  </a:lnTo>
                  <a:lnTo>
                    <a:pt x="165004" y="1427541"/>
                  </a:lnTo>
                  <a:lnTo>
                    <a:pt x="193231" y="1433240"/>
                  </a:lnTo>
                  <a:lnTo>
                    <a:pt x="221457" y="1427540"/>
                  </a:lnTo>
                  <a:lnTo>
                    <a:pt x="244508" y="1411999"/>
                  </a:lnTo>
                  <a:lnTo>
                    <a:pt x="260049" y="1388948"/>
                  </a:lnTo>
                  <a:lnTo>
                    <a:pt x="265747" y="1360722"/>
                  </a:lnTo>
                  <a:lnTo>
                    <a:pt x="265747" y="1025384"/>
                  </a:lnTo>
                  <a:lnTo>
                    <a:pt x="333395" y="1025384"/>
                  </a:lnTo>
                  <a:lnTo>
                    <a:pt x="333396" y="1360723"/>
                  </a:lnTo>
                  <a:lnTo>
                    <a:pt x="354636" y="1412000"/>
                  </a:lnTo>
                  <a:lnTo>
                    <a:pt x="405913" y="1433240"/>
                  </a:lnTo>
                  <a:lnTo>
                    <a:pt x="434139" y="1427540"/>
                  </a:lnTo>
                  <a:lnTo>
                    <a:pt x="457189" y="1411999"/>
                  </a:lnTo>
                  <a:lnTo>
                    <a:pt x="472730" y="1388948"/>
                  </a:lnTo>
                  <a:lnTo>
                    <a:pt x="478429" y="1360722"/>
                  </a:lnTo>
                  <a:lnTo>
                    <a:pt x="478429" y="1025384"/>
                  </a:lnTo>
                  <a:lnTo>
                    <a:pt x="478879" y="1025384"/>
                  </a:lnTo>
                  <a:lnTo>
                    <a:pt x="478879" y="493083"/>
                  </a:lnTo>
                  <a:lnTo>
                    <a:pt x="526065" y="493083"/>
                  </a:lnTo>
                  <a:lnTo>
                    <a:pt x="526065" y="862579"/>
                  </a:lnTo>
                  <a:lnTo>
                    <a:pt x="528972" y="876976"/>
                  </a:lnTo>
                  <a:lnTo>
                    <a:pt x="536899" y="888733"/>
                  </a:lnTo>
                  <a:lnTo>
                    <a:pt x="548656" y="896660"/>
                  </a:lnTo>
                  <a:lnTo>
                    <a:pt x="563053" y="899567"/>
                  </a:lnTo>
                  <a:lnTo>
                    <a:pt x="577451" y="896660"/>
                  </a:lnTo>
                  <a:lnTo>
                    <a:pt x="589208" y="888733"/>
                  </a:lnTo>
                  <a:lnTo>
                    <a:pt x="597135" y="876976"/>
                  </a:lnTo>
                  <a:lnTo>
                    <a:pt x="600042" y="862579"/>
                  </a:lnTo>
                  <a:lnTo>
                    <a:pt x="600042" y="493083"/>
                  </a:lnTo>
                  <a:lnTo>
                    <a:pt x="600042" y="375220"/>
                  </a:lnTo>
                  <a:lnTo>
                    <a:pt x="600042" y="364040"/>
                  </a:lnTo>
                  <a:lnTo>
                    <a:pt x="598013" y="353994"/>
                  </a:lnTo>
                  <a:lnTo>
                    <a:pt x="592482" y="345791"/>
                  </a:lnTo>
                  <a:lnTo>
                    <a:pt x="584279" y="340259"/>
                  </a:lnTo>
                  <a:lnTo>
                    <a:pt x="574233" y="338231"/>
                  </a:lnTo>
                  <a:close/>
                </a:path>
                <a:path w="600075" h="1433829">
                  <a:moveTo>
                    <a:pt x="300021" y="0"/>
                  </a:moveTo>
                  <a:lnTo>
                    <a:pt x="259750" y="7648"/>
                  </a:lnTo>
                  <a:lnTo>
                    <a:pt x="224776" y="28947"/>
                  </a:lnTo>
                  <a:lnTo>
                    <a:pt x="197196" y="61424"/>
                  </a:lnTo>
                  <a:lnTo>
                    <a:pt x="179109" y="102609"/>
                  </a:lnTo>
                  <a:lnTo>
                    <a:pt x="172614" y="150031"/>
                  </a:lnTo>
                  <a:lnTo>
                    <a:pt x="179109" y="197452"/>
                  </a:lnTo>
                  <a:lnTo>
                    <a:pt x="197196" y="238637"/>
                  </a:lnTo>
                  <a:lnTo>
                    <a:pt x="224776" y="271115"/>
                  </a:lnTo>
                  <a:lnTo>
                    <a:pt x="259750" y="292413"/>
                  </a:lnTo>
                  <a:lnTo>
                    <a:pt x="300021" y="300062"/>
                  </a:lnTo>
                  <a:lnTo>
                    <a:pt x="340291" y="292413"/>
                  </a:lnTo>
                  <a:lnTo>
                    <a:pt x="375265" y="271115"/>
                  </a:lnTo>
                  <a:lnTo>
                    <a:pt x="402845" y="238637"/>
                  </a:lnTo>
                  <a:lnTo>
                    <a:pt x="420932" y="197452"/>
                  </a:lnTo>
                  <a:lnTo>
                    <a:pt x="427427" y="150031"/>
                  </a:lnTo>
                  <a:lnTo>
                    <a:pt x="420932" y="102609"/>
                  </a:lnTo>
                  <a:lnTo>
                    <a:pt x="402845" y="61424"/>
                  </a:lnTo>
                  <a:lnTo>
                    <a:pt x="375265" y="28947"/>
                  </a:lnTo>
                  <a:lnTo>
                    <a:pt x="340291" y="7648"/>
                  </a:lnTo>
                  <a:lnTo>
                    <a:pt x="300021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9" name="object 179"/>
          <p:cNvGrpSpPr/>
          <p:nvPr/>
        </p:nvGrpSpPr>
        <p:grpSpPr>
          <a:xfrm>
            <a:off x="10160667" y="3013740"/>
            <a:ext cx="612775" cy="1446530"/>
            <a:chOff x="10160667" y="3013740"/>
            <a:chExt cx="612775" cy="1446530"/>
          </a:xfrm>
        </p:grpSpPr>
        <p:sp>
          <p:nvSpPr>
            <p:cNvPr id="180" name="object 180"/>
            <p:cNvSpPr/>
            <p:nvPr/>
          </p:nvSpPr>
          <p:spPr>
            <a:xfrm>
              <a:off x="10339631" y="3020090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1"/>
                  </a:lnTo>
                  <a:lnTo>
                    <a:pt x="6495" y="197452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30" y="238636"/>
                  </a:lnTo>
                  <a:lnTo>
                    <a:pt x="248317" y="197452"/>
                  </a:lnTo>
                  <a:lnTo>
                    <a:pt x="254812" y="150031"/>
                  </a:lnTo>
                  <a:lnTo>
                    <a:pt x="248317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0339632" y="3020090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0167018" y="3358323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0" y="154851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0167017" y="3358323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0167016" y="3358323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7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0167017" y="3358323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0693082" y="3358323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7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7" y="561334"/>
                  </a:lnTo>
                  <a:lnTo>
                    <a:pt x="51385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7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5" y="2906"/>
                  </a:lnTo>
                  <a:lnTo>
                    <a:pt x="3698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0693081" y="3358323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0288181" y="3426070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0288180" y="3426070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0500413" y="376617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6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6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3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0500413" y="376617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0287731" y="376617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5"/>
                  </a:lnTo>
                  <a:lnTo>
                    <a:pt x="5698" y="642862"/>
                  </a:lnTo>
                  <a:lnTo>
                    <a:pt x="21239" y="665912"/>
                  </a:lnTo>
                  <a:lnTo>
                    <a:pt x="44290" y="681453"/>
                  </a:lnTo>
                  <a:lnTo>
                    <a:pt x="72517" y="687152"/>
                  </a:lnTo>
                  <a:lnTo>
                    <a:pt x="100738" y="681453"/>
                  </a:lnTo>
                  <a:lnTo>
                    <a:pt x="123792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6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0287731" y="3766176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4" name="object 194"/>
          <p:cNvGrpSpPr/>
          <p:nvPr/>
        </p:nvGrpSpPr>
        <p:grpSpPr>
          <a:xfrm>
            <a:off x="10160667" y="4573903"/>
            <a:ext cx="612775" cy="1446530"/>
            <a:chOff x="10160667" y="4573903"/>
            <a:chExt cx="612775" cy="1446530"/>
          </a:xfrm>
        </p:grpSpPr>
        <p:sp>
          <p:nvSpPr>
            <p:cNvPr id="195" name="object 195"/>
            <p:cNvSpPr/>
            <p:nvPr/>
          </p:nvSpPr>
          <p:spPr>
            <a:xfrm>
              <a:off x="10339632" y="458025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127406" y="0"/>
                  </a:moveTo>
                  <a:lnTo>
                    <a:pt x="87136" y="7648"/>
                  </a:lnTo>
                  <a:lnTo>
                    <a:pt x="52161" y="28947"/>
                  </a:lnTo>
                  <a:lnTo>
                    <a:pt x="24582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2" y="238636"/>
                  </a:lnTo>
                  <a:lnTo>
                    <a:pt x="52161" y="271114"/>
                  </a:lnTo>
                  <a:lnTo>
                    <a:pt x="87136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4"/>
                  </a:lnTo>
                  <a:lnTo>
                    <a:pt x="230229" y="238636"/>
                  </a:lnTo>
                  <a:lnTo>
                    <a:pt x="248316" y="197451"/>
                  </a:lnTo>
                  <a:lnTo>
                    <a:pt x="254811" y="150030"/>
                  </a:lnTo>
                  <a:lnTo>
                    <a:pt x="248316" y="102609"/>
                  </a:lnTo>
                  <a:lnTo>
                    <a:pt x="230229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0339632" y="4580253"/>
              <a:ext cx="255270" cy="300355"/>
            </a:xfrm>
            <a:custGeom>
              <a:avLst/>
              <a:gdLst/>
              <a:ahLst/>
              <a:cxnLst/>
              <a:rect l="l" t="t" r="r" b="b"/>
              <a:pathLst>
                <a:path w="255270" h="300354">
                  <a:moveTo>
                    <a:pt x="254812" y="150030"/>
                  </a:moveTo>
                  <a:lnTo>
                    <a:pt x="248316" y="102609"/>
                  </a:lnTo>
                  <a:lnTo>
                    <a:pt x="230230" y="61424"/>
                  </a:lnTo>
                  <a:lnTo>
                    <a:pt x="202650" y="28947"/>
                  </a:lnTo>
                  <a:lnTo>
                    <a:pt x="167676" y="7648"/>
                  </a:lnTo>
                  <a:lnTo>
                    <a:pt x="127406" y="0"/>
                  </a:lnTo>
                  <a:lnTo>
                    <a:pt x="87135" y="7648"/>
                  </a:lnTo>
                  <a:lnTo>
                    <a:pt x="52161" y="28947"/>
                  </a:lnTo>
                  <a:lnTo>
                    <a:pt x="24581" y="61424"/>
                  </a:lnTo>
                  <a:lnTo>
                    <a:pt x="6495" y="102609"/>
                  </a:lnTo>
                  <a:lnTo>
                    <a:pt x="0" y="150030"/>
                  </a:lnTo>
                  <a:lnTo>
                    <a:pt x="6495" y="197451"/>
                  </a:lnTo>
                  <a:lnTo>
                    <a:pt x="24581" y="238636"/>
                  </a:lnTo>
                  <a:lnTo>
                    <a:pt x="52161" y="271113"/>
                  </a:lnTo>
                  <a:lnTo>
                    <a:pt x="87135" y="292412"/>
                  </a:lnTo>
                  <a:lnTo>
                    <a:pt x="127406" y="300061"/>
                  </a:lnTo>
                  <a:lnTo>
                    <a:pt x="167676" y="292412"/>
                  </a:lnTo>
                  <a:lnTo>
                    <a:pt x="202650" y="271113"/>
                  </a:lnTo>
                  <a:lnTo>
                    <a:pt x="230230" y="238636"/>
                  </a:lnTo>
                  <a:lnTo>
                    <a:pt x="248316" y="197451"/>
                  </a:lnTo>
                  <a:lnTo>
                    <a:pt x="254812" y="15003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0167019" y="4918486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1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49"/>
                  </a:lnTo>
                  <a:lnTo>
                    <a:pt x="600040" y="154849"/>
                  </a:lnTo>
                  <a:lnTo>
                    <a:pt x="600040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7" y="2028"/>
                  </a:lnTo>
                  <a:lnTo>
                    <a:pt x="574231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0167019" y="4918486"/>
              <a:ext cx="600075" cy="154940"/>
            </a:xfrm>
            <a:custGeom>
              <a:avLst/>
              <a:gdLst/>
              <a:ahLst/>
              <a:cxnLst/>
              <a:rect l="l" t="t" r="r" b="b"/>
              <a:pathLst>
                <a:path w="600075" h="154939">
                  <a:moveTo>
                    <a:pt x="574232" y="0"/>
                  </a:moveTo>
                  <a:lnTo>
                    <a:pt x="25808" y="0"/>
                  </a:lnTo>
                  <a:lnTo>
                    <a:pt x="15762" y="2028"/>
                  </a:lnTo>
                  <a:lnTo>
                    <a:pt x="7559" y="7559"/>
                  </a:lnTo>
                  <a:lnTo>
                    <a:pt x="2028" y="15762"/>
                  </a:lnTo>
                  <a:lnTo>
                    <a:pt x="0" y="25808"/>
                  </a:lnTo>
                  <a:lnTo>
                    <a:pt x="0" y="154851"/>
                  </a:lnTo>
                  <a:lnTo>
                    <a:pt x="600041" y="154851"/>
                  </a:lnTo>
                  <a:lnTo>
                    <a:pt x="600041" y="25808"/>
                  </a:lnTo>
                  <a:lnTo>
                    <a:pt x="598012" y="15762"/>
                  </a:lnTo>
                  <a:lnTo>
                    <a:pt x="592481" y="7559"/>
                  </a:lnTo>
                  <a:lnTo>
                    <a:pt x="584278" y="2028"/>
                  </a:lnTo>
                  <a:lnTo>
                    <a:pt x="574232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0167018" y="491848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2" y="550501"/>
                  </a:lnTo>
                  <a:lnTo>
                    <a:pt x="71069" y="538743"/>
                  </a:lnTo>
                  <a:lnTo>
                    <a:pt x="73976" y="524346"/>
                  </a:lnTo>
                  <a:lnTo>
                    <a:pt x="73976" y="36987"/>
                  </a:lnTo>
                  <a:lnTo>
                    <a:pt x="71069" y="22590"/>
                  </a:lnTo>
                  <a:lnTo>
                    <a:pt x="63142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0167017" y="491848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0693082" y="491848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36988" y="0"/>
                  </a:moveTo>
                  <a:lnTo>
                    <a:pt x="22591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7"/>
                  </a:lnTo>
                  <a:lnTo>
                    <a:pt x="0" y="524346"/>
                  </a:lnTo>
                  <a:lnTo>
                    <a:pt x="2906" y="538743"/>
                  </a:lnTo>
                  <a:lnTo>
                    <a:pt x="10833" y="550501"/>
                  </a:lnTo>
                  <a:lnTo>
                    <a:pt x="22591" y="558428"/>
                  </a:lnTo>
                  <a:lnTo>
                    <a:pt x="36988" y="561334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3"/>
                  </a:lnTo>
                  <a:lnTo>
                    <a:pt x="73977" y="524346"/>
                  </a:lnTo>
                  <a:lnTo>
                    <a:pt x="73977" y="36987"/>
                  </a:ln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0693083" y="4918486"/>
              <a:ext cx="74295" cy="561340"/>
            </a:xfrm>
            <a:custGeom>
              <a:avLst/>
              <a:gdLst/>
              <a:ahLst/>
              <a:cxnLst/>
              <a:rect l="l" t="t" r="r" b="b"/>
              <a:pathLst>
                <a:path w="74295" h="561339">
                  <a:moveTo>
                    <a:pt x="73977" y="36988"/>
                  </a:moveTo>
                  <a:lnTo>
                    <a:pt x="71070" y="22590"/>
                  </a:lnTo>
                  <a:lnTo>
                    <a:pt x="63143" y="10833"/>
                  </a:lnTo>
                  <a:lnTo>
                    <a:pt x="51386" y="2906"/>
                  </a:lnTo>
                  <a:lnTo>
                    <a:pt x="36988" y="0"/>
                  </a:lnTo>
                  <a:lnTo>
                    <a:pt x="22590" y="2906"/>
                  </a:lnTo>
                  <a:lnTo>
                    <a:pt x="10833" y="10833"/>
                  </a:lnTo>
                  <a:lnTo>
                    <a:pt x="2906" y="22590"/>
                  </a:lnTo>
                  <a:lnTo>
                    <a:pt x="0" y="36988"/>
                  </a:lnTo>
                  <a:lnTo>
                    <a:pt x="0" y="524346"/>
                  </a:lnTo>
                  <a:lnTo>
                    <a:pt x="2906" y="538744"/>
                  </a:lnTo>
                  <a:lnTo>
                    <a:pt x="10833" y="550501"/>
                  </a:lnTo>
                  <a:lnTo>
                    <a:pt x="22590" y="558428"/>
                  </a:lnTo>
                  <a:lnTo>
                    <a:pt x="36988" y="561335"/>
                  </a:lnTo>
                  <a:lnTo>
                    <a:pt x="51386" y="558428"/>
                  </a:lnTo>
                  <a:lnTo>
                    <a:pt x="63143" y="550501"/>
                  </a:lnTo>
                  <a:lnTo>
                    <a:pt x="71070" y="538744"/>
                  </a:lnTo>
                  <a:lnTo>
                    <a:pt x="73977" y="524346"/>
                  </a:lnTo>
                  <a:lnTo>
                    <a:pt x="73977" y="36988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0288181" y="4986233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4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4" y="619403"/>
                  </a:lnTo>
                  <a:lnTo>
                    <a:pt x="357714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0288182" y="4986233"/>
              <a:ext cx="358140" cy="619760"/>
            </a:xfrm>
            <a:custGeom>
              <a:avLst/>
              <a:gdLst/>
              <a:ahLst/>
              <a:cxnLst/>
              <a:rect l="l" t="t" r="r" b="b"/>
              <a:pathLst>
                <a:path w="358140" h="619760">
                  <a:moveTo>
                    <a:pt x="357715" y="0"/>
                  </a:moveTo>
                  <a:lnTo>
                    <a:pt x="0" y="0"/>
                  </a:lnTo>
                  <a:lnTo>
                    <a:pt x="0" y="619403"/>
                  </a:lnTo>
                  <a:lnTo>
                    <a:pt x="357715" y="619403"/>
                  </a:lnTo>
                  <a:lnTo>
                    <a:pt x="357715" y="0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0500414" y="532633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5" y="0"/>
                  </a:moveTo>
                  <a:lnTo>
                    <a:pt x="44289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0" y="614635"/>
                  </a:lnTo>
                  <a:lnTo>
                    <a:pt x="5698" y="642862"/>
                  </a:lnTo>
                  <a:lnTo>
                    <a:pt x="21239" y="665912"/>
                  </a:lnTo>
                  <a:lnTo>
                    <a:pt x="44290" y="681453"/>
                  </a:lnTo>
                  <a:lnTo>
                    <a:pt x="72517" y="687152"/>
                  </a:lnTo>
                  <a:lnTo>
                    <a:pt x="100737" y="681453"/>
                  </a:lnTo>
                  <a:lnTo>
                    <a:pt x="123792" y="665912"/>
                  </a:lnTo>
                  <a:lnTo>
                    <a:pt x="139333" y="642862"/>
                  </a:lnTo>
                  <a:lnTo>
                    <a:pt x="145032" y="614635"/>
                  </a:lnTo>
                  <a:lnTo>
                    <a:pt x="145032" y="72517"/>
                  </a:lnTo>
                  <a:lnTo>
                    <a:pt x="139334" y="44290"/>
                  </a:lnTo>
                  <a:lnTo>
                    <a:pt x="123793" y="21239"/>
                  </a:lnTo>
                  <a:lnTo>
                    <a:pt x="100742" y="5698"/>
                  </a:lnTo>
                  <a:lnTo>
                    <a:pt x="72515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0500413" y="532633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0287731" y="532633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72517" y="0"/>
                  </a:move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7"/>
                  </a:lnTo>
                  <a:lnTo>
                    <a:pt x="1" y="614635"/>
                  </a:lnTo>
                  <a:lnTo>
                    <a:pt x="5699" y="642862"/>
                  </a:lnTo>
                  <a:lnTo>
                    <a:pt x="21240" y="665912"/>
                  </a:lnTo>
                  <a:lnTo>
                    <a:pt x="44291" y="681453"/>
                  </a:lnTo>
                  <a:lnTo>
                    <a:pt x="72518" y="687152"/>
                  </a:lnTo>
                  <a:lnTo>
                    <a:pt x="100738" y="681453"/>
                  </a:lnTo>
                  <a:lnTo>
                    <a:pt x="123793" y="665912"/>
                  </a:lnTo>
                  <a:lnTo>
                    <a:pt x="139334" y="642862"/>
                  </a:lnTo>
                  <a:lnTo>
                    <a:pt x="145033" y="614635"/>
                  </a:lnTo>
                  <a:lnTo>
                    <a:pt x="145034" y="72517"/>
                  </a:lnTo>
                  <a:lnTo>
                    <a:pt x="139335" y="44290"/>
                  </a:lnTo>
                  <a:lnTo>
                    <a:pt x="123794" y="21239"/>
                  </a:lnTo>
                  <a:lnTo>
                    <a:pt x="100744" y="5698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189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0287731" y="5326339"/>
              <a:ext cx="145415" cy="687705"/>
            </a:xfrm>
            <a:custGeom>
              <a:avLst/>
              <a:gdLst/>
              <a:ahLst/>
              <a:cxnLst/>
              <a:rect l="l" t="t" r="r" b="b"/>
              <a:pathLst>
                <a:path w="145415" h="687704">
                  <a:moveTo>
                    <a:pt x="145033" y="72516"/>
                  </a:moveTo>
                  <a:lnTo>
                    <a:pt x="139335" y="44290"/>
                  </a:lnTo>
                  <a:lnTo>
                    <a:pt x="123794" y="21239"/>
                  </a:lnTo>
                  <a:lnTo>
                    <a:pt x="100743" y="5698"/>
                  </a:lnTo>
                  <a:lnTo>
                    <a:pt x="72516" y="0"/>
                  </a:lnTo>
                  <a:lnTo>
                    <a:pt x="44290" y="5698"/>
                  </a:lnTo>
                  <a:lnTo>
                    <a:pt x="21239" y="21239"/>
                  </a:lnTo>
                  <a:lnTo>
                    <a:pt x="5698" y="44290"/>
                  </a:lnTo>
                  <a:lnTo>
                    <a:pt x="0" y="72516"/>
                  </a:lnTo>
                  <a:lnTo>
                    <a:pt x="0" y="614634"/>
                  </a:lnTo>
                  <a:lnTo>
                    <a:pt x="5699" y="642861"/>
                  </a:lnTo>
                  <a:lnTo>
                    <a:pt x="21240" y="665912"/>
                  </a:lnTo>
                  <a:lnTo>
                    <a:pt x="44290" y="681453"/>
                  </a:lnTo>
                  <a:lnTo>
                    <a:pt x="72517" y="687151"/>
                  </a:lnTo>
                  <a:lnTo>
                    <a:pt x="100743" y="681452"/>
                  </a:lnTo>
                  <a:lnTo>
                    <a:pt x="123794" y="665911"/>
                  </a:lnTo>
                  <a:lnTo>
                    <a:pt x="139335" y="642861"/>
                  </a:lnTo>
                  <a:lnTo>
                    <a:pt x="145033" y="614634"/>
                  </a:lnTo>
                  <a:lnTo>
                    <a:pt x="145033" y="72516"/>
                  </a:lnTo>
                  <a:close/>
                </a:path>
              </a:pathLst>
            </a:custGeom>
            <a:ln w="12700">
              <a:solidFill>
                <a:srgbClr val="1893B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9" name="object 209"/>
          <p:cNvGrpSpPr/>
          <p:nvPr/>
        </p:nvGrpSpPr>
        <p:grpSpPr>
          <a:xfrm>
            <a:off x="8000258" y="4585942"/>
            <a:ext cx="612775" cy="1446530"/>
            <a:chOff x="8000258" y="4585942"/>
            <a:chExt cx="612775" cy="1446530"/>
          </a:xfrm>
        </p:grpSpPr>
        <p:pic>
          <p:nvPicPr>
            <p:cNvPr id="210" name="object 2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6609" y="4592292"/>
              <a:ext cx="600041" cy="1433238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8006608" y="4592292"/>
              <a:ext cx="600075" cy="1433830"/>
            </a:xfrm>
            <a:custGeom>
              <a:avLst/>
              <a:gdLst/>
              <a:ahLst/>
              <a:cxnLst/>
              <a:rect l="l" t="t" r="r" b="b"/>
              <a:pathLst>
                <a:path w="600075" h="1433829">
                  <a:moveTo>
                    <a:pt x="25811" y="338232"/>
                  </a:moveTo>
                  <a:lnTo>
                    <a:pt x="36989" y="338232"/>
                  </a:lnTo>
                  <a:lnTo>
                    <a:pt x="563054" y="338232"/>
                  </a:lnTo>
                  <a:lnTo>
                    <a:pt x="574234" y="338232"/>
                  </a:lnTo>
                  <a:lnTo>
                    <a:pt x="584280" y="340260"/>
                  </a:lnTo>
                  <a:lnTo>
                    <a:pt x="592483" y="345791"/>
                  </a:lnTo>
                  <a:lnTo>
                    <a:pt x="598014" y="353994"/>
                  </a:lnTo>
                  <a:lnTo>
                    <a:pt x="600043" y="364041"/>
                  </a:lnTo>
                  <a:lnTo>
                    <a:pt x="600043" y="375221"/>
                  </a:lnTo>
                  <a:lnTo>
                    <a:pt x="600043" y="493083"/>
                  </a:lnTo>
                  <a:lnTo>
                    <a:pt x="600043" y="862578"/>
                  </a:lnTo>
                  <a:lnTo>
                    <a:pt x="597136" y="876975"/>
                  </a:lnTo>
                  <a:lnTo>
                    <a:pt x="589209" y="888733"/>
                  </a:lnTo>
                  <a:lnTo>
                    <a:pt x="577451" y="896660"/>
                  </a:lnTo>
                  <a:lnTo>
                    <a:pt x="563054" y="899567"/>
                  </a:lnTo>
                  <a:lnTo>
                    <a:pt x="528972" y="876976"/>
                  </a:lnTo>
                  <a:lnTo>
                    <a:pt x="526065" y="493083"/>
                  </a:lnTo>
                  <a:lnTo>
                    <a:pt x="478880" y="493083"/>
                  </a:lnTo>
                  <a:lnTo>
                    <a:pt x="478880" y="1025382"/>
                  </a:lnTo>
                  <a:lnTo>
                    <a:pt x="478431" y="1025382"/>
                  </a:lnTo>
                  <a:lnTo>
                    <a:pt x="478431" y="1360720"/>
                  </a:lnTo>
                  <a:lnTo>
                    <a:pt x="472732" y="1388946"/>
                  </a:lnTo>
                  <a:lnTo>
                    <a:pt x="457191" y="1411997"/>
                  </a:lnTo>
                  <a:lnTo>
                    <a:pt x="434140" y="1427538"/>
                  </a:lnTo>
                  <a:lnTo>
                    <a:pt x="405914" y="1433237"/>
                  </a:lnTo>
                  <a:lnTo>
                    <a:pt x="354637" y="1411998"/>
                  </a:lnTo>
                  <a:lnTo>
                    <a:pt x="333398" y="1360721"/>
                  </a:lnTo>
                  <a:lnTo>
                    <a:pt x="333397" y="1025382"/>
                  </a:lnTo>
                  <a:lnTo>
                    <a:pt x="265749" y="1025382"/>
                  </a:lnTo>
                  <a:lnTo>
                    <a:pt x="265749" y="1360720"/>
                  </a:lnTo>
                  <a:lnTo>
                    <a:pt x="260050" y="1388946"/>
                  </a:lnTo>
                  <a:lnTo>
                    <a:pt x="244509" y="1411997"/>
                  </a:lnTo>
                  <a:lnTo>
                    <a:pt x="221458" y="1427538"/>
                  </a:lnTo>
                  <a:lnTo>
                    <a:pt x="193232" y="1433237"/>
                  </a:lnTo>
                  <a:lnTo>
                    <a:pt x="141955" y="1411998"/>
                  </a:lnTo>
                  <a:lnTo>
                    <a:pt x="120716" y="1360721"/>
                  </a:lnTo>
                  <a:lnTo>
                    <a:pt x="120715" y="1311437"/>
                  </a:lnTo>
                  <a:lnTo>
                    <a:pt x="120715" y="1262154"/>
                  </a:lnTo>
                  <a:lnTo>
                    <a:pt x="120715" y="1212870"/>
                  </a:lnTo>
                  <a:lnTo>
                    <a:pt x="120715" y="1163587"/>
                  </a:lnTo>
                  <a:lnTo>
                    <a:pt x="120715" y="1114303"/>
                  </a:lnTo>
                  <a:lnTo>
                    <a:pt x="120715" y="1065020"/>
                  </a:lnTo>
                  <a:lnTo>
                    <a:pt x="120715" y="1015736"/>
                  </a:lnTo>
                  <a:lnTo>
                    <a:pt x="120715" y="966453"/>
                  </a:lnTo>
                  <a:lnTo>
                    <a:pt x="120715" y="917169"/>
                  </a:lnTo>
                  <a:lnTo>
                    <a:pt x="120715" y="867886"/>
                  </a:lnTo>
                  <a:lnTo>
                    <a:pt x="120715" y="818603"/>
                  </a:lnTo>
                  <a:lnTo>
                    <a:pt x="121165" y="816374"/>
                  </a:lnTo>
                  <a:lnTo>
                    <a:pt x="121165" y="493083"/>
                  </a:lnTo>
                  <a:lnTo>
                    <a:pt x="73978" y="493083"/>
                  </a:lnTo>
                  <a:lnTo>
                    <a:pt x="73978" y="862578"/>
                  </a:lnTo>
                  <a:lnTo>
                    <a:pt x="71071" y="876975"/>
                  </a:lnTo>
                  <a:lnTo>
                    <a:pt x="63144" y="888733"/>
                  </a:lnTo>
                  <a:lnTo>
                    <a:pt x="51386" y="896660"/>
                  </a:lnTo>
                  <a:lnTo>
                    <a:pt x="36989" y="899567"/>
                  </a:lnTo>
                  <a:lnTo>
                    <a:pt x="2907" y="876976"/>
                  </a:lnTo>
                  <a:lnTo>
                    <a:pt x="0" y="813843"/>
                  </a:lnTo>
                  <a:lnTo>
                    <a:pt x="0" y="765107"/>
                  </a:lnTo>
                  <a:lnTo>
                    <a:pt x="0" y="716371"/>
                  </a:lnTo>
                  <a:lnTo>
                    <a:pt x="0" y="667635"/>
                  </a:lnTo>
                  <a:lnTo>
                    <a:pt x="0" y="618900"/>
                  </a:lnTo>
                  <a:lnTo>
                    <a:pt x="0" y="570164"/>
                  </a:lnTo>
                  <a:lnTo>
                    <a:pt x="0" y="521428"/>
                  </a:lnTo>
                  <a:lnTo>
                    <a:pt x="0" y="472692"/>
                  </a:lnTo>
                  <a:lnTo>
                    <a:pt x="0" y="423956"/>
                  </a:lnTo>
                  <a:lnTo>
                    <a:pt x="0" y="375221"/>
                  </a:lnTo>
                  <a:lnTo>
                    <a:pt x="2" y="364041"/>
                  </a:lnTo>
                  <a:lnTo>
                    <a:pt x="2030" y="353994"/>
                  </a:lnTo>
                  <a:lnTo>
                    <a:pt x="7561" y="345791"/>
                  </a:lnTo>
                  <a:lnTo>
                    <a:pt x="15764" y="340260"/>
                  </a:lnTo>
                  <a:lnTo>
                    <a:pt x="25811" y="338232"/>
                  </a:lnTo>
                  <a:close/>
                </a:path>
                <a:path w="600075" h="1433829">
                  <a:moveTo>
                    <a:pt x="300022" y="0"/>
                  </a:moveTo>
                  <a:lnTo>
                    <a:pt x="340292" y="7648"/>
                  </a:lnTo>
                  <a:lnTo>
                    <a:pt x="375266" y="28947"/>
                  </a:lnTo>
                  <a:lnTo>
                    <a:pt x="402845" y="61424"/>
                  </a:lnTo>
                  <a:lnTo>
                    <a:pt x="420932" y="102609"/>
                  </a:lnTo>
                  <a:lnTo>
                    <a:pt x="427428" y="150031"/>
                  </a:lnTo>
                  <a:lnTo>
                    <a:pt x="420932" y="197452"/>
                  </a:lnTo>
                  <a:lnTo>
                    <a:pt x="402845" y="238637"/>
                  </a:lnTo>
                  <a:lnTo>
                    <a:pt x="375266" y="271114"/>
                  </a:lnTo>
                  <a:lnTo>
                    <a:pt x="340292" y="292413"/>
                  </a:lnTo>
                  <a:lnTo>
                    <a:pt x="300022" y="300062"/>
                  </a:lnTo>
                  <a:lnTo>
                    <a:pt x="259752" y="292413"/>
                  </a:lnTo>
                  <a:lnTo>
                    <a:pt x="224777" y="271114"/>
                  </a:lnTo>
                  <a:lnTo>
                    <a:pt x="197198" y="238637"/>
                  </a:lnTo>
                  <a:lnTo>
                    <a:pt x="179111" y="197452"/>
                  </a:lnTo>
                  <a:lnTo>
                    <a:pt x="172616" y="150031"/>
                  </a:lnTo>
                  <a:lnTo>
                    <a:pt x="179111" y="102609"/>
                  </a:lnTo>
                  <a:lnTo>
                    <a:pt x="197198" y="61424"/>
                  </a:lnTo>
                  <a:lnTo>
                    <a:pt x="224777" y="28947"/>
                  </a:lnTo>
                  <a:lnTo>
                    <a:pt x="259752" y="7648"/>
                  </a:lnTo>
                  <a:lnTo>
                    <a:pt x="300022" y="0"/>
                  </a:lnTo>
                  <a:close/>
                </a:path>
              </a:pathLst>
            </a:custGeom>
            <a:ln w="12700">
              <a:solidFill>
                <a:srgbClr val="E500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2" name="object 212" descr="$PPTXTitle"/>
          <p:cNvSpPr txBox="1">
            <a:spLocks noGrp="1"/>
          </p:cNvSpPr>
          <p:nvPr>
            <p:ph type="title"/>
          </p:nvPr>
        </p:nvSpPr>
        <p:spPr>
          <a:xfrm>
            <a:off x="6736739" y="432308"/>
            <a:ext cx="39979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15"/>
              <a:t>Missed</a:t>
            </a:r>
            <a:r>
              <a:rPr dirty="0" sz="3600" spc="-130"/>
              <a:t> </a:t>
            </a:r>
            <a:r>
              <a:rPr dirty="0" sz="3600" spc="-110"/>
              <a:t>appointments</a:t>
            </a:r>
            <a:endParaRPr sz="3600"/>
          </a:p>
        </p:txBody>
      </p:sp>
      <p:sp>
        <p:nvSpPr>
          <p:cNvPr id="213" name="object 213"/>
          <p:cNvSpPr txBox="1"/>
          <p:nvPr/>
        </p:nvSpPr>
        <p:spPr>
          <a:xfrm>
            <a:off x="6387362" y="882082"/>
            <a:ext cx="4695825" cy="167703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3600" spc="-315">
                <a:latin typeface="Arial"/>
                <a:cs typeface="Arial"/>
              </a:rPr>
              <a:t>+</a:t>
            </a:r>
            <a:r>
              <a:rPr dirty="0" sz="3600" spc="-190">
                <a:latin typeface="Arial"/>
                <a:cs typeface="Arial"/>
              </a:rPr>
              <a:t> </a:t>
            </a:r>
            <a:r>
              <a:rPr dirty="0" sz="3600" spc="-385">
                <a:latin typeface="Arial"/>
                <a:cs typeface="Arial"/>
              </a:rPr>
              <a:t>Same</a:t>
            </a:r>
            <a:r>
              <a:rPr dirty="0" sz="3600" spc="-190">
                <a:latin typeface="Arial"/>
                <a:cs typeface="Arial"/>
              </a:rPr>
              <a:t> </a:t>
            </a:r>
            <a:r>
              <a:rPr dirty="0" sz="3600" spc="-345">
                <a:latin typeface="Arial"/>
                <a:cs typeface="Arial"/>
              </a:rPr>
              <a:t>Day</a:t>
            </a:r>
            <a:r>
              <a:rPr dirty="0" sz="3600" spc="-180">
                <a:latin typeface="Arial"/>
                <a:cs typeface="Arial"/>
              </a:rPr>
              <a:t> </a:t>
            </a:r>
            <a:r>
              <a:rPr dirty="0" sz="3600" spc="-170">
                <a:latin typeface="Arial"/>
                <a:cs typeface="Arial"/>
              </a:rPr>
              <a:t>Cancellations</a:t>
            </a:r>
            <a:endParaRPr sz="3600">
              <a:latin typeface="Arial"/>
              <a:cs typeface="Arial"/>
            </a:endParaRPr>
          </a:p>
          <a:p>
            <a:pPr algn="ctr" marL="67310">
              <a:lnSpc>
                <a:spcPct val="100000"/>
              </a:lnSpc>
              <a:spcBef>
                <a:spcPts val="409"/>
              </a:spcBef>
            </a:pPr>
            <a:r>
              <a:rPr dirty="0" sz="3700" spc="-25">
                <a:solidFill>
                  <a:srgbClr val="E5007A"/>
                </a:solidFill>
                <a:latin typeface="Arial"/>
                <a:cs typeface="Arial"/>
              </a:rPr>
              <a:t>1/2</a:t>
            </a:r>
            <a:endParaRPr sz="3700">
              <a:latin typeface="Arial"/>
              <a:cs typeface="Arial"/>
            </a:endParaRPr>
          </a:p>
          <a:p>
            <a:pPr algn="ctr" marL="68580">
              <a:lnSpc>
                <a:spcPct val="100000"/>
              </a:lnSpc>
              <a:spcBef>
                <a:spcPts val="100"/>
              </a:spcBef>
            </a:pPr>
            <a:r>
              <a:rPr dirty="0" sz="2800" spc="-160">
                <a:solidFill>
                  <a:srgbClr val="E5007A"/>
                </a:solidFill>
                <a:latin typeface="Arial"/>
                <a:cs typeface="Arial"/>
              </a:rPr>
              <a:t>Patients</a:t>
            </a:r>
            <a:r>
              <a:rPr dirty="0" sz="2800" spc="-114">
                <a:solidFill>
                  <a:srgbClr val="E5007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E5007A"/>
                </a:solidFill>
                <a:latin typeface="Arial"/>
                <a:cs typeface="Arial"/>
              </a:rPr>
              <a:t>with</a:t>
            </a:r>
            <a:r>
              <a:rPr dirty="0" sz="2800" spc="-114">
                <a:solidFill>
                  <a:srgbClr val="E5007A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E5007A"/>
                </a:solidFill>
                <a:latin typeface="Arial"/>
                <a:cs typeface="Arial"/>
              </a:rPr>
              <a:t>Medicaid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1548089" y="1077212"/>
            <a:ext cx="3491229" cy="4344035"/>
            <a:chOff x="1548089" y="1077212"/>
            <a:chExt cx="3491229" cy="4344035"/>
          </a:xfrm>
        </p:grpSpPr>
        <p:pic>
          <p:nvPicPr>
            <p:cNvPr id="215" name="object 2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089" y="1077212"/>
              <a:ext cx="3280411" cy="3435801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6125" y="2875489"/>
              <a:ext cx="1962904" cy="254068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3160214" y="5051513"/>
              <a:ext cx="1859914" cy="369570"/>
            </a:xfrm>
            <a:custGeom>
              <a:avLst/>
              <a:gdLst/>
              <a:ahLst/>
              <a:cxnLst/>
              <a:rect l="l" t="t" r="r" b="b"/>
              <a:pathLst>
                <a:path w="1859914" h="369570">
                  <a:moveTo>
                    <a:pt x="1859765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1859765" y="369332"/>
                  </a:lnTo>
                  <a:lnTo>
                    <a:pt x="1859765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8" name="object 218"/>
          <p:cNvSpPr txBox="1"/>
          <p:nvPr/>
        </p:nvSpPr>
        <p:spPr>
          <a:xfrm>
            <a:off x="3069775" y="2869139"/>
            <a:ext cx="1976120" cy="2553970"/>
          </a:xfrm>
          <a:prstGeom prst="rect">
            <a:avLst/>
          </a:prstGeom>
          <a:ln w="12700">
            <a:solidFill>
              <a:srgbClr val="0D0D0D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800">
              <a:latin typeface="Times New Roman"/>
              <a:cs typeface="Times New Roman"/>
            </a:endParaRPr>
          </a:p>
          <a:p>
            <a:pPr marL="198755">
              <a:lnSpc>
                <a:spcPct val="100000"/>
              </a:lnSpc>
            </a:pPr>
            <a:r>
              <a:rPr dirty="0" sz="1800" spc="-114">
                <a:latin typeface="Arial"/>
                <a:cs typeface="Arial"/>
              </a:rPr>
              <a:t>West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Philadelphia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2094398" y="2875490"/>
            <a:ext cx="2567305" cy="2549525"/>
            <a:chOff x="2094398" y="2875490"/>
            <a:chExt cx="2567305" cy="2549525"/>
          </a:xfrm>
        </p:grpSpPr>
        <p:pic>
          <p:nvPicPr>
            <p:cNvPr id="220" name="object 2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2301" y="4102225"/>
              <a:ext cx="168975" cy="157987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4533" y="3282652"/>
              <a:ext cx="96848" cy="90931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094395" y="2875495"/>
              <a:ext cx="974725" cy="2549525"/>
            </a:xfrm>
            <a:custGeom>
              <a:avLst/>
              <a:gdLst/>
              <a:ahLst/>
              <a:cxnLst/>
              <a:rect l="l" t="t" r="r" b="b"/>
              <a:pathLst>
                <a:path w="974725" h="2549525">
                  <a:moveTo>
                    <a:pt x="974356" y="0"/>
                  </a:moveTo>
                  <a:lnTo>
                    <a:pt x="0" y="480568"/>
                  </a:lnTo>
                  <a:lnTo>
                    <a:pt x="974356" y="2548940"/>
                  </a:lnTo>
                  <a:lnTo>
                    <a:pt x="974356" y="480568"/>
                  </a:lnTo>
                  <a:lnTo>
                    <a:pt x="974356" y="0"/>
                  </a:lnTo>
                  <a:close/>
                </a:path>
              </a:pathLst>
            </a:custGeom>
            <a:solidFill>
              <a:srgbClr val="4472C4">
                <a:alpha val="168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3" name="object 223"/>
          <p:cNvSpPr txBox="1"/>
          <p:nvPr/>
        </p:nvSpPr>
        <p:spPr>
          <a:xfrm>
            <a:off x="2355248" y="5588508"/>
            <a:ext cx="2150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latin typeface="Arial"/>
                <a:cs typeface="Arial"/>
              </a:rPr>
              <a:t>Primary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care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practice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location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4" name="object 2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5398" y="5650988"/>
            <a:ext cx="187440" cy="167937"/>
          </a:xfrm>
          <a:prstGeom prst="rect">
            <a:avLst/>
          </a:prstGeom>
        </p:spPr>
      </p:pic>
      <p:sp>
        <p:nvSpPr>
          <p:cNvPr id="225" name="object 225"/>
          <p:cNvSpPr txBox="1"/>
          <p:nvPr/>
        </p:nvSpPr>
        <p:spPr>
          <a:xfrm>
            <a:off x="7160114" y="6130814"/>
            <a:ext cx="2948940" cy="3048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60">
                <a:latin typeface="Arial"/>
                <a:cs typeface="Arial"/>
              </a:rPr>
              <a:t>Penn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Internal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Medicine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6" name="object 2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Transportation</a:t>
            </a:r>
            <a:r>
              <a:rPr dirty="0" spc="-210"/>
              <a:t> </a:t>
            </a:r>
            <a:r>
              <a:rPr dirty="0" spc="-45"/>
              <a:t>for</a:t>
            </a:r>
            <a:r>
              <a:rPr dirty="0" spc="-210"/>
              <a:t> </a:t>
            </a:r>
            <a:r>
              <a:rPr dirty="0" spc="-135"/>
              <a:t>Medicaid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6532"/>
            <a:ext cx="8142605" cy="273113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Char char="•"/>
              <a:tabLst>
                <a:tab pos="240665" algn="l"/>
              </a:tabLst>
            </a:pPr>
            <a:r>
              <a:rPr dirty="0" sz="2800" spc="-130">
                <a:latin typeface="Arial"/>
                <a:cs typeface="Arial"/>
              </a:rPr>
              <a:t>Non-</a:t>
            </a:r>
            <a:r>
              <a:rPr dirty="0" sz="2800" spc="-160">
                <a:latin typeface="Arial"/>
                <a:cs typeface="Arial"/>
              </a:rPr>
              <a:t>emergency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medical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transportation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204">
                <a:latin typeface="Arial"/>
                <a:cs typeface="Arial"/>
              </a:rPr>
              <a:t>(NEMT)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option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Char char="•"/>
              <a:tabLst>
                <a:tab pos="240665" algn="l"/>
              </a:tabLst>
            </a:pPr>
            <a:r>
              <a:rPr dirty="0" sz="2800" spc="-215">
                <a:latin typeface="Arial"/>
                <a:cs typeface="Arial"/>
              </a:rPr>
              <a:t>Cost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$2.7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billion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annually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Char char="•"/>
              <a:tabLst>
                <a:tab pos="240665" algn="l"/>
              </a:tabLst>
            </a:pPr>
            <a:r>
              <a:rPr dirty="0" sz="2800" spc="-110">
                <a:latin typeface="Arial"/>
                <a:cs typeface="Arial"/>
              </a:rPr>
              <a:t>Current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265">
                <a:latin typeface="Arial"/>
                <a:cs typeface="Arial"/>
              </a:rPr>
              <a:t>NEMT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-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often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inconvenient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and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unreliable</a:t>
            </a:r>
            <a:endParaRPr sz="28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29"/>
              </a:spcBef>
              <a:buChar char="•"/>
              <a:tabLst>
                <a:tab pos="697230" algn="l"/>
              </a:tabLst>
            </a:pPr>
            <a:r>
              <a:rPr dirty="0" sz="2400" spc="-70">
                <a:latin typeface="Arial"/>
                <a:cs typeface="Arial"/>
              </a:rPr>
              <a:t>Wait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times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can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70">
                <a:latin typeface="Arial"/>
                <a:cs typeface="Arial"/>
              </a:rPr>
              <a:t>~60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40"/>
              </a:spcBef>
              <a:buChar char="•"/>
              <a:tabLst>
                <a:tab pos="697230" algn="l"/>
              </a:tabLst>
            </a:pPr>
            <a:r>
              <a:rPr dirty="0" sz="2400" spc="-150">
                <a:latin typeface="Arial"/>
                <a:cs typeface="Arial"/>
              </a:rPr>
              <a:t>Vehicles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routinely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do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show</a:t>
            </a:r>
            <a:endParaRPr sz="2400">
              <a:latin typeface="Arial"/>
              <a:cs typeface="Arial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dirty="0" sz="2400" spc="-135">
                <a:latin typeface="Arial"/>
                <a:cs typeface="Arial"/>
              </a:rPr>
              <a:t>Require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advanced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scheduling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9562" y="6448044"/>
            <a:ext cx="96818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0">
                <a:latin typeface="Arial"/>
                <a:cs typeface="Arial"/>
              </a:rPr>
              <a:t>Source: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Government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Accountability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Office.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Nonemergency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medical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transportation: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Updated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Medicaid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guidance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could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help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states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(2016)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10"/>
              <a:t>Rideshare</a:t>
            </a:r>
            <a:r>
              <a:rPr dirty="0" spc="-200"/>
              <a:t> </a:t>
            </a:r>
            <a:r>
              <a:rPr dirty="0" spc="-245"/>
              <a:t>and</a:t>
            </a:r>
            <a:r>
              <a:rPr dirty="0" spc="-190"/>
              <a:t> </a:t>
            </a:r>
            <a:r>
              <a:rPr dirty="0" spc="-175"/>
              <a:t>Digital</a:t>
            </a:r>
            <a:r>
              <a:rPr dirty="0" spc="-195"/>
              <a:t> Transportation </a:t>
            </a:r>
            <a:r>
              <a:rPr dirty="0" spc="-135"/>
              <a:t>Networks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pc="-195"/>
              <a:t>Curb-</a:t>
            </a:r>
            <a:r>
              <a:rPr dirty="0" spc="-30"/>
              <a:t>to-</a:t>
            </a:r>
            <a:r>
              <a:rPr dirty="0" spc="-125"/>
              <a:t>curb</a:t>
            </a:r>
            <a:r>
              <a:rPr dirty="0" spc="-70"/>
              <a:t> </a:t>
            </a:r>
            <a:r>
              <a:rPr dirty="0" spc="-10"/>
              <a:t>service</a:t>
            </a: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Char char="•"/>
              <a:tabLst>
                <a:tab pos="240665" algn="l"/>
              </a:tabLst>
            </a:pPr>
            <a:r>
              <a:rPr dirty="0" spc="-125"/>
              <a:t>Meets real-</a:t>
            </a:r>
            <a:r>
              <a:rPr dirty="0" spc="-45"/>
              <a:t>time</a:t>
            </a:r>
            <a:r>
              <a:rPr dirty="0" spc="-120"/>
              <a:t> </a:t>
            </a:r>
            <a:r>
              <a:rPr dirty="0" spc="-10"/>
              <a:t>demand</a:t>
            </a: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0665" algn="l"/>
              </a:tabLst>
            </a:pPr>
            <a:r>
              <a:rPr dirty="0" spc="-114"/>
              <a:t>Digitization</a:t>
            </a:r>
            <a:r>
              <a:rPr dirty="0" spc="-155"/>
              <a:t> </a:t>
            </a:r>
            <a:r>
              <a:rPr dirty="0"/>
              <a:t>of</a:t>
            </a:r>
            <a:r>
              <a:rPr dirty="0" spc="-150"/>
              <a:t> </a:t>
            </a:r>
            <a:r>
              <a:rPr dirty="0" spc="-114"/>
              <a:t>travel</a:t>
            </a:r>
            <a:r>
              <a:rPr dirty="0" spc="-145"/>
              <a:t> </a:t>
            </a:r>
            <a:r>
              <a:rPr dirty="0"/>
              <a:t>&amp;</a:t>
            </a:r>
            <a:r>
              <a:rPr dirty="0" spc="-150"/>
              <a:t> </a:t>
            </a:r>
            <a:r>
              <a:rPr dirty="0" spc="-105"/>
              <a:t>payment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14400" y="2231135"/>
            <a:ext cx="5200015" cy="4627245"/>
            <a:chOff x="914400" y="2231135"/>
            <a:chExt cx="5200015" cy="4627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231135"/>
              <a:ext cx="5199888" cy="46268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1616" y="2255519"/>
              <a:ext cx="2215896" cy="15697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57409" y="2733039"/>
            <a:ext cx="430212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445">
                <a:solidFill>
                  <a:srgbClr val="FFFFFF"/>
                </a:solidFill>
              </a:rPr>
              <a:t>The</a:t>
            </a:r>
            <a:r>
              <a:rPr dirty="0" sz="5500" spc="-280">
                <a:solidFill>
                  <a:srgbClr val="FFFFFF"/>
                </a:solidFill>
              </a:rPr>
              <a:t> </a:t>
            </a:r>
            <a:r>
              <a:rPr dirty="0" sz="5500" spc="-180">
                <a:solidFill>
                  <a:srgbClr val="FFFFFF"/>
                </a:solidFill>
              </a:rPr>
              <a:t>Pilot</a:t>
            </a:r>
            <a:r>
              <a:rPr dirty="0" sz="5500" spc="-270">
                <a:solidFill>
                  <a:srgbClr val="FFFFFF"/>
                </a:solidFill>
              </a:rPr>
              <a:t> </a:t>
            </a:r>
            <a:r>
              <a:rPr dirty="0" sz="5500" spc="-530">
                <a:solidFill>
                  <a:srgbClr val="FFFFFF"/>
                </a:solidFill>
              </a:rPr>
              <a:t>Phase</a:t>
            </a:r>
            <a:endParaRPr sz="5500"/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0322" y="1358256"/>
            <a:ext cx="3491229" cy="4344035"/>
            <a:chOff x="2800322" y="1358256"/>
            <a:chExt cx="3491229" cy="4344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0322" y="1358256"/>
              <a:ext cx="3280411" cy="34358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359" y="3156532"/>
              <a:ext cx="1962904" cy="25406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12447" y="5332556"/>
              <a:ext cx="1859914" cy="369570"/>
            </a:xfrm>
            <a:custGeom>
              <a:avLst/>
              <a:gdLst/>
              <a:ahLst/>
              <a:cxnLst/>
              <a:rect l="l" t="t" r="r" b="b"/>
              <a:pathLst>
                <a:path w="1859914" h="369570">
                  <a:moveTo>
                    <a:pt x="1859765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1859765" y="369332"/>
                  </a:lnTo>
                  <a:lnTo>
                    <a:pt x="1859765" y="0"/>
                  </a:lnTo>
                  <a:close/>
                </a:path>
              </a:pathLst>
            </a:custGeom>
            <a:solidFill>
              <a:srgbClr val="FFFFFF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22009" y="3150182"/>
            <a:ext cx="1976120" cy="2553970"/>
          </a:xfrm>
          <a:prstGeom prst="rect">
            <a:avLst/>
          </a:prstGeom>
          <a:ln w="12700">
            <a:solidFill>
              <a:srgbClr val="0D0D0D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800">
              <a:latin typeface="Times New Roman"/>
              <a:cs typeface="Times New Roman"/>
            </a:endParaRPr>
          </a:p>
          <a:p>
            <a:pPr marL="198755">
              <a:lnSpc>
                <a:spcPct val="100000"/>
              </a:lnSpc>
            </a:pPr>
            <a:r>
              <a:rPr dirty="0" sz="1800" spc="-114">
                <a:latin typeface="Arial"/>
                <a:cs typeface="Arial"/>
              </a:rPr>
              <a:t>West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Philadelphia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46631" y="3156532"/>
            <a:ext cx="2567305" cy="2549525"/>
            <a:chOff x="3346631" y="3156532"/>
            <a:chExt cx="2567305" cy="25495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4534" y="4383269"/>
              <a:ext cx="168975" cy="1579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6765" y="3563696"/>
              <a:ext cx="96848" cy="909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46628" y="3156534"/>
              <a:ext cx="974725" cy="2549525"/>
            </a:xfrm>
            <a:custGeom>
              <a:avLst/>
              <a:gdLst/>
              <a:ahLst/>
              <a:cxnLst/>
              <a:rect l="l" t="t" r="r" b="b"/>
              <a:pathLst>
                <a:path w="974725" h="2549525">
                  <a:moveTo>
                    <a:pt x="974356" y="480580"/>
                  </a:moveTo>
                  <a:lnTo>
                    <a:pt x="0" y="480580"/>
                  </a:lnTo>
                  <a:lnTo>
                    <a:pt x="974356" y="2548940"/>
                  </a:lnTo>
                  <a:lnTo>
                    <a:pt x="974356" y="480580"/>
                  </a:lnTo>
                  <a:close/>
                </a:path>
                <a:path w="974725" h="2549525">
                  <a:moveTo>
                    <a:pt x="974356" y="0"/>
                  </a:moveTo>
                  <a:lnTo>
                    <a:pt x="0" y="480568"/>
                  </a:lnTo>
                  <a:lnTo>
                    <a:pt x="974356" y="480568"/>
                  </a:lnTo>
                  <a:lnTo>
                    <a:pt x="974356" y="0"/>
                  </a:lnTo>
                  <a:close/>
                </a:path>
              </a:pathLst>
            </a:custGeom>
            <a:solidFill>
              <a:srgbClr val="4472C4">
                <a:alpha val="1685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Eligibility</a:t>
            </a:r>
            <a:r>
              <a:rPr dirty="0" spc="-125"/>
              <a:t> </a:t>
            </a:r>
            <a:r>
              <a:rPr dirty="0" spc="-75"/>
              <a:t>criteria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90473" y="1959355"/>
            <a:ext cx="472567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4330" algn="l"/>
              </a:tabLst>
            </a:pPr>
            <a:r>
              <a:rPr dirty="0" sz="2400" spc="-105">
                <a:latin typeface="Arial"/>
                <a:cs typeface="Arial"/>
              </a:rPr>
              <a:t>Adults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(&gt;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18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75">
                <a:latin typeface="Arial"/>
                <a:cs typeface="Arial"/>
              </a:rPr>
              <a:t>years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old)</a:t>
            </a:r>
            <a:endParaRPr sz="2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354330" algn="l"/>
              </a:tabLst>
            </a:pPr>
            <a:r>
              <a:rPr dirty="0" sz="2400" spc="-160">
                <a:latin typeface="Arial"/>
                <a:cs typeface="Arial"/>
              </a:rPr>
              <a:t>West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Philadelphia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300">
                <a:latin typeface="Arial"/>
                <a:cs typeface="Arial"/>
              </a:rPr>
              <a:t>ZIP</a:t>
            </a:r>
            <a:endParaRPr sz="2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354330" algn="l"/>
              </a:tabLst>
            </a:pPr>
            <a:r>
              <a:rPr dirty="0" sz="2400" spc="-120">
                <a:latin typeface="Arial"/>
                <a:cs typeface="Arial"/>
              </a:rPr>
              <a:t>Insured </a:t>
            </a:r>
            <a:r>
              <a:rPr dirty="0" sz="2400" spc="-130">
                <a:latin typeface="Arial"/>
                <a:cs typeface="Arial"/>
              </a:rPr>
              <a:t>by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Medicaid</a:t>
            </a:r>
            <a:endParaRPr sz="2400">
              <a:latin typeface="Arial"/>
              <a:cs typeface="Arial"/>
            </a:endParaRPr>
          </a:p>
          <a:p>
            <a:pPr marL="354330" marR="5080" indent="-341630">
              <a:lnSpc>
                <a:spcPct val="98800"/>
              </a:lnSpc>
              <a:spcBef>
                <a:spcPts val="6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2400" spc="-155">
                <a:latin typeface="Arial"/>
                <a:cs typeface="Arial"/>
              </a:rPr>
              <a:t>Established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primary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care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patients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at 	two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academic,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internal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medicine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 spc="-120">
                <a:latin typeface="Arial"/>
                <a:cs typeface="Arial"/>
              </a:rPr>
              <a:t>practices </a:t>
            </a:r>
            <a:r>
              <a:rPr dirty="0" sz="2400" spc="-30">
                <a:latin typeface="Arial"/>
                <a:cs typeface="Arial"/>
              </a:rPr>
              <a:t>within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04">
                <a:latin typeface="Arial"/>
                <a:cs typeface="Arial"/>
              </a:rPr>
              <a:t>Penn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Medicine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2003" y="5960364"/>
            <a:ext cx="2150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latin typeface="Arial"/>
                <a:cs typeface="Arial"/>
              </a:rPr>
              <a:t>Primary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care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practice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location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2154" y="6024903"/>
            <a:ext cx="187440" cy="16793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7871459" cy="12934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dirty="0" spc="-300">
                <a:solidFill>
                  <a:srgbClr val="AFABAB"/>
                </a:solidFill>
              </a:rPr>
              <a:t>Pre-</a:t>
            </a:r>
            <a:r>
              <a:rPr dirty="0" spc="-135">
                <a:solidFill>
                  <a:srgbClr val="AFABAB"/>
                </a:solidFill>
              </a:rPr>
              <a:t>Appointment:</a:t>
            </a:r>
            <a:r>
              <a:rPr dirty="0" spc="-210">
                <a:solidFill>
                  <a:srgbClr val="AFABAB"/>
                </a:solidFill>
              </a:rPr>
              <a:t> </a:t>
            </a:r>
            <a:r>
              <a:rPr dirty="0" spc="-380">
                <a:solidFill>
                  <a:srgbClr val="AFABAB"/>
                </a:solidFill>
              </a:rPr>
              <a:t>Two</a:t>
            </a:r>
            <a:r>
              <a:rPr dirty="0" spc="-200">
                <a:solidFill>
                  <a:srgbClr val="AFABAB"/>
                </a:solidFill>
              </a:rPr>
              <a:t> </a:t>
            </a:r>
            <a:r>
              <a:rPr dirty="0" spc="-455">
                <a:solidFill>
                  <a:srgbClr val="AFABAB"/>
                </a:solidFill>
              </a:rPr>
              <a:t>Days</a:t>
            </a:r>
            <a:r>
              <a:rPr dirty="0" spc="-200">
                <a:solidFill>
                  <a:srgbClr val="AFABAB"/>
                </a:solidFill>
              </a:rPr>
              <a:t> </a:t>
            </a:r>
            <a:r>
              <a:rPr dirty="0" spc="-180">
                <a:solidFill>
                  <a:srgbClr val="AFABAB"/>
                </a:solidFill>
              </a:rPr>
              <a:t>Before</a:t>
            </a:r>
          </a:p>
          <a:p>
            <a:pPr marL="12700">
              <a:lnSpc>
                <a:spcPts val="4990"/>
              </a:lnSpc>
            </a:pPr>
            <a:r>
              <a:rPr dirty="0" sz="4300" spc="-570">
                <a:solidFill>
                  <a:srgbClr val="2F5597"/>
                </a:solidFill>
              </a:rPr>
              <a:t>CONTROL</a:t>
            </a:r>
            <a:r>
              <a:rPr dirty="0" sz="4300" spc="-185">
                <a:solidFill>
                  <a:srgbClr val="2F5597"/>
                </a:solidFill>
              </a:rPr>
              <a:t> </a:t>
            </a:r>
            <a:r>
              <a:rPr dirty="0" sz="4400" spc="-25"/>
              <a:t>Arm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3736847" y="3401567"/>
            <a:ext cx="3825240" cy="1435735"/>
            <a:chOff x="3736847" y="3401567"/>
            <a:chExt cx="3825240" cy="1435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847" y="3401567"/>
              <a:ext cx="1432560" cy="1435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4495" y="3419855"/>
              <a:ext cx="1307592" cy="13075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24241" y="4806188"/>
            <a:ext cx="85725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1590" marR="5080" indent="-9525">
              <a:lnSpc>
                <a:spcPts val="2110"/>
              </a:lnSpc>
              <a:spcBef>
                <a:spcPts val="210"/>
              </a:spcBef>
            </a:pPr>
            <a:r>
              <a:rPr dirty="0" sz="1800" spc="-155">
                <a:latin typeface="Arial"/>
                <a:cs typeface="Arial"/>
              </a:rPr>
              <a:t>Research </a:t>
            </a:r>
            <a:r>
              <a:rPr dirty="0" sz="1800" spc="-105">
                <a:latin typeface="Arial"/>
                <a:cs typeface="Arial"/>
              </a:rPr>
              <a:t>Assistant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7378" y="4711700"/>
            <a:ext cx="106235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07645" marR="5080" indent="-195580">
              <a:lnSpc>
                <a:spcPts val="2110"/>
              </a:lnSpc>
              <a:spcBef>
                <a:spcPts val="210"/>
              </a:spcBef>
            </a:pPr>
            <a:r>
              <a:rPr dirty="0" sz="1800" spc="-114">
                <a:latin typeface="Arial"/>
                <a:cs typeface="Arial"/>
              </a:rPr>
              <a:t>Established </a:t>
            </a:r>
            <a:r>
              <a:rPr dirty="0" sz="1800" spc="-10">
                <a:latin typeface="Arial"/>
                <a:cs typeface="Arial"/>
              </a:rPr>
              <a:t>Patient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34687" y="2590461"/>
            <a:ext cx="1399540" cy="1247775"/>
            <a:chOff x="4934687" y="2590461"/>
            <a:chExt cx="1399540" cy="1247775"/>
          </a:xfrm>
        </p:grpSpPr>
        <p:sp>
          <p:nvSpPr>
            <p:cNvPr id="9" name="object 9"/>
            <p:cNvSpPr/>
            <p:nvPr/>
          </p:nvSpPr>
          <p:spPr>
            <a:xfrm>
              <a:off x="4941037" y="2596811"/>
              <a:ext cx="1386840" cy="1235075"/>
            </a:xfrm>
            <a:custGeom>
              <a:avLst/>
              <a:gdLst/>
              <a:ahLst/>
              <a:cxnLst/>
              <a:rect l="l" t="t" r="r" b="b"/>
              <a:pathLst>
                <a:path w="1386839" h="1235075">
                  <a:moveTo>
                    <a:pt x="698927" y="0"/>
                  </a:moveTo>
                  <a:lnTo>
                    <a:pt x="650291" y="1071"/>
                  </a:lnTo>
                  <a:lnTo>
                    <a:pt x="602008" y="4823"/>
                  </a:lnTo>
                  <a:lnTo>
                    <a:pt x="554261" y="11213"/>
                  </a:lnTo>
                  <a:lnTo>
                    <a:pt x="507231" y="20203"/>
                  </a:lnTo>
                  <a:lnTo>
                    <a:pt x="461102" y="31751"/>
                  </a:lnTo>
                  <a:lnTo>
                    <a:pt x="416056" y="45818"/>
                  </a:lnTo>
                  <a:lnTo>
                    <a:pt x="372276" y="62362"/>
                  </a:lnTo>
                  <a:lnTo>
                    <a:pt x="329944" y="81345"/>
                  </a:lnTo>
                  <a:lnTo>
                    <a:pt x="289243" y="102725"/>
                  </a:lnTo>
                  <a:lnTo>
                    <a:pt x="250355" y="126463"/>
                  </a:lnTo>
                  <a:lnTo>
                    <a:pt x="213464" y="152518"/>
                  </a:lnTo>
                  <a:lnTo>
                    <a:pt x="178752" y="180849"/>
                  </a:lnTo>
                  <a:lnTo>
                    <a:pt x="146401" y="211417"/>
                  </a:lnTo>
                  <a:lnTo>
                    <a:pt x="116594" y="244182"/>
                  </a:lnTo>
                  <a:lnTo>
                    <a:pt x="89514" y="279103"/>
                  </a:lnTo>
                  <a:lnTo>
                    <a:pt x="64707" y="317255"/>
                  </a:lnTo>
                  <a:lnTo>
                    <a:pt x="44004" y="356204"/>
                  </a:lnTo>
                  <a:lnTo>
                    <a:pt x="27347" y="395783"/>
                  </a:lnTo>
                  <a:lnTo>
                    <a:pt x="14676" y="435827"/>
                  </a:lnTo>
                  <a:lnTo>
                    <a:pt x="5933" y="476168"/>
                  </a:lnTo>
                  <a:lnTo>
                    <a:pt x="1061" y="516641"/>
                  </a:lnTo>
                  <a:lnTo>
                    <a:pt x="0" y="557079"/>
                  </a:lnTo>
                  <a:lnTo>
                    <a:pt x="2691" y="597317"/>
                  </a:lnTo>
                  <a:lnTo>
                    <a:pt x="9077" y="637187"/>
                  </a:lnTo>
                  <a:lnTo>
                    <a:pt x="19099" y="676525"/>
                  </a:lnTo>
                  <a:lnTo>
                    <a:pt x="32698" y="715164"/>
                  </a:lnTo>
                  <a:lnTo>
                    <a:pt x="49816" y="752938"/>
                  </a:lnTo>
                  <a:lnTo>
                    <a:pt x="70394" y="789680"/>
                  </a:lnTo>
                  <a:lnTo>
                    <a:pt x="94375" y="825224"/>
                  </a:lnTo>
                  <a:lnTo>
                    <a:pt x="121698" y="859404"/>
                  </a:lnTo>
                  <a:lnTo>
                    <a:pt x="152307" y="892055"/>
                  </a:lnTo>
                  <a:lnTo>
                    <a:pt x="186143" y="923009"/>
                  </a:lnTo>
                  <a:lnTo>
                    <a:pt x="223146" y="952101"/>
                  </a:lnTo>
                  <a:lnTo>
                    <a:pt x="263259" y="979165"/>
                  </a:lnTo>
                  <a:lnTo>
                    <a:pt x="306422" y="1004034"/>
                  </a:lnTo>
                  <a:lnTo>
                    <a:pt x="352579" y="1026542"/>
                  </a:lnTo>
                  <a:lnTo>
                    <a:pt x="404410" y="1234524"/>
                  </a:lnTo>
                  <a:lnTo>
                    <a:pt x="603547" y="1092751"/>
                  </a:lnTo>
                  <a:lnTo>
                    <a:pt x="655986" y="1096578"/>
                  </a:lnTo>
                  <a:lnTo>
                    <a:pt x="708097" y="1097257"/>
                  </a:lnTo>
                  <a:lnTo>
                    <a:pt x="759692" y="1094864"/>
                  </a:lnTo>
                  <a:lnTo>
                    <a:pt x="810579" y="1089474"/>
                  </a:lnTo>
                  <a:lnTo>
                    <a:pt x="860570" y="1081161"/>
                  </a:lnTo>
                  <a:lnTo>
                    <a:pt x="909475" y="1070001"/>
                  </a:lnTo>
                  <a:lnTo>
                    <a:pt x="957103" y="1056069"/>
                  </a:lnTo>
                  <a:lnTo>
                    <a:pt x="1003264" y="1039440"/>
                  </a:lnTo>
                  <a:lnTo>
                    <a:pt x="1047769" y="1020190"/>
                  </a:lnTo>
                  <a:lnTo>
                    <a:pt x="1090428" y="998393"/>
                  </a:lnTo>
                  <a:lnTo>
                    <a:pt x="1131051" y="974125"/>
                  </a:lnTo>
                  <a:lnTo>
                    <a:pt x="1169448" y="947460"/>
                  </a:lnTo>
                  <a:lnTo>
                    <a:pt x="1205429" y="918474"/>
                  </a:lnTo>
                  <a:lnTo>
                    <a:pt x="1238805" y="887243"/>
                  </a:lnTo>
                  <a:lnTo>
                    <a:pt x="1269385" y="853840"/>
                  </a:lnTo>
                  <a:lnTo>
                    <a:pt x="1296979" y="818342"/>
                  </a:lnTo>
                  <a:lnTo>
                    <a:pt x="1321785" y="780189"/>
                  </a:lnTo>
                  <a:lnTo>
                    <a:pt x="1342488" y="741240"/>
                  </a:lnTo>
                  <a:lnTo>
                    <a:pt x="1359146" y="701661"/>
                  </a:lnTo>
                  <a:lnTo>
                    <a:pt x="1371816" y="661618"/>
                  </a:lnTo>
                  <a:lnTo>
                    <a:pt x="1380559" y="621277"/>
                  </a:lnTo>
                  <a:lnTo>
                    <a:pt x="1385432" y="580804"/>
                  </a:lnTo>
                  <a:lnTo>
                    <a:pt x="1386493" y="540366"/>
                  </a:lnTo>
                  <a:lnTo>
                    <a:pt x="1383801" y="500128"/>
                  </a:lnTo>
                  <a:lnTo>
                    <a:pt x="1377416" y="460257"/>
                  </a:lnTo>
                  <a:lnTo>
                    <a:pt x="1367394" y="420919"/>
                  </a:lnTo>
                  <a:lnTo>
                    <a:pt x="1353795" y="382281"/>
                  </a:lnTo>
                  <a:lnTo>
                    <a:pt x="1336677" y="344507"/>
                  </a:lnTo>
                  <a:lnTo>
                    <a:pt x="1316098" y="307765"/>
                  </a:lnTo>
                  <a:lnTo>
                    <a:pt x="1292118" y="272221"/>
                  </a:lnTo>
                  <a:lnTo>
                    <a:pt x="1264794" y="238040"/>
                  </a:lnTo>
                  <a:lnTo>
                    <a:pt x="1234185" y="205390"/>
                  </a:lnTo>
                  <a:lnTo>
                    <a:pt x="1200350" y="174435"/>
                  </a:lnTo>
                  <a:lnTo>
                    <a:pt x="1163347" y="145343"/>
                  </a:lnTo>
                  <a:lnTo>
                    <a:pt x="1123234" y="118280"/>
                  </a:lnTo>
                  <a:lnTo>
                    <a:pt x="1080070" y="93411"/>
                  </a:lnTo>
                  <a:lnTo>
                    <a:pt x="1033914" y="70903"/>
                  </a:lnTo>
                  <a:lnTo>
                    <a:pt x="987922" y="52091"/>
                  </a:lnTo>
                  <a:lnTo>
                    <a:pt x="941005" y="36241"/>
                  </a:lnTo>
                  <a:lnTo>
                    <a:pt x="893345" y="23312"/>
                  </a:lnTo>
                  <a:lnTo>
                    <a:pt x="845124" y="13263"/>
                  </a:lnTo>
                  <a:lnTo>
                    <a:pt x="796526" y="6055"/>
                  </a:lnTo>
                  <a:lnTo>
                    <a:pt x="747733" y="1647"/>
                  </a:lnTo>
                  <a:lnTo>
                    <a:pt x="698927" y="0"/>
                  </a:lnTo>
                  <a:close/>
                </a:path>
              </a:pathLst>
            </a:custGeom>
            <a:solidFill>
              <a:srgbClr val="76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41037" y="2596811"/>
              <a:ext cx="1386840" cy="1235075"/>
            </a:xfrm>
            <a:custGeom>
              <a:avLst/>
              <a:gdLst/>
              <a:ahLst/>
              <a:cxnLst/>
              <a:rect l="l" t="t" r="r" b="b"/>
              <a:pathLst>
                <a:path w="1386839" h="1235075">
                  <a:moveTo>
                    <a:pt x="404410" y="1234524"/>
                  </a:moveTo>
                  <a:lnTo>
                    <a:pt x="352578" y="1026543"/>
                  </a:lnTo>
                  <a:lnTo>
                    <a:pt x="306422" y="1004034"/>
                  </a:lnTo>
                  <a:lnTo>
                    <a:pt x="263258" y="979165"/>
                  </a:lnTo>
                  <a:lnTo>
                    <a:pt x="223145" y="952102"/>
                  </a:lnTo>
                  <a:lnTo>
                    <a:pt x="186142" y="923010"/>
                  </a:lnTo>
                  <a:lnTo>
                    <a:pt x="152307" y="892055"/>
                  </a:lnTo>
                  <a:lnTo>
                    <a:pt x="121698" y="859405"/>
                  </a:lnTo>
                  <a:lnTo>
                    <a:pt x="94374" y="825224"/>
                  </a:lnTo>
                  <a:lnTo>
                    <a:pt x="70394" y="789680"/>
                  </a:lnTo>
                  <a:lnTo>
                    <a:pt x="49816" y="752938"/>
                  </a:lnTo>
                  <a:lnTo>
                    <a:pt x="32698" y="715164"/>
                  </a:lnTo>
                  <a:lnTo>
                    <a:pt x="19098" y="676525"/>
                  </a:lnTo>
                  <a:lnTo>
                    <a:pt x="9077" y="637188"/>
                  </a:lnTo>
                  <a:lnTo>
                    <a:pt x="2691" y="597317"/>
                  </a:lnTo>
                  <a:lnTo>
                    <a:pt x="0" y="557079"/>
                  </a:lnTo>
                  <a:lnTo>
                    <a:pt x="1061" y="516641"/>
                  </a:lnTo>
                  <a:lnTo>
                    <a:pt x="5934" y="476168"/>
                  </a:lnTo>
                  <a:lnTo>
                    <a:pt x="14676" y="435827"/>
                  </a:lnTo>
                  <a:lnTo>
                    <a:pt x="27347" y="395784"/>
                  </a:lnTo>
                  <a:lnTo>
                    <a:pt x="44004" y="356205"/>
                  </a:lnTo>
                  <a:lnTo>
                    <a:pt x="64707" y="317256"/>
                  </a:lnTo>
                  <a:lnTo>
                    <a:pt x="89514" y="279103"/>
                  </a:lnTo>
                  <a:lnTo>
                    <a:pt x="116594" y="244182"/>
                  </a:lnTo>
                  <a:lnTo>
                    <a:pt x="146401" y="211418"/>
                  </a:lnTo>
                  <a:lnTo>
                    <a:pt x="178752" y="180849"/>
                  </a:lnTo>
                  <a:lnTo>
                    <a:pt x="213465" y="152518"/>
                  </a:lnTo>
                  <a:lnTo>
                    <a:pt x="250356" y="126463"/>
                  </a:lnTo>
                  <a:lnTo>
                    <a:pt x="289243" y="102725"/>
                  </a:lnTo>
                  <a:lnTo>
                    <a:pt x="329944" y="81345"/>
                  </a:lnTo>
                  <a:lnTo>
                    <a:pt x="372276" y="62362"/>
                  </a:lnTo>
                  <a:lnTo>
                    <a:pt x="416056" y="45818"/>
                  </a:lnTo>
                  <a:lnTo>
                    <a:pt x="461102" y="31751"/>
                  </a:lnTo>
                  <a:lnTo>
                    <a:pt x="507231" y="20203"/>
                  </a:lnTo>
                  <a:lnTo>
                    <a:pt x="554261" y="11213"/>
                  </a:lnTo>
                  <a:lnTo>
                    <a:pt x="602009" y="4823"/>
                  </a:lnTo>
                  <a:lnTo>
                    <a:pt x="650291" y="1071"/>
                  </a:lnTo>
                  <a:lnTo>
                    <a:pt x="698927" y="0"/>
                  </a:lnTo>
                  <a:lnTo>
                    <a:pt x="747733" y="1647"/>
                  </a:lnTo>
                  <a:lnTo>
                    <a:pt x="796526" y="6055"/>
                  </a:lnTo>
                  <a:lnTo>
                    <a:pt x="845124" y="13263"/>
                  </a:lnTo>
                  <a:lnTo>
                    <a:pt x="893345" y="23311"/>
                  </a:lnTo>
                  <a:lnTo>
                    <a:pt x="941005" y="36241"/>
                  </a:lnTo>
                  <a:lnTo>
                    <a:pt x="987922" y="52091"/>
                  </a:lnTo>
                  <a:lnTo>
                    <a:pt x="1033913" y="70902"/>
                  </a:lnTo>
                  <a:lnTo>
                    <a:pt x="1080070" y="93410"/>
                  </a:lnTo>
                  <a:lnTo>
                    <a:pt x="1123234" y="118279"/>
                  </a:lnTo>
                  <a:lnTo>
                    <a:pt x="1163346" y="145343"/>
                  </a:lnTo>
                  <a:lnTo>
                    <a:pt x="1200350" y="174435"/>
                  </a:lnTo>
                  <a:lnTo>
                    <a:pt x="1234185" y="205390"/>
                  </a:lnTo>
                  <a:lnTo>
                    <a:pt x="1264794" y="238040"/>
                  </a:lnTo>
                  <a:lnTo>
                    <a:pt x="1292117" y="272221"/>
                  </a:lnTo>
                  <a:lnTo>
                    <a:pt x="1316098" y="307765"/>
                  </a:lnTo>
                  <a:lnTo>
                    <a:pt x="1336676" y="344507"/>
                  </a:lnTo>
                  <a:lnTo>
                    <a:pt x="1353794" y="382280"/>
                  </a:lnTo>
                  <a:lnTo>
                    <a:pt x="1367393" y="420919"/>
                  </a:lnTo>
                  <a:lnTo>
                    <a:pt x="1377415" y="460257"/>
                  </a:lnTo>
                  <a:lnTo>
                    <a:pt x="1383801" y="500128"/>
                  </a:lnTo>
                  <a:lnTo>
                    <a:pt x="1386492" y="540366"/>
                  </a:lnTo>
                  <a:lnTo>
                    <a:pt x="1385431" y="580804"/>
                  </a:lnTo>
                  <a:lnTo>
                    <a:pt x="1380558" y="621277"/>
                  </a:lnTo>
                  <a:lnTo>
                    <a:pt x="1371816" y="661618"/>
                  </a:lnTo>
                  <a:lnTo>
                    <a:pt x="1359145" y="701661"/>
                  </a:lnTo>
                  <a:lnTo>
                    <a:pt x="1342488" y="741240"/>
                  </a:lnTo>
                  <a:lnTo>
                    <a:pt x="1321785" y="780189"/>
                  </a:lnTo>
                  <a:lnTo>
                    <a:pt x="1296978" y="818342"/>
                  </a:lnTo>
                  <a:lnTo>
                    <a:pt x="1269384" y="853840"/>
                  </a:lnTo>
                  <a:lnTo>
                    <a:pt x="1238805" y="887242"/>
                  </a:lnTo>
                  <a:lnTo>
                    <a:pt x="1205429" y="918474"/>
                  </a:lnTo>
                  <a:lnTo>
                    <a:pt x="1169448" y="947460"/>
                  </a:lnTo>
                  <a:lnTo>
                    <a:pt x="1131051" y="974125"/>
                  </a:lnTo>
                  <a:lnTo>
                    <a:pt x="1090428" y="998393"/>
                  </a:lnTo>
                  <a:lnTo>
                    <a:pt x="1047769" y="1020190"/>
                  </a:lnTo>
                  <a:lnTo>
                    <a:pt x="1003264" y="1039440"/>
                  </a:lnTo>
                  <a:lnTo>
                    <a:pt x="957103" y="1056069"/>
                  </a:lnTo>
                  <a:lnTo>
                    <a:pt x="909475" y="1070001"/>
                  </a:lnTo>
                  <a:lnTo>
                    <a:pt x="860570" y="1081161"/>
                  </a:lnTo>
                  <a:lnTo>
                    <a:pt x="810579" y="1089474"/>
                  </a:lnTo>
                  <a:lnTo>
                    <a:pt x="759692" y="1094864"/>
                  </a:lnTo>
                  <a:lnTo>
                    <a:pt x="708097" y="1097257"/>
                  </a:lnTo>
                  <a:lnTo>
                    <a:pt x="655986" y="1096578"/>
                  </a:lnTo>
                  <a:lnTo>
                    <a:pt x="603547" y="1092751"/>
                  </a:lnTo>
                  <a:lnTo>
                    <a:pt x="404410" y="1234524"/>
                  </a:lnTo>
                  <a:close/>
                </a:path>
              </a:pathLst>
            </a:custGeom>
            <a:ln w="12700">
              <a:solidFill>
                <a:srgbClr val="7671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230145" y="2806700"/>
            <a:ext cx="91821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125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Appt.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Reminder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pc="-55"/>
              <a:t>@khchaiyachati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2026-06-17T22:38:27Z</dcterms:created>
  <dcterms:modified xsi:type="dcterms:W3CDTF">2026-06-17T22:38:27Z</dcterms:modified>
</cp:coreProperties>
</file>