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7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0228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7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0228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7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7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84391"/>
            <a:ext cx="9144000" cy="673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88620"/>
            <a:ext cx="807211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7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487" y="1658619"/>
            <a:ext cx="3823335" cy="399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0228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orpca.org/APCM/Jan%20F2F%20-%20Intro%20Slides.pdf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2283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0"/>
              <a:ext cx="4291011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98008"/>
              <a:ext cx="9144000" cy="7741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6126" y="5086377"/>
              <a:ext cx="868071" cy="1484402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107940" y="678180"/>
            <a:ext cx="3385185" cy="149161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dirty="0" spc="-155" b="0">
                <a:solidFill>
                  <a:srgbClr val="FFFFFF"/>
                </a:solidFill>
                <a:latin typeface="Arial"/>
                <a:cs typeface="Arial"/>
              </a:rPr>
              <a:t>Studying</a:t>
            </a:r>
            <a:r>
              <a:rPr dirty="0" spc="-8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FFFFFF"/>
                </a:solidFill>
                <a:latin typeface="Arial"/>
                <a:cs typeface="Arial"/>
              </a:rPr>
              <a:t>Oregon’s </a:t>
            </a:r>
            <a:r>
              <a:rPr dirty="0" spc="-80" b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dirty="0" spc="-16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70" b="0">
                <a:solidFill>
                  <a:srgbClr val="FFFFFF"/>
                </a:solidFill>
                <a:latin typeface="Arial"/>
                <a:cs typeface="Arial"/>
              </a:rPr>
              <a:t>Payment </a:t>
            </a:r>
            <a:r>
              <a:rPr dirty="0" spc="-85" b="0">
                <a:solidFill>
                  <a:srgbClr val="FFFFFF"/>
                </a:solidFill>
                <a:latin typeface="Arial"/>
                <a:cs typeface="Arial"/>
              </a:rPr>
              <a:t>Methodology</a:t>
            </a:r>
            <a:r>
              <a:rPr dirty="0" spc="-13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FFFFFF"/>
                </a:solidFill>
                <a:latin typeface="Arial"/>
                <a:cs typeface="Arial"/>
              </a:rPr>
              <a:t>Pilot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5984" y="2802635"/>
            <a:ext cx="2730500" cy="2014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25" i="1">
                <a:solidFill>
                  <a:srgbClr val="FFFFFF"/>
                </a:solidFill>
                <a:latin typeface="Arial"/>
                <a:cs typeface="Arial"/>
              </a:rPr>
              <a:t>Erika</a:t>
            </a:r>
            <a:r>
              <a:rPr dirty="0" sz="20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90" i="1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dirty="0" sz="20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 i="1">
                <a:solidFill>
                  <a:srgbClr val="FFFFFF"/>
                </a:solidFill>
                <a:latin typeface="Arial"/>
                <a:cs typeface="Arial"/>
              </a:rPr>
              <a:t>Cottrell,</a:t>
            </a:r>
            <a:r>
              <a:rPr dirty="0" sz="20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90" i="1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20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i="1">
                <a:solidFill>
                  <a:srgbClr val="FFFFFF"/>
                </a:solidFill>
                <a:latin typeface="Arial"/>
                <a:cs typeface="Arial"/>
              </a:rPr>
              <a:t>MPP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000">
              <a:latin typeface="Arial"/>
              <a:cs typeface="Arial"/>
            </a:endParaRPr>
          </a:p>
          <a:p>
            <a:pPr marL="12700" marR="1569720">
              <a:lnSpc>
                <a:spcPct val="121100"/>
              </a:lnSpc>
            </a:pP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Investigator,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OCHIN</a:t>
            </a:r>
            <a:endParaRPr sz="1800">
              <a:latin typeface="Arial"/>
              <a:cs typeface="Arial"/>
            </a:endParaRPr>
          </a:p>
          <a:p>
            <a:pPr marL="12700" marR="37465">
              <a:lnSpc>
                <a:spcPct val="120000"/>
              </a:lnSpc>
            </a:pPr>
            <a:r>
              <a:rPr dirty="0" sz="1800" spc="-150" i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 i="1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Professor,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OHSU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4391"/>
            <a:ext cx="9144000" cy="6736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5178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76671"/>
            <a:ext cx="9144000" cy="1481455"/>
            <a:chOff x="0" y="5376671"/>
            <a:chExt cx="9144000" cy="1481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5376671"/>
              <a:ext cx="8253983" cy="950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614415"/>
              <a:ext cx="7485888" cy="5181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5800" y="5410199"/>
              <a:ext cx="8153400" cy="838200"/>
            </a:xfrm>
            <a:custGeom>
              <a:avLst/>
              <a:gdLst/>
              <a:ahLst/>
              <a:cxnLst/>
              <a:rect l="l" t="t" r="r" b="b"/>
              <a:pathLst>
                <a:path w="8153400" h="838200">
                  <a:moveTo>
                    <a:pt x="7734307" y="0"/>
                  </a:moveTo>
                  <a:lnTo>
                    <a:pt x="7734307" y="209552"/>
                  </a:lnTo>
                  <a:lnTo>
                    <a:pt x="0" y="209552"/>
                  </a:lnTo>
                  <a:lnTo>
                    <a:pt x="0" y="628647"/>
                  </a:lnTo>
                  <a:lnTo>
                    <a:pt x="7734307" y="628647"/>
                  </a:lnTo>
                  <a:lnTo>
                    <a:pt x="7734307" y="838200"/>
                  </a:lnTo>
                  <a:lnTo>
                    <a:pt x="8153400" y="419103"/>
                  </a:lnTo>
                  <a:lnTo>
                    <a:pt x="7734307" y="0"/>
                  </a:lnTo>
                  <a:close/>
                </a:path>
              </a:pathLst>
            </a:custGeom>
            <a:solidFill>
              <a:srgbClr val="A5B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00" y="5410199"/>
              <a:ext cx="8153400" cy="838200"/>
            </a:xfrm>
            <a:custGeom>
              <a:avLst/>
              <a:gdLst/>
              <a:ahLst/>
              <a:cxnLst/>
              <a:rect l="l" t="t" r="r" b="b"/>
              <a:pathLst>
                <a:path w="8153400" h="838200">
                  <a:moveTo>
                    <a:pt x="0" y="209552"/>
                  </a:moveTo>
                  <a:lnTo>
                    <a:pt x="7734308" y="209552"/>
                  </a:lnTo>
                  <a:lnTo>
                    <a:pt x="7734308" y="0"/>
                  </a:lnTo>
                  <a:lnTo>
                    <a:pt x="8153400" y="419104"/>
                  </a:lnTo>
                  <a:lnTo>
                    <a:pt x="7734308" y="838200"/>
                  </a:lnTo>
                  <a:lnTo>
                    <a:pt x="7734308" y="628647"/>
                  </a:lnTo>
                  <a:lnTo>
                    <a:pt x="0" y="628647"/>
                  </a:lnTo>
                  <a:lnTo>
                    <a:pt x="0" y="209552"/>
                  </a:lnTo>
                  <a:close/>
                </a:path>
              </a:pathLst>
            </a:custGeom>
            <a:ln w="12700">
              <a:solidFill>
                <a:srgbClr val="5D79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Findings:</a:t>
            </a:r>
            <a:r>
              <a:rPr dirty="0" spc="-125"/>
              <a:t> </a:t>
            </a:r>
            <a:r>
              <a:rPr dirty="0" spc="-235"/>
              <a:t>Practice-</a:t>
            </a:r>
            <a:r>
              <a:rPr dirty="0" spc="-185"/>
              <a:t>level</a:t>
            </a:r>
            <a:r>
              <a:rPr dirty="0" spc="-125"/>
              <a:t> </a:t>
            </a:r>
            <a:r>
              <a:rPr dirty="0" spc="-335"/>
              <a:t>changes</a:t>
            </a:r>
            <a:r>
              <a:rPr dirty="0" spc="-130"/>
              <a:t> </a:t>
            </a:r>
            <a:r>
              <a:rPr dirty="0" spc="-285"/>
              <a:t>(Phase</a:t>
            </a:r>
            <a:r>
              <a:rPr dirty="0" spc="-125"/>
              <a:t> </a:t>
            </a:r>
            <a:r>
              <a:rPr dirty="0" spc="-165"/>
              <a:t>1</a:t>
            </a:r>
            <a:r>
              <a:rPr dirty="0" spc="-125"/>
              <a:t> </a:t>
            </a:r>
            <a:r>
              <a:rPr dirty="0" spc="-270"/>
              <a:t>clinics)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24722" y="1698641"/>
            <a:ext cx="2357120" cy="3591560"/>
            <a:chOff x="724722" y="1698641"/>
            <a:chExt cx="2357120" cy="3591560"/>
          </a:xfrm>
        </p:grpSpPr>
        <p:sp>
          <p:nvSpPr>
            <p:cNvPr id="9" name="object 9"/>
            <p:cNvSpPr/>
            <p:nvPr/>
          </p:nvSpPr>
          <p:spPr>
            <a:xfrm>
              <a:off x="737422" y="1711341"/>
              <a:ext cx="2331720" cy="3566160"/>
            </a:xfrm>
            <a:custGeom>
              <a:avLst/>
              <a:gdLst/>
              <a:ahLst/>
              <a:cxnLst/>
              <a:rect l="l" t="t" r="r" b="b"/>
              <a:pathLst>
                <a:path w="2331720" h="3566160">
                  <a:moveTo>
                    <a:pt x="2331720" y="0"/>
                  </a:moveTo>
                  <a:lnTo>
                    <a:pt x="0" y="0"/>
                  </a:lnTo>
                  <a:lnTo>
                    <a:pt x="0" y="3566159"/>
                  </a:lnTo>
                  <a:lnTo>
                    <a:pt x="2331720" y="3566159"/>
                  </a:lnTo>
                  <a:lnTo>
                    <a:pt x="2331720" y="0"/>
                  </a:lnTo>
                  <a:close/>
                </a:path>
              </a:pathLst>
            </a:custGeom>
            <a:solidFill>
              <a:srgbClr val="568E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7422" y="1711341"/>
              <a:ext cx="2331720" cy="3566160"/>
            </a:xfrm>
            <a:custGeom>
              <a:avLst/>
              <a:gdLst/>
              <a:ahLst/>
              <a:cxnLst/>
              <a:rect l="l" t="t" r="r" b="b"/>
              <a:pathLst>
                <a:path w="2331720" h="3566160">
                  <a:moveTo>
                    <a:pt x="0" y="0"/>
                  </a:moveTo>
                  <a:lnTo>
                    <a:pt x="2331720" y="0"/>
                  </a:lnTo>
                  <a:lnTo>
                    <a:pt x="2331720" y="3566160"/>
                  </a:lnTo>
                  <a:lnTo>
                    <a:pt x="0" y="35661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37422" y="1711341"/>
            <a:ext cx="2331720" cy="3566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L="209550" marR="200660" indent="-1270">
              <a:lnSpc>
                <a:spcPts val="3000"/>
              </a:lnSpc>
            </a:pP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Attributing patients,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documenting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22803" y="2102242"/>
            <a:ext cx="801370" cy="801370"/>
            <a:chOff x="1522803" y="2102242"/>
            <a:chExt cx="801370" cy="80137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3143" y="2112263"/>
              <a:ext cx="780288" cy="7802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35503" y="2114942"/>
              <a:ext cx="775970" cy="775970"/>
            </a:xfrm>
            <a:custGeom>
              <a:avLst/>
              <a:gdLst/>
              <a:ahLst/>
              <a:cxnLst/>
              <a:rect l="l" t="t" r="r" b="b"/>
              <a:pathLst>
                <a:path w="775969" h="775969">
                  <a:moveTo>
                    <a:pt x="0" y="0"/>
                  </a:moveTo>
                  <a:lnTo>
                    <a:pt x="775896" y="0"/>
                  </a:lnTo>
                  <a:lnTo>
                    <a:pt x="775896" y="775896"/>
                  </a:lnTo>
                  <a:lnTo>
                    <a:pt x="0" y="7758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3482778" y="1698641"/>
            <a:ext cx="2344420" cy="3591560"/>
            <a:chOff x="3482778" y="1698641"/>
            <a:chExt cx="2344420" cy="3591560"/>
          </a:xfrm>
        </p:grpSpPr>
        <p:sp>
          <p:nvSpPr>
            <p:cNvPr id="16" name="object 16"/>
            <p:cNvSpPr/>
            <p:nvPr/>
          </p:nvSpPr>
          <p:spPr>
            <a:xfrm>
              <a:off x="3775481" y="1711341"/>
              <a:ext cx="2038985" cy="3566160"/>
            </a:xfrm>
            <a:custGeom>
              <a:avLst/>
              <a:gdLst/>
              <a:ahLst/>
              <a:cxnLst/>
              <a:rect l="l" t="t" r="r" b="b"/>
              <a:pathLst>
                <a:path w="2038985" h="3566160">
                  <a:moveTo>
                    <a:pt x="2038949" y="0"/>
                  </a:moveTo>
                  <a:lnTo>
                    <a:pt x="0" y="0"/>
                  </a:lnTo>
                  <a:lnTo>
                    <a:pt x="0" y="3566159"/>
                  </a:lnTo>
                  <a:lnTo>
                    <a:pt x="2038949" y="3566159"/>
                  </a:lnTo>
                  <a:lnTo>
                    <a:pt x="2038949" y="0"/>
                  </a:lnTo>
                  <a:close/>
                </a:path>
              </a:pathLst>
            </a:custGeom>
            <a:solidFill>
              <a:srgbClr val="CCE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75481" y="1711341"/>
              <a:ext cx="2038985" cy="3566160"/>
            </a:xfrm>
            <a:custGeom>
              <a:avLst/>
              <a:gdLst/>
              <a:ahLst/>
              <a:cxnLst/>
              <a:rect l="l" t="t" r="r" b="b"/>
              <a:pathLst>
                <a:path w="2038985" h="3566160">
                  <a:moveTo>
                    <a:pt x="0" y="0"/>
                  </a:moveTo>
                  <a:lnTo>
                    <a:pt x="2038949" y="0"/>
                  </a:lnTo>
                  <a:lnTo>
                    <a:pt x="2038949" y="3566160"/>
                  </a:lnTo>
                  <a:lnTo>
                    <a:pt x="0" y="35661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482778" y="1711341"/>
              <a:ext cx="2038985" cy="3566160"/>
            </a:xfrm>
            <a:custGeom>
              <a:avLst/>
              <a:gdLst/>
              <a:ahLst/>
              <a:cxnLst/>
              <a:rect l="l" t="t" r="r" b="b"/>
              <a:pathLst>
                <a:path w="2038985" h="3566160">
                  <a:moveTo>
                    <a:pt x="2038949" y="0"/>
                  </a:moveTo>
                  <a:lnTo>
                    <a:pt x="0" y="0"/>
                  </a:lnTo>
                  <a:lnTo>
                    <a:pt x="0" y="3566159"/>
                  </a:lnTo>
                  <a:lnTo>
                    <a:pt x="2038949" y="3566159"/>
                  </a:lnTo>
                  <a:lnTo>
                    <a:pt x="2038949" y="0"/>
                  </a:lnTo>
                  <a:close/>
                </a:path>
              </a:pathLst>
            </a:custGeom>
            <a:solidFill>
              <a:srgbClr val="CCE22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6185555" y="1688790"/>
            <a:ext cx="2344420" cy="3599179"/>
            <a:chOff x="6185555" y="1688790"/>
            <a:chExt cx="2344420" cy="3599179"/>
          </a:xfrm>
        </p:grpSpPr>
        <p:sp>
          <p:nvSpPr>
            <p:cNvPr id="20" name="object 20"/>
            <p:cNvSpPr/>
            <p:nvPr/>
          </p:nvSpPr>
          <p:spPr>
            <a:xfrm>
              <a:off x="6379761" y="1701490"/>
              <a:ext cx="2138045" cy="3510915"/>
            </a:xfrm>
            <a:custGeom>
              <a:avLst/>
              <a:gdLst/>
              <a:ahLst/>
              <a:cxnLst/>
              <a:rect l="l" t="t" r="r" b="b"/>
              <a:pathLst>
                <a:path w="2138045" h="3510915">
                  <a:moveTo>
                    <a:pt x="2137512" y="0"/>
                  </a:moveTo>
                  <a:lnTo>
                    <a:pt x="0" y="0"/>
                  </a:lnTo>
                  <a:lnTo>
                    <a:pt x="0" y="3510845"/>
                  </a:lnTo>
                  <a:lnTo>
                    <a:pt x="2137512" y="3510845"/>
                  </a:lnTo>
                  <a:lnTo>
                    <a:pt x="2137512" y="0"/>
                  </a:lnTo>
                  <a:close/>
                </a:path>
              </a:pathLst>
            </a:custGeom>
            <a:solidFill>
              <a:srgbClr val="CCE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79761" y="1701490"/>
              <a:ext cx="2138045" cy="3510915"/>
            </a:xfrm>
            <a:custGeom>
              <a:avLst/>
              <a:gdLst/>
              <a:ahLst/>
              <a:cxnLst/>
              <a:rect l="l" t="t" r="r" b="b"/>
              <a:pathLst>
                <a:path w="2138045" h="3510915">
                  <a:moveTo>
                    <a:pt x="0" y="0"/>
                  </a:moveTo>
                  <a:lnTo>
                    <a:pt x="2137513" y="0"/>
                  </a:lnTo>
                  <a:lnTo>
                    <a:pt x="2137513" y="3510845"/>
                  </a:lnTo>
                  <a:lnTo>
                    <a:pt x="0" y="35108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85555" y="1748092"/>
              <a:ext cx="2331720" cy="3539490"/>
            </a:xfrm>
            <a:custGeom>
              <a:avLst/>
              <a:gdLst/>
              <a:ahLst/>
              <a:cxnLst/>
              <a:rect l="l" t="t" r="r" b="b"/>
              <a:pathLst>
                <a:path w="2331720" h="3539490">
                  <a:moveTo>
                    <a:pt x="2331720" y="0"/>
                  </a:moveTo>
                  <a:lnTo>
                    <a:pt x="0" y="0"/>
                  </a:lnTo>
                  <a:lnTo>
                    <a:pt x="0" y="3539260"/>
                  </a:lnTo>
                  <a:lnTo>
                    <a:pt x="2331720" y="3539260"/>
                  </a:lnTo>
                  <a:lnTo>
                    <a:pt x="2331720" y="0"/>
                  </a:lnTo>
                  <a:close/>
                </a:path>
              </a:pathLst>
            </a:custGeom>
            <a:solidFill>
              <a:srgbClr val="CCE2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185555" y="1701490"/>
            <a:ext cx="2331720" cy="3586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35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L="241935" marR="233045">
              <a:lnSpc>
                <a:spcPct val="90000"/>
              </a:lnSpc>
            </a:pPr>
            <a:r>
              <a:rPr dirty="0" sz="2800" spc="-275">
                <a:solidFill>
                  <a:srgbClr val="02283A"/>
                </a:solidFill>
                <a:latin typeface="Arial"/>
                <a:cs typeface="Arial"/>
              </a:rPr>
              <a:t>Re-</a:t>
            </a:r>
            <a:r>
              <a:rPr dirty="0" sz="2800" spc="-140">
                <a:solidFill>
                  <a:srgbClr val="02283A"/>
                </a:solidFill>
                <a:latin typeface="Arial"/>
                <a:cs typeface="Arial"/>
              </a:rPr>
              <a:t>designing </a:t>
            </a:r>
            <a:r>
              <a:rPr dirty="0" sz="2800" spc="-65">
                <a:solidFill>
                  <a:srgbClr val="02283A"/>
                </a:solidFill>
                <a:latin typeface="Arial"/>
                <a:cs typeface="Arial"/>
              </a:rPr>
              <a:t>schedules, </a:t>
            </a:r>
            <a:r>
              <a:rPr dirty="0" sz="2800" spc="-20">
                <a:solidFill>
                  <a:srgbClr val="02283A"/>
                </a:solidFill>
                <a:latin typeface="Arial"/>
                <a:cs typeface="Arial"/>
              </a:rPr>
              <a:t>diversifying </a:t>
            </a:r>
            <a:r>
              <a:rPr dirty="0" sz="2800" spc="-10">
                <a:solidFill>
                  <a:srgbClr val="02283A"/>
                </a:solidFill>
                <a:latin typeface="Arial"/>
                <a:cs typeface="Arial"/>
              </a:rPr>
              <a:t>patient </a:t>
            </a:r>
            <a:r>
              <a:rPr dirty="0" sz="2800" spc="-30">
                <a:solidFill>
                  <a:srgbClr val="02283A"/>
                </a:solidFill>
                <a:latin typeface="Arial"/>
                <a:cs typeface="Arial"/>
              </a:rPr>
              <a:t>encounters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82778" y="1711341"/>
            <a:ext cx="2331720" cy="3566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L="320040" marR="290830">
              <a:lnSpc>
                <a:spcPts val="3000"/>
              </a:lnSpc>
              <a:spcBef>
                <a:spcPts val="5"/>
              </a:spcBef>
            </a:pPr>
            <a:r>
              <a:rPr dirty="0" sz="2800" spc="-135">
                <a:solidFill>
                  <a:srgbClr val="02283A"/>
                </a:solidFill>
                <a:latin typeface="Arial"/>
                <a:cs typeface="Arial"/>
              </a:rPr>
              <a:t>Adding</a:t>
            </a:r>
            <a:r>
              <a:rPr dirty="0" sz="2800" spc="-14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02283A"/>
                </a:solidFill>
                <a:latin typeface="Arial"/>
                <a:cs typeface="Arial"/>
              </a:rPr>
              <a:t>new </a:t>
            </a:r>
            <a:r>
              <a:rPr dirty="0" sz="2800" spc="-10">
                <a:solidFill>
                  <a:srgbClr val="02283A"/>
                </a:solidFill>
                <a:latin typeface="Arial"/>
                <a:cs typeface="Arial"/>
              </a:rPr>
              <a:t>roles,</a:t>
            </a:r>
            <a:endParaRPr sz="2800">
              <a:latin typeface="Arial"/>
              <a:cs typeface="Arial"/>
            </a:endParaRPr>
          </a:p>
          <a:p>
            <a:pPr algn="ctr" marL="234315" marR="203835">
              <a:lnSpc>
                <a:spcPts val="3000"/>
              </a:lnSpc>
              <a:spcBef>
                <a:spcPts val="95"/>
              </a:spcBef>
            </a:pPr>
            <a:r>
              <a:rPr dirty="0" sz="2800" spc="-100">
                <a:solidFill>
                  <a:srgbClr val="02283A"/>
                </a:solidFill>
                <a:latin typeface="Arial"/>
                <a:cs typeface="Arial"/>
              </a:rPr>
              <a:t>re-</a:t>
            </a:r>
            <a:r>
              <a:rPr dirty="0" sz="2800" spc="-140">
                <a:solidFill>
                  <a:srgbClr val="02283A"/>
                </a:solidFill>
                <a:latin typeface="Arial"/>
                <a:cs typeface="Arial"/>
              </a:rPr>
              <a:t>organizing </a:t>
            </a:r>
            <a:r>
              <a:rPr dirty="0" sz="2800" spc="-170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r>
              <a:rPr dirty="0" sz="28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2283A"/>
                </a:solidFill>
                <a:latin typeface="Arial"/>
                <a:cs typeface="Arial"/>
              </a:rPr>
              <a:t>teams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75889" y="2061955"/>
            <a:ext cx="1070610" cy="801370"/>
            <a:chOff x="4075889" y="2061955"/>
            <a:chExt cx="1070610" cy="80137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7367" y="2072640"/>
              <a:ext cx="1048512" cy="78028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088589" y="2074655"/>
              <a:ext cx="1045210" cy="775970"/>
            </a:xfrm>
            <a:custGeom>
              <a:avLst/>
              <a:gdLst/>
              <a:ahLst/>
              <a:cxnLst/>
              <a:rect l="l" t="t" r="r" b="b"/>
              <a:pathLst>
                <a:path w="1045210" h="775969">
                  <a:moveTo>
                    <a:pt x="0" y="0"/>
                  </a:moveTo>
                  <a:lnTo>
                    <a:pt x="1044891" y="0"/>
                  </a:lnTo>
                  <a:lnTo>
                    <a:pt x="1044891" y="775896"/>
                  </a:lnTo>
                  <a:lnTo>
                    <a:pt x="0" y="7758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064227" y="5681979"/>
            <a:ext cx="71862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1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organized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engaged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28226" y="1992703"/>
            <a:ext cx="1244600" cy="939800"/>
            <a:chOff x="6728226" y="1992703"/>
            <a:chExt cx="1244600" cy="93980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9128" y="2002536"/>
              <a:ext cx="1222248" cy="9174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740926" y="2005403"/>
              <a:ext cx="1219200" cy="914400"/>
            </a:xfrm>
            <a:custGeom>
              <a:avLst/>
              <a:gdLst/>
              <a:ahLst/>
              <a:cxnLst/>
              <a:rect l="l" t="t" r="r" b="b"/>
              <a:pathLst>
                <a:path w="1219200" h="914400">
                  <a:moveTo>
                    <a:pt x="0" y="0"/>
                  </a:moveTo>
                  <a:lnTo>
                    <a:pt x="1219200" y="0"/>
                  </a:lnTo>
                  <a:lnTo>
                    <a:pt x="12192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26820"/>
            <a:ext cx="8316595" cy="46736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55600" marR="619125" indent="-342900">
              <a:lnSpc>
                <a:spcPct val="102299"/>
              </a:lnSpc>
              <a:spcBef>
                <a:spcPts val="2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600" spc="-185">
                <a:solidFill>
                  <a:srgbClr val="02283A"/>
                </a:solidFill>
                <a:latin typeface="Arial"/>
                <a:cs typeface="Arial"/>
              </a:rPr>
              <a:t>Changing</a:t>
            </a:r>
            <a:r>
              <a:rPr dirty="0" sz="26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payment </a:t>
            </a:r>
            <a:r>
              <a:rPr dirty="0" sz="2600" spc="-75">
                <a:solidFill>
                  <a:srgbClr val="02283A"/>
                </a:solidFill>
                <a:latin typeface="Arial"/>
                <a:cs typeface="Arial"/>
              </a:rPr>
              <a:t>doesn’t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02283A"/>
                </a:solidFill>
                <a:latin typeface="Arial"/>
                <a:cs typeface="Arial"/>
              </a:rPr>
              <a:t>automatically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02283A"/>
                </a:solidFill>
                <a:latin typeface="Arial"/>
                <a:cs typeface="Arial"/>
              </a:rPr>
              <a:t>translate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2283A"/>
                </a:solidFill>
                <a:latin typeface="Arial"/>
                <a:cs typeface="Arial"/>
              </a:rPr>
              <a:t>into </a:t>
            </a:r>
            <a:r>
              <a:rPr dirty="0" sz="2600" spc="-190">
                <a:solidFill>
                  <a:srgbClr val="02283A"/>
                </a:solidFill>
                <a:latin typeface="Arial"/>
                <a:cs typeface="Arial"/>
              </a:rPr>
              <a:t>changes</a:t>
            </a:r>
            <a:r>
              <a:rPr dirty="0" sz="2600" spc="-14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2600" spc="-14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endParaRPr sz="26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85"/>
              </a:spcBef>
              <a:buChar char="•"/>
              <a:tabLst>
                <a:tab pos="755015" algn="l"/>
              </a:tabLst>
            </a:pPr>
            <a:r>
              <a:rPr dirty="0" sz="2400" spc="-140">
                <a:solidFill>
                  <a:srgbClr val="02283A"/>
                </a:solidFill>
                <a:latin typeface="Arial"/>
                <a:cs typeface="Arial"/>
              </a:rPr>
              <a:t>Need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for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leadership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vision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30"/>
              </a:spcBef>
              <a:buChar char="•"/>
              <a:tabLst>
                <a:tab pos="755015" algn="l"/>
              </a:tabLst>
            </a:pPr>
            <a:r>
              <a:rPr dirty="0" sz="2400" spc="-175">
                <a:solidFill>
                  <a:srgbClr val="02283A"/>
                </a:solidFill>
                <a:latin typeface="Arial"/>
                <a:cs typeface="Arial"/>
              </a:rPr>
              <a:t>Resistance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2283A"/>
                </a:solidFill>
                <a:latin typeface="Arial"/>
                <a:cs typeface="Arial"/>
              </a:rPr>
              <a:t>change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(on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part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2283A"/>
                </a:solidFill>
                <a:latin typeface="Arial"/>
                <a:cs typeface="Arial"/>
              </a:rPr>
              <a:t>clinic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patients)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25"/>
              </a:spcBef>
              <a:buChar char="•"/>
              <a:tabLst>
                <a:tab pos="755015" algn="l"/>
              </a:tabLst>
            </a:pPr>
            <a:r>
              <a:rPr dirty="0" sz="2400" spc="-140">
                <a:solidFill>
                  <a:srgbClr val="02283A"/>
                </a:solidFill>
                <a:latin typeface="Arial"/>
                <a:cs typeface="Arial"/>
              </a:rPr>
              <a:t>Need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for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2283A"/>
                </a:solidFill>
                <a:latin typeface="Arial"/>
                <a:cs typeface="Arial"/>
              </a:rPr>
              <a:t>training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education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2283A"/>
                </a:solidFill>
                <a:latin typeface="Arial"/>
                <a:cs typeface="Arial"/>
              </a:rPr>
              <a:t>about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new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35"/>
              </a:spcBef>
              <a:buClr>
                <a:srgbClr val="02283A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sz="2600" spc="-145">
                <a:solidFill>
                  <a:srgbClr val="02283A"/>
                </a:solidFill>
                <a:latin typeface="Arial"/>
                <a:cs typeface="Arial"/>
              </a:rPr>
              <a:t>New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02283A"/>
                </a:solidFill>
                <a:latin typeface="Arial"/>
                <a:cs typeface="Arial"/>
              </a:rPr>
              <a:t>reporting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2283A"/>
                </a:solidFill>
                <a:latin typeface="Arial"/>
                <a:cs typeface="Arial"/>
              </a:rPr>
              <a:t>requirements</a:t>
            </a:r>
            <a:endParaRPr sz="26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80"/>
              </a:spcBef>
              <a:buChar char="•"/>
              <a:tabLst>
                <a:tab pos="755015" algn="l"/>
              </a:tabLst>
            </a:pP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Patient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attribution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25"/>
              </a:spcBef>
              <a:buChar char="•"/>
              <a:tabLst>
                <a:tab pos="755015" algn="l"/>
              </a:tabLst>
            </a:pP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Documenting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15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r>
              <a:rPr dirty="0" sz="2400" spc="-7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409">
                <a:solidFill>
                  <a:srgbClr val="02283A"/>
                </a:solidFill>
                <a:latin typeface="Arial"/>
                <a:cs typeface="Arial"/>
              </a:rPr>
              <a:t>STEPs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520"/>
              </a:spcBef>
              <a:buChar char="•"/>
              <a:tabLst>
                <a:tab pos="1155065" algn="l"/>
              </a:tabLst>
            </a:pPr>
            <a:r>
              <a:rPr dirty="0" sz="2000" spc="-75">
                <a:solidFill>
                  <a:srgbClr val="02283A"/>
                </a:solidFill>
                <a:latin typeface="Arial"/>
                <a:cs typeface="Arial"/>
              </a:rPr>
              <a:t>Variation</a:t>
            </a:r>
            <a:r>
              <a:rPr dirty="0" sz="20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02283A"/>
                </a:solidFill>
                <a:latin typeface="Arial"/>
                <a:cs typeface="Arial"/>
              </a:rPr>
              <a:t>between</a:t>
            </a:r>
            <a:r>
              <a:rPr dirty="0" sz="20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2283A"/>
                </a:solidFill>
                <a:latin typeface="Arial"/>
                <a:cs typeface="Arial"/>
              </a:rPr>
              <a:t>clinics</a:t>
            </a:r>
            <a:r>
              <a:rPr dirty="0" sz="2000" spc="-7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2283A"/>
                </a:solidFill>
                <a:latin typeface="Arial"/>
                <a:cs typeface="Arial"/>
              </a:rPr>
              <a:t>(and</a:t>
            </a:r>
            <a:r>
              <a:rPr dirty="0" sz="20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02283A"/>
                </a:solidFill>
                <a:latin typeface="Arial"/>
                <a:cs typeface="Arial"/>
              </a:rPr>
              <a:t>even</a:t>
            </a:r>
            <a:r>
              <a:rPr dirty="0" sz="20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2283A"/>
                </a:solidFill>
                <a:latin typeface="Arial"/>
                <a:cs typeface="Arial"/>
              </a:rPr>
              <a:t>within</a:t>
            </a:r>
            <a:r>
              <a:rPr dirty="0" sz="20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2283A"/>
                </a:solidFill>
                <a:latin typeface="Arial"/>
                <a:cs typeface="Arial"/>
              </a:rPr>
              <a:t>clinics)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1155065" algn="l"/>
              </a:tabLst>
            </a:pPr>
            <a:r>
              <a:rPr dirty="0" sz="2000" spc="-110">
                <a:solidFill>
                  <a:srgbClr val="02283A"/>
                </a:solidFill>
                <a:latin typeface="Arial"/>
                <a:cs typeface="Arial"/>
              </a:rPr>
              <a:t>New</a:t>
            </a:r>
            <a:r>
              <a:rPr dirty="0" sz="20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02283A"/>
                </a:solidFill>
                <a:latin typeface="Arial"/>
                <a:cs typeface="Arial"/>
              </a:rPr>
              <a:t>workflows,</a:t>
            </a:r>
            <a:r>
              <a:rPr dirty="0" sz="20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02283A"/>
                </a:solidFill>
                <a:latin typeface="Arial"/>
                <a:cs typeface="Arial"/>
              </a:rPr>
              <a:t>figuring</a:t>
            </a:r>
            <a:r>
              <a:rPr dirty="0" sz="20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2283A"/>
                </a:solidFill>
                <a:latin typeface="Arial"/>
                <a:cs typeface="Arial"/>
              </a:rPr>
              <a:t>out</a:t>
            </a:r>
            <a:r>
              <a:rPr dirty="0" sz="20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2283A"/>
                </a:solidFill>
                <a:latin typeface="Arial"/>
                <a:cs typeface="Arial"/>
              </a:rPr>
              <a:t>what</a:t>
            </a:r>
            <a:r>
              <a:rPr dirty="0" sz="20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02283A"/>
                </a:solidFill>
                <a:latin typeface="Arial"/>
                <a:cs typeface="Arial"/>
              </a:rPr>
              <a:t>counts, </a:t>
            </a:r>
            <a:r>
              <a:rPr dirty="0" sz="2000" spc="-75">
                <a:solidFill>
                  <a:srgbClr val="02283A"/>
                </a:solidFill>
                <a:latin typeface="Arial"/>
                <a:cs typeface="Arial"/>
              </a:rPr>
              <a:t>remembering</a:t>
            </a:r>
            <a:r>
              <a:rPr dirty="0" sz="20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0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2283A"/>
                </a:solidFill>
                <a:latin typeface="Arial"/>
                <a:cs typeface="Arial"/>
              </a:rPr>
              <a:t>document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388620"/>
            <a:ext cx="66827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Findings:</a:t>
            </a:r>
            <a:r>
              <a:rPr dirty="0" spc="-130"/>
              <a:t> </a:t>
            </a:r>
            <a:r>
              <a:rPr dirty="0" spc="-340"/>
              <a:t>APCM</a:t>
            </a:r>
            <a:r>
              <a:rPr dirty="0" spc="-130"/>
              <a:t> </a:t>
            </a:r>
            <a:r>
              <a:rPr dirty="0" spc="-175"/>
              <a:t>implementation</a:t>
            </a:r>
            <a:r>
              <a:rPr dirty="0" spc="-140"/>
              <a:t> </a:t>
            </a:r>
            <a:r>
              <a:rPr dirty="0" spc="-315"/>
              <a:t>is</a:t>
            </a:r>
            <a:r>
              <a:rPr dirty="0" spc="-140"/>
              <a:t> </a:t>
            </a:r>
            <a:r>
              <a:rPr dirty="0" spc="-130"/>
              <a:t>hard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27835"/>
            <a:ext cx="8288655" cy="2677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578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35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Goal</a:t>
            </a:r>
            <a:r>
              <a:rPr dirty="0" sz="2400" spc="-135">
                <a:solidFill>
                  <a:srgbClr val="02283A"/>
                </a:solidFill>
                <a:latin typeface="Arial"/>
                <a:cs typeface="Arial"/>
              </a:rPr>
              <a:t>: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40">
                <a:solidFill>
                  <a:srgbClr val="02283A"/>
                </a:solidFill>
                <a:latin typeface="Arial"/>
                <a:cs typeface="Arial"/>
              </a:rPr>
              <a:t>assess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2283A"/>
                </a:solidFill>
                <a:latin typeface="Arial"/>
                <a:cs typeface="Arial"/>
              </a:rPr>
              <a:t>pre-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post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02283A"/>
                </a:solidFill>
                <a:latin typeface="Arial"/>
                <a:cs typeface="Arial"/>
              </a:rPr>
              <a:t>changes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02283A"/>
                </a:solidFill>
                <a:latin typeface="Arial"/>
                <a:cs typeface="Arial"/>
              </a:rPr>
              <a:t>measures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2283A"/>
                </a:solidFill>
                <a:latin typeface="Arial"/>
                <a:cs typeface="Arial"/>
              </a:rPr>
              <a:t>utilization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and </a:t>
            </a:r>
            <a:r>
              <a:rPr dirty="0" sz="2400" spc="-50">
                <a:solidFill>
                  <a:srgbClr val="02283A"/>
                </a:solidFill>
                <a:latin typeface="Arial"/>
                <a:cs typeface="Arial"/>
              </a:rPr>
              <a:t>quality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overall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02283A"/>
                </a:solidFill>
                <a:latin typeface="Arial"/>
                <a:cs typeface="Arial"/>
              </a:rPr>
              <a:t>costs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Medicaid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u="heavy" sz="2400" spc="-100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Setting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: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15">
                <a:solidFill>
                  <a:srgbClr val="02283A"/>
                </a:solidFill>
                <a:latin typeface="Arial"/>
                <a:cs typeface="Arial"/>
              </a:rPr>
              <a:t>Phase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1-</a:t>
            </a:r>
            <a:r>
              <a:rPr dirty="0" sz="2400" spc="-140">
                <a:solidFill>
                  <a:srgbClr val="02283A"/>
                </a:solidFill>
                <a:latin typeface="Arial"/>
                <a:cs typeface="Arial"/>
              </a:rPr>
              <a:t>3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95">
                <a:solidFill>
                  <a:srgbClr val="02283A"/>
                </a:solidFill>
                <a:latin typeface="Arial"/>
                <a:cs typeface="Arial"/>
              </a:rPr>
              <a:t>APM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90">
                <a:solidFill>
                  <a:srgbClr val="02283A"/>
                </a:solidFill>
                <a:latin typeface="Arial"/>
                <a:cs typeface="Arial"/>
              </a:rPr>
              <a:t>CHCs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30400"/>
              </a:lnSpc>
              <a:spcBef>
                <a:spcPts val="35"/>
              </a:spcBef>
            </a:pPr>
            <a:r>
              <a:rPr dirty="0" u="heavy" sz="2400" spc="-70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Methods: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Prospective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observational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02283A"/>
                </a:solidFill>
                <a:latin typeface="Arial"/>
                <a:cs typeface="Arial"/>
              </a:rPr>
              <a:t>design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using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matched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2283A"/>
                </a:solidFill>
                <a:latin typeface="Arial"/>
                <a:cs typeface="Arial"/>
              </a:rPr>
              <a:t>controls </a:t>
            </a:r>
            <a:r>
              <a:rPr dirty="0" u="heavy" sz="2400" spc="-120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Funding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: </a:t>
            </a:r>
            <a:r>
              <a:rPr dirty="0" sz="2400" spc="-170">
                <a:solidFill>
                  <a:srgbClr val="02283A"/>
                </a:solidFill>
                <a:latin typeface="Arial"/>
                <a:cs typeface="Arial"/>
              </a:rPr>
              <a:t>Agency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for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Healthcare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90">
                <a:solidFill>
                  <a:srgbClr val="02283A"/>
                </a:solidFill>
                <a:latin typeface="Arial"/>
                <a:cs typeface="Arial"/>
              </a:rPr>
              <a:t>Research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&amp;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2283A"/>
                </a:solidFill>
                <a:latin typeface="Arial"/>
                <a:cs typeface="Arial"/>
              </a:rPr>
              <a:t>Quality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(AHRQ) </a:t>
            </a:r>
            <a:r>
              <a:rPr dirty="0" u="heavy" sz="2400" spc="-100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Principal</a:t>
            </a:r>
            <a:r>
              <a:rPr dirty="0" u="heavy" sz="2400" spc="-95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90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Investigator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: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80">
                <a:solidFill>
                  <a:srgbClr val="02283A"/>
                </a:solidFill>
                <a:latin typeface="Arial"/>
                <a:cs typeface="Arial"/>
              </a:rPr>
              <a:t>John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Heintzman,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02283A"/>
                </a:solidFill>
                <a:latin typeface="Arial"/>
                <a:cs typeface="Arial"/>
              </a:rPr>
              <a:t>MD,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70">
                <a:solidFill>
                  <a:srgbClr val="02283A"/>
                </a:solidFill>
                <a:latin typeface="Arial"/>
                <a:cs typeface="Arial"/>
              </a:rPr>
              <a:t>MPH,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35">
                <a:solidFill>
                  <a:srgbClr val="02283A"/>
                </a:solidFill>
                <a:latin typeface="Arial"/>
                <a:cs typeface="Arial"/>
              </a:rPr>
              <a:t>OHSU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4897120"/>
            <a:ext cx="8597900" cy="11899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Angier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02283A"/>
                </a:solidFill>
                <a:latin typeface="Arial"/>
                <a:cs typeface="Arial"/>
              </a:rPr>
              <a:t>H,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02283A"/>
                </a:solidFill>
                <a:latin typeface="Arial"/>
                <a:cs typeface="Arial"/>
              </a:rPr>
              <a:t>O’Malley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315">
                <a:solidFill>
                  <a:srgbClr val="02283A"/>
                </a:solidFill>
                <a:latin typeface="Arial"/>
                <a:cs typeface="Arial"/>
              </a:rPr>
              <a:t>JP,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02283A"/>
                </a:solidFill>
                <a:latin typeface="Arial"/>
                <a:cs typeface="Arial"/>
              </a:rPr>
              <a:t>Marino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2283A"/>
                </a:solidFill>
                <a:latin typeface="Arial"/>
                <a:cs typeface="Arial"/>
              </a:rPr>
              <a:t>M,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McConnell </a:t>
            </a:r>
            <a:r>
              <a:rPr dirty="0" sz="1900" spc="-240">
                <a:solidFill>
                  <a:srgbClr val="02283A"/>
                </a:solidFill>
                <a:latin typeface="Arial"/>
                <a:cs typeface="Arial"/>
              </a:rPr>
              <a:t>KJ,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02283A"/>
                </a:solidFill>
                <a:latin typeface="Arial"/>
                <a:cs typeface="Arial"/>
              </a:rPr>
              <a:t>Cottrell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35">
                <a:solidFill>
                  <a:srgbClr val="02283A"/>
                </a:solidFill>
                <a:latin typeface="Arial"/>
                <a:cs typeface="Arial"/>
              </a:rPr>
              <a:t>EK,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02283A"/>
                </a:solidFill>
                <a:latin typeface="Arial"/>
                <a:cs typeface="Arial"/>
              </a:rPr>
              <a:t>Jacob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15">
                <a:solidFill>
                  <a:srgbClr val="02283A"/>
                </a:solidFill>
                <a:latin typeface="Arial"/>
                <a:cs typeface="Arial"/>
              </a:rPr>
              <a:t>RL,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2283A"/>
                </a:solidFill>
                <a:latin typeface="Arial"/>
                <a:cs typeface="Arial"/>
              </a:rPr>
              <a:t>Likumahuwa-</a:t>
            </a:r>
            <a:r>
              <a:rPr dirty="0" sz="1900" spc="-125">
                <a:solidFill>
                  <a:srgbClr val="02283A"/>
                </a:solidFill>
                <a:latin typeface="Arial"/>
                <a:cs typeface="Arial"/>
              </a:rPr>
              <a:t>Ackman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29">
                <a:solidFill>
                  <a:srgbClr val="02283A"/>
                </a:solidFill>
                <a:latin typeface="Arial"/>
                <a:cs typeface="Arial"/>
              </a:rPr>
              <a:t>S,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Heintzman</a:t>
            </a:r>
            <a:r>
              <a:rPr dirty="0" sz="19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25">
                <a:solidFill>
                  <a:srgbClr val="02283A"/>
                </a:solidFill>
                <a:latin typeface="Arial"/>
                <a:cs typeface="Arial"/>
              </a:rPr>
              <a:t>J,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Huguet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02283A"/>
                </a:solidFill>
                <a:latin typeface="Arial"/>
                <a:cs typeface="Arial"/>
              </a:rPr>
              <a:t>N,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02283A"/>
                </a:solidFill>
                <a:latin typeface="Arial"/>
                <a:cs typeface="Arial"/>
              </a:rPr>
              <a:t>Bailey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65">
                <a:solidFill>
                  <a:srgbClr val="02283A"/>
                </a:solidFill>
                <a:latin typeface="Arial"/>
                <a:cs typeface="Arial"/>
              </a:rPr>
              <a:t>SR,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02283A"/>
                </a:solidFill>
                <a:latin typeface="Arial"/>
                <a:cs typeface="Arial"/>
              </a:rPr>
              <a:t>DeVoe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50">
                <a:solidFill>
                  <a:srgbClr val="02283A"/>
                </a:solidFill>
                <a:latin typeface="Arial"/>
                <a:cs typeface="Arial"/>
              </a:rPr>
              <a:t>JE.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02283A"/>
                </a:solidFill>
                <a:latin typeface="Arial"/>
                <a:cs typeface="Arial"/>
              </a:rPr>
              <a:t>(in</a:t>
            </a:r>
            <a:r>
              <a:rPr dirty="0" sz="19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20">
                <a:solidFill>
                  <a:srgbClr val="02283A"/>
                </a:solidFill>
                <a:latin typeface="Arial"/>
                <a:cs typeface="Arial"/>
              </a:rPr>
              <a:t>press)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02283A"/>
                </a:solidFill>
                <a:latin typeface="Arial"/>
                <a:cs typeface="Arial"/>
              </a:rPr>
              <a:t>Evaluating</a:t>
            </a:r>
            <a:r>
              <a:rPr dirty="0" sz="19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02283A"/>
                </a:solidFill>
                <a:latin typeface="Arial"/>
                <a:cs typeface="Arial"/>
              </a:rPr>
              <a:t>Community </a:t>
            </a:r>
            <a:r>
              <a:rPr dirty="0" sz="1900" spc="-75">
                <a:solidFill>
                  <a:srgbClr val="02283A"/>
                </a:solidFill>
                <a:latin typeface="Arial"/>
                <a:cs typeface="Arial"/>
              </a:rPr>
              <a:t>Health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02283A"/>
                </a:solidFill>
                <a:latin typeface="Arial"/>
                <a:cs typeface="Arial"/>
              </a:rPr>
              <a:t>Centers’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02283A"/>
                </a:solidFill>
                <a:latin typeface="Arial"/>
                <a:cs typeface="Arial"/>
              </a:rPr>
              <a:t>Adoption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65">
                <a:solidFill>
                  <a:srgbClr val="02283A"/>
                </a:solidFill>
                <a:latin typeface="Arial"/>
                <a:cs typeface="Arial"/>
              </a:rPr>
              <a:t>a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02283A"/>
                </a:solidFill>
                <a:latin typeface="Arial"/>
                <a:cs typeface="Arial"/>
              </a:rPr>
              <a:t>New</a:t>
            </a:r>
            <a:r>
              <a:rPr dirty="0" sz="19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Global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02283A"/>
                </a:solidFill>
                <a:latin typeface="Arial"/>
                <a:cs typeface="Arial"/>
              </a:rPr>
              <a:t>Capitation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20">
                <a:solidFill>
                  <a:srgbClr val="02283A"/>
                </a:solidFill>
                <a:latin typeface="Arial"/>
                <a:cs typeface="Arial"/>
              </a:rPr>
              <a:t>Payment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04">
                <a:solidFill>
                  <a:srgbClr val="02283A"/>
                </a:solidFill>
                <a:latin typeface="Arial"/>
                <a:cs typeface="Arial"/>
              </a:rPr>
              <a:t>(eCHANGE)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2283A"/>
                </a:solidFill>
                <a:latin typeface="Arial"/>
                <a:cs typeface="Arial"/>
              </a:rPr>
              <a:t>Study </a:t>
            </a:r>
            <a:r>
              <a:rPr dirty="0" sz="1900" spc="-75">
                <a:solidFill>
                  <a:srgbClr val="02283A"/>
                </a:solidFill>
                <a:latin typeface="Arial"/>
                <a:cs typeface="Arial"/>
              </a:rPr>
              <a:t>Protocol.</a:t>
            </a:r>
            <a:r>
              <a:rPr dirty="0" sz="1900" spc="-5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02283A"/>
                </a:solidFill>
                <a:latin typeface="Arial"/>
                <a:cs typeface="Arial"/>
              </a:rPr>
              <a:t>Contemporary</a:t>
            </a:r>
            <a:r>
              <a:rPr dirty="0" sz="1900" spc="-4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95" i="1">
                <a:solidFill>
                  <a:srgbClr val="02283A"/>
                </a:solidFill>
                <a:latin typeface="Arial"/>
                <a:cs typeface="Arial"/>
              </a:rPr>
              <a:t>Clinical</a:t>
            </a:r>
            <a:r>
              <a:rPr dirty="0" sz="1900" spc="-3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5" i="1">
                <a:solidFill>
                  <a:srgbClr val="02283A"/>
                </a:solidFill>
                <a:latin typeface="Arial"/>
                <a:cs typeface="Arial"/>
              </a:rPr>
              <a:t>Trials</a:t>
            </a:r>
            <a:r>
              <a:rPr dirty="0" sz="1900" spc="-105">
                <a:solidFill>
                  <a:srgbClr val="02283A"/>
                </a:solidFill>
                <a:latin typeface="Arial"/>
                <a:cs typeface="Arial"/>
              </a:rPr>
              <a:t>.</a:t>
            </a:r>
            <a:r>
              <a:rPr dirty="0" sz="1900" spc="-5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2017;52:35-</a:t>
            </a:r>
            <a:r>
              <a:rPr dirty="0" sz="1900" spc="-25">
                <a:solidFill>
                  <a:srgbClr val="02283A"/>
                </a:solidFill>
                <a:latin typeface="Arial"/>
                <a:cs typeface="Arial"/>
              </a:rPr>
              <a:t>38.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22325">
              <a:lnSpc>
                <a:spcPct val="100000"/>
              </a:lnSpc>
              <a:spcBef>
                <a:spcPts val="100"/>
              </a:spcBef>
            </a:pPr>
            <a:r>
              <a:rPr dirty="0" sz="2900" spc="-175"/>
              <a:t>Next</a:t>
            </a:r>
            <a:r>
              <a:rPr dirty="0" sz="2900" spc="-145"/>
              <a:t> </a:t>
            </a:r>
            <a:r>
              <a:rPr dirty="0" sz="2900" spc="-260"/>
              <a:t>steps:</a:t>
            </a:r>
            <a:r>
              <a:rPr dirty="0" sz="2900" spc="-130"/>
              <a:t> </a:t>
            </a:r>
            <a:r>
              <a:rPr dirty="0" sz="2900" spc="-150"/>
              <a:t>Quantitative</a:t>
            </a:r>
            <a:r>
              <a:rPr dirty="0" sz="2900" spc="-125"/>
              <a:t> </a:t>
            </a:r>
            <a:r>
              <a:rPr dirty="0" sz="2900" spc="-245"/>
              <a:t>study</a:t>
            </a:r>
            <a:r>
              <a:rPr dirty="0" sz="2900" spc="-120"/>
              <a:t> </a:t>
            </a:r>
            <a:r>
              <a:rPr dirty="0" sz="2900" spc="-310"/>
              <a:t>(eCHANGE)</a:t>
            </a:r>
            <a:endParaRPr sz="29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5870447"/>
            <a:ext cx="533400" cy="911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5821679"/>
            <a:ext cx="533400" cy="91135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Challenges</a:t>
            </a:r>
            <a:r>
              <a:rPr dirty="0" spc="-165"/>
              <a:t> </a:t>
            </a:r>
            <a:r>
              <a:rPr dirty="0" spc="-150"/>
              <a:t>of</a:t>
            </a:r>
            <a:r>
              <a:rPr dirty="0" spc="-155"/>
              <a:t> </a:t>
            </a:r>
            <a:r>
              <a:rPr dirty="0" spc="-335"/>
              <a:t>APCM</a:t>
            </a:r>
            <a:r>
              <a:rPr dirty="0" spc="-155"/>
              <a:t> </a:t>
            </a:r>
            <a:r>
              <a:rPr dirty="0" spc="-270"/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25803"/>
            <a:ext cx="7437120" cy="43021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5600" marR="153035" indent="-342900">
              <a:lnSpc>
                <a:spcPct val="101400"/>
              </a:lnSpc>
              <a:spcBef>
                <a:spcPts val="50"/>
              </a:spcBef>
              <a:buChar char="•"/>
              <a:tabLst>
                <a:tab pos="355600" algn="l"/>
              </a:tabLst>
            </a:pPr>
            <a:r>
              <a:rPr dirty="0" sz="2800" spc="-160">
                <a:solidFill>
                  <a:srgbClr val="02283A"/>
                </a:solidFill>
                <a:latin typeface="Arial"/>
                <a:cs typeface="Arial"/>
              </a:rPr>
              <a:t>Hard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02283A"/>
                </a:solidFill>
                <a:latin typeface="Arial"/>
                <a:cs typeface="Arial"/>
              </a:rPr>
              <a:t>isolate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02283A"/>
                </a:solidFill>
                <a:latin typeface="Arial"/>
                <a:cs typeface="Arial"/>
              </a:rPr>
              <a:t>impact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220">
                <a:solidFill>
                  <a:srgbClr val="02283A"/>
                </a:solidFill>
                <a:latin typeface="Arial"/>
                <a:cs typeface="Arial"/>
              </a:rPr>
              <a:t>APM</a:t>
            </a:r>
            <a:r>
              <a:rPr dirty="0" sz="28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02283A"/>
                </a:solidFill>
                <a:latin typeface="Arial"/>
                <a:cs typeface="Arial"/>
              </a:rPr>
              <a:t>from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02283A"/>
                </a:solidFill>
                <a:latin typeface="Arial"/>
                <a:cs typeface="Arial"/>
              </a:rPr>
              <a:t>other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02283A"/>
                </a:solidFill>
                <a:latin typeface="Arial"/>
                <a:cs typeface="Arial"/>
              </a:rPr>
              <a:t>policy </a:t>
            </a:r>
            <a:r>
              <a:rPr dirty="0" sz="2800" spc="-204">
                <a:solidFill>
                  <a:srgbClr val="02283A"/>
                </a:solidFill>
                <a:latin typeface="Arial"/>
                <a:cs typeface="Arial"/>
              </a:rPr>
              <a:t>changes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02283A"/>
                </a:solidFill>
                <a:latin typeface="Arial"/>
                <a:cs typeface="Arial"/>
              </a:rPr>
              <a:t>(e.g.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290">
                <a:solidFill>
                  <a:srgbClr val="02283A"/>
                </a:solidFill>
                <a:latin typeface="Arial"/>
                <a:cs typeface="Arial"/>
              </a:rPr>
              <a:t>ACA,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305">
                <a:solidFill>
                  <a:srgbClr val="02283A"/>
                </a:solidFill>
                <a:latin typeface="Arial"/>
                <a:cs typeface="Arial"/>
              </a:rPr>
              <a:t>PCMH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2283A"/>
                </a:solidFill>
                <a:latin typeface="Arial"/>
                <a:cs typeface="Arial"/>
              </a:rPr>
              <a:t>initiatives)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Char char="•"/>
              <a:tabLst>
                <a:tab pos="354965" algn="l"/>
              </a:tabLst>
            </a:pPr>
            <a:r>
              <a:rPr dirty="0" sz="2800" spc="-135">
                <a:solidFill>
                  <a:srgbClr val="02283A"/>
                </a:solidFill>
                <a:latin typeface="Arial"/>
                <a:cs typeface="Arial"/>
              </a:rPr>
              <a:t>Selection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02283A"/>
                </a:solidFill>
                <a:latin typeface="Arial"/>
                <a:cs typeface="Arial"/>
              </a:rPr>
              <a:t>bias</a:t>
            </a:r>
            <a:r>
              <a:rPr dirty="0" sz="28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(clinics</a:t>
            </a:r>
            <a:r>
              <a:rPr dirty="0" sz="28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02283A"/>
                </a:solidFill>
                <a:latin typeface="Arial"/>
                <a:cs typeface="Arial"/>
              </a:rPr>
              <a:t>volunteered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02283A"/>
                </a:solidFill>
                <a:latin typeface="Arial"/>
                <a:cs typeface="Arial"/>
              </a:rPr>
              <a:t>adopt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02283A"/>
                </a:solidFill>
                <a:latin typeface="Arial"/>
                <a:cs typeface="Arial"/>
              </a:rPr>
              <a:t>APM)</a:t>
            </a:r>
            <a:endParaRPr sz="2800">
              <a:latin typeface="Arial"/>
              <a:cs typeface="Arial"/>
            </a:endParaRPr>
          </a:p>
          <a:p>
            <a:pPr marL="355600" marR="1190625" indent="-342900">
              <a:lnSpc>
                <a:spcPct val="1014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dirty="0" sz="2800" spc="-285">
                <a:solidFill>
                  <a:srgbClr val="02283A"/>
                </a:solidFill>
                <a:latin typeface="Arial"/>
                <a:cs typeface="Arial"/>
              </a:rPr>
              <a:t>As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02283A"/>
                </a:solidFill>
                <a:latin typeface="Arial"/>
                <a:cs typeface="Arial"/>
              </a:rPr>
              <a:t>more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425">
                <a:solidFill>
                  <a:srgbClr val="02283A"/>
                </a:solidFill>
                <a:latin typeface="Arial"/>
                <a:cs typeface="Arial"/>
              </a:rPr>
              <a:t>CHCs</a:t>
            </a:r>
            <a:r>
              <a:rPr dirty="0" sz="28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2283A"/>
                </a:solidFill>
                <a:latin typeface="Arial"/>
                <a:cs typeface="Arial"/>
              </a:rPr>
              <a:t>adopt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02283A"/>
                </a:solidFill>
                <a:latin typeface="Arial"/>
                <a:cs typeface="Arial"/>
              </a:rPr>
              <a:t>APM,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02283A"/>
                </a:solidFill>
                <a:latin typeface="Arial"/>
                <a:cs typeface="Arial"/>
              </a:rPr>
              <a:t>harder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2283A"/>
                </a:solidFill>
                <a:latin typeface="Arial"/>
                <a:cs typeface="Arial"/>
              </a:rPr>
              <a:t>find </a:t>
            </a:r>
            <a:r>
              <a:rPr dirty="0" sz="2800" spc="-130">
                <a:solidFill>
                  <a:srgbClr val="02283A"/>
                </a:solidFill>
                <a:latin typeface="Arial"/>
                <a:cs typeface="Arial"/>
              </a:rPr>
              <a:t>matched</a:t>
            </a:r>
            <a:r>
              <a:rPr dirty="0" sz="28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02283A"/>
                </a:solidFill>
                <a:latin typeface="Arial"/>
                <a:cs typeface="Arial"/>
              </a:rPr>
              <a:t>controls</a:t>
            </a:r>
            <a:r>
              <a:rPr dirty="0" sz="28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for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2283A"/>
                </a:solidFill>
                <a:latin typeface="Arial"/>
                <a:cs typeface="Arial"/>
              </a:rPr>
              <a:t>comparison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Char char="•"/>
              <a:tabLst>
                <a:tab pos="354965" algn="l"/>
              </a:tabLst>
            </a:pPr>
            <a:r>
              <a:rPr dirty="0" sz="2800" spc="-90">
                <a:solidFill>
                  <a:srgbClr val="02283A"/>
                </a:solidFill>
                <a:latin typeface="Arial"/>
                <a:cs typeface="Arial"/>
              </a:rPr>
              <a:t>Limitations</a:t>
            </a:r>
            <a:r>
              <a:rPr dirty="0" sz="2800" spc="-14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800" spc="-17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434">
                <a:solidFill>
                  <a:srgbClr val="02283A"/>
                </a:solidFill>
                <a:latin typeface="Arial"/>
                <a:cs typeface="Arial"/>
              </a:rPr>
              <a:t>EHR</a:t>
            </a:r>
            <a:r>
              <a:rPr dirty="0" sz="2800" spc="-14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2283A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355600" marR="367665" indent="-342900">
              <a:lnSpc>
                <a:spcPts val="3310"/>
              </a:lnSpc>
              <a:spcBef>
                <a:spcPts val="869"/>
              </a:spcBef>
              <a:buChar char="•"/>
              <a:tabLst>
                <a:tab pos="355600" algn="l"/>
              </a:tabLst>
            </a:pPr>
            <a:r>
              <a:rPr dirty="0" sz="2800" spc="-75">
                <a:solidFill>
                  <a:srgbClr val="02283A"/>
                </a:solidFill>
                <a:latin typeface="Arial"/>
                <a:cs typeface="Arial"/>
              </a:rPr>
              <a:t>Additional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02283A"/>
                </a:solidFill>
                <a:latin typeface="Arial"/>
                <a:cs typeface="Arial"/>
              </a:rPr>
              <a:t>qualitative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02283A"/>
                </a:solidFill>
                <a:latin typeface="Arial"/>
                <a:cs typeface="Arial"/>
              </a:rPr>
              <a:t>data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2283A"/>
                </a:solidFill>
                <a:latin typeface="Arial"/>
                <a:cs typeface="Arial"/>
              </a:rPr>
              <a:t>collection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2283A"/>
                </a:solidFill>
                <a:latin typeface="Arial"/>
                <a:cs typeface="Arial"/>
              </a:rPr>
              <a:t>would</a:t>
            </a:r>
            <a:r>
              <a:rPr dirty="0" sz="28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2283A"/>
                </a:solidFill>
                <a:latin typeface="Arial"/>
                <a:cs typeface="Arial"/>
              </a:rPr>
              <a:t>be </a:t>
            </a:r>
            <a:r>
              <a:rPr dirty="0" sz="2800" spc="-100">
                <a:solidFill>
                  <a:srgbClr val="02283A"/>
                </a:solidFill>
                <a:latin typeface="Arial"/>
                <a:cs typeface="Arial"/>
              </a:rPr>
              <a:t>useful,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but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02283A"/>
                </a:solidFill>
                <a:latin typeface="Arial"/>
                <a:cs typeface="Arial"/>
              </a:rPr>
              <a:t>harder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2283A"/>
                </a:solidFill>
                <a:latin typeface="Arial"/>
                <a:cs typeface="Arial"/>
              </a:rPr>
              <a:t>fund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Char char="•"/>
              <a:tabLst>
                <a:tab pos="354965" algn="l"/>
              </a:tabLst>
            </a:pPr>
            <a:r>
              <a:rPr dirty="0" sz="2800" spc="-155">
                <a:solidFill>
                  <a:srgbClr val="02283A"/>
                </a:solidFill>
                <a:latin typeface="Arial"/>
                <a:cs typeface="Arial"/>
              </a:rPr>
              <a:t>Policy</a:t>
            </a:r>
            <a:r>
              <a:rPr dirty="0" sz="28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02283A"/>
                </a:solidFill>
                <a:latin typeface="Arial"/>
                <a:cs typeface="Arial"/>
              </a:rPr>
              <a:t>research</a:t>
            </a:r>
            <a:r>
              <a:rPr dirty="0" sz="28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2283A"/>
                </a:solidFill>
                <a:latin typeface="Arial"/>
                <a:cs typeface="Arial"/>
              </a:rPr>
              <a:t>timelines</a:t>
            </a:r>
            <a:r>
              <a:rPr dirty="0" sz="28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02283A"/>
                </a:solidFill>
                <a:latin typeface="Arial"/>
                <a:cs typeface="Arial"/>
              </a:rPr>
              <a:t>are</a:t>
            </a:r>
            <a:r>
              <a:rPr dirty="0" sz="28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2283A"/>
                </a:solidFill>
                <a:latin typeface="Arial"/>
                <a:cs typeface="Arial"/>
              </a:rPr>
              <a:t>different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algn="ctr" marL="12700" marR="5080" indent="-1270">
              <a:lnSpc>
                <a:spcPct val="90000"/>
              </a:lnSpc>
              <a:spcBef>
                <a:spcPts val="434"/>
              </a:spcBef>
              <a:tabLst>
                <a:tab pos="1362710" algn="l"/>
              </a:tabLst>
            </a:pPr>
            <a:r>
              <a:rPr dirty="0" spc="-35"/>
              <a:t>“Putting</a:t>
            </a:r>
            <a:r>
              <a:rPr dirty="0" spc="-125"/>
              <a:t> </a:t>
            </a:r>
            <a:r>
              <a:rPr dirty="0" spc="-70"/>
              <a:t>in</a:t>
            </a:r>
            <a:r>
              <a:rPr dirty="0" spc="-125"/>
              <a:t> </a:t>
            </a:r>
            <a:r>
              <a:rPr dirty="0" spc="-160"/>
              <a:t>place</a:t>
            </a:r>
            <a:r>
              <a:rPr dirty="0" spc="-125"/>
              <a:t> </a:t>
            </a:r>
            <a:r>
              <a:rPr dirty="0" spc="-10"/>
              <a:t>value-</a:t>
            </a:r>
            <a:r>
              <a:rPr dirty="0" spc="-195"/>
              <a:t>based</a:t>
            </a:r>
            <a:r>
              <a:rPr dirty="0" spc="-130"/>
              <a:t> </a:t>
            </a:r>
            <a:r>
              <a:rPr dirty="0" spc="-170"/>
              <a:t>pay,</a:t>
            </a:r>
            <a:r>
              <a:rPr dirty="0" spc="-120"/>
              <a:t> </a:t>
            </a:r>
            <a:r>
              <a:rPr dirty="0" spc="-20"/>
              <a:t>without</a:t>
            </a:r>
            <a:r>
              <a:rPr dirty="0" spc="-125"/>
              <a:t> a</a:t>
            </a:r>
            <a:r>
              <a:rPr dirty="0" spc="-130"/>
              <a:t> </a:t>
            </a:r>
            <a:r>
              <a:rPr dirty="0" spc="-25"/>
              <a:t>way </a:t>
            </a:r>
            <a:r>
              <a:rPr dirty="0"/>
              <a:t>to</a:t>
            </a:r>
            <a:r>
              <a:rPr dirty="0" spc="-155"/>
              <a:t> </a:t>
            </a:r>
            <a:r>
              <a:rPr dirty="0" spc="-135"/>
              <a:t>account</a:t>
            </a:r>
            <a:r>
              <a:rPr dirty="0" spc="-145"/>
              <a:t> </a:t>
            </a:r>
            <a:r>
              <a:rPr dirty="0" spc="-20"/>
              <a:t>for</a:t>
            </a:r>
            <a:r>
              <a:rPr dirty="0" spc="-145"/>
              <a:t> </a:t>
            </a:r>
            <a:r>
              <a:rPr dirty="0" spc="-10"/>
              <a:t>patient </a:t>
            </a:r>
            <a:r>
              <a:rPr dirty="0" spc="-135"/>
              <a:t>differences</a:t>
            </a:r>
            <a:r>
              <a:rPr dirty="0" spc="-125"/>
              <a:t> </a:t>
            </a:r>
            <a:r>
              <a:rPr dirty="0" spc="-160"/>
              <a:t>beyond</a:t>
            </a:r>
            <a:r>
              <a:rPr dirty="0" spc="-120"/>
              <a:t> </a:t>
            </a:r>
            <a:r>
              <a:rPr dirty="0" spc="-25"/>
              <a:t>how </a:t>
            </a:r>
            <a:r>
              <a:rPr dirty="0" spc="-210"/>
              <a:t>severe</a:t>
            </a:r>
            <a:r>
              <a:rPr dirty="0" spc="-125"/>
              <a:t> </a:t>
            </a:r>
            <a:r>
              <a:rPr dirty="0" spc="-35"/>
              <a:t>their</a:t>
            </a:r>
            <a:r>
              <a:rPr dirty="0" spc="-120"/>
              <a:t> </a:t>
            </a:r>
            <a:r>
              <a:rPr dirty="0" spc="-10"/>
              <a:t>medical </a:t>
            </a:r>
            <a:r>
              <a:rPr dirty="0" spc="-85"/>
              <a:t>condition</a:t>
            </a:r>
            <a:r>
              <a:rPr dirty="0" spc="-125"/>
              <a:t> </a:t>
            </a:r>
            <a:r>
              <a:rPr dirty="0" spc="-140"/>
              <a:t>is,</a:t>
            </a:r>
            <a:r>
              <a:rPr dirty="0" spc="-120"/>
              <a:t> </a:t>
            </a:r>
            <a:r>
              <a:rPr dirty="0" spc="-140"/>
              <a:t>could</a:t>
            </a:r>
            <a:r>
              <a:rPr dirty="0" spc="-125"/>
              <a:t> </a:t>
            </a:r>
            <a:r>
              <a:rPr dirty="0" spc="-145"/>
              <a:t>set</a:t>
            </a:r>
            <a:r>
              <a:rPr dirty="0" spc="-120"/>
              <a:t> </a:t>
            </a:r>
            <a:r>
              <a:rPr dirty="0" spc="-135"/>
              <a:t>up</a:t>
            </a:r>
            <a:r>
              <a:rPr dirty="0" spc="-125"/>
              <a:t> </a:t>
            </a:r>
            <a:r>
              <a:rPr dirty="0" spc="-50"/>
              <a:t>a </a:t>
            </a:r>
            <a:r>
              <a:rPr dirty="0" spc="-155"/>
              <a:t>rush</a:t>
            </a:r>
            <a:r>
              <a:rPr dirty="0" spc="-120"/>
              <a:t> away</a:t>
            </a:r>
            <a:r>
              <a:rPr dirty="0" spc="-114"/>
              <a:t> </a:t>
            </a:r>
            <a:r>
              <a:rPr dirty="0" spc="-50"/>
              <a:t>from</a:t>
            </a:r>
            <a:r>
              <a:rPr dirty="0" spc="-114"/>
              <a:t> </a:t>
            </a:r>
            <a:r>
              <a:rPr dirty="0" spc="-10"/>
              <a:t>serving </a:t>
            </a:r>
            <a:r>
              <a:rPr dirty="0" spc="-190"/>
              <a:t>homeless</a:t>
            </a:r>
            <a:r>
              <a:rPr dirty="0" spc="-145"/>
              <a:t> </a:t>
            </a:r>
            <a:r>
              <a:rPr dirty="0" spc="-65"/>
              <a:t>or</a:t>
            </a:r>
            <a:r>
              <a:rPr dirty="0" spc="-135"/>
              <a:t> </a:t>
            </a:r>
            <a:r>
              <a:rPr dirty="0" spc="-10"/>
              <a:t>other complex</a:t>
            </a:r>
            <a:r>
              <a:rPr dirty="0"/>
              <a:t>	</a:t>
            </a:r>
            <a:r>
              <a:rPr dirty="0" spc="-10"/>
              <a:t>patients.”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pc="-254"/>
              <a:t>(APCM</a:t>
            </a:r>
            <a:r>
              <a:rPr dirty="0" spc="-125"/>
              <a:t> </a:t>
            </a:r>
            <a:r>
              <a:rPr dirty="0" spc="-10"/>
              <a:t>leader)</a:t>
            </a: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388620"/>
            <a:ext cx="783970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75"/>
              <a:t>Oregon</a:t>
            </a:r>
            <a:r>
              <a:rPr dirty="0" spc="-145"/>
              <a:t> </a:t>
            </a:r>
            <a:r>
              <a:rPr dirty="0" spc="-340"/>
              <a:t>APCM</a:t>
            </a:r>
            <a:r>
              <a:rPr dirty="0" spc="-140"/>
              <a:t> </a:t>
            </a:r>
            <a:r>
              <a:rPr dirty="0" spc="-310"/>
              <a:t>is</a:t>
            </a:r>
            <a:r>
              <a:rPr dirty="0" spc="-140"/>
              <a:t> </a:t>
            </a:r>
            <a:r>
              <a:rPr dirty="0" spc="-220"/>
              <a:t>a</a:t>
            </a:r>
            <a:r>
              <a:rPr dirty="0" spc="-145"/>
              <a:t> </a:t>
            </a:r>
            <a:r>
              <a:rPr dirty="0" spc="-235"/>
              <a:t>“bridge</a:t>
            </a:r>
            <a:r>
              <a:rPr dirty="0" spc="-140"/>
              <a:t> </a:t>
            </a:r>
            <a:r>
              <a:rPr dirty="0" spc="-120"/>
              <a:t>to</a:t>
            </a:r>
            <a:r>
              <a:rPr dirty="0" spc="-135"/>
              <a:t> </a:t>
            </a:r>
            <a:r>
              <a:rPr dirty="0" spc="-200"/>
              <a:t>value-</a:t>
            </a:r>
            <a:r>
              <a:rPr dirty="0" spc="-275"/>
              <a:t>based</a:t>
            </a:r>
            <a:r>
              <a:rPr dirty="0" spc="-145"/>
              <a:t> </a:t>
            </a:r>
            <a:r>
              <a:rPr dirty="0" spc="-130"/>
              <a:t>pay”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767839"/>
            <a:ext cx="4114800" cy="3739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27835"/>
            <a:ext cx="4711700" cy="44297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spc="-80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2013,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40">
                <a:solidFill>
                  <a:srgbClr val="02283A"/>
                </a:solidFill>
                <a:latin typeface="Arial"/>
                <a:cs typeface="Arial"/>
              </a:rPr>
              <a:t>OPCA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2283A"/>
                </a:solidFill>
                <a:latin typeface="Arial"/>
                <a:cs typeface="Arial"/>
              </a:rPr>
              <a:t>State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launched </a:t>
            </a:r>
            <a:r>
              <a:rPr dirty="0" sz="2400" spc="-35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95">
                <a:solidFill>
                  <a:srgbClr val="02283A"/>
                </a:solidFill>
                <a:latin typeface="Arial"/>
                <a:cs typeface="Arial"/>
              </a:rPr>
              <a:t>APM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2283A"/>
                </a:solidFill>
                <a:latin typeface="Arial"/>
                <a:cs typeface="Arial"/>
              </a:rPr>
              <a:t>demonstration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pilot </a:t>
            </a:r>
            <a:r>
              <a:rPr dirty="0" sz="2400" spc="-40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02283A"/>
                </a:solidFill>
                <a:latin typeface="Arial"/>
                <a:cs typeface="Arial"/>
              </a:rPr>
              <a:t>3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2283A"/>
                </a:solidFill>
                <a:latin typeface="Arial"/>
                <a:cs typeface="Arial"/>
              </a:rPr>
              <a:t>health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355600" marR="212090" indent="-342900">
              <a:lnSpc>
                <a:spcPct val="90400"/>
              </a:lnSpc>
              <a:spcBef>
                <a:spcPts val="1500"/>
              </a:spcBef>
              <a:buChar char="•"/>
              <a:tabLst>
                <a:tab pos="355600" algn="l"/>
              </a:tabLst>
            </a:pPr>
            <a:r>
              <a:rPr dirty="0" sz="2400" spc="-135">
                <a:solidFill>
                  <a:srgbClr val="02283A"/>
                </a:solidFill>
                <a:latin typeface="Arial"/>
                <a:cs typeface="Arial"/>
              </a:rPr>
              <a:t>Goal: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Shift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2283A"/>
                </a:solidFill>
                <a:latin typeface="Arial"/>
                <a:cs typeface="Arial"/>
              </a:rPr>
              <a:t>incentive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2283A"/>
                </a:solidFill>
                <a:latin typeface="Arial"/>
                <a:cs typeface="Arial"/>
              </a:rPr>
              <a:t>from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2283A"/>
                </a:solidFill>
                <a:latin typeface="Arial"/>
                <a:cs typeface="Arial"/>
              </a:rPr>
              <a:t>volume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visits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2283A"/>
                </a:solidFill>
                <a:latin typeface="Arial"/>
                <a:cs typeface="Arial"/>
              </a:rPr>
              <a:t>toward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provision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2283A"/>
                </a:solidFill>
                <a:latin typeface="Arial"/>
                <a:cs typeface="Arial"/>
              </a:rPr>
              <a:t>high </a:t>
            </a:r>
            <a:r>
              <a:rPr dirty="0" sz="2400" spc="-75">
                <a:solidFill>
                  <a:srgbClr val="02283A"/>
                </a:solidFill>
                <a:latin typeface="Arial"/>
                <a:cs typeface="Arial"/>
              </a:rPr>
              <a:t>quality,</a:t>
            </a:r>
            <a:r>
              <a:rPr dirty="0" sz="2400" spc="-8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2283A"/>
                </a:solidFill>
                <a:latin typeface="Arial"/>
                <a:cs typeface="Arial"/>
              </a:rPr>
              <a:t>patient-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centered</a:t>
            </a:r>
            <a:r>
              <a:rPr dirty="0" sz="2400" spc="-7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355600" marR="80645" indent="-342900">
              <a:lnSpc>
                <a:spcPct val="88700"/>
              </a:lnSpc>
              <a:spcBef>
                <a:spcPts val="640"/>
              </a:spcBef>
              <a:buChar char="•"/>
              <a:tabLst>
                <a:tab pos="355600" algn="l"/>
              </a:tabLst>
            </a:pP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Visit-</a:t>
            </a:r>
            <a:r>
              <a:rPr dirty="0" sz="2400" spc="-155">
                <a:solidFill>
                  <a:srgbClr val="02283A"/>
                </a:solidFill>
                <a:latin typeface="Arial"/>
                <a:cs typeface="Arial"/>
              </a:rPr>
              <a:t>based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2283A"/>
                </a:solidFill>
                <a:latin typeface="Arial"/>
                <a:cs typeface="Arial"/>
              </a:rPr>
              <a:t>rate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90">
                <a:solidFill>
                  <a:srgbClr val="02283A"/>
                </a:solidFill>
                <a:latin typeface="Arial"/>
                <a:cs typeface="Arial"/>
              </a:rPr>
              <a:t>(PPS)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converted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to </a:t>
            </a:r>
            <a:r>
              <a:rPr dirty="0" sz="2400" spc="-210">
                <a:solidFill>
                  <a:srgbClr val="02283A"/>
                </a:solidFill>
                <a:latin typeface="Arial"/>
                <a:cs typeface="Arial"/>
              </a:rPr>
              <a:t>a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2283A"/>
                </a:solidFill>
                <a:latin typeface="Arial"/>
                <a:cs typeface="Arial"/>
              </a:rPr>
              <a:t>capitated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 per-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member </a:t>
            </a:r>
            <a:r>
              <a:rPr dirty="0" sz="2400" spc="-20">
                <a:solidFill>
                  <a:srgbClr val="02283A"/>
                </a:solidFill>
                <a:latin typeface="Arial"/>
                <a:cs typeface="Arial"/>
              </a:rPr>
              <a:t>per-</a:t>
            </a:r>
            <a:r>
              <a:rPr dirty="0" sz="2400" spc="-50">
                <a:solidFill>
                  <a:srgbClr val="02283A"/>
                </a:solidFill>
                <a:latin typeface="Arial"/>
                <a:cs typeface="Arial"/>
              </a:rPr>
              <a:t>month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2283A"/>
                </a:solidFill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  <a:p>
            <a:pPr marL="355600" marR="154305" indent="-342900">
              <a:lnSpc>
                <a:spcPct val="90400"/>
              </a:lnSpc>
              <a:spcBef>
                <a:spcPts val="590"/>
              </a:spcBef>
              <a:buChar char="•"/>
              <a:tabLst>
                <a:tab pos="355600" algn="l"/>
              </a:tabLst>
            </a:pPr>
            <a:r>
              <a:rPr dirty="0" sz="2400" spc="-195">
                <a:solidFill>
                  <a:srgbClr val="02283A"/>
                </a:solidFill>
                <a:latin typeface="Arial"/>
                <a:cs typeface="Arial"/>
              </a:rPr>
              <a:t>Since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2013,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02283A"/>
                </a:solidFill>
                <a:latin typeface="Arial"/>
                <a:cs typeface="Arial"/>
              </a:rPr>
              <a:t>5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2283A"/>
                </a:solidFill>
                <a:latin typeface="Arial"/>
                <a:cs typeface="Arial"/>
              </a:rPr>
              <a:t>additional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02283A"/>
                </a:solidFill>
                <a:latin typeface="Arial"/>
                <a:cs typeface="Arial"/>
              </a:rPr>
              <a:t>phases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of 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clinics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2283A"/>
                </a:solidFill>
                <a:latin typeface="Arial"/>
                <a:cs typeface="Arial"/>
              </a:rPr>
              <a:t>have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2283A"/>
                </a:solidFill>
                <a:latin typeface="Arial"/>
                <a:cs typeface="Arial"/>
              </a:rPr>
              <a:t>joined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2283A"/>
                </a:solidFill>
                <a:latin typeface="Arial"/>
                <a:cs typeface="Arial"/>
              </a:rPr>
              <a:t>APM;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now 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includes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2283A"/>
                </a:solidFill>
                <a:latin typeface="Arial"/>
                <a:cs typeface="Arial"/>
              </a:rPr>
              <a:t>13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02283A"/>
                </a:solidFill>
                <a:latin typeface="Arial"/>
                <a:cs typeface="Arial"/>
              </a:rPr>
              <a:t>Oregon’s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2283A"/>
                </a:solidFill>
                <a:latin typeface="Arial"/>
                <a:cs typeface="Arial"/>
              </a:rPr>
              <a:t>32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85">
                <a:solidFill>
                  <a:srgbClr val="02283A"/>
                </a:solidFill>
                <a:latin typeface="Arial"/>
                <a:cs typeface="Arial"/>
              </a:rPr>
              <a:t>CHCs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Oregon’s</a:t>
            </a:r>
            <a:r>
              <a:rPr dirty="0" spc="-135"/>
              <a:t> </a:t>
            </a:r>
            <a:r>
              <a:rPr dirty="0" spc="-250"/>
              <a:t>APM</a:t>
            </a:r>
            <a:r>
              <a:rPr dirty="0" spc="-135"/>
              <a:t> Pilot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1744" y="1219200"/>
            <a:ext cx="311505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40" y="1162812"/>
            <a:ext cx="7987665" cy="488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600" spc="-140" b="1">
                <a:solidFill>
                  <a:srgbClr val="02283A"/>
                </a:solidFill>
                <a:latin typeface="Arial"/>
                <a:cs typeface="Arial"/>
              </a:rPr>
              <a:t>Alternative</a:t>
            </a:r>
            <a:r>
              <a:rPr dirty="0" sz="2600" spc="-114" b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04" b="1">
                <a:solidFill>
                  <a:srgbClr val="02283A"/>
                </a:solidFill>
                <a:latin typeface="Arial"/>
                <a:cs typeface="Arial"/>
              </a:rPr>
              <a:t>Payment</a:t>
            </a:r>
            <a:r>
              <a:rPr dirty="0" sz="2600" spc="-120" b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u="heavy" sz="2600" spc="-185" b="1" i="1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2600" spc="-114" b="1" i="1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235" b="1" i="1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Advanced</a:t>
            </a:r>
            <a:r>
              <a:rPr dirty="0" u="heavy" sz="2600" spc="-114" b="1" i="1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235" b="1" i="1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Care</a:t>
            </a:r>
            <a:r>
              <a:rPr dirty="0" sz="2600" spc="-114" b="1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5" b="1">
                <a:solidFill>
                  <a:srgbClr val="02283A"/>
                </a:solidFill>
                <a:latin typeface="Arial"/>
                <a:cs typeface="Arial"/>
              </a:rPr>
              <a:t>Model</a:t>
            </a:r>
            <a:r>
              <a:rPr dirty="0" sz="2600" spc="-120" b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2283A"/>
                </a:solidFill>
                <a:latin typeface="Arial"/>
                <a:cs typeface="Arial"/>
              </a:rPr>
              <a:t>(AP</a:t>
            </a:r>
            <a:r>
              <a:rPr dirty="0" u="heavy" sz="2600" spc="-10" b="1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C</a:t>
            </a:r>
            <a:r>
              <a:rPr dirty="0" sz="2600" spc="-10" b="1">
                <a:solidFill>
                  <a:srgbClr val="02283A"/>
                </a:solidFill>
                <a:latin typeface="Arial"/>
                <a:cs typeface="Arial"/>
              </a:rPr>
              <a:t>M)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600">
              <a:latin typeface="Arial"/>
              <a:cs typeface="Arial"/>
            </a:endParaRPr>
          </a:p>
          <a:p>
            <a:pPr algn="ctr" marL="140970" marR="131445">
              <a:lnSpc>
                <a:spcPct val="80000"/>
              </a:lnSpc>
              <a:spcBef>
                <a:spcPts val="5"/>
              </a:spcBef>
            </a:pPr>
            <a:r>
              <a:rPr dirty="0" sz="2400" spc="-170" i="1">
                <a:solidFill>
                  <a:srgbClr val="02283A"/>
                </a:solidFill>
                <a:latin typeface="Arial"/>
                <a:cs typeface="Arial"/>
              </a:rPr>
              <a:t>“…encourages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5" i="1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teams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55" i="1">
                <a:solidFill>
                  <a:srgbClr val="02283A"/>
                </a:solidFill>
                <a:latin typeface="Arial"/>
                <a:cs typeface="Arial"/>
              </a:rPr>
              <a:t>address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02283A"/>
                </a:solidFill>
                <a:latin typeface="Arial"/>
                <a:cs typeface="Arial"/>
              </a:rPr>
              <a:t>root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00" i="1">
                <a:solidFill>
                  <a:srgbClr val="02283A"/>
                </a:solidFill>
                <a:latin typeface="Arial"/>
                <a:cs typeface="Arial"/>
              </a:rPr>
              <a:t>causes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illness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02283A"/>
                </a:solidFill>
                <a:latin typeface="Arial"/>
                <a:cs typeface="Arial"/>
              </a:rPr>
              <a:t>and </a:t>
            </a:r>
            <a:r>
              <a:rPr dirty="0" sz="2400" spc="-65" i="1">
                <a:solidFill>
                  <a:srgbClr val="02283A"/>
                </a:solidFill>
                <a:latin typeface="Arial"/>
                <a:cs typeface="Arial"/>
              </a:rPr>
              <a:t>well-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being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55" i="1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70" i="1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5" i="1">
                <a:solidFill>
                  <a:srgbClr val="02283A"/>
                </a:solidFill>
                <a:latin typeface="Arial"/>
                <a:cs typeface="Arial"/>
              </a:rPr>
              <a:t>lives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9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0" i="1">
                <a:solidFill>
                  <a:srgbClr val="02283A"/>
                </a:solidFill>
                <a:latin typeface="Arial"/>
                <a:cs typeface="Arial"/>
              </a:rPr>
              <a:t>their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02283A"/>
                </a:solidFill>
                <a:latin typeface="Arial"/>
                <a:cs typeface="Arial"/>
              </a:rPr>
              <a:t>patients.”</a:t>
            </a:r>
            <a:endParaRPr sz="24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400" spc="-135">
                <a:solidFill>
                  <a:srgbClr val="02283A"/>
                </a:solidFill>
                <a:latin typeface="Arial"/>
                <a:cs typeface="Arial"/>
              </a:rPr>
              <a:t>(Oregon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Primary </a:t>
            </a:r>
            <a:r>
              <a:rPr dirty="0" sz="2400" spc="-215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2283A"/>
                </a:solidFill>
                <a:latin typeface="Arial"/>
                <a:cs typeface="Arial"/>
              </a:rPr>
              <a:t>Association)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400">
              <a:latin typeface="Arial"/>
              <a:cs typeface="Arial"/>
            </a:endParaRPr>
          </a:p>
          <a:p>
            <a:pPr algn="ctr" marL="410845" marR="401320">
              <a:lnSpc>
                <a:spcPct val="80000"/>
              </a:lnSpc>
            </a:pPr>
            <a:r>
              <a:rPr dirty="0" sz="2400" spc="-135" i="1">
                <a:solidFill>
                  <a:srgbClr val="02283A"/>
                </a:solidFill>
                <a:latin typeface="Arial"/>
                <a:cs typeface="Arial"/>
              </a:rPr>
              <a:t>“…allows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clinics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85" i="1">
                <a:solidFill>
                  <a:srgbClr val="02283A"/>
                </a:solidFill>
                <a:latin typeface="Arial"/>
                <a:cs typeface="Arial"/>
              </a:rPr>
              <a:t>innovate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70" i="1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model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5" i="1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and </a:t>
            </a:r>
            <a:r>
              <a:rPr dirty="0" sz="2400" spc="-90" i="1">
                <a:solidFill>
                  <a:srgbClr val="02283A"/>
                </a:solidFill>
                <a:latin typeface="Arial"/>
                <a:cs typeface="Arial"/>
              </a:rPr>
              <a:t>engage </a:t>
            </a:r>
            <a:r>
              <a:rPr dirty="0" sz="2400" spc="-70" i="1">
                <a:solidFill>
                  <a:srgbClr val="02283A"/>
                </a:solidFill>
                <a:latin typeface="Arial"/>
                <a:cs typeface="Arial"/>
              </a:rPr>
              <a:t>patients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55" i="1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50" i="1">
                <a:solidFill>
                  <a:srgbClr val="02283A"/>
                </a:solidFill>
                <a:latin typeface="Arial"/>
                <a:cs typeface="Arial"/>
              </a:rPr>
              <a:t>ways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02283A"/>
                </a:solidFill>
                <a:latin typeface="Arial"/>
                <a:cs typeface="Arial"/>
              </a:rPr>
              <a:t>not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5" i="1">
                <a:solidFill>
                  <a:srgbClr val="02283A"/>
                </a:solidFill>
                <a:latin typeface="Arial"/>
                <a:cs typeface="Arial"/>
              </a:rPr>
              <a:t>billable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under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75" i="1">
                <a:solidFill>
                  <a:srgbClr val="02283A"/>
                </a:solidFill>
                <a:latin typeface="Arial"/>
                <a:cs typeface="Arial"/>
              </a:rPr>
              <a:t>PPS.”</a:t>
            </a:r>
            <a:endParaRPr sz="24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25"/>
              </a:spcBef>
            </a:pPr>
            <a:r>
              <a:rPr dirty="0" sz="2400" spc="-135">
                <a:solidFill>
                  <a:srgbClr val="02283A"/>
                </a:solidFill>
                <a:latin typeface="Arial"/>
                <a:cs typeface="Arial"/>
              </a:rPr>
              <a:t>(Oregon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2283A"/>
                </a:solidFill>
                <a:latin typeface="Arial"/>
                <a:cs typeface="Arial"/>
              </a:rPr>
              <a:t>Health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2283A"/>
                </a:solidFill>
                <a:latin typeface="Arial"/>
                <a:cs typeface="Arial"/>
              </a:rPr>
              <a:t>Authority)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ct val="80000"/>
              </a:lnSpc>
            </a:pPr>
            <a:r>
              <a:rPr dirty="0" sz="2400" spc="-80" i="1">
                <a:solidFill>
                  <a:srgbClr val="02283A"/>
                </a:solidFill>
                <a:latin typeface="Arial"/>
                <a:cs typeface="Arial"/>
              </a:rPr>
              <a:t>“The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 i="1">
                <a:solidFill>
                  <a:srgbClr val="02283A"/>
                </a:solidFill>
                <a:latin typeface="Arial"/>
                <a:cs typeface="Arial"/>
              </a:rPr>
              <a:t>hope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0" i="1">
                <a:solidFill>
                  <a:srgbClr val="02283A"/>
                </a:solidFill>
                <a:latin typeface="Arial"/>
                <a:cs typeface="Arial"/>
              </a:rPr>
              <a:t>is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that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95" i="1">
                <a:solidFill>
                  <a:srgbClr val="02283A"/>
                </a:solidFill>
                <a:latin typeface="Arial"/>
                <a:cs typeface="Arial"/>
              </a:rPr>
              <a:t>APM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will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enable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00" i="1">
                <a:solidFill>
                  <a:srgbClr val="02283A"/>
                </a:solidFill>
                <a:latin typeface="Arial"/>
                <a:cs typeface="Arial"/>
              </a:rPr>
              <a:t>us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65" i="1">
                <a:solidFill>
                  <a:srgbClr val="02283A"/>
                </a:solidFill>
                <a:latin typeface="Arial"/>
                <a:cs typeface="Arial"/>
              </a:rPr>
              <a:t>make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65" i="1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 i="1">
                <a:solidFill>
                  <a:srgbClr val="02283A"/>
                </a:solidFill>
                <a:latin typeface="Arial"/>
                <a:cs typeface="Arial"/>
              </a:rPr>
              <a:t>clinic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a</a:t>
            </a:r>
            <a:r>
              <a:rPr dirty="0" sz="2400" spc="-1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02283A"/>
                </a:solidFill>
                <a:latin typeface="Arial"/>
                <a:cs typeface="Arial"/>
              </a:rPr>
              <a:t>place </a:t>
            </a:r>
            <a:r>
              <a:rPr dirty="0" sz="2400" spc="-125" i="1">
                <a:solidFill>
                  <a:srgbClr val="02283A"/>
                </a:solidFill>
                <a:latin typeface="Arial"/>
                <a:cs typeface="Arial"/>
              </a:rPr>
              <a:t>people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70" i="1">
                <a:solidFill>
                  <a:srgbClr val="02283A"/>
                </a:solidFill>
                <a:latin typeface="Arial"/>
                <a:cs typeface="Arial"/>
              </a:rPr>
              <a:t>come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9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stay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0" i="1">
                <a:solidFill>
                  <a:srgbClr val="02283A"/>
                </a:solidFill>
                <a:latin typeface="Arial"/>
                <a:cs typeface="Arial"/>
              </a:rPr>
              <a:t>healthy…rather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55" i="1">
                <a:solidFill>
                  <a:srgbClr val="02283A"/>
                </a:solidFill>
                <a:latin typeface="Arial"/>
                <a:cs typeface="Arial"/>
              </a:rPr>
              <a:t>than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14" i="1">
                <a:solidFill>
                  <a:srgbClr val="02283A"/>
                </a:solidFill>
                <a:latin typeface="Arial"/>
                <a:cs typeface="Arial"/>
              </a:rPr>
              <a:t>a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 i="1">
                <a:solidFill>
                  <a:srgbClr val="02283A"/>
                </a:solidFill>
                <a:latin typeface="Arial"/>
                <a:cs typeface="Arial"/>
              </a:rPr>
              <a:t>place</a:t>
            </a:r>
            <a:r>
              <a:rPr dirty="0" sz="2400" spc="-9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 i="1">
                <a:solidFill>
                  <a:srgbClr val="02283A"/>
                </a:solidFill>
                <a:latin typeface="Arial"/>
                <a:cs typeface="Arial"/>
              </a:rPr>
              <a:t>they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70" i="1">
                <a:solidFill>
                  <a:srgbClr val="02283A"/>
                </a:solidFill>
                <a:latin typeface="Arial"/>
                <a:cs typeface="Arial"/>
              </a:rPr>
              <a:t>come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02283A"/>
                </a:solidFill>
                <a:latin typeface="Arial"/>
                <a:cs typeface="Arial"/>
              </a:rPr>
              <a:t>only </a:t>
            </a:r>
            <a:r>
              <a:rPr dirty="0" sz="2400" spc="-125" i="1">
                <a:solidFill>
                  <a:srgbClr val="02283A"/>
                </a:solidFill>
                <a:latin typeface="Arial"/>
                <a:cs typeface="Arial"/>
              </a:rPr>
              <a:t>when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0" i="1">
                <a:solidFill>
                  <a:srgbClr val="02283A"/>
                </a:solidFill>
                <a:latin typeface="Arial"/>
                <a:cs typeface="Arial"/>
              </a:rPr>
              <a:t>they</a:t>
            </a:r>
            <a:r>
              <a:rPr dirty="0" sz="2400" spc="-10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5" i="1">
                <a:solidFill>
                  <a:srgbClr val="02283A"/>
                </a:solidFill>
                <a:latin typeface="Arial"/>
                <a:cs typeface="Arial"/>
              </a:rPr>
              <a:t>are </a:t>
            </a:r>
            <a:r>
              <a:rPr dirty="0" sz="2400" spc="-10" i="1">
                <a:solidFill>
                  <a:srgbClr val="02283A"/>
                </a:solidFill>
                <a:latin typeface="Arial"/>
                <a:cs typeface="Arial"/>
              </a:rPr>
              <a:t>sick.”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2400" spc="-330" i="1">
                <a:solidFill>
                  <a:srgbClr val="02283A"/>
                </a:solidFill>
                <a:latin typeface="Arial"/>
                <a:cs typeface="Arial"/>
              </a:rPr>
              <a:t>(CHC</a:t>
            </a:r>
            <a:r>
              <a:rPr dirty="0" sz="2400" spc="-12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02283A"/>
                </a:solidFill>
                <a:latin typeface="Arial"/>
                <a:cs typeface="Arial"/>
              </a:rPr>
              <a:t>clinician)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5"/>
              <a:t>Aligning</a:t>
            </a:r>
            <a:r>
              <a:rPr dirty="0" spc="-125"/>
              <a:t> </a:t>
            </a:r>
            <a:r>
              <a:rPr dirty="0" spc="-215"/>
              <a:t>payment</a:t>
            </a:r>
            <a:r>
              <a:rPr dirty="0" spc="-120"/>
              <a:t> </a:t>
            </a:r>
            <a:r>
              <a:rPr dirty="0" spc="-114"/>
              <a:t>with</a:t>
            </a:r>
            <a:r>
              <a:rPr dirty="0" spc="-125"/>
              <a:t> </a:t>
            </a:r>
            <a:r>
              <a:rPr dirty="0" spc="-275"/>
              <a:t>care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26820"/>
            <a:ext cx="7909559" cy="44208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600" spc="-285">
                <a:solidFill>
                  <a:srgbClr val="02283A"/>
                </a:solidFill>
                <a:latin typeface="Arial"/>
                <a:cs typeface="Arial"/>
              </a:rPr>
              <a:t>APCM</a:t>
            </a:r>
            <a:r>
              <a:rPr dirty="0" sz="26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10">
                <a:solidFill>
                  <a:srgbClr val="02283A"/>
                </a:solidFill>
                <a:latin typeface="Arial"/>
                <a:cs typeface="Arial"/>
              </a:rPr>
              <a:t>allows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390">
                <a:solidFill>
                  <a:srgbClr val="02283A"/>
                </a:solidFill>
                <a:latin typeface="Arial"/>
                <a:cs typeface="Arial"/>
              </a:rPr>
              <a:t>CHCs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600" spc="-9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10">
                <a:solidFill>
                  <a:srgbClr val="02283A"/>
                </a:solidFill>
                <a:latin typeface="Arial"/>
                <a:cs typeface="Arial"/>
              </a:rPr>
              <a:t>understand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respond</a:t>
            </a:r>
            <a:r>
              <a:rPr dirty="0" sz="26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6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02283A"/>
                </a:solidFill>
                <a:latin typeface="Arial"/>
                <a:cs typeface="Arial"/>
              </a:rPr>
              <a:t>the </a:t>
            </a:r>
            <a:r>
              <a:rPr dirty="0" sz="2600" spc="-85">
                <a:solidFill>
                  <a:srgbClr val="02283A"/>
                </a:solidFill>
                <a:latin typeface="Arial"/>
                <a:cs typeface="Arial"/>
              </a:rPr>
              <a:t>non-</a:t>
            </a:r>
            <a:r>
              <a:rPr dirty="0" sz="2600" spc="-110">
                <a:solidFill>
                  <a:srgbClr val="02283A"/>
                </a:solidFill>
                <a:latin typeface="Arial"/>
                <a:cs typeface="Arial"/>
              </a:rPr>
              <a:t>medical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02283A"/>
                </a:solidFill>
                <a:latin typeface="Arial"/>
                <a:cs typeface="Arial"/>
              </a:rPr>
              <a:t>circumstances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that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02283A"/>
                </a:solidFill>
                <a:latin typeface="Arial"/>
                <a:cs typeface="Arial"/>
              </a:rPr>
              <a:t>influence</a:t>
            </a:r>
            <a:r>
              <a:rPr dirty="0" sz="2600" spc="-13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2283A"/>
                </a:solidFill>
                <a:latin typeface="Arial"/>
                <a:cs typeface="Arial"/>
              </a:rPr>
              <a:t>their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02283A"/>
                </a:solidFill>
                <a:latin typeface="Arial"/>
                <a:cs typeface="Arial"/>
              </a:rPr>
              <a:t>patients’ </a:t>
            </a:r>
            <a:r>
              <a:rPr dirty="0" sz="2600" spc="-10">
                <a:solidFill>
                  <a:srgbClr val="02283A"/>
                </a:solidFill>
                <a:latin typeface="Arial"/>
                <a:cs typeface="Arial"/>
              </a:rPr>
              <a:t>health.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Clr>
                <a:srgbClr val="02283A"/>
              </a:buClr>
              <a:buFont typeface="Wingdings"/>
              <a:buChar char=""/>
            </a:pPr>
            <a:endParaRPr sz="2600">
              <a:latin typeface="Arial"/>
              <a:cs typeface="Arial"/>
            </a:endParaRPr>
          </a:p>
          <a:p>
            <a:pPr marL="355600" marR="593090" indent="-342900">
              <a:lnSpc>
                <a:spcPts val="3100"/>
              </a:lnSpc>
              <a:buFont typeface="Wingdings"/>
              <a:buChar char=""/>
              <a:tabLst>
                <a:tab pos="355600" algn="l"/>
              </a:tabLst>
            </a:pPr>
            <a:r>
              <a:rPr dirty="0" sz="2600" spc="-229">
                <a:solidFill>
                  <a:srgbClr val="02283A"/>
                </a:solidFill>
                <a:latin typeface="Arial"/>
                <a:cs typeface="Arial"/>
              </a:rPr>
              <a:t>Focus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02283A"/>
                </a:solidFill>
                <a:latin typeface="Arial"/>
                <a:cs typeface="Arial"/>
              </a:rPr>
              <a:t>on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02283A"/>
                </a:solidFill>
                <a:latin typeface="Arial"/>
                <a:cs typeface="Arial"/>
              </a:rPr>
              <a:t>quantifying</a:t>
            </a:r>
            <a:r>
              <a:rPr dirty="0" sz="26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prevalence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social</a:t>
            </a:r>
            <a:r>
              <a:rPr dirty="0" sz="26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70">
                <a:solidFill>
                  <a:srgbClr val="02283A"/>
                </a:solidFill>
                <a:latin typeface="Arial"/>
                <a:cs typeface="Arial"/>
              </a:rPr>
              <a:t>needs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02283A"/>
                </a:solidFill>
                <a:latin typeface="Arial"/>
                <a:cs typeface="Arial"/>
              </a:rPr>
              <a:t>and 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actions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02283A"/>
                </a:solidFill>
                <a:latin typeface="Arial"/>
                <a:cs typeface="Arial"/>
              </a:rPr>
              <a:t>taking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65">
                <a:solidFill>
                  <a:srgbClr val="02283A"/>
                </a:solidFill>
                <a:latin typeface="Arial"/>
                <a:cs typeface="Arial"/>
              </a:rPr>
              <a:t>address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those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2283A"/>
                </a:solidFill>
                <a:latin typeface="Arial"/>
                <a:cs typeface="Arial"/>
              </a:rPr>
              <a:t>needs.</a:t>
            </a:r>
            <a:endParaRPr sz="2600">
              <a:latin typeface="Arial"/>
              <a:cs typeface="Arial"/>
            </a:endParaRPr>
          </a:p>
          <a:p>
            <a:pPr lvl="1" marL="755015" indent="-285115">
              <a:lnSpc>
                <a:spcPts val="2820"/>
              </a:lnSpc>
              <a:buChar char="•"/>
              <a:tabLst>
                <a:tab pos="755015" algn="l"/>
              </a:tabLst>
            </a:pPr>
            <a:r>
              <a:rPr dirty="0" sz="2400" spc="-160">
                <a:solidFill>
                  <a:srgbClr val="02283A"/>
                </a:solidFill>
                <a:latin typeface="Arial"/>
                <a:cs typeface="Arial"/>
              </a:rPr>
              <a:t>Social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2283A"/>
                </a:solidFill>
                <a:latin typeface="Arial"/>
                <a:cs typeface="Arial"/>
              </a:rPr>
              <a:t>needs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screening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30">
                <a:solidFill>
                  <a:srgbClr val="02283A"/>
                </a:solidFill>
                <a:latin typeface="Arial"/>
                <a:cs typeface="Arial"/>
              </a:rPr>
              <a:t>(PRAPARE)</a:t>
            </a:r>
            <a:endParaRPr sz="2400">
              <a:latin typeface="Arial"/>
              <a:cs typeface="Arial"/>
            </a:endParaRPr>
          </a:p>
          <a:p>
            <a:pPr lvl="1" marL="755650" marR="191770" indent="-285750">
              <a:lnSpc>
                <a:spcPts val="2880"/>
              </a:lnSpc>
              <a:spcBef>
                <a:spcPts val="60"/>
              </a:spcBef>
              <a:buChar char="•"/>
              <a:tabLst>
                <a:tab pos="755650" algn="l"/>
              </a:tabLst>
            </a:pP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Actions</a:t>
            </a:r>
            <a:r>
              <a:rPr dirty="0" sz="24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taken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02283A"/>
                </a:solidFill>
                <a:latin typeface="Arial"/>
                <a:cs typeface="Arial"/>
              </a:rPr>
              <a:t>address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2283A"/>
                </a:solidFill>
                <a:latin typeface="Arial"/>
                <a:cs typeface="Arial"/>
              </a:rPr>
              <a:t>social</a:t>
            </a:r>
            <a:r>
              <a:rPr dirty="0" sz="24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2283A"/>
                </a:solidFill>
                <a:latin typeface="Arial"/>
                <a:cs typeface="Arial"/>
              </a:rPr>
              <a:t>needs</a:t>
            </a:r>
            <a:r>
              <a:rPr dirty="0" sz="24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2283A"/>
                </a:solidFill>
                <a:latin typeface="Arial"/>
                <a:cs typeface="Arial"/>
              </a:rPr>
              <a:t>(enabling</a:t>
            </a:r>
            <a:r>
              <a:rPr dirty="0" sz="24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2283A"/>
                </a:solidFill>
                <a:latin typeface="Arial"/>
                <a:cs typeface="Arial"/>
              </a:rPr>
              <a:t>services, </a:t>
            </a:r>
            <a:r>
              <a:rPr dirty="0" sz="2400" spc="-204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r>
              <a:rPr dirty="0" sz="24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400" spc="-350">
                <a:solidFill>
                  <a:srgbClr val="02283A"/>
                </a:solidFill>
                <a:latin typeface="Arial"/>
                <a:cs typeface="Arial"/>
              </a:rPr>
              <a:t>STEPs)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65"/>
              </a:spcBef>
              <a:buClr>
                <a:srgbClr val="02283A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 sz="2600" spc="-275">
                <a:solidFill>
                  <a:srgbClr val="02283A"/>
                </a:solidFill>
                <a:latin typeface="Arial"/>
                <a:cs typeface="Arial"/>
              </a:rPr>
              <a:t>OCHIN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created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400">
                <a:solidFill>
                  <a:srgbClr val="02283A"/>
                </a:solidFill>
                <a:latin typeface="Arial"/>
                <a:cs typeface="Arial"/>
              </a:rPr>
              <a:t>EHR</a:t>
            </a:r>
            <a:r>
              <a:rPr dirty="0" sz="2600" spc="-1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02283A"/>
                </a:solidFill>
                <a:latin typeface="Arial"/>
                <a:cs typeface="Arial"/>
              </a:rPr>
              <a:t>tools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02283A"/>
                </a:solidFill>
                <a:latin typeface="Arial"/>
                <a:cs typeface="Arial"/>
              </a:rPr>
              <a:t>capture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these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2283A"/>
                </a:solidFill>
                <a:latin typeface="Arial"/>
                <a:cs typeface="Arial"/>
              </a:rPr>
              <a:t>data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35"/>
              <a:t>APCM</a:t>
            </a:r>
            <a:r>
              <a:rPr dirty="0" spc="-155"/>
              <a:t> </a:t>
            </a:r>
            <a:r>
              <a:rPr dirty="0" spc="-240"/>
              <a:t>and</a:t>
            </a:r>
            <a:r>
              <a:rPr dirty="0" spc="-160"/>
              <a:t> </a:t>
            </a:r>
            <a:r>
              <a:rPr dirty="0" spc="-275"/>
              <a:t>social</a:t>
            </a:r>
            <a:r>
              <a:rPr dirty="0" spc="-155"/>
              <a:t> </a:t>
            </a:r>
            <a:r>
              <a:rPr dirty="0" spc="-254"/>
              <a:t>care</a:t>
            </a:r>
            <a:r>
              <a:rPr dirty="0" spc="-150"/>
              <a:t> </a:t>
            </a:r>
            <a:r>
              <a:rPr dirty="0" spc="-155"/>
              <a:t>integration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2352" y="1091183"/>
            <a:ext cx="6559296" cy="487984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75"/>
              <a:t>Oregon</a:t>
            </a:r>
            <a:r>
              <a:rPr dirty="0" spc="-165"/>
              <a:t> </a:t>
            </a:r>
            <a:r>
              <a:rPr dirty="0" spc="-335"/>
              <a:t>APCM</a:t>
            </a:r>
            <a:r>
              <a:rPr dirty="0" spc="-160"/>
              <a:t> </a:t>
            </a:r>
            <a:r>
              <a:rPr dirty="0" spc="-200"/>
              <a:t>metrics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5994908"/>
            <a:ext cx="8645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solidFill>
                  <a:srgbClr val="02283A"/>
                </a:solidFill>
                <a:latin typeface="Arial"/>
                <a:cs typeface="Arial"/>
              </a:rPr>
              <a:t>For</a:t>
            </a:r>
            <a:r>
              <a:rPr dirty="0" sz="1800" spc="1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2283A"/>
                </a:solidFill>
                <a:latin typeface="Arial"/>
                <a:cs typeface="Arial"/>
              </a:rPr>
              <a:t>more</a:t>
            </a:r>
            <a:r>
              <a:rPr dirty="0" sz="1800" spc="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2283A"/>
                </a:solidFill>
                <a:latin typeface="Arial"/>
                <a:cs typeface="Arial"/>
              </a:rPr>
              <a:t>information:</a:t>
            </a:r>
            <a:r>
              <a:rPr dirty="0" sz="1800" spc="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2283A"/>
                </a:solidFill>
                <a:latin typeface="Arial"/>
                <a:cs typeface="Arial"/>
                <a:hlinkClick r:id="rId3"/>
              </a:rPr>
              <a:t>https://www.orpca.org/APCM/Jan%20F2F%20-</a:t>
            </a:r>
            <a:r>
              <a:rPr dirty="0" sz="1800" spc="-75">
                <a:solidFill>
                  <a:srgbClr val="02283A"/>
                </a:solidFill>
                <a:latin typeface="Arial"/>
                <a:cs typeface="Arial"/>
                <a:hlinkClick r:id="rId3"/>
              </a:rPr>
              <a:t>%20Intro%20Slides.pdf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288124"/>
            <a:ext cx="7848600" cy="465547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204723"/>
            <a:ext cx="7178040" cy="885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25"/>
              <a:t>Documenting</a:t>
            </a:r>
            <a:r>
              <a:rPr dirty="0" sz="2800" spc="-125"/>
              <a:t> </a:t>
            </a:r>
            <a:r>
              <a:rPr dirty="0" sz="2800" spc="-135"/>
              <a:t>alternative</a:t>
            </a:r>
            <a:r>
              <a:rPr dirty="0" sz="2800" spc="-114"/>
              <a:t> </a:t>
            </a:r>
            <a:r>
              <a:rPr dirty="0" sz="2800" spc="-275"/>
              <a:t>ways</a:t>
            </a:r>
            <a:r>
              <a:rPr dirty="0" sz="2800" spc="-120"/>
              <a:t> </a:t>
            </a:r>
            <a:r>
              <a:rPr dirty="0" sz="2800" spc="-150"/>
              <a:t>of</a:t>
            </a:r>
            <a:r>
              <a:rPr dirty="0" sz="2800" spc="-114"/>
              <a:t> </a:t>
            </a:r>
            <a:r>
              <a:rPr dirty="0" sz="2800" spc="-210"/>
              <a:t>providing</a:t>
            </a:r>
            <a:r>
              <a:rPr dirty="0" sz="2800" spc="-120"/>
              <a:t> </a:t>
            </a:r>
            <a:r>
              <a:rPr dirty="0" sz="2800" spc="-125"/>
              <a:t>care:</a:t>
            </a:r>
            <a:endParaRPr sz="280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800" spc="-254" i="1">
                <a:latin typeface="Arial"/>
                <a:cs typeface="Arial"/>
              </a:rPr>
              <a:t>Care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290" i="1">
                <a:latin typeface="Arial"/>
                <a:cs typeface="Arial"/>
              </a:rPr>
              <a:t>Services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80" i="1">
                <a:latin typeface="Arial"/>
                <a:cs typeface="Arial"/>
              </a:rPr>
              <a:t>that</a:t>
            </a:r>
            <a:r>
              <a:rPr dirty="0" sz="2800" spc="-114" i="1">
                <a:latin typeface="Arial"/>
                <a:cs typeface="Arial"/>
              </a:rPr>
              <a:t> </a:t>
            </a:r>
            <a:r>
              <a:rPr dirty="0" sz="2800" spc="-265" i="1">
                <a:latin typeface="Arial"/>
                <a:cs typeface="Arial"/>
              </a:rPr>
              <a:t>Engage</a:t>
            </a:r>
            <a:r>
              <a:rPr dirty="0" sz="2800" spc="-114" i="1">
                <a:latin typeface="Arial"/>
                <a:cs typeface="Arial"/>
              </a:rPr>
              <a:t> </a:t>
            </a:r>
            <a:r>
              <a:rPr dirty="0" sz="2800" spc="-190" i="1">
                <a:latin typeface="Arial"/>
                <a:cs typeface="Arial"/>
              </a:rPr>
              <a:t>Patients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220" i="1">
                <a:latin typeface="Arial"/>
                <a:cs typeface="Arial"/>
              </a:rPr>
              <a:t>(Care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415" i="1">
                <a:latin typeface="Arial"/>
                <a:cs typeface="Arial"/>
              </a:rPr>
              <a:t>STEPs)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40" y="204723"/>
            <a:ext cx="7178040" cy="885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25"/>
              <a:t>Documenting</a:t>
            </a:r>
            <a:r>
              <a:rPr dirty="0" sz="2800" spc="-125"/>
              <a:t> </a:t>
            </a:r>
            <a:r>
              <a:rPr dirty="0" sz="2800" spc="-135"/>
              <a:t>alternative</a:t>
            </a:r>
            <a:r>
              <a:rPr dirty="0" sz="2800" spc="-114"/>
              <a:t> </a:t>
            </a:r>
            <a:r>
              <a:rPr dirty="0" sz="2800" spc="-275"/>
              <a:t>ways</a:t>
            </a:r>
            <a:r>
              <a:rPr dirty="0" sz="2800" spc="-120"/>
              <a:t> </a:t>
            </a:r>
            <a:r>
              <a:rPr dirty="0" sz="2800" spc="-150"/>
              <a:t>of</a:t>
            </a:r>
            <a:r>
              <a:rPr dirty="0" sz="2800" spc="-114"/>
              <a:t> </a:t>
            </a:r>
            <a:r>
              <a:rPr dirty="0" sz="2800" spc="-210"/>
              <a:t>providing</a:t>
            </a:r>
            <a:r>
              <a:rPr dirty="0" sz="2800" spc="-120"/>
              <a:t> </a:t>
            </a:r>
            <a:r>
              <a:rPr dirty="0" sz="2800" spc="-125"/>
              <a:t>care:</a:t>
            </a:r>
            <a:endParaRPr sz="280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800" spc="-254" i="1">
                <a:latin typeface="Arial"/>
                <a:cs typeface="Arial"/>
              </a:rPr>
              <a:t>Care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290" i="1">
                <a:latin typeface="Arial"/>
                <a:cs typeface="Arial"/>
              </a:rPr>
              <a:t>Services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80" i="1">
                <a:latin typeface="Arial"/>
                <a:cs typeface="Arial"/>
              </a:rPr>
              <a:t>that</a:t>
            </a:r>
            <a:r>
              <a:rPr dirty="0" sz="2800" spc="-114" i="1">
                <a:latin typeface="Arial"/>
                <a:cs typeface="Arial"/>
              </a:rPr>
              <a:t> </a:t>
            </a:r>
            <a:r>
              <a:rPr dirty="0" sz="2800" spc="-265" i="1">
                <a:latin typeface="Arial"/>
                <a:cs typeface="Arial"/>
              </a:rPr>
              <a:t>Engage</a:t>
            </a:r>
            <a:r>
              <a:rPr dirty="0" sz="2800" spc="-114" i="1">
                <a:latin typeface="Arial"/>
                <a:cs typeface="Arial"/>
              </a:rPr>
              <a:t> </a:t>
            </a:r>
            <a:r>
              <a:rPr dirty="0" sz="2800" spc="-190" i="1">
                <a:latin typeface="Arial"/>
                <a:cs typeface="Arial"/>
              </a:rPr>
              <a:t>Patients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220" i="1">
                <a:latin typeface="Arial"/>
                <a:cs typeface="Arial"/>
              </a:rPr>
              <a:t>(Care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415" i="1">
                <a:latin typeface="Arial"/>
                <a:cs typeface="Arial"/>
              </a:rPr>
              <a:t>STEPs)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" y="1447800"/>
            <a:ext cx="7498080" cy="4294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84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84391"/>
            <a:ext cx="9144000" cy="673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5440171"/>
            <a:ext cx="49168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10" b="1">
                <a:solidFill>
                  <a:srgbClr val="F77F00"/>
                </a:solidFill>
                <a:latin typeface="Arial"/>
                <a:cs typeface="Arial"/>
              </a:rPr>
              <a:t>Studying</a:t>
            </a:r>
            <a:r>
              <a:rPr dirty="0" sz="3600" spc="-170" b="1">
                <a:solidFill>
                  <a:srgbClr val="F77F00"/>
                </a:solidFill>
                <a:latin typeface="Arial"/>
                <a:cs typeface="Arial"/>
              </a:rPr>
              <a:t> </a:t>
            </a:r>
            <a:r>
              <a:rPr dirty="0" sz="3600" spc="-375" b="1">
                <a:solidFill>
                  <a:srgbClr val="F77F00"/>
                </a:solidFill>
                <a:latin typeface="Arial"/>
                <a:cs typeface="Arial"/>
              </a:rPr>
              <a:t>APCM</a:t>
            </a:r>
            <a:r>
              <a:rPr dirty="0" sz="3600" spc="-175" b="1">
                <a:solidFill>
                  <a:srgbClr val="F77F00"/>
                </a:solidFill>
                <a:latin typeface="Arial"/>
                <a:cs typeface="Arial"/>
              </a:rPr>
              <a:t> </a:t>
            </a:r>
            <a:r>
              <a:rPr dirty="0" sz="3600" spc="-210" b="1">
                <a:solidFill>
                  <a:srgbClr val="F77F00"/>
                </a:solidFill>
                <a:latin typeface="Arial"/>
                <a:cs typeface="Arial"/>
              </a:rPr>
              <a:t>in</a:t>
            </a:r>
            <a:r>
              <a:rPr dirty="0" sz="3600" spc="-175" b="1">
                <a:solidFill>
                  <a:srgbClr val="F77F00"/>
                </a:solidFill>
                <a:latin typeface="Arial"/>
                <a:cs typeface="Arial"/>
              </a:rPr>
              <a:t> </a:t>
            </a:r>
            <a:r>
              <a:rPr dirty="0" sz="3600" spc="-325" b="1">
                <a:solidFill>
                  <a:srgbClr val="F77F00"/>
                </a:solidFill>
                <a:latin typeface="Arial"/>
                <a:cs typeface="Arial"/>
              </a:rPr>
              <a:t>Oregon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455420"/>
            <a:ext cx="8662035" cy="46958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299720">
              <a:lnSpc>
                <a:spcPct val="102299"/>
              </a:lnSpc>
              <a:spcBef>
                <a:spcPts val="25"/>
              </a:spcBef>
            </a:pPr>
            <a:r>
              <a:rPr dirty="0" u="heavy" sz="2600" spc="-155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Goal</a:t>
            </a:r>
            <a:r>
              <a:rPr dirty="0" sz="2600" spc="-155">
                <a:solidFill>
                  <a:srgbClr val="02283A"/>
                </a:solidFill>
                <a:latin typeface="Arial"/>
                <a:cs typeface="Arial"/>
              </a:rPr>
              <a:t>: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335">
                <a:solidFill>
                  <a:srgbClr val="02283A"/>
                </a:solidFill>
                <a:latin typeface="Arial"/>
                <a:cs typeface="Arial"/>
              </a:rPr>
              <a:t>To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study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02283A"/>
                </a:solidFill>
                <a:latin typeface="Arial"/>
                <a:cs typeface="Arial"/>
              </a:rPr>
              <a:t>real-</a:t>
            </a:r>
            <a:r>
              <a:rPr dirty="0" sz="2600" spc="-20">
                <a:solidFill>
                  <a:srgbClr val="02283A"/>
                </a:solidFill>
                <a:latin typeface="Arial"/>
                <a:cs typeface="Arial"/>
              </a:rPr>
              <a:t>time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90">
                <a:solidFill>
                  <a:srgbClr val="02283A"/>
                </a:solidFill>
                <a:latin typeface="Arial"/>
                <a:cs typeface="Arial"/>
              </a:rPr>
              <a:t>changes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happening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2283A"/>
                </a:solidFill>
                <a:latin typeface="Arial"/>
                <a:cs typeface="Arial"/>
              </a:rPr>
              <a:t>Oregon 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Community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02283A"/>
                </a:solidFill>
                <a:latin typeface="Arial"/>
                <a:cs typeface="Arial"/>
              </a:rPr>
              <a:t>Health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70">
                <a:solidFill>
                  <a:srgbClr val="02283A"/>
                </a:solidFill>
                <a:latin typeface="Arial"/>
                <a:cs typeface="Arial"/>
              </a:rPr>
              <a:t>Centers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54">
                <a:solidFill>
                  <a:srgbClr val="02283A"/>
                </a:solidFill>
                <a:latin typeface="Arial"/>
                <a:cs typeface="Arial"/>
              </a:rPr>
              <a:t>as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25">
                <a:solidFill>
                  <a:srgbClr val="02283A"/>
                </a:solidFill>
                <a:latin typeface="Arial"/>
                <a:cs typeface="Arial"/>
              </a:rPr>
              <a:t>a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02283A"/>
                </a:solidFill>
                <a:latin typeface="Arial"/>
                <a:cs typeface="Arial"/>
              </a:rPr>
              <a:t>result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10">
                <a:solidFill>
                  <a:srgbClr val="02283A"/>
                </a:solidFill>
                <a:latin typeface="Arial"/>
                <a:cs typeface="Arial"/>
              </a:rPr>
              <a:t>APM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02283A"/>
                </a:solidFill>
                <a:latin typeface="Arial"/>
                <a:cs typeface="Arial"/>
              </a:rPr>
              <a:t>implementation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u="heavy" sz="2600" spc="-105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Setting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: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35">
                <a:solidFill>
                  <a:srgbClr val="02283A"/>
                </a:solidFill>
                <a:latin typeface="Arial"/>
                <a:cs typeface="Arial"/>
              </a:rPr>
              <a:t>Phase</a:t>
            </a:r>
            <a:r>
              <a:rPr dirty="0" sz="2600" spc="-13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45">
                <a:solidFill>
                  <a:srgbClr val="02283A"/>
                </a:solidFill>
                <a:latin typeface="Arial"/>
                <a:cs typeface="Arial"/>
              </a:rPr>
              <a:t>1</a:t>
            </a:r>
            <a:r>
              <a:rPr dirty="0" sz="2600" spc="-13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10">
                <a:solidFill>
                  <a:srgbClr val="02283A"/>
                </a:solidFill>
                <a:latin typeface="Arial"/>
                <a:cs typeface="Arial"/>
              </a:rPr>
              <a:t>APM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390">
                <a:solidFill>
                  <a:srgbClr val="02283A"/>
                </a:solidFill>
                <a:latin typeface="Arial"/>
                <a:cs typeface="Arial"/>
              </a:rPr>
              <a:t>CHCs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(3</a:t>
            </a:r>
            <a:r>
              <a:rPr dirty="0" sz="2600" spc="-13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02283A"/>
                </a:solidFill>
                <a:latin typeface="Arial"/>
                <a:cs typeface="Arial"/>
              </a:rPr>
              <a:t>health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centers,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02283A"/>
                </a:solidFill>
                <a:latin typeface="Arial"/>
                <a:cs typeface="Arial"/>
              </a:rPr>
              <a:t>10</a:t>
            </a:r>
            <a:r>
              <a:rPr dirty="0" sz="2600" spc="-13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2283A"/>
                </a:solidFill>
                <a:latin typeface="Arial"/>
                <a:cs typeface="Arial"/>
              </a:rPr>
              <a:t>practices)</a:t>
            </a:r>
            <a:endParaRPr sz="2600">
              <a:latin typeface="Arial"/>
              <a:cs typeface="Arial"/>
            </a:endParaRPr>
          </a:p>
          <a:p>
            <a:pPr marL="12700" marR="702945">
              <a:lnSpc>
                <a:spcPts val="3100"/>
              </a:lnSpc>
              <a:spcBef>
                <a:spcPts val="1610"/>
              </a:spcBef>
            </a:pPr>
            <a:r>
              <a:rPr dirty="0" u="heavy" sz="2600" spc="-75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Methods</a:t>
            </a:r>
            <a:r>
              <a:rPr dirty="0" sz="2600" spc="-75">
                <a:solidFill>
                  <a:srgbClr val="02283A"/>
                </a:solidFill>
                <a:latin typeface="Arial"/>
                <a:cs typeface="Arial"/>
              </a:rPr>
              <a:t>:</a:t>
            </a:r>
            <a:r>
              <a:rPr dirty="0" sz="26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02283A"/>
                </a:solidFill>
                <a:latin typeface="Arial"/>
                <a:cs typeface="Arial"/>
              </a:rPr>
              <a:t>Site</a:t>
            </a:r>
            <a:r>
              <a:rPr dirty="0" sz="2600" spc="-10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02283A"/>
                </a:solidFill>
                <a:latin typeface="Arial"/>
                <a:cs typeface="Arial"/>
              </a:rPr>
              <a:t>visits, </a:t>
            </a:r>
            <a:r>
              <a:rPr dirty="0" sz="2600" spc="-65">
                <a:solidFill>
                  <a:srgbClr val="02283A"/>
                </a:solidFill>
                <a:latin typeface="Arial"/>
                <a:cs typeface="Arial"/>
              </a:rPr>
              <a:t>qualitative</a:t>
            </a:r>
            <a:r>
              <a:rPr dirty="0" sz="2600" spc="-1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02283A"/>
                </a:solidFill>
                <a:latin typeface="Arial"/>
                <a:cs typeface="Arial"/>
              </a:rPr>
              <a:t>interviews,</a:t>
            </a:r>
            <a:r>
              <a:rPr dirty="0" sz="26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02283A"/>
                </a:solidFill>
                <a:latin typeface="Arial"/>
                <a:cs typeface="Arial"/>
              </a:rPr>
              <a:t>practice-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change </a:t>
            </a:r>
            <a:r>
              <a:rPr dirty="0" sz="2600" spc="-150">
                <a:solidFill>
                  <a:srgbClr val="02283A"/>
                </a:solidFill>
                <a:latin typeface="Arial"/>
                <a:cs typeface="Arial"/>
              </a:rPr>
              <a:t>surveys,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02283A"/>
                </a:solidFill>
                <a:latin typeface="Arial"/>
                <a:cs typeface="Arial"/>
              </a:rPr>
              <a:t>observation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370">
                <a:solidFill>
                  <a:srgbClr val="02283A"/>
                </a:solidFill>
                <a:latin typeface="Arial"/>
                <a:cs typeface="Arial"/>
              </a:rPr>
              <a:t>OPCA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285">
                <a:solidFill>
                  <a:srgbClr val="02283A"/>
                </a:solidFill>
                <a:latin typeface="Arial"/>
                <a:cs typeface="Arial"/>
              </a:rPr>
              <a:t>APCM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02283A"/>
                </a:solidFill>
                <a:latin typeface="Arial"/>
                <a:cs typeface="Arial"/>
              </a:rPr>
              <a:t>Learning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02283A"/>
                </a:solidFill>
                <a:latin typeface="Arial"/>
                <a:cs typeface="Arial"/>
              </a:rPr>
              <a:t>Collaborative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u="heavy" sz="2600" spc="-130">
                <a:solidFill>
                  <a:srgbClr val="02283A"/>
                </a:solidFill>
                <a:uFill>
                  <a:solidFill>
                    <a:srgbClr val="02283A"/>
                  </a:solidFill>
                </a:uFill>
                <a:latin typeface="Arial"/>
                <a:cs typeface="Arial"/>
              </a:rPr>
              <a:t>Funding</a:t>
            </a:r>
            <a:r>
              <a:rPr dirty="0" sz="2600" spc="-130">
                <a:solidFill>
                  <a:srgbClr val="02283A"/>
                </a:solidFill>
                <a:latin typeface="Arial"/>
                <a:cs typeface="Arial"/>
              </a:rPr>
              <a:t>: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02283A"/>
                </a:solidFill>
                <a:latin typeface="Arial"/>
                <a:cs typeface="Arial"/>
              </a:rPr>
              <a:t>Robert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35">
                <a:solidFill>
                  <a:srgbClr val="02283A"/>
                </a:solidFill>
                <a:latin typeface="Arial"/>
                <a:cs typeface="Arial"/>
              </a:rPr>
              <a:t>Wood</a:t>
            </a:r>
            <a:r>
              <a:rPr dirty="0" sz="2600" spc="-1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75">
                <a:solidFill>
                  <a:srgbClr val="02283A"/>
                </a:solidFill>
                <a:latin typeface="Arial"/>
                <a:cs typeface="Arial"/>
              </a:rPr>
              <a:t>Johnson</a:t>
            </a:r>
            <a:r>
              <a:rPr dirty="0" sz="2600" spc="-1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2283A"/>
                </a:solidFill>
                <a:latin typeface="Arial"/>
                <a:cs typeface="Arial"/>
              </a:rPr>
              <a:t>Foundation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95"/>
              </a:spcBef>
            </a:pPr>
            <a:endParaRPr sz="2600">
              <a:latin typeface="Arial"/>
              <a:cs typeface="Arial"/>
            </a:endParaRPr>
          </a:p>
          <a:p>
            <a:pPr algn="just" marL="12700" marR="5080">
              <a:lnSpc>
                <a:spcPct val="99300"/>
              </a:lnSpc>
            </a:pPr>
            <a:r>
              <a:rPr dirty="0" sz="1900" spc="-50">
                <a:solidFill>
                  <a:srgbClr val="02283A"/>
                </a:solidFill>
                <a:latin typeface="Arial"/>
                <a:cs typeface="Arial"/>
              </a:rPr>
              <a:t>Cottrell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330">
                <a:solidFill>
                  <a:srgbClr val="02283A"/>
                </a:solidFill>
                <a:latin typeface="Arial"/>
                <a:cs typeface="Arial"/>
              </a:rPr>
              <a:t>EK,</a:t>
            </a:r>
            <a:r>
              <a:rPr dirty="0" sz="1900" spc="2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02283A"/>
                </a:solidFill>
                <a:latin typeface="Arial"/>
                <a:cs typeface="Arial"/>
              </a:rPr>
              <a:t>Hall</a:t>
            </a:r>
            <a:r>
              <a:rPr dirty="0" sz="1900" spc="-2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15">
                <a:solidFill>
                  <a:srgbClr val="02283A"/>
                </a:solidFill>
                <a:latin typeface="Arial"/>
                <a:cs typeface="Arial"/>
              </a:rPr>
              <a:t>J,</a:t>
            </a:r>
            <a:r>
              <a:rPr dirty="0" sz="1900" spc="2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55">
                <a:solidFill>
                  <a:srgbClr val="02283A"/>
                </a:solidFill>
                <a:latin typeface="Arial"/>
                <a:cs typeface="Arial"/>
              </a:rPr>
              <a:t>Kautz</a:t>
            </a:r>
            <a:r>
              <a:rPr dirty="0" sz="1900" spc="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315">
                <a:solidFill>
                  <a:srgbClr val="02283A"/>
                </a:solidFill>
                <a:latin typeface="Arial"/>
                <a:cs typeface="Arial"/>
              </a:rPr>
              <a:t>G,</a:t>
            </a:r>
            <a:r>
              <a:rPr dirty="0" sz="1900" spc="1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0">
                <a:solidFill>
                  <a:srgbClr val="02283A"/>
                </a:solidFill>
                <a:latin typeface="Arial"/>
                <a:cs typeface="Arial"/>
              </a:rPr>
              <a:t>Angier</a:t>
            </a:r>
            <a:r>
              <a:rPr dirty="0" sz="1900" spc="-3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20">
                <a:solidFill>
                  <a:srgbClr val="02283A"/>
                </a:solidFill>
                <a:latin typeface="Arial"/>
                <a:cs typeface="Arial"/>
              </a:rPr>
              <a:t>H,</a:t>
            </a:r>
            <a:r>
              <a:rPr dirty="0" sz="1900" spc="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02283A"/>
                </a:solidFill>
                <a:latin typeface="Arial"/>
                <a:cs typeface="Arial"/>
              </a:rPr>
              <a:t>Likumahuwa-</a:t>
            </a:r>
            <a:r>
              <a:rPr dirty="0" sz="1900" spc="-145">
                <a:solidFill>
                  <a:srgbClr val="02283A"/>
                </a:solidFill>
                <a:latin typeface="Arial"/>
                <a:cs typeface="Arial"/>
              </a:rPr>
              <a:t>Ackman</a:t>
            </a:r>
            <a:r>
              <a:rPr dirty="0" sz="1900" spc="1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20">
                <a:solidFill>
                  <a:srgbClr val="02283A"/>
                </a:solidFill>
                <a:latin typeface="Arial"/>
                <a:cs typeface="Arial"/>
              </a:rPr>
              <a:t>S,</a:t>
            </a:r>
            <a:r>
              <a:rPr dirty="0" sz="1900" spc="2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55">
                <a:solidFill>
                  <a:srgbClr val="02283A"/>
                </a:solidFill>
                <a:latin typeface="Arial"/>
                <a:cs typeface="Arial"/>
              </a:rPr>
              <a:t>Sisulak</a:t>
            </a:r>
            <a:r>
              <a:rPr dirty="0" sz="1900" spc="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85">
                <a:solidFill>
                  <a:srgbClr val="02283A"/>
                </a:solidFill>
                <a:latin typeface="Arial"/>
                <a:cs typeface="Arial"/>
              </a:rPr>
              <a:t>L,</a:t>
            </a:r>
            <a:r>
              <a:rPr dirty="0" sz="1900" spc="15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02283A"/>
                </a:solidFill>
                <a:latin typeface="Arial"/>
                <a:cs typeface="Arial"/>
              </a:rPr>
              <a:t>Keller</a:t>
            </a:r>
            <a:r>
              <a:rPr dirty="0" sz="1900" spc="114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20">
                <a:solidFill>
                  <a:srgbClr val="02283A"/>
                </a:solidFill>
                <a:latin typeface="Arial"/>
                <a:cs typeface="Arial"/>
              </a:rPr>
              <a:t>S,</a:t>
            </a:r>
            <a:r>
              <a:rPr dirty="0" sz="1900" spc="2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02283A"/>
                </a:solidFill>
                <a:latin typeface="Arial"/>
                <a:cs typeface="Arial"/>
              </a:rPr>
              <a:t>Cameron </a:t>
            </a:r>
            <a:r>
              <a:rPr dirty="0" sz="1900" spc="-285">
                <a:solidFill>
                  <a:srgbClr val="02283A"/>
                </a:solidFill>
                <a:latin typeface="Arial"/>
                <a:cs typeface="Arial"/>
              </a:rPr>
              <a:t>D,</a:t>
            </a:r>
            <a:r>
              <a:rPr dirty="0" sz="1900" spc="15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00">
                <a:solidFill>
                  <a:srgbClr val="02283A"/>
                </a:solidFill>
                <a:latin typeface="Arial"/>
                <a:cs typeface="Arial"/>
              </a:rPr>
              <a:t>DeVoe</a:t>
            </a:r>
            <a:r>
              <a:rPr dirty="0" sz="1900" spc="7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15">
                <a:solidFill>
                  <a:srgbClr val="02283A"/>
                </a:solidFill>
                <a:latin typeface="Arial"/>
                <a:cs typeface="Arial"/>
              </a:rPr>
              <a:t>J,</a:t>
            </a:r>
            <a:r>
              <a:rPr dirty="0" sz="1900" spc="2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75">
                <a:solidFill>
                  <a:srgbClr val="02283A"/>
                </a:solidFill>
                <a:latin typeface="Arial"/>
                <a:cs typeface="Arial"/>
              </a:rPr>
              <a:t>Cohen</a:t>
            </a:r>
            <a:r>
              <a:rPr dirty="0" sz="1900" spc="4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80">
                <a:solidFill>
                  <a:srgbClr val="02283A"/>
                </a:solidFill>
                <a:latin typeface="Arial"/>
                <a:cs typeface="Arial"/>
              </a:rPr>
              <a:t>D.</a:t>
            </a:r>
            <a:r>
              <a:rPr dirty="0" sz="1900" spc="14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Reporting</a:t>
            </a:r>
            <a:r>
              <a:rPr dirty="0" sz="1900" spc="-40">
                <a:solidFill>
                  <a:srgbClr val="02283A"/>
                </a:solidFill>
                <a:latin typeface="Arial"/>
                <a:cs typeface="Arial"/>
              </a:rPr>
              <a:t> from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0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1900" spc="-9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Front</a:t>
            </a:r>
            <a:r>
              <a:rPr dirty="0" sz="1900" spc="-5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02283A"/>
                </a:solidFill>
                <a:latin typeface="Arial"/>
                <a:cs typeface="Arial"/>
              </a:rPr>
              <a:t>Lines:</a:t>
            </a:r>
            <a:r>
              <a:rPr dirty="0" sz="1900" spc="4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70">
                <a:solidFill>
                  <a:srgbClr val="02283A"/>
                </a:solidFill>
                <a:latin typeface="Arial"/>
                <a:cs typeface="Arial"/>
              </a:rPr>
              <a:t>Implementing</a:t>
            </a:r>
            <a:r>
              <a:rPr dirty="0" sz="1900" spc="5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40">
                <a:solidFill>
                  <a:srgbClr val="02283A"/>
                </a:solidFill>
                <a:latin typeface="Arial"/>
                <a:cs typeface="Arial"/>
              </a:rPr>
              <a:t>Oregon’s</a:t>
            </a:r>
            <a:r>
              <a:rPr dirty="0" sz="1900" spc="4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2283A"/>
                </a:solidFill>
                <a:latin typeface="Arial"/>
                <a:cs typeface="Arial"/>
              </a:rPr>
              <a:t>Alternative </a:t>
            </a:r>
            <a:r>
              <a:rPr dirty="0" sz="1900" spc="-135">
                <a:solidFill>
                  <a:srgbClr val="02283A"/>
                </a:solidFill>
                <a:latin typeface="Arial"/>
                <a:cs typeface="Arial"/>
              </a:rPr>
              <a:t>Payment</a:t>
            </a:r>
            <a:r>
              <a:rPr dirty="0" sz="19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50">
                <a:solidFill>
                  <a:srgbClr val="02283A"/>
                </a:solidFill>
                <a:latin typeface="Arial"/>
                <a:cs typeface="Arial"/>
              </a:rPr>
              <a:t>and</a:t>
            </a:r>
            <a:r>
              <a:rPr dirty="0" sz="1900" spc="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15">
                <a:solidFill>
                  <a:srgbClr val="02283A"/>
                </a:solidFill>
                <a:latin typeface="Arial"/>
                <a:cs typeface="Arial"/>
              </a:rPr>
              <a:t>Care</a:t>
            </a:r>
            <a:r>
              <a:rPr dirty="0" sz="1900" spc="8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02283A"/>
                </a:solidFill>
                <a:latin typeface="Arial"/>
                <a:cs typeface="Arial"/>
              </a:rPr>
              <a:t>Model</a:t>
            </a:r>
            <a:r>
              <a:rPr dirty="0" sz="1900" spc="-7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02283A"/>
                </a:solidFill>
                <a:latin typeface="Arial"/>
                <a:cs typeface="Arial"/>
              </a:rPr>
              <a:t>in</a:t>
            </a:r>
            <a:r>
              <a:rPr dirty="0" sz="1900" spc="-6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02283A"/>
                </a:solidFill>
                <a:latin typeface="Arial"/>
                <a:cs typeface="Arial"/>
              </a:rPr>
              <a:t>Community</a:t>
            </a:r>
            <a:r>
              <a:rPr dirty="0" sz="1900" spc="2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Health</a:t>
            </a:r>
            <a:r>
              <a:rPr dirty="0" sz="1900" spc="1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02283A"/>
                </a:solidFill>
                <a:latin typeface="Arial"/>
                <a:cs typeface="Arial"/>
              </a:rPr>
              <a:t>Centers.</a:t>
            </a:r>
            <a:r>
              <a:rPr dirty="0" sz="19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45" i="1">
                <a:solidFill>
                  <a:srgbClr val="02283A"/>
                </a:solidFill>
                <a:latin typeface="Arial"/>
                <a:cs typeface="Arial"/>
              </a:rPr>
              <a:t>The</a:t>
            </a:r>
            <a:r>
              <a:rPr dirty="0" sz="1900" spc="114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25" i="1">
                <a:solidFill>
                  <a:srgbClr val="02283A"/>
                </a:solidFill>
                <a:latin typeface="Arial"/>
                <a:cs typeface="Arial"/>
              </a:rPr>
              <a:t>Journal</a:t>
            </a:r>
            <a:r>
              <a:rPr dirty="0" sz="1900" spc="10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35" i="1">
                <a:solidFill>
                  <a:srgbClr val="02283A"/>
                </a:solidFill>
                <a:latin typeface="Arial"/>
                <a:cs typeface="Arial"/>
              </a:rPr>
              <a:t>of</a:t>
            </a:r>
            <a:r>
              <a:rPr dirty="0" sz="1900" spc="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80" i="1">
                <a:solidFill>
                  <a:srgbClr val="02283A"/>
                </a:solidFill>
                <a:latin typeface="Arial"/>
                <a:cs typeface="Arial"/>
              </a:rPr>
              <a:t>Ambulatory</a:t>
            </a:r>
            <a:r>
              <a:rPr dirty="0" sz="1900" spc="15" i="1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2283A"/>
                </a:solidFill>
                <a:latin typeface="Arial"/>
                <a:cs typeface="Arial"/>
              </a:rPr>
              <a:t>Care </a:t>
            </a:r>
            <a:r>
              <a:rPr dirty="0" sz="1900" spc="-80" i="1">
                <a:solidFill>
                  <a:srgbClr val="02283A"/>
                </a:solidFill>
                <a:latin typeface="Arial"/>
                <a:cs typeface="Arial"/>
              </a:rPr>
              <a:t>Management</a:t>
            </a:r>
            <a:r>
              <a:rPr dirty="0" sz="1900" spc="-80">
                <a:solidFill>
                  <a:srgbClr val="02283A"/>
                </a:solidFill>
                <a:latin typeface="Arial"/>
                <a:cs typeface="Arial"/>
              </a:rPr>
              <a:t>.</a:t>
            </a:r>
            <a:r>
              <a:rPr dirty="0" sz="1900" spc="-5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02283A"/>
                </a:solidFill>
                <a:latin typeface="Arial"/>
                <a:cs typeface="Arial"/>
              </a:rPr>
              <a:t>2017</a:t>
            </a:r>
            <a:r>
              <a:rPr dirty="0" sz="1900">
                <a:solidFill>
                  <a:srgbClr val="02283A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02283A"/>
                </a:solidFill>
                <a:latin typeface="Arial"/>
                <a:cs typeface="Arial"/>
              </a:rPr>
              <a:t>Oct/Dec;40(4):339-</a:t>
            </a:r>
            <a:r>
              <a:rPr dirty="0" sz="1900" spc="-20">
                <a:solidFill>
                  <a:srgbClr val="02283A"/>
                </a:solidFill>
                <a:latin typeface="Arial"/>
                <a:cs typeface="Arial"/>
              </a:rPr>
              <a:t>346.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84371" y="414528"/>
            <a:ext cx="7858125" cy="912494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113790" marR="5080" indent="-1101725">
              <a:lnSpc>
                <a:spcPct val="100699"/>
              </a:lnSpc>
              <a:spcBef>
                <a:spcPts val="75"/>
              </a:spcBef>
            </a:pPr>
            <a:r>
              <a:rPr dirty="0" sz="2900" spc="-360"/>
              <a:t>A</a:t>
            </a:r>
            <a:r>
              <a:rPr dirty="0" sz="2900" spc="-130"/>
              <a:t> </a:t>
            </a:r>
            <a:r>
              <a:rPr dirty="0" sz="2900" spc="-140"/>
              <a:t>Mixed-</a:t>
            </a:r>
            <a:r>
              <a:rPr dirty="0" sz="2900" spc="-175"/>
              <a:t>Methods</a:t>
            </a:r>
            <a:r>
              <a:rPr dirty="0" sz="2900" spc="-130"/>
              <a:t> </a:t>
            </a:r>
            <a:r>
              <a:rPr dirty="0" sz="2900" spc="-215"/>
              <a:t>Evaluation</a:t>
            </a:r>
            <a:r>
              <a:rPr dirty="0" sz="2900" spc="-140"/>
              <a:t> </a:t>
            </a:r>
            <a:r>
              <a:rPr dirty="0" sz="2900" spc="-145"/>
              <a:t>of</a:t>
            </a:r>
            <a:r>
              <a:rPr dirty="0" sz="2900" spc="-135"/>
              <a:t> </a:t>
            </a:r>
            <a:r>
              <a:rPr dirty="0" sz="2900" spc="-225"/>
              <a:t>Payment</a:t>
            </a:r>
            <a:r>
              <a:rPr dirty="0" sz="2900" spc="-140"/>
              <a:t> </a:t>
            </a:r>
            <a:r>
              <a:rPr dirty="0" sz="2900" spc="-240"/>
              <a:t>Reform</a:t>
            </a:r>
            <a:r>
              <a:rPr dirty="0" sz="2900" spc="-130"/>
              <a:t> </a:t>
            </a:r>
            <a:r>
              <a:rPr dirty="0" sz="2900" spc="-25"/>
              <a:t>in </a:t>
            </a:r>
            <a:r>
              <a:rPr dirty="0" sz="2900" spc="-275"/>
              <a:t>Oregon’s</a:t>
            </a:r>
            <a:r>
              <a:rPr dirty="0" sz="2900" spc="-150"/>
              <a:t> </a:t>
            </a:r>
            <a:r>
              <a:rPr dirty="0" sz="2900" spc="-225"/>
              <a:t>Community</a:t>
            </a:r>
            <a:r>
              <a:rPr dirty="0" sz="2900" spc="-155"/>
              <a:t> Health </a:t>
            </a:r>
            <a:r>
              <a:rPr dirty="0" sz="2900" spc="-265"/>
              <a:t>Centers</a:t>
            </a:r>
            <a:endParaRPr sz="2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228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2026-06-17T20:50:55Z</dcterms:created>
  <dcterms:modified xsi:type="dcterms:W3CDTF">2026-06-17T20:50:55Z</dcterms:modified>
</cp:coreProperties>
</file>