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8"/>
            <a:ext cx="12191980" cy="68579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4300" y="2411729"/>
            <a:ext cx="9423400" cy="2034539"/>
          </a:xfrm>
          <a:custGeom>
            <a:avLst/>
            <a:gdLst/>
            <a:ahLst/>
            <a:cxnLst/>
            <a:rect l="l" t="t" r="r" b="b"/>
            <a:pathLst>
              <a:path w="9423400" h="2034539">
                <a:moveTo>
                  <a:pt x="9311640" y="111760"/>
                </a:moveTo>
                <a:lnTo>
                  <a:pt x="111760" y="111760"/>
                </a:lnTo>
                <a:lnTo>
                  <a:pt x="111760" y="279400"/>
                </a:lnTo>
                <a:lnTo>
                  <a:pt x="111760" y="1755140"/>
                </a:lnTo>
                <a:lnTo>
                  <a:pt x="111760" y="1922780"/>
                </a:lnTo>
                <a:lnTo>
                  <a:pt x="9311640" y="1922780"/>
                </a:lnTo>
                <a:lnTo>
                  <a:pt x="9311640" y="1755140"/>
                </a:lnTo>
                <a:lnTo>
                  <a:pt x="9283700" y="1755140"/>
                </a:lnTo>
                <a:lnTo>
                  <a:pt x="9283700" y="1754746"/>
                </a:lnTo>
                <a:lnTo>
                  <a:pt x="9311640" y="1754746"/>
                </a:lnTo>
                <a:lnTo>
                  <a:pt x="9311640" y="279819"/>
                </a:lnTo>
                <a:lnTo>
                  <a:pt x="9283700" y="279819"/>
                </a:lnTo>
                <a:lnTo>
                  <a:pt x="9283700" y="279400"/>
                </a:lnTo>
                <a:lnTo>
                  <a:pt x="9311640" y="279400"/>
                </a:lnTo>
                <a:lnTo>
                  <a:pt x="9311640" y="111760"/>
                </a:lnTo>
                <a:close/>
              </a:path>
              <a:path w="9423400" h="2034539">
                <a:moveTo>
                  <a:pt x="9423400" y="56299"/>
                </a:moveTo>
                <a:lnTo>
                  <a:pt x="9367520" y="56299"/>
                </a:lnTo>
                <a:lnTo>
                  <a:pt x="9367520" y="1978266"/>
                </a:lnTo>
                <a:lnTo>
                  <a:pt x="9423400" y="1978266"/>
                </a:lnTo>
                <a:lnTo>
                  <a:pt x="9423400" y="56299"/>
                </a:lnTo>
                <a:close/>
              </a:path>
              <a:path w="9423400" h="2034539">
                <a:moveTo>
                  <a:pt x="9423400" y="0"/>
                </a:moveTo>
                <a:lnTo>
                  <a:pt x="0" y="0"/>
                </a:lnTo>
                <a:lnTo>
                  <a:pt x="0" y="55880"/>
                </a:lnTo>
                <a:lnTo>
                  <a:pt x="0" y="1978660"/>
                </a:lnTo>
                <a:lnTo>
                  <a:pt x="0" y="2034540"/>
                </a:lnTo>
                <a:lnTo>
                  <a:pt x="9423400" y="2034540"/>
                </a:lnTo>
                <a:lnTo>
                  <a:pt x="9423400" y="1978660"/>
                </a:lnTo>
                <a:lnTo>
                  <a:pt x="55880" y="1978660"/>
                </a:lnTo>
                <a:lnTo>
                  <a:pt x="55880" y="55880"/>
                </a:lnTo>
                <a:lnTo>
                  <a:pt x="9423400" y="55880"/>
                </a:lnTo>
                <a:lnTo>
                  <a:pt x="9423400" y="0"/>
                </a:lnTo>
                <a:close/>
              </a:path>
            </a:pathLst>
          </a:custGeom>
          <a:solidFill>
            <a:srgbClr val="FFFFFF">
              <a:alpha val="9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345979"/>
            <a:ext cx="10399394" cy="966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9934" y="1847470"/>
            <a:ext cx="8672131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sdoh.org/wp-content/uploads/2019/01/NASDOH-Social-Risks-Issue-Brief.pdf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ypeople2020.gov/" TargetMode="External"/><Relationship Id="rId3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sdoh.org/wp-content/uploads/2019/01/NASDOH-Social-Risks-Issue-Brief.pdf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10"/>
            <a:ext cx="12191980" cy="685798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449580" marR="5080" indent="-437515">
              <a:lnSpc>
                <a:spcPts val="5830"/>
              </a:lnSpc>
              <a:spcBef>
                <a:spcPts val="835"/>
              </a:spcBef>
            </a:pPr>
            <a:r>
              <a:rPr dirty="0" spc="120"/>
              <a:t>Shaping</a:t>
            </a:r>
            <a:r>
              <a:rPr dirty="0" spc="-220"/>
              <a:t> </a:t>
            </a:r>
            <a:r>
              <a:rPr dirty="0" spc="204"/>
              <a:t>the</a:t>
            </a:r>
            <a:r>
              <a:rPr dirty="0" spc="-220"/>
              <a:t> </a:t>
            </a:r>
            <a:r>
              <a:rPr dirty="0" spc="130"/>
              <a:t>Future</a:t>
            </a:r>
            <a:r>
              <a:rPr dirty="0" spc="-215"/>
              <a:t> </a:t>
            </a:r>
            <a:r>
              <a:rPr dirty="0"/>
              <a:t>of</a:t>
            </a:r>
            <a:r>
              <a:rPr dirty="0" spc="-225"/>
              <a:t> </a:t>
            </a:r>
            <a:r>
              <a:rPr dirty="0" spc="40"/>
              <a:t>Medical </a:t>
            </a:r>
            <a:r>
              <a:rPr dirty="0" spc="240"/>
              <a:t>and</a:t>
            </a:r>
            <a:r>
              <a:rPr dirty="0" spc="-180"/>
              <a:t> </a:t>
            </a:r>
            <a:r>
              <a:rPr dirty="0"/>
              <a:t>Social</a:t>
            </a:r>
            <a:r>
              <a:rPr dirty="0" spc="-185"/>
              <a:t> </a:t>
            </a:r>
            <a:r>
              <a:rPr dirty="0" spc="75"/>
              <a:t>Care</a:t>
            </a:r>
            <a:r>
              <a:rPr dirty="0" spc="-180"/>
              <a:t> </a:t>
            </a:r>
            <a:r>
              <a:rPr dirty="0" spc="95"/>
              <a:t>Integration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3458" y="4117573"/>
            <a:ext cx="6626225" cy="200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49780" marR="2042160">
              <a:lnSpc>
                <a:spcPct val="111100"/>
              </a:lnSpc>
              <a:spcBef>
                <a:spcPts val="100"/>
              </a:spcBef>
            </a:pPr>
            <a:r>
              <a:rPr dirty="0" sz="2000" spc="-280">
                <a:latin typeface="Arial"/>
                <a:cs typeface="Arial"/>
              </a:rPr>
              <a:t>SIREN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Research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Meeting </a:t>
            </a:r>
            <a:r>
              <a:rPr dirty="0" sz="2000" spc="-100">
                <a:latin typeface="Arial"/>
                <a:cs typeface="Arial"/>
              </a:rPr>
              <a:t>February</a:t>
            </a:r>
            <a:r>
              <a:rPr dirty="0" sz="2000" spc="-90">
                <a:latin typeface="Arial"/>
                <a:cs typeface="Arial"/>
              </a:rPr>
              <a:t> 4,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2019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2000" spc="-140">
                <a:latin typeface="Arial"/>
                <a:cs typeface="Arial"/>
              </a:rPr>
              <a:t>Karen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B.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DeSalvo,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MD,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MPH,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MSc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700" spc="-100">
                <a:latin typeface="Arial"/>
                <a:cs typeface="Arial"/>
              </a:rPr>
              <a:t>Professor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Medicine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and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Population </a:t>
            </a:r>
            <a:r>
              <a:rPr dirty="0" sz="1700" spc="-65">
                <a:latin typeface="Arial"/>
                <a:cs typeface="Arial"/>
              </a:rPr>
              <a:t>Health,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Dell</a:t>
            </a:r>
            <a:r>
              <a:rPr dirty="0" sz="1700" spc="-65">
                <a:latin typeface="Arial"/>
                <a:cs typeface="Arial"/>
              </a:rPr>
              <a:t> Medical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School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700" spc="-150">
                <a:latin typeface="Arial"/>
                <a:cs typeface="Arial"/>
              </a:rPr>
              <a:t>Co-</a:t>
            </a:r>
            <a:r>
              <a:rPr dirty="0" sz="1700" spc="-120">
                <a:latin typeface="Arial"/>
                <a:cs typeface="Arial"/>
              </a:rPr>
              <a:t>Convener,</a:t>
            </a:r>
            <a:r>
              <a:rPr dirty="0" sz="1700" spc="-60">
                <a:latin typeface="Arial"/>
                <a:cs typeface="Arial"/>
              </a:rPr>
              <a:t> National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Alliance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Impact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the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14">
                <a:latin typeface="Arial"/>
                <a:cs typeface="Arial"/>
              </a:rPr>
              <a:t>Social</a:t>
            </a:r>
            <a:r>
              <a:rPr dirty="0" sz="1700" spc="-65">
                <a:latin typeface="Arial"/>
                <a:cs typeface="Arial"/>
              </a:rPr>
              <a:t> Determinants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Health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180"/>
              <a:t>RECOMMENDATIONS</a:t>
            </a:r>
            <a:r>
              <a:rPr dirty="0" sz="4000" spc="-135"/>
              <a:t> </a:t>
            </a:r>
            <a:r>
              <a:rPr dirty="0" sz="4000" spc="-175"/>
              <a:t>FOR</a:t>
            </a:r>
            <a:r>
              <a:rPr dirty="0" sz="4000" spc="-130"/>
              <a:t> </a:t>
            </a:r>
            <a:r>
              <a:rPr dirty="0" sz="4000" spc="-170"/>
              <a:t>EXPLORATION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363866"/>
            <a:ext cx="8056880" cy="416179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45">
                <a:latin typeface="Times New Roman"/>
                <a:cs typeface="Times New Roman"/>
              </a:rPr>
              <a:t>Screening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 spc="55">
                <a:latin typeface="Times New Roman"/>
                <a:cs typeface="Times New Roman"/>
              </a:rPr>
              <a:t>Integration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-20">
                <a:latin typeface="Times New Roman"/>
                <a:cs typeface="Times New Roman"/>
              </a:rPr>
              <a:t>Tool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 spc="50">
                <a:latin typeface="Times New Roman"/>
                <a:cs typeface="Times New Roman"/>
              </a:rPr>
              <a:t>Refinement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Times New Roman"/>
                <a:cs typeface="Times New Roman"/>
              </a:rPr>
              <a:t>Systematic,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Peer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Reviewed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Assessment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85">
                <a:latin typeface="Times New Roman"/>
                <a:cs typeface="Times New Roman"/>
              </a:rPr>
              <a:t>Informed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 spc="65">
                <a:latin typeface="Times New Roman"/>
                <a:cs typeface="Times New Roman"/>
              </a:rPr>
              <a:t>Consent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Times New Roman"/>
                <a:cs typeface="Times New Roman"/>
              </a:rPr>
              <a:t>Patient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Trust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145">
                <a:latin typeface="Times New Roman"/>
                <a:cs typeface="Times New Roman"/>
              </a:rPr>
              <a:t>and</a:t>
            </a:r>
            <a:r>
              <a:rPr dirty="0" sz="3200" spc="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Safety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Times New Roman"/>
                <a:cs typeface="Times New Roman"/>
              </a:rPr>
              <a:t>Social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90">
                <a:latin typeface="Times New Roman"/>
                <a:cs typeface="Times New Roman"/>
              </a:rPr>
              <a:t>Determinants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Health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75">
                <a:latin typeface="Times New Roman"/>
                <a:cs typeface="Times New Roman"/>
              </a:rPr>
              <a:t>Data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70">
                <a:latin typeface="Times New Roman"/>
                <a:cs typeface="Times New Roman"/>
              </a:rPr>
              <a:t>Standards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85">
                <a:latin typeface="Times New Roman"/>
                <a:cs typeface="Times New Roman"/>
              </a:rPr>
              <a:t>Shared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spc="45">
                <a:latin typeface="Times New Roman"/>
                <a:cs typeface="Times New Roman"/>
              </a:rPr>
              <a:t>Learning</a:t>
            </a:r>
            <a:endParaRPr sz="32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75">
                <a:latin typeface="Times New Roman"/>
                <a:cs typeface="Times New Roman"/>
              </a:rPr>
              <a:t>Community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75">
                <a:latin typeface="Times New Roman"/>
                <a:cs typeface="Times New Roman"/>
              </a:rPr>
              <a:t>Data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75">
                <a:latin typeface="Times New Roman"/>
                <a:cs typeface="Times New Roman"/>
              </a:rPr>
              <a:t>Commons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055" y="6147554"/>
            <a:ext cx="8376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  <a:hlinkClick r:id="rId2"/>
              </a:rPr>
              <a:t>http://</a:t>
            </a:r>
            <a:r>
              <a:rPr dirty="0" sz="1800" spc="-20" i="1">
                <a:latin typeface="Times New Roman"/>
                <a:cs typeface="Times New Roman"/>
                <a:hlinkClick r:id="rId2"/>
              </a:rPr>
              <a:t>www.nasdoh.org/wp-</a:t>
            </a:r>
            <a:r>
              <a:rPr dirty="0" sz="1800" spc="-10" i="1">
                <a:latin typeface="Times New Roman"/>
                <a:cs typeface="Times New Roman"/>
                <a:hlinkClick r:id="rId2"/>
              </a:rPr>
              <a:t>content/uploads/2019/01/NASDOH-Social-</a:t>
            </a:r>
            <a:r>
              <a:rPr dirty="0" sz="1800" spc="-20" i="1">
                <a:latin typeface="Times New Roman"/>
                <a:cs typeface="Times New Roman"/>
                <a:hlinkClick r:id="rId2"/>
              </a:rPr>
              <a:t>Risks-</a:t>
            </a:r>
            <a:r>
              <a:rPr dirty="0" sz="1800" spc="-10" i="1">
                <a:latin typeface="Times New Roman"/>
                <a:cs typeface="Times New Roman"/>
                <a:hlinkClick r:id="rId2"/>
              </a:rPr>
              <a:t>Issue-Brief.pdf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90106" y="2869376"/>
            <a:ext cx="541147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70">
                <a:solidFill>
                  <a:srgbClr val="262626"/>
                </a:solidFill>
              </a:rPr>
              <a:t>POLICY</a:t>
            </a:r>
            <a:r>
              <a:rPr dirty="0" sz="6000" spc="-229">
                <a:solidFill>
                  <a:srgbClr val="262626"/>
                </a:solidFill>
              </a:rPr>
              <a:t> </a:t>
            </a:r>
            <a:r>
              <a:rPr dirty="0" sz="6000" spc="-110">
                <a:solidFill>
                  <a:srgbClr val="262626"/>
                </a:solidFill>
              </a:rPr>
              <a:t>ISSUES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706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155"/>
              <a:t>FINANCING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43329"/>
            <a:ext cx="7954009" cy="38138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90">
                <a:latin typeface="Times New Roman"/>
                <a:cs typeface="Times New Roman"/>
              </a:rPr>
              <a:t>Health</a:t>
            </a:r>
            <a:r>
              <a:rPr dirty="0" sz="3600" spc="-7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care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 spc="45">
                <a:latin typeface="Times New Roman"/>
                <a:cs typeface="Times New Roman"/>
              </a:rPr>
              <a:t>dollars</a:t>
            </a:r>
            <a:endParaRPr sz="3600">
              <a:latin typeface="Times New Roman"/>
              <a:cs typeface="Times New Roman"/>
            </a:endParaRPr>
          </a:p>
          <a:p>
            <a:pPr lvl="1" marL="697865" indent="-22796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800" spc="114">
                <a:latin typeface="Times New Roman"/>
                <a:cs typeface="Times New Roman"/>
              </a:rPr>
              <a:t>What</a:t>
            </a:r>
            <a:r>
              <a:rPr dirty="0" sz="2800" spc="-1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allowable</a:t>
            </a:r>
            <a:endParaRPr sz="2800">
              <a:latin typeface="Times New Roman"/>
              <a:cs typeface="Times New Roman"/>
            </a:endParaRPr>
          </a:p>
          <a:p>
            <a:pPr lvl="1" marL="697865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800" spc="55">
                <a:latin typeface="Times New Roman"/>
                <a:cs typeface="Times New Roman"/>
              </a:rPr>
              <a:t>Streamline </a:t>
            </a:r>
            <a:r>
              <a:rPr dirty="0" sz="2800">
                <a:latin typeface="Times New Roman"/>
                <a:cs typeface="Times New Roman"/>
              </a:rPr>
              <a:t>Medicaid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60">
                <a:latin typeface="Times New Roman"/>
                <a:cs typeface="Times New Roman"/>
              </a:rPr>
              <a:t>experimentation</a:t>
            </a:r>
            <a:endParaRPr sz="2800">
              <a:latin typeface="Times New Roman"/>
              <a:cs typeface="Times New Roman"/>
            </a:endParaRPr>
          </a:p>
          <a:p>
            <a:pPr lvl="1" marL="697865" indent="-227965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800" spc="-50">
                <a:latin typeface="Times New Roman"/>
                <a:cs typeface="Times New Roman"/>
              </a:rPr>
              <a:t>All-</a:t>
            </a:r>
            <a:r>
              <a:rPr dirty="0" sz="2800">
                <a:latin typeface="Times New Roman"/>
                <a:cs typeface="Times New Roman"/>
              </a:rPr>
              <a:t>payer</a:t>
            </a:r>
            <a:r>
              <a:rPr dirty="0" sz="2800" spc="114">
                <a:latin typeface="Times New Roman"/>
                <a:cs typeface="Times New Roman"/>
              </a:rPr>
              <a:t> </a:t>
            </a:r>
            <a:r>
              <a:rPr dirty="0" sz="2800" spc="45">
                <a:latin typeface="Times New Roman"/>
                <a:cs typeface="Times New Roman"/>
              </a:rPr>
              <a:t>models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60">
                <a:latin typeface="Times New Roman"/>
                <a:cs typeface="Times New Roman"/>
              </a:rPr>
              <a:t>Alignment</a:t>
            </a:r>
            <a:r>
              <a:rPr dirty="0" sz="3600" spc="-114">
                <a:latin typeface="Times New Roman"/>
                <a:cs typeface="Times New Roman"/>
              </a:rPr>
              <a:t> </a:t>
            </a:r>
            <a:r>
              <a:rPr dirty="0" sz="3600" spc="75">
                <a:latin typeface="Times New Roman"/>
                <a:cs typeface="Times New Roman"/>
              </a:rPr>
              <a:t>with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 spc="120">
                <a:latin typeface="Times New Roman"/>
                <a:cs typeface="Times New Roman"/>
              </a:rPr>
              <a:t>other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 spc="120">
                <a:latin typeface="Times New Roman"/>
                <a:cs typeface="Times New Roman"/>
              </a:rPr>
              <a:t>health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care</a:t>
            </a:r>
            <a:r>
              <a:rPr dirty="0" sz="3600" spc="-105">
                <a:latin typeface="Times New Roman"/>
                <a:cs typeface="Times New Roman"/>
              </a:rPr>
              <a:t> </a:t>
            </a:r>
            <a:r>
              <a:rPr dirty="0" sz="3600" spc="45">
                <a:latin typeface="Times New Roman"/>
                <a:cs typeface="Times New Roman"/>
              </a:rPr>
              <a:t>dollars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60">
                <a:latin typeface="Times New Roman"/>
                <a:cs typeface="Times New Roman"/>
              </a:rPr>
              <a:t>Alignment</a:t>
            </a:r>
            <a:r>
              <a:rPr dirty="0" sz="3600" spc="-100">
                <a:latin typeface="Times New Roman"/>
                <a:cs typeface="Times New Roman"/>
              </a:rPr>
              <a:t> </a:t>
            </a:r>
            <a:r>
              <a:rPr dirty="0" sz="3600" spc="75">
                <a:latin typeface="Times New Roman"/>
                <a:cs typeface="Times New Roman"/>
              </a:rPr>
              <a:t>with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 spc="110">
                <a:latin typeface="Times New Roman"/>
                <a:cs typeface="Times New Roman"/>
              </a:rPr>
              <a:t>non-</a:t>
            </a:r>
            <a:r>
              <a:rPr dirty="0" sz="3600" spc="120">
                <a:latin typeface="Times New Roman"/>
                <a:cs typeface="Times New Roman"/>
              </a:rPr>
              <a:t>health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care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 spc="45">
                <a:latin typeface="Times New Roman"/>
                <a:cs typeface="Times New Roman"/>
              </a:rPr>
              <a:t>dollars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65">
                <a:latin typeface="Times New Roman"/>
                <a:cs typeface="Times New Roman"/>
              </a:rPr>
              <a:t>Creation</a:t>
            </a:r>
            <a:r>
              <a:rPr dirty="0" sz="3600" spc="-1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of</a:t>
            </a:r>
            <a:r>
              <a:rPr dirty="0" sz="3600" spc="-160">
                <a:latin typeface="Times New Roman"/>
                <a:cs typeface="Times New Roman"/>
              </a:rPr>
              <a:t> </a:t>
            </a:r>
            <a:r>
              <a:rPr dirty="0" sz="3600" spc="100">
                <a:latin typeface="Times New Roman"/>
                <a:cs typeface="Times New Roman"/>
              </a:rPr>
              <a:t>shared</a:t>
            </a:r>
            <a:r>
              <a:rPr dirty="0" sz="3600" spc="-160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pools</a:t>
            </a:r>
            <a:r>
              <a:rPr dirty="0" sz="3600" spc="-16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of</a:t>
            </a:r>
            <a:r>
              <a:rPr dirty="0" sz="3600" spc="-160">
                <a:latin typeface="Times New Roman"/>
                <a:cs typeface="Times New Roman"/>
              </a:rPr>
              <a:t> </a:t>
            </a:r>
            <a:r>
              <a:rPr dirty="0" sz="3600" spc="75">
                <a:latin typeface="Times New Roman"/>
                <a:cs typeface="Times New Roman"/>
              </a:rPr>
              <a:t>funds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2502" y="6426327"/>
            <a:ext cx="141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706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150"/>
              <a:t>MEASURING</a:t>
            </a:r>
            <a:r>
              <a:rPr dirty="0" sz="4000" spc="-160"/>
              <a:t> </a:t>
            </a:r>
            <a:r>
              <a:rPr dirty="0" sz="4000" spc="-60"/>
              <a:t>RETURN</a:t>
            </a:r>
            <a:r>
              <a:rPr dirty="0" sz="4000" spc="-145"/>
              <a:t> </a:t>
            </a:r>
            <a:r>
              <a:rPr dirty="0" sz="4000" spc="-55"/>
              <a:t>ON</a:t>
            </a:r>
            <a:r>
              <a:rPr dirty="0" sz="4000" spc="-145"/>
              <a:t> </a:t>
            </a:r>
            <a:r>
              <a:rPr dirty="0" sz="4000" spc="-90"/>
              <a:t>INVESMENT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04530"/>
            <a:ext cx="10120630" cy="300164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No</a:t>
            </a:r>
            <a:r>
              <a:rPr dirty="0" sz="3600" spc="-145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clear</a:t>
            </a:r>
            <a:r>
              <a:rPr dirty="0" sz="3600" spc="-145">
                <a:latin typeface="Times New Roman"/>
                <a:cs typeface="Times New Roman"/>
              </a:rPr>
              <a:t> </a:t>
            </a:r>
            <a:r>
              <a:rPr dirty="0" sz="3600" spc="80">
                <a:latin typeface="Times New Roman"/>
                <a:cs typeface="Times New Roman"/>
              </a:rPr>
              <a:t>lead</a:t>
            </a:r>
            <a:r>
              <a:rPr dirty="0" sz="3600" spc="-145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entity</a:t>
            </a:r>
            <a:r>
              <a:rPr dirty="0" sz="3600" spc="-145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to</a:t>
            </a:r>
            <a:r>
              <a:rPr dirty="0" sz="3600" spc="-140">
                <a:latin typeface="Times New Roman"/>
                <a:cs typeface="Times New Roman"/>
              </a:rPr>
              <a:t> </a:t>
            </a:r>
            <a:r>
              <a:rPr dirty="0" sz="3600" spc="65">
                <a:latin typeface="Times New Roman"/>
                <a:cs typeface="Times New Roman"/>
              </a:rPr>
              <a:t>define</a:t>
            </a:r>
            <a:r>
              <a:rPr dirty="0" sz="3600" spc="-140">
                <a:latin typeface="Times New Roman"/>
                <a:cs typeface="Times New Roman"/>
              </a:rPr>
              <a:t> </a:t>
            </a:r>
            <a:r>
              <a:rPr dirty="0" sz="3600" spc="135">
                <a:latin typeface="Times New Roman"/>
                <a:cs typeface="Times New Roman"/>
              </a:rPr>
              <a:t>the</a:t>
            </a:r>
            <a:r>
              <a:rPr dirty="0" sz="3600" spc="-14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pathway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85">
                <a:latin typeface="Times New Roman"/>
                <a:cs typeface="Times New Roman"/>
              </a:rPr>
              <a:t>Measurement</a:t>
            </a:r>
            <a:r>
              <a:rPr dirty="0" sz="3600" spc="-125">
                <a:latin typeface="Times New Roman"/>
                <a:cs typeface="Times New Roman"/>
              </a:rPr>
              <a:t> </a:t>
            </a:r>
            <a:r>
              <a:rPr dirty="0" sz="3600" spc="85">
                <a:latin typeface="Times New Roman"/>
                <a:cs typeface="Times New Roman"/>
              </a:rPr>
              <a:t>industrial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complex</a:t>
            </a:r>
            <a:endParaRPr sz="3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9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600">
                <a:latin typeface="Times New Roman"/>
                <a:cs typeface="Times New Roman"/>
              </a:rPr>
              <a:t>Begin</a:t>
            </a:r>
            <a:r>
              <a:rPr dirty="0" sz="3600" spc="-125">
                <a:latin typeface="Times New Roman"/>
                <a:cs typeface="Times New Roman"/>
              </a:rPr>
              <a:t> </a:t>
            </a:r>
            <a:r>
              <a:rPr dirty="0" sz="3600" spc="75">
                <a:latin typeface="Times New Roman"/>
                <a:cs typeface="Times New Roman"/>
              </a:rPr>
              <a:t>with</a:t>
            </a:r>
            <a:r>
              <a:rPr dirty="0" sz="3600" spc="-125">
                <a:latin typeface="Times New Roman"/>
                <a:cs typeface="Times New Roman"/>
              </a:rPr>
              <a:t> </a:t>
            </a:r>
            <a:r>
              <a:rPr dirty="0" sz="3600" spc="150">
                <a:latin typeface="Times New Roman"/>
                <a:cs typeface="Times New Roman"/>
              </a:rPr>
              <a:t>end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 spc="105">
                <a:latin typeface="Times New Roman"/>
                <a:cs typeface="Times New Roman"/>
              </a:rPr>
              <a:t>in</a:t>
            </a:r>
            <a:r>
              <a:rPr dirty="0" sz="3600" spc="-120">
                <a:latin typeface="Times New Roman"/>
                <a:cs typeface="Times New Roman"/>
              </a:rPr>
              <a:t> </a:t>
            </a:r>
            <a:r>
              <a:rPr dirty="0" sz="3600" spc="135">
                <a:latin typeface="Times New Roman"/>
                <a:cs typeface="Times New Roman"/>
              </a:rPr>
              <a:t>mind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 spc="160">
                <a:latin typeface="Times New Roman"/>
                <a:cs typeface="Times New Roman"/>
              </a:rPr>
              <a:t>and</a:t>
            </a:r>
            <a:r>
              <a:rPr dirty="0" sz="3600" spc="-12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mitigate</a:t>
            </a:r>
            <a:r>
              <a:rPr dirty="0" sz="3600" spc="-125">
                <a:latin typeface="Times New Roman"/>
                <a:cs typeface="Times New Roman"/>
              </a:rPr>
              <a:t> </a:t>
            </a:r>
            <a:r>
              <a:rPr dirty="0" sz="3600" spc="65">
                <a:latin typeface="Times New Roman"/>
                <a:cs typeface="Times New Roman"/>
              </a:rPr>
              <a:t>new</a:t>
            </a:r>
            <a:r>
              <a:rPr dirty="0" sz="3600" spc="-120">
                <a:latin typeface="Times New Roman"/>
                <a:cs typeface="Times New Roman"/>
              </a:rPr>
              <a:t> </a:t>
            </a:r>
            <a:r>
              <a:rPr dirty="0" sz="3600" spc="140">
                <a:latin typeface="Times New Roman"/>
                <a:cs typeface="Times New Roman"/>
              </a:rPr>
              <a:t>burden</a:t>
            </a:r>
            <a:r>
              <a:rPr dirty="0" sz="3600" spc="-120">
                <a:latin typeface="Times New Roman"/>
                <a:cs typeface="Times New Roman"/>
              </a:rPr>
              <a:t> </a:t>
            </a:r>
            <a:r>
              <a:rPr dirty="0" sz="3600" spc="114">
                <a:latin typeface="Times New Roman"/>
                <a:cs typeface="Times New Roman"/>
              </a:rPr>
              <a:t>on </a:t>
            </a:r>
            <a:r>
              <a:rPr dirty="0" sz="3600" spc="85">
                <a:latin typeface="Times New Roman"/>
                <a:cs typeface="Times New Roman"/>
              </a:rPr>
              <a:t>people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served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160">
                <a:latin typeface="Times New Roman"/>
                <a:cs typeface="Times New Roman"/>
              </a:rPr>
              <a:t>and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135">
                <a:latin typeface="Times New Roman"/>
                <a:cs typeface="Times New Roman"/>
              </a:rPr>
              <a:t>the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system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-90">
                <a:latin typeface="Times New Roman"/>
                <a:cs typeface="Times New Roman"/>
              </a:rPr>
              <a:t>At</a:t>
            </a:r>
            <a:r>
              <a:rPr dirty="0" sz="3600" spc="-10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least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agree</a:t>
            </a:r>
            <a:r>
              <a:rPr dirty="0" sz="3600" spc="-80">
                <a:latin typeface="Times New Roman"/>
                <a:cs typeface="Times New Roman"/>
              </a:rPr>
              <a:t> </a:t>
            </a:r>
            <a:r>
              <a:rPr dirty="0" sz="3600" spc="140">
                <a:latin typeface="Times New Roman"/>
                <a:cs typeface="Times New Roman"/>
              </a:rPr>
              <a:t>on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 spc="65">
                <a:latin typeface="Times New Roman"/>
                <a:cs typeface="Times New Roman"/>
              </a:rPr>
              <a:t>principles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to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 spc="60">
                <a:latin typeface="Times New Roman"/>
                <a:cs typeface="Times New Roman"/>
              </a:rPr>
              <a:t>guide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 spc="135">
                <a:latin typeface="Times New Roman"/>
                <a:cs typeface="Times New Roman"/>
              </a:rPr>
              <a:t>our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-20">
                <a:latin typeface="Times New Roman"/>
                <a:cs typeface="Times New Roman"/>
              </a:rPr>
              <a:t>work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16108"/>
            <a:ext cx="89725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FRAMEWORK</a:t>
            </a:r>
            <a:r>
              <a:rPr dirty="0" spc="-135"/>
              <a:t> </a:t>
            </a:r>
            <a:r>
              <a:rPr dirty="0" spc="-210"/>
              <a:t>FOR</a:t>
            </a:r>
            <a:r>
              <a:rPr dirty="0" spc="-135"/>
              <a:t> </a:t>
            </a:r>
            <a:r>
              <a:rPr dirty="0" spc="-180"/>
              <a:t>ASSESSING</a:t>
            </a:r>
            <a:r>
              <a:rPr dirty="0" spc="-125"/>
              <a:t> </a:t>
            </a:r>
            <a:r>
              <a:rPr dirty="0" spc="-295"/>
              <a:t>ROI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667" y="1235665"/>
            <a:ext cx="11206480" cy="546163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526415" algn="l"/>
              </a:tabLst>
            </a:pPr>
            <a:r>
              <a:rPr dirty="0" sz="1900" spc="-140">
                <a:latin typeface="Arial"/>
                <a:cs typeface="Arial"/>
              </a:rPr>
              <a:t>Converge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on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parsimonious set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measures.</a:t>
            </a:r>
            <a:endParaRPr sz="19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6415" algn="l"/>
              </a:tabLst>
            </a:pPr>
            <a:r>
              <a:rPr dirty="0" sz="1900" spc="-130">
                <a:latin typeface="Arial"/>
                <a:cs typeface="Arial"/>
              </a:rPr>
              <a:t>Balance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goals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interests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all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involved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sectors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and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impacted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people </a:t>
            </a:r>
            <a:r>
              <a:rPr dirty="0" sz="1900" spc="-105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communities.</a:t>
            </a:r>
            <a:endParaRPr sz="1900">
              <a:latin typeface="Arial"/>
              <a:cs typeface="Arial"/>
            </a:endParaRPr>
          </a:p>
          <a:p>
            <a:pPr marL="526415" marR="88265" indent="-514350">
              <a:lnSpc>
                <a:spcPts val="2030"/>
              </a:lnSpc>
              <a:spcBef>
                <a:spcPts val="1065"/>
              </a:spcBef>
              <a:buAutoNum type="arabicPeriod"/>
              <a:tabLst>
                <a:tab pos="526415" algn="l"/>
              </a:tabLst>
            </a:pPr>
            <a:r>
              <a:rPr dirty="0" sz="1900" spc="-105">
                <a:latin typeface="Arial"/>
                <a:cs typeface="Arial"/>
              </a:rPr>
              <a:t>Capture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ecologic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complexity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4">
                <a:latin typeface="Arial"/>
                <a:cs typeface="Arial"/>
              </a:rPr>
              <a:t>SDOH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reflecting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impact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interventions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on </a:t>
            </a:r>
            <a:r>
              <a:rPr dirty="0" sz="1900" spc="-55">
                <a:latin typeface="Arial"/>
                <a:cs typeface="Arial"/>
              </a:rPr>
              <a:t>health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well-</a:t>
            </a:r>
            <a:r>
              <a:rPr dirty="0" sz="1900" spc="-80">
                <a:latin typeface="Arial"/>
                <a:cs typeface="Arial"/>
              </a:rPr>
              <a:t>being, </a:t>
            </a:r>
            <a:r>
              <a:rPr dirty="0" sz="1900" spc="-25">
                <a:latin typeface="Arial"/>
                <a:cs typeface="Arial"/>
              </a:rPr>
              <a:t>on </a:t>
            </a:r>
            <a:r>
              <a:rPr dirty="0" sz="1900" spc="-70">
                <a:latin typeface="Arial"/>
                <a:cs typeface="Arial"/>
              </a:rPr>
              <a:t>individuals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the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communities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in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which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they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live.</a:t>
            </a:r>
            <a:endParaRPr sz="19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</a:tabLst>
            </a:pPr>
            <a:r>
              <a:rPr dirty="0" sz="1900" spc="-105">
                <a:latin typeface="Arial"/>
                <a:cs typeface="Arial"/>
              </a:rPr>
              <a:t>Capture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individual’s</a:t>
            </a:r>
            <a:r>
              <a:rPr dirty="0" sz="1900" spc="-85">
                <a:latin typeface="Arial"/>
                <a:cs typeface="Arial"/>
              </a:rPr>
              <a:t> perspective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on </a:t>
            </a:r>
            <a:r>
              <a:rPr dirty="0" sz="1900" spc="-55">
                <a:latin typeface="Arial"/>
                <a:cs typeface="Arial"/>
              </a:rPr>
              <a:t>health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and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well-</a:t>
            </a:r>
            <a:r>
              <a:rPr dirty="0" sz="1900" spc="-10">
                <a:latin typeface="Arial"/>
                <a:cs typeface="Arial"/>
              </a:rPr>
              <a:t>being.</a:t>
            </a:r>
            <a:endParaRPr sz="1900">
              <a:latin typeface="Arial"/>
              <a:cs typeface="Arial"/>
            </a:endParaRPr>
          </a:p>
          <a:p>
            <a:pPr marL="526415" marR="109855" indent="-514350">
              <a:lnSpc>
                <a:spcPts val="2070"/>
              </a:lnSpc>
              <a:spcBef>
                <a:spcPts val="1000"/>
              </a:spcBef>
              <a:buAutoNum type="arabicPeriod"/>
              <a:tabLst>
                <a:tab pos="526415" algn="l"/>
              </a:tabLst>
            </a:pPr>
            <a:r>
              <a:rPr dirty="0" sz="1900" spc="-65">
                <a:latin typeface="Arial"/>
                <a:cs typeface="Arial"/>
              </a:rPr>
              <a:t>Minimize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additional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burden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the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clinical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or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social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services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setting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but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rather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should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be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drawn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from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existing </a:t>
            </a:r>
            <a:r>
              <a:rPr dirty="0" sz="1900" spc="-90">
                <a:latin typeface="Arial"/>
                <a:cs typeface="Arial"/>
              </a:rPr>
              <a:t>data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when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available.</a:t>
            </a:r>
            <a:endParaRPr sz="1900">
              <a:latin typeface="Arial"/>
              <a:cs typeface="Arial"/>
            </a:endParaRPr>
          </a:p>
          <a:p>
            <a:pPr marL="526415" marR="5080" indent="-514350">
              <a:lnSpc>
                <a:spcPts val="2070"/>
              </a:lnSpc>
              <a:spcBef>
                <a:spcPts val="960"/>
              </a:spcBef>
              <a:buAutoNum type="arabicPeriod"/>
              <a:tabLst>
                <a:tab pos="526415" algn="l"/>
              </a:tabLst>
            </a:pPr>
            <a:r>
              <a:rPr dirty="0" sz="1900" spc="-80">
                <a:latin typeface="Arial"/>
                <a:cs typeface="Arial"/>
              </a:rPr>
              <a:t>Align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with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standardized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quality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metrics, </a:t>
            </a:r>
            <a:r>
              <a:rPr dirty="0" sz="1900" spc="-85">
                <a:latin typeface="Arial"/>
                <a:cs typeface="Arial"/>
              </a:rPr>
              <a:t>when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available,</a:t>
            </a:r>
            <a:r>
              <a:rPr dirty="0" sz="1900" spc="-70">
                <a:latin typeface="Arial"/>
                <a:cs typeface="Arial"/>
              </a:rPr>
              <a:t> including </a:t>
            </a:r>
            <a:r>
              <a:rPr dirty="0" sz="1900" spc="-85">
                <a:latin typeface="Arial"/>
                <a:cs typeface="Arial"/>
              </a:rPr>
              <a:t>those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used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for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value-</a:t>
            </a:r>
            <a:r>
              <a:rPr dirty="0" sz="1900" spc="-130">
                <a:latin typeface="Arial"/>
                <a:cs typeface="Arial"/>
              </a:rPr>
              <a:t>based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contracting </a:t>
            </a:r>
            <a:r>
              <a:rPr dirty="0" sz="1900" spc="-25">
                <a:latin typeface="Arial"/>
                <a:cs typeface="Arial"/>
              </a:rPr>
              <a:t>and </a:t>
            </a:r>
            <a:r>
              <a:rPr dirty="0" sz="1900" spc="-10">
                <a:latin typeface="Arial"/>
                <a:cs typeface="Arial"/>
              </a:rPr>
              <a:t>payment.</a:t>
            </a:r>
            <a:endParaRPr sz="19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526415" algn="l"/>
              </a:tabLst>
            </a:pPr>
            <a:r>
              <a:rPr dirty="0" sz="1900" spc="-95">
                <a:latin typeface="Arial"/>
                <a:cs typeface="Arial"/>
              </a:rPr>
              <a:t>Reflect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55">
                <a:latin typeface="Arial"/>
                <a:cs typeface="Arial"/>
              </a:rPr>
              <a:t>cascade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actions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25">
                <a:latin typeface="Arial"/>
                <a:cs typeface="Arial"/>
              </a:rPr>
              <a:t>address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social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determinants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health</a:t>
            </a:r>
            <a:endParaRPr sz="1900">
              <a:latin typeface="Arial"/>
              <a:cs typeface="Arial"/>
            </a:endParaRPr>
          </a:p>
          <a:p>
            <a:pPr marL="526415" marR="186690" indent="-514350">
              <a:lnSpc>
                <a:spcPts val="2070"/>
              </a:lnSpc>
              <a:spcBef>
                <a:spcPts val="994"/>
              </a:spcBef>
              <a:buAutoNum type="arabicPeriod"/>
              <a:tabLst>
                <a:tab pos="526415" algn="l"/>
              </a:tabLst>
            </a:pPr>
            <a:r>
              <a:rPr dirty="0" sz="1900" spc="-95">
                <a:latin typeface="Arial"/>
                <a:cs typeface="Arial"/>
              </a:rPr>
              <a:t>Provide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information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about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near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term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90">
                <a:latin typeface="Arial"/>
                <a:cs typeface="Arial"/>
              </a:rPr>
              <a:t>outcomes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0">
                <a:latin typeface="Arial"/>
                <a:cs typeface="Arial"/>
              </a:rPr>
              <a:t>accelerate</a:t>
            </a:r>
            <a:r>
              <a:rPr dirty="0" sz="1900" spc="-75">
                <a:latin typeface="Arial"/>
                <a:cs typeface="Arial"/>
              </a:rPr>
              <a:t> learning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inform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expedite </a:t>
            </a:r>
            <a:r>
              <a:rPr dirty="0" sz="1900" spc="-10">
                <a:latin typeface="Arial"/>
                <a:cs typeface="Arial"/>
              </a:rPr>
              <a:t>appropriate changes.</a:t>
            </a:r>
            <a:endParaRPr sz="1900">
              <a:latin typeface="Arial"/>
              <a:cs typeface="Arial"/>
            </a:endParaRPr>
          </a:p>
          <a:p>
            <a:pPr marL="526415" marR="1129030" indent="-514350">
              <a:lnSpc>
                <a:spcPts val="2070"/>
              </a:lnSpc>
              <a:spcBef>
                <a:spcPts val="960"/>
              </a:spcBef>
              <a:buAutoNum type="arabicPeriod"/>
              <a:tabLst>
                <a:tab pos="526415" algn="l"/>
              </a:tabLst>
            </a:pPr>
            <a:r>
              <a:rPr dirty="0" sz="1900" spc="-55">
                <a:latin typeface="Arial"/>
                <a:cs typeface="Arial"/>
              </a:rPr>
              <a:t>Allow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for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55">
                <a:latin typeface="Arial"/>
                <a:cs typeface="Arial"/>
              </a:rPr>
              <a:t>population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stratification,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evaluating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risk </a:t>
            </a:r>
            <a:r>
              <a:rPr dirty="0" sz="1900" spc="-55">
                <a:latin typeface="Arial"/>
                <a:cs typeface="Arial"/>
              </a:rPr>
              <a:t>reduction,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inform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payment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10">
                <a:latin typeface="Arial"/>
                <a:cs typeface="Arial"/>
              </a:rPr>
              <a:t>and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outcome measurement.</a:t>
            </a:r>
            <a:endParaRPr sz="1900">
              <a:latin typeface="Arial"/>
              <a:cs typeface="Arial"/>
            </a:endParaRPr>
          </a:p>
          <a:p>
            <a:pPr marL="526415" marR="127000" indent="-514350">
              <a:lnSpc>
                <a:spcPts val="2070"/>
              </a:lnSpc>
              <a:spcBef>
                <a:spcPts val="960"/>
              </a:spcBef>
              <a:buAutoNum type="arabicPeriod"/>
              <a:tabLst>
                <a:tab pos="526415" algn="l"/>
              </a:tabLst>
            </a:pPr>
            <a:r>
              <a:rPr dirty="0" sz="1900" spc="-125">
                <a:latin typeface="Arial"/>
                <a:cs typeface="Arial"/>
              </a:rPr>
              <a:t>Evaluate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added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95">
                <a:latin typeface="Arial"/>
                <a:cs typeface="Arial"/>
              </a:rPr>
              <a:t>value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developing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new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outcome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30">
                <a:latin typeface="Arial"/>
                <a:cs typeface="Arial"/>
              </a:rPr>
              <a:t>measures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to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reflect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40">
                <a:latin typeface="Arial"/>
                <a:cs typeface="Arial"/>
              </a:rPr>
              <a:t>the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impact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254">
                <a:latin typeface="Arial"/>
                <a:cs typeface="Arial"/>
              </a:rPr>
              <a:t>SDOH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interventions </a:t>
            </a:r>
            <a:r>
              <a:rPr dirty="0" sz="1900" spc="-140">
                <a:latin typeface="Arial"/>
                <a:cs typeface="Arial"/>
              </a:rPr>
              <a:t>such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90">
                <a:latin typeface="Arial"/>
                <a:cs typeface="Arial"/>
              </a:rPr>
              <a:t>as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measure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 spc="-130">
                <a:latin typeface="Arial"/>
                <a:cs typeface="Arial"/>
              </a:rPr>
              <a:t>Social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175">
                <a:latin typeface="Arial"/>
                <a:cs typeface="Arial"/>
              </a:rPr>
              <a:t>Care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Sensitive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Conditions.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706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204"/>
              <a:t>IMPLEMENTATION</a:t>
            </a:r>
            <a:r>
              <a:rPr dirty="0" sz="4000" spc="-135"/>
              <a:t> </a:t>
            </a:r>
            <a:r>
              <a:rPr dirty="0" sz="4000" spc="-305"/>
              <a:t>&amp;</a:t>
            </a:r>
            <a:r>
              <a:rPr dirty="0" sz="4000" spc="-135"/>
              <a:t> </a:t>
            </a:r>
            <a:r>
              <a:rPr dirty="0" sz="4000" spc="-165"/>
              <a:t>ACTION</a:t>
            </a:r>
            <a:r>
              <a:rPr dirty="0" sz="4000" spc="-130"/>
              <a:t> </a:t>
            </a:r>
            <a:r>
              <a:rPr dirty="0" sz="4000" spc="-165"/>
              <a:t>STRATEGIES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04530"/>
            <a:ext cx="6873240" cy="312864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-65">
                <a:latin typeface="Times New Roman"/>
                <a:cs typeface="Times New Roman"/>
              </a:rPr>
              <a:t>“Rifle</a:t>
            </a:r>
            <a:r>
              <a:rPr dirty="0" sz="3600" spc="-10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shot”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100">
                <a:latin typeface="Times New Roman"/>
                <a:cs typeface="Times New Roman"/>
              </a:rPr>
              <a:t>approach</a:t>
            </a:r>
            <a:r>
              <a:rPr dirty="0" sz="3600" spc="-105">
                <a:latin typeface="Times New Roman"/>
                <a:cs typeface="Times New Roman"/>
              </a:rPr>
              <a:t> </a:t>
            </a:r>
            <a:r>
              <a:rPr dirty="0" sz="3600" spc="-295">
                <a:latin typeface="Times New Roman"/>
                <a:cs typeface="Times New Roman"/>
              </a:rPr>
              <a:t>v.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systemic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Are</a:t>
            </a:r>
            <a:r>
              <a:rPr dirty="0" sz="3600" spc="-150">
                <a:latin typeface="Times New Roman"/>
                <a:cs typeface="Times New Roman"/>
              </a:rPr>
              <a:t> </a:t>
            </a:r>
            <a:r>
              <a:rPr dirty="0" sz="3600" spc="65">
                <a:latin typeface="Times New Roman"/>
                <a:cs typeface="Times New Roman"/>
              </a:rPr>
              <a:t>some</a:t>
            </a:r>
            <a:r>
              <a:rPr dirty="0" sz="3600" spc="-150">
                <a:latin typeface="Times New Roman"/>
                <a:cs typeface="Times New Roman"/>
              </a:rPr>
              <a:t> </a:t>
            </a:r>
            <a:r>
              <a:rPr dirty="0" sz="3600" spc="100">
                <a:latin typeface="Times New Roman"/>
                <a:cs typeface="Times New Roman"/>
              </a:rPr>
              <a:t>needs</a:t>
            </a:r>
            <a:r>
              <a:rPr dirty="0" sz="3600" spc="-16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“gateway”?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Build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sz="3600" spc="95">
                <a:latin typeface="Times New Roman"/>
                <a:cs typeface="Times New Roman"/>
              </a:rPr>
              <a:t>a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sz="3600" spc="60">
                <a:latin typeface="Times New Roman"/>
                <a:cs typeface="Times New Roman"/>
              </a:rPr>
              <a:t>stronger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u="sng" sz="3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of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sz="3600" spc="85">
                <a:latin typeface="Times New Roman"/>
                <a:cs typeface="Times New Roman"/>
              </a:rPr>
              <a:t>supports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Potential</a:t>
            </a:r>
            <a:r>
              <a:rPr dirty="0" sz="3600" spc="-65">
                <a:latin typeface="Times New Roman"/>
                <a:cs typeface="Times New Roman"/>
              </a:rPr>
              <a:t> </a:t>
            </a:r>
            <a:r>
              <a:rPr dirty="0" sz="3600" spc="55">
                <a:latin typeface="Times New Roman"/>
                <a:cs typeface="Times New Roman"/>
              </a:rPr>
              <a:t>to</a:t>
            </a:r>
            <a:r>
              <a:rPr dirty="0" sz="3600" spc="-65">
                <a:latin typeface="Times New Roman"/>
                <a:cs typeface="Times New Roman"/>
              </a:rPr>
              <a:t> </a:t>
            </a:r>
            <a:r>
              <a:rPr dirty="0" sz="3600" spc="90">
                <a:latin typeface="Times New Roman"/>
                <a:cs typeface="Times New Roman"/>
              </a:rPr>
              <a:t>demonstrate</a:t>
            </a:r>
            <a:r>
              <a:rPr dirty="0" sz="3600" spc="-60">
                <a:latin typeface="Times New Roman"/>
                <a:cs typeface="Times New Roman"/>
              </a:rPr>
              <a:t> </a:t>
            </a:r>
            <a:r>
              <a:rPr dirty="0" sz="3600" spc="140">
                <a:latin typeface="Times New Roman"/>
                <a:cs typeface="Times New Roman"/>
              </a:rPr>
              <a:t>no</a:t>
            </a:r>
            <a:r>
              <a:rPr dirty="0" sz="3600" spc="-65">
                <a:latin typeface="Times New Roman"/>
                <a:cs typeface="Times New Roman"/>
              </a:rPr>
              <a:t> </a:t>
            </a:r>
            <a:r>
              <a:rPr dirty="0" sz="3600" spc="65">
                <a:latin typeface="Times New Roman"/>
                <a:cs typeface="Times New Roman"/>
              </a:rPr>
              <a:t>impact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135">
                <a:latin typeface="Times New Roman"/>
                <a:cs typeface="Times New Roman"/>
              </a:rPr>
              <a:t>The</a:t>
            </a:r>
            <a:r>
              <a:rPr dirty="0" sz="3600" spc="-10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science</a:t>
            </a:r>
            <a:r>
              <a:rPr dirty="0" sz="3600" spc="-9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is</a:t>
            </a:r>
            <a:r>
              <a:rPr dirty="0" sz="3600" spc="-105">
                <a:latin typeface="Times New Roman"/>
                <a:cs typeface="Times New Roman"/>
              </a:rPr>
              <a:t> </a:t>
            </a:r>
            <a:r>
              <a:rPr dirty="0" sz="3600" spc="45">
                <a:latin typeface="Times New Roman"/>
                <a:cs typeface="Times New Roman"/>
              </a:rPr>
              <a:t>complicated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829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pc="-355"/>
              <a:t>D</a:t>
            </a:r>
            <a:r>
              <a:rPr dirty="0" spc="-560"/>
              <a:t>A</a:t>
            </a:r>
            <a:r>
              <a:rPr dirty="0" spc="-545"/>
              <a:t>T</a:t>
            </a:r>
            <a:r>
              <a:rPr dirty="0" spc="-50"/>
              <a:t>A</a:t>
            </a:r>
            <a:r>
              <a:rPr dirty="0" spc="-170"/>
              <a:t> </a:t>
            </a:r>
            <a:r>
              <a:rPr dirty="0"/>
              <a:t>AND</a:t>
            </a:r>
            <a:r>
              <a:rPr dirty="0" spc="-175"/>
              <a:t> </a:t>
            </a:r>
            <a:r>
              <a:rPr dirty="0" spc="-275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4345"/>
            <a:ext cx="4409440" cy="4043679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41300" marR="108585" indent="-228600">
              <a:lnSpc>
                <a:spcPct val="79900"/>
              </a:lnSpc>
              <a:spcBef>
                <a:spcPts val="86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latin typeface="Times New Roman"/>
                <a:cs typeface="Times New Roman"/>
              </a:rPr>
              <a:t>Automating</a:t>
            </a:r>
            <a:r>
              <a:rPr dirty="0" sz="3200" spc="105">
                <a:latin typeface="Times New Roman"/>
                <a:cs typeface="Times New Roman"/>
              </a:rPr>
              <a:t> </a:t>
            </a:r>
            <a:r>
              <a:rPr dirty="0" sz="3200" spc="120">
                <a:latin typeface="Times New Roman"/>
                <a:cs typeface="Times New Roman"/>
              </a:rPr>
              <a:t>the</a:t>
            </a:r>
            <a:r>
              <a:rPr dirty="0" sz="3200" spc="10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process </a:t>
            </a:r>
            <a:r>
              <a:rPr dirty="0" sz="3200" spc="135">
                <a:latin typeface="Times New Roman"/>
                <a:cs typeface="Times New Roman"/>
              </a:rPr>
              <a:t>and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leveraging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analytics</a:t>
            </a:r>
            <a:endParaRPr sz="3200">
              <a:latin typeface="Times New Roman"/>
              <a:cs typeface="Times New Roman"/>
            </a:endParaRPr>
          </a:p>
          <a:p>
            <a:pPr marL="241300" marR="27305" indent="-228600">
              <a:lnSpc>
                <a:spcPts val="31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latin typeface="Times New Roman"/>
                <a:cs typeface="Times New Roman"/>
              </a:rPr>
              <a:t>Linking</a:t>
            </a:r>
            <a:r>
              <a:rPr dirty="0" sz="3200" spc="35">
                <a:latin typeface="Times New Roman"/>
                <a:cs typeface="Times New Roman"/>
              </a:rPr>
              <a:t> </a:t>
            </a:r>
            <a:r>
              <a:rPr dirty="0" sz="3200" spc="50">
                <a:latin typeface="Times New Roman"/>
                <a:cs typeface="Times New Roman"/>
              </a:rPr>
              <a:t>to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resources</a:t>
            </a:r>
            <a:r>
              <a:rPr dirty="0" sz="3200" spc="30">
                <a:latin typeface="Times New Roman"/>
                <a:cs typeface="Times New Roman"/>
              </a:rPr>
              <a:t> </a:t>
            </a:r>
            <a:r>
              <a:rPr dirty="0" sz="3200" spc="120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closing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120">
                <a:latin typeface="Times New Roman"/>
                <a:cs typeface="Times New Roman"/>
              </a:rPr>
              <a:t>the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35">
                <a:latin typeface="Times New Roman"/>
                <a:cs typeface="Times New Roman"/>
              </a:rPr>
              <a:t>loop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99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latin typeface="Times New Roman"/>
                <a:cs typeface="Times New Roman"/>
              </a:rPr>
              <a:t>Assessing</a:t>
            </a:r>
            <a:r>
              <a:rPr dirty="0" sz="3200" spc="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individual</a:t>
            </a:r>
            <a:r>
              <a:rPr dirty="0" sz="3200" spc="100">
                <a:latin typeface="Times New Roman"/>
                <a:cs typeface="Times New Roman"/>
              </a:rPr>
              <a:t> </a:t>
            </a: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risk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135">
                <a:latin typeface="Times New Roman"/>
                <a:cs typeface="Times New Roman"/>
              </a:rPr>
              <a:t>and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u="sng" sz="3200" spc="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need</a:t>
            </a:r>
            <a:endParaRPr sz="3200">
              <a:latin typeface="Times New Roman"/>
              <a:cs typeface="Times New Roman"/>
            </a:endParaRPr>
          </a:p>
          <a:p>
            <a:pPr lvl="1" marL="697865" indent="-227965">
              <a:lnSpc>
                <a:spcPts val="3105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800" spc="-10">
                <a:latin typeface="Times New Roman"/>
                <a:cs typeface="Times New Roman"/>
              </a:rPr>
              <a:t>Predictive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analytics</a:t>
            </a:r>
            <a:endParaRPr sz="2800">
              <a:latin typeface="Times New Roman"/>
              <a:cs typeface="Times New Roman"/>
            </a:endParaRPr>
          </a:p>
          <a:p>
            <a:pPr lvl="1" marL="697865" indent="-227965">
              <a:lnSpc>
                <a:spcPts val="3279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800">
                <a:latin typeface="Times New Roman"/>
                <a:cs typeface="Times New Roman"/>
              </a:rPr>
              <a:t>Social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Risk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Scores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 spc="-100">
                <a:latin typeface="Times New Roman"/>
                <a:cs typeface="Times New Roman"/>
              </a:rPr>
              <a:t>HIPAA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50">
                <a:latin typeface="Times New Roman"/>
                <a:cs typeface="Times New Roman"/>
              </a:rPr>
              <a:t>enough?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426" y="1027906"/>
            <a:ext cx="3554894" cy="54640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795" rIns="0" bIns="0" rtlCol="0" vert="horz">
            <a:spAutoFit/>
          </a:bodyPr>
          <a:lstStyle/>
          <a:p>
            <a:pPr marL="271145">
              <a:lnSpc>
                <a:spcPct val="100000"/>
              </a:lnSpc>
              <a:spcBef>
                <a:spcPts val="100"/>
              </a:spcBef>
            </a:pPr>
            <a:r>
              <a:rPr dirty="0" sz="4000" spc="-165"/>
              <a:t>RETHINKING</a:t>
            </a:r>
            <a:r>
              <a:rPr dirty="0" sz="4000" spc="-120"/>
              <a:t> </a:t>
            </a:r>
            <a:r>
              <a:rPr dirty="0" sz="4000" spc="-140"/>
              <a:t>THE</a:t>
            </a:r>
            <a:r>
              <a:rPr dirty="0" sz="4000" spc="-114"/>
              <a:t> </a:t>
            </a:r>
            <a:r>
              <a:rPr dirty="0" sz="4000" spc="-155"/>
              <a:t>RESOURCES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720502" y="1681163"/>
            <a:ext cx="8354059" cy="4653915"/>
            <a:chOff x="1720502" y="1681163"/>
            <a:chExt cx="8354059" cy="4653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050" y="1741200"/>
              <a:ext cx="8145025" cy="4583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25264" y="1685926"/>
              <a:ext cx="8344534" cy="4644390"/>
            </a:xfrm>
            <a:custGeom>
              <a:avLst/>
              <a:gdLst/>
              <a:ahLst/>
              <a:cxnLst/>
              <a:rect l="l" t="t" r="r" b="b"/>
              <a:pathLst>
                <a:path w="8344534" h="4644390">
                  <a:moveTo>
                    <a:pt x="0" y="0"/>
                  </a:moveTo>
                  <a:lnTo>
                    <a:pt x="8343970" y="0"/>
                  </a:lnTo>
                  <a:lnTo>
                    <a:pt x="8343970" y="4643982"/>
                  </a:lnTo>
                  <a:lnTo>
                    <a:pt x="0" y="46439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309" y="877374"/>
            <a:ext cx="5050292" cy="35915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640" y="3342807"/>
            <a:ext cx="5272009" cy="305834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154120" y="2668549"/>
            <a:ext cx="3521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 b="0">
                <a:latin typeface="Arial"/>
                <a:cs typeface="Arial"/>
              </a:rPr>
              <a:t>Alexa</a:t>
            </a:r>
            <a:r>
              <a:rPr dirty="0" sz="2800" spc="-14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will</a:t>
            </a:r>
            <a:r>
              <a:rPr dirty="0" sz="2800" spc="-140" b="0">
                <a:latin typeface="Arial"/>
                <a:cs typeface="Arial"/>
              </a:rPr>
              <a:t> </a:t>
            </a:r>
            <a:r>
              <a:rPr dirty="0" sz="2800" spc="-225" b="0">
                <a:latin typeface="Arial"/>
                <a:cs typeface="Arial"/>
              </a:rPr>
              <a:t>see</a:t>
            </a:r>
            <a:r>
              <a:rPr dirty="0" sz="2800" spc="-140" b="0">
                <a:latin typeface="Arial"/>
                <a:cs typeface="Arial"/>
              </a:rPr>
              <a:t> </a:t>
            </a:r>
            <a:r>
              <a:rPr dirty="0" sz="2800" spc="-130" b="0">
                <a:latin typeface="Arial"/>
                <a:cs typeface="Arial"/>
              </a:rPr>
              <a:t>you</a:t>
            </a:r>
            <a:r>
              <a:rPr dirty="0" sz="2800" spc="-125" b="0">
                <a:latin typeface="Arial"/>
                <a:cs typeface="Arial"/>
              </a:rPr>
              <a:t> </a:t>
            </a:r>
            <a:r>
              <a:rPr dirty="0" sz="2800" spc="-65" b="0">
                <a:latin typeface="Arial"/>
                <a:cs typeface="Arial"/>
              </a:rPr>
              <a:t>now...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829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pc="-434"/>
              <a:t>KEY</a:t>
            </a:r>
            <a:r>
              <a:rPr dirty="0" spc="-160"/>
              <a:t> </a:t>
            </a:r>
            <a:r>
              <a:rPr dirty="0" spc="-240"/>
              <a:t>MESSAGES</a:t>
            </a:r>
            <a:r>
              <a:rPr dirty="0" spc="-160"/>
              <a:t> </a:t>
            </a:r>
            <a:r>
              <a:rPr dirty="0" spc="-204"/>
              <a:t>FOR</a:t>
            </a:r>
            <a:r>
              <a:rPr dirty="0" spc="-155"/>
              <a:t> </a:t>
            </a:r>
            <a:r>
              <a:rPr dirty="0" spc="-315"/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7230"/>
            <a:ext cx="10312400" cy="43351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dirty="0" sz="2600" spc="-155">
                <a:latin typeface="Arial"/>
                <a:cs typeface="Arial"/>
              </a:rPr>
              <a:t>Policymakers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are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engaged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600" spc="-145">
                <a:latin typeface="Arial"/>
                <a:cs typeface="Arial"/>
              </a:rPr>
              <a:t>Looking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solutions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600" spc="-165">
                <a:latin typeface="Arial"/>
                <a:cs typeface="Arial"/>
              </a:rPr>
              <a:t>Need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channel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interest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and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excitement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311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600" spc="-130">
                <a:latin typeface="Arial"/>
                <a:cs typeface="Arial"/>
              </a:rPr>
              <a:t>Avoid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unintended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70">
                <a:latin typeface="Arial"/>
                <a:cs typeface="Arial"/>
              </a:rPr>
              <a:t>consequences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like: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ts val="2610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200" spc="-85" i="1">
                <a:latin typeface="Arial"/>
                <a:cs typeface="Arial"/>
              </a:rPr>
              <a:t>Medicalizing</a:t>
            </a:r>
            <a:r>
              <a:rPr dirty="0" sz="2200" spc="-100" i="1">
                <a:latin typeface="Arial"/>
                <a:cs typeface="Arial"/>
              </a:rPr>
              <a:t> </a:t>
            </a:r>
            <a:r>
              <a:rPr dirty="0" sz="2200" spc="-55" i="1">
                <a:latin typeface="Arial"/>
                <a:cs typeface="Arial"/>
              </a:rPr>
              <a:t>the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110" i="1">
                <a:latin typeface="Arial"/>
                <a:cs typeface="Arial"/>
              </a:rPr>
              <a:t>social</a:t>
            </a:r>
            <a:r>
              <a:rPr dirty="0" sz="2200" spc="-100" i="1">
                <a:latin typeface="Arial"/>
                <a:cs typeface="Arial"/>
              </a:rPr>
              <a:t> </a:t>
            </a:r>
            <a:r>
              <a:rPr dirty="0" sz="2200" spc="-85" i="1">
                <a:latin typeface="Arial"/>
                <a:cs typeface="Arial"/>
              </a:rPr>
              <a:t>determinants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of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health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ts val="2615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200" spc="-120" i="1">
                <a:latin typeface="Arial"/>
                <a:cs typeface="Arial"/>
              </a:rPr>
              <a:t>Exacerbating</a:t>
            </a:r>
            <a:r>
              <a:rPr dirty="0" sz="2200" spc="-60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inequity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ts val="2615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200" spc="-95" i="1">
                <a:latin typeface="Arial"/>
                <a:cs typeface="Arial"/>
              </a:rPr>
              <a:t>Harming</a:t>
            </a:r>
            <a:r>
              <a:rPr dirty="0" sz="2200" spc="-100" i="1">
                <a:latin typeface="Arial"/>
                <a:cs typeface="Arial"/>
              </a:rPr>
              <a:t> </a:t>
            </a:r>
            <a:r>
              <a:rPr dirty="0" sz="2200" spc="-114" i="1">
                <a:latin typeface="Arial"/>
                <a:cs typeface="Arial"/>
              </a:rPr>
              <a:t>those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spc="-105" i="1">
                <a:latin typeface="Arial"/>
                <a:cs typeface="Arial"/>
              </a:rPr>
              <a:t>we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spc="-40" i="1">
                <a:latin typeface="Arial"/>
                <a:cs typeface="Arial"/>
              </a:rPr>
              <a:t>want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to</a:t>
            </a:r>
            <a:r>
              <a:rPr dirty="0" sz="2200" spc="-100" i="1">
                <a:latin typeface="Arial"/>
                <a:cs typeface="Arial"/>
              </a:rPr>
              <a:t> </a:t>
            </a:r>
            <a:r>
              <a:rPr dirty="0" sz="2200" spc="-105" i="1">
                <a:latin typeface="Arial"/>
                <a:cs typeface="Arial"/>
              </a:rPr>
              <a:t>most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spc="-20" i="1">
                <a:latin typeface="Arial"/>
                <a:cs typeface="Arial"/>
              </a:rPr>
              <a:t>help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ts val="2620"/>
              </a:lnSpc>
              <a:buFont typeface="Arial"/>
              <a:buChar char="•"/>
              <a:tabLst>
                <a:tab pos="697865" algn="l"/>
              </a:tabLst>
            </a:pPr>
            <a:r>
              <a:rPr dirty="0" sz="2200" spc="-105" i="1">
                <a:latin typeface="Arial"/>
                <a:cs typeface="Arial"/>
              </a:rPr>
              <a:t>Adding</a:t>
            </a:r>
            <a:r>
              <a:rPr dirty="0" sz="2200" spc="-100" i="1">
                <a:latin typeface="Arial"/>
                <a:cs typeface="Arial"/>
              </a:rPr>
              <a:t> </a:t>
            </a:r>
            <a:r>
              <a:rPr dirty="0" sz="2200" spc="-95" i="1">
                <a:latin typeface="Arial"/>
                <a:cs typeface="Arial"/>
              </a:rPr>
              <a:t>complexity</a:t>
            </a:r>
            <a:r>
              <a:rPr dirty="0" sz="2200" spc="-8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to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65" i="1">
                <a:latin typeface="Arial"/>
                <a:cs typeface="Arial"/>
              </a:rPr>
              <a:t>the</a:t>
            </a:r>
            <a:r>
              <a:rPr dirty="0" sz="2200" spc="-90" i="1">
                <a:latin typeface="Arial"/>
                <a:cs typeface="Arial"/>
              </a:rPr>
              <a:t> already</a:t>
            </a:r>
            <a:r>
              <a:rPr dirty="0" sz="2200" spc="-85" i="1">
                <a:latin typeface="Arial"/>
                <a:cs typeface="Arial"/>
              </a:rPr>
              <a:t> </a:t>
            </a:r>
            <a:r>
              <a:rPr dirty="0" sz="2200" spc="-40" i="1">
                <a:latin typeface="Arial"/>
                <a:cs typeface="Arial"/>
              </a:rPr>
              <a:t>too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140" i="1">
                <a:latin typeface="Arial"/>
                <a:cs typeface="Arial"/>
              </a:rPr>
              <a:t>complex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  <a:p>
            <a:pPr marL="241300" marR="43815" indent="-228600">
              <a:lnSpc>
                <a:spcPts val="25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dirty="0" sz="2600" spc="-350">
                <a:latin typeface="Arial"/>
                <a:cs typeface="Arial"/>
              </a:rPr>
              <a:t>SDOH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04">
                <a:latin typeface="Arial"/>
                <a:cs typeface="Arial"/>
              </a:rPr>
              <a:t>has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75">
                <a:latin typeface="Arial"/>
                <a:cs typeface="Arial"/>
              </a:rPr>
              <a:t>now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and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will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continue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gain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55">
                <a:latin typeface="Arial"/>
                <a:cs typeface="Arial"/>
              </a:rPr>
              <a:t>many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“mothers”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65">
                <a:latin typeface="Arial"/>
                <a:cs typeface="Arial"/>
              </a:rPr>
              <a:t>–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avoid </a:t>
            </a:r>
            <a:r>
              <a:rPr dirty="0" sz="2600" spc="-90">
                <a:latin typeface="Arial"/>
                <a:cs typeface="Arial"/>
              </a:rPr>
              <a:t>snatching </a:t>
            </a:r>
            <a:r>
              <a:rPr dirty="0" sz="2600" spc="-95">
                <a:latin typeface="Arial"/>
                <a:cs typeface="Arial"/>
              </a:rPr>
              <a:t>defeat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from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the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jaws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victory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41300" algn="l"/>
              </a:tabLst>
            </a:pPr>
            <a:r>
              <a:rPr dirty="0" sz="2600" spc="-114">
                <a:latin typeface="Arial"/>
                <a:cs typeface="Arial"/>
              </a:rPr>
              <a:t>Work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80">
                <a:latin typeface="Arial"/>
                <a:cs typeface="Arial"/>
              </a:rPr>
              <a:t>smart.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Work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110">
                <a:latin typeface="Arial"/>
                <a:cs typeface="Arial"/>
              </a:rPr>
              <a:t>quickly.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Work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collaboratively.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204">
                <a:latin typeface="Arial"/>
                <a:cs typeface="Arial"/>
              </a:rPr>
              <a:t>The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nation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counting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on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us.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11787" y="633942"/>
            <a:ext cx="5751830" cy="5732145"/>
            <a:chOff x="5611787" y="633942"/>
            <a:chExt cx="5751830" cy="5732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4570" y="643467"/>
              <a:ext cx="5640914" cy="56966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16549" y="638704"/>
              <a:ext cx="5742305" cy="5722620"/>
            </a:xfrm>
            <a:custGeom>
              <a:avLst/>
              <a:gdLst/>
              <a:ahLst/>
              <a:cxnLst/>
              <a:rect l="l" t="t" r="r" b="b"/>
              <a:pathLst>
                <a:path w="5742305" h="5722620">
                  <a:moveTo>
                    <a:pt x="0" y="0"/>
                  </a:moveTo>
                  <a:lnTo>
                    <a:pt x="5742012" y="0"/>
                  </a:lnTo>
                  <a:lnTo>
                    <a:pt x="5742012" y="5722408"/>
                  </a:lnTo>
                  <a:lnTo>
                    <a:pt x="0" y="572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192798" y="6493721"/>
            <a:ext cx="60325" cy="97790"/>
          </a:xfrm>
          <a:custGeom>
            <a:avLst/>
            <a:gdLst/>
            <a:ahLst/>
            <a:cxnLst/>
            <a:rect l="l" t="t" r="r" b="b"/>
            <a:pathLst>
              <a:path w="60325" h="97790">
                <a:moveTo>
                  <a:pt x="32630" y="0"/>
                </a:moveTo>
                <a:lnTo>
                  <a:pt x="25040" y="0"/>
                </a:lnTo>
                <a:lnTo>
                  <a:pt x="22249" y="297"/>
                </a:lnTo>
                <a:lnTo>
                  <a:pt x="1748" y="15552"/>
                </a:lnTo>
                <a:lnTo>
                  <a:pt x="2430" y="18529"/>
                </a:lnTo>
                <a:lnTo>
                  <a:pt x="3199" y="19248"/>
                </a:lnTo>
                <a:lnTo>
                  <a:pt x="4452" y="19347"/>
                </a:lnTo>
                <a:lnTo>
                  <a:pt x="5356" y="18925"/>
                </a:lnTo>
                <a:lnTo>
                  <a:pt x="7788" y="17239"/>
                </a:lnTo>
                <a:lnTo>
                  <a:pt x="12923" y="14337"/>
                </a:lnTo>
                <a:lnTo>
                  <a:pt x="15031" y="13419"/>
                </a:lnTo>
                <a:lnTo>
                  <a:pt x="19843" y="11732"/>
                </a:lnTo>
                <a:lnTo>
                  <a:pt x="22559" y="11311"/>
                </a:lnTo>
                <a:lnTo>
                  <a:pt x="28164" y="11311"/>
                </a:lnTo>
                <a:lnTo>
                  <a:pt x="41436" y="24953"/>
                </a:lnTo>
                <a:lnTo>
                  <a:pt x="41436" y="29219"/>
                </a:lnTo>
                <a:lnTo>
                  <a:pt x="2889" y="84013"/>
                </a:lnTo>
                <a:lnTo>
                  <a:pt x="1066" y="86407"/>
                </a:lnTo>
                <a:lnTo>
                  <a:pt x="99" y="88775"/>
                </a:lnTo>
                <a:lnTo>
                  <a:pt x="0" y="94133"/>
                </a:lnTo>
                <a:lnTo>
                  <a:pt x="619" y="96192"/>
                </a:lnTo>
                <a:lnTo>
                  <a:pt x="1363" y="96986"/>
                </a:lnTo>
                <a:lnTo>
                  <a:pt x="2852" y="97618"/>
                </a:lnTo>
                <a:lnTo>
                  <a:pt x="57806" y="97705"/>
                </a:lnTo>
                <a:lnTo>
                  <a:pt x="58961" y="97147"/>
                </a:lnTo>
                <a:lnTo>
                  <a:pt x="59703" y="95857"/>
                </a:lnTo>
                <a:lnTo>
                  <a:pt x="60187" y="92199"/>
                </a:lnTo>
                <a:lnTo>
                  <a:pt x="60187" y="91306"/>
                </a:lnTo>
                <a:lnTo>
                  <a:pt x="59679" y="88627"/>
                </a:lnTo>
                <a:lnTo>
                  <a:pt x="58811" y="87399"/>
                </a:lnTo>
                <a:lnTo>
                  <a:pt x="57683" y="86841"/>
                </a:lnTo>
                <a:lnTo>
                  <a:pt x="15391" y="86841"/>
                </a:lnTo>
                <a:lnTo>
                  <a:pt x="36153" y="65261"/>
                </a:lnTo>
                <a:lnTo>
                  <a:pt x="55524" y="31142"/>
                </a:lnTo>
                <a:lnTo>
                  <a:pt x="55797" y="28078"/>
                </a:lnTo>
                <a:lnTo>
                  <a:pt x="55797" y="21580"/>
                </a:lnTo>
                <a:lnTo>
                  <a:pt x="36710" y="657"/>
                </a:lnTo>
                <a:lnTo>
                  <a:pt x="3263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247043" y="1177767"/>
            <a:ext cx="3869054" cy="4239260"/>
          </a:xfrm>
          <a:prstGeom prst="rect"/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 marL="206375" marR="198755">
              <a:lnSpc>
                <a:spcPct val="90000"/>
              </a:lnSpc>
              <a:spcBef>
                <a:spcPts val="5"/>
              </a:spcBef>
            </a:pPr>
            <a:r>
              <a:rPr dirty="0" sz="4000" spc="65" b="0">
                <a:latin typeface="Times New Roman"/>
                <a:cs typeface="Times New Roman"/>
              </a:rPr>
              <a:t>THE</a:t>
            </a:r>
            <a:r>
              <a:rPr dirty="0" sz="4000" spc="-160" b="0">
                <a:latin typeface="Times New Roman"/>
                <a:cs typeface="Times New Roman"/>
              </a:rPr>
              <a:t> </a:t>
            </a:r>
            <a:r>
              <a:rPr dirty="0" sz="4000" spc="-80" b="0">
                <a:latin typeface="Times New Roman"/>
                <a:cs typeface="Times New Roman"/>
              </a:rPr>
              <a:t>PROBLEM </a:t>
            </a:r>
            <a:r>
              <a:rPr dirty="0" sz="4000" spc="55" b="0">
                <a:latin typeface="Times New Roman"/>
                <a:cs typeface="Times New Roman"/>
              </a:rPr>
              <a:t>WE</a:t>
            </a:r>
            <a:r>
              <a:rPr dirty="0" sz="4000" spc="-155" b="0">
                <a:latin typeface="Times New Roman"/>
                <a:cs typeface="Times New Roman"/>
              </a:rPr>
              <a:t> </a:t>
            </a:r>
            <a:r>
              <a:rPr dirty="0" sz="4000" spc="-25" b="0">
                <a:latin typeface="Times New Roman"/>
                <a:cs typeface="Times New Roman"/>
              </a:rPr>
              <a:t>ARE </a:t>
            </a:r>
            <a:r>
              <a:rPr dirty="0" sz="4000" spc="-140" b="0">
                <a:latin typeface="Times New Roman"/>
                <a:cs typeface="Times New Roman"/>
              </a:rPr>
              <a:t>TRYING</a:t>
            </a:r>
            <a:r>
              <a:rPr dirty="0" sz="4000" spc="-110" b="0">
                <a:latin typeface="Times New Roman"/>
                <a:cs typeface="Times New Roman"/>
              </a:rPr>
              <a:t> </a:t>
            </a:r>
            <a:r>
              <a:rPr dirty="0" sz="4000" spc="45" b="0">
                <a:latin typeface="Times New Roman"/>
                <a:cs typeface="Times New Roman"/>
              </a:rPr>
              <a:t>TO </a:t>
            </a:r>
            <a:r>
              <a:rPr dirty="0" sz="4000" spc="-10" b="0">
                <a:latin typeface="Times New Roman"/>
                <a:cs typeface="Times New Roman"/>
              </a:rPr>
              <a:t>SOLVE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8"/>
            <a:ext cx="12191980" cy="685799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84300" y="2411729"/>
            <a:ext cx="9423400" cy="2034539"/>
          </a:xfrm>
          <a:prstGeom prst="rect"/>
          <a:solidFill>
            <a:srgbClr val="FFFFFF">
              <a:alpha val="90979"/>
            </a:srgbClr>
          </a:solidFill>
        </p:spPr>
        <p:txBody>
          <a:bodyPr wrap="square" lIns="0" tIns="4699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00"/>
              </a:spcBef>
            </a:pPr>
            <a:r>
              <a:rPr dirty="0" sz="6000" spc="-220">
                <a:solidFill>
                  <a:srgbClr val="262626"/>
                </a:solidFill>
              </a:rPr>
              <a:t>THANK</a:t>
            </a:r>
            <a:r>
              <a:rPr dirty="0" sz="6000" spc="-195">
                <a:solidFill>
                  <a:srgbClr val="262626"/>
                </a:solidFill>
              </a:rPr>
              <a:t> </a:t>
            </a:r>
            <a:r>
              <a:rPr dirty="0" sz="6000" spc="-409">
                <a:solidFill>
                  <a:srgbClr val="262626"/>
                </a:solidFill>
              </a:rPr>
              <a:t>YOU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757613" y="6222901"/>
            <a:ext cx="12896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@kbdesalvo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706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245"/>
              <a:t>MOVE</a:t>
            </a:r>
            <a:r>
              <a:rPr dirty="0" sz="4000" spc="-155"/>
              <a:t> </a:t>
            </a:r>
            <a:r>
              <a:rPr dirty="0" sz="4000" spc="-114"/>
              <a:t>TO</a:t>
            </a:r>
            <a:r>
              <a:rPr dirty="0" sz="4000" spc="-155"/>
              <a:t> </a:t>
            </a:r>
            <a:r>
              <a:rPr dirty="0" sz="4000" spc="-745"/>
              <a:t>V</a:t>
            </a:r>
            <a:r>
              <a:rPr dirty="0" sz="4000" spc="-185"/>
              <a:t>A</a:t>
            </a:r>
            <a:r>
              <a:rPr dirty="0" sz="4000" spc="-420"/>
              <a:t>L</a:t>
            </a:r>
            <a:r>
              <a:rPr dirty="0" sz="4000" spc="-175"/>
              <a:t>U</a:t>
            </a:r>
            <a:r>
              <a:rPr dirty="0" sz="4000" spc="-170"/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44345"/>
            <a:ext cx="5522595" cy="4159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ts val="382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85">
                <a:latin typeface="Times New Roman"/>
                <a:cs typeface="Times New Roman"/>
              </a:rPr>
              <a:t>Health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care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cost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60">
                <a:latin typeface="Times New Roman"/>
                <a:cs typeface="Times New Roman"/>
              </a:rPr>
              <a:t>uncontrollable</a:t>
            </a:r>
            <a:endParaRPr sz="3200">
              <a:latin typeface="Times New Roman"/>
              <a:cs typeface="Times New Roman"/>
            </a:endParaRPr>
          </a:p>
          <a:p>
            <a:pPr lvl="1" marL="697230" indent="-227329">
              <a:lnSpc>
                <a:spcPts val="2820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Times New Roman"/>
                <a:cs typeface="Times New Roman"/>
              </a:rPr>
              <a:t>Frame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action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65">
                <a:latin typeface="Times New Roman"/>
                <a:cs typeface="Times New Roman"/>
              </a:rPr>
              <a:t>in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90">
                <a:latin typeface="Times New Roman"/>
                <a:cs typeface="Times New Roman"/>
              </a:rPr>
              <a:t>the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Triple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Aim</a:t>
            </a:r>
            <a:endParaRPr sz="2400">
              <a:latin typeface="Times New Roman"/>
              <a:cs typeface="Times New Roman"/>
            </a:endParaRPr>
          </a:p>
          <a:p>
            <a:pPr lvl="1" marL="697230" indent="-227329">
              <a:lnSpc>
                <a:spcPts val="277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Times New Roman"/>
                <a:cs typeface="Times New Roman"/>
              </a:rPr>
              <a:t>Significant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Progress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65">
                <a:latin typeface="Times New Roman"/>
                <a:cs typeface="Times New Roman"/>
              </a:rPr>
              <a:t>in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move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value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ts val="306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650">
                <a:latin typeface="Times New Roman"/>
                <a:cs typeface="Times New Roman"/>
              </a:rPr>
              <a:t>Bent</a:t>
            </a:r>
            <a:r>
              <a:rPr dirty="0" sz="2650" spc="-35">
                <a:latin typeface="Times New Roman"/>
                <a:cs typeface="Times New Roman"/>
              </a:rPr>
              <a:t> </a:t>
            </a:r>
            <a:r>
              <a:rPr dirty="0" sz="2650" spc="110">
                <a:latin typeface="Times New Roman"/>
                <a:cs typeface="Times New Roman"/>
              </a:rPr>
              <a:t>the</a:t>
            </a:r>
            <a:r>
              <a:rPr dirty="0" sz="2650" spc="-4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cost</a:t>
            </a:r>
            <a:r>
              <a:rPr dirty="0" sz="2650" spc="-30">
                <a:latin typeface="Times New Roman"/>
                <a:cs typeface="Times New Roman"/>
              </a:rPr>
              <a:t> </a:t>
            </a:r>
            <a:r>
              <a:rPr dirty="0" sz="2650" spc="-20">
                <a:latin typeface="Times New Roman"/>
                <a:cs typeface="Times New Roman"/>
              </a:rPr>
              <a:t>curve</a:t>
            </a:r>
            <a:endParaRPr sz="2650">
              <a:latin typeface="Times New Roman"/>
              <a:cs typeface="Times New Roman"/>
            </a:endParaRPr>
          </a:p>
          <a:p>
            <a:pPr lvl="1" marL="697865" marR="36195" indent="-228600">
              <a:lnSpc>
                <a:spcPts val="3070"/>
              </a:lnSpc>
              <a:spcBef>
                <a:spcPts val="135"/>
              </a:spcBef>
              <a:buFont typeface="Arial"/>
              <a:buChar char="•"/>
              <a:tabLst>
                <a:tab pos="1112520" algn="l"/>
              </a:tabLst>
            </a:pPr>
            <a:r>
              <a:rPr dirty="0" sz="2650" spc="55">
                <a:latin typeface="Times New Roman"/>
                <a:cs typeface="Times New Roman"/>
              </a:rPr>
              <a:t>Created</a:t>
            </a:r>
            <a:r>
              <a:rPr dirty="0" sz="2650" spc="-100">
                <a:latin typeface="Times New Roman"/>
                <a:cs typeface="Times New Roman"/>
              </a:rPr>
              <a:t> </a:t>
            </a:r>
            <a:r>
              <a:rPr dirty="0" sz="2650" spc="80">
                <a:latin typeface="Times New Roman"/>
                <a:cs typeface="Times New Roman"/>
              </a:rPr>
              <a:t>a</a:t>
            </a:r>
            <a:r>
              <a:rPr dirty="0" sz="2650" spc="-85">
                <a:latin typeface="Times New Roman"/>
                <a:cs typeface="Times New Roman"/>
              </a:rPr>
              <a:t> </a:t>
            </a:r>
            <a:r>
              <a:rPr dirty="0" sz="2650" spc="85">
                <a:latin typeface="Times New Roman"/>
                <a:cs typeface="Times New Roman"/>
              </a:rPr>
              <a:t>data</a:t>
            </a:r>
            <a:r>
              <a:rPr dirty="0" sz="2650" spc="-90">
                <a:latin typeface="Times New Roman"/>
                <a:cs typeface="Times New Roman"/>
              </a:rPr>
              <a:t> </a:t>
            </a:r>
            <a:r>
              <a:rPr dirty="0" sz="2650" spc="75">
                <a:latin typeface="Times New Roman"/>
                <a:cs typeface="Times New Roman"/>
              </a:rPr>
              <a:t>foundation</a:t>
            </a:r>
            <a:r>
              <a:rPr dirty="0" sz="2650" spc="-80">
                <a:latin typeface="Times New Roman"/>
                <a:cs typeface="Times New Roman"/>
              </a:rPr>
              <a:t> </a:t>
            </a:r>
            <a:r>
              <a:rPr dirty="0" sz="2650" spc="50">
                <a:latin typeface="Times New Roman"/>
                <a:cs typeface="Times New Roman"/>
              </a:rPr>
              <a:t>to</a:t>
            </a:r>
            <a:r>
              <a:rPr dirty="0" sz="2650" spc="-90">
                <a:latin typeface="Times New Roman"/>
                <a:cs typeface="Times New Roman"/>
              </a:rPr>
              <a:t> </a:t>
            </a:r>
            <a:r>
              <a:rPr dirty="0" sz="2650" spc="-10">
                <a:latin typeface="Times New Roman"/>
                <a:cs typeface="Times New Roman"/>
              </a:rPr>
              <a:t>track </a:t>
            </a:r>
            <a:r>
              <a:rPr dirty="0" sz="2650" spc="-10">
                <a:latin typeface="Times New Roman"/>
                <a:cs typeface="Times New Roman"/>
              </a:rPr>
              <a:t>	</a:t>
            </a:r>
            <a:r>
              <a:rPr dirty="0" sz="2650">
                <a:latin typeface="Times New Roman"/>
                <a:cs typeface="Times New Roman"/>
              </a:rPr>
              <a:t>progress</a:t>
            </a:r>
            <a:r>
              <a:rPr dirty="0" sz="2650" spc="65">
                <a:latin typeface="Times New Roman"/>
                <a:cs typeface="Times New Roman"/>
              </a:rPr>
              <a:t> </a:t>
            </a:r>
            <a:r>
              <a:rPr dirty="0" sz="2650" spc="125">
                <a:latin typeface="Times New Roman"/>
                <a:cs typeface="Times New Roman"/>
              </a:rPr>
              <a:t>and</a:t>
            </a:r>
            <a:r>
              <a:rPr dirty="0" sz="2650" spc="55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identify</a:t>
            </a:r>
            <a:r>
              <a:rPr dirty="0" sz="2650" spc="80">
                <a:latin typeface="Times New Roman"/>
                <a:cs typeface="Times New Roman"/>
              </a:rPr>
              <a:t> </a:t>
            </a:r>
            <a:r>
              <a:rPr dirty="0" sz="2650" spc="-20">
                <a:latin typeface="Times New Roman"/>
                <a:cs typeface="Times New Roman"/>
              </a:rPr>
              <a:t>gaps</a:t>
            </a:r>
            <a:endParaRPr sz="26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</a:tabLst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Still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85">
                <a:latin typeface="Times New Roman"/>
                <a:cs typeface="Times New Roman"/>
              </a:rPr>
              <a:t>a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95">
                <a:latin typeface="Times New Roman"/>
                <a:cs typeface="Times New Roman"/>
              </a:rPr>
              <a:t>burning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50">
                <a:latin typeface="Times New Roman"/>
                <a:cs typeface="Times New Roman"/>
              </a:rPr>
              <a:t>platform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latin typeface="Times New Roman"/>
                <a:cs typeface="Times New Roman"/>
              </a:rPr>
              <a:t>Pressure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identify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 spc="55">
                <a:latin typeface="Times New Roman"/>
                <a:cs typeface="Times New Roman"/>
              </a:rPr>
              <a:t>new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35">
                <a:latin typeface="Times New Roman"/>
                <a:cs typeface="Times New Roman"/>
              </a:rPr>
              <a:t>solutions</a:t>
            </a:r>
            <a:endParaRPr sz="2800">
              <a:latin typeface="Times New Roman"/>
              <a:cs typeface="Times New Roman"/>
            </a:endParaRPr>
          </a:p>
          <a:p>
            <a:pPr marL="240665" indent="-227965">
              <a:lnSpc>
                <a:spcPts val="3329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 spc="55">
                <a:latin typeface="Times New Roman"/>
                <a:cs typeface="Times New Roman"/>
              </a:rPr>
              <a:t>Finding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110">
                <a:latin typeface="Times New Roman"/>
                <a:cs typeface="Times New Roman"/>
              </a:rPr>
              <a:t>the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answers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80">
                <a:latin typeface="Times New Roman"/>
                <a:cs typeface="Times New Roman"/>
              </a:rPr>
              <a:t>in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110">
                <a:latin typeface="Times New Roman"/>
                <a:cs typeface="Times New Roman"/>
              </a:rPr>
              <a:t>the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65"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lvl="1" marL="697230" indent="-227329">
              <a:lnSpc>
                <a:spcPts val="2850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Times New Roman"/>
                <a:cs typeface="Times New Roman"/>
              </a:rPr>
              <a:t>High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cost,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60">
                <a:latin typeface="Times New Roman"/>
                <a:cs typeface="Times New Roman"/>
              </a:rPr>
              <a:t>high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65">
                <a:latin typeface="Times New Roman"/>
                <a:cs typeface="Times New Roman"/>
              </a:rPr>
              <a:t>need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996" y="6410745"/>
            <a:ext cx="730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Fryhofer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SL,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Seshmani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M,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DeSalvo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KB,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Conway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PH.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“Progress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and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Path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Forward”.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sng" sz="1200" spc="-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Engl</a:t>
            </a:r>
            <a:r>
              <a:rPr dirty="0" u="sng" sz="1200" spc="-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dirty="0" u="sng" sz="1200" spc="-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200" spc="-1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</a:t>
            </a:r>
            <a:r>
              <a:rPr dirty="0" u="sng" sz="1200" spc="-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Catalyst</a:t>
            </a:r>
            <a:r>
              <a:rPr dirty="0" sz="1200" i="1">
                <a:latin typeface="Times New Roman"/>
                <a:cs typeface="Times New Roman"/>
              </a:rPr>
              <a:t>.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2017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27683" y="654741"/>
            <a:ext cx="3825240" cy="5412105"/>
            <a:chOff x="7427683" y="654741"/>
            <a:chExt cx="3825240" cy="5412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7207" y="664266"/>
              <a:ext cx="3806195" cy="5392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32445" y="659503"/>
              <a:ext cx="3815715" cy="5402580"/>
            </a:xfrm>
            <a:custGeom>
              <a:avLst/>
              <a:gdLst/>
              <a:ahLst/>
              <a:cxnLst/>
              <a:rect l="l" t="t" r="r" b="b"/>
              <a:pathLst>
                <a:path w="3815715" h="5402580">
                  <a:moveTo>
                    <a:pt x="0" y="0"/>
                  </a:moveTo>
                  <a:lnTo>
                    <a:pt x="3815719" y="0"/>
                  </a:lnTo>
                  <a:lnTo>
                    <a:pt x="3815719" y="5402300"/>
                  </a:lnTo>
                  <a:lnTo>
                    <a:pt x="0" y="54023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88340" y="470218"/>
            <a:ext cx="93071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40"/>
              <a:t>HEALTH</a:t>
            </a:r>
            <a:r>
              <a:rPr dirty="0" sz="4000" spc="-130"/>
              <a:t> </a:t>
            </a:r>
            <a:r>
              <a:rPr dirty="0" sz="4000" spc="-140"/>
              <a:t>IS</a:t>
            </a:r>
            <a:r>
              <a:rPr dirty="0" sz="4000" spc="-135"/>
              <a:t> </a:t>
            </a:r>
            <a:r>
              <a:rPr dirty="0" sz="4000" spc="-180"/>
              <a:t>MORE</a:t>
            </a:r>
            <a:r>
              <a:rPr dirty="0" sz="4000" spc="-140"/>
              <a:t> </a:t>
            </a:r>
            <a:r>
              <a:rPr dirty="0" sz="4000" spc="-70"/>
              <a:t>THAN</a:t>
            </a:r>
            <a:r>
              <a:rPr dirty="0" sz="4000" spc="-130"/>
              <a:t> </a:t>
            </a:r>
            <a:r>
              <a:rPr dirty="0" sz="4000" spc="-240"/>
              <a:t>HEALTH</a:t>
            </a:r>
            <a:r>
              <a:rPr dirty="0" sz="4000" spc="-130"/>
              <a:t> </a:t>
            </a:r>
            <a:r>
              <a:rPr dirty="0" sz="4000" spc="-95"/>
              <a:t>CARE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399202" y="64263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290" y="6376674"/>
            <a:ext cx="96443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-10" i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  <a:hlinkClick r:id="rId2"/>
              </a:rPr>
              <a:t>www.healthypeople2020.gov</a:t>
            </a:r>
            <a:r>
              <a:rPr dirty="0" sz="1600" spc="-10" i="1">
                <a:latin typeface="Times New Roman"/>
                <a:cs typeface="Times New Roman"/>
                <a:hlinkClick r:id="rId2"/>
              </a:rPr>
              <a:t>;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Leavitt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and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DeSalvo,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Modern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Healthcare,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2017;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adapted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from</a:t>
            </a:r>
            <a:r>
              <a:rPr dirty="0" sz="1600" spc="-4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James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Rubin,</a:t>
            </a:r>
            <a:r>
              <a:rPr dirty="0" sz="1600" spc="-40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TAVHealth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5485" y="2293347"/>
            <a:ext cx="8349475" cy="23558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0"/>
            <a:ext cx="1193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734" y="298937"/>
            <a:ext cx="11306619" cy="6254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51250" y="2869376"/>
            <a:ext cx="48895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70">
                <a:solidFill>
                  <a:srgbClr val="262626"/>
                </a:solidFill>
              </a:rPr>
              <a:t>FIELD</a:t>
            </a:r>
            <a:r>
              <a:rPr dirty="0" sz="6000" spc="-225">
                <a:solidFill>
                  <a:srgbClr val="262626"/>
                </a:solidFill>
              </a:rPr>
              <a:t> </a:t>
            </a:r>
            <a:r>
              <a:rPr dirty="0" sz="6000" spc="-110">
                <a:solidFill>
                  <a:srgbClr val="262626"/>
                </a:solidFill>
              </a:rPr>
              <a:t>ISSUES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829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HEALTH</a:t>
            </a:r>
            <a:r>
              <a:rPr dirty="0" spc="-125"/>
              <a:t> </a:t>
            </a:r>
            <a:r>
              <a:rPr dirty="0" spc="-245"/>
              <a:t>SYSTEM</a:t>
            </a:r>
            <a:r>
              <a:rPr dirty="0" spc="-135"/>
              <a:t> </a:t>
            </a:r>
            <a:r>
              <a:rPr dirty="0" spc="-180"/>
              <a:t>ACTIVE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5025" y="1825636"/>
            <a:ext cx="1111250" cy="1584960"/>
            <a:chOff x="835025" y="1825636"/>
            <a:chExt cx="1111250" cy="1584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1" y="1828811"/>
              <a:ext cx="1104639" cy="15780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1828811"/>
              <a:ext cx="1104900" cy="1578610"/>
            </a:xfrm>
            <a:custGeom>
              <a:avLst/>
              <a:gdLst/>
              <a:ahLst/>
              <a:cxnLst/>
              <a:rect l="l" t="t" r="r" b="b"/>
              <a:pathLst>
                <a:path w="1104900" h="1578610">
                  <a:moveTo>
                    <a:pt x="1104640" y="0"/>
                  </a:moveTo>
                  <a:lnTo>
                    <a:pt x="1104640" y="1025739"/>
                  </a:lnTo>
                  <a:lnTo>
                    <a:pt x="552319" y="1578058"/>
                  </a:lnTo>
                  <a:lnTo>
                    <a:pt x="0" y="1025739"/>
                  </a:lnTo>
                  <a:lnTo>
                    <a:pt x="0" y="0"/>
                  </a:lnTo>
                  <a:lnTo>
                    <a:pt x="552319" y="552320"/>
                  </a:lnTo>
                  <a:lnTo>
                    <a:pt x="1104640" y="0"/>
                  </a:lnTo>
                  <a:close/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6992" y="2430228"/>
            <a:ext cx="108712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2839" y="1828812"/>
            <a:ext cx="4077335" cy="1026160"/>
          </a:xfrm>
          <a:custGeom>
            <a:avLst/>
            <a:gdLst/>
            <a:ahLst/>
            <a:cxnLst/>
            <a:rect l="l" t="t" r="r" b="b"/>
            <a:pathLst>
              <a:path w="4077335" h="1026160">
                <a:moveTo>
                  <a:pt x="4076959" y="170961"/>
                </a:moveTo>
                <a:lnTo>
                  <a:pt x="4076959" y="854775"/>
                </a:lnTo>
                <a:lnTo>
                  <a:pt x="4070852" y="900223"/>
                </a:lnTo>
                <a:lnTo>
                  <a:pt x="4053617" y="941063"/>
                </a:lnTo>
                <a:lnTo>
                  <a:pt x="4026885" y="975663"/>
                </a:lnTo>
                <a:lnTo>
                  <a:pt x="3992285" y="1002395"/>
                </a:lnTo>
                <a:lnTo>
                  <a:pt x="3951446" y="1019630"/>
                </a:lnTo>
                <a:lnTo>
                  <a:pt x="3905997" y="1025737"/>
                </a:lnTo>
                <a:lnTo>
                  <a:pt x="0" y="1025737"/>
                </a:lnTo>
                <a:lnTo>
                  <a:pt x="0" y="0"/>
                </a:lnTo>
                <a:lnTo>
                  <a:pt x="3905997" y="0"/>
                </a:lnTo>
                <a:lnTo>
                  <a:pt x="3951446" y="6106"/>
                </a:lnTo>
                <a:lnTo>
                  <a:pt x="3992285" y="23341"/>
                </a:lnTo>
                <a:lnTo>
                  <a:pt x="4026885" y="50073"/>
                </a:lnTo>
                <a:lnTo>
                  <a:pt x="4053617" y="84673"/>
                </a:lnTo>
                <a:lnTo>
                  <a:pt x="4070852" y="125513"/>
                </a:lnTo>
                <a:lnTo>
                  <a:pt x="4076959" y="170961"/>
                </a:lnTo>
                <a:close/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65267" y="1979943"/>
            <a:ext cx="3585210" cy="6438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250"/>
              </a:spcBef>
              <a:buChar char="•"/>
              <a:tabLst>
                <a:tab pos="183515" algn="l"/>
              </a:tabLst>
            </a:pPr>
            <a:r>
              <a:rPr dirty="0" sz="1900" spc="-110">
                <a:latin typeface="Arial"/>
                <a:cs typeface="Arial"/>
              </a:rPr>
              <a:t>Cottage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Health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55"/>
              </a:spcBef>
              <a:buChar char="•"/>
              <a:tabLst>
                <a:tab pos="183515" algn="l"/>
              </a:tabLst>
            </a:pPr>
            <a:r>
              <a:rPr dirty="0" sz="1900" spc="-70">
                <a:latin typeface="Arial"/>
                <a:cs typeface="Arial"/>
              </a:rPr>
              <a:t>University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40">
                <a:latin typeface="Arial"/>
                <a:cs typeface="Arial"/>
              </a:rPr>
              <a:t>Arkansas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Med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Center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5025" y="3209353"/>
            <a:ext cx="1111250" cy="1584960"/>
            <a:chOff x="835025" y="3209353"/>
            <a:chExt cx="1111250" cy="1584960"/>
          </a:xfrm>
        </p:grpSpPr>
        <p:sp>
          <p:nvSpPr>
            <p:cNvPr id="10" name="object 10"/>
            <p:cNvSpPr/>
            <p:nvPr/>
          </p:nvSpPr>
          <p:spPr>
            <a:xfrm>
              <a:off x="838200" y="3212528"/>
              <a:ext cx="1104900" cy="1578610"/>
            </a:xfrm>
            <a:custGeom>
              <a:avLst/>
              <a:gdLst/>
              <a:ahLst/>
              <a:cxnLst/>
              <a:rect l="l" t="t" r="r" b="b"/>
              <a:pathLst>
                <a:path w="1104900" h="1578610">
                  <a:moveTo>
                    <a:pt x="1104639" y="0"/>
                  </a:moveTo>
                  <a:lnTo>
                    <a:pt x="552319" y="552320"/>
                  </a:lnTo>
                  <a:lnTo>
                    <a:pt x="0" y="0"/>
                  </a:lnTo>
                  <a:lnTo>
                    <a:pt x="0" y="1025739"/>
                  </a:lnTo>
                  <a:lnTo>
                    <a:pt x="552319" y="1578058"/>
                  </a:lnTo>
                  <a:lnTo>
                    <a:pt x="1104639" y="1025739"/>
                  </a:lnTo>
                  <a:lnTo>
                    <a:pt x="1104639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8200" y="3212528"/>
              <a:ext cx="1104900" cy="1578610"/>
            </a:xfrm>
            <a:custGeom>
              <a:avLst/>
              <a:gdLst/>
              <a:ahLst/>
              <a:cxnLst/>
              <a:rect l="l" t="t" r="r" b="b"/>
              <a:pathLst>
                <a:path w="1104900" h="1578610">
                  <a:moveTo>
                    <a:pt x="1104640" y="0"/>
                  </a:moveTo>
                  <a:lnTo>
                    <a:pt x="1104640" y="1025739"/>
                  </a:lnTo>
                  <a:lnTo>
                    <a:pt x="552319" y="1578058"/>
                  </a:lnTo>
                  <a:lnTo>
                    <a:pt x="0" y="1025739"/>
                  </a:lnTo>
                  <a:lnTo>
                    <a:pt x="0" y="0"/>
                  </a:lnTo>
                  <a:lnTo>
                    <a:pt x="552319" y="552320"/>
                  </a:lnTo>
                  <a:lnTo>
                    <a:pt x="1104640" y="0"/>
                  </a:lnTo>
                  <a:close/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68932" y="3813947"/>
            <a:ext cx="1042669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2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2839" y="3212529"/>
            <a:ext cx="4077335" cy="1026160"/>
          </a:xfrm>
          <a:custGeom>
            <a:avLst/>
            <a:gdLst/>
            <a:ahLst/>
            <a:cxnLst/>
            <a:rect l="l" t="t" r="r" b="b"/>
            <a:pathLst>
              <a:path w="4077335" h="1026160">
                <a:moveTo>
                  <a:pt x="4076959" y="170961"/>
                </a:moveTo>
                <a:lnTo>
                  <a:pt x="4076959" y="854775"/>
                </a:lnTo>
                <a:lnTo>
                  <a:pt x="4070852" y="900223"/>
                </a:lnTo>
                <a:lnTo>
                  <a:pt x="4053617" y="941063"/>
                </a:lnTo>
                <a:lnTo>
                  <a:pt x="4026885" y="975663"/>
                </a:lnTo>
                <a:lnTo>
                  <a:pt x="3992285" y="1002395"/>
                </a:lnTo>
                <a:lnTo>
                  <a:pt x="3951446" y="1019630"/>
                </a:lnTo>
                <a:lnTo>
                  <a:pt x="3905997" y="1025737"/>
                </a:lnTo>
                <a:lnTo>
                  <a:pt x="0" y="1025737"/>
                </a:lnTo>
                <a:lnTo>
                  <a:pt x="0" y="0"/>
                </a:lnTo>
                <a:lnTo>
                  <a:pt x="3905997" y="0"/>
                </a:lnTo>
                <a:lnTo>
                  <a:pt x="3951446" y="6106"/>
                </a:lnTo>
                <a:lnTo>
                  <a:pt x="3992285" y="23341"/>
                </a:lnTo>
                <a:lnTo>
                  <a:pt x="4026885" y="50073"/>
                </a:lnTo>
                <a:lnTo>
                  <a:pt x="4053617" y="84673"/>
                </a:lnTo>
                <a:lnTo>
                  <a:pt x="4070852" y="125513"/>
                </a:lnTo>
                <a:lnTo>
                  <a:pt x="4076959" y="170961"/>
                </a:lnTo>
                <a:close/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65267" y="3209006"/>
            <a:ext cx="2779395" cy="9531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250"/>
              </a:spcBef>
              <a:buChar char="•"/>
              <a:tabLst>
                <a:tab pos="183515" algn="l"/>
              </a:tabLst>
            </a:pPr>
            <a:r>
              <a:rPr dirty="0" sz="1900" spc="-105">
                <a:latin typeface="Arial"/>
                <a:cs typeface="Arial"/>
              </a:rPr>
              <a:t>Children’s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Mercy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55"/>
              </a:spcBef>
              <a:buChar char="•"/>
              <a:tabLst>
                <a:tab pos="183515" algn="l"/>
              </a:tabLst>
            </a:pPr>
            <a:r>
              <a:rPr dirty="0" sz="1900" spc="-130">
                <a:latin typeface="Arial"/>
                <a:cs typeface="Arial"/>
              </a:rPr>
              <a:t>People’s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Community</a:t>
            </a:r>
            <a:r>
              <a:rPr dirty="0" sz="1900" spc="-65">
                <a:latin typeface="Arial"/>
                <a:cs typeface="Arial"/>
              </a:rPr>
              <a:t> Clinic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55"/>
              </a:spcBef>
              <a:buChar char="•"/>
              <a:tabLst>
                <a:tab pos="183515" algn="l"/>
              </a:tabLst>
            </a:pPr>
            <a:r>
              <a:rPr dirty="0" sz="1900" spc="-10">
                <a:latin typeface="Arial"/>
                <a:cs typeface="Arial"/>
              </a:rPr>
              <a:t>Humana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5025" y="4593070"/>
            <a:ext cx="1111250" cy="1584960"/>
            <a:chOff x="835025" y="4593070"/>
            <a:chExt cx="1111250" cy="1584960"/>
          </a:xfrm>
        </p:grpSpPr>
        <p:sp>
          <p:nvSpPr>
            <p:cNvPr id="16" name="object 16"/>
            <p:cNvSpPr/>
            <p:nvPr/>
          </p:nvSpPr>
          <p:spPr>
            <a:xfrm>
              <a:off x="838200" y="4596245"/>
              <a:ext cx="1104900" cy="1578610"/>
            </a:xfrm>
            <a:custGeom>
              <a:avLst/>
              <a:gdLst/>
              <a:ahLst/>
              <a:cxnLst/>
              <a:rect l="l" t="t" r="r" b="b"/>
              <a:pathLst>
                <a:path w="1104900" h="1578610">
                  <a:moveTo>
                    <a:pt x="1104639" y="0"/>
                  </a:moveTo>
                  <a:lnTo>
                    <a:pt x="552319" y="552320"/>
                  </a:lnTo>
                  <a:lnTo>
                    <a:pt x="0" y="0"/>
                  </a:lnTo>
                  <a:lnTo>
                    <a:pt x="0" y="1025739"/>
                  </a:lnTo>
                  <a:lnTo>
                    <a:pt x="552319" y="1578058"/>
                  </a:lnTo>
                  <a:lnTo>
                    <a:pt x="1104639" y="1025739"/>
                  </a:lnTo>
                  <a:lnTo>
                    <a:pt x="110463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8200" y="4596245"/>
              <a:ext cx="1104900" cy="1578610"/>
            </a:xfrm>
            <a:custGeom>
              <a:avLst/>
              <a:gdLst/>
              <a:ahLst/>
              <a:cxnLst/>
              <a:rect l="l" t="t" r="r" b="b"/>
              <a:pathLst>
                <a:path w="1104900" h="1578610">
                  <a:moveTo>
                    <a:pt x="1104640" y="0"/>
                  </a:moveTo>
                  <a:lnTo>
                    <a:pt x="1104640" y="1025739"/>
                  </a:lnTo>
                  <a:lnTo>
                    <a:pt x="552319" y="1578058"/>
                  </a:lnTo>
                  <a:lnTo>
                    <a:pt x="0" y="1025739"/>
                  </a:lnTo>
                  <a:lnTo>
                    <a:pt x="0" y="0"/>
                  </a:lnTo>
                  <a:lnTo>
                    <a:pt x="552319" y="552320"/>
                  </a:lnTo>
                  <a:lnTo>
                    <a:pt x="1104640" y="0"/>
                  </a:lnTo>
                  <a:close/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73313" y="5197664"/>
            <a:ext cx="10344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60">
                <a:solidFill>
                  <a:srgbClr val="FFFFFF"/>
                </a:solidFill>
                <a:latin typeface="Arial"/>
                <a:cs typeface="Arial"/>
              </a:rPr>
              <a:t>Alignment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42839" y="4596246"/>
            <a:ext cx="4077335" cy="1026160"/>
          </a:xfrm>
          <a:custGeom>
            <a:avLst/>
            <a:gdLst/>
            <a:ahLst/>
            <a:cxnLst/>
            <a:rect l="l" t="t" r="r" b="b"/>
            <a:pathLst>
              <a:path w="4077335" h="1026160">
                <a:moveTo>
                  <a:pt x="4076959" y="170961"/>
                </a:moveTo>
                <a:lnTo>
                  <a:pt x="4076959" y="854775"/>
                </a:lnTo>
                <a:lnTo>
                  <a:pt x="4070852" y="900223"/>
                </a:lnTo>
                <a:lnTo>
                  <a:pt x="4053617" y="941063"/>
                </a:lnTo>
                <a:lnTo>
                  <a:pt x="4026885" y="975663"/>
                </a:lnTo>
                <a:lnTo>
                  <a:pt x="3992285" y="1002395"/>
                </a:lnTo>
                <a:lnTo>
                  <a:pt x="3951446" y="1019630"/>
                </a:lnTo>
                <a:lnTo>
                  <a:pt x="3905997" y="1025737"/>
                </a:lnTo>
                <a:lnTo>
                  <a:pt x="0" y="1025737"/>
                </a:lnTo>
                <a:lnTo>
                  <a:pt x="0" y="0"/>
                </a:lnTo>
                <a:lnTo>
                  <a:pt x="3905997" y="0"/>
                </a:lnTo>
                <a:lnTo>
                  <a:pt x="3951446" y="6106"/>
                </a:lnTo>
                <a:lnTo>
                  <a:pt x="3992285" y="23341"/>
                </a:lnTo>
                <a:lnTo>
                  <a:pt x="4026885" y="50073"/>
                </a:lnTo>
                <a:lnTo>
                  <a:pt x="4053617" y="84673"/>
                </a:lnTo>
                <a:lnTo>
                  <a:pt x="4070852" y="125513"/>
                </a:lnTo>
                <a:lnTo>
                  <a:pt x="4076959" y="170961"/>
                </a:lnTo>
                <a:close/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65267" y="4592721"/>
            <a:ext cx="2132330" cy="9531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250"/>
              </a:spcBef>
              <a:buChar char="•"/>
              <a:tabLst>
                <a:tab pos="183515" algn="l"/>
              </a:tabLst>
            </a:pPr>
            <a:r>
              <a:rPr dirty="0" sz="1900" spc="-105">
                <a:latin typeface="Arial"/>
                <a:cs typeface="Arial"/>
              </a:rPr>
              <a:t>Oklahoma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14">
                <a:latin typeface="Arial"/>
                <a:cs typeface="Arial"/>
              </a:rPr>
              <a:t>Route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66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55"/>
              </a:spcBef>
              <a:buChar char="•"/>
              <a:tabLst>
                <a:tab pos="183515" algn="l"/>
              </a:tabLst>
            </a:pPr>
            <a:r>
              <a:rPr dirty="0" sz="1900" spc="-90">
                <a:latin typeface="Arial"/>
                <a:cs typeface="Arial"/>
              </a:rPr>
              <a:t>Utah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Alliance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155"/>
              </a:spcBef>
              <a:buChar char="•"/>
              <a:tabLst>
                <a:tab pos="183515" algn="l"/>
              </a:tabLst>
            </a:pPr>
            <a:r>
              <a:rPr dirty="0" sz="1900" spc="-85">
                <a:latin typeface="Arial"/>
                <a:cs typeface="Arial"/>
              </a:rPr>
              <a:t>Louisville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Air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826684"/>
            <a:ext cx="5181600" cy="39027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35992" y="6328494"/>
            <a:ext cx="9841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5">
                <a:latin typeface="Arial"/>
                <a:cs typeface="Arial"/>
              </a:rPr>
              <a:t>Payers,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providers,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integrated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delivery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systems,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employers,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other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sectors…of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all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shapes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sizes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706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4000" spc="-240"/>
              <a:t>CHALLENGES</a:t>
            </a:r>
            <a:r>
              <a:rPr dirty="0" sz="4000" spc="-120"/>
              <a:t> </a:t>
            </a:r>
            <a:r>
              <a:rPr dirty="0" sz="4000" spc="-105"/>
              <a:t>WITH</a:t>
            </a:r>
            <a:r>
              <a:rPr dirty="0" sz="4000" spc="-114"/>
              <a:t> </a:t>
            </a:r>
            <a:r>
              <a:rPr dirty="0" sz="4000" spc="-130"/>
              <a:t>SCREENING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04530"/>
            <a:ext cx="9966960" cy="312864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-10">
                <a:latin typeface="Times New Roman"/>
                <a:cs typeface="Times New Roman"/>
              </a:rPr>
              <a:t>Scalability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50">
                <a:latin typeface="Times New Roman"/>
                <a:cs typeface="Times New Roman"/>
              </a:rPr>
              <a:t>Screening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sz="3600" spc="-20">
                <a:latin typeface="Times New Roman"/>
                <a:cs typeface="Times New Roman"/>
              </a:rPr>
              <a:t>Goals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Social</a:t>
            </a:r>
            <a:r>
              <a:rPr dirty="0" sz="3600" spc="-90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Care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System</a:t>
            </a:r>
            <a:r>
              <a:rPr dirty="0" sz="3600" spc="-8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Referrals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>
                <a:latin typeface="Times New Roman"/>
                <a:cs typeface="Times New Roman"/>
              </a:rPr>
              <a:t>Utility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 spc="-280">
                <a:latin typeface="Times New Roman"/>
                <a:cs typeface="Times New Roman"/>
              </a:rPr>
              <a:t>&amp;</a:t>
            </a:r>
            <a:r>
              <a:rPr dirty="0" sz="3600" spc="-12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Reliability</a:t>
            </a:r>
            <a:r>
              <a:rPr dirty="0" sz="3600" spc="-11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of</a:t>
            </a:r>
            <a:r>
              <a:rPr dirty="0" sz="3600" spc="-114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Screening</a:t>
            </a:r>
            <a:r>
              <a:rPr dirty="0" sz="3600" spc="-120">
                <a:latin typeface="Times New Roman"/>
                <a:cs typeface="Times New Roman"/>
              </a:rPr>
              <a:t> </a:t>
            </a:r>
            <a:r>
              <a:rPr dirty="0" sz="3600" spc="60">
                <a:latin typeface="Times New Roman"/>
                <a:cs typeface="Times New Roman"/>
              </a:rPr>
              <a:t>Data</a:t>
            </a:r>
            <a:endParaRPr sz="3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600" spc="135">
                <a:latin typeface="Times New Roman"/>
                <a:cs typeface="Times New Roman"/>
              </a:rPr>
              <a:t>The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Scientific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 spc="85">
                <a:latin typeface="Times New Roman"/>
                <a:cs typeface="Times New Roman"/>
              </a:rPr>
              <a:t>Grounding</a:t>
            </a:r>
            <a:r>
              <a:rPr dirty="0" sz="3600" spc="-13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of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 spc="50">
                <a:latin typeface="Times New Roman"/>
                <a:cs typeface="Times New Roman"/>
              </a:rPr>
              <a:t>Screening</a:t>
            </a:r>
            <a:r>
              <a:rPr dirty="0" sz="3600" spc="-130">
                <a:latin typeface="Times New Roman"/>
                <a:cs typeface="Times New Roman"/>
              </a:rPr>
              <a:t> </a:t>
            </a:r>
            <a:r>
              <a:rPr dirty="0" sz="3600" spc="95">
                <a:latin typeface="Times New Roman"/>
                <a:cs typeface="Times New Roman"/>
              </a:rPr>
              <a:t>Instruments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055" y="6147554"/>
            <a:ext cx="8376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  <a:hlinkClick r:id="rId2"/>
              </a:rPr>
              <a:t>http://</a:t>
            </a:r>
            <a:r>
              <a:rPr dirty="0" sz="1800" spc="-20" i="1">
                <a:latin typeface="Times New Roman"/>
                <a:cs typeface="Times New Roman"/>
                <a:hlinkClick r:id="rId2"/>
              </a:rPr>
              <a:t>www.nasdoh.org/wp-</a:t>
            </a:r>
            <a:r>
              <a:rPr dirty="0" sz="1800" spc="-10" i="1">
                <a:latin typeface="Times New Roman"/>
                <a:cs typeface="Times New Roman"/>
                <a:hlinkClick r:id="rId2"/>
              </a:rPr>
              <a:t>content/uploads/2019/01/NASDOH-Social-</a:t>
            </a:r>
            <a:r>
              <a:rPr dirty="0" sz="1800" spc="-20" i="1">
                <a:latin typeface="Times New Roman"/>
                <a:cs typeface="Times New Roman"/>
                <a:hlinkClick r:id="rId2"/>
              </a:rPr>
              <a:t>Risks-</a:t>
            </a:r>
            <a:r>
              <a:rPr dirty="0" sz="1800" spc="-10" i="1">
                <a:latin typeface="Times New Roman"/>
                <a:cs typeface="Times New Roman"/>
                <a:hlinkClick r:id="rId2"/>
              </a:rPr>
              <a:t>Issue-Brief.pdf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2026-06-17T23:33:44Z</dcterms:created>
  <dcterms:modified xsi:type="dcterms:W3CDTF">2026-06-17T23:33:44Z</dcterms:modified>
</cp:coreProperties>
</file>