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674664"/>
            <a:ext cx="12192000" cy="1183640"/>
          </a:xfrm>
          <a:custGeom>
            <a:avLst/>
            <a:gdLst/>
            <a:ahLst/>
            <a:cxnLst/>
            <a:rect l="l" t="t" r="r" b="b"/>
            <a:pathLst>
              <a:path w="12192000" h="1183640">
                <a:moveTo>
                  <a:pt x="12192000" y="0"/>
                </a:moveTo>
                <a:lnTo>
                  <a:pt x="0" y="0"/>
                </a:lnTo>
                <a:lnTo>
                  <a:pt x="0" y="1183335"/>
                </a:lnTo>
                <a:lnTo>
                  <a:pt x="12192000" y="11833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5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729" y="254508"/>
            <a:ext cx="10470785" cy="105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5569" y="1433067"/>
            <a:ext cx="7630795" cy="3195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jp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jpg"/><Relationship Id="rId30" Type="http://schemas.openxmlformats.org/officeDocument/2006/relationships/image" Target="../media/image44.png"/><Relationship Id="rId31" Type="http://schemas.openxmlformats.org/officeDocument/2006/relationships/image" Target="../media/image45.png"/><Relationship Id="rId32" Type="http://schemas.openxmlformats.org/officeDocument/2006/relationships/image" Target="../media/image46.png"/><Relationship Id="rId33" Type="http://schemas.openxmlformats.org/officeDocument/2006/relationships/image" Target="../media/image47.png"/><Relationship Id="rId34" Type="http://schemas.openxmlformats.org/officeDocument/2006/relationships/image" Target="../media/image48.png"/><Relationship Id="rId35" Type="http://schemas.openxmlformats.org/officeDocument/2006/relationships/image" Target="../media/image49.png"/><Relationship Id="rId36" Type="http://schemas.openxmlformats.org/officeDocument/2006/relationships/image" Target="../media/image50.png"/><Relationship Id="rId37" Type="http://schemas.openxmlformats.org/officeDocument/2006/relationships/image" Target="../media/image51.png"/><Relationship Id="rId38" Type="http://schemas.openxmlformats.org/officeDocument/2006/relationships/image" Target="../media/image52.png"/><Relationship Id="rId39" Type="http://schemas.openxmlformats.org/officeDocument/2006/relationships/image" Target="../media/image53.png"/><Relationship Id="rId40" Type="http://schemas.openxmlformats.org/officeDocument/2006/relationships/image" Target="../media/image54.png"/><Relationship Id="rId41" Type="http://schemas.openxmlformats.org/officeDocument/2006/relationships/image" Target="../media/image55.jpg"/><Relationship Id="rId42" Type="http://schemas.openxmlformats.org/officeDocument/2006/relationships/image" Target="../media/image56.png"/><Relationship Id="rId43" Type="http://schemas.openxmlformats.org/officeDocument/2006/relationships/image" Target="../media/image57.png"/><Relationship Id="rId44" Type="http://schemas.openxmlformats.org/officeDocument/2006/relationships/image" Target="../media/image58.png"/><Relationship Id="rId45" Type="http://schemas.openxmlformats.org/officeDocument/2006/relationships/image" Target="../media/image59.png"/><Relationship Id="rId46" Type="http://schemas.openxmlformats.org/officeDocument/2006/relationships/image" Target="../media/image60.jpg"/><Relationship Id="rId47" Type="http://schemas.openxmlformats.org/officeDocument/2006/relationships/image" Target="../media/image61.png"/><Relationship Id="rId48" Type="http://schemas.openxmlformats.org/officeDocument/2006/relationships/image" Target="../media/image62.png"/><Relationship Id="rId49" Type="http://schemas.openxmlformats.org/officeDocument/2006/relationships/image" Target="../media/image63.png"/><Relationship Id="rId50" Type="http://schemas.openxmlformats.org/officeDocument/2006/relationships/image" Target="../media/image64.png"/><Relationship Id="rId51" Type="http://schemas.openxmlformats.org/officeDocument/2006/relationships/image" Target="../media/image65.png"/><Relationship Id="rId52" Type="http://schemas.openxmlformats.org/officeDocument/2006/relationships/image" Target="../media/image66.png"/><Relationship Id="rId53" Type="http://schemas.openxmlformats.org/officeDocument/2006/relationships/image" Target="../media/image6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46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47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7" Type="http://schemas.openxmlformats.org/officeDocument/2006/relationships/image" Target="../media/image80.png"/><Relationship Id="rId18" Type="http://schemas.openxmlformats.org/officeDocument/2006/relationships/image" Target="../media/image81.png"/><Relationship Id="rId19" Type="http://schemas.openxmlformats.org/officeDocument/2006/relationships/image" Target="../media/image82.png"/><Relationship Id="rId20" Type="http://schemas.openxmlformats.org/officeDocument/2006/relationships/image" Target="../media/image83.png"/><Relationship Id="rId21" Type="http://schemas.openxmlformats.org/officeDocument/2006/relationships/image" Target="../media/image84.png"/><Relationship Id="rId22" Type="http://schemas.openxmlformats.org/officeDocument/2006/relationships/image" Target="../media/image85.png"/><Relationship Id="rId23" Type="http://schemas.openxmlformats.org/officeDocument/2006/relationships/image" Target="../media/image86.jpg"/><Relationship Id="rId24" Type="http://schemas.openxmlformats.org/officeDocument/2006/relationships/image" Target="../media/image87.png"/><Relationship Id="rId25" Type="http://schemas.openxmlformats.org/officeDocument/2006/relationships/image" Target="../media/image88.png"/><Relationship Id="rId26" Type="http://schemas.openxmlformats.org/officeDocument/2006/relationships/image" Target="../media/image89.png"/><Relationship Id="rId27" Type="http://schemas.openxmlformats.org/officeDocument/2006/relationships/image" Target="../media/image90.png"/><Relationship Id="rId28" Type="http://schemas.openxmlformats.org/officeDocument/2006/relationships/image" Target="../media/image91.png"/><Relationship Id="rId29" Type="http://schemas.openxmlformats.org/officeDocument/2006/relationships/image" Target="../media/image92.png"/><Relationship Id="rId30" Type="http://schemas.openxmlformats.org/officeDocument/2006/relationships/image" Target="../media/image93.png"/><Relationship Id="rId31" Type="http://schemas.openxmlformats.org/officeDocument/2006/relationships/image" Target="../media/image94.png"/><Relationship Id="rId32" Type="http://schemas.openxmlformats.org/officeDocument/2006/relationships/image" Target="../media/image9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8904" y="149352"/>
            <a:ext cx="8394192" cy="61935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27396" y="6429755"/>
            <a:ext cx="7608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Fleegler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Health-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Missed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Referral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Opportunities.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0" i="1">
                <a:solidFill>
                  <a:srgbClr val="FFFFFF"/>
                </a:solidFill>
                <a:latin typeface="Arial"/>
                <a:cs typeface="Arial"/>
              </a:rPr>
              <a:t>Pediatrics</a:t>
            </a:r>
            <a:r>
              <a:rPr dirty="0" sz="1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74664"/>
            <a:ext cx="12192000" cy="1183640"/>
          </a:xfrm>
          <a:custGeom>
            <a:avLst/>
            <a:gdLst/>
            <a:ahLst/>
            <a:cxnLst/>
            <a:rect l="l" t="t" r="r" b="b"/>
            <a:pathLst>
              <a:path w="12192000" h="1183640">
                <a:moveTo>
                  <a:pt x="12192000" y="0"/>
                </a:moveTo>
                <a:lnTo>
                  <a:pt x="0" y="0"/>
                </a:lnTo>
                <a:lnTo>
                  <a:pt x="0" y="1183335"/>
                </a:lnTo>
                <a:lnTo>
                  <a:pt x="12192000" y="11833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5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115" rIns="0" bIns="0" rtlCol="0" vert="horz">
            <a:spAutoFit/>
          </a:bodyPr>
          <a:lstStyle/>
          <a:p>
            <a:pPr marL="2690495">
              <a:lnSpc>
                <a:spcPct val="100000"/>
              </a:lnSpc>
              <a:spcBef>
                <a:spcPts val="100"/>
              </a:spcBef>
            </a:pPr>
            <a:r>
              <a:rPr dirty="0" spc="-175">
                <a:solidFill>
                  <a:srgbClr val="FFFF00"/>
                </a:solidFill>
              </a:rPr>
              <a:t>Determining</a:t>
            </a:r>
            <a:r>
              <a:rPr dirty="0" spc="-140">
                <a:solidFill>
                  <a:srgbClr val="FFFF00"/>
                </a:solidFill>
              </a:rPr>
              <a:t> </a:t>
            </a:r>
            <a:r>
              <a:rPr dirty="0" spc="-150">
                <a:solidFill>
                  <a:srgbClr val="FFFF00"/>
                </a:solidFill>
              </a:rPr>
              <a:t>Acceptability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72079" y="4575073"/>
            <a:ext cx="5834380" cy="64643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20955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165"/>
              </a:spcBef>
            </a:pPr>
            <a:r>
              <a:rPr dirty="0" sz="3600" spc="-315" b="1">
                <a:solidFill>
                  <a:srgbClr val="1F4E79"/>
                </a:solidFill>
                <a:latin typeface="Arial"/>
                <a:cs typeface="Arial"/>
              </a:rPr>
              <a:t>Acceptance</a:t>
            </a:r>
            <a:r>
              <a:rPr dirty="0" sz="3600" spc="-15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3600" spc="-275" b="1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dirty="0" sz="3600" spc="-14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3600" spc="-210" b="1">
                <a:solidFill>
                  <a:srgbClr val="1F4E79"/>
                </a:solidFill>
                <a:latin typeface="Arial"/>
                <a:cs typeface="Arial"/>
              </a:rPr>
              <a:t>interest:</a:t>
            </a:r>
            <a:r>
              <a:rPr dirty="0" sz="3600" spc="-15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3600" spc="-345" b="1">
                <a:solidFill>
                  <a:srgbClr val="1F4E79"/>
                </a:solidFill>
                <a:latin typeface="Arial"/>
                <a:cs typeface="Arial"/>
              </a:rPr>
              <a:t>92%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167" y="1773275"/>
            <a:ext cx="9911080" cy="222631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dirty="0" sz="3600" spc="-85">
                <a:solidFill>
                  <a:srgbClr val="FFFFFF"/>
                </a:solidFill>
                <a:latin typeface="Arial"/>
                <a:cs typeface="Arial"/>
              </a:rPr>
              <a:t>"How</a:t>
            </a:r>
            <a:r>
              <a:rPr dirty="0" sz="36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95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3600" spc="-165">
                <a:solidFill>
                  <a:srgbClr val="FFFFFF"/>
                </a:solidFill>
                <a:latin typeface="Arial"/>
                <a:cs typeface="Arial"/>
              </a:rPr>
              <a:t> you</a:t>
            </a:r>
            <a:r>
              <a:rPr dirty="0" sz="36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2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dirty="0" sz="36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9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36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30">
                <a:solidFill>
                  <a:srgbClr val="FFFFFF"/>
                </a:solidFill>
                <a:latin typeface="Arial"/>
                <a:cs typeface="Arial"/>
              </a:rPr>
              <a:t>taking</a:t>
            </a:r>
            <a:r>
              <a:rPr dirty="0" sz="36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8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6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25">
                <a:solidFill>
                  <a:srgbClr val="FFFFFF"/>
                </a:solidFill>
                <a:latin typeface="Arial"/>
                <a:cs typeface="Arial"/>
              </a:rPr>
              <a:t>computer-</a:t>
            </a:r>
            <a:r>
              <a:rPr dirty="0" sz="3600" spc="-1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dirty="0" sz="3600" spc="-195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r>
              <a:rPr dirty="0" sz="36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6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14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36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10">
                <a:solidFill>
                  <a:srgbClr val="FFFFFF"/>
                </a:solidFill>
                <a:latin typeface="Arial"/>
                <a:cs typeface="Arial"/>
              </a:rPr>
              <a:t>doctor’s</a:t>
            </a:r>
            <a:r>
              <a:rPr dirty="0" sz="36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90">
                <a:solidFill>
                  <a:srgbClr val="FFFFFF"/>
                </a:solidFill>
                <a:latin typeface="Arial"/>
                <a:cs typeface="Arial"/>
              </a:rPr>
              <a:t>waiting</a:t>
            </a:r>
            <a:r>
              <a:rPr dirty="0" sz="36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10">
                <a:solidFill>
                  <a:srgbClr val="FFFFFF"/>
                </a:solidFill>
                <a:latin typeface="Arial"/>
                <a:cs typeface="Arial"/>
              </a:rPr>
              <a:t>room</a:t>
            </a:r>
            <a:r>
              <a:rPr dirty="0" sz="36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36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55">
                <a:solidFill>
                  <a:srgbClr val="FFFFFF"/>
                </a:solidFill>
                <a:latin typeface="Arial"/>
                <a:cs typeface="Arial"/>
              </a:rPr>
              <a:t>evaluated</a:t>
            </a:r>
            <a:r>
              <a:rPr dirty="0" sz="36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33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600" spc="-130">
                <a:solidFill>
                  <a:srgbClr val="FFFFFF"/>
                </a:solidFill>
                <a:latin typeface="Arial"/>
                <a:cs typeface="Arial"/>
              </a:rPr>
              <a:t>family’s</a:t>
            </a:r>
            <a:r>
              <a:rPr dirty="0" sz="36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8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36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6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r>
              <a:rPr dirty="0" sz="3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8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6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04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36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35">
                <a:solidFill>
                  <a:srgbClr val="FFFFFF"/>
                </a:solidFill>
                <a:latin typeface="Arial"/>
                <a:cs typeface="Arial"/>
              </a:rPr>
              <a:t>referrals</a:t>
            </a:r>
            <a:r>
              <a:rPr dirty="0" sz="3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6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dirty="0" sz="3600" spc="-100">
                <a:solidFill>
                  <a:srgbClr val="FFFFFF"/>
                </a:solidFill>
                <a:latin typeface="Arial"/>
                <a:cs typeface="Arial"/>
              </a:rPr>
              <a:t>agencies?"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1996" y="6429755"/>
            <a:ext cx="76593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Fleegler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3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baseline="11574" sz="1800" spc="-82">
                <a:solidFill>
                  <a:srgbClr val="898989"/>
                </a:solidFill>
                <a:latin typeface="Arial"/>
                <a:cs typeface="Arial"/>
              </a:rPr>
              <a:t>1</a:t>
            </a:r>
            <a:r>
              <a:rPr dirty="0" sz="1400" spc="-8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baseline="11574" sz="1800" spc="52">
                <a:solidFill>
                  <a:srgbClr val="898989"/>
                </a:solidFill>
                <a:latin typeface="Arial"/>
                <a:cs typeface="Arial"/>
              </a:rPr>
              <a:t>1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h-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Missed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Referral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Opportunities.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70" i="1">
                <a:solidFill>
                  <a:srgbClr val="FFFFFF"/>
                </a:solidFill>
                <a:latin typeface="Arial"/>
                <a:cs typeface="Arial"/>
              </a:rPr>
              <a:t>Pediatrics</a:t>
            </a:r>
            <a:r>
              <a:rPr dirty="0" sz="1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5512" y="6421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98989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9315" rIns="0" bIns="0" rtlCol="0" vert="horz">
            <a:spAutoFit/>
          </a:bodyPr>
          <a:lstStyle/>
          <a:p>
            <a:pPr marL="421640">
              <a:lnSpc>
                <a:spcPct val="100000"/>
              </a:lnSpc>
              <a:spcBef>
                <a:spcPts val="100"/>
              </a:spcBef>
            </a:pPr>
            <a:r>
              <a:rPr dirty="0" spc="-285"/>
              <a:t>HelpSteps:</a:t>
            </a:r>
            <a:r>
              <a:rPr dirty="0" spc="-185"/>
              <a:t> </a:t>
            </a:r>
            <a:r>
              <a:rPr dirty="0" spc="-195"/>
              <a:t>Patient</a:t>
            </a:r>
            <a:r>
              <a:rPr dirty="0" spc="-170"/>
              <a:t> </a:t>
            </a:r>
            <a:r>
              <a:rPr dirty="0" spc="-275"/>
              <a:t>Perspective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86333" rIns="0" bIns="0" rtlCol="0" vert="horz">
            <a:spAutoFit/>
          </a:bodyPr>
          <a:lstStyle/>
          <a:p>
            <a:pPr marL="542290" marR="5080" indent="1905">
              <a:lnSpc>
                <a:spcPct val="89800"/>
              </a:lnSpc>
              <a:spcBef>
                <a:spcPts val="490"/>
              </a:spcBef>
            </a:pPr>
            <a:r>
              <a:rPr dirty="0" spc="-409"/>
              <a:t>“…</a:t>
            </a:r>
            <a:r>
              <a:rPr dirty="0" spc="-145"/>
              <a:t> </a:t>
            </a:r>
            <a:r>
              <a:rPr dirty="0" spc="-204"/>
              <a:t>[HelpSteps]</a:t>
            </a:r>
            <a:r>
              <a:rPr dirty="0" spc="-145"/>
              <a:t> </a:t>
            </a:r>
            <a:r>
              <a:rPr dirty="0" spc="-105"/>
              <a:t>actually</a:t>
            </a:r>
            <a:r>
              <a:rPr dirty="0" spc="-150"/>
              <a:t> </a:t>
            </a:r>
            <a:r>
              <a:rPr dirty="0" spc="-100"/>
              <a:t>turned</a:t>
            </a:r>
            <a:r>
              <a:rPr dirty="0" spc="-145"/>
              <a:t> </a:t>
            </a:r>
            <a:r>
              <a:rPr dirty="0" spc="-60"/>
              <a:t>out</a:t>
            </a:r>
            <a:r>
              <a:rPr dirty="0" spc="-150"/>
              <a:t> </a:t>
            </a:r>
            <a:r>
              <a:rPr dirty="0"/>
              <a:t>to</a:t>
            </a:r>
            <a:r>
              <a:rPr dirty="0" spc="-140"/>
              <a:t> </a:t>
            </a:r>
            <a:r>
              <a:rPr dirty="0" spc="-229"/>
              <a:t>be</a:t>
            </a:r>
            <a:r>
              <a:rPr dirty="0" spc="-150"/>
              <a:t> </a:t>
            </a:r>
            <a:r>
              <a:rPr dirty="0" spc="-50"/>
              <a:t>a </a:t>
            </a:r>
            <a:r>
              <a:rPr dirty="0" spc="-165"/>
              <a:t>good</a:t>
            </a:r>
            <a:r>
              <a:rPr dirty="0" spc="-150"/>
              <a:t> </a:t>
            </a:r>
            <a:r>
              <a:rPr dirty="0" spc="-204"/>
              <a:t>survey</a:t>
            </a:r>
            <a:r>
              <a:rPr dirty="0" spc="-150"/>
              <a:t> </a:t>
            </a:r>
            <a:r>
              <a:rPr dirty="0" spc="-240"/>
              <a:t>because</a:t>
            </a:r>
            <a:r>
              <a:rPr dirty="0" spc="-150"/>
              <a:t> </a:t>
            </a:r>
            <a:r>
              <a:rPr dirty="0" spc="75"/>
              <a:t>it</a:t>
            </a:r>
            <a:r>
              <a:rPr dirty="0" spc="-150"/>
              <a:t> </a:t>
            </a:r>
            <a:r>
              <a:rPr dirty="0" spc="-215"/>
              <a:t>showed</a:t>
            </a:r>
            <a:r>
              <a:rPr dirty="0" spc="-145"/>
              <a:t> </a:t>
            </a:r>
            <a:r>
              <a:rPr dirty="0" spc="-20"/>
              <a:t>that </a:t>
            </a:r>
            <a:r>
              <a:rPr dirty="0" u="heavy" spc="-220">
                <a:uFill>
                  <a:solidFill>
                    <a:srgbClr val="FFFFFF"/>
                  </a:solidFill>
                </a:uFill>
              </a:rPr>
              <a:t>somebody</a:t>
            </a:r>
            <a:r>
              <a:rPr dirty="0" u="heavy" spc="-145">
                <a:uFill>
                  <a:solidFill>
                    <a:srgbClr val="FFFFFF"/>
                  </a:solidFill>
                </a:uFill>
              </a:rPr>
              <a:t> </a:t>
            </a:r>
            <a:r>
              <a:rPr dirty="0" u="heavy" spc="-215">
                <a:uFill>
                  <a:solidFill>
                    <a:srgbClr val="FFFFFF"/>
                  </a:solidFill>
                </a:uFill>
              </a:rPr>
              <a:t>was</a:t>
            </a:r>
            <a:r>
              <a:rPr dirty="0" u="heavy" spc="-135">
                <a:uFill>
                  <a:solidFill>
                    <a:srgbClr val="FFFFFF"/>
                  </a:solidFill>
                </a:uFill>
              </a:rPr>
              <a:t> </a:t>
            </a:r>
            <a:r>
              <a:rPr dirty="0" u="heavy" spc="-70">
                <a:uFill>
                  <a:solidFill>
                    <a:srgbClr val="FFFFFF"/>
                  </a:solidFill>
                </a:uFill>
              </a:rPr>
              <a:t>trying</a:t>
            </a:r>
            <a:r>
              <a:rPr dirty="0" u="heavy" spc="-135">
                <a:uFill>
                  <a:solidFill>
                    <a:srgbClr val="FFFFFF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FFFFFF"/>
                  </a:solidFill>
                </a:uFill>
              </a:rPr>
              <a:t>to</a:t>
            </a:r>
            <a:r>
              <a:rPr dirty="0" u="heavy" spc="-130">
                <a:uFill>
                  <a:solidFill>
                    <a:srgbClr val="FFFFFF"/>
                  </a:solidFill>
                </a:uFill>
              </a:rPr>
              <a:t> </a:t>
            </a:r>
            <a:r>
              <a:rPr dirty="0" u="heavy" spc="-190">
                <a:uFill>
                  <a:solidFill>
                    <a:srgbClr val="FFFFFF"/>
                  </a:solidFill>
                </a:uFill>
              </a:rPr>
              <a:t>care</a:t>
            </a:r>
            <a:r>
              <a:rPr dirty="0" spc="-135"/>
              <a:t> </a:t>
            </a:r>
            <a:r>
              <a:rPr dirty="0" spc="-100"/>
              <a:t>about</a:t>
            </a:r>
            <a:r>
              <a:rPr dirty="0" spc="-145"/>
              <a:t> </a:t>
            </a:r>
            <a:r>
              <a:rPr dirty="0" spc="-75"/>
              <a:t>what</a:t>
            </a:r>
            <a:r>
              <a:rPr dirty="0" spc="-140"/>
              <a:t> </a:t>
            </a:r>
            <a:r>
              <a:rPr dirty="0" spc="-50"/>
              <a:t>I </a:t>
            </a:r>
            <a:r>
              <a:rPr dirty="0" spc="-225"/>
              <a:t>needed</a:t>
            </a:r>
            <a:r>
              <a:rPr dirty="0" spc="-150"/>
              <a:t> </a:t>
            </a:r>
            <a:r>
              <a:rPr dirty="0" spc="-165"/>
              <a:t>and</a:t>
            </a:r>
            <a:r>
              <a:rPr dirty="0" spc="-150"/>
              <a:t> </a:t>
            </a:r>
            <a:r>
              <a:rPr dirty="0" spc="-135"/>
              <a:t>they</a:t>
            </a:r>
            <a:r>
              <a:rPr dirty="0" spc="-155"/>
              <a:t> </a:t>
            </a:r>
            <a:r>
              <a:rPr dirty="0" spc="-120"/>
              <a:t>really</a:t>
            </a:r>
            <a:r>
              <a:rPr dirty="0" spc="-155"/>
              <a:t> </a:t>
            </a:r>
            <a:r>
              <a:rPr dirty="0" spc="-60"/>
              <a:t>tried</a:t>
            </a:r>
            <a:r>
              <a:rPr dirty="0" spc="-150"/>
              <a:t> </a:t>
            </a:r>
            <a:r>
              <a:rPr dirty="0"/>
              <a:t>to</a:t>
            </a:r>
            <a:r>
              <a:rPr dirty="0" spc="-145"/>
              <a:t> </a:t>
            </a:r>
            <a:r>
              <a:rPr dirty="0" spc="-85"/>
              <a:t>pinpoint</a:t>
            </a:r>
            <a:r>
              <a:rPr dirty="0" spc="-150"/>
              <a:t> </a:t>
            </a:r>
            <a:r>
              <a:rPr dirty="0" spc="-25"/>
              <a:t>all </a:t>
            </a:r>
            <a:r>
              <a:rPr dirty="0" spc="-35"/>
              <a:t>of</a:t>
            </a:r>
            <a:r>
              <a:rPr dirty="0" spc="-150"/>
              <a:t> </a:t>
            </a:r>
            <a:r>
              <a:rPr dirty="0" spc="-229"/>
              <a:t>my</a:t>
            </a:r>
            <a:r>
              <a:rPr dirty="0" spc="-155"/>
              <a:t> </a:t>
            </a:r>
            <a:r>
              <a:rPr dirty="0" spc="-165"/>
              <a:t>specific</a:t>
            </a:r>
            <a:r>
              <a:rPr dirty="0" spc="-155"/>
              <a:t> </a:t>
            </a:r>
            <a:r>
              <a:rPr dirty="0" spc="-235"/>
              <a:t>needs.</a:t>
            </a:r>
            <a:r>
              <a:rPr dirty="0" spc="-145"/>
              <a:t> </a:t>
            </a:r>
            <a:r>
              <a:rPr dirty="0" spc="-114"/>
              <a:t>I</a:t>
            </a:r>
            <a:r>
              <a:rPr dirty="0" spc="-145"/>
              <a:t> </a:t>
            </a:r>
            <a:r>
              <a:rPr dirty="0" spc="-160"/>
              <a:t>liked</a:t>
            </a:r>
            <a:r>
              <a:rPr dirty="0" spc="-150"/>
              <a:t> </a:t>
            </a:r>
            <a:r>
              <a:rPr dirty="0" spc="-10"/>
              <a:t>that.”</a:t>
            </a:r>
          </a:p>
          <a:p>
            <a:pPr marL="2142490">
              <a:lnSpc>
                <a:spcPct val="100000"/>
              </a:lnSpc>
              <a:spcBef>
                <a:spcPts val="650"/>
              </a:spcBef>
            </a:pPr>
            <a:r>
              <a:rPr dirty="0" spc="-85" i="0">
                <a:latin typeface="Arial"/>
                <a:cs typeface="Arial"/>
              </a:rPr>
              <a:t>-</a:t>
            </a:r>
            <a:r>
              <a:rPr dirty="0" spc="-150" i="0">
                <a:latin typeface="Arial"/>
                <a:cs typeface="Arial"/>
              </a:rPr>
              <a:t> </a:t>
            </a:r>
            <a:r>
              <a:rPr dirty="0" spc="-140" i="0">
                <a:latin typeface="Arial"/>
                <a:cs typeface="Arial"/>
              </a:rPr>
              <a:t>Patient</a:t>
            </a:r>
            <a:r>
              <a:rPr dirty="0" spc="-145" i="0">
                <a:latin typeface="Arial"/>
                <a:cs typeface="Arial"/>
              </a:rPr>
              <a:t> </a:t>
            </a:r>
            <a:r>
              <a:rPr dirty="0" spc="-65" i="0">
                <a:latin typeface="Arial"/>
                <a:cs typeface="Arial"/>
              </a:rPr>
              <a:t>in</a:t>
            </a:r>
            <a:r>
              <a:rPr dirty="0" spc="-145" i="0">
                <a:latin typeface="Arial"/>
                <a:cs typeface="Arial"/>
              </a:rPr>
              <a:t> </a:t>
            </a:r>
            <a:r>
              <a:rPr dirty="0" spc="-305" i="0">
                <a:latin typeface="Arial"/>
                <a:cs typeface="Arial"/>
              </a:rPr>
              <a:t>Young</a:t>
            </a:r>
            <a:r>
              <a:rPr dirty="0" spc="-140" i="0">
                <a:latin typeface="Arial"/>
                <a:cs typeface="Arial"/>
              </a:rPr>
              <a:t> </a:t>
            </a:r>
            <a:r>
              <a:rPr dirty="0" spc="-95" i="0">
                <a:latin typeface="Arial"/>
                <a:cs typeface="Arial"/>
              </a:rPr>
              <a:t>Adult</a:t>
            </a:r>
            <a:r>
              <a:rPr dirty="0" spc="-145" i="0">
                <a:latin typeface="Arial"/>
                <a:cs typeface="Arial"/>
              </a:rPr>
              <a:t> </a:t>
            </a:r>
            <a:r>
              <a:rPr dirty="0" spc="-10" i="0">
                <a:latin typeface="Arial"/>
                <a:cs typeface="Arial"/>
              </a:rPr>
              <a:t>Clinic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6662" y="1561884"/>
            <a:ext cx="2797136" cy="3119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80618" y="5178044"/>
            <a:ext cx="2654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0">
                <a:solidFill>
                  <a:srgbClr val="FFFFFF"/>
                </a:solidFill>
                <a:latin typeface="Arial"/>
                <a:cs typeface="Arial"/>
              </a:rPr>
              <a:t>Sarah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Wylie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2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35" i="1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2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29" i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2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95" i="1">
                <a:solidFill>
                  <a:srgbClr val="FFFFFF"/>
                </a:solidFill>
                <a:latin typeface="Arial"/>
                <a:cs typeface="Arial"/>
              </a:rPr>
              <a:t>Telemed</a:t>
            </a:r>
            <a:r>
              <a:rPr dirty="0" sz="12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85" i="1">
                <a:solidFill>
                  <a:srgbClr val="FFFFFF"/>
                </a:solidFill>
                <a:latin typeface="Arial"/>
                <a:cs typeface="Arial"/>
              </a:rPr>
              <a:t>Telecare.</a:t>
            </a:r>
            <a:r>
              <a:rPr dirty="0" sz="12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4947" y="1171206"/>
            <a:ext cx="218744" cy="4252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655263" y="745925"/>
            <a:ext cx="456565" cy="850900"/>
            <a:chOff x="3655263" y="745925"/>
            <a:chExt cx="456565" cy="85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4790" y="745925"/>
              <a:ext cx="218742" cy="4252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2683" y="1171206"/>
              <a:ext cx="218744" cy="425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5263" y="745925"/>
              <a:ext cx="232416" cy="42526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7217" y="1171206"/>
            <a:ext cx="218740" cy="4252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176079" y="745925"/>
            <a:ext cx="696595" cy="850900"/>
            <a:chOff x="3176079" y="745925"/>
            <a:chExt cx="696595" cy="8509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4947" y="745925"/>
              <a:ext cx="218744" cy="4252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6079" y="1171206"/>
              <a:ext cx="218745" cy="4252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3815" y="1171206"/>
              <a:ext cx="218746" cy="42526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8343" y="1171206"/>
            <a:ext cx="232422" cy="4252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5100" y="745925"/>
            <a:ext cx="218746" cy="42526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5716" y="3297580"/>
            <a:ext cx="218746" cy="42527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7217" y="3297580"/>
            <a:ext cx="218740" cy="42527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59474" y="1594103"/>
            <a:ext cx="1188981" cy="42976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531" y="3297580"/>
            <a:ext cx="218743" cy="42527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25611" y="2020823"/>
            <a:ext cx="1422844" cy="42672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6030" y="3297580"/>
            <a:ext cx="218744" cy="42527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0887" y="3722852"/>
            <a:ext cx="929672" cy="425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459474" y="2444495"/>
            <a:ext cx="1189355" cy="853440"/>
            <a:chOff x="2459474" y="2444495"/>
            <a:chExt cx="1189355" cy="85344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59474" y="2444495"/>
              <a:ext cx="1188981" cy="4297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3759" y="2871215"/>
              <a:ext cx="234696" cy="42672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698343" y="2871216"/>
            <a:ext cx="1658620" cy="852169"/>
            <a:chOff x="2698343" y="2871216"/>
            <a:chExt cx="1658620" cy="852169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9273" y="3297580"/>
              <a:ext cx="218745" cy="4252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0266" y="3297580"/>
              <a:ext cx="218743" cy="4252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4947" y="3297580"/>
              <a:ext cx="218744" cy="4252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8343" y="2871216"/>
              <a:ext cx="712368" cy="4267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8142" y="3297580"/>
              <a:ext cx="218745" cy="425270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4131690" y="745925"/>
            <a:ext cx="1666239" cy="850900"/>
            <a:chOff x="4131690" y="745925"/>
            <a:chExt cx="1666239" cy="850900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9117" y="745925"/>
              <a:ext cx="218741" cy="42526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9426" y="1171206"/>
              <a:ext cx="218746" cy="4252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8294" y="745925"/>
              <a:ext cx="218744" cy="4252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1690" y="1171206"/>
              <a:ext cx="471284" cy="4252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87162" y="1171206"/>
              <a:ext cx="710153" cy="42526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7980" y="745925"/>
              <a:ext cx="218746" cy="4252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8294" y="1171206"/>
              <a:ext cx="218744" cy="425268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6079" y="745925"/>
            <a:ext cx="218745" cy="42526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8294" y="3722852"/>
            <a:ext cx="218744" cy="42527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02325" y="1597092"/>
            <a:ext cx="233859" cy="127582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5716" y="745925"/>
            <a:ext cx="218746" cy="42526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5561" y="3722852"/>
            <a:ext cx="218745" cy="42527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634" y="2022373"/>
            <a:ext cx="218746" cy="42526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4898" y="2447024"/>
            <a:ext cx="218746" cy="425271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4373312" y="3297580"/>
            <a:ext cx="708025" cy="850900"/>
            <a:chOff x="4373312" y="3297580"/>
            <a:chExt cx="708025" cy="850900"/>
          </a:xfrm>
        </p:grpSpPr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5878" y="3722852"/>
              <a:ext cx="218745" cy="4252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73312" y="3297580"/>
              <a:ext cx="707398" cy="425270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26030" y="2872308"/>
            <a:ext cx="471285" cy="425267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2269353" y="3084939"/>
            <a:ext cx="429259" cy="214629"/>
          </a:xfrm>
          <a:custGeom>
            <a:avLst/>
            <a:gdLst/>
            <a:ahLst/>
            <a:cxnLst/>
            <a:rect l="l" t="t" r="r" b="b"/>
            <a:pathLst>
              <a:path w="429260" h="214629">
                <a:moveTo>
                  <a:pt x="428990" y="0"/>
                </a:moveTo>
                <a:lnTo>
                  <a:pt x="0" y="214393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8593" y="3413076"/>
            <a:ext cx="290127" cy="655060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1732770" y="0"/>
            <a:ext cx="1435100" cy="958215"/>
          </a:xfrm>
          <a:custGeom>
            <a:avLst/>
            <a:gdLst/>
            <a:ahLst/>
            <a:cxnLst/>
            <a:rect l="l" t="t" r="r" b="b"/>
            <a:pathLst>
              <a:path w="1435100" h="958215">
                <a:moveTo>
                  <a:pt x="0" y="159681"/>
                </a:moveTo>
                <a:lnTo>
                  <a:pt x="8140" y="109210"/>
                </a:lnTo>
                <a:lnTo>
                  <a:pt x="30809" y="65375"/>
                </a:lnTo>
                <a:lnTo>
                  <a:pt x="65375" y="30809"/>
                </a:lnTo>
                <a:lnTo>
                  <a:pt x="109210" y="8140"/>
                </a:lnTo>
                <a:lnTo>
                  <a:pt x="159681" y="0"/>
                </a:lnTo>
                <a:lnTo>
                  <a:pt x="1274998" y="0"/>
                </a:lnTo>
                <a:lnTo>
                  <a:pt x="1325469" y="8140"/>
                </a:lnTo>
                <a:lnTo>
                  <a:pt x="1369304" y="30809"/>
                </a:lnTo>
                <a:lnTo>
                  <a:pt x="1403870" y="65375"/>
                </a:lnTo>
                <a:lnTo>
                  <a:pt x="1426539" y="109210"/>
                </a:lnTo>
                <a:lnTo>
                  <a:pt x="1434679" y="159681"/>
                </a:lnTo>
                <a:lnTo>
                  <a:pt x="1434679" y="798389"/>
                </a:lnTo>
                <a:lnTo>
                  <a:pt x="1426539" y="848861"/>
                </a:lnTo>
                <a:lnTo>
                  <a:pt x="1403870" y="892695"/>
                </a:lnTo>
                <a:lnTo>
                  <a:pt x="1369304" y="927261"/>
                </a:lnTo>
                <a:lnTo>
                  <a:pt x="1325469" y="949930"/>
                </a:lnTo>
                <a:lnTo>
                  <a:pt x="1274998" y="958071"/>
                </a:lnTo>
                <a:lnTo>
                  <a:pt x="159681" y="958071"/>
                </a:lnTo>
                <a:lnTo>
                  <a:pt x="109210" y="949930"/>
                </a:lnTo>
                <a:lnTo>
                  <a:pt x="65375" y="927261"/>
                </a:lnTo>
                <a:lnTo>
                  <a:pt x="30809" y="892695"/>
                </a:lnTo>
                <a:lnTo>
                  <a:pt x="8140" y="848861"/>
                </a:lnTo>
                <a:lnTo>
                  <a:pt x="0" y="798389"/>
                </a:lnTo>
                <a:lnTo>
                  <a:pt x="0" y="159681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2169453" y="88900"/>
            <a:ext cx="720725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-20">
                <a:latin typeface="Arial"/>
                <a:cs typeface="Arial"/>
              </a:rPr>
              <a:t>Food </a:t>
            </a:r>
            <a:r>
              <a:rPr dirty="0" sz="1600" spc="-85">
                <a:latin typeface="Arial"/>
                <a:cs typeface="Arial"/>
              </a:rPr>
              <a:t>insecure </a:t>
            </a:r>
            <a:r>
              <a:rPr dirty="0" sz="1600" spc="-25">
                <a:latin typeface="Arial"/>
                <a:cs typeface="Arial"/>
              </a:rPr>
              <a:t>31%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616768" y="156790"/>
            <a:ext cx="1304290" cy="4020185"/>
            <a:chOff x="1616768" y="156790"/>
            <a:chExt cx="1304290" cy="4020185"/>
          </a:xfrm>
        </p:grpSpPr>
        <p:sp>
          <p:nvSpPr>
            <p:cNvPr id="54" name="object 54"/>
            <p:cNvSpPr/>
            <p:nvPr/>
          </p:nvSpPr>
          <p:spPr>
            <a:xfrm>
              <a:off x="2450603" y="958888"/>
              <a:ext cx="248285" cy="642620"/>
            </a:xfrm>
            <a:custGeom>
              <a:avLst/>
              <a:gdLst/>
              <a:ahLst/>
              <a:cxnLst/>
              <a:rect l="l" t="t" r="r" b="b"/>
              <a:pathLst>
                <a:path w="248285" h="642619">
                  <a:moveTo>
                    <a:pt x="247944" y="642231"/>
                  </a:moveTo>
                  <a:lnTo>
                    <a:pt x="0" y="0"/>
                  </a:lnTo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25291" y="595619"/>
              <a:ext cx="100203" cy="10072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1384" y="156790"/>
              <a:ext cx="100152" cy="10083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623118" y="3299442"/>
              <a:ext cx="1291590" cy="871219"/>
            </a:xfrm>
            <a:custGeom>
              <a:avLst/>
              <a:gdLst/>
              <a:ahLst/>
              <a:cxnLst/>
              <a:rect l="l" t="t" r="r" b="b"/>
              <a:pathLst>
                <a:path w="1291589" h="871220">
                  <a:moveTo>
                    <a:pt x="0" y="145159"/>
                  </a:moveTo>
                  <a:lnTo>
                    <a:pt x="7400" y="99277"/>
                  </a:lnTo>
                  <a:lnTo>
                    <a:pt x="28007" y="59430"/>
                  </a:lnTo>
                  <a:lnTo>
                    <a:pt x="59430" y="28007"/>
                  </a:lnTo>
                  <a:lnTo>
                    <a:pt x="99277" y="7400"/>
                  </a:lnTo>
                  <a:lnTo>
                    <a:pt x="145159" y="0"/>
                  </a:lnTo>
                  <a:lnTo>
                    <a:pt x="1146214" y="0"/>
                  </a:lnTo>
                  <a:lnTo>
                    <a:pt x="1192095" y="7400"/>
                  </a:lnTo>
                  <a:lnTo>
                    <a:pt x="1231943" y="28007"/>
                  </a:lnTo>
                  <a:lnTo>
                    <a:pt x="1263365" y="59430"/>
                  </a:lnTo>
                  <a:lnTo>
                    <a:pt x="1283972" y="99277"/>
                  </a:lnTo>
                  <a:lnTo>
                    <a:pt x="1291373" y="145159"/>
                  </a:lnTo>
                  <a:lnTo>
                    <a:pt x="1291373" y="725779"/>
                  </a:lnTo>
                  <a:lnTo>
                    <a:pt x="1283972" y="771660"/>
                  </a:lnTo>
                  <a:lnTo>
                    <a:pt x="1263365" y="811508"/>
                  </a:lnTo>
                  <a:lnTo>
                    <a:pt x="1231943" y="842931"/>
                  </a:lnTo>
                  <a:lnTo>
                    <a:pt x="1192095" y="863538"/>
                  </a:lnTo>
                  <a:lnTo>
                    <a:pt x="1146214" y="870938"/>
                  </a:lnTo>
                  <a:lnTo>
                    <a:pt x="145159" y="870938"/>
                  </a:lnTo>
                  <a:lnTo>
                    <a:pt x="99277" y="863538"/>
                  </a:lnTo>
                  <a:lnTo>
                    <a:pt x="59430" y="842931"/>
                  </a:lnTo>
                  <a:lnTo>
                    <a:pt x="28007" y="811508"/>
                  </a:lnTo>
                  <a:lnTo>
                    <a:pt x="7400" y="771660"/>
                  </a:lnTo>
                  <a:lnTo>
                    <a:pt x="0" y="725779"/>
                  </a:lnTo>
                  <a:lnTo>
                    <a:pt x="0" y="145159"/>
                  </a:lnTo>
                  <a:close/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2055545" y="3344164"/>
            <a:ext cx="568960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-20">
                <a:latin typeface="Arial"/>
                <a:cs typeface="Arial"/>
              </a:rPr>
              <a:t>Food </a:t>
            </a:r>
            <a:r>
              <a:rPr dirty="0" sz="1600" spc="-100">
                <a:latin typeface="Arial"/>
                <a:cs typeface="Arial"/>
              </a:rPr>
              <a:t>secure </a:t>
            </a:r>
            <a:r>
              <a:rPr dirty="0" sz="1600" spc="-25">
                <a:latin typeface="Arial"/>
                <a:cs typeface="Arial"/>
              </a:rPr>
              <a:t>69%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734311" y="97535"/>
            <a:ext cx="8571865" cy="6383655"/>
            <a:chOff x="1734311" y="97535"/>
            <a:chExt cx="8571865" cy="6383655"/>
          </a:xfrm>
        </p:grpSpPr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51504" y="2871215"/>
              <a:ext cx="957072" cy="42976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25085" y="1598091"/>
              <a:ext cx="1187887" cy="4252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70400" y="2021751"/>
              <a:ext cx="949021" cy="42527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88140" y="2447645"/>
              <a:ext cx="710151" cy="42527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25085" y="2874061"/>
              <a:ext cx="710151" cy="42527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54551" y="1600199"/>
              <a:ext cx="954024" cy="4267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60647" y="2023871"/>
              <a:ext cx="950976" cy="42976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23816" y="2023871"/>
              <a:ext cx="234696" cy="42976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66744" y="2450591"/>
              <a:ext cx="950976" cy="4267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29911" y="2450591"/>
              <a:ext cx="234696" cy="42672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698548" y="1583879"/>
              <a:ext cx="2147570" cy="1715135"/>
            </a:xfrm>
            <a:custGeom>
              <a:avLst/>
              <a:gdLst/>
              <a:ahLst/>
              <a:cxnLst/>
              <a:rect l="l" t="t" r="r" b="b"/>
              <a:pathLst>
                <a:path w="2147570" h="1715135">
                  <a:moveTo>
                    <a:pt x="0" y="17231"/>
                  </a:moveTo>
                  <a:lnTo>
                    <a:pt x="8799" y="865907"/>
                  </a:lnTo>
                  <a:lnTo>
                    <a:pt x="233190" y="865907"/>
                  </a:lnTo>
                  <a:lnTo>
                    <a:pt x="233190" y="1283783"/>
                  </a:lnTo>
                  <a:lnTo>
                    <a:pt x="479579" y="1283783"/>
                  </a:lnTo>
                  <a:lnTo>
                    <a:pt x="480129" y="1337633"/>
                  </a:lnTo>
                  <a:lnTo>
                    <a:pt x="480679" y="1391483"/>
                  </a:lnTo>
                  <a:lnTo>
                    <a:pt x="481229" y="1445333"/>
                  </a:lnTo>
                  <a:lnTo>
                    <a:pt x="481779" y="1499183"/>
                  </a:lnTo>
                  <a:lnTo>
                    <a:pt x="482329" y="1553033"/>
                  </a:lnTo>
                  <a:lnTo>
                    <a:pt x="482879" y="1606882"/>
                  </a:lnTo>
                  <a:lnTo>
                    <a:pt x="483429" y="1660733"/>
                  </a:lnTo>
                  <a:lnTo>
                    <a:pt x="483979" y="1714583"/>
                  </a:lnTo>
                  <a:lnTo>
                    <a:pt x="1900718" y="1710275"/>
                  </a:lnTo>
                  <a:lnTo>
                    <a:pt x="1900718" y="1292399"/>
                  </a:lnTo>
                  <a:lnTo>
                    <a:pt x="2142707" y="1288090"/>
                  </a:lnTo>
                  <a:lnTo>
                    <a:pt x="2147107" y="435107"/>
                  </a:lnTo>
                  <a:lnTo>
                    <a:pt x="1913917" y="430799"/>
                  </a:lnTo>
                  <a:lnTo>
                    <a:pt x="1918317" y="0"/>
                  </a:lnTo>
                  <a:lnTo>
                    <a:pt x="0" y="17231"/>
                  </a:lnTo>
                  <a:close/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34311" y="97535"/>
              <a:ext cx="408431" cy="74980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68056" y="3236701"/>
              <a:ext cx="181341" cy="43626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49210" y="2768706"/>
              <a:ext cx="181339" cy="43626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57298" y="3236701"/>
              <a:ext cx="181341" cy="43626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14156" y="2768706"/>
              <a:ext cx="181341" cy="43626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78814" y="3236701"/>
              <a:ext cx="181341" cy="43626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68056" y="2768706"/>
              <a:ext cx="181341" cy="43626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12675" y="3236701"/>
              <a:ext cx="181337" cy="43626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03962" y="3204971"/>
              <a:ext cx="238010" cy="46799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95313" y="2768706"/>
              <a:ext cx="181337" cy="43626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79064" y="5576680"/>
              <a:ext cx="181340" cy="43626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78814" y="5576680"/>
              <a:ext cx="181341" cy="43626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89571" y="3704696"/>
              <a:ext cx="181341" cy="43626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30045" y="5576680"/>
              <a:ext cx="181340" cy="43626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19851" y="4140964"/>
              <a:ext cx="476021" cy="46799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25166" y="5576680"/>
              <a:ext cx="181339" cy="43626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64393" y="6012946"/>
              <a:ext cx="952063" cy="46799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59348" y="4608959"/>
              <a:ext cx="482625" cy="46799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93210" y="2736978"/>
              <a:ext cx="238005" cy="93598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89064" y="5544952"/>
              <a:ext cx="482765" cy="46798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03966" y="5076956"/>
              <a:ext cx="482634" cy="46799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68056" y="5576680"/>
              <a:ext cx="181341" cy="43626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08669" y="5576680"/>
              <a:ext cx="181341" cy="43626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45206" y="2768706"/>
              <a:ext cx="181340" cy="43626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91307" y="3236701"/>
              <a:ext cx="181341" cy="43626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35924" y="2768706"/>
              <a:ext cx="181339" cy="43626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71841" y="3204973"/>
              <a:ext cx="482625" cy="46799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50326" y="3204973"/>
              <a:ext cx="727252" cy="46799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89822" y="2768706"/>
              <a:ext cx="181340" cy="436265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35924" y="3236701"/>
              <a:ext cx="181339" cy="43626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67471" y="3672839"/>
              <a:ext cx="1454721" cy="46939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35924" y="6044674"/>
              <a:ext cx="181339" cy="43626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79064" y="2768706"/>
              <a:ext cx="181340" cy="43626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202167" y="4139183"/>
              <a:ext cx="1218552" cy="47243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51810" y="6044674"/>
              <a:ext cx="181341" cy="43626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14408" y="4641371"/>
              <a:ext cx="181339" cy="43626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59033" y="4173375"/>
              <a:ext cx="181341" cy="43626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97911" y="6044674"/>
              <a:ext cx="181341" cy="43626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05215" y="4608576"/>
              <a:ext cx="972362" cy="46939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49501" y="5576680"/>
              <a:ext cx="181339" cy="43626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58327" y="5074920"/>
              <a:ext cx="240792" cy="47244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94942" y="5076956"/>
              <a:ext cx="482635" cy="46799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61083" y="5544952"/>
              <a:ext cx="482625" cy="46798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02167" y="5074920"/>
              <a:ext cx="484631" cy="47244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975736" y="3666223"/>
              <a:ext cx="2190750" cy="1871345"/>
            </a:xfrm>
            <a:custGeom>
              <a:avLst/>
              <a:gdLst/>
              <a:ahLst/>
              <a:cxnLst/>
              <a:rect l="l" t="t" r="r" b="b"/>
              <a:pathLst>
                <a:path w="2190750" h="1871345">
                  <a:moveTo>
                    <a:pt x="2190358" y="8505"/>
                  </a:moveTo>
                  <a:lnTo>
                    <a:pt x="0" y="0"/>
                  </a:lnTo>
                  <a:lnTo>
                    <a:pt x="0" y="1420346"/>
                  </a:lnTo>
                  <a:lnTo>
                    <a:pt x="250557" y="1420346"/>
                  </a:lnTo>
                  <a:lnTo>
                    <a:pt x="250557" y="1871115"/>
                  </a:lnTo>
                  <a:lnTo>
                    <a:pt x="1697325" y="1862610"/>
                  </a:lnTo>
                  <a:lnTo>
                    <a:pt x="1697325" y="1403335"/>
                  </a:lnTo>
                  <a:lnTo>
                    <a:pt x="1955966" y="1403335"/>
                  </a:lnTo>
                  <a:lnTo>
                    <a:pt x="1964047" y="952568"/>
                  </a:lnTo>
                  <a:lnTo>
                    <a:pt x="2190358" y="944063"/>
                  </a:lnTo>
                  <a:lnTo>
                    <a:pt x="2190358" y="8505"/>
                  </a:lnTo>
                  <a:close/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9057091" y="5546890"/>
              <a:ext cx="649605" cy="83820"/>
            </a:xfrm>
            <a:custGeom>
              <a:avLst/>
              <a:gdLst/>
              <a:ahLst/>
              <a:cxnLst/>
              <a:rect l="l" t="t" r="r" b="b"/>
              <a:pathLst>
                <a:path w="649604" h="83820">
                  <a:moveTo>
                    <a:pt x="0" y="0"/>
                  </a:moveTo>
                  <a:lnTo>
                    <a:pt x="649433" y="83405"/>
                  </a:lnTo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943267" y="5630341"/>
              <a:ext cx="302001" cy="73271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763000" y="2148840"/>
              <a:ext cx="359664" cy="70103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8764919" y="2149566"/>
              <a:ext cx="1534795" cy="699770"/>
            </a:xfrm>
            <a:custGeom>
              <a:avLst/>
              <a:gdLst/>
              <a:ahLst/>
              <a:cxnLst/>
              <a:rect l="l" t="t" r="r" b="b"/>
              <a:pathLst>
                <a:path w="1534795" h="699769">
                  <a:moveTo>
                    <a:pt x="0" y="116548"/>
                  </a:moveTo>
                  <a:lnTo>
                    <a:pt x="9158" y="71182"/>
                  </a:lnTo>
                  <a:lnTo>
                    <a:pt x="34136" y="34136"/>
                  </a:lnTo>
                  <a:lnTo>
                    <a:pt x="71182" y="9158"/>
                  </a:lnTo>
                  <a:lnTo>
                    <a:pt x="116548" y="0"/>
                  </a:lnTo>
                  <a:lnTo>
                    <a:pt x="1418251" y="0"/>
                  </a:lnTo>
                  <a:lnTo>
                    <a:pt x="1463617" y="9158"/>
                  </a:lnTo>
                  <a:lnTo>
                    <a:pt x="1500663" y="34136"/>
                  </a:lnTo>
                  <a:lnTo>
                    <a:pt x="1525640" y="71182"/>
                  </a:lnTo>
                  <a:lnTo>
                    <a:pt x="1534799" y="116548"/>
                  </a:lnTo>
                  <a:lnTo>
                    <a:pt x="1534799" y="582728"/>
                  </a:lnTo>
                  <a:lnTo>
                    <a:pt x="1525640" y="628094"/>
                  </a:lnTo>
                  <a:lnTo>
                    <a:pt x="1500663" y="665140"/>
                  </a:lnTo>
                  <a:lnTo>
                    <a:pt x="1463617" y="690118"/>
                  </a:lnTo>
                  <a:lnTo>
                    <a:pt x="1418251" y="699277"/>
                  </a:lnTo>
                  <a:lnTo>
                    <a:pt x="116548" y="699277"/>
                  </a:lnTo>
                  <a:lnTo>
                    <a:pt x="71182" y="690118"/>
                  </a:lnTo>
                  <a:lnTo>
                    <a:pt x="34136" y="665140"/>
                  </a:lnTo>
                  <a:lnTo>
                    <a:pt x="9158" y="628094"/>
                  </a:lnTo>
                  <a:lnTo>
                    <a:pt x="0" y="582728"/>
                  </a:lnTo>
                  <a:lnTo>
                    <a:pt x="0" y="116548"/>
                  </a:lnTo>
                  <a:close/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20"/>
          <p:cNvSpPr txBox="1"/>
          <p:nvPr/>
        </p:nvSpPr>
        <p:spPr>
          <a:xfrm>
            <a:off x="9188961" y="2109723"/>
            <a:ext cx="942975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-95">
                <a:latin typeface="Arial"/>
                <a:cs typeface="Arial"/>
              </a:rPr>
              <a:t>Requesting </a:t>
            </a:r>
            <a:r>
              <a:rPr dirty="0" sz="1600" spc="-35">
                <a:latin typeface="Arial"/>
                <a:cs typeface="Arial"/>
              </a:rPr>
              <a:t>food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help </a:t>
            </a:r>
            <a:r>
              <a:rPr dirty="0" sz="1600" spc="-25">
                <a:latin typeface="Arial"/>
                <a:cs typeface="Arial"/>
              </a:rPr>
              <a:t>32%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5103514" y="1408848"/>
            <a:ext cx="5372735" cy="4960620"/>
            <a:chOff x="5103514" y="1408848"/>
            <a:chExt cx="5372735" cy="4960620"/>
          </a:xfrm>
        </p:grpSpPr>
        <p:sp>
          <p:nvSpPr>
            <p:cNvPr id="122" name="object 122"/>
            <p:cNvSpPr/>
            <p:nvPr/>
          </p:nvSpPr>
          <p:spPr>
            <a:xfrm>
              <a:off x="9167212" y="2849621"/>
              <a:ext cx="365760" cy="825500"/>
            </a:xfrm>
            <a:custGeom>
              <a:avLst/>
              <a:gdLst/>
              <a:ahLst/>
              <a:cxnLst/>
              <a:rect l="l" t="t" r="r" b="b"/>
              <a:pathLst>
                <a:path w="365759" h="825500">
                  <a:moveTo>
                    <a:pt x="0" y="825111"/>
                  </a:moveTo>
                  <a:lnTo>
                    <a:pt x="365311" y="0"/>
                  </a:lnTo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180386" y="5380871"/>
              <a:ext cx="107378" cy="108038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03514" y="2090060"/>
              <a:ext cx="107302" cy="10816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8943267" y="5630338"/>
              <a:ext cx="1526540" cy="732790"/>
            </a:xfrm>
            <a:custGeom>
              <a:avLst/>
              <a:gdLst/>
              <a:ahLst/>
              <a:cxnLst/>
              <a:rect l="l" t="t" r="r" b="b"/>
              <a:pathLst>
                <a:path w="1526540" h="732789">
                  <a:moveTo>
                    <a:pt x="0" y="122060"/>
                  </a:moveTo>
                  <a:lnTo>
                    <a:pt x="9592" y="74549"/>
                  </a:lnTo>
                  <a:lnTo>
                    <a:pt x="35750" y="35750"/>
                  </a:lnTo>
                  <a:lnTo>
                    <a:pt x="74548" y="9592"/>
                  </a:lnTo>
                  <a:lnTo>
                    <a:pt x="122060" y="0"/>
                  </a:lnTo>
                  <a:lnTo>
                    <a:pt x="1404340" y="0"/>
                  </a:lnTo>
                  <a:lnTo>
                    <a:pt x="1451852" y="9592"/>
                  </a:lnTo>
                  <a:lnTo>
                    <a:pt x="1490650" y="35750"/>
                  </a:lnTo>
                  <a:lnTo>
                    <a:pt x="1516809" y="74549"/>
                  </a:lnTo>
                  <a:lnTo>
                    <a:pt x="1526401" y="122060"/>
                  </a:lnTo>
                  <a:lnTo>
                    <a:pt x="1526401" y="610284"/>
                  </a:lnTo>
                  <a:lnTo>
                    <a:pt x="1516809" y="657796"/>
                  </a:lnTo>
                  <a:lnTo>
                    <a:pt x="1490650" y="696594"/>
                  </a:lnTo>
                  <a:lnTo>
                    <a:pt x="1451852" y="722753"/>
                  </a:lnTo>
                  <a:lnTo>
                    <a:pt x="1404340" y="732345"/>
                  </a:lnTo>
                  <a:lnTo>
                    <a:pt x="122060" y="732345"/>
                  </a:lnTo>
                  <a:lnTo>
                    <a:pt x="74548" y="722753"/>
                  </a:lnTo>
                  <a:lnTo>
                    <a:pt x="35750" y="696594"/>
                  </a:lnTo>
                  <a:lnTo>
                    <a:pt x="9592" y="657796"/>
                  </a:lnTo>
                  <a:lnTo>
                    <a:pt x="0" y="610284"/>
                  </a:lnTo>
                  <a:lnTo>
                    <a:pt x="0" y="122060"/>
                  </a:lnTo>
                  <a:close/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94691" y="3674732"/>
              <a:ext cx="473062" cy="46799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03966" y="3674732"/>
              <a:ext cx="482634" cy="46799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94691" y="4140964"/>
              <a:ext cx="473062" cy="467992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03966" y="4140964"/>
              <a:ext cx="482634" cy="467992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42929" y="4608959"/>
              <a:ext cx="238006" cy="46799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52210" y="4608959"/>
              <a:ext cx="482625" cy="46799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06250" y="4439396"/>
              <a:ext cx="107378" cy="108038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77329" y="5078894"/>
              <a:ext cx="238010" cy="46799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86605" y="5078894"/>
              <a:ext cx="482634" cy="46799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740651" y="4909330"/>
              <a:ext cx="107378" cy="10803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226808" y="5065775"/>
              <a:ext cx="731520" cy="47244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949094" y="3986466"/>
              <a:ext cx="107378" cy="108038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995160" y="3672839"/>
              <a:ext cx="975360" cy="47244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998208" y="4142231"/>
              <a:ext cx="1213104" cy="469392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998208" y="4608575"/>
              <a:ext cx="1213104" cy="472440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6275053" y="1425224"/>
              <a:ext cx="3933825" cy="0"/>
            </a:xfrm>
            <a:custGeom>
              <a:avLst/>
              <a:gdLst/>
              <a:ahLst/>
              <a:cxnLst/>
              <a:rect l="l" t="t" r="r" b="b"/>
              <a:pathLst>
                <a:path w="3933825" h="0">
                  <a:moveTo>
                    <a:pt x="0" y="0"/>
                  </a:moveTo>
                  <a:lnTo>
                    <a:pt x="3933739" y="0"/>
                  </a:lnTo>
                </a:path>
              </a:pathLst>
            </a:custGeom>
            <a:ln w="32751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 descr="$PPTXTitle"/>
          <p:cNvSpPr txBox="1">
            <a:spLocks noGrp="1"/>
          </p:cNvSpPr>
          <p:nvPr>
            <p:ph type="title"/>
          </p:nvPr>
        </p:nvSpPr>
        <p:spPr>
          <a:xfrm>
            <a:off x="5933272" y="254508"/>
            <a:ext cx="4677410" cy="995044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509905" marR="5080" indent="-497840">
              <a:lnSpc>
                <a:spcPts val="3790"/>
              </a:lnSpc>
              <a:spcBef>
                <a:spcPts val="250"/>
              </a:spcBef>
            </a:pPr>
            <a:r>
              <a:rPr dirty="0" sz="3200" spc="-204">
                <a:solidFill>
                  <a:srgbClr val="000000"/>
                </a:solidFill>
              </a:rPr>
              <a:t>HelpSteps</a:t>
            </a:r>
            <a:r>
              <a:rPr dirty="0" sz="3200" spc="-15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&amp;</a:t>
            </a:r>
            <a:r>
              <a:rPr dirty="0" sz="3200" spc="-150">
                <a:solidFill>
                  <a:srgbClr val="000000"/>
                </a:solidFill>
              </a:rPr>
              <a:t> </a:t>
            </a:r>
            <a:r>
              <a:rPr dirty="0" sz="3200" spc="-10">
                <a:solidFill>
                  <a:srgbClr val="000000"/>
                </a:solidFill>
              </a:rPr>
              <a:t>Nutrition</a:t>
            </a:r>
            <a:r>
              <a:rPr dirty="0" sz="3200" spc="-150">
                <a:solidFill>
                  <a:srgbClr val="000000"/>
                </a:solidFill>
              </a:rPr>
              <a:t> </a:t>
            </a:r>
            <a:r>
              <a:rPr dirty="0" sz="3200" spc="-135">
                <a:solidFill>
                  <a:srgbClr val="000000"/>
                </a:solidFill>
              </a:rPr>
              <a:t>Study </a:t>
            </a:r>
            <a:r>
              <a:rPr dirty="0" sz="3200" spc="-165">
                <a:solidFill>
                  <a:srgbClr val="000000"/>
                </a:solidFill>
              </a:rPr>
              <a:t>340</a:t>
            </a:r>
            <a:r>
              <a:rPr dirty="0" sz="3200" spc="-155">
                <a:solidFill>
                  <a:srgbClr val="000000"/>
                </a:solidFill>
              </a:rPr>
              <a:t> </a:t>
            </a:r>
            <a:r>
              <a:rPr dirty="0" sz="3200" spc="-185">
                <a:solidFill>
                  <a:srgbClr val="000000"/>
                </a:solidFill>
              </a:rPr>
              <a:t>Families</a:t>
            </a:r>
            <a:r>
              <a:rPr dirty="0" sz="3200" spc="-150">
                <a:solidFill>
                  <a:srgbClr val="000000"/>
                </a:solidFill>
              </a:rPr>
              <a:t> </a:t>
            </a:r>
            <a:r>
              <a:rPr dirty="0" sz="3200" spc="-30">
                <a:solidFill>
                  <a:srgbClr val="000000"/>
                </a:solidFill>
              </a:rPr>
              <a:t>in</a:t>
            </a:r>
            <a:r>
              <a:rPr dirty="0" sz="3200" spc="-135">
                <a:solidFill>
                  <a:srgbClr val="000000"/>
                </a:solidFill>
              </a:rPr>
              <a:t> </a:t>
            </a:r>
            <a:r>
              <a:rPr dirty="0" sz="3200" spc="-550">
                <a:solidFill>
                  <a:srgbClr val="000000"/>
                </a:solidFill>
              </a:rPr>
              <a:t>CHPCC</a:t>
            </a:r>
            <a:endParaRPr sz="3200"/>
          </a:p>
        </p:txBody>
      </p:sp>
      <p:sp>
        <p:nvSpPr>
          <p:cNvPr id="143" name="object 143"/>
          <p:cNvSpPr txBox="1"/>
          <p:nvPr/>
        </p:nvSpPr>
        <p:spPr>
          <a:xfrm>
            <a:off x="8166066" y="5605779"/>
            <a:ext cx="3177540" cy="122237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15390" marR="1075690">
              <a:lnSpc>
                <a:spcPts val="1900"/>
              </a:lnSpc>
              <a:spcBef>
                <a:spcPts val="180"/>
              </a:spcBef>
            </a:pPr>
            <a:r>
              <a:rPr dirty="0" sz="1600" spc="-25">
                <a:latin typeface="Arial"/>
                <a:cs typeface="Arial"/>
              </a:rPr>
              <a:t>Not </a:t>
            </a:r>
            <a:r>
              <a:rPr dirty="0" sz="1600" spc="-65">
                <a:latin typeface="Arial"/>
                <a:cs typeface="Arial"/>
              </a:rPr>
              <a:t>requesting </a:t>
            </a:r>
            <a:r>
              <a:rPr dirty="0" sz="1600" spc="-50">
                <a:latin typeface="Arial"/>
                <a:cs typeface="Arial"/>
              </a:rPr>
              <a:t>help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68%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1800" spc="-35">
                <a:latin typeface="Arial"/>
                <a:cs typeface="Arial"/>
              </a:rPr>
              <a:t>Bottino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0" i="1">
                <a:latin typeface="Arial"/>
                <a:cs typeface="Arial"/>
              </a:rPr>
              <a:t>et</a:t>
            </a:r>
            <a:r>
              <a:rPr dirty="0" sz="1800" spc="-80" i="1">
                <a:latin typeface="Arial"/>
                <a:cs typeface="Arial"/>
              </a:rPr>
              <a:t> </a:t>
            </a:r>
            <a:r>
              <a:rPr dirty="0" sz="1800" spc="-50" i="1">
                <a:latin typeface="Arial"/>
                <a:cs typeface="Arial"/>
              </a:rPr>
              <a:t>al.</a:t>
            </a:r>
            <a:r>
              <a:rPr dirty="0" sz="1800" spc="-85" i="1">
                <a:latin typeface="Arial"/>
                <a:cs typeface="Arial"/>
              </a:rPr>
              <a:t> </a:t>
            </a:r>
            <a:r>
              <a:rPr dirty="0" sz="1800" spc="-114" i="1">
                <a:latin typeface="Arial"/>
                <a:cs typeface="Arial"/>
              </a:rPr>
              <a:t>Academic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190" i="1">
                <a:latin typeface="Arial"/>
                <a:cs typeface="Arial"/>
              </a:rPr>
              <a:t>Peds</a:t>
            </a:r>
            <a:r>
              <a:rPr dirty="0" sz="1800" spc="-75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3367" y="1816654"/>
            <a:ext cx="293620" cy="6713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2418" y="1096516"/>
            <a:ext cx="293621" cy="6713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5512" y="1816654"/>
            <a:ext cx="293621" cy="6713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1838" y="1096516"/>
            <a:ext cx="293621" cy="6713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225" y="1816654"/>
            <a:ext cx="293620" cy="6713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3367" y="1096516"/>
            <a:ext cx="293620" cy="67131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7299" y="1816654"/>
            <a:ext cx="293617" cy="6713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9439" y="1816654"/>
            <a:ext cx="293621" cy="6713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6213" y="1767827"/>
            <a:ext cx="385381" cy="7201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0893" y="1096516"/>
            <a:ext cx="293618" cy="67131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704" y="5417345"/>
            <a:ext cx="293621" cy="67131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225" y="5417345"/>
            <a:ext cx="293620" cy="67131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0142" y="2487167"/>
            <a:ext cx="2760201" cy="72237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7993" y="5417345"/>
            <a:ext cx="293618" cy="67131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2369" y="3206495"/>
            <a:ext cx="3147974" cy="72237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2177" y="5417345"/>
            <a:ext cx="293620" cy="67131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7440" y="6088659"/>
            <a:ext cx="1541511" cy="72013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3040142" y="3925823"/>
            <a:ext cx="2760345" cy="1445260"/>
            <a:chOff x="3040142" y="3925823"/>
            <a:chExt cx="2760345" cy="144526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0142" y="3925823"/>
              <a:ext cx="2760201" cy="7254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3816" y="4648199"/>
              <a:ext cx="387096" cy="722376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6438" y="5417345"/>
            <a:ext cx="293620" cy="67131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16296" y="4648200"/>
            <a:ext cx="387096" cy="72237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133" y="5417345"/>
            <a:ext cx="293621" cy="67131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3367" y="5417345"/>
            <a:ext cx="293620" cy="67131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36215" y="4648200"/>
            <a:ext cx="1178457" cy="72237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20055" y="4648200"/>
            <a:ext cx="387096" cy="72237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2510" y="5417345"/>
            <a:ext cx="293621" cy="67131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5490" y="1096516"/>
            <a:ext cx="293620" cy="67131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965" y="1816654"/>
            <a:ext cx="293617" cy="67131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32" y="1096516"/>
            <a:ext cx="293620" cy="67131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12880" y="1767831"/>
            <a:ext cx="781449" cy="72013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97167" y="1767831"/>
            <a:ext cx="1177522" cy="72013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1564" y="1096516"/>
            <a:ext cx="293618" cy="67131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32" y="1816654"/>
            <a:ext cx="293620" cy="67131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7299" y="1096516"/>
            <a:ext cx="293617" cy="671310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5809488" y="2487167"/>
            <a:ext cx="3161665" cy="722630"/>
            <a:chOff x="5809488" y="2487167"/>
            <a:chExt cx="3161665" cy="722630"/>
          </a:xfrm>
        </p:grpSpPr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09488" y="2487167"/>
              <a:ext cx="783336" cy="72237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17208" y="2487167"/>
              <a:ext cx="2353554" cy="722376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32" y="6137482"/>
            <a:ext cx="293620" cy="67131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3704" y="1096516"/>
            <a:ext cx="293621" cy="67131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09488" y="3206495"/>
            <a:ext cx="3158875" cy="72279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6183" y="6137482"/>
            <a:ext cx="293621" cy="671315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4326" y="3978114"/>
            <a:ext cx="293616" cy="67131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05016" y="3925823"/>
            <a:ext cx="387096" cy="72542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0392" y="3257975"/>
            <a:ext cx="293621" cy="67131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809488" y="3925823"/>
            <a:ext cx="783336" cy="72542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998207" y="3925823"/>
            <a:ext cx="1576481" cy="72542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4658" y="6137482"/>
            <a:ext cx="293618" cy="67131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2453" y="5417345"/>
            <a:ext cx="293621" cy="671313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98919" y="4648200"/>
            <a:ext cx="390144" cy="722376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0032" y="5417345"/>
            <a:ext cx="293620" cy="671313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812535" y="4648200"/>
            <a:ext cx="783336" cy="722376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93240" y="4648384"/>
            <a:ext cx="781449" cy="72013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965" y="5417345"/>
            <a:ext cx="293617" cy="671313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2718551" y="2457120"/>
            <a:ext cx="5847080" cy="3489325"/>
            <a:chOff x="2718551" y="2457120"/>
            <a:chExt cx="5847080" cy="3489325"/>
          </a:xfrm>
        </p:grpSpPr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95160" y="4648200"/>
              <a:ext cx="780288" cy="72237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009630" y="2477590"/>
              <a:ext cx="3546475" cy="2879725"/>
            </a:xfrm>
            <a:custGeom>
              <a:avLst/>
              <a:gdLst/>
              <a:ahLst/>
              <a:cxnLst/>
              <a:rect l="l" t="t" r="r" b="b"/>
              <a:pathLst>
                <a:path w="3546475" h="2879725">
                  <a:moveTo>
                    <a:pt x="3546461" y="13087"/>
                  </a:moveTo>
                  <a:lnTo>
                    <a:pt x="0" y="0"/>
                  </a:lnTo>
                  <a:lnTo>
                    <a:pt x="0" y="2185587"/>
                  </a:lnTo>
                  <a:lnTo>
                    <a:pt x="405684" y="2185587"/>
                  </a:lnTo>
                  <a:lnTo>
                    <a:pt x="405684" y="2879217"/>
                  </a:lnTo>
                  <a:lnTo>
                    <a:pt x="2748180" y="2866130"/>
                  </a:lnTo>
                  <a:lnTo>
                    <a:pt x="2748180" y="2159413"/>
                  </a:lnTo>
                  <a:lnTo>
                    <a:pt x="3166951" y="2159413"/>
                  </a:lnTo>
                  <a:lnTo>
                    <a:pt x="3180037" y="1465784"/>
                  </a:lnTo>
                  <a:lnTo>
                    <a:pt x="3546461" y="1452696"/>
                  </a:lnTo>
                  <a:lnTo>
                    <a:pt x="3546461" y="13087"/>
                  </a:lnTo>
                  <a:close/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436555" y="2466640"/>
              <a:ext cx="3560445" cy="2903855"/>
            </a:xfrm>
            <a:custGeom>
              <a:avLst/>
              <a:gdLst/>
              <a:ahLst/>
              <a:cxnLst/>
              <a:rect l="l" t="t" r="r" b="b"/>
              <a:pathLst>
                <a:path w="3560445" h="2903854">
                  <a:moveTo>
                    <a:pt x="0" y="29179"/>
                  </a:moveTo>
                  <a:lnTo>
                    <a:pt x="14590" y="1466281"/>
                  </a:lnTo>
                  <a:lnTo>
                    <a:pt x="386657" y="1466281"/>
                  </a:lnTo>
                  <a:lnTo>
                    <a:pt x="386657" y="2173889"/>
                  </a:lnTo>
                  <a:lnTo>
                    <a:pt x="795200" y="2173889"/>
                  </a:lnTo>
                  <a:lnTo>
                    <a:pt x="795721" y="2225996"/>
                  </a:lnTo>
                  <a:lnTo>
                    <a:pt x="796242" y="2278103"/>
                  </a:lnTo>
                  <a:lnTo>
                    <a:pt x="796763" y="2330210"/>
                  </a:lnTo>
                  <a:lnTo>
                    <a:pt x="797284" y="2382316"/>
                  </a:lnTo>
                  <a:lnTo>
                    <a:pt x="797806" y="2434423"/>
                  </a:lnTo>
                  <a:lnTo>
                    <a:pt x="798327" y="2486530"/>
                  </a:lnTo>
                  <a:lnTo>
                    <a:pt x="798848" y="2538636"/>
                  </a:lnTo>
                  <a:lnTo>
                    <a:pt x="799369" y="2590743"/>
                  </a:lnTo>
                  <a:lnTo>
                    <a:pt x="799890" y="2642850"/>
                  </a:lnTo>
                  <a:lnTo>
                    <a:pt x="800411" y="2694956"/>
                  </a:lnTo>
                  <a:lnTo>
                    <a:pt x="800933" y="2747063"/>
                  </a:lnTo>
                  <a:lnTo>
                    <a:pt x="801454" y="2799170"/>
                  </a:lnTo>
                  <a:lnTo>
                    <a:pt x="801975" y="2851276"/>
                  </a:lnTo>
                  <a:lnTo>
                    <a:pt x="802496" y="2903383"/>
                  </a:lnTo>
                  <a:lnTo>
                    <a:pt x="3151620" y="2896088"/>
                  </a:lnTo>
                  <a:lnTo>
                    <a:pt x="3151620" y="2188480"/>
                  </a:lnTo>
                  <a:lnTo>
                    <a:pt x="3552869" y="2181185"/>
                  </a:lnTo>
                  <a:lnTo>
                    <a:pt x="3560164" y="736788"/>
                  </a:lnTo>
                  <a:lnTo>
                    <a:pt x="3173507" y="729492"/>
                  </a:lnTo>
                  <a:lnTo>
                    <a:pt x="3180803" y="0"/>
                  </a:lnTo>
                  <a:lnTo>
                    <a:pt x="0" y="29179"/>
                  </a:lnTo>
                  <a:close/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724897" y="5008454"/>
              <a:ext cx="711835" cy="931544"/>
            </a:xfrm>
            <a:custGeom>
              <a:avLst/>
              <a:gdLst/>
              <a:ahLst/>
              <a:cxnLst/>
              <a:rect l="l" t="t" r="r" b="b"/>
              <a:pathLst>
                <a:path w="711835" h="931545">
                  <a:moveTo>
                    <a:pt x="711317" y="0"/>
                  </a:moveTo>
                  <a:lnTo>
                    <a:pt x="0" y="931453"/>
                  </a:lnTo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1" name="object 6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8010" y="6002031"/>
            <a:ext cx="263324" cy="67131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078735" y="143255"/>
            <a:ext cx="390144" cy="725424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766304" y="143255"/>
            <a:ext cx="390144" cy="72237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36591" y="143255"/>
            <a:ext cx="387096" cy="722376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2070320" y="145826"/>
            <a:ext cx="2141855" cy="720090"/>
          </a:xfrm>
          <a:custGeom>
            <a:avLst/>
            <a:gdLst/>
            <a:ahLst/>
            <a:cxnLst/>
            <a:rect l="l" t="t" r="r" b="b"/>
            <a:pathLst>
              <a:path w="2141854" h="720090">
                <a:moveTo>
                  <a:pt x="0" y="119963"/>
                </a:moveTo>
                <a:lnTo>
                  <a:pt x="9427" y="73268"/>
                </a:lnTo>
                <a:lnTo>
                  <a:pt x="35136" y="35136"/>
                </a:lnTo>
                <a:lnTo>
                  <a:pt x="73268" y="9427"/>
                </a:lnTo>
                <a:lnTo>
                  <a:pt x="119963" y="0"/>
                </a:lnTo>
                <a:lnTo>
                  <a:pt x="2021290" y="0"/>
                </a:lnTo>
                <a:lnTo>
                  <a:pt x="2067985" y="9427"/>
                </a:lnTo>
                <a:lnTo>
                  <a:pt x="2106117" y="35136"/>
                </a:lnTo>
                <a:lnTo>
                  <a:pt x="2131826" y="73268"/>
                </a:lnTo>
                <a:lnTo>
                  <a:pt x="2141253" y="119963"/>
                </a:lnTo>
                <a:lnTo>
                  <a:pt x="2141253" y="599807"/>
                </a:lnTo>
                <a:lnTo>
                  <a:pt x="2131826" y="646502"/>
                </a:lnTo>
                <a:lnTo>
                  <a:pt x="2106117" y="684634"/>
                </a:lnTo>
                <a:lnTo>
                  <a:pt x="2067985" y="710343"/>
                </a:lnTo>
                <a:lnTo>
                  <a:pt x="2021290" y="719770"/>
                </a:lnTo>
                <a:lnTo>
                  <a:pt x="119963" y="719770"/>
                </a:lnTo>
                <a:lnTo>
                  <a:pt x="73268" y="710343"/>
                </a:lnTo>
                <a:lnTo>
                  <a:pt x="35136" y="684634"/>
                </a:lnTo>
                <a:lnTo>
                  <a:pt x="9427" y="646502"/>
                </a:lnTo>
                <a:lnTo>
                  <a:pt x="0" y="599807"/>
                </a:lnTo>
                <a:lnTo>
                  <a:pt x="0" y="119963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2495364" y="113283"/>
            <a:ext cx="1663700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5">
                <a:latin typeface="Arial"/>
                <a:cs typeface="Arial"/>
              </a:rPr>
              <a:t>Food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insecure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80"/>
              </a:spcBef>
            </a:pPr>
            <a:r>
              <a:rPr dirty="0" sz="1600" spc="-25">
                <a:latin typeface="Arial"/>
                <a:cs typeface="Arial"/>
              </a:rPr>
              <a:t>Not</a:t>
            </a:r>
            <a:r>
              <a:rPr dirty="0" sz="1600" spc="-65">
                <a:latin typeface="Arial"/>
                <a:cs typeface="Arial"/>
              </a:rPr>
              <a:t> requesting </a:t>
            </a:r>
            <a:r>
              <a:rPr dirty="0" sz="1600" spc="-45">
                <a:latin typeface="Arial"/>
                <a:cs typeface="Arial"/>
              </a:rPr>
              <a:t>help </a:t>
            </a:r>
            <a:r>
              <a:rPr dirty="0" sz="1600" spc="-25">
                <a:latin typeface="Arial"/>
                <a:cs typeface="Arial"/>
              </a:rPr>
              <a:t>14%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728381" y="143802"/>
            <a:ext cx="2141855" cy="720090"/>
          </a:xfrm>
          <a:custGeom>
            <a:avLst/>
            <a:gdLst/>
            <a:ahLst/>
            <a:cxnLst/>
            <a:rect l="l" t="t" r="r" b="b"/>
            <a:pathLst>
              <a:path w="2141854" h="720090">
                <a:moveTo>
                  <a:pt x="0" y="119963"/>
                </a:moveTo>
                <a:lnTo>
                  <a:pt x="9427" y="73268"/>
                </a:lnTo>
                <a:lnTo>
                  <a:pt x="35136" y="35136"/>
                </a:lnTo>
                <a:lnTo>
                  <a:pt x="73268" y="9427"/>
                </a:lnTo>
                <a:lnTo>
                  <a:pt x="119963" y="0"/>
                </a:lnTo>
                <a:lnTo>
                  <a:pt x="2021290" y="0"/>
                </a:lnTo>
                <a:lnTo>
                  <a:pt x="2067985" y="9427"/>
                </a:lnTo>
                <a:lnTo>
                  <a:pt x="2106117" y="35136"/>
                </a:lnTo>
                <a:lnTo>
                  <a:pt x="2131826" y="73268"/>
                </a:lnTo>
                <a:lnTo>
                  <a:pt x="2141253" y="119963"/>
                </a:lnTo>
                <a:lnTo>
                  <a:pt x="2141253" y="599807"/>
                </a:lnTo>
                <a:lnTo>
                  <a:pt x="2131826" y="646502"/>
                </a:lnTo>
                <a:lnTo>
                  <a:pt x="2106117" y="684634"/>
                </a:lnTo>
                <a:lnTo>
                  <a:pt x="2067985" y="710343"/>
                </a:lnTo>
                <a:lnTo>
                  <a:pt x="2021290" y="719770"/>
                </a:lnTo>
                <a:lnTo>
                  <a:pt x="119963" y="719770"/>
                </a:lnTo>
                <a:lnTo>
                  <a:pt x="73268" y="710343"/>
                </a:lnTo>
                <a:lnTo>
                  <a:pt x="35136" y="684634"/>
                </a:lnTo>
                <a:lnTo>
                  <a:pt x="9427" y="646502"/>
                </a:lnTo>
                <a:lnTo>
                  <a:pt x="0" y="599807"/>
                </a:lnTo>
                <a:lnTo>
                  <a:pt x="0" y="119963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5153424" y="113283"/>
            <a:ext cx="134937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-105">
                <a:latin typeface="Arial"/>
                <a:cs typeface="Arial"/>
              </a:rPr>
              <a:t>Food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insecure </a:t>
            </a:r>
            <a:r>
              <a:rPr dirty="0" sz="1600" spc="-100">
                <a:latin typeface="Arial"/>
                <a:cs typeface="Arial"/>
              </a:rPr>
              <a:t>Requesting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help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153424" y="594867"/>
            <a:ext cx="3778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25">
                <a:latin typeface="Arial"/>
                <a:cs typeface="Arial"/>
              </a:rPr>
              <a:t>17%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769453" y="143802"/>
            <a:ext cx="2141855" cy="720090"/>
          </a:xfrm>
          <a:custGeom>
            <a:avLst/>
            <a:gdLst/>
            <a:ahLst/>
            <a:cxnLst/>
            <a:rect l="l" t="t" r="r" b="b"/>
            <a:pathLst>
              <a:path w="2141854" h="720090">
                <a:moveTo>
                  <a:pt x="0" y="119963"/>
                </a:moveTo>
                <a:lnTo>
                  <a:pt x="9427" y="73268"/>
                </a:lnTo>
                <a:lnTo>
                  <a:pt x="35136" y="35136"/>
                </a:lnTo>
                <a:lnTo>
                  <a:pt x="73268" y="9427"/>
                </a:lnTo>
                <a:lnTo>
                  <a:pt x="119963" y="0"/>
                </a:lnTo>
                <a:lnTo>
                  <a:pt x="2021290" y="0"/>
                </a:lnTo>
                <a:lnTo>
                  <a:pt x="2067985" y="9427"/>
                </a:lnTo>
                <a:lnTo>
                  <a:pt x="2106117" y="35136"/>
                </a:lnTo>
                <a:lnTo>
                  <a:pt x="2131826" y="73268"/>
                </a:lnTo>
                <a:lnTo>
                  <a:pt x="2141253" y="119963"/>
                </a:lnTo>
                <a:lnTo>
                  <a:pt x="2141253" y="599807"/>
                </a:lnTo>
                <a:lnTo>
                  <a:pt x="2131826" y="646502"/>
                </a:lnTo>
                <a:lnTo>
                  <a:pt x="2106117" y="684634"/>
                </a:lnTo>
                <a:lnTo>
                  <a:pt x="2067985" y="710343"/>
                </a:lnTo>
                <a:lnTo>
                  <a:pt x="2021290" y="719770"/>
                </a:lnTo>
                <a:lnTo>
                  <a:pt x="119963" y="719770"/>
                </a:lnTo>
                <a:lnTo>
                  <a:pt x="73268" y="710343"/>
                </a:lnTo>
                <a:lnTo>
                  <a:pt x="35136" y="684634"/>
                </a:lnTo>
                <a:lnTo>
                  <a:pt x="9427" y="646502"/>
                </a:lnTo>
                <a:lnTo>
                  <a:pt x="0" y="599807"/>
                </a:lnTo>
                <a:lnTo>
                  <a:pt x="0" y="119963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8194497" y="113283"/>
            <a:ext cx="1349375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 spc="-105">
                <a:latin typeface="Arial"/>
                <a:cs typeface="Arial"/>
              </a:rPr>
              <a:t>Food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secure </a:t>
            </a:r>
            <a:r>
              <a:rPr dirty="0" sz="1600" spc="-100">
                <a:latin typeface="Arial"/>
                <a:cs typeface="Arial"/>
              </a:rPr>
              <a:t>Requesting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40">
                <a:latin typeface="Arial"/>
                <a:cs typeface="Arial"/>
              </a:rPr>
              <a:t>help </a:t>
            </a:r>
            <a:r>
              <a:rPr dirty="0" sz="1600" spc="-25">
                <a:latin typeface="Arial"/>
                <a:cs typeface="Arial"/>
              </a:rPr>
              <a:t>15%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676657" y="60846"/>
            <a:ext cx="1170305" cy="2436495"/>
            <a:chOff x="7676657" y="60846"/>
            <a:chExt cx="1170305" cy="2436495"/>
          </a:xfrm>
        </p:grpSpPr>
        <p:sp>
          <p:nvSpPr>
            <p:cNvPr id="73" name="object 73"/>
            <p:cNvSpPr/>
            <p:nvPr/>
          </p:nvSpPr>
          <p:spPr>
            <a:xfrm>
              <a:off x="8557902" y="864770"/>
              <a:ext cx="282575" cy="1626235"/>
            </a:xfrm>
            <a:custGeom>
              <a:avLst/>
              <a:gdLst/>
              <a:ahLst/>
              <a:cxnLst/>
              <a:rect l="l" t="t" r="r" b="b"/>
              <a:pathLst>
                <a:path w="282575" h="1626235">
                  <a:moveTo>
                    <a:pt x="0" y="1625914"/>
                  </a:moveTo>
                  <a:lnTo>
                    <a:pt x="282580" y="0"/>
                  </a:lnTo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76657" y="783556"/>
              <a:ext cx="164852" cy="16578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77187" y="60846"/>
              <a:ext cx="164704" cy="165909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4642935" y="54319"/>
            <a:ext cx="1163320" cy="2412365"/>
            <a:chOff x="4642935" y="54319"/>
            <a:chExt cx="1163320" cy="2412365"/>
          </a:xfrm>
        </p:grpSpPr>
        <p:sp>
          <p:nvSpPr>
            <p:cNvPr id="77" name="object 77"/>
            <p:cNvSpPr/>
            <p:nvPr/>
          </p:nvSpPr>
          <p:spPr>
            <a:xfrm>
              <a:off x="5799554" y="864757"/>
              <a:ext cx="0" cy="1602105"/>
            </a:xfrm>
            <a:custGeom>
              <a:avLst/>
              <a:gdLst/>
              <a:ahLst/>
              <a:cxnLst/>
              <a:rect l="l" t="t" r="r" b="b"/>
              <a:pathLst>
                <a:path w="0" h="1602105">
                  <a:moveTo>
                    <a:pt x="0" y="1601882"/>
                  </a:moveTo>
                  <a:lnTo>
                    <a:pt x="0" y="0"/>
                  </a:lnTo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44195" y="787008"/>
              <a:ext cx="164852" cy="1657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42935" y="54319"/>
              <a:ext cx="164704" cy="165914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1982784" y="52503"/>
            <a:ext cx="1460500" cy="2449830"/>
            <a:chOff x="1982784" y="52503"/>
            <a:chExt cx="1460500" cy="2449830"/>
          </a:xfrm>
        </p:grpSpPr>
        <p:sp>
          <p:nvSpPr>
            <p:cNvPr id="81" name="object 81"/>
            <p:cNvSpPr/>
            <p:nvPr/>
          </p:nvSpPr>
          <p:spPr>
            <a:xfrm>
              <a:off x="3141644" y="866795"/>
              <a:ext cx="295275" cy="1629410"/>
            </a:xfrm>
            <a:custGeom>
              <a:avLst/>
              <a:gdLst/>
              <a:ahLst/>
              <a:cxnLst/>
              <a:rect l="l" t="t" r="r" b="b"/>
              <a:pathLst>
                <a:path w="295275" h="1629410">
                  <a:moveTo>
                    <a:pt x="294909" y="1629038"/>
                  </a:moveTo>
                  <a:lnTo>
                    <a:pt x="0" y="0"/>
                  </a:lnTo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89228" y="795559"/>
              <a:ext cx="164852" cy="16579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82784" y="52503"/>
              <a:ext cx="164699" cy="165914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1653362" y="5940381"/>
            <a:ext cx="2141855" cy="720090"/>
          </a:xfrm>
          <a:custGeom>
            <a:avLst/>
            <a:gdLst/>
            <a:ahLst/>
            <a:cxnLst/>
            <a:rect l="l" t="t" r="r" b="b"/>
            <a:pathLst>
              <a:path w="2141854" h="720090">
                <a:moveTo>
                  <a:pt x="0" y="119963"/>
                </a:moveTo>
                <a:lnTo>
                  <a:pt x="9427" y="73268"/>
                </a:lnTo>
                <a:lnTo>
                  <a:pt x="35136" y="35136"/>
                </a:lnTo>
                <a:lnTo>
                  <a:pt x="73268" y="9427"/>
                </a:lnTo>
                <a:lnTo>
                  <a:pt x="119963" y="0"/>
                </a:lnTo>
                <a:lnTo>
                  <a:pt x="2021290" y="0"/>
                </a:lnTo>
                <a:lnTo>
                  <a:pt x="2067985" y="9427"/>
                </a:lnTo>
                <a:lnTo>
                  <a:pt x="2106117" y="35136"/>
                </a:lnTo>
                <a:lnTo>
                  <a:pt x="2131826" y="73268"/>
                </a:lnTo>
                <a:lnTo>
                  <a:pt x="2141253" y="119963"/>
                </a:lnTo>
                <a:lnTo>
                  <a:pt x="2141253" y="599807"/>
                </a:lnTo>
                <a:lnTo>
                  <a:pt x="2131826" y="646502"/>
                </a:lnTo>
                <a:lnTo>
                  <a:pt x="2106117" y="684634"/>
                </a:lnTo>
                <a:lnTo>
                  <a:pt x="2067985" y="710343"/>
                </a:lnTo>
                <a:lnTo>
                  <a:pt x="2021290" y="719770"/>
                </a:lnTo>
                <a:lnTo>
                  <a:pt x="119963" y="719770"/>
                </a:lnTo>
                <a:lnTo>
                  <a:pt x="73268" y="710343"/>
                </a:lnTo>
                <a:lnTo>
                  <a:pt x="35136" y="684634"/>
                </a:lnTo>
                <a:lnTo>
                  <a:pt x="9427" y="646502"/>
                </a:lnTo>
                <a:lnTo>
                  <a:pt x="0" y="599807"/>
                </a:lnTo>
                <a:lnTo>
                  <a:pt x="0" y="119963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2078405" y="5910579"/>
            <a:ext cx="1663700" cy="75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dirty="0" sz="1600" spc="-105">
                <a:latin typeface="Arial"/>
                <a:cs typeface="Arial"/>
              </a:rPr>
              <a:t>Food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secure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65"/>
              </a:spcBef>
            </a:pPr>
            <a:r>
              <a:rPr dirty="0" sz="1600" spc="-25">
                <a:latin typeface="Arial"/>
                <a:cs typeface="Arial"/>
              </a:rPr>
              <a:t>Not</a:t>
            </a:r>
            <a:r>
              <a:rPr dirty="0" sz="1600" spc="-65">
                <a:latin typeface="Arial"/>
                <a:cs typeface="Arial"/>
              </a:rPr>
              <a:t> requesting </a:t>
            </a:r>
            <a:r>
              <a:rPr dirty="0" sz="1600" spc="-45">
                <a:latin typeface="Arial"/>
                <a:cs typeface="Arial"/>
              </a:rPr>
              <a:t>help </a:t>
            </a:r>
            <a:r>
              <a:rPr dirty="0" sz="1600" spc="-25">
                <a:latin typeface="Arial"/>
                <a:cs typeface="Arial"/>
              </a:rPr>
              <a:t>54%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232568" y="6394196"/>
            <a:ext cx="31775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Arial"/>
                <a:cs typeface="Arial"/>
              </a:rPr>
              <a:t>Bottino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0" i="1">
                <a:latin typeface="Arial"/>
                <a:cs typeface="Arial"/>
              </a:rPr>
              <a:t>et</a:t>
            </a:r>
            <a:r>
              <a:rPr dirty="0" sz="1800" spc="-80" i="1">
                <a:latin typeface="Arial"/>
                <a:cs typeface="Arial"/>
              </a:rPr>
              <a:t> </a:t>
            </a:r>
            <a:r>
              <a:rPr dirty="0" sz="1800" spc="-50" i="1">
                <a:latin typeface="Arial"/>
                <a:cs typeface="Arial"/>
              </a:rPr>
              <a:t>al.</a:t>
            </a:r>
            <a:r>
              <a:rPr dirty="0" sz="1800" spc="-85" i="1">
                <a:latin typeface="Arial"/>
                <a:cs typeface="Arial"/>
              </a:rPr>
              <a:t> </a:t>
            </a:r>
            <a:r>
              <a:rPr dirty="0" sz="1800" spc="-114" i="1">
                <a:latin typeface="Arial"/>
                <a:cs typeface="Arial"/>
              </a:rPr>
              <a:t>Academic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190" i="1">
                <a:latin typeface="Arial"/>
                <a:cs typeface="Arial"/>
              </a:rPr>
              <a:t>Peds</a:t>
            </a:r>
            <a:r>
              <a:rPr dirty="0" sz="1800" spc="-75" i="1">
                <a:latin typeface="Arial"/>
                <a:cs typeface="Arial"/>
              </a:rPr>
              <a:t> </a:t>
            </a:r>
            <a:r>
              <a:rPr dirty="0" sz="1800" spc="-35" i="1"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800" spc="-195" b="1" i="0">
                <a:latin typeface="Arial"/>
                <a:cs typeface="Arial"/>
              </a:rPr>
              <a:t>Arwen</a:t>
            </a:r>
            <a:r>
              <a:rPr dirty="0" sz="2800" spc="-125" b="1" i="0">
                <a:latin typeface="Arial"/>
                <a:cs typeface="Arial"/>
              </a:rPr>
              <a:t> </a:t>
            </a:r>
            <a:r>
              <a:rPr dirty="0" sz="2800" spc="-260" b="1" i="0">
                <a:latin typeface="Arial"/>
                <a:cs typeface="Arial"/>
              </a:rPr>
              <a:t>Bunce</a:t>
            </a:r>
            <a:r>
              <a:rPr dirty="0" sz="2800" spc="-260" i="0">
                <a:latin typeface="Arial"/>
                <a:cs typeface="Arial"/>
              </a:rPr>
              <a:t>,</a:t>
            </a:r>
            <a:r>
              <a:rPr dirty="0" sz="2800" spc="-114" i="0">
                <a:latin typeface="Arial"/>
                <a:cs typeface="Arial"/>
              </a:rPr>
              <a:t> </a:t>
            </a:r>
            <a:r>
              <a:rPr dirty="0" sz="2800" spc="-25" i="0">
                <a:latin typeface="Arial"/>
                <a:cs typeface="Arial"/>
              </a:rPr>
              <a:t>MA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0"/>
              </a:spcBef>
            </a:pPr>
            <a:r>
              <a:rPr dirty="0" sz="2800" spc="-235" i="0">
                <a:latin typeface="Arial"/>
                <a:cs typeface="Arial"/>
              </a:rPr>
              <a:t>Lead</a:t>
            </a:r>
            <a:r>
              <a:rPr dirty="0" sz="2800" spc="-125" i="0">
                <a:latin typeface="Arial"/>
                <a:cs typeface="Arial"/>
              </a:rPr>
              <a:t> </a:t>
            </a:r>
            <a:r>
              <a:rPr dirty="0" sz="2800" spc="-90" i="0">
                <a:latin typeface="Arial"/>
                <a:cs typeface="Arial"/>
              </a:rPr>
              <a:t>Qualitative</a:t>
            </a:r>
            <a:r>
              <a:rPr dirty="0" sz="2800" spc="-130" i="0">
                <a:latin typeface="Arial"/>
                <a:cs typeface="Arial"/>
              </a:rPr>
              <a:t> </a:t>
            </a:r>
            <a:r>
              <a:rPr dirty="0" sz="2800" spc="-225" i="0">
                <a:latin typeface="Arial"/>
                <a:cs typeface="Arial"/>
              </a:rPr>
              <a:t>Research</a:t>
            </a:r>
            <a:r>
              <a:rPr dirty="0" sz="2800" spc="-125" i="0">
                <a:latin typeface="Arial"/>
                <a:cs typeface="Arial"/>
              </a:rPr>
              <a:t> </a:t>
            </a:r>
            <a:r>
              <a:rPr dirty="0" sz="2800" spc="-160" i="0">
                <a:latin typeface="Arial"/>
                <a:cs typeface="Arial"/>
              </a:rPr>
              <a:t>Associate,</a:t>
            </a:r>
            <a:r>
              <a:rPr dirty="0" sz="2800" spc="-120" i="0">
                <a:latin typeface="Arial"/>
                <a:cs typeface="Arial"/>
              </a:rPr>
              <a:t> </a:t>
            </a:r>
            <a:r>
              <a:rPr dirty="0" sz="2800" spc="-310" i="0">
                <a:latin typeface="Arial"/>
                <a:cs typeface="Arial"/>
              </a:rPr>
              <a:t>OCHIN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800" spc="-265" b="1" i="0">
                <a:latin typeface="Arial"/>
                <a:cs typeface="Arial"/>
              </a:rPr>
              <a:t>Aisha</a:t>
            </a:r>
            <a:r>
              <a:rPr dirty="0" sz="2800" spc="-110" b="1" i="0">
                <a:latin typeface="Arial"/>
                <a:cs typeface="Arial"/>
              </a:rPr>
              <a:t> </a:t>
            </a:r>
            <a:r>
              <a:rPr dirty="0" sz="2800" spc="-215" b="1" i="0">
                <a:latin typeface="Arial"/>
                <a:cs typeface="Arial"/>
              </a:rPr>
              <a:t>Lofters</a:t>
            </a:r>
            <a:r>
              <a:rPr dirty="0" sz="2800" spc="-215" i="0">
                <a:latin typeface="Arial"/>
                <a:cs typeface="Arial"/>
              </a:rPr>
              <a:t>,</a:t>
            </a:r>
            <a:r>
              <a:rPr dirty="0" sz="2800" spc="-110" i="0">
                <a:latin typeface="Arial"/>
                <a:cs typeface="Arial"/>
              </a:rPr>
              <a:t> </a:t>
            </a:r>
            <a:r>
              <a:rPr dirty="0" sz="2800" spc="-140" i="0">
                <a:latin typeface="Arial"/>
                <a:cs typeface="Arial"/>
              </a:rPr>
              <a:t>MD,</a:t>
            </a:r>
            <a:r>
              <a:rPr dirty="0" sz="2800" spc="-110" i="0">
                <a:latin typeface="Arial"/>
                <a:cs typeface="Arial"/>
              </a:rPr>
              <a:t> </a:t>
            </a:r>
            <a:r>
              <a:rPr dirty="0" sz="2800" spc="-480" i="0">
                <a:latin typeface="Arial"/>
                <a:cs typeface="Arial"/>
              </a:rPr>
              <a:t>CCFP,</a:t>
            </a:r>
            <a:r>
              <a:rPr dirty="0" sz="2800" spc="-110" i="0">
                <a:latin typeface="Arial"/>
                <a:cs typeface="Arial"/>
              </a:rPr>
              <a:t> </a:t>
            </a:r>
            <a:r>
              <a:rPr dirty="0" sz="2800" spc="-305" i="0">
                <a:latin typeface="Arial"/>
                <a:cs typeface="Arial"/>
              </a:rPr>
              <a:t>PhD</a:t>
            </a:r>
            <a:endParaRPr sz="2800">
              <a:latin typeface="Arial"/>
              <a:cs typeface="Arial"/>
            </a:endParaRPr>
          </a:p>
          <a:p>
            <a:pPr marL="469900" marR="784225">
              <a:lnSpc>
                <a:spcPts val="3000"/>
              </a:lnSpc>
              <a:spcBef>
                <a:spcPts val="640"/>
              </a:spcBef>
            </a:pPr>
            <a:r>
              <a:rPr dirty="0" sz="2800" spc="-170" i="0">
                <a:latin typeface="Arial"/>
                <a:cs typeface="Arial"/>
              </a:rPr>
              <a:t>Family</a:t>
            </a:r>
            <a:r>
              <a:rPr dirty="0" sz="2800" spc="-90" i="0">
                <a:latin typeface="Arial"/>
                <a:cs typeface="Arial"/>
              </a:rPr>
              <a:t> </a:t>
            </a:r>
            <a:r>
              <a:rPr dirty="0" sz="2800" spc="-185" i="0">
                <a:latin typeface="Arial"/>
                <a:cs typeface="Arial"/>
              </a:rPr>
              <a:t>Physician</a:t>
            </a:r>
            <a:r>
              <a:rPr dirty="0" sz="2800" spc="-80" i="0">
                <a:latin typeface="Arial"/>
                <a:cs typeface="Arial"/>
              </a:rPr>
              <a:t> </a:t>
            </a:r>
            <a:r>
              <a:rPr dirty="0" sz="2800" spc="-150" i="0">
                <a:latin typeface="Arial"/>
                <a:cs typeface="Arial"/>
              </a:rPr>
              <a:t>and</a:t>
            </a:r>
            <a:r>
              <a:rPr dirty="0" sz="2800" spc="-80" i="0">
                <a:latin typeface="Arial"/>
                <a:cs typeface="Arial"/>
              </a:rPr>
              <a:t> </a:t>
            </a:r>
            <a:r>
              <a:rPr dirty="0" sz="2800" spc="-150" i="0">
                <a:latin typeface="Arial"/>
                <a:cs typeface="Arial"/>
              </a:rPr>
              <a:t>Assistant</a:t>
            </a:r>
            <a:r>
              <a:rPr dirty="0" sz="2800" spc="-85" i="0">
                <a:latin typeface="Arial"/>
                <a:cs typeface="Arial"/>
              </a:rPr>
              <a:t> </a:t>
            </a:r>
            <a:r>
              <a:rPr dirty="0" sz="2800" spc="-175" i="0">
                <a:latin typeface="Arial"/>
                <a:cs typeface="Arial"/>
              </a:rPr>
              <a:t>Professor,</a:t>
            </a:r>
            <a:r>
              <a:rPr dirty="0" sz="2800" spc="-110" i="0">
                <a:latin typeface="Arial"/>
                <a:cs typeface="Arial"/>
              </a:rPr>
              <a:t> </a:t>
            </a:r>
            <a:r>
              <a:rPr dirty="0" sz="2800" spc="-25" i="0">
                <a:latin typeface="Arial"/>
                <a:cs typeface="Arial"/>
              </a:rPr>
              <a:t>St. </a:t>
            </a:r>
            <a:r>
              <a:rPr dirty="0" sz="2800" spc="-105" i="0">
                <a:latin typeface="Arial"/>
                <a:cs typeface="Arial"/>
              </a:rPr>
              <a:t>Michael's</a:t>
            </a:r>
            <a:r>
              <a:rPr dirty="0" sz="2800" spc="-125" i="0">
                <a:latin typeface="Arial"/>
                <a:cs typeface="Arial"/>
              </a:rPr>
              <a:t> </a:t>
            </a:r>
            <a:r>
              <a:rPr dirty="0" sz="2800" spc="-114" i="0">
                <a:latin typeface="Arial"/>
                <a:cs typeface="Arial"/>
              </a:rPr>
              <a:t>Hospital</a:t>
            </a:r>
            <a:r>
              <a:rPr dirty="0" sz="2800" spc="-135" i="0">
                <a:latin typeface="Arial"/>
                <a:cs typeface="Arial"/>
              </a:rPr>
              <a:t> </a:t>
            </a:r>
            <a:r>
              <a:rPr dirty="0" sz="2800" spc="-150" i="0">
                <a:latin typeface="Arial"/>
                <a:cs typeface="Arial"/>
              </a:rPr>
              <a:t>and</a:t>
            </a:r>
            <a:r>
              <a:rPr dirty="0" sz="2800" spc="-125" i="0">
                <a:latin typeface="Arial"/>
                <a:cs typeface="Arial"/>
              </a:rPr>
              <a:t> </a:t>
            </a:r>
            <a:r>
              <a:rPr dirty="0" sz="2800" spc="-100" i="0">
                <a:latin typeface="Arial"/>
                <a:cs typeface="Arial"/>
              </a:rPr>
              <a:t>University</a:t>
            </a:r>
            <a:r>
              <a:rPr dirty="0" sz="2800" spc="-130" i="0">
                <a:latin typeface="Arial"/>
                <a:cs typeface="Arial"/>
              </a:rPr>
              <a:t> </a:t>
            </a:r>
            <a:r>
              <a:rPr dirty="0" sz="2800" i="0">
                <a:latin typeface="Arial"/>
                <a:cs typeface="Arial"/>
              </a:rPr>
              <a:t>of</a:t>
            </a:r>
            <a:r>
              <a:rPr dirty="0" sz="2800" spc="-140" i="0">
                <a:latin typeface="Arial"/>
                <a:cs typeface="Arial"/>
              </a:rPr>
              <a:t> </a:t>
            </a:r>
            <a:r>
              <a:rPr dirty="0" sz="2800" spc="-85" i="0">
                <a:latin typeface="Arial"/>
                <a:cs typeface="Arial"/>
              </a:rPr>
              <a:t>Toronto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800" spc="-210" b="1" i="0">
                <a:latin typeface="Arial"/>
                <a:cs typeface="Arial"/>
              </a:rPr>
              <a:t>Emilia</a:t>
            </a:r>
            <a:r>
              <a:rPr dirty="0" sz="2800" spc="-125" b="1" i="0">
                <a:latin typeface="Arial"/>
                <a:cs typeface="Arial"/>
              </a:rPr>
              <a:t> </a:t>
            </a:r>
            <a:r>
              <a:rPr dirty="0" sz="2800" spc="-220" b="1" i="0">
                <a:latin typeface="Arial"/>
                <a:cs typeface="Arial"/>
              </a:rPr>
              <a:t>De</a:t>
            </a:r>
            <a:r>
              <a:rPr dirty="0" sz="2800" spc="-120" b="1" i="0">
                <a:latin typeface="Arial"/>
                <a:cs typeface="Arial"/>
              </a:rPr>
              <a:t> </a:t>
            </a:r>
            <a:r>
              <a:rPr dirty="0" sz="2800" spc="-185" b="1" i="0">
                <a:latin typeface="Arial"/>
                <a:cs typeface="Arial"/>
              </a:rPr>
              <a:t>Marchis</a:t>
            </a:r>
            <a:r>
              <a:rPr dirty="0" sz="2800" spc="-185" i="0">
                <a:latin typeface="Arial"/>
                <a:cs typeface="Arial"/>
              </a:rPr>
              <a:t>,</a:t>
            </a:r>
            <a:r>
              <a:rPr dirty="0" sz="2800" spc="-120" i="0">
                <a:latin typeface="Arial"/>
                <a:cs typeface="Arial"/>
              </a:rPr>
              <a:t> </a:t>
            </a:r>
            <a:r>
              <a:rPr dirty="0" sz="2800" spc="-25" i="0">
                <a:latin typeface="Arial"/>
                <a:cs typeface="Arial"/>
              </a:rPr>
              <a:t>MD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5"/>
              </a:spcBef>
            </a:pPr>
            <a:r>
              <a:rPr dirty="0" sz="2800" spc="-140" i="0">
                <a:latin typeface="Arial"/>
                <a:cs typeface="Arial"/>
              </a:rPr>
              <a:t>Clinical </a:t>
            </a:r>
            <a:r>
              <a:rPr dirty="0" sz="2800" spc="-225" i="0">
                <a:latin typeface="Arial"/>
                <a:cs typeface="Arial"/>
              </a:rPr>
              <a:t>Research</a:t>
            </a:r>
            <a:r>
              <a:rPr dirty="0" sz="2800" spc="-125" i="0">
                <a:latin typeface="Arial"/>
                <a:cs typeface="Arial"/>
              </a:rPr>
              <a:t> </a:t>
            </a:r>
            <a:r>
              <a:rPr dirty="0" sz="2800" spc="-160" i="0">
                <a:latin typeface="Arial"/>
                <a:cs typeface="Arial"/>
              </a:rPr>
              <a:t>Fellow,</a:t>
            </a:r>
            <a:r>
              <a:rPr dirty="0" sz="2800" spc="-125" i="0">
                <a:latin typeface="Arial"/>
                <a:cs typeface="Arial"/>
              </a:rPr>
              <a:t> </a:t>
            </a:r>
            <a:r>
              <a:rPr dirty="0" sz="2800" spc="-455" i="0">
                <a:latin typeface="Arial"/>
                <a:cs typeface="Arial"/>
              </a:rPr>
              <a:t>UCSF</a:t>
            </a:r>
            <a:r>
              <a:rPr dirty="0" sz="2800" spc="-125" i="0">
                <a:latin typeface="Arial"/>
                <a:cs typeface="Arial"/>
              </a:rPr>
              <a:t> </a:t>
            </a:r>
            <a:r>
              <a:rPr dirty="0" sz="2800" spc="-190" i="0">
                <a:latin typeface="Arial"/>
                <a:cs typeface="Arial"/>
              </a:rPr>
              <a:t>School</a:t>
            </a:r>
            <a:r>
              <a:rPr dirty="0" sz="2800" spc="-135" i="0">
                <a:latin typeface="Arial"/>
                <a:cs typeface="Arial"/>
              </a:rPr>
              <a:t> </a:t>
            </a:r>
            <a:r>
              <a:rPr dirty="0" sz="2800" i="0">
                <a:latin typeface="Arial"/>
                <a:cs typeface="Arial"/>
              </a:rPr>
              <a:t>of</a:t>
            </a:r>
            <a:r>
              <a:rPr dirty="0" sz="2800" spc="-130" i="0">
                <a:latin typeface="Arial"/>
                <a:cs typeface="Arial"/>
              </a:rPr>
              <a:t> </a:t>
            </a:r>
            <a:r>
              <a:rPr dirty="0" sz="2800" spc="-40" i="0">
                <a:latin typeface="Arial"/>
                <a:cs typeface="Arial"/>
              </a:rPr>
              <a:t>Medicine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latin typeface="Helvetica Neue Light"/>
                <a:cs typeface="Helvetica Neue Light"/>
              </a:rPr>
              <a:t>Panelists</a:t>
            </a:r>
            <a:endParaRPr sz="4800">
              <a:latin typeface="Helvetica Neue Light"/>
              <a:cs typeface="Helvetica Neue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86863" y="273596"/>
            <a:ext cx="3289300" cy="5245100"/>
            <a:chOff x="8686863" y="273596"/>
            <a:chExt cx="3289300" cy="5245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5330" y="2121750"/>
              <a:ext cx="1638300" cy="16972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63" y="273596"/>
              <a:ext cx="1503660" cy="1710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4884" y="3954957"/>
              <a:ext cx="1671214" cy="1563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569" y="1356550"/>
            <a:ext cx="10702290" cy="280797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584200" algn="l"/>
              </a:tabLst>
            </a:pP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Go</a:t>
            </a:r>
            <a:r>
              <a:rPr dirty="0" sz="3500" spc="-3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to</a:t>
            </a:r>
            <a:r>
              <a:rPr dirty="0" sz="3500" spc="-2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menti.com</a:t>
            </a:r>
            <a:r>
              <a:rPr dirty="0" sz="3500" spc="-3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and</a:t>
            </a:r>
            <a:r>
              <a:rPr dirty="0" sz="3500" spc="-2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enter</a:t>
            </a:r>
            <a:r>
              <a:rPr dirty="0" sz="3500" spc="-3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51</a:t>
            </a:r>
            <a:r>
              <a:rPr dirty="0" sz="3500" spc="-2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39</a:t>
            </a:r>
            <a:r>
              <a:rPr dirty="0" sz="3500" spc="-2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 spc="-35">
                <a:solidFill>
                  <a:srgbClr val="FFFFFF"/>
                </a:solidFill>
                <a:latin typeface="Helvetica Neue Light"/>
                <a:cs typeface="Helvetica Neue Light"/>
              </a:rPr>
              <a:t>94</a:t>
            </a:r>
            <a:endParaRPr sz="3500">
              <a:latin typeface="Helvetica Neue Light"/>
              <a:cs typeface="Helvetica Neue Light"/>
            </a:endParaRPr>
          </a:p>
          <a:p>
            <a:pPr marL="584200" marR="5080" indent="-572135">
              <a:lnSpc>
                <a:spcPts val="3790"/>
              </a:lnSpc>
              <a:spcBef>
                <a:spcPts val="1070"/>
              </a:spcBef>
              <a:buFont typeface="Arial"/>
              <a:buChar char="•"/>
              <a:tabLst>
                <a:tab pos="584200" algn="l"/>
              </a:tabLst>
            </a:pP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Alternative:</a:t>
            </a:r>
            <a:r>
              <a:rPr dirty="0" sz="3500" spc="-2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Point</a:t>
            </a:r>
            <a:r>
              <a:rPr dirty="0" sz="3500" spc="-2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your</a:t>
            </a:r>
            <a:r>
              <a:rPr dirty="0" sz="3500" spc="-2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smartphone</a:t>
            </a:r>
            <a:r>
              <a:rPr dirty="0" sz="3500" spc="-2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camera</a:t>
            </a:r>
            <a:r>
              <a:rPr dirty="0" sz="3500" spc="-2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at</a:t>
            </a:r>
            <a:r>
              <a:rPr dirty="0" sz="3500" spc="-2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the</a:t>
            </a:r>
            <a:r>
              <a:rPr dirty="0" sz="3500" spc="-25">
                <a:solidFill>
                  <a:srgbClr val="FFFFFF"/>
                </a:solidFill>
                <a:latin typeface="Helvetica Neue Light"/>
                <a:cs typeface="Helvetica Neue Light"/>
              </a:rPr>
              <a:t> QR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code</a:t>
            </a:r>
            <a:r>
              <a:rPr dirty="0" sz="3500" spc="-3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in</a:t>
            </a:r>
            <a:r>
              <a:rPr dirty="0" sz="3500" spc="-3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your</a:t>
            </a:r>
            <a:r>
              <a:rPr dirty="0" sz="3500" spc="-3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Helvetica Neue Light"/>
                <a:cs typeface="Helvetica Neue Light"/>
              </a:rPr>
              <a:t>program</a:t>
            </a:r>
            <a:endParaRPr sz="3500">
              <a:latin typeface="Helvetica Neue Light"/>
              <a:cs typeface="Helvetica Neue Light"/>
            </a:endParaRPr>
          </a:p>
          <a:p>
            <a:pPr marL="584200" marR="837565" indent="-572135">
              <a:lnSpc>
                <a:spcPts val="3720"/>
              </a:lnSpc>
              <a:spcBef>
                <a:spcPts val="1065"/>
              </a:spcBef>
              <a:buFont typeface="Arial"/>
              <a:buChar char="•"/>
              <a:tabLst>
                <a:tab pos="584200" algn="l"/>
              </a:tabLst>
            </a:pP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If</a:t>
            </a:r>
            <a:r>
              <a:rPr dirty="0" sz="3500" spc="-6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your</a:t>
            </a:r>
            <a:r>
              <a:rPr dirty="0" sz="3500" spc="-6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question</a:t>
            </a:r>
            <a:r>
              <a:rPr dirty="0" sz="3500" spc="-6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is</a:t>
            </a:r>
            <a:r>
              <a:rPr dirty="0" sz="3500" spc="-5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for</a:t>
            </a:r>
            <a:r>
              <a:rPr dirty="0" sz="3500" spc="-6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a</a:t>
            </a:r>
            <a:r>
              <a:rPr dirty="0" sz="3500" spc="-6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specific</a:t>
            </a:r>
            <a:r>
              <a:rPr dirty="0" sz="3500" spc="-6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 spc="-30">
                <a:solidFill>
                  <a:srgbClr val="FFFFFF"/>
                </a:solidFill>
                <a:latin typeface="Helvetica Neue Light"/>
                <a:cs typeface="Helvetica Neue Light"/>
              </a:rPr>
              <a:t>presenter,</a:t>
            </a:r>
            <a:r>
              <a:rPr dirty="0" sz="3500" spc="-6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Helvetica Neue Light"/>
                <a:cs typeface="Helvetica Neue Light"/>
              </a:rPr>
              <a:t>please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include</a:t>
            </a:r>
            <a:r>
              <a:rPr dirty="0" sz="3500" spc="-4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their</a:t>
            </a:r>
            <a:r>
              <a:rPr dirty="0" sz="3500" spc="-3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name</a:t>
            </a:r>
            <a:r>
              <a:rPr dirty="0" sz="3500" spc="-40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before</a:t>
            </a:r>
            <a:r>
              <a:rPr dirty="0" sz="3500" spc="-3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>
                <a:solidFill>
                  <a:srgbClr val="FFFFFF"/>
                </a:solidFill>
                <a:latin typeface="Helvetica Neue Light"/>
                <a:cs typeface="Helvetica Neue Light"/>
              </a:rPr>
              <a:t>your</a:t>
            </a:r>
            <a:r>
              <a:rPr dirty="0" sz="3500" spc="-35">
                <a:solidFill>
                  <a:srgbClr val="FFFFFF"/>
                </a:solidFill>
                <a:latin typeface="Helvetica Neue Light"/>
                <a:cs typeface="Helvetica Neue Light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Helvetica Neue Light"/>
                <a:cs typeface="Helvetica Neue Light"/>
              </a:rPr>
              <a:t>question</a:t>
            </a:r>
            <a:endParaRPr sz="3500">
              <a:latin typeface="Helvetica Neue Light"/>
              <a:cs typeface="Helvetica Neue Light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latin typeface="Helvetica Neue Light"/>
                <a:cs typeface="Helvetica Neue Light"/>
              </a:rPr>
              <a:t>Sending</a:t>
            </a:r>
            <a:r>
              <a:rPr dirty="0" sz="4800" spc="-35">
                <a:latin typeface="Helvetica Neue Light"/>
                <a:cs typeface="Helvetica Neue Light"/>
              </a:rPr>
              <a:t> </a:t>
            </a:r>
            <a:r>
              <a:rPr dirty="0" sz="4800">
                <a:latin typeface="Helvetica Neue Light"/>
                <a:cs typeface="Helvetica Neue Light"/>
              </a:rPr>
              <a:t>in</a:t>
            </a:r>
            <a:r>
              <a:rPr dirty="0" sz="4800" spc="-40">
                <a:latin typeface="Helvetica Neue Light"/>
                <a:cs typeface="Helvetica Neue Light"/>
              </a:rPr>
              <a:t> </a:t>
            </a:r>
            <a:r>
              <a:rPr dirty="0" sz="4800">
                <a:latin typeface="Helvetica Neue Light"/>
                <a:cs typeface="Helvetica Neue Light"/>
              </a:rPr>
              <a:t>your</a:t>
            </a:r>
            <a:r>
              <a:rPr dirty="0" sz="4800" spc="-40">
                <a:latin typeface="Helvetica Neue Light"/>
                <a:cs typeface="Helvetica Neue Light"/>
              </a:rPr>
              <a:t> </a:t>
            </a:r>
            <a:r>
              <a:rPr dirty="0" sz="4800" spc="-10">
                <a:latin typeface="Helvetica Neue Light"/>
                <a:cs typeface="Helvetica Neue Light"/>
              </a:rPr>
              <a:t>questions</a:t>
            </a:r>
            <a:endParaRPr sz="480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371" rIns="0" bIns="0" rtlCol="0" vert="horz">
            <a:spAutoFit/>
          </a:bodyPr>
          <a:lstStyle/>
          <a:p>
            <a:pPr marL="4330065">
              <a:lnSpc>
                <a:spcPct val="100000"/>
              </a:lnSpc>
              <a:spcBef>
                <a:spcPts val="100"/>
              </a:spcBef>
            </a:pPr>
            <a:r>
              <a:rPr dirty="0" spc="-285">
                <a:solidFill>
                  <a:srgbClr val="FFFF00"/>
                </a:solidFill>
              </a:rPr>
              <a:t>Disclosures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47723"/>
            <a:ext cx="9847580" cy="390525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0029" marR="5080" indent="-227965">
              <a:lnSpc>
                <a:spcPts val="3000"/>
              </a:lnSpc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Eric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Fleegler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consultant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FFFFFF"/>
                </a:solidFill>
                <a:latin typeface="Arial"/>
                <a:cs typeface="Arial"/>
              </a:rPr>
              <a:t>Veta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Health,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develops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chronic 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20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supports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HelpSteps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which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developed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5">
                <a:solidFill>
                  <a:srgbClr val="FFFFFF"/>
                </a:solidFill>
                <a:latin typeface="Arial"/>
                <a:cs typeface="Arial"/>
              </a:rPr>
              <a:t>Dr.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Fleegler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Char char="•"/>
              <a:tabLst>
                <a:tab pos="240665" algn="l"/>
              </a:tabLst>
            </a:pP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Author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0">
                <a:solidFill>
                  <a:srgbClr val="FFFFFF"/>
                </a:solidFill>
                <a:latin typeface="Arial"/>
                <a:cs typeface="Arial"/>
              </a:rPr>
              <a:t>UpToDate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5">
                <a:solidFill>
                  <a:srgbClr val="FFFFFF"/>
                </a:solidFill>
                <a:latin typeface="Arial"/>
                <a:cs typeface="Arial"/>
              </a:rPr>
              <a:t>(PALS)</a:t>
            </a:r>
            <a:endParaRPr sz="2800">
              <a:latin typeface="Arial"/>
              <a:cs typeface="Arial"/>
            </a:endParaRPr>
          </a:p>
          <a:p>
            <a:pPr marL="240029" marR="227329" indent="-227965">
              <a:lnSpc>
                <a:spcPts val="300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Honorariums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Grand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5">
                <a:solidFill>
                  <a:srgbClr val="FFFFFF"/>
                </a:solidFill>
                <a:latin typeface="Arial"/>
                <a:cs typeface="Arial"/>
              </a:rPr>
              <a:t>Rounds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speaking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engagements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firearms,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determinants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health,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sedation.</a:t>
            </a:r>
            <a:endParaRPr sz="2800">
              <a:latin typeface="Arial"/>
              <a:cs typeface="Arial"/>
            </a:endParaRPr>
          </a:p>
          <a:p>
            <a:pPr marL="240029" marR="80645" indent="-227965">
              <a:lnSpc>
                <a:spcPct val="90700"/>
              </a:lnSpc>
              <a:spcBef>
                <a:spcPts val="919"/>
              </a:spcBef>
              <a:buChar char="•"/>
              <a:tabLst>
                <a:tab pos="241300" algn="l"/>
              </a:tabLst>
            </a:pP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Editor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book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development: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“Pediatric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Firearm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Injuries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Fatalities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8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Clinician’s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Approaches,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Harm 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Prevention”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1920" y="387556"/>
          <a:ext cx="10740390" cy="4658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635"/>
                <a:gridCol w="1261110"/>
                <a:gridCol w="3301364"/>
                <a:gridCol w="2024379"/>
              </a:tblGrid>
              <a:tr h="700405">
                <a:tc gridSpan="4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0" spc="-4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Drugs</a:t>
                      </a:r>
                      <a:r>
                        <a:rPr dirty="0" sz="4000" spc="-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spc="-2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000" spc="-20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000" spc="-3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Alcohol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44244">
                <a:tc gridSpan="4">
                  <a:txBody>
                    <a:bodyPr/>
                    <a:lstStyle/>
                    <a:p>
                      <a:pPr marL="90805" marR="489584">
                        <a:lnSpc>
                          <a:spcPct val="100699"/>
                        </a:lnSpc>
                        <a:spcBef>
                          <a:spcPts val="150"/>
                        </a:spcBef>
                      </a:pPr>
                      <a:r>
                        <a:rPr dirty="0" sz="2800" spc="-105">
                          <a:latin typeface="Arial"/>
                          <a:cs typeface="Arial"/>
                        </a:rPr>
                        <a:t>Patient:</a:t>
                      </a:r>
                      <a:r>
                        <a:rPr dirty="0" sz="2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5">
                          <a:latin typeface="Arial"/>
                          <a:cs typeface="Arial"/>
                        </a:rPr>
                        <a:t>“How</a:t>
                      </a:r>
                      <a:r>
                        <a:rPr dirty="0" sz="2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85">
                          <a:latin typeface="Arial"/>
                          <a:cs typeface="Arial"/>
                        </a:rPr>
                        <a:t>comfortable</a:t>
                      </a:r>
                      <a:r>
                        <a:rPr dirty="0" sz="2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0">
                          <a:latin typeface="Arial"/>
                          <a:cs typeface="Arial"/>
                        </a:rPr>
                        <a:t>do</a:t>
                      </a:r>
                      <a:r>
                        <a:rPr dirty="0" sz="2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3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2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95">
                          <a:latin typeface="Arial"/>
                          <a:cs typeface="Arial"/>
                        </a:rPr>
                        <a:t>feel</a:t>
                      </a:r>
                      <a:r>
                        <a:rPr dirty="0" sz="2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5">
                          <a:latin typeface="Arial"/>
                          <a:cs typeface="Arial"/>
                        </a:rPr>
                        <a:t>telling</a:t>
                      </a:r>
                      <a:r>
                        <a:rPr dirty="0" sz="2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9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2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220">
                          <a:latin typeface="Arial"/>
                          <a:cs typeface="Arial"/>
                        </a:rPr>
                        <a:t>HIV</a:t>
                      </a:r>
                      <a:r>
                        <a:rPr dirty="0" sz="2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75">
                          <a:latin typeface="Arial"/>
                          <a:cs typeface="Arial"/>
                        </a:rPr>
                        <a:t>provider</a:t>
                      </a:r>
                      <a:r>
                        <a:rPr dirty="0" sz="2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>
                          <a:latin typeface="Arial"/>
                          <a:cs typeface="Arial"/>
                        </a:rPr>
                        <a:t>about </a:t>
                      </a:r>
                      <a:r>
                        <a:rPr dirty="0" sz="2800" spc="-155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28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55">
                          <a:latin typeface="Arial"/>
                          <a:cs typeface="Arial"/>
                        </a:rPr>
                        <a:t>drugs</a:t>
                      </a:r>
                      <a:r>
                        <a:rPr dirty="0" sz="2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2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85">
                          <a:latin typeface="Arial"/>
                          <a:cs typeface="Arial"/>
                        </a:rPr>
                        <a:t>alcohol?”</a:t>
                      </a:r>
                      <a:r>
                        <a:rPr dirty="0" sz="2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50">
                          <a:latin typeface="Arial"/>
                          <a:cs typeface="Arial"/>
                        </a:rPr>
                        <a:t>(High</a:t>
                      </a:r>
                      <a:r>
                        <a:rPr dirty="0" sz="2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5">
                          <a:latin typeface="Arial"/>
                          <a:cs typeface="Arial"/>
                        </a:rPr>
                        <a:t>comfort</a:t>
                      </a:r>
                      <a:r>
                        <a:rPr dirty="0" sz="2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20">
                          <a:latin typeface="Arial"/>
                          <a:cs typeface="Arial"/>
                        </a:rPr>
                        <a:t>5/5)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7525">
                <a:tc>
                  <a:txBody>
                    <a:bodyPr/>
                    <a:lstStyle/>
                    <a:p>
                      <a:pPr algn="r" marR="825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2800" spc="-130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2800" spc="-85">
                          <a:latin typeface="Arial"/>
                          <a:cs typeface="Arial"/>
                        </a:rPr>
                        <a:t>problematic</a:t>
                      </a:r>
                      <a:r>
                        <a:rPr dirty="0" sz="28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>
                          <a:latin typeface="Arial"/>
                          <a:cs typeface="Arial"/>
                        </a:rPr>
                        <a:t>drinkers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2800" spc="-285">
                          <a:latin typeface="Arial"/>
                          <a:cs typeface="Arial"/>
                        </a:rPr>
                        <a:t>78%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2800" spc="-114">
                          <a:latin typeface="Arial"/>
                          <a:cs typeface="Arial"/>
                        </a:rPr>
                        <a:t>Problematic</a:t>
                      </a:r>
                      <a:r>
                        <a:rPr dirty="0" sz="2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>
                          <a:latin typeface="Arial"/>
                          <a:cs typeface="Arial"/>
                        </a:rPr>
                        <a:t>drinkers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2800" spc="-285">
                          <a:latin typeface="Arial"/>
                          <a:cs typeface="Arial"/>
                        </a:rPr>
                        <a:t>56%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algn="r" marR="819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2800" spc="-135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2800" spc="-110"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28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>
                          <a:latin typeface="Arial"/>
                          <a:cs typeface="Arial"/>
                        </a:rPr>
                        <a:t>users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285">
                          <a:latin typeface="Arial"/>
                          <a:cs typeface="Arial"/>
                        </a:rPr>
                        <a:t>79%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0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160"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2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0">
                          <a:latin typeface="Arial"/>
                          <a:cs typeface="Arial"/>
                        </a:rPr>
                        <a:t>users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 spc="-285">
                          <a:latin typeface="Arial"/>
                          <a:cs typeface="Arial"/>
                        </a:rPr>
                        <a:t>66%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1752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44244">
                <a:tc gridSpan="4">
                  <a:txBody>
                    <a:bodyPr/>
                    <a:lstStyle/>
                    <a:p>
                      <a:pPr marL="90805" marR="427990">
                        <a:lnSpc>
                          <a:spcPct val="100699"/>
                        </a:lnSpc>
                        <a:spcBef>
                          <a:spcPts val="160"/>
                        </a:spcBef>
                      </a:pPr>
                      <a:r>
                        <a:rPr dirty="0" sz="2800" spc="-110">
                          <a:latin typeface="Arial"/>
                          <a:cs typeface="Arial"/>
                        </a:rPr>
                        <a:t>Provider:</a:t>
                      </a:r>
                      <a:r>
                        <a:rPr dirty="0" sz="28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5">
                          <a:latin typeface="Arial"/>
                          <a:cs typeface="Arial"/>
                        </a:rPr>
                        <a:t>”indicate</a:t>
                      </a:r>
                      <a:r>
                        <a:rPr dirty="0" sz="28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9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28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14">
                          <a:latin typeface="Arial"/>
                          <a:cs typeface="Arial"/>
                        </a:rPr>
                        <a:t>level</a:t>
                      </a:r>
                      <a:r>
                        <a:rPr dirty="0" sz="28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28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5">
                          <a:latin typeface="Arial"/>
                          <a:cs typeface="Arial"/>
                        </a:rPr>
                        <a:t>comfort</a:t>
                      </a:r>
                      <a:r>
                        <a:rPr dirty="0" sz="28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70">
                          <a:latin typeface="Arial"/>
                          <a:cs typeface="Arial"/>
                        </a:rPr>
                        <a:t>discussing</a:t>
                      </a:r>
                      <a:r>
                        <a:rPr dirty="0" sz="28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illicit</a:t>
                      </a:r>
                      <a:r>
                        <a:rPr dirty="0" sz="28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10"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28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20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28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2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2800" spc="-50">
                          <a:latin typeface="Arial"/>
                          <a:cs typeface="Arial"/>
                        </a:rPr>
                        <a:t>patients”</a:t>
                      </a:r>
                      <a:r>
                        <a:rPr dirty="0" sz="2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150">
                          <a:latin typeface="Arial"/>
                          <a:cs typeface="Arial"/>
                        </a:rPr>
                        <a:t>(High</a:t>
                      </a:r>
                      <a:r>
                        <a:rPr dirty="0" sz="28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5">
                          <a:latin typeface="Arial"/>
                          <a:cs typeface="Arial"/>
                        </a:rPr>
                        <a:t>comfort</a:t>
                      </a:r>
                      <a:r>
                        <a:rPr dirty="0" sz="280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20">
                          <a:latin typeface="Arial"/>
                          <a:cs typeface="Arial"/>
                        </a:rPr>
                        <a:t>5/5)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7525"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800" spc="-95">
                          <a:latin typeface="Arial"/>
                          <a:cs typeface="Arial"/>
                        </a:rPr>
                        <a:t>Physicians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800" spc="-285">
                          <a:latin typeface="Arial"/>
                          <a:cs typeface="Arial"/>
                        </a:rPr>
                        <a:t>65%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800" spc="-105">
                          <a:latin typeface="Arial"/>
                          <a:cs typeface="Arial"/>
                        </a:rPr>
                        <a:t>RN/NP/PA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2800" spc="-20">
                          <a:latin typeface="Arial"/>
                          <a:cs typeface="Arial"/>
                        </a:rPr>
                        <a:t>100%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582186" y="5423659"/>
            <a:ext cx="9023350" cy="953769"/>
          </a:xfrm>
          <a:prstGeom prst="rect">
            <a:avLst/>
          </a:prstGeom>
          <a:solidFill>
            <a:srgbClr val="FFFF00"/>
          </a:solidFill>
          <a:ln w="25387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91440" marR="271145">
              <a:lnSpc>
                <a:spcPct val="100699"/>
              </a:lnSpc>
              <a:spcBef>
                <a:spcPts val="45"/>
              </a:spcBef>
            </a:pPr>
            <a:r>
              <a:rPr dirty="0" sz="2800">
                <a:latin typeface="Times New Roman"/>
                <a:cs typeface="Times New Roman"/>
              </a:rPr>
              <a:t>Patients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and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their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providers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must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have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freedom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to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openly </a:t>
            </a:r>
            <a:r>
              <a:rPr dirty="0" sz="2800">
                <a:latin typeface="Times New Roman"/>
                <a:cs typeface="Times New Roman"/>
              </a:rPr>
              <a:t>discuss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substance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use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issues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in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primary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care.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7048" y="6481571"/>
            <a:ext cx="60274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Ray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dirty="0" sz="1400" spc="-2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FFFFFF"/>
                </a:solidFill>
                <a:latin typeface="Times New Roman"/>
                <a:cs typeface="Times New Roman"/>
              </a:rPr>
              <a:t>al.</a:t>
            </a:r>
            <a:r>
              <a:rPr dirty="0" sz="1400" spc="-1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Provider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Comfort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Discussing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Substance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Use.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2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120" i="1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1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74664"/>
            <a:ext cx="12192000" cy="1183640"/>
          </a:xfrm>
          <a:custGeom>
            <a:avLst/>
            <a:gdLst/>
            <a:ahLst/>
            <a:cxnLst/>
            <a:rect l="l" t="t" r="r" b="b"/>
            <a:pathLst>
              <a:path w="12192000" h="1183640">
                <a:moveTo>
                  <a:pt x="12192000" y="0"/>
                </a:moveTo>
                <a:lnTo>
                  <a:pt x="0" y="0"/>
                </a:lnTo>
                <a:lnTo>
                  <a:pt x="0" y="1183335"/>
                </a:lnTo>
                <a:lnTo>
                  <a:pt x="12192000" y="11833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5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9315" rIns="0" bIns="0" rtlCol="0" vert="horz">
            <a:spAutoFit/>
          </a:bodyPr>
          <a:lstStyle/>
          <a:p>
            <a:pPr marL="3415665">
              <a:lnSpc>
                <a:spcPct val="100000"/>
              </a:lnSpc>
              <a:spcBef>
                <a:spcPts val="100"/>
              </a:spcBef>
            </a:pPr>
            <a:r>
              <a:rPr dirty="0" spc="-254">
                <a:solidFill>
                  <a:srgbClr val="FFFF00"/>
                </a:solidFill>
              </a:rPr>
              <a:t>Let’s</a:t>
            </a:r>
            <a:r>
              <a:rPr dirty="0" spc="-195">
                <a:solidFill>
                  <a:srgbClr val="FFFF00"/>
                </a:solidFill>
              </a:rPr>
              <a:t> </a:t>
            </a:r>
            <a:r>
              <a:rPr dirty="0" spc="-405">
                <a:solidFill>
                  <a:srgbClr val="FFFF00"/>
                </a:solidFill>
              </a:rPr>
              <a:t>Talk</a:t>
            </a:r>
            <a:r>
              <a:rPr dirty="0" spc="-195">
                <a:solidFill>
                  <a:srgbClr val="FFFF00"/>
                </a:solidFill>
              </a:rPr>
              <a:t> </a:t>
            </a:r>
            <a:r>
              <a:rPr dirty="0" spc="-145">
                <a:solidFill>
                  <a:srgbClr val="FFFF00"/>
                </a:solidFill>
              </a:rPr>
              <a:t>about</a:t>
            </a:r>
            <a:r>
              <a:rPr dirty="0" spc="-190">
                <a:solidFill>
                  <a:srgbClr val="FFFF00"/>
                </a:solidFill>
              </a:rPr>
              <a:t> </a:t>
            </a:r>
            <a:r>
              <a:rPr dirty="0" spc="-590">
                <a:solidFill>
                  <a:srgbClr val="FFFF00"/>
                </a:solidFill>
              </a:rPr>
              <a:t>Sex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88263" y="1688592"/>
            <a:ext cx="11015980" cy="3548379"/>
            <a:chOff x="588263" y="1688592"/>
            <a:chExt cx="11015980" cy="35483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263" y="1688592"/>
              <a:ext cx="11015472" cy="3547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08771" y="2876203"/>
              <a:ext cx="1444625" cy="864235"/>
            </a:xfrm>
            <a:custGeom>
              <a:avLst/>
              <a:gdLst/>
              <a:ahLst/>
              <a:cxnLst/>
              <a:rect l="l" t="t" r="r" b="b"/>
              <a:pathLst>
                <a:path w="1444625" h="864235">
                  <a:moveTo>
                    <a:pt x="0" y="0"/>
                  </a:moveTo>
                  <a:lnTo>
                    <a:pt x="1444292" y="0"/>
                  </a:lnTo>
                  <a:lnTo>
                    <a:pt x="1444292" y="864082"/>
                  </a:lnTo>
                  <a:lnTo>
                    <a:pt x="0" y="864082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11546" y="4192384"/>
              <a:ext cx="1444625" cy="864235"/>
            </a:xfrm>
            <a:custGeom>
              <a:avLst/>
              <a:gdLst/>
              <a:ahLst/>
              <a:cxnLst/>
              <a:rect l="l" t="t" r="r" b="b"/>
              <a:pathLst>
                <a:path w="1444625" h="864235">
                  <a:moveTo>
                    <a:pt x="0" y="0"/>
                  </a:moveTo>
                  <a:lnTo>
                    <a:pt x="1444292" y="0"/>
                  </a:lnTo>
                  <a:lnTo>
                    <a:pt x="1444292" y="864082"/>
                  </a:lnTo>
                  <a:lnTo>
                    <a:pt x="0" y="864082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188324" y="6252971"/>
            <a:ext cx="66370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755" marR="5080" indent="-31369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Ryan</a:t>
            </a:r>
            <a:r>
              <a:rPr dirty="0" sz="1400" spc="-2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 i="1">
                <a:solidFill>
                  <a:srgbClr val="FFFFFF"/>
                </a:solidFill>
                <a:latin typeface="Helvetica"/>
                <a:cs typeface="Helvetica"/>
              </a:rPr>
              <a:t>et</a:t>
            </a:r>
            <a:r>
              <a:rPr dirty="0" sz="1400" spc="-10" i="1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 i="1">
                <a:solidFill>
                  <a:srgbClr val="FFFFFF"/>
                </a:solidFill>
                <a:latin typeface="Helvetica"/>
                <a:cs typeface="Helvetica"/>
              </a:rPr>
              <a:t>al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.</a:t>
            </a:r>
            <a:r>
              <a:rPr dirty="0" sz="1400" spc="-5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Let’s</a:t>
            </a:r>
            <a:r>
              <a:rPr dirty="0" sz="1400" spc="-35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Helvetica"/>
                <a:cs typeface="Helvetica"/>
              </a:rPr>
              <a:t>Talk</a:t>
            </a:r>
            <a:r>
              <a:rPr dirty="0" sz="1400" spc="-8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About</a:t>
            </a:r>
            <a:r>
              <a:rPr dirty="0" sz="1400" spc="-1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Sex:</a:t>
            </a:r>
            <a:r>
              <a:rPr dirty="0" sz="1400" spc="-8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A</a:t>
            </a:r>
            <a:r>
              <a:rPr dirty="0" sz="1400" spc="-8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Survey</a:t>
            </a:r>
            <a:r>
              <a:rPr dirty="0" sz="1400" spc="-1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of</a:t>
            </a:r>
            <a:r>
              <a:rPr dirty="0" sz="1400" spc="-5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Helvetica"/>
                <a:cs typeface="Helvetica"/>
              </a:rPr>
              <a:t>Patients’Preferences When</a:t>
            </a:r>
            <a:r>
              <a:rPr dirty="0" sz="1400" spc="-85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Helvetica"/>
                <a:cs typeface="Helvetica"/>
              </a:rPr>
              <a:t>Addressing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Sexual</a:t>
            </a:r>
            <a:r>
              <a:rPr dirty="0" sz="1400" spc="-3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Health</a:t>
            </a:r>
            <a:r>
              <a:rPr dirty="0" sz="1400" spc="-3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Concerns</a:t>
            </a:r>
            <a:r>
              <a:rPr dirty="0" sz="1400" spc="-35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in</a:t>
            </a:r>
            <a:r>
              <a:rPr dirty="0" sz="1400" spc="-3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a</a:t>
            </a:r>
            <a:r>
              <a:rPr dirty="0" sz="1400" spc="-35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Family</a:t>
            </a:r>
            <a:r>
              <a:rPr dirty="0" sz="1400" spc="-3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Medicine</a:t>
            </a:r>
            <a:r>
              <a:rPr dirty="0" sz="1400" spc="-35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Residency</a:t>
            </a:r>
            <a:r>
              <a:rPr dirty="0" sz="1400" spc="-3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>
                <a:solidFill>
                  <a:srgbClr val="FFFFFF"/>
                </a:solidFill>
                <a:latin typeface="Helvetica"/>
                <a:cs typeface="Helvetica"/>
              </a:rPr>
              <a:t>Program.</a:t>
            </a:r>
            <a:r>
              <a:rPr dirty="0" sz="1400" spc="-3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 i="1">
                <a:solidFill>
                  <a:srgbClr val="FFFFFF"/>
                </a:solidFill>
                <a:latin typeface="Helvetica"/>
                <a:cs typeface="Helvetica"/>
              </a:rPr>
              <a:t>Primer</a:t>
            </a:r>
            <a:r>
              <a:rPr dirty="0" sz="1400" spc="-40" i="1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Helvetica"/>
                <a:cs typeface="Helvetica"/>
              </a:rPr>
              <a:t>2018.</a:t>
            </a:r>
            <a:endParaRPr sz="14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74664"/>
            <a:ext cx="12192000" cy="1183640"/>
          </a:xfrm>
          <a:custGeom>
            <a:avLst/>
            <a:gdLst/>
            <a:ahLst/>
            <a:cxnLst/>
            <a:rect l="l" t="t" r="r" b="b"/>
            <a:pathLst>
              <a:path w="12192000" h="1183640">
                <a:moveTo>
                  <a:pt x="12192000" y="0"/>
                </a:moveTo>
                <a:lnTo>
                  <a:pt x="0" y="0"/>
                </a:lnTo>
                <a:lnTo>
                  <a:pt x="0" y="1183335"/>
                </a:lnTo>
                <a:lnTo>
                  <a:pt x="12192000" y="118333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5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9315" rIns="0" bIns="0" rtlCol="0" vert="horz">
            <a:spAutoFit/>
          </a:bodyPr>
          <a:lstStyle/>
          <a:p>
            <a:pPr marL="782955">
              <a:lnSpc>
                <a:spcPct val="100000"/>
              </a:lnSpc>
              <a:spcBef>
                <a:spcPts val="100"/>
              </a:spcBef>
            </a:pPr>
            <a:r>
              <a:rPr dirty="0" spc="-215">
                <a:solidFill>
                  <a:srgbClr val="FFFF00"/>
                </a:solidFill>
              </a:rPr>
              <a:t>Patient’s</a:t>
            </a:r>
            <a:r>
              <a:rPr dirty="0" spc="-185">
                <a:solidFill>
                  <a:srgbClr val="FFFF00"/>
                </a:solidFill>
              </a:rPr>
              <a:t> </a:t>
            </a:r>
            <a:r>
              <a:rPr dirty="0" spc="-265">
                <a:solidFill>
                  <a:srgbClr val="FFFF00"/>
                </a:solidFill>
              </a:rPr>
              <a:t>Perspective</a:t>
            </a:r>
            <a:r>
              <a:rPr dirty="0" spc="-175">
                <a:solidFill>
                  <a:srgbClr val="FFFF00"/>
                </a:solidFill>
              </a:rPr>
              <a:t> </a:t>
            </a:r>
            <a:r>
              <a:rPr dirty="0" spc="-180">
                <a:solidFill>
                  <a:srgbClr val="FFFF00"/>
                </a:solidFill>
              </a:rPr>
              <a:t>on</a:t>
            </a:r>
            <a:r>
              <a:rPr dirty="0" spc="-185">
                <a:solidFill>
                  <a:srgbClr val="FFFF00"/>
                </a:solidFill>
              </a:rPr>
              <a:t> </a:t>
            </a:r>
            <a:r>
              <a:rPr dirty="0" spc="-805">
                <a:solidFill>
                  <a:srgbClr val="FFFF00"/>
                </a:solidFill>
              </a:rPr>
              <a:t>T</a:t>
            </a:r>
            <a:r>
              <a:rPr dirty="0" spc="-295">
                <a:solidFill>
                  <a:srgbClr val="FFFF00"/>
                </a:solidFill>
              </a:rPr>
              <a:t>oba</a:t>
            </a:r>
            <a:r>
              <a:rPr dirty="0" spc="-290">
                <a:solidFill>
                  <a:srgbClr val="FFFF00"/>
                </a:solidFill>
              </a:rPr>
              <a:t>c</a:t>
            </a:r>
            <a:r>
              <a:rPr dirty="0" spc="-345">
                <a:solidFill>
                  <a:srgbClr val="FFFF00"/>
                </a:solidFill>
              </a:rPr>
              <a:t>c</a:t>
            </a:r>
            <a:r>
              <a:rPr dirty="0" spc="-295">
                <a:solidFill>
                  <a:srgbClr val="FFFF00"/>
                </a:solidFill>
              </a:rPr>
              <a:t>o</a:t>
            </a:r>
            <a:r>
              <a:rPr dirty="0" spc="-175">
                <a:solidFill>
                  <a:srgbClr val="FFFF00"/>
                </a:solidFill>
              </a:rPr>
              <a:t> </a:t>
            </a:r>
            <a:r>
              <a:rPr dirty="0" spc="-310">
                <a:solidFill>
                  <a:srgbClr val="FFFF00"/>
                </a:solidFill>
              </a:rPr>
              <a:t>Screening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774" y="1795779"/>
            <a:ext cx="10287000" cy="428625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0029" marR="264160" indent="-227965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u="heavy" sz="2800" spc="-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Expectation</a:t>
            </a:r>
            <a:r>
              <a:rPr dirty="0" sz="2800" spc="-2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“Smoking’s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85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200">
                <a:solidFill>
                  <a:srgbClr val="FFFFFF"/>
                </a:solidFill>
                <a:latin typeface="Arial"/>
                <a:cs typeface="Arial"/>
              </a:rPr>
              <a:t>comes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pressure”</a:t>
            </a:r>
            <a:endParaRPr sz="2800">
              <a:latin typeface="Arial"/>
              <a:cs typeface="Arial"/>
            </a:endParaRPr>
          </a:p>
          <a:p>
            <a:pPr marL="240029" marR="859790" indent="-227965">
              <a:lnSpc>
                <a:spcPts val="312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u="heavy" sz="2800" spc="-2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Trust</a:t>
            </a:r>
            <a:r>
              <a:rPr dirty="0" sz="2800" spc="-225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“The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doctor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trust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him”</a:t>
            </a:r>
            <a:endParaRPr sz="2800">
              <a:latin typeface="Arial"/>
              <a:cs typeface="Arial"/>
            </a:endParaRPr>
          </a:p>
          <a:p>
            <a:pPr marL="241300" marR="316230" indent="-228600">
              <a:lnSpc>
                <a:spcPts val="3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u="heavy" sz="2800" spc="-2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Respect</a:t>
            </a:r>
            <a:r>
              <a:rPr dirty="0" sz="2800" spc="-24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“You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sit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waiting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room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minutes</a:t>
            </a:r>
            <a:r>
              <a:rPr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worth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paper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05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9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they’ll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35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you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exact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1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dirty="0" sz="28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questions.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it?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didn’t”</a:t>
            </a:r>
            <a:endParaRPr sz="2800">
              <a:latin typeface="Arial"/>
              <a:cs typeface="Arial"/>
            </a:endParaRPr>
          </a:p>
          <a:p>
            <a:pPr marL="240029" marR="5080" indent="-22796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  <a:tab pos="5557520" algn="l"/>
              </a:tabLst>
            </a:pPr>
            <a:r>
              <a:rPr dirty="0" u="heavy" sz="2800" spc="-2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Positively</a:t>
            </a:r>
            <a:r>
              <a:rPr dirty="0" u="heavy" sz="2800" spc="-1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and</a:t>
            </a:r>
            <a:r>
              <a:rPr dirty="0" u="heavy" sz="2800" spc="-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Targeted</a:t>
            </a:r>
            <a:r>
              <a:rPr dirty="0" u="heavy" sz="2800" spc="-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Messaging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”Listen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0">
                <a:solidFill>
                  <a:srgbClr val="FFFFFF"/>
                </a:solidFill>
                <a:latin typeface="Arial"/>
                <a:cs typeface="Arial"/>
              </a:rPr>
              <a:t>say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195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plenty</a:t>
            </a:r>
            <a:r>
              <a:rPr dirty="0" sz="2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things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you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let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dirty="0" sz="2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works”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4411" y="6448044"/>
            <a:ext cx="83185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Halladay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Perspectives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Tobacco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3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Care.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60" i="1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4" i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14" i="1">
                <a:solidFill>
                  <a:srgbClr val="FFFFFF"/>
                </a:solidFill>
                <a:latin typeface="Arial"/>
                <a:cs typeface="Arial"/>
              </a:rPr>
              <a:t>Prev</a:t>
            </a:r>
            <a:r>
              <a:rPr dirty="0" sz="1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85" i="1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dirty="0" sz="1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90" i="1">
                <a:solidFill>
                  <a:srgbClr val="FFFFFF"/>
                </a:solidFill>
                <a:latin typeface="Arial"/>
                <a:cs typeface="Arial"/>
              </a:rPr>
              <a:t>Dis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800"/>
            <a:ext cx="12192000" cy="5410200"/>
          </a:xfrm>
          <a:custGeom>
            <a:avLst/>
            <a:gdLst/>
            <a:ahLst/>
            <a:cxnLst/>
            <a:rect l="l" t="t" r="r" b="b"/>
            <a:pathLst>
              <a:path w="12192000" h="5410200">
                <a:moveTo>
                  <a:pt x="12192000" y="0"/>
                </a:moveTo>
                <a:lnTo>
                  <a:pt x="0" y="0"/>
                </a:lnTo>
                <a:lnTo>
                  <a:pt x="0" y="5410200"/>
                </a:lnTo>
                <a:lnTo>
                  <a:pt x="12192000" y="5410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907" rIns="0" bIns="0" rtlCol="0" vert="horz">
            <a:spAutoFit/>
          </a:bodyPr>
          <a:lstStyle/>
          <a:p>
            <a:pPr marL="421640">
              <a:lnSpc>
                <a:spcPct val="100000"/>
              </a:lnSpc>
              <a:spcBef>
                <a:spcPts val="100"/>
              </a:spcBef>
            </a:pPr>
            <a:r>
              <a:rPr dirty="0" spc="-340">
                <a:solidFill>
                  <a:srgbClr val="FFFF00"/>
                </a:solidFill>
              </a:rPr>
              <a:t>Do</a:t>
            </a:r>
            <a:r>
              <a:rPr dirty="0" spc="-204">
                <a:solidFill>
                  <a:srgbClr val="FFFF00"/>
                </a:solidFill>
              </a:rPr>
              <a:t> </a:t>
            </a:r>
            <a:r>
              <a:rPr dirty="0" spc="-235">
                <a:solidFill>
                  <a:srgbClr val="FFFF00"/>
                </a:solidFill>
              </a:rPr>
              <a:t>Patients</a:t>
            </a:r>
            <a:r>
              <a:rPr dirty="0" spc="-204">
                <a:solidFill>
                  <a:srgbClr val="FFFF00"/>
                </a:solidFill>
              </a:rPr>
              <a:t> </a:t>
            </a:r>
            <a:r>
              <a:rPr dirty="0" spc="-245">
                <a:solidFill>
                  <a:srgbClr val="FFFF00"/>
                </a:solidFill>
              </a:rPr>
              <a:t>Think</a:t>
            </a:r>
            <a:r>
              <a:rPr dirty="0" spc="-215">
                <a:solidFill>
                  <a:srgbClr val="FFFF00"/>
                </a:solidFill>
              </a:rPr>
              <a:t> </a:t>
            </a:r>
            <a:r>
              <a:rPr dirty="0" spc="-110">
                <a:solidFill>
                  <a:srgbClr val="FFFF00"/>
                </a:solidFill>
              </a:rPr>
              <a:t>its</a:t>
            </a:r>
            <a:r>
              <a:rPr dirty="0" spc="-204">
                <a:solidFill>
                  <a:srgbClr val="FFFF00"/>
                </a:solidFill>
              </a:rPr>
              <a:t> </a:t>
            </a:r>
            <a:r>
              <a:rPr dirty="0" spc="-645">
                <a:solidFill>
                  <a:srgbClr val="FFFF00"/>
                </a:solidFill>
              </a:rPr>
              <a:t>OK</a:t>
            </a:r>
            <a:r>
              <a:rPr dirty="0" spc="-204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to</a:t>
            </a:r>
            <a:r>
              <a:rPr dirty="0" spc="-200">
                <a:solidFill>
                  <a:srgbClr val="FFFF00"/>
                </a:solidFill>
              </a:rPr>
              <a:t> </a:t>
            </a:r>
            <a:r>
              <a:rPr dirty="0" spc="-370">
                <a:solidFill>
                  <a:srgbClr val="FFFF00"/>
                </a:solidFill>
              </a:rPr>
              <a:t>Discuss</a:t>
            </a:r>
            <a:r>
              <a:rPr dirty="0" spc="-204">
                <a:solidFill>
                  <a:srgbClr val="FFFF00"/>
                </a:solidFill>
              </a:rPr>
              <a:t> </a:t>
            </a:r>
            <a:r>
              <a:rPr dirty="0" spc="-290">
                <a:solidFill>
                  <a:srgbClr val="FFFF00"/>
                </a:solidFill>
              </a:rPr>
              <a:t>Firearms?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15778" y="1628933"/>
            <a:ext cx="8846185" cy="4383405"/>
            <a:chOff x="1015778" y="1628933"/>
            <a:chExt cx="8846185" cy="43834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4756" y="3702189"/>
              <a:ext cx="797534" cy="2239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2278" y="3357702"/>
              <a:ext cx="2392603" cy="25836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1184" y="1979764"/>
              <a:ext cx="3190138" cy="39615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6600" y="1637479"/>
              <a:ext cx="0" cy="4304030"/>
            </a:xfrm>
            <a:custGeom>
              <a:avLst/>
              <a:gdLst/>
              <a:ahLst/>
              <a:cxnLst/>
              <a:rect l="l" t="t" r="r" b="b"/>
              <a:pathLst>
                <a:path w="0" h="4304030">
                  <a:moveTo>
                    <a:pt x="0" y="4303856"/>
                  </a:moveTo>
                  <a:lnTo>
                    <a:pt x="0" y="0"/>
                  </a:lnTo>
                </a:path>
              </a:pathLst>
            </a:custGeom>
            <a:ln w="12693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22128" y="1635283"/>
              <a:ext cx="64769" cy="4304030"/>
            </a:xfrm>
            <a:custGeom>
              <a:avLst/>
              <a:gdLst/>
              <a:ahLst/>
              <a:cxnLst/>
              <a:rect l="l" t="t" r="r" b="b"/>
              <a:pathLst>
                <a:path w="64769" h="4304030">
                  <a:moveTo>
                    <a:pt x="0" y="4303856"/>
                  </a:moveTo>
                  <a:lnTo>
                    <a:pt x="64440" y="4303856"/>
                  </a:lnTo>
                </a:path>
                <a:path w="64769" h="4304030">
                  <a:moveTo>
                    <a:pt x="0" y="3442959"/>
                  </a:moveTo>
                  <a:lnTo>
                    <a:pt x="64440" y="3442959"/>
                  </a:lnTo>
                </a:path>
                <a:path w="64769" h="4304030">
                  <a:moveTo>
                    <a:pt x="0" y="2579799"/>
                  </a:moveTo>
                  <a:lnTo>
                    <a:pt x="64440" y="2579799"/>
                  </a:lnTo>
                </a:path>
                <a:path w="64769" h="4304030">
                  <a:moveTo>
                    <a:pt x="0" y="1716640"/>
                  </a:moveTo>
                  <a:lnTo>
                    <a:pt x="64440" y="1716640"/>
                  </a:lnTo>
                </a:path>
                <a:path w="64769" h="4304030">
                  <a:moveTo>
                    <a:pt x="0" y="866174"/>
                  </a:moveTo>
                  <a:lnTo>
                    <a:pt x="64440" y="866174"/>
                  </a:lnTo>
                </a:path>
                <a:path w="64769" h="4304030">
                  <a:moveTo>
                    <a:pt x="0" y="0"/>
                  </a:moveTo>
                  <a:lnTo>
                    <a:pt x="64440" y="0"/>
                  </a:lnTo>
                </a:path>
              </a:pathLst>
            </a:custGeom>
            <a:ln w="12693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86600" y="5941335"/>
              <a:ext cx="8768715" cy="64769"/>
            </a:xfrm>
            <a:custGeom>
              <a:avLst/>
              <a:gdLst/>
              <a:ahLst/>
              <a:cxnLst/>
              <a:rect l="l" t="t" r="r" b="b"/>
              <a:pathLst>
                <a:path w="8768715" h="64770">
                  <a:moveTo>
                    <a:pt x="0" y="0"/>
                  </a:moveTo>
                  <a:lnTo>
                    <a:pt x="8768391" y="0"/>
                  </a:lnTo>
                </a:path>
                <a:path w="8768715" h="64770">
                  <a:moveTo>
                    <a:pt x="0" y="0"/>
                  </a:moveTo>
                  <a:lnTo>
                    <a:pt x="0" y="64440"/>
                  </a:lnTo>
                </a:path>
                <a:path w="8768715" h="64770">
                  <a:moveTo>
                    <a:pt x="4384861" y="0"/>
                  </a:moveTo>
                  <a:lnTo>
                    <a:pt x="4384861" y="64440"/>
                  </a:lnTo>
                </a:path>
                <a:path w="8768715" h="64770">
                  <a:moveTo>
                    <a:pt x="8768391" y="0"/>
                  </a:moveTo>
                  <a:lnTo>
                    <a:pt x="8768391" y="64440"/>
                  </a:lnTo>
                </a:path>
              </a:pathLst>
            </a:custGeom>
            <a:ln w="12693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967820" y="3371596"/>
            <a:ext cx="2317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latin typeface="Arial"/>
                <a:cs typeface="Arial"/>
              </a:rPr>
              <a:t>26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4253" y="4490211"/>
            <a:ext cx="2317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65352" y="4404867"/>
            <a:ext cx="2317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1786" y="4663947"/>
            <a:ext cx="2317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2886" y="3112515"/>
            <a:ext cx="2317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latin typeface="Arial"/>
                <a:cs typeface="Arial"/>
              </a:rPr>
              <a:t>29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9318" y="3027171"/>
            <a:ext cx="2317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0419" y="3027171"/>
            <a:ext cx="2317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46852" y="1649476"/>
            <a:ext cx="2317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latin typeface="Arial"/>
                <a:cs typeface="Arial"/>
              </a:rPr>
              <a:t>46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7851" y="6044691"/>
            <a:ext cx="96011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5">
                <a:latin typeface="Arial"/>
                <a:cs typeface="Arial"/>
              </a:rPr>
              <a:t>Non-</a:t>
            </a:r>
            <a:r>
              <a:rPr dirty="0" sz="1600" spc="-30">
                <a:latin typeface="Arial"/>
                <a:cs typeface="Arial"/>
              </a:rPr>
              <a:t>owner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74276" y="6044691"/>
            <a:ext cx="5791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latin typeface="Arial"/>
                <a:cs typeface="Arial"/>
              </a:rPr>
              <a:t>Owner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57376" y="2660634"/>
            <a:ext cx="8580120" cy="1908175"/>
            <a:chOff x="1657376" y="2660634"/>
            <a:chExt cx="8580120" cy="190817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97490" y="3279889"/>
              <a:ext cx="139496" cy="1394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97490" y="3662997"/>
              <a:ext cx="139496" cy="1394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97490" y="4046105"/>
              <a:ext cx="139496" cy="1394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7490" y="4429213"/>
              <a:ext cx="139496" cy="13949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36521" y="2717798"/>
              <a:ext cx="2496820" cy="374650"/>
            </a:xfrm>
            <a:custGeom>
              <a:avLst/>
              <a:gdLst/>
              <a:ahLst/>
              <a:cxnLst/>
              <a:rect l="l" t="t" r="r" b="b"/>
              <a:pathLst>
                <a:path w="2496820" h="374650">
                  <a:moveTo>
                    <a:pt x="0" y="374354"/>
                  </a:moveTo>
                  <a:lnTo>
                    <a:pt x="2451" y="301497"/>
                  </a:lnTo>
                  <a:lnTo>
                    <a:pt x="9136" y="242000"/>
                  </a:lnTo>
                  <a:lnTo>
                    <a:pt x="19052" y="201886"/>
                  </a:lnTo>
                  <a:lnTo>
                    <a:pt x="31195" y="187177"/>
                  </a:lnTo>
                  <a:lnTo>
                    <a:pt x="1216928" y="187177"/>
                  </a:lnTo>
                  <a:lnTo>
                    <a:pt x="1229070" y="172468"/>
                  </a:lnTo>
                  <a:lnTo>
                    <a:pt x="1238986" y="132354"/>
                  </a:lnTo>
                  <a:lnTo>
                    <a:pt x="1245671" y="72857"/>
                  </a:lnTo>
                  <a:lnTo>
                    <a:pt x="1248123" y="0"/>
                  </a:lnTo>
                  <a:lnTo>
                    <a:pt x="1250574" y="72857"/>
                  </a:lnTo>
                  <a:lnTo>
                    <a:pt x="1257259" y="132354"/>
                  </a:lnTo>
                  <a:lnTo>
                    <a:pt x="1267175" y="172468"/>
                  </a:lnTo>
                  <a:lnTo>
                    <a:pt x="1279317" y="187177"/>
                  </a:lnTo>
                  <a:lnTo>
                    <a:pt x="2465050" y="187177"/>
                  </a:lnTo>
                  <a:lnTo>
                    <a:pt x="2477192" y="201886"/>
                  </a:lnTo>
                  <a:lnTo>
                    <a:pt x="2487108" y="242000"/>
                  </a:lnTo>
                  <a:lnTo>
                    <a:pt x="2493793" y="301497"/>
                  </a:lnTo>
                  <a:lnTo>
                    <a:pt x="2496245" y="374354"/>
                  </a:lnTo>
                </a:path>
              </a:pathLst>
            </a:custGeom>
            <a:ln w="12693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663723" y="2666980"/>
              <a:ext cx="2299335" cy="358775"/>
            </a:xfrm>
            <a:custGeom>
              <a:avLst/>
              <a:gdLst/>
              <a:ahLst/>
              <a:cxnLst/>
              <a:rect l="l" t="t" r="r" b="b"/>
              <a:pathLst>
                <a:path w="2299335" h="358775">
                  <a:moveTo>
                    <a:pt x="0" y="358662"/>
                  </a:moveTo>
                  <a:lnTo>
                    <a:pt x="2348" y="288858"/>
                  </a:lnTo>
                  <a:lnTo>
                    <a:pt x="8753" y="231855"/>
                  </a:lnTo>
                  <a:lnTo>
                    <a:pt x="18254" y="193423"/>
                  </a:lnTo>
                  <a:lnTo>
                    <a:pt x="29887" y="179331"/>
                  </a:lnTo>
                  <a:lnTo>
                    <a:pt x="1119474" y="179331"/>
                  </a:lnTo>
                  <a:lnTo>
                    <a:pt x="1131108" y="165238"/>
                  </a:lnTo>
                  <a:lnTo>
                    <a:pt x="1140608" y="126806"/>
                  </a:lnTo>
                  <a:lnTo>
                    <a:pt x="1147013" y="69803"/>
                  </a:lnTo>
                  <a:lnTo>
                    <a:pt x="1149362" y="0"/>
                  </a:lnTo>
                  <a:lnTo>
                    <a:pt x="1151711" y="69803"/>
                  </a:lnTo>
                  <a:lnTo>
                    <a:pt x="1158116" y="126806"/>
                  </a:lnTo>
                  <a:lnTo>
                    <a:pt x="1167617" y="165238"/>
                  </a:lnTo>
                  <a:lnTo>
                    <a:pt x="1179251" y="179331"/>
                  </a:lnTo>
                  <a:lnTo>
                    <a:pt x="2268838" y="179331"/>
                  </a:lnTo>
                  <a:lnTo>
                    <a:pt x="2280471" y="193423"/>
                  </a:lnTo>
                  <a:lnTo>
                    <a:pt x="2289972" y="231855"/>
                  </a:lnTo>
                  <a:lnTo>
                    <a:pt x="2296377" y="288858"/>
                  </a:lnTo>
                  <a:lnTo>
                    <a:pt x="2298726" y="358662"/>
                  </a:lnTo>
                </a:path>
              </a:pathLst>
            </a:custGeom>
            <a:ln w="12693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0289283" y="3073908"/>
            <a:ext cx="1179195" cy="155575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25699"/>
              </a:lnSpc>
              <a:spcBef>
                <a:spcPts val="80"/>
              </a:spcBef>
            </a:pPr>
            <a:r>
              <a:rPr dirty="0" sz="2000" spc="-10">
                <a:latin typeface="Arial"/>
                <a:cs typeface="Arial"/>
              </a:rPr>
              <a:t>Always Usually </a:t>
            </a:r>
            <a:r>
              <a:rPr dirty="0" sz="2000" spc="-114">
                <a:latin typeface="Arial"/>
                <a:cs typeface="Arial"/>
              </a:rPr>
              <a:t>Sometimes </a:t>
            </a:r>
            <a:r>
              <a:rPr dirty="0" sz="2000" spc="-10">
                <a:latin typeface="Arial"/>
                <a:cs typeface="Arial"/>
              </a:rPr>
              <a:t>Never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53187" y="2293620"/>
            <a:ext cx="46418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65">
                <a:latin typeface="Arial"/>
                <a:cs typeface="Arial"/>
              </a:rPr>
              <a:t>54%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73757" y="2269235"/>
            <a:ext cx="46418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65">
                <a:latin typeface="Arial"/>
                <a:cs typeface="Arial"/>
              </a:rPr>
              <a:t>70%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49780" y="6344411"/>
            <a:ext cx="21615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latin typeface="Arial"/>
                <a:cs typeface="Arial"/>
              </a:rPr>
              <a:t>Betz</a:t>
            </a:r>
            <a:r>
              <a:rPr dirty="0" sz="1400" spc="-75" i="1">
                <a:latin typeface="Arial"/>
                <a:cs typeface="Arial"/>
              </a:rPr>
              <a:t>, </a:t>
            </a:r>
            <a:r>
              <a:rPr dirty="0" sz="1400" spc="-30" i="1">
                <a:latin typeface="Arial"/>
                <a:cs typeface="Arial"/>
              </a:rPr>
              <a:t>et</a:t>
            </a:r>
            <a:r>
              <a:rPr dirty="0" sz="1400" spc="-70" i="1">
                <a:latin typeface="Arial"/>
                <a:cs typeface="Arial"/>
              </a:rPr>
              <a:t> </a:t>
            </a:r>
            <a:r>
              <a:rPr dirty="0" sz="1400" spc="-30" i="1">
                <a:latin typeface="Arial"/>
                <a:cs typeface="Arial"/>
              </a:rPr>
              <a:t>al</a:t>
            </a:r>
            <a:r>
              <a:rPr dirty="0" sz="1400" spc="-30">
                <a:latin typeface="Arial"/>
                <a:cs typeface="Arial"/>
              </a:rPr>
              <a:t>.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90" i="1">
                <a:latin typeface="Arial"/>
                <a:cs typeface="Arial"/>
              </a:rPr>
              <a:t>Ann</a:t>
            </a:r>
            <a:r>
              <a:rPr dirty="0" sz="1400" spc="-7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Int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spc="-50" i="1">
                <a:latin typeface="Arial"/>
                <a:cs typeface="Arial"/>
              </a:rPr>
              <a:t>Med</a:t>
            </a:r>
            <a:r>
              <a:rPr dirty="0" sz="1400" spc="-50">
                <a:latin typeface="Arial"/>
                <a:cs typeface="Arial"/>
              </a:rPr>
              <a:t>.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06017"/>
            <a:ext cx="12192000" cy="5652135"/>
          </a:xfrm>
          <a:custGeom>
            <a:avLst/>
            <a:gdLst/>
            <a:ahLst/>
            <a:cxnLst/>
            <a:rect l="l" t="t" r="r" b="b"/>
            <a:pathLst>
              <a:path w="12192000" h="5652134">
                <a:moveTo>
                  <a:pt x="12192000" y="0"/>
                </a:moveTo>
                <a:lnTo>
                  <a:pt x="0" y="0"/>
                </a:lnTo>
                <a:lnTo>
                  <a:pt x="0" y="5651982"/>
                </a:lnTo>
                <a:lnTo>
                  <a:pt x="12192000" y="565198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9789" y="5174919"/>
            <a:ext cx="4996815" cy="954405"/>
          </a:xfrm>
          <a:prstGeom prst="rect">
            <a:avLst/>
          </a:prstGeom>
          <a:solidFill>
            <a:srgbClr val="DBDBDB"/>
          </a:solidFill>
        </p:spPr>
        <p:txBody>
          <a:bodyPr wrap="square" lIns="0" tIns="13970" rIns="0" bIns="0" rtlCol="0" vert="horz">
            <a:spAutoFit/>
          </a:bodyPr>
          <a:lstStyle/>
          <a:p>
            <a:pPr marL="305435" marR="186690" indent="-190500">
              <a:lnSpc>
                <a:spcPct val="101400"/>
              </a:lnSpc>
              <a:spcBef>
                <a:spcPts val="110"/>
              </a:spcBef>
            </a:pPr>
            <a:r>
              <a:rPr dirty="0" sz="2800" spc="-260">
                <a:solidFill>
                  <a:srgbClr val="1F4E79"/>
                </a:solidFill>
                <a:latin typeface="Arial"/>
                <a:cs typeface="Arial"/>
              </a:rPr>
              <a:t>82%</a:t>
            </a:r>
            <a:r>
              <a:rPr dirty="0" sz="2800" spc="-13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4E79"/>
                </a:solidFill>
                <a:latin typeface="Arial"/>
                <a:cs typeface="Arial"/>
              </a:rPr>
              <a:t>of</a:t>
            </a:r>
            <a:r>
              <a:rPr dirty="0" sz="2800" spc="-13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1F4E79"/>
                </a:solidFill>
                <a:latin typeface="Arial"/>
                <a:cs typeface="Arial"/>
              </a:rPr>
              <a:t>families</a:t>
            </a:r>
            <a:r>
              <a:rPr dirty="0" sz="2800" spc="-12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800" spc="-155">
                <a:solidFill>
                  <a:srgbClr val="1F4E79"/>
                </a:solidFill>
                <a:latin typeface="Arial"/>
                <a:cs typeface="Arial"/>
              </a:rPr>
              <a:t>had</a:t>
            </a:r>
            <a:r>
              <a:rPr dirty="0" sz="2800" spc="-125">
                <a:solidFill>
                  <a:srgbClr val="1F4E79"/>
                </a:solidFill>
                <a:latin typeface="Arial"/>
                <a:cs typeface="Arial"/>
              </a:rPr>
              <a:t> one</a:t>
            </a:r>
            <a:r>
              <a:rPr dirty="0" sz="2800" spc="-13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F4E79"/>
                </a:solidFill>
                <a:latin typeface="Arial"/>
                <a:cs typeface="Arial"/>
              </a:rPr>
              <a:t>or</a:t>
            </a:r>
            <a:r>
              <a:rPr dirty="0" sz="2800" spc="-13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1F4E79"/>
                </a:solidFill>
                <a:latin typeface="Arial"/>
                <a:cs typeface="Arial"/>
              </a:rPr>
              <a:t>more </a:t>
            </a:r>
            <a:r>
              <a:rPr dirty="0" sz="2800" spc="-85">
                <a:solidFill>
                  <a:srgbClr val="1F4E79"/>
                </a:solidFill>
                <a:latin typeface="Arial"/>
                <a:cs typeface="Arial"/>
              </a:rPr>
              <a:t>health-related</a:t>
            </a:r>
            <a:r>
              <a:rPr dirty="0" sz="2800" spc="-7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800" spc="-150">
                <a:solidFill>
                  <a:srgbClr val="1F4E79"/>
                </a:solidFill>
                <a:latin typeface="Arial"/>
                <a:cs typeface="Arial"/>
              </a:rPr>
              <a:t>social</a:t>
            </a:r>
            <a:r>
              <a:rPr dirty="0" sz="2800" spc="-85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4E79"/>
                </a:solidFill>
                <a:latin typeface="Arial"/>
                <a:cs typeface="Arial"/>
              </a:rPr>
              <a:t>problems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71245">
              <a:lnSpc>
                <a:spcPct val="100000"/>
              </a:lnSpc>
              <a:spcBef>
                <a:spcPts val="100"/>
              </a:spcBef>
            </a:pPr>
            <a:r>
              <a:rPr dirty="0" sz="4000" spc="-260">
                <a:solidFill>
                  <a:srgbClr val="FFFF00"/>
                </a:solidFill>
              </a:rPr>
              <a:t>Families</a:t>
            </a:r>
            <a:r>
              <a:rPr dirty="0" sz="4000" spc="-190">
                <a:solidFill>
                  <a:srgbClr val="FFFF00"/>
                </a:solidFill>
              </a:rPr>
              <a:t> </a:t>
            </a:r>
            <a:r>
              <a:rPr dirty="0" sz="4000" spc="-10">
                <a:solidFill>
                  <a:srgbClr val="FFFF00"/>
                </a:solidFill>
              </a:rPr>
              <a:t>with</a:t>
            </a:r>
            <a:r>
              <a:rPr dirty="0" sz="4000" spc="-195">
                <a:solidFill>
                  <a:srgbClr val="FFFF00"/>
                </a:solidFill>
              </a:rPr>
              <a:t> </a:t>
            </a:r>
            <a:r>
              <a:rPr dirty="0" sz="4000" spc="-175">
                <a:solidFill>
                  <a:srgbClr val="FFFF00"/>
                </a:solidFill>
              </a:rPr>
              <a:t>Health-</a:t>
            </a:r>
            <a:r>
              <a:rPr dirty="0" sz="4000" spc="-135">
                <a:solidFill>
                  <a:srgbClr val="FFFF00"/>
                </a:solidFill>
              </a:rPr>
              <a:t>related</a:t>
            </a:r>
            <a:r>
              <a:rPr dirty="0" sz="4000" spc="-195">
                <a:solidFill>
                  <a:srgbClr val="FFFF00"/>
                </a:solidFill>
              </a:rPr>
              <a:t> </a:t>
            </a:r>
            <a:r>
              <a:rPr dirty="0" sz="4000" spc="-290">
                <a:solidFill>
                  <a:srgbClr val="FFFF00"/>
                </a:solidFill>
              </a:rPr>
              <a:t>Social</a:t>
            </a:r>
            <a:r>
              <a:rPr dirty="0" sz="4000" spc="-190">
                <a:solidFill>
                  <a:srgbClr val="FFFF00"/>
                </a:solidFill>
              </a:rPr>
              <a:t> </a:t>
            </a:r>
            <a:r>
              <a:rPr dirty="0" sz="4000" spc="-180">
                <a:solidFill>
                  <a:srgbClr val="FFFF00"/>
                </a:solidFill>
              </a:rPr>
              <a:t>Problems</a:t>
            </a:r>
            <a:endParaRPr sz="4000"/>
          </a:p>
        </p:txBody>
      </p:sp>
      <p:grpSp>
        <p:nvGrpSpPr>
          <p:cNvPr id="5" name="object 5"/>
          <p:cNvGrpSpPr/>
          <p:nvPr/>
        </p:nvGrpSpPr>
        <p:grpSpPr>
          <a:xfrm>
            <a:off x="4563898" y="1588107"/>
            <a:ext cx="2981960" cy="3401060"/>
            <a:chOff x="4563898" y="1588107"/>
            <a:chExt cx="2981960" cy="3401060"/>
          </a:xfrm>
        </p:grpSpPr>
        <p:sp>
          <p:nvSpPr>
            <p:cNvPr id="6" name="object 6"/>
            <p:cNvSpPr/>
            <p:nvPr/>
          </p:nvSpPr>
          <p:spPr>
            <a:xfrm>
              <a:off x="6054594" y="2006876"/>
              <a:ext cx="1349375" cy="1490980"/>
            </a:xfrm>
            <a:custGeom>
              <a:avLst/>
              <a:gdLst/>
              <a:ahLst/>
              <a:cxnLst/>
              <a:rect l="l" t="t" r="r" b="b"/>
              <a:pathLst>
                <a:path w="1349375" h="1490979">
                  <a:moveTo>
                    <a:pt x="0" y="0"/>
                  </a:moveTo>
                  <a:lnTo>
                    <a:pt x="0" y="1490853"/>
                  </a:lnTo>
                  <a:lnTo>
                    <a:pt x="1348968" y="856081"/>
                  </a:lnTo>
                  <a:lnTo>
                    <a:pt x="1327212" y="811757"/>
                  </a:lnTo>
                  <a:lnTo>
                    <a:pt x="1304117" y="768379"/>
                  </a:lnTo>
                  <a:lnTo>
                    <a:pt x="1279717" y="725967"/>
                  </a:lnTo>
                  <a:lnTo>
                    <a:pt x="1254042" y="684542"/>
                  </a:lnTo>
                  <a:lnTo>
                    <a:pt x="1227125" y="644124"/>
                  </a:lnTo>
                  <a:lnTo>
                    <a:pt x="1198997" y="604732"/>
                  </a:lnTo>
                  <a:lnTo>
                    <a:pt x="1169691" y="566388"/>
                  </a:lnTo>
                  <a:lnTo>
                    <a:pt x="1139239" y="529111"/>
                  </a:lnTo>
                  <a:lnTo>
                    <a:pt x="1107671" y="492922"/>
                  </a:lnTo>
                  <a:lnTo>
                    <a:pt x="1075020" y="457840"/>
                  </a:lnTo>
                  <a:lnTo>
                    <a:pt x="1041319" y="423887"/>
                  </a:lnTo>
                  <a:lnTo>
                    <a:pt x="1006598" y="391081"/>
                  </a:lnTo>
                  <a:lnTo>
                    <a:pt x="970889" y="359445"/>
                  </a:lnTo>
                  <a:lnTo>
                    <a:pt x="934226" y="328997"/>
                  </a:lnTo>
                  <a:lnTo>
                    <a:pt x="896638" y="299758"/>
                  </a:lnTo>
                  <a:lnTo>
                    <a:pt x="858159" y="271748"/>
                  </a:lnTo>
                  <a:lnTo>
                    <a:pt x="818820" y="244988"/>
                  </a:lnTo>
                  <a:lnTo>
                    <a:pt x="778652" y="219497"/>
                  </a:lnTo>
                  <a:lnTo>
                    <a:pt x="737689" y="195296"/>
                  </a:lnTo>
                  <a:lnTo>
                    <a:pt x="695961" y="172405"/>
                  </a:lnTo>
                  <a:lnTo>
                    <a:pt x="653501" y="150845"/>
                  </a:lnTo>
                  <a:lnTo>
                    <a:pt x="610340" y="130635"/>
                  </a:lnTo>
                  <a:lnTo>
                    <a:pt x="566511" y="111795"/>
                  </a:lnTo>
                  <a:lnTo>
                    <a:pt x="522045" y="94347"/>
                  </a:lnTo>
                  <a:lnTo>
                    <a:pt x="476974" y="78309"/>
                  </a:lnTo>
                  <a:lnTo>
                    <a:pt x="431329" y="63704"/>
                  </a:lnTo>
                  <a:lnTo>
                    <a:pt x="385144" y="50549"/>
                  </a:lnTo>
                  <a:lnTo>
                    <a:pt x="338449" y="38867"/>
                  </a:lnTo>
                  <a:lnTo>
                    <a:pt x="291276" y="28676"/>
                  </a:lnTo>
                  <a:lnTo>
                    <a:pt x="243658" y="19998"/>
                  </a:lnTo>
                  <a:lnTo>
                    <a:pt x="195627" y="12853"/>
                  </a:lnTo>
                  <a:lnTo>
                    <a:pt x="147213" y="7260"/>
                  </a:lnTo>
                  <a:lnTo>
                    <a:pt x="98449" y="3240"/>
                  </a:lnTo>
                  <a:lnTo>
                    <a:pt x="49368" y="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7E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54590" y="2862957"/>
              <a:ext cx="1491615" cy="2078989"/>
            </a:xfrm>
            <a:custGeom>
              <a:avLst/>
              <a:gdLst/>
              <a:ahLst/>
              <a:cxnLst/>
              <a:rect l="l" t="t" r="r" b="b"/>
              <a:pathLst>
                <a:path w="1491615" h="2078989">
                  <a:moveTo>
                    <a:pt x="1348968" y="0"/>
                  </a:moveTo>
                  <a:lnTo>
                    <a:pt x="0" y="634771"/>
                  </a:lnTo>
                  <a:lnTo>
                    <a:pt x="370763" y="2078786"/>
                  </a:lnTo>
                  <a:lnTo>
                    <a:pt x="415955" y="2066426"/>
                  </a:lnTo>
                  <a:lnTo>
                    <a:pt x="460716" y="2052657"/>
                  </a:lnTo>
                  <a:lnTo>
                    <a:pt x="505012" y="2037492"/>
                  </a:lnTo>
                  <a:lnTo>
                    <a:pt x="548811" y="2020943"/>
                  </a:lnTo>
                  <a:lnTo>
                    <a:pt x="592079" y="2003021"/>
                  </a:lnTo>
                  <a:lnTo>
                    <a:pt x="634784" y="1983739"/>
                  </a:lnTo>
                  <a:lnTo>
                    <a:pt x="678115" y="1962503"/>
                  </a:lnTo>
                  <a:lnTo>
                    <a:pt x="720455" y="1940057"/>
                  </a:lnTo>
                  <a:lnTo>
                    <a:pt x="761791" y="1916432"/>
                  </a:lnTo>
                  <a:lnTo>
                    <a:pt x="802113" y="1891660"/>
                  </a:lnTo>
                  <a:lnTo>
                    <a:pt x="841410" y="1865770"/>
                  </a:lnTo>
                  <a:lnTo>
                    <a:pt x="879671" y="1838795"/>
                  </a:lnTo>
                  <a:lnTo>
                    <a:pt x="916883" y="1810764"/>
                  </a:lnTo>
                  <a:lnTo>
                    <a:pt x="953038" y="1781709"/>
                  </a:lnTo>
                  <a:lnTo>
                    <a:pt x="988122" y="1751660"/>
                  </a:lnTo>
                  <a:lnTo>
                    <a:pt x="1022126" y="1720647"/>
                  </a:lnTo>
                  <a:lnTo>
                    <a:pt x="1055038" y="1688703"/>
                  </a:lnTo>
                  <a:lnTo>
                    <a:pt x="1086848" y="1655857"/>
                  </a:lnTo>
                  <a:lnTo>
                    <a:pt x="1117543" y="1622141"/>
                  </a:lnTo>
                  <a:lnTo>
                    <a:pt x="1147113" y="1587584"/>
                  </a:lnTo>
                  <a:lnTo>
                    <a:pt x="1175547" y="1552219"/>
                  </a:lnTo>
                  <a:lnTo>
                    <a:pt x="1202833" y="1516076"/>
                  </a:lnTo>
                  <a:lnTo>
                    <a:pt x="1228962" y="1479184"/>
                  </a:lnTo>
                  <a:lnTo>
                    <a:pt x="1253920" y="1441577"/>
                  </a:lnTo>
                  <a:lnTo>
                    <a:pt x="1277699" y="1403283"/>
                  </a:lnTo>
                  <a:lnTo>
                    <a:pt x="1300286" y="1364335"/>
                  </a:lnTo>
                  <a:lnTo>
                    <a:pt x="1321670" y="1324762"/>
                  </a:lnTo>
                  <a:lnTo>
                    <a:pt x="1341840" y="1284595"/>
                  </a:lnTo>
                  <a:lnTo>
                    <a:pt x="1360785" y="1243866"/>
                  </a:lnTo>
                  <a:lnTo>
                    <a:pt x="1378495" y="1202605"/>
                  </a:lnTo>
                  <a:lnTo>
                    <a:pt x="1394958" y="1160843"/>
                  </a:lnTo>
                  <a:lnTo>
                    <a:pt x="1410162" y="1118610"/>
                  </a:lnTo>
                  <a:lnTo>
                    <a:pt x="1424097" y="1075938"/>
                  </a:lnTo>
                  <a:lnTo>
                    <a:pt x="1436752" y="1032857"/>
                  </a:lnTo>
                  <a:lnTo>
                    <a:pt x="1448116" y="989398"/>
                  </a:lnTo>
                  <a:lnTo>
                    <a:pt x="1458177" y="945592"/>
                  </a:lnTo>
                  <a:lnTo>
                    <a:pt x="1466925" y="901470"/>
                  </a:lnTo>
                  <a:lnTo>
                    <a:pt x="1474348" y="857062"/>
                  </a:lnTo>
                  <a:lnTo>
                    <a:pt x="1480435" y="812399"/>
                  </a:lnTo>
                  <a:lnTo>
                    <a:pt x="1485176" y="767512"/>
                  </a:lnTo>
                  <a:lnTo>
                    <a:pt x="1488558" y="722432"/>
                  </a:lnTo>
                  <a:lnTo>
                    <a:pt x="1490572" y="677190"/>
                  </a:lnTo>
                  <a:lnTo>
                    <a:pt x="1491206" y="631816"/>
                  </a:lnTo>
                  <a:lnTo>
                    <a:pt x="1490448" y="586341"/>
                  </a:lnTo>
                  <a:lnTo>
                    <a:pt x="1488289" y="540796"/>
                  </a:lnTo>
                  <a:lnTo>
                    <a:pt x="1484716" y="495211"/>
                  </a:lnTo>
                  <a:lnTo>
                    <a:pt x="1479719" y="449619"/>
                  </a:lnTo>
                  <a:lnTo>
                    <a:pt x="1473286" y="404048"/>
                  </a:lnTo>
                  <a:lnTo>
                    <a:pt x="1465407" y="358531"/>
                  </a:lnTo>
                  <a:lnTo>
                    <a:pt x="1456070" y="313098"/>
                  </a:lnTo>
                  <a:lnTo>
                    <a:pt x="1445265" y="267779"/>
                  </a:lnTo>
                  <a:lnTo>
                    <a:pt x="1432979" y="222606"/>
                  </a:lnTo>
                  <a:lnTo>
                    <a:pt x="1419203" y="177609"/>
                  </a:lnTo>
                  <a:lnTo>
                    <a:pt x="1403925" y="132819"/>
                  </a:lnTo>
                  <a:lnTo>
                    <a:pt x="1387134" y="88267"/>
                  </a:lnTo>
                  <a:lnTo>
                    <a:pt x="1368819" y="43983"/>
                  </a:lnTo>
                  <a:lnTo>
                    <a:pt x="1348968" y="0"/>
                  </a:lnTo>
                  <a:close/>
                </a:path>
              </a:pathLst>
            </a:custGeom>
            <a:solidFill>
              <a:srgbClr val="5F93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63898" y="3218369"/>
              <a:ext cx="1861820" cy="1771014"/>
            </a:xfrm>
            <a:custGeom>
              <a:avLst/>
              <a:gdLst/>
              <a:ahLst/>
              <a:cxnLst/>
              <a:rect l="l" t="t" r="r" b="b"/>
              <a:pathLst>
                <a:path w="1861820" h="1771014">
                  <a:moveTo>
                    <a:pt x="26241" y="0"/>
                  </a:moveTo>
                  <a:lnTo>
                    <a:pt x="17608" y="49853"/>
                  </a:lnTo>
                  <a:lnTo>
                    <a:pt x="10680" y="99892"/>
                  </a:lnTo>
                  <a:lnTo>
                    <a:pt x="5456" y="150072"/>
                  </a:lnTo>
                  <a:lnTo>
                    <a:pt x="1936" y="200350"/>
                  </a:lnTo>
                  <a:lnTo>
                    <a:pt x="118" y="250683"/>
                  </a:lnTo>
                  <a:lnTo>
                    <a:pt x="0" y="301028"/>
                  </a:lnTo>
                  <a:lnTo>
                    <a:pt x="1581" y="351341"/>
                  </a:lnTo>
                  <a:lnTo>
                    <a:pt x="4860" y="401579"/>
                  </a:lnTo>
                  <a:lnTo>
                    <a:pt x="9835" y="451698"/>
                  </a:lnTo>
                  <a:lnTo>
                    <a:pt x="16506" y="501656"/>
                  </a:lnTo>
                  <a:lnTo>
                    <a:pt x="24870" y="551408"/>
                  </a:lnTo>
                  <a:lnTo>
                    <a:pt x="34927" y="600913"/>
                  </a:lnTo>
                  <a:lnTo>
                    <a:pt x="46676" y="650125"/>
                  </a:lnTo>
                  <a:lnTo>
                    <a:pt x="59417" y="696669"/>
                  </a:lnTo>
                  <a:lnTo>
                    <a:pt x="73532" y="742465"/>
                  </a:lnTo>
                  <a:lnTo>
                    <a:pt x="88992" y="787496"/>
                  </a:lnTo>
                  <a:lnTo>
                    <a:pt x="105770" y="831747"/>
                  </a:lnTo>
                  <a:lnTo>
                    <a:pt x="123837" y="875199"/>
                  </a:lnTo>
                  <a:lnTo>
                    <a:pt x="143166" y="917837"/>
                  </a:lnTo>
                  <a:lnTo>
                    <a:pt x="163727" y="959643"/>
                  </a:lnTo>
                  <a:lnTo>
                    <a:pt x="185493" y="1000602"/>
                  </a:lnTo>
                  <a:lnTo>
                    <a:pt x="208436" y="1040696"/>
                  </a:lnTo>
                  <a:lnTo>
                    <a:pt x="232527" y="1079909"/>
                  </a:lnTo>
                  <a:lnTo>
                    <a:pt x="257738" y="1118224"/>
                  </a:lnTo>
                  <a:lnTo>
                    <a:pt x="284042" y="1155624"/>
                  </a:lnTo>
                  <a:lnTo>
                    <a:pt x="311409" y="1192094"/>
                  </a:lnTo>
                  <a:lnTo>
                    <a:pt x="339812" y="1227615"/>
                  </a:lnTo>
                  <a:lnTo>
                    <a:pt x="369223" y="1262173"/>
                  </a:lnTo>
                  <a:lnTo>
                    <a:pt x="399613" y="1295749"/>
                  </a:lnTo>
                  <a:lnTo>
                    <a:pt x="430955" y="1328327"/>
                  </a:lnTo>
                  <a:lnTo>
                    <a:pt x="463220" y="1359891"/>
                  </a:lnTo>
                  <a:lnTo>
                    <a:pt x="496379" y="1390423"/>
                  </a:lnTo>
                  <a:lnTo>
                    <a:pt x="530406" y="1419908"/>
                  </a:lnTo>
                  <a:lnTo>
                    <a:pt x="565270" y="1448329"/>
                  </a:lnTo>
                  <a:lnTo>
                    <a:pt x="600946" y="1475668"/>
                  </a:lnTo>
                  <a:lnTo>
                    <a:pt x="637403" y="1501910"/>
                  </a:lnTo>
                  <a:lnTo>
                    <a:pt x="674615" y="1527038"/>
                  </a:lnTo>
                  <a:lnTo>
                    <a:pt x="712553" y="1551034"/>
                  </a:lnTo>
                  <a:lnTo>
                    <a:pt x="751188" y="1573883"/>
                  </a:lnTo>
                  <a:lnTo>
                    <a:pt x="790493" y="1595567"/>
                  </a:lnTo>
                  <a:lnTo>
                    <a:pt x="830440" y="1616070"/>
                  </a:lnTo>
                  <a:lnTo>
                    <a:pt x="870999" y="1635376"/>
                  </a:lnTo>
                  <a:lnTo>
                    <a:pt x="912144" y="1653467"/>
                  </a:lnTo>
                  <a:lnTo>
                    <a:pt x="953846" y="1670327"/>
                  </a:lnTo>
                  <a:lnTo>
                    <a:pt x="996076" y="1685940"/>
                  </a:lnTo>
                  <a:lnTo>
                    <a:pt x="1038807" y="1700289"/>
                  </a:lnTo>
                  <a:lnTo>
                    <a:pt x="1082011" y="1713356"/>
                  </a:lnTo>
                  <a:lnTo>
                    <a:pt x="1125658" y="1725126"/>
                  </a:lnTo>
                  <a:lnTo>
                    <a:pt x="1169722" y="1735581"/>
                  </a:lnTo>
                  <a:lnTo>
                    <a:pt x="1214174" y="1744706"/>
                  </a:lnTo>
                  <a:lnTo>
                    <a:pt x="1258985" y="1752483"/>
                  </a:lnTo>
                  <a:lnTo>
                    <a:pt x="1304128" y="1758896"/>
                  </a:lnTo>
                  <a:lnTo>
                    <a:pt x="1349575" y="1763928"/>
                  </a:lnTo>
                  <a:lnTo>
                    <a:pt x="1395296" y="1767562"/>
                  </a:lnTo>
                  <a:lnTo>
                    <a:pt x="1441265" y="1769783"/>
                  </a:lnTo>
                  <a:lnTo>
                    <a:pt x="1487453" y="1770572"/>
                  </a:lnTo>
                  <a:lnTo>
                    <a:pt x="1533831" y="1769914"/>
                  </a:lnTo>
                  <a:lnTo>
                    <a:pt x="1580372" y="1767791"/>
                  </a:lnTo>
                  <a:lnTo>
                    <a:pt x="1627048" y="1764188"/>
                  </a:lnTo>
                  <a:lnTo>
                    <a:pt x="1673829" y="1759088"/>
                  </a:lnTo>
                  <a:lnTo>
                    <a:pt x="1720689" y="1752473"/>
                  </a:lnTo>
                  <a:lnTo>
                    <a:pt x="1767599" y="1744327"/>
                  </a:lnTo>
                  <a:lnTo>
                    <a:pt x="1814530" y="1734634"/>
                  </a:lnTo>
                  <a:lnTo>
                    <a:pt x="1861455" y="1723377"/>
                  </a:lnTo>
                  <a:lnTo>
                    <a:pt x="1490691" y="279361"/>
                  </a:lnTo>
                  <a:lnTo>
                    <a:pt x="26241" y="0"/>
                  </a:lnTo>
                  <a:close/>
                </a:path>
              </a:pathLst>
            </a:custGeom>
            <a:solidFill>
              <a:srgbClr val="6BA5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90145" y="2238960"/>
              <a:ext cx="1464945" cy="1259205"/>
            </a:xfrm>
            <a:custGeom>
              <a:avLst/>
              <a:gdLst/>
              <a:ahLst/>
              <a:cxnLst/>
              <a:rect l="l" t="t" r="r" b="b"/>
              <a:pathLst>
                <a:path w="1464945" h="1259204">
                  <a:moveTo>
                    <a:pt x="665607" y="0"/>
                  </a:moveTo>
                  <a:lnTo>
                    <a:pt x="624413" y="27106"/>
                  </a:lnTo>
                  <a:lnTo>
                    <a:pt x="584266" y="55465"/>
                  </a:lnTo>
                  <a:lnTo>
                    <a:pt x="545187" y="85045"/>
                  </a:lnTo>
                  <a:lnTo>
                    <a:pt x="507198" y="115814"/>
                  </a:lnTo>
                  <a:lnTo>
                    <a:pt x="470321" y="147739"/>
                  </a:lnTo>
                  <a:lnTo>
                    <a:pt x="434577" y="180789"/>
                  </a:lnTo>
                  <a:lnTo>
                    <a:pt x="399989" y="214930"/>
                  </a:lnTo>
                  <a:lnTo>
                    <a:pt x="366578" y="250131"/>
                  </a:lnTo>
                  <a:lnTo>
                    <a:pt x="334367" y="286359"/>
                  </a:lnTo>
                  <a:lnTo>
                    <a:pt x="303377" y="323582"/>
                  </a:lnTo>
                  <a:lnTo>
                    <a:pt x="273631" y="361768"/>
                  </a:lnTo>
                  <a:lnTo>
                    <a:pt x="245150" y="400885"/>
                  </a:lnTo>
                  <a:lnTo>
                    <a:pt x="217956" y="440900"/>
                  </a:lnTo>
                  <a:lnTo>
                    <a:pt x="192070" y="481781"/>
                  </a:lnTo>
                  <a:lnTo>
                    <a:pt x="167516" y="523496"/>
                  </a:lnTo>
                  <a:lnTo>
                    <a:pt x="144315" y="566013"/>
                  </a:lnTo>
                  <a:lnTo>
                    <a:pt x="122489" y="609299"/>
                  </a:lnTo>
                  <a:lnTo>
                    <a:pt x="102059" y="653322"/>
                  </a:lnTo>
                  <a:lnTo>
                    <a:pt x="83048" y="698049"/>
                  </a:lnTo>
                  <a:lnTo>
                    <a:pt x="65477" y="743450"/>
                  </a:lnTo>
                  <a:lnTo>
                    <a:pt x="49369" y="789490"/>
                  </a:lnTo>
                  <a:lnTo>
                    <a:pt x="34745" y="836139"/>
                  </a:lnTo>
                  <a:lnTo>
                    <a:pt x="21628" y="883364"/>
                  </a:lnTo>
                  <a:lnTo>
                    <a:pt x="10039" y="931132"/>
                  </a:lnTo>
                  <a:lnTo>
                    <a:pt x="0" y="979411"/>
                  </a:lnTo>
                  <a:lnTo>
                    <a:pt x="1464449" y="1258773"/>
                  </a:lnTo>
                  <a:lnTo>
                    <a:pt x="665607" y="0"/>
                  </a:lnTo>
                  <a:close/>
                </a:path>
              </a:pathLst>
            </a:custGeom>
            <a:solidFill>
              <a:srgbClr val="88B7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255754" y="2033283"/>
              <a:ext cx="799465" cy="1464945"/>
            </a:xfrm>
            <a:custGeom>
              <a:avLst/>
              <a:gdLst/>
              <a:ahLst/>
              <a:cxnLst/>
              <a:rect l="l" t="t" r="r" b="b"/>
              <a:pathLst>
                <a:path w="799464" h="1464945">
                  <a:moveTo>
                    <a:pt x="519480" y="0"/>
                  </a:moveTo>
                  <a:lnTo>
                    <a:pt x="469356" y="10455"/>
                  </a:lnTo>
                  <a:lnTo>
                    <a:pt x="419686" y="22609"/>
                  </a:lnTo>
                  <a:lnTo>
                    <a:pt x="370511" y="36445"/>
                  </a:lnTo>
                  <a:lnTo>
                    <a:pt x="321875" y="51946"/>
                  </a:lnTo>
                  <a:lnTo>
                    <a:pt x="273818" y="69095"/>
                  </a:lnTo>
                  <a:lnTo>
                    <a:pt x="226382" y="87876"/>
                  </a:lnTo>
                  <a:lnTo>
                    <a:pt x="179611" y="108272"/>
                  </a:lnTo>
                  <a:lnTo>
                    <a:pt x="133544" y="130266"/>
                  </a:lnTo>
                  <a:lnTo>
                    <a:pt x="88226" y="153843"/>
                  </a:lnTo>
                  <a:lnTo>
                    <a:pt x="43697" y="178985"/>
                  </a:lnTo>
                  <a:lnTo>
                    <a:pt x="0" y="205676"/>
                  </a:lnTo>
                  <a:lnTo>
                    <a:pt x="798842" y="1464449"/>
                  </a:lnTo>
                  <a:lnTo>
                    <a:pt x="519480" y="0"/>
                  </a:lnTo>
                  <a:close/>
                </a:path>
              </a:pathLst>
            </a:custGeom>
            <a:solidFill>
              <a:srgbClr val="ACC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775234" y="2006879"/>
              <a:ext cx="279400" cy="1490980"/>
            </a:xfrm>
            <a:custGeom>
              <a:avLst/>
              <a:gdLst/>
              <a:ahLst/>
              <a:cxnLst/>
              <a:rect l="l" t="t" r="r" b="b"/>
              <a:pathLst>
                <a:path w="279400" h="1490979">
                  <a:moveTo>
                    <a:pt x="279361" y="0"/>
                  </a:moveTo>
                  <a:lnTo>
                    <a:pt x="232510" y="736"/>
                  </a:lnTo>
                  <a:lnTo>
                    <a:pt x="185731" y="2942"/>
                  </a:lnTo>
                  <a:lnTo>
                    <a:pt x="139057" y="6615"/>
                  </a:lnTo>
                  <a:lnTo>
                    <a:pt x="92521" y="11751"/>
                  </a:lnTo>
                  <a:lnTo>
                    <a:pt x="46157" y="18348"/>
                  </a:lnTo>
                  <a:lnTo>
                    <a:pt x="0" y="26403"/>
                  </a:lnTo>
                  <a:lnTo>
                    <a:pt x="279361" y="1490853"/>
                  </a:lnTo>
                  <a:lnTo>
                    <a:pt x="279361" y="0"/>
                  </a:lnTo>
                  <a:close/>
                </a:path>
              </a:pathLst>
            </a:custGeom>
            <a:solidFill>
              <a:srgbClr val="C9DB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253761" y="2035083"/>
              <a:ext cx="252095" cy="76835"/>
            </a:xfrm>
            <a:custGeom>
              <a:avLst/>
              <a:gdLst/>
              <a:ahLst/>
              <a:cxnLst/>
              <a:rect l="l" t="t" r="r" b="b"/>
              <a:pathLst>
                <a:path w="252095" h="76835">
                  <a:moveTo>
                    <a:pt x="251883" y="76447"/>
                  </a:moveTo>
                  <a:lnTo>
                    <a:pt x="54811" y="0"/>
                  </a:lnTo>
                  <a:lnTo>
                    <a:pt x="0" y="0"/>
                  </a:lnTo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914292" y="1594454"/>
              <a:ext cx="166370" cy="419100"/>
            </a:xfrm>
            <a:custGeom>
              <a:avLst/>
              <a:gdLst/>
              <a:ahLst/>
              <a:cxnLst/>
              <a:rect l="l" t="t" r="r" b="b"/>
              <a:pathLst>
                <a:path w="166370" h="419100">
                  <a:moveTo>
                    <a:pt x="0" y="418824"/>
                  </a:moveTo>
                  <a:lnTo>
                    <a:pt x="105454" y="0"/>
                  </a:lnTo>
                  <a:lnTo>
                    <a:pt x="166046" y="0"/>
                  </a:lnTo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099472" y="2364740"/>
            <a:ext cx="106807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0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problems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800" spc="-10">
                <a:latin typeface="Arial"/>
                <a:cs typeface="Arial"/>
              </a:rPr>
              <a:t>(18%)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36343" y="3535171"/>
            <a:ext cx="978535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1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problem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 spc="-10">
                <a:latin typeface="Arial"/>
                <a:cs typeface="Arial"/>
              </a:rPr>
              <a:t>(28%)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3511" y="3876547"/>
            <a:ext cx="106807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2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problems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800" spc="-10">
                <a:latin typeface="Arial"/>
                <a:cs typeface="Arial"/>
              </a:rPr>
              <a:t>(32%)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1811" y="2584196"/>
            <a:ext cx="106807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3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problems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800" spc="-10">
                <a:latin typeface="Arial"/>
                <a:cs typeface="Arial"/>
              </a:rPr>
              <a:t>(13%)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1761" y="1514347"/>
            <a:ext cx="1068070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4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problems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 spc="-20">
                <a:latin typeface="Arial"/>
                <a:cs typeface="Arial"/>
              </a:rPr>
              <a:t>(6%)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86773" y="1322323"/>
            <a:ext cx="106807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5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problems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800" spc="-20">
                <a:latin typeface="Arial"/>
                <a:cs typeface="Arial"/>
              </a:rPr>
              <a:t>(3%)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1996" y="6429755"/>
            <a:ext cx="76593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75">
                <a:latin typeface="Arial"/>
                <a:cs typeface="Arial"/>
              </a:rPr>
              <a:t>Fleegler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30" i="1">
                <a:latin typeface="Arial"/>
                <a:cs typeface="Arial"/>
              </a:rPr>
              <a:t>et al.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Families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Health-</a:t>
            </a:r>
            <a:r>
              <a:rPr dirty="0" sz="1400" spc="-40">
                <a:latin typeface="Arial"/>
                <a:cs typeface="Arial"/>
              </a:rPr>
              <a:t>related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Social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Problems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and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Missed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baseline="11574" sz="1800" spc="-937">
                <a:solidFill>
                  <a:srgbClr val="898989"/>
                </a:solidFill>
                <a:latin typeface="Arial"/>
                <a:cs typeface="Arial"/>
              </a:rPr>
              <a:t>9</a:t>
            </a:r>
            <a:r>
              <a:rPr dirty="0" sz="1400" spc="-90">
                <a:latin typeface="Arial"/>
                <a:cs typeface="Arial"/>
              </a:rPr>
              <a:t>R</a:t>
            </a:r>
            <a:r>
              <a:rPr dirty="0" sz="1400" spc="-70">
                <a:latin typeface="Arial"/>
                <a:cs typeface="Arial"/>
              </a:rPr>
              <a:t>e</a:t>
            </a:r>
            <a:r>
              <a:rPr dirty="0" sz="1400" spc="-95">
                <a:latin typeface="Arial"/>
                <a:cs typeface="Arial"/>
              </a:rPr>
              <a:t>f</a:t>
            </a:r>
            <a:r>
              <a:rPr dirty="0" sz="1400" spc="-55">
                <a:latin typeface="Arial"/>
                <a:cs typeface="Arial"/>
              </a:rPr>
              <a:t>e</a:t>
            </a:r>
            <a:r>
              <a:rPr dirty="0" sz="1400" spc="-60">
                <a:latin typeface="Arial"/>
                <a:cs typeface="Arial"/>
              </a:rPr>
              <a:t>r</a:t>
            </a:r>
            <a:r>
              <a:rPr dirty="0" sz="1400" spc="-85">
                <a:latin typeface="Arial"/>
                <a:cs typeface="Arial"/>
              </a:rPr>
              <a:t>r</a:t>
            </a:r>
            <a:r>
              <a:rPr dirty="0" sz="1400" spc="-55">
                <a:latin typeface="Arial"/>
                <a:cs typeface="Arial"/>
              </a:rPr>
              <a:t>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Opportunities.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70" i="1">
                <a:latin typeface="Arial"/>
                <a:cs typeface="Arial"/>
              </a:rPr>
              <a:t>Pediatrics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2007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08_Acceptability_EricFleegler_0203</dc:title>
  <dcterms:created xsi:type="dcterms:W3CDTF">2026-06-17T22:41:48Z</dcterms:created>
  <dcterms:modified xsi:type="dcterms:W3CDTF">2026-06-17T22:41:48Z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2019-02-07T00:00:00Z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2026-06-17T00:00:00Z</vt:filetime>
  </property>
  <property fmtid="{D5CDD505-2E9C-101B-9397-08002B2CF9AE}" pid="5" name="Producer">
    <vt:lpwstr>Mac OS X 10.13.3 Quartz PDFContext</vt:lpwstr>
  </property>
</Properties>
</file>