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77958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8587" y="6321425"/>
            <a:ext cx="1997075" cy="3048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40350" y="5978525"/>
            <a:ext cx="1104900" cy="8636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59100" y="2898775"/>
            <a:ext cx="2782887" cy="307975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30912" y="2898775"/>
            <a:ext cx="3063875" cy="30892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4500" y="748284"/>
            <a:ext cx="372681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40690" y="2102611"/>
            <a:ext cx="3709670" cy="385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803063" y="2100097"/>
            <a:ext cx="3928109" cy="3588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77958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78587" y="6321425"/>
            <a:ext cx="1997075" cy="304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962" y="407289"/>
            <a:ext cx="8305800" cy="12746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1734820"/>
            <a:ext cx="8135620" cy="4446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5915" y="6512814"/>
            <a:ext cx="3030220" cy="156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2.jpg"/><Relationship Id="rId4" Type="http://schemas.openxmlformats.org/officeDocument/2006/relationships/image" Target="../media/image7.jpg"/><Relationship Id="rId5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rachel.gold@kpchr.org" TargetMode="External"/><Relationship Id="rId3" Type="http://schemas.openxmlformats.org/officeDocument/2006/relationships/image" Target="../media/image9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chin.org/" TargetMode="External"/><Relationship Id="rId3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87" y="241300"/>
            <a:ext cx="9144000" cy="6384925"/>
            <a:chOff x="1587" y="241300"/>
            <a:chExt cx="9144000" cy="6384925"/>
          </a:xfrm>
        </p:grpSpPr>
        <p:sp>
          <p:nvSpPr>
            <p:cNvPr id="3" name="object 3"/>
            <p:cNvSpPr/>
            <p:nvPr/>
          </p:nvSpPr>
          <p:spPr>
            <a:xfrm>
              <a:off x="1587" y="3433762"/>
              <a:ext cx="9144000" cy="2535555"/>
            </a:xfrm>
            <a:custGeom>
              <a:avLst/>
              <a:gdLst/>
              <a:ahLst/>
              <a:cxnLst/>
              <a:rect l="l" t="t" r="r" b="b"/>
              <a:pathLst>
                <a:path w="9144000" h="2535554">
                  <a:moveTo>
                    <a:pt x="9144000" y="0"/>
                  </a:moveTo>
                  <a:lnTo>
                    <a:pt x="0" y="0"/>
                  </a:lnTo>
                  <a:lnTo>
                    <a:pt x="0" y="2535237"/>
                  </a:lnTo>
                  <a:lnTo>
                    <a:pt x="9144000" y="2535237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7296C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88" y="241300"/>
              <a:ext cx="9142411" cy="365283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78587" y="6321425"/>
              <a:ext cx="1997075" cy="304800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65150" y="2342388"/>
            <a:ext cx="7526020" cy="995044"/>
          </a:xfrm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3790"/>
              </a:lnSpc>
              <a:spcBef>
                <a:spcPts val="250"/>
              </a:spcBef>
            </a:pPr>
            <a:r>
              <a:rPr dirty="0"/>
              <a:t>Barriers</a:t>
            </a:r>
            <a:r>
              <a:rPr dirty="0" spc="-70"/>
              <a:t> </a:t>
            </a:r>
            <a:r>
              <a:rPr dirty="0"/>
              <a:t>to</a:t>
            </a:r>
            <a:r>
              <a:rPr dirty="0" spc="-70"/>
              <a:t> </a:t>
            </a:r>
            <a:r>
              <a:rPr dirty="0"/>
              <a:t>implementing</a:t>
            </a:r>
            <a:r>
              <a:rPr dirty="0" spc="-75"/>
              <a:t> </a:t>
            </a:r>
            <a:r>
              <a:rPr dirty="0" spc="-25"/>
              <a:t>EHR-</a:t>
            </a:r>
            <a:r>
              <a:rPr dirty="0"/>
              <a:t>integrated</a:t>
            </a:r>
            <a:r>
              <a:rPr dirty="0" spc="-70"/>
              <a:t> </a:t>
            </a:r>
            <a:r>
              <a:rPr dirty="0" spc="-10"/>
              <a:t>social </a:t>
            </a:r>
            <a:r>
              <a:rPr dirty="0"/>
              <a:t>determinants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65"/>
              <a:t> </a:t>
            </a:r>
            <a:r>
              <a:rPr dirty="0"/>
              <a:t>health</a:t>
            </a:r>
            <a:r>
              <a:rPr dirty="0" spc="-65"/>
              <a:t> </a:t>
            </a:r>
            <a:r>
              <a:rPr dirty="0"/>
              <a:t>screening</a:t>
            </a:r>
            <a:r>
              <a:rPr dirty="0" spc="-70"/>
              <a:t> </a:t>
            </a:r>
            <a:r>
              <a:rPr dirty="0"/>
              <a:t>and</a:t>
            </a:r>
            <a:r>
              <a:rPr dirty="0" spc="-70"/>
              <a:t> </a:t>
            </a:r>
            <a:r>
              <a:rPr dirty="0" spc="-10"/>
              <a:t>referrals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65150" y="3738371"/>
            <a:ext cx="7527290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Rachel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Gold,</a:t>
            </a:r>
            <a:r>
              <a:rPr dirty="0" sz="2000" spc="-4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PhD,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25" b="1">
                <a:solidFill>
                  <a:srgbClr val="FFFFFF"/>
                </a:solidFill>
                <a:latin typeface="Arial Narrow"/>
                <a:cs typeface="Arial Narrow"/>
              </a:rPr>
              <a:t>MPH</a:t>
            </a:r>
            <a:endParaRPr sz="2000">
              <a:latin typeface="Arial Narrow"/>
              <a:cs typeface="Arial Narrow"/>
            </a:endParaRPr>
          </a:p>
          <a:p>
            <a:pPr marL="12700" marR="461009">
              <a:lnSpc>
                <a:spcPct val="100000"/>
              </a:lnSpc>
            </a:pP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Senior</a:t>
            </a:r>
            <a:r>
              <a:rPr dirty="0" sz="2000" spc="-5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Investigator: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Kaiser</a:t>
            </a:r>
            <a:r>
              <a:rPr dirty="0" sz="2000" spc="-5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Permanente</a:t>
            </a:r>
            <a:r>
              <a:rPr dirty="0" sz="2000" spc="-5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NW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Center</a:t>
            </a:r>
            <a:r>
              <a:rPr dirty="0" sz="2000" spc="-5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dirty="0" sz="2000" spc="-5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Health</a:t>
            </a:r>
            <a:r>
              <a:rPr dirty="0" sz="2000" spc="-5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10" b="1">
                <a:solidFill>
                  <a:srgbClr val="FFFFFF"/>
                </a:solidFill>
                <a:latin typeface="Arial Narrow"/>
                <a:cs typeface="Arial Narrow"/>
              </a:rPr>
              <a:t>Research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Lead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Research</a:t>
            </a:r>
            <a:r>
              <a:rPr dirty="0" sz="2000" spc="-4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Scientist: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OCHIN,</a:t>
            </a:r>
            <a:r>
              <a:rPr dirty="0" sz="2000" spc="-4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20" b="1">
                <a:solidFill>
                  <a:srgbClr val="FFFFFF"/>
                </a:solidFill>
                <a:latin typeface="Arial Narrow"/>
                <a:cs typeface="Arial Narrow"/>
              </a:rPr>
              <a:t>Inc.</a:t>
            </a:r>
            <a:endParaRPr sz="2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State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dirty="0" sz="2000" spc="-3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Science:</a:t>
            </a:r>
            <a:r>
              <a:rPr dirty="0" sz="2000" spc="-3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National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Research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Meeting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on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Medical</a:t>
            </a:r>
            <a:r>
              <a:rPr dirty="0" sz="2000" spc="-4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&amp;</a:t>
            </a:r>
            <a:r>
              <a:rPr dirty="0" sz="2000" spc="-3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Social</a:t>
            </a:r>
            <a:r>
              <a:rPr dirty="0" sz="2000" spc="-40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20" b="1">
                <a:solidFill>
                  <a:srgbClr val="FFFFFF"/>
                </a:solidFill>
                <a:latin typeface="Arial Narrow"/>
                <a:cs typeface="Arial Narrow"/>
              </a:rPr>
              <a:t>Care </a:t>
            </a:r>
            <a:r>
              <a:rPr dirty="0" sz="2000" spc="-10" b="1">
                <a:solidFill>
                  <a:srgbClr val="FFFFFF"/>
                </a:solidFill>
                <a:latin typeface="Arial Narrow"/>
                <a:cs typeface="Arial Narrow"/>
              </a:rPr>
              <a:t>Integration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February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10" b="1">
                <a:solidFill>
                  <a:srgbClr val="FFFFFF"/>
                </a:solidFill>
                <a:latin typeface="Arial Narrow"/>
                <a:cs typeface="Arial Narrow"/>
              </a:rPr>
              <a:t>4-</a:t>
            </a:r>
            <a:r>
              <a:rPr dirty="0" sz="2000" b="1">
                <a:solidFill>
                  <a:srgbClr val="FFFFFF"/>
                </a:solidFill>
                <a:latin typeface="Arial Narrow"/>
                <a:cs typeface="Arial Narrow"/>
              </a:rPr>
              <a:t>5,</a:t>
            </a:r>
            <a:r>
              <a:rPr dirty="0" sz="2000" spc="-35" b="1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000" spc="-20" b="1">
                <a:solidFill>
                  <a:srgbClr val="FFFFFF"/>
                </a:solidFill>
                <a:latin typeface="Arial Narrow"/>
                <a:cs typeface="Arial Narrow"/>
              </a:rPr>
              <a:t>2019</a:t>
            </a:r>
            <a:endParaRPr sz="2000">
              <a:latin typeface="Arial Narrow"/>
              <a:cs typeface="Arial Narrow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905625" y="241300"/>
            <a:ext cx="2238375" cy="6202680"/>
            <a:chOff x="6905625" y="241300"/>
            <a:chExt cx="2238375" cy="620268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05625" y="241300"/>
              <a:ext cx="2238375" cy="169068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721600" y="5580062"/>
              <a:ext cx="1103312" cy="863600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525" y="1740577"/>
            <a:ext cx="8326755" cy="4027170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300355" indent="-287655">
              <a:lnSpc>
                <a:spcPct val="100000"/>
              </a:lnSpc>
              <a:spcBef>
                <a:spcPts val="509"/>
              </a:spcBef>
              <a:buClr>
                <a:srgbClr val="7296CE"/>
              </a:buClr>
              <a:buFont typeface="Arial"/>
              <a:buChar char="■"/>
              <a:tabLst>
                <a:tab pos="300355" algn="l"/>
              </a:tabLst>
            </a:pPr>
            <a:r>
              <a:rPr dirty="0" sz="2800" b="1">
                <a:latin typeface="Arial Narrow"/>
                <a:cs typeface="Arial Narrow"/>
              </a:rPr>
              <a:t>SDH</a:t>
            </a:r>
            <a:r>
              <a:rPr dirty="0" sz="2800" spc="-30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referrals</a:t>
            </a:r>
            <a:r>
              <a:rPr dirty="0" sz="2800" spc="-3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-</a:t>
            </a:r>
            <a:r>
              <a:rPr dirty="0" sz="2800" spc="-35" b="1">
                <a:latin typeface="Arial Narrow"/>
                <a:cs typeface="Arial Narrow"/>
              </a:rPr>
              <a:t> </a:t>
            </a:r>
            <a:r>
              <a:rPr dirty="0" sz="2800" b="1" i="1">
                <a:latin typeface="Arial Narrow"/>
                <a:cs typeface="Arial Narrow"/>
              </a:rPr>
              <a:t>more</a:t>
            </a:r>
            <a:r>
              <a:rPr dirty="0" sz="2800" spc="-35" b="1" i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challenging</a:t>
            </a:r>
            <a:r>
              <a:rPr dirty="0" sz="2800" spc="-3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than</a:t>
            </a:r>
            <a:r>
              <a:rPr dirty="0" sz="2800" spc="-3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documenting</a:t>
            </a:r>
            <a:r>
              <a:rPr dirty="0" sz="2800" spc="-35" b="1">
                <a:latin typeface="Arial Narrow"/>
                <a:cs typeface="Arial Narrow"/>
              </a:rPr>
              <a:t> </a:t>
            </a:r>
            <a:r>
              <a:rPr dirty="0" sz="2800" spc="-20" b="1">
                <a:latin typeface="Arial Narrow"/>
                <a:cs typeface="Arial Narrow"/>
              </a:rPr>
              <a:t>SDH?</a:t>
            </a:r>
            <a:endParaRPr sz="2800">
              <a:latin typeface="Arial Narrow"/>
              <a:cs typeface="Arial Narrow"/>
            </a:endParaRPr>
          </a:p>
          <a:p>
            <a:pPr lvl="1" marL="643255" indent="-227329">
              <a:lnSpc>
                <a:spcPct val="100000"/>
              </a:lnSpc>
              <a:spcBef>
                <a:spcPts val="350"/>
              </a:spcBef>
              <a:buClr>
                <a:srgbClr val="7296CE"/>
              </a:buClr>
              <a:buFont typeface="Arial"/>
              <a:buChar char="•"/>
              <a:tabLst>
                <a:tab pos="643255" algn="l"/>
              </a:tabLst>
            </a:pPr>
            <a:r>
              <a:rPr dirty="0" u="sng" sz="240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SDH</a:t>
            </a:r>
            <a:r>
              <a:rPr dirty="0" u="sng" sz="2400" spc="-45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sng" sz="240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referrals</a:t>
            </a:r>
            <a:r>
              <a:rPr dirty="0" u="sng" sz="2400" spc="-4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sng" sz="240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≠</a:t>
            </a:r>
            <a:r>
              <a:rPr dirty="0" u="sng" sz="2400" spc="-5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sng" sz="240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clinical</a:t>
            </a:r>
            <a:r>
              <a:rPr dirty="0" u="sng" sz="2400" spc="-45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dirty="0" u="sng" sz="2400" spc="-1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referrals</a:t>
            </a:r>
            <a:endParaRPr sz="24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15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What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is</a:t>
            </a:r>
            <a:r>
              <a:rPr dirty="0" sz="2000" spc="-35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an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referral?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What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is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appropriate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/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likely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impactful?</a:t>
            </a:r>
            <a:endParaRPr sz="2000">
              <a:latin typeface="Arial Narrow"/>
              <a:cs typeface="Arial Narrow"/>
            </a:endParaRPr>
          </a:p>
          <a:p>
            <a:pPr lvl="2" marL="987425" indent="-228600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7425" algn="l"/>
              </a:tabLst>
            </a:pPr>
            <a:r>
              <a:rPr dirty="0" sz="2000">
                <a:latin typeface="Arial Narrow"/>
                <a:cs typeface="Arial Narrow"/>
              </a:rPr>
              <a:t>Cannot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be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closed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same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 spc="-25">
                <a:latin typeface="Arial Narrow"/>
                <a:cs typeface="Arial Narrow"/>
              </a:rPr>
              <a:t>way</a:t>
            </a:r>
            <a:endParaRPr sz="2000">
              <a:latin typeface="Arial Narrow"/>
              <a:cs typeface="Arial Narrow"/>
            </a:endParaRPr>
          </a:p>
          <a:p>
            <a:pPr lvl="2" marL="987425" indent="-228600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7425" algn="l"/>
              </a:tabLst>
            </a:pPr>
            <a:r>
              <a:rPr dirty="0" sz="2000">
                <a:latin typeface="Arial Narrow"/>
                <a:cs typeface="Arial Narrow"/>
              </a:rPr>
              <a:t>How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‘close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loop’?</a:t>
            </a:r>
            <a:endParaRPr sz="2000">
              <a:latin typeface="Arial Narrow"/>
              <a:cs typeface="Arial Narrow"/>
            </a:endParaRPr>
          </a:p>
          <a:p>
            <a:pPr lvl="2" marL="987425" indent="-228600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7425" algn="l"/>
              </a:tabLst>
            </a:pPr>
            <a:r>
              <a:rPr dirty="0" sz="2000">
                <a:latin typeface="Arial Narrow"/>
                <a:cs typeface="Arial Narrow"/>
              </a:rPr>
              <a:t>Best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workflows?</a:t>
            </a:r>
            <a:endParaRPr sz="2000">
              <a:latin typeface="Arial Narrow"/>
              <a:cs typeface="Arial Narrow"/>
            </a:endParaRPr>
          </a:p>
          <a:p>
            <a:pPr lvl="1" marL="643255" indent="-227329">
              <a:lnSpc>
                <a:spcPct val="100000"/>
              </a:lnSpc>
              <a:spcBef>
                <a:spcPts val="1905"/>
              </a:spcBef>
              <a:buClr>
                <a:srgbClr val="7296CE"/>
              </a:buClr>
              <a:buFont typeface="Arial"/>
              <a:buChar char="•"/>
              <a:tabLst>
                <a:tab pos="643255" algn="l"/>
              </a:tabLst>
            </a:pPr>
            <a:r>
              <a:rPr dirty="0" sz="2400">
                <a:latin typeface="Arial Narrow"/>
                <a:cs typeface="Arial Narrow"/>
              </a:rPr>
              <a:t>Resource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lists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must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be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located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or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created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/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updated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–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 spc="-20">
                <a:latin typeface="Arial Narrow"/>
                <a:cs typeface="Arial Narrow"/>
              </a:rPr>
              <a:t>how?</a:t>
            </a:r>
            <a:endParaRPr sz="24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15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Diverse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strategies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/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resources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now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offered;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which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is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best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for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given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clinic?</a:t>
            </a:r>
            <a:endParaRPr sz="20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Ideally,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location-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and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need-specific</a:t>
            </a:r>
            <a:endParaRPr sz="20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Ideally,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tied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partnerships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with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local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agencies</a:t>
            </a:r>
            <a:endParaRPr sz="20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10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What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if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there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are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no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local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resources</a:t>
            </a:r>
            <a:r>
              <a:rPr dirty="0" sz="2400" spc="-10">
                <a:latin typeface="Arial Narrow"/>
                <a:cs typeface="Arial Narrow"/>
              </a:rPr>
              <a:t>?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8417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Implementation</a:t>
            </a:r>
            <a:r>
              <a:rPr dirty="0" spc="-95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24812" y="5541962"/>
            <a:ext cx="1103312" cy="863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775" y="1862328"/>
            <a:ext cx="7651750" cy="4084954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87960" marR="5080" indent="-175895">
              <a:lnSpc>
                <a:spcPct val="80000"/>
              </a:lnSpc>
              <a:spcBef>
                <a:spcPts val="650"/>
              </a:spcBef>
              <a:buClr>
                <a:srgbClr val="7296CE"/>
              </a:buClr>
              <a:buFont typeface="Arial"/>
              <a:buChar char="•"/>
              <a:tabLst>
                <a:tab pos="189230" algn="l"/>
              </a:tabLst>
            </a:pPr>
            <a:r>
              <a:rPr dirty="0" sz="2300">
                <a:latin typeface="Arial Narrow"/>
                <a:cs typeface="Arial Narrow"/>
              </a:rPr>
              <a:t>Setting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up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EHR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tools</a:t>
            </a:r>
            <a:r>
              <a:rPr dirty="0" sz="2300" spc="-4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for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SDH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(or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adapting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 spc="-10">
                <a:latin typeface="Arial Narrow"/>
                <a:cs typeface="Arial Narrow"/>
              </a:rPr>
              <a:t>out-of-the-</a:t>
            </a:r>
            <a:r>
              <a:rPr dirty="0" sz="2300">
                <a:latin typeface="Arial Narrow"/>
                <a:cs typeface="Arial Narrow"/>
              </a:rPr>
              <a:t>box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tools</a:t>
            </a:r>
            <a:r>
              <a:rPr dirty="0" sz="2300" spc="-4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to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 spc="-10">
                <a:latin typeface="Arial Narrow"/>
                <a:cs typeface="Arial Narrow"/>
              </a:rPr>
              <a:t>local </a:t>
            </a:r>
            <a:r>
              <a:rPr dirty="0" sz="2300" spc="-10">
                <a:latin typeface="Arial Narrow"/>
                <a:cs typeface="Arial Narrow"/>
              </a:rPr>
              <a:t>	</a:t>
            </a:r>
            <a:r>
              <a:rPr dirty="0" sz="2300">
                <a:latin typeface="Arial Narrow"/>
                <a:cs typeface="Arial Narrow"/>
              </a:rPr>
              <a:t>needs)</a:t>
            </a:r>
            <a:r>
              <a:rPr dirty="0" sz="2300" spc="1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is</a:t>
            </a:r>
            <a:r>
              <a:rPr dirty="0" sz="2300" spc="10">
                <a:latin typeface="Arial Narrow"/>
                <a:cs typeface="Arial Narrow"/>
              </a:rPr>
              <a:t> </a:t>
            </a:r>
            <a:r>
              <a:rPr dirty="0" sz="2300" spc="-10">
                <a:latin typeface="Arial Narrow"/>
                <a:cs typeface="Arial Narrow"/>
              </a:rPr>
              <a:t>resource-intensive</a:t>
            </a:r>
            <a:endParaRPr sz="2300">
              <a:latin typeface="Arial Narrow"/>
              <a:cs typeface="Arial Narrow"/>
            </a:endParaRPr>
          </a:p>
          <a:p>
            <a:pPr marL="188595" indent="-175895">
              <a:lnSpc>
                <a:spcPct val="100000"/>
              </a:lnSpc>
              <a:spcBef>
                <a:spcPts val="1440"/>
              </a:spcBef>
              <a:buClr>
                <a:srgbClr val="7296CE"/>
              </a:buClr>
              <a:buFont typeface="Arial"/>
              <a:buChar char="•"/>
              <a:tabLst>
                <a:tab pos="188595" algn="l"/>
              </a:tabLst>
            </a:pPr>
            <a:r>
              <a:rPr dirty="0" sz="2300">
                <a:latin typeface="Arial Narrow"/>
                <a:cs typeface="Arial Narrow"/>
              </a:rPr>
              <a:t>No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clear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guidelines</a:t>
            </a:r>
            <a:r>
              <a:rPr dirty="0" sz="2300" spc="-4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/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standards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for</a:t>
            </a:r>
            <a:r>
              <a:rPr dirty="0" sz="2300" spc="-3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how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to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document</a:t>
            </a:r>
            <a:r>
              <a:rPr dirty="0" sz="2300" spc="-25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SDH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>
                <a:latin typeface="Arial Narrow"/>
                <a:cs typeface="Arial Narrow"/>
              </a:rPr>
              <a:t>in</a:t>
            </a:r>
            <a:r>
              <a:rPr dirty="0" sz="2300" spc="-30">
                <a:latin typeface="Arial Narrow"/>
                <a:cs typeface="Arial Narrow"/>
              </a:rPr>
              <a:t> </a:t>
            </a:r>
            <a:r>
              <a:rPr dirty="0" sz="2300" spc="-20">
                <a:latin typeface="Arial Narrow"/>
                <a:cs typeface="Arial Narrow"/>
              </a:rPr>
              <a:t>EHRs</a:t>
            </a:r>
            <a:endParaRPr sz="2300">
              <a:latin typeface="Arial Narrow"/>
              <a:cs typeface="Arial Narrow"/>
            </a:endParaRPr>
          </a:p>
          <a:p>
            <a:pPr marL="189230" indent="-176530">
              <a:lnSpc>
                <a:spcPct val="100000"/>
              </a:lnSpc>
              <a:spcBef>
                <a:spcPts val="1425"/>
              </a:spcBef>
              <a:buClr>
                <a:srgbClr val="7296CE"/>
              </a:buClr>
              <a:buFont typeface="Arial"/>
              <a:buChar char="•"/>
              <a:tabLst>
                <a:tab pos="189230" algn="l"/>
              </a:tabLst>
            </a:pPr>
            <a:r>
              <a:rPr dirty="0" sz="2100" b="1">
                <a:latin typeface="Arial Narrow"/>
                <a:cs typeface="Arial Narrow"/>
              </a:rPr>
              <a:t>Do</a:t>
            </a:r>
            <a:r>
              <a:rPr dirty="0" sz="2100" spc="-3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the</a:t>
            </a:r>
            <a:r>
              <a:rPr dirty="0" sz="2100" spc="-2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EHR</a:t>
            </a:r>
            <a:r>
              <a:rPr dirty="0" sz="2100" spc="-3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tools</a:t>
            </a:r>
            <a:r>
              <a:rPr dirty="0" sz="2100" spc="-2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for</a:t>
            </a:r>
            <a:r>
              <a:rPr dirty="0" sz="2100" spc="-2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SDH</a:t>
            </a:r>
            <a:r>
              <a:rPr dirty="0" sz="2100" spc="-3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documentation</a:t>
            </a:r>
            <a:r>
              <a:rPr dirty="0" sz="2100" spc="-30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/</a:t>
            </a:r>
            <a:r>
              <a:rPr dirty="0" sz="2100" spc="-35" b="1">
                <a:latin typeface="Arial Narrow"/>
                <a:cs typeface="Arial Narrow"/>
              </a:rPr>
              <a:t> </a:t>
            </a:r>
            <a:r>
              <a:rPr dirty="0" sz="2100" b="1">
                <a:latin typeface="Arial Narrow"/>
                <a:cs typeface="Arial Narrow"/>
              </a:rPr>
              <a:t>review</a:t>
            </a:r>
            <a:r>
              <a:rPr dirty="0" sz="2100" spc="-35" b="1">
                <a:latin typeface="Arial Narrow"/>
                <a:cs typeface="Arial Narrow"/>
              </a:rPr>
              <a:t> </a:t>
            </a:r>
            <a:r>
              <a:rPr dirty="0" sz="2100" spc="-20" b="1">
                <a:latin typeface="Arial Narrow"/>
                <a:cs typeface="Arial Narrow"/>
              </a:rPr>
              <a:t>....</a:t>
            </a:r>
            <a:endParaRPr sz="21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1185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Document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if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patient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WANTS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help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with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needs?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Patient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priorities?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434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Enable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review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of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past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screenings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if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screening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was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declined?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455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Use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EHR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interfaces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staff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are</a:t>
            </a:r>
            <a:r>
              <a:rPr dirty="0" sz="1800" spc="-15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used</a:t>
            </a:r>
            <a:r>
              <a:rPr dirty="0" sz="1800" spc="-25" i="1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to</a:t>
            </a:r>
            <a:r>
              <a:rPr dirty="0" sz="1800" spc="-20" i="1">
                <a:latin typeface="Arial Narrow"/>
                <a:cs typeface="Arial Narrow"/>
              </a:rPr>
              <a:t> </a:t>
            </a:r>
            <a:r>
              <a:rPr dirty="0" sz="1800" spc="-10" i="1">
                <a:latin typeface="Arial Narrow"/>
                <a:cs typeface="Arial Narrow"/>
              </a:rPr>
              <a:t>using</a:t>
            </a:r>
            <a:r>
              <a:rPr dirty="0" sz="1800" spc="-10">
                <a:latin typeface="Arial Narrow"/>
                <a:cs typeface="Arial Narrow"/>
              </a:rPr>
              <a:t>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430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Facilitate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“SDH-</a:t>
            </a:r>
            <a:r>
              <a:rPr dirty="0" sz="1800">
                <a:latin typeface="Arial Narrow"/>
                <a:cs typeface="Arial Narrow"/>
              </a:rPr>
              <a:t>Informed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Care”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(per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Gottlieb)?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434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Facilitate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internal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external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referrals?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335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Enable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documenting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without</a:t>
            </a:r>
            <a:r>
              <a:rPr dirty="0" sz="1800" spc="-40" i="1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staff</a:t>
            </a:r>
            <a:r>
              <a:rPr dirty="0" sz="1800" spc="-40" i="1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data</a:t>
            </a:r>
            <a:r>
              <a:rPr dirty="0" sz="1800" spc="-35" i="1">
                <a:latin typeface="Arial Narrow"/>
                <a:cs typeface="Arial Narrow"/>
              </a:rPr>
              <a:t> </a:t>
            </a:r>
            <a:r>
              <a:rPr dirty="0" sz="1800" spc="-10" i="1">
                <a:latin typeface="Arial Narrow"/>
                <a:cs typeface="Arial Narrow"/>
              </a:rPr>
              <a:t>entry?</a:t>
            </a:r>
            <a:endParaRPr sz="1800">
              <a:latin typeface="Arial Narrow"/>
              <a:cs typeface="Arial Narrow"/>
            </a:endParaRPr>
          </a:p>
          <a:p>
            <a:pPr lvl="1" marL="631825" indent="-170815">
              <a:lnSpc>
                <a:spcPct val="100000"/>
              </a:lnSpc>
              <a:spcBef>
                <a:spcPts val="455"/>
              </a:spcBef>
              <a:buClr>
                <a:srgbClr val="7296CE"/>
              </a:buClr>
              <a:buFont typeface="Arial"/>
              <a:buChar char="•"/>
              <a:tabLst>
                <a:tab pos="631825" algn="l"/>
              </a:tabLst>
            </a:pPr>
            <a:r>
              <a:rPr dirty="0" sz="1800">
                <a:latin typeface="Arial Narrow"/>
                <a:cs typeface="Arial Narrow"/>
              </a:rPr>
              <a:t>Put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needs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in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problem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list?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(Which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codes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–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for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SDH,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referrals?)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094" rIns="0" bIns="0" rtlCol="0" vert="horz">
            <a:spAutoFit/>
          </a:bodyPr>
          <a:lstStyle/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/>
              <a:t>Technical</a:t>
            </a:r>
            <a:r>
              <a:rPr dirty="0" spc="-65"/>
              <a:t> </a:t>
            </a:r>
            <a:r>
              <a:rPr dirty="0"/>
              <a:t>/</a:t>
            </a:r>
            <a:r>
              <a:rPr dirty="0" spc="-60"/>
              <a:t> </a:t>
            </a:r>
            <a:r>
              <a:rPr dirty="0"/>
              <a:t>logistical</a:t>
            </a:r>
            <a:r>
              <a:rPr dirty="0" spc="-60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0812" y="5646737"/>
            <a:ext cx="1103312" cy="863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1823211"/>
            <a:ext cx="8011795" cy="3822065"/>
          </a:xfrm>
          <a:prstGeom prst="rect">
            <a:avLst/>
          </a:prstGeom>
        </p:spPr>
        <p:txBody>
          <a:bodyPr wrap="square" lIns="0" tIns="81915" rIns="0" bIns="0" rtlCol="0" vert="horz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645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400" b="1">
                <a:latin typeface="Arial Narrow"/>
                <a:cs typeface="Arial Narrow"/>
              </a:rPr>
              <a:t>Do</a:t>
            </a:r>
            <a:r>
              <a:rPr dirty="0" sz="2400" spc="-30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EHR</a:t>
            </a:r>
            <a:r>
              <a:rPr dirty="0" sz="2400" spc="-1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tools</a:t>
            </a:r>
            <a:r>
              <a:rPr dirty="0" sz="2400" spc="-1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for</a:t>
            </a:r>
            <a:r>
              <a:rPr dirty="0" sz="2400" spc="-2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SDH</a:t>
            </a:r>
            <a:r>
              <a:rPr dirty="0" sz="2400" spc="-15" b="1">
                <a:latin typeface="Arial Narrow"/>
                <a:cs typeface="Arial Narrow"/>
              </a:rPr>
              <a:t> </a:t>
            </a:r>
            <a:r>
              <a:rPr dirty="0" sz="2400" spc="-10" b="1">
                <a:latin typeface="Arial Narrow"/>
                <a:cs typeface="Arial Narrow"/>
              </a:rPr>
              <a:t>referral-</a:t>
            </a:r>
            <a:r>
              <a:rPr dirty="0" sz="2400" b="1">
                <a:latin typeface="Arial Narrow"/>
                <a:cs typeface="Arial Narrow"/>
              </a:rPr>
              <a:t>making</a:t>
            </a:r>
            <a:r>
              <a:rPr dirty="0" sz="2400" spc="-2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work</a:t>
            </a:r>
            <a:r>
              <a:rPr dirty="0" sz="2400" spc="-1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as</a:t>
            </a:r>
            <a:r>
              <a:rPr dirty="0" sz="2400" spc="-1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needed</a:t>
            </a:r>
            <a:r>
              <a:rPr dirty="0" sz="2400" spc="-20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/</a:t>
            </a:r>
            <a:r>
              <a:rPr dirty="0" sz="2400" spc="-20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at</a:t>
            </a:r>
            <a:r>
              <a:rPr dirty="0" sz="2400" spc="-25" b="1">
                <a:latin typeface="Arial Narrow"/>
                <a:cs typeface="Arial Narrow"/>
              </a:rPr>
              <a:t> </a:t>
            </a:r>
            <a:r>
              <a:rPr dirty="0" sz="2400" spc="-20" b="1">
                <a:latin typeface="Arial Narrow"/>
                <a:cs typeface="Arial Narrow"/>
              </a:rPr>
              <a:t>all?</a:t>
            </a:r>
            <a:endParaRPr sz="24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0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Do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they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support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tracking:</a:t>
            </a:r>
            <a:endParaRPr sz="18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459"/>
              </a:spcBef>
              <a:buClr>
                <a:srgbClr val="7296CE"/>
              </a:buClr>
              <a:buFont typeface="Arial"/>
              <a:buChar char="■"/>
              <a:tabLst>
                <a:tab pos="986790" algn="l"/>
              </a:tabLst>
            </a:pPr>
            <a:r>
              <a:rPr dirty="0" sz="1700">
                <a:latin typeface="Arial Narrow"/>
                <a:cs typeface="Arial Narrow"/>
              </a:rPr>
              <a:t>Where</a:t>
            </a:r>
            <a:r>
              <a:rPr dirty="0" sz="1700" spc="-1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the</a:t>
            </a:r>
            <a:r>
              <a:rPr dirty="0" sz="1700" spc="-1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patient</a:t>
            </a:r>
            <a:r>
              <a:rPr dirty="0" sz="1700" spc="-5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was</a:t>
            </a:r>
            <a:r>
              <a:rPr dirty="0" sz="1700" spc="-10">
                <a:latin typeface="Arial Narrow"/>
                <a:cs typeface="Arial Narrow"/>
              </a:rPr>
              <a:t> referred?</a:t>
            </a:r>
            <a:endParaRPr sz="17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360"/>
              </a:spcBef>
              <a:buClr>
                <a:srgbClr val="7296CE"/>
              </a:buClr>
              <a:buFont typeface="Arial"/>
              <a:buChar char="■"/>
              <a:tabLst>
                <a:tab pos="986790" algn="l"/>
              </a:tabLst>
            </a:pPr>
            <a:r>
              <a:rPr dirty="0" sz="1700">
                <a:latin typeface="Arial Narrow"/>
                <a:cs typeface="Arial Narrow"/>
              </a:rPr>
              <a:t>Whether</a:t>
            </a:r>
            <a:r>
              <a:rPr dirty="0" sz="1700" spc="-2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the</a:t>
            </a:r>
            <a:r>
              <a:rPr dirty="0" sz="1700" spc="-1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patient</a:t>
            </a:r>
            <a:r>
              <a:rPr dirty="0" sz="1700" spc="-1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received</a:t>
            </a:r>
            <a:r>
              <a:rPr dirty="0" sz="1700" spc="-15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resources</a:t>
            </a:r>
            <a:r>
              <a:rPr dirty="0" sz="1700" spc="-10">
                <a:latin typeface="Arial Narrow"/>
                <a:cs typeface="Arial Narrow"/>
              </a:rPr>
              <a:t> </a:t>
            </a:r>
            <a:r>
              <a:rPr dirty="0" sz="1700">
                <a:latin typeface="Arial Narrow"/>
                <a:cs typeface="Arial Narrow"/>
              </a:rPr>
              <a:t>as</a:t>
            </a:r>
            <a:r>
              <a:rPr dirty="0" sz="1700" spc="-10">
                <a:latin typeface="Arial Narrow"/>
                <a:cs typeface="Arial Narrow"/>
              </a:rPr>
              <a:t> intended?</a:t>
            </a:r>
            <a:endParaRPr sz="1700">
              <a:latin typeface="Arial Narrow"/>
              <a:cs typeface="Arial Narrow"/>
            </a:endParaRPr>
          </a:p>
          <a:p>
            <a:pPr lvl="1" marL="643890" indent="-227965">
              <a:lnSpc>
                <a:spcPts val="2130"/>
              </a:lnSpc>
              <a:spcBef>
                <a:spcPts val="45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When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making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referrals,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does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the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technology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also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enable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 spc="-20">
                <a:latin typeface="Arial Narrow"/>
                <a:cs typeface="Arial Narrow"/>
              </a:rPr>
              <a:t>....</a:t>
            </a:r>
            <a:endParaRPr sz="1800">
              <a:latin typeface="Arial Narrow"/>
              <a:cs typeface="Arial Narrow"/>
            </a:endParaRPr>
          </a:p>
          <a:p>
            <a:pPr lvl="2" marL="986790" indent="-227965">
              <a:lnSpc>
                <a:spcPts val="1889"/>
              </a:lnSpc>
              <a:buClr>
                <a:srgbClr val="7296CE"/>
              </a:buClr>
              <a:buFont typeface="Arial"/>
              <a:buChar char="■"/>
              <a:tabLst>
                <a:tab pos="986790" algn="l"/>
              </a:tabLst>
            </a:pPr>
            <a:r>
              <a:rPr dirty="0" sz="1600">
                <a:latin typeface="Arial Narrow"/>
                <a:cs typeface="Arial Narrow"/>
              </a:rPr>
              <a:t>Labeling</a:t>
            </a:r>
            <a:r>
              <a:rPr dirty="0" sz="1600" spc="-2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referrals</a:t>
            </a:r>
            <a:r>
              <a:rPr dirty="0" sz="1600" spc="-1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‘no</a:t>
            </a:r>
            <a:r>
              <a:rPr dirty="0" sz="1600" spc="-20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follow-</a:t>
            </a:r>
            <a:r>
              <a:rPr dirty="0" sz="1600">
                <a:latin typeface="Arial Narrow"/>
                <a:cs typeface="Arial Narrow"/>
              </a:rPr>
              <a:t>up</a:t>
            </a:r>
            <a:r>
              <a:rPr dirty="0" sz="1600" spc="-25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needed’?</a:t>
            </a:r>
            <a:endParaRPr sz="16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70"/>
              </a:spcBef>
              <a:buClr>
                <a:srgbClr val="7296CE"/>
              </a:buClr>
              <a:buFont typeface="Arial"/>
              <a:buChar char="■"/>
              <a:tabLst>
                <a:tab pos="986790" algn="l"/>
              </a:tabLst>
            </a:pPr>
            <a:r>
              <a:rPr dirty="0" sz="1600">
                <a:latin typeface="Arial Narrow"/>
                <a:cs typeface="Arial Narrow"/>
              </a:rPr>
              <a:t>Tracking</a:t>
            </a:r>
            <a:r>
              <a:rPr dirty="0" sz="1600" spc="-3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these</a:t>
            </a:r>
            <a:r>
              <a:rPr dirty="0" sz="1600" spc="-30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referrals?</a:t>
            </a:r>
            <a:endParaRPr sz="1600">
              <a:latin typeface="Arial Narrow"/>
              <a:cs typeface="Arial Narrow"/>
            </a:endParaRPr>
          </a:p>
          <a:p>
            <a:pPr lvl="1" marL="644525" marR="5080" indent="-228600">
              <a:lnSpc>
                <a:spcPct val="101099"/>
              </a:lnSpc>
              <a:spcBef>
                <a:spcPts val="375"/>
              </a:spcBef>
              <a:buClr>
                <a:srgbClr val="7296CE"/>
              </a:buClr>
              <a:buFont typeface="Arial"/>
              <a:buChar char="■"/>
              <a:tabLst>
                <a:tab pos="644525" algn="l"/>
              </a:tabLst>
            </a:pPr>
            <a:r>
              <a:rPr dirty="0" sz="1800">
                <a:latin typeface="Arial Narrow"/>
                <a:cs typeface="Arial Narrow"/>
              </a:rPr>
              <a:t>“Closing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the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loop”: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Do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local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services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have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the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technology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motivation?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Capacity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to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serve </a:t>
            </a:r>
            <a:r>
              <a:rPr dirty="0" sz="1800">
                <a:latin typeface="Arial Narrow"/>
                <a:cs typeface="Arial Narrow"/>
              </a:rPr>
              <a:t>referred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patients?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5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How</a:t>
            </a:r>
            <a:r>
              <a:rPr dirty="0" sz="1800" spc="-5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to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establish,</a:t>
            </a:r>
            <a:r>
              <a:rPr dirty="0" sz="1800" spc="-45" i="1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maintain</a:t>
            </a:r>
            <a:r>
              <a:rPr dirty="0" sz="1800" spc="-35" i="1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community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partnerships?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34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Need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HIT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to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support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local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partnerships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data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exchange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30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Data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sharing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barriers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–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IT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infrastructure,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HIPAA,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privacy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09726" rIns="0" bIns="0" rtlCol="0" vert="horz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r>
              <a:rPr dirty="0"/>
              <a:t>Technical</a:t>
            </a:r>
            <a:r>
              <a:rPr dirty="0" spc="-65"/>
              <a:t> </a:t>
            </a:r>
            <a:r>
              <a:rPr dirty="0"/>
              <a:t>/</a:t>
            </a:r>
            <a:r>
              <a:rPr dirty="0" spc="-60"/>
              <a:t> </a:t>
            </a:r>
            <a:r>
              <a:rPr dirty="0"/>
              <a:t>logistical</a:t>
            </a:r>
            <a:r>
              <a:rPr dirty="0" spc="-60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250" y="5995987"/>
            <a:ext cx="1103312" cy="86201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1787804"/>
            <a:ext cx="2942590" cy="9886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1500"/>
              </a:lnSpc>
              <a:spcBef>
                <a:spcPts val="100"/>
              </a:spcBef>
            </a:pPr>
            <a:r>
              <a:rPr dirty="0" sz="2600">
                <a:latin typeface="Arial Narrow"/>
                <a:cs typeface="Arial Narrow"/>
              </a:rPr>
              <a:t>Rachel</a:t>
            </a:r>
            <a:r>
              <a:rPr dirty="0" sz="2600" spc="-55">
                <a:latin typeface="Arial Narrow"/>
                <a:cs typeface="Arial Narrow"/>
              </a:rPr>
              <a:t> </a:t>
            </a:r>
            <a:r>
              <a:rPr dirty="0" sz="2600">
                <a:latin typeface="Arial Narrow"/>
                <a:cs typeface="Arial Narrow"/>
              </a:rPr>
              <a:t>Gold,</a:t>
            </a:r>
            <a:r>
              <a:rPr dirty="0" sz="2600" spc="-55">
                <a:latin typeface="Arial Narrow"/>
                <a:cs typeface="Arial Narrow"/>
              </a:rPr>
              <a:t> </a:t>
            </a:r>
            <a:r>
              <a:rPr dirty="0" sz="2600">
                <a:latin typeface="Arial Narrow"/>
                <a:cs typeface="Arial Narrow"/>
              </a:rPr>
              <a:t>PhD,</a:t>
            </a:r>
            <a:r>
              <a:rPr dirty="0" sz="2600" spc="-60">
                <a:latin typeface="Arial Narrow"/>
                <a:cs typeface="Arial Narrow"/>
              </a:rPr>
              <a:t> </a:t>
            </a:r>
            <a:r>
              <a:rPr dirty="0" sz="2600" spc="-25">
                <a:latin typeface="Arial Narrow"/>
                <a:cs typeface="Arial Narrow"/>
              </a:rPr>
              <a:t>MPH </a:t>
            </a:r>
            <a:r>
              <a:rPr dirty="0" sz="2600" spc="-10">
                <a:latin typeface="Arial Narrow"/>
                <a:cs typeface="Arial Narrow"/>
                <a:hlinkClick r:id="rId2"/>
              </a:rPr>
              <a:t>rachel.gold@kpchr.org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Thank</a:t>
            </a:r>
            <a:r>
              <a:rPr dirty="0" spc="-45"/>
              <a:t> </a:t>
            </a:r>
            <a:r>
              <a:rPr dirty="0"/>
              <a:t>you!</a:t>
            </a:r>
            <a:r>
              <a:rPr dirty="0" spc="-45"/>
              <a:t> </a:t>
            </a:r>
            <a:r>
              <a:rPr dirty="0" spc="-10"/>
              <a:t>Questions?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1613" y="2898775"/>
            <a:ext cx="2436811" cy="307975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0262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Study</a:t>
            </a:r>
            <a:r>
              <a:rPr dirty="0" sz="3600" spc="-50"/>
              <a:t> </a:t>
            </a:r>
            <a:r>
              <a:rPr dirty="0" sz="3600" spc="-20"/>
              <a:t>Team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125"/>
              </a:lnSpc>
              <a:spcBef>
                <a:spcPts val="100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Rachel</a:t>
            </a:r>
            <a:r>
              <a:rPr dirty="0" spc="-3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Gold</a:t>
            </a:r>
            <a:r>
              <a:rPr dirty="0"/>
              <a:t>,</a:t>
            </a:r>
            <a:r>
              <a:rPr dirty="0" spc="-35"/>
              <a:t> </a:t>
            </a:r>
            <a:r>
              <a:rPr dirty="0"/>
              <a:t>PI,</a:t>
            </a:r>
            <a:r>
              <a:rPr dirty="0" spc="-30"/>
              <a:t> </a:t>
            </a:r>
            <a:r>
              <a:rPr dirty="0"/>
              <a:t>KPCHR;</a:t>
            </a:r>
            <a:r>
              <a:rPr dirty="0" spc="-35"/>
              <a:t> </a:t>
            </a:r>
            <a:r>
              <a:rPr dirty="0"/>
              <a:t>OCHIN,</a:t>
            </a:r>
            <a:r>
              <a:rPr dirty="0" spc="-35"/>
              <a:t> </a:t>
            </a:r>
            <a:r>
              <a:rPr dirty="0" spc="-20"/>
              <a:t>Inc.</a:t>
            </a:r>
          </a:p>
          <a:p>
            <a:pPr marL="12700">
              <a:lnSpc>
                <a:spcPts val="2125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Erika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Cottrell</a:t>
            </a:r>
            <a:r>
              <a:rPr dirty="0"/>
              <a:t>,</a:t>
            </a:r>
            <a:r>
              <a:rPr dirty="0" spc="-30"/>
              <a:t> </a:t>
            </a:r>
            <a:r>
              <a:rPr dirty="0"/>
              <a:t>site</a:t>
            </a:r>
            <a:r>
              <a:rPr dirty="0" spc="-30"/>
              <a:t> </a:t>
            </a:r>
            <a:r>
              <a:rPr dirty="0"/>
              <a:t>PI,</a:t>
            </a:r>
            <a:r>
              <a:rPr dirty="0" spc="-30"/>
              <a:t> </a:t>
            </a:r>
            <a:r>
              <a:rPr dirty="0" spc="-20"/>
              <a:t>OCHIN</a:t>
            </a:r>
          </a:p>
          <a:p>
            <a:pPr marL="12700" marR="5080">
              <a:lnSpc>
                <a:spcPct val="99500"/>
              </a:lnSpc>
              <a:spcBef>
                <a:spcPts val="60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Arwen</a:t>
            </a:r>
            <a:r>
              <a:rPr dirty="0" spc="-4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Bunce</a:t>
            </a:r>
            <a:r>
              <a:rPr dirty="0"/>
              <a:t>,</a:t>
            </a:r>
            <a:r>
              <a:rPr dirty="0" spc="-40"/>
              <a:t> </a:t>
            </a:r>
            <a:r>
              <a:rPr dirty="0"/>
              <a:t>Qualitative</a:t>
            </a:r>
            <a:r>
              <a:rPr dirty="0" spc="-35"/>
              <a:t> </a:t>
            </a:r>
            <a:r>
              <a:rPr dirty="0"/>
              <a:t>Lead,</a:t>
            </a:r>
            <a:r>
              <a:rPr dirty="0" spc="-45"/>
              <a:t> </a:t>
            </a:r>
            <a:r>
              <a:rPr dirty="0" spc="-10"/>
              <a:t>OCHIN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David</a:t>
            </a:r>
            <a:r>
              <a:rPr dirty="0" spc="-3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Killaby</a:t>
            </a:r>
            <a:r>
              <a:rPr dirty="0" spc="-2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/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Marla</a:t>
            </a:r>
            <a:r>
              <a:rPr dirty="0" spc="-2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Dearing</a:t>
            </a:r>
            <a:r>
              <a:rPr dirty="0"/>
              <a:t>,</a:t>
            </a:r>
            <a:r>
              <a:rPr dirty="0" spc="-30"/>
              <a:t> </a:t>
            </a:r>
            <a:r>
              <a:rPr dirty="0"/>
              <a:t>Epic</a:t>
            </a:r>
            <a:r>
              <a:rPr dirty="0" spc="-35"/>
              <a:t> </a:t>
            </a:r>
            <a:r>
              <a:rPr dirty="0" spc="-10"/>
              <a:t>Project </a:t>
            </a:r>
            <a:r>
              <a:rPr dirty="0"/>
              <a:t>Managers,</a:t>
            </a:r>
            <a:r>
              <a:rPr dirty="0" spc="-50"/>
              <a:t> </a:t>
            </a:r>
            <a:r>
              <a:rPr dirty="0" spc="-20"/>
              <a:t>OCHIN</a:t>
            </a:r>
          </a:p>
          <a:p>
            <a:pPr marL="12700" marR="528955">
              <a:lnSpc>
                <a:spcPts val="2090"/>
              </a:lnSpc>
              <a:spcBef>
                <a:spcPts val="175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Katie</a:t>
            </a:r>
            <a:r>
              <a:rPr dirty="0" spc="-5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Dambrun</a:t>
            </a:r>
            <a:r>
              <a:rPr dirty="0"/>
              <a:t>,</a:t>
            </a:r>
            <a:r>
              <a:rPr dirty="0" spc="-50"/>
              <a:t> </a:t>
            </a:r>
            <a:r>
              <a:rPr dirty="0"/>
              <a:t>Research</a:t>
            </a:r>
            <a:r>
              <a:rPr dirty="0" spc="-50"/>
              <a:t> </a:t>
            </a:r>
            <a:r>
              <a:rPr dirty="0" spc="-10"/>
              <a:t>Associate, OCHIN</a:t>
            </a:r>
          </a:p>
          <a:p>
            <a:pPr marL="12700" marR="443865">
              <a:lnSpc>
                <a:spcPct val="99500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Miguel</a:t>
            </a:r>
            <a:r>
              <a:rPr dirty="0" spc="-4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Marino,</a:t>
            </a:r>
            <a:r>
              <a:rPr dirty="0" spc="-5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Biostatistician,</a:t>
            </a:r>
            <a:r>
              <a:rPr dirty="0" spc="-45"/>
              <a:t> </a:t>
            </a:r>
            <a:r>
              <a:rPr dirty="0" spc="-10"/>
              <a:t>Oregon </a:t>
            </a:r>
            <a:r>
              <a:rPr dirty="0"/>
              <a:t>Health</a:t>
            </a:r>
            <a:r>
              <a:rPr dirty="0" spc="-40"/>
              <a:t> </a:t>
            </a:r>
            <a:r>
              <a:rPr dirty="0"/>
              <a:t>&amp;</a:t>
            </a:r>
            <a:r>
              <a:rPr dirty="0" spc="-40"/>
              <a:t> </a:t>
            </a:r>
            <a:r>
              <a:rPr dirty="0"/>
              <a:t>Science</a:t>
            </a:r>
            <a:r>
              <a:rPr dirty="0" spc="-35"/>
              <a:t> </a:t>
            </a:r>
            <a:r>
              <a:rPr dirty="0"/>
              <a:t>University</a:t>
            </a:r>
            <a:r>
              <a:rPr dirty="0" spc="-45"/>
              <a:t> </a:t>
            </a:r>
            <a:r>
              <a:rPr dirty="0" spc="-10"/>
              <a:t>(OHSU)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Dagan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Wright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/</a:t>
            </a:r>
            <a:r>
              <a:rPr dirty="0" spc="-2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Stuart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spc="-10" b="1">
                <a:solidFill>
                  <a:srgbClr val="8AC6CD"/>
                </a:solidFill>
                <a:latin typeface="Arial Narrow"/>
                <a:cs typeface="Arial Narrow"/>
              </a:rPr>
              <a:t>Cowburn,</a:t>
            </a:r>
          </a:p>
          <a:p>
            <a:pPr marL="12700">
              <a:lnSpc>
                <a:spcPts val="2125"/>
              </a:lnSpc>
              <a:spcBef>
                <a:spcPts val="45"/>
              </a:spcBef>
            </a:pPr>
            <a:r>
              <a:rPr dirty="0"/>
              <a:t>Biostatisticians,</a:t>
            </a:r>
            <a:r>
              <a:rPr dirty="0" spc="-90"/>
              <a:t> </a:t>
            </a:r>
            <a:r>
              <a:rPr dirty="0" spc="-20"/>
              <a:t>OCHIN</a:t>
            </a:r>
          </a:p>
          <a:p>
            <a:pPr marL="12700">
              <a:lnSpc>
                <a:spcPts val="2125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Mary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Middendorf</a:t>
            </a:r>
            <a:r>
              <a:rPr dirty="0"/>
              <a:t>,</a:t>
            </a:r>
            <a:r>
              <a:rPr dirty="0" spc="-30"/>
              <a:t> </a:t>
            </a:r>
            <a:r>
              <a:rPr dirty="0"/>
              <a:t>Epic</a:t>
            </a:r>
            <a:r>
              <a:rPr dirty="0" spc="-35"/>
              <a:t> </a:t>
            </a:r>
            <a:r>
              <a:rPr dirty="0" spc="-10"/>
              <a:t>Application</a:t>
            </a:r>
          </a:p>
          <a:p>
            <a:pPr marL="12700">
              <a:lnSpc>
                <a:spcPts val="2125"/>
              </a:lnSpc>
              <a:spcBef>
                <a:spcPts val="50"/>
              </a:spcBef>
            </a:pPr>
            <a:r>
              <a:rPr dirty="0"/>
              <a:t>Specialist,</a:t>
            </a:r>
            <a:r>
              <a:rPr dirty="0" spc="-65"/>
              <a:t> </a:t>
            </a:r>
            <a:r>
              <a:rPr dirty="0" spc="-10"/>
              <a:t>OCHIN</a:t>
            </a:r>
          </a:p>
          <a:p>
            <a:pPr marL="12700">
              <a:lnSpc>
                <a:spcPts val="2125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Ned</a:t>
            </a:r>
            <a:r>
              <a:rPr dirty="0" spc="-4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Mossman</a:t>
            </a:r>
            <a:r>
              <a:rPr dirty="0"/>
              <a:t>,</a:t>
            </a:r>
            <a:r>
              <a:rPr dirty="0" spc="-45"/>
              <a:t> </a:t>
            </a:r>
            <a:r>
              <a:rPr dirty="0"/>
              <a:t>Program</a:t>
            </a:r>
            <a:r>
              <a:rPr dirty="0" spc="-50"/>
              <a:t> </a:t>
            </a:r>
            <a:r>
              <a:rPr dirty="0"/>
              <a:t>Manager,</a:t>
            </a:r>
            <a:r>
              <a:rPr dirty="0" spc="-45"/>
              <a:t> </a:t>
            </a:r>
            <a:r>
              <a:rPr dirty="0" spc="-10"/>
              <a:t>OCHIN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26670" rIns="0" bIns="0" rtlCol="0" vert="horz">
            <a:spAutoFit/>
          </a:bodyPr>
          <a:lstStyle/>
          <a:p>
            <a:pPr marL="12700" marR="160655">
              <a:lnSpc>
                <a:spcPts val="2110"/>
              </a:lnSpc>
              <a:spcBef>
                <a:spcPts val="210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Inga</a:t>
            </a:r>
            <a:r>
              <a:rPr dirty="0" spc="-4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Gruss</a:t>
            </a:r>
            <a:r>
              <a:rPr dirty="0"/>
              <a:t>,</a:t>
            </a:r>
            <a:r>
              <a:rPr dirty="0" spc="-50"/>
              <a:t> </a:t>
            </a:r>
            <a:r>
              <a:rPr dirty="0"/>
              <a:t>Qualitative</a:t>
            </a:r>
            <a:r>
              <a:rPr dirty="0" spc="-45"/>
              <a:t> </a:t>
            </a:r>
            <a:r>
              <a:rPr dirty="0"/>
              <a:t>Research</a:t>
            </a:r>
            <a:r>
              <a:rPr dirty="0" spc="-45"/>
              <a:t> </a:t>
            </a:r>
            <a:r>
              <a:rPr dirty="0" spc="-10"/>
              <a:t>Associate, KPCHR</a:t>
            </a:r>
          </a:p>
          <a:p>
            <a:pPr marL="12700">
              <a:lnSpc>
                <a:spcPts val="2100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Ann</a:t>
            </a:r>
            <a:r>
              <a:rPr dirty="0" spc="-3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Romer,</a:t>
            </a:r>
            <a:r>
              <a:rPr dirty="0" spc="-3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Practice</a:t>
            </a:r>
            <a:r>
              <a:rPr dirty="0" spc="-25"/>
              <a:t> </a:t>
            </a:r>
            <a:r>
              <a:rPr dirty="0"/>
              <a:t>Coach,</a:t>
            </a:r>
            <a:r>
              <a:rPr dirty="0" spc="-30"/>
              <a:t> </a:t>
            </a:r>
            <a:r>
              <a:rPr dirty="0" spc="-20"/>
              <a:t>OCHIN</a:t>
            </a:r>
          </a:p>
          <a:p>
            <a:pPr marL="12700">
              <a:lnSpc>
                <a:spcPts val="2135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Julianne</a:t>
            </a:r>
            <a:r>
              <a:rPr dirty="0" spc="-4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Bava,</a:t>
            </a:r>
            <a:r>
              <a:rPr dirty="0" spc="-4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Epic</a:t>
            </a:r>
            <a:r>
              <a:rPr dirty="0" spc="-40"/>
              <a:t> </a:t>
            </a:r>
            <a:r>
              <a:rPr dirty="0"/>
              <a:t>Trainer,</a:t>
            </a:r>
            <a:r>
              <a:rPr dirty="0" spc="-40"/>
              <a:t> </a:t>
            </a:r>
            <a:r>
              <a:rPr dirty="0" spc="-20"/>
              <a:t>OCHIN</a:t>
            </a:r>
          </a:p>
          <a:p>
            <a:pPr marL="12700" marR="130810">
              <a:lnSpc>
                <a:spcPct val="100000"/>
              </a:lnSpc>
              <a:spcBef>
                <a:spcPts val="25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Molly</a:t>
            </a:r>
            <a:r>
              <a:rPr dirty="0" spc="-5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Krancari</a:t>
            </a:r>
            <a:r>
              <a:rPr dirty="0"/>
              <a:t>,</a:t>
            </a:r>
            <a:r>
              <a:rPr dirty="0" spc="-50"/>
              <a:t> </a:t>
            </a:r>
            <a:r>
              <a:rPr dirty="0"/>
              <a:t>Research</a:t>
            </a:r>
            <a:r>
              <a:rPr dirty="0" spc="-50"/>
              <a:t> </a:t>
            </a:r>
            <a:r>
              <a:rPr dirty="0"/>
              <a:t>Associate,</a:t>
            </a:r>
            <a:r>
              <a:rPr dirty="0" spc="-50"/>
              <a:t> </a:t>
            </a:r>
            <a:r>
              <a:rPr dirty="0" spc="-10"/>
              <a:t>OCHIN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Christina</a:t>
            </a:r>
            <a:r>
              <a:rPr dirty="0" spc="-5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Sheppler,</a:t>
            </a:r>
            <a:r>
              <a:rPr dirty="0" spc="-5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Research</a:t>
            </a:r>
            <a:r>
              <a:rPr dirty="0" spc="-50"/>
              <a:t> </a:t>
            </a:r>
            <a:r>
              <a:rPr dirty="0" spc="-10"/>
              <a:t>Associate, KPCHR</a:t>
            </a:r>
          </a:p>
          <a:p>
            <a:pPr marL="12700" marR="452120">
              <a:lnSpc>
                <a:spcPct val="99400"/>
              </a:lnSpc>
              <a:spcBef>
                <a:spcPts val="35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Nadia</a:t>
            </a:r>
            <a:r>
              <a:rPr dirty="0" spc="-4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Yosuf,</a:t>
            </a:r>
            <a:r>
              <a:rPr dirty="0" spc="-4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Project</a:t>
            </a:r>
            <a:r>
              <a:rPr dirty="0" spc="-40"/>
              <a:t> </a:t>
            </a:r>
            <a:r>
              <a:rPr dirty="0"/>
              <a:t>Manager,</a:t>
            </a:r>
            <a:r>
              <a:rPr dirty="0" spc="-35"/>
              <a:t> </a:t>
            </a:r>
            <a:r>
              <a:rPr dirty="0" spc="-10"/>
              <a:t>KPCHR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Shiree</a:t>
            </a:r>
            <a:r>
              <a:rPr dirty="0" spc="-4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Dunn,</a:t>
            </a:r>
            <a:r>
              <a:rPr dirty="0" spc="-4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Epic</a:t>
            </a:r>
            <a:r>
              <a:rPr dirty="0" spc="-45"/>
              <a:t> </a:t>
            </a:r>
            <a:r>
              <a:rPr dirty="0"/>
              <a:t>Application</a:t>
            </a:r>
            <a:r>
              <a:rPr dirty="0" spc="-35"/>
              <a:t> </a:t>
            </a:r>
            <a:r>
              <a:rPr dirty="0" spc="-10"/>
              <a:t>Specialist, OCHIN</a:t>
            </a:r>
          </a:p>
          <a:p>
            <a:pPr marL="12700">
              <a:lnSpc>
                <a:spcPts val="2135"/>
              </a:lnSpc>
              <a:spcBef>
                <a:spcPts val="50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Jorge</a:t>
            </a:r>
            <a:r>
              <a:rPr dirty="0" spc="-6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Kaufmann,</a:t>
            </a:r>
            <a:r>
              <a:rPr dirty="0" spc="-7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Biostatistician,</a:t>
            </a:r>
            <a:r>
              <a:rPr dirty="0" spc="-65"/>
              <a:t> </a:t>
            </a:r>
            <a:r>
              <a:rPr dirty="0" spc="-20"/>
              <a:t>OHSU</a:t>
            </a:r>
          </a:p>
          <a:p>
            <a:pPr marL="12700">
              <a:lnSpc>
                <a:spcPts val="2135"/>
              </a:lnSpc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David</a:t>
            </a:r>
            <a:r>
              <a:rPr dirty="0" spc="-6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Ezekiel,</a:t>
            </a:r>
            <a:r>
              <a:rPr dirty="0" spc="-60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/>
              <a:t>Biostatistician,</a:t>
            </a:r>
            <a:r>
              <a:rPr dirty="0" spc="-55"/>
              <a:t> </a:t>
            </a:r>
            <a:r>
              <a:rPr dirty="0" spc="-20"/>
              <a:t>OHSU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Heather</a:t>
            </a:r>
            <a:r>
              <a:rPr dirty="0" spc="-55" b="1">
                <a:solidFill>
                  <a:srgbClr val="8AC6CD"/>
                </a:solidFill>
                <a:latin typeface="Arial Narrow"/>
                <a:cs typeface="Arial Narrow"/>
              </a:rPr>
              <a:t> </a:t>
            </a:r>
            <a:r>
              <a:rPr dirty="0" b="1">
                <a:solidFill>
                  <a:srgbClr val="8AC6CD"/>
                </a:solidFill>
                <a:latin typeface="Arial Narrow"/>
                <a:cs typeface="Arial Narrow"/>
              </a:rPr>
              <a:t>Holderness</a:t>
            </a:r>
            <a:r>
              <a:rPr dirty="0"/>
              <a:t>,</a:t>
            </a:r>
            <a:r>
              <a:rPr dirty="0" spc="-55"/>
              <a:t> </a:t>
            </a:r>
            <a:r>
              <a:rPr dirty="0"/>
              <a:t>Project</a:t>
            </a:r>
            <a:r>
              <a:rPr dirty="0" spc="-55"/>
              <a:t> </a:t>
            </a:r>
            <a:r>
              <a:rPr dirty="0"/>
              <a:t>Manager,</a:t>
            </a:r>
            <a:r>
              <a:rPr dirty="0" spc="-55"/>
              <a:t> </a:t>
            </a:r>
            <a:r>
              <a:rPr dirty="0" spc="-20"/>
              <a:t>OHSU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35887" y="5656262"/>
            <a:ext cx="1103312" cy="8636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900" y="1168908"/>
            <a:ext cx="6127750" cy="513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29990" algn="l"/>
              </a:tabLst>
            </a:pPr>
            <a:r>
              <a:rPr dirty="0"/>
              <a:t>Context:</a:t>
            </a:r>
            <a:r>
              <a:rPr dirty="0" spc="-105"/>
              <a:t> </a:t>
            </a:r>
            <a:r>
              <a:rPr dirty="0" spc="-10"/>
              <a:t>OCHIN</a:t>
            </a:r>
            <a:r>
              <a:rPr dirty="0"/>
              <a:t>	</a:t>
            </a:r>
            <a:r>
              <a:rPr dirty="0" spc="-10">
                <a:hlinkClick r:id="rId2"/>
              </a:rPr>
              <a:t>www.ochin.org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874" y="1727200"/>
            <a:ext cx="8018145" cy="449707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7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500">
                <a:latin typeface="Arial Narrow"/>
                <a:cs typeface="Arial Narrow"/>
              </a:rPr>
              <a:t>A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 spc="-10">
                <a:latin typeface="Arial Narrow"/>
                <a:cs typeface="Arial Narrow"/>
              </a:rPr>
              <a:t>non-</a:t>
            </a:r>
            <a:r>
              <a:rPr dirty="0" sz="2500">
                <a:latin typeface="Arial Narrow"/>
                <a:cs typeface="Arial Narrow"/>
              </a:rPr>
              <a:t>profit,</a:t>
            </a:r>
            <a:r>
              <a:rPr dirty="0" sz="2500" spc="-1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full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service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HIT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provider</a:t>
            </a:r>
            <a:r>
              <a:rPr dirty="0" sz="2500" spc="-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for</a:t>
            </a:r>
            <a:r>
              <a:rPr dirty="0" sz="2500" spc="-10">
                <a:latin typeface="Arial Narrow"/>
                <a:cs typeface="Arial Narrow"/>
              </a:rPr>
              <a:t> </a:t>
            </a:r>
            <a:r>
              <a:rPr dirty="0" sz="2500" spc="-20">
                <a:latin typeface="Arial Narrow"/>
                <a:cs typeface="Arial Narrow"/>
              </a:rPr>
              <a:t>CHCs</a:t>
            </a:r>
            <a:endParaRPr sz="2500">
              <a:latin typeface="Arial Narrow"/>
              <a:cs typeface="Arial Narrow"/>
            </a:endParaRPr>
          </a:p>
          <a:p>
            <a:pPr marL="300990" indent="-288290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500">
                <a:latin typeface="Arial Narrow"/>
                <a:cs typeface="Arial Narrow"/>
              </a:rPr>
              <a:t>1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centrally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managed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Epic©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EHR;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NexGen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also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 spc="-10">
                <a:latin typeface="Arial Narrow"/>
                <a:cs typeface="Arial Narrow"/>
              </a:rPr>
              <a:t>provided</a:t>
            </a:r>
            <a:endParaRPr sz="2500">
              <a:latin typeface="Arial Narrow"/>
              <a:cs typeface="Arial Narrow"/>
            </a:endParaRPr>
          </a:p>
          <a:p>
            <a:pPr marL="300990" indent="-288290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500">
                <a:latin typeface="Arial Narrow"/>
                <a:cs typeface="Arial Narrow"/>
              </a:rPr>
              <a:t>Reporting,</a:t>
            </a:r>
            <a:r>
              <a:rPr dirty="0" sz="2500" spc="-4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decision</a:t>
            </a:r>
            <a:r>
              <a:rPr dirty="0" sz="2500" spc="-4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support,</a:t>
            </a:r>
            <a:r>
              <a:rPr dirty="0" sz="2500" spc="-4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practice</a:t>
            </a:r>
            <a:r>
              <a:rPr dirty="0" sz="2500" spc="-4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coaching,</a:t>
            </a:r>
            <a:r>
              <a:rPr dirty="0" sz="2500" spc="-4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workflow</a:t>
            </a:r>
            <a:r>
              <a:rPr dirty="0" sz="2500" spc="-4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design,</a:t>
            </a:r>
            <a:r>
              <a:rPr dirty="0" sz="2500" spc="-40">
                <a:latin typeface="Arial Narrow"/>
                <a:cs typeface="Arial Narrow"/>
              </a:rPr>
              <a:t> </a:t>
            </a:r>
            <a:r>
              <a:rPr dirty="0" sz="2500" spc="-25">
                <a:latin typeface="Arial Narrow"/>
                <a:cs typeface="Arial Narrow"/>
              </a:rPr>
              <a:t>+!</a:t>
            </a:r>
            <a:endParaRPr sz="2500">
              <a:latin typeface="Arial Narrow"/>
              <a:cs typeface="Arial Narrow"/>
            </a:endParaRPr>
          </a:p>
          <a:p>
            <a:pPr marL="300990" indent="-288290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500">
                <a:latin typeface="Arial Narrow"/>
                <a:cs typeface="Arial Narrow"/>
              </a:rPr>
              <a:t>&gt;400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Epic©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member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clinics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in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18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states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(and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 spc="-10">
                <a:latin typeface="Arial Narrow"/>
                <a:cs typeface="Arial Narrow"/>
              </a:rPr>
              <a:t>growing!)</a:t>
            </a:r>
            <a:endParaRPr sz="2500">
              <a:latin typeface="Arial Narrow"/>
              <a:cs typeface="Arial Narrow"/>
            </a:endParaRPr>
          </a:p>
          <a:p>
            <a:pPr marL="300990" indent="-288290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 sz="2500">
                <a:latin typeface="Arial Narrow"/>
                <a:cs typeface="Arial Narrow"/>
              </a:rPr>
              <a:t>&gt;2,500,000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patient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visits</a:t>
            </a:r>
            <a:r>
              <a:rPr dirty="0" sz="2500" spc="-3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in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last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3</a:t>
            </a:r>
            <a:r>
              <a:rPr dirty="0" sz="2500" spc="-25">
                <a:latin typeface="Arial Narrow"/>
                <a:cs typeface="Arial Narrow"/>
              </a:rPr>
              <a:t> </a:t>
            </a:r>
            <a:r>
              <a:rPr dirty="0" sz="2500" spc="-10">
                <a:latin typeface="Arial Narrow"/>
                <a:cs typeface="Arial Narrow"/>
              </a:rPr>
              <a:t>years</a:t>
            </a:r>
            <a:endParaRPr sz="25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79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51%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Medicaid;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10%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Medicare;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16%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private;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22%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uninsured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840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33%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Hispanic;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22%</a:t>
            </a:r>
            <a:r>
              <a:rPr dirty="0" sz="1800" spc="-4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Spanish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primary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language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74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1%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Am-</a:t>
            </a:r>
            <a:r>
              <a:rPr dirty="0" sz="1800">
                <a:latin typeface="Arial Narrow"/>
                <a:cs typeface="Arial Narrow"/>
              </a:rPr>
              <a:t>Ind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AK;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5%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Asian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PI;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19%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Black;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61%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white;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13%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unknown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740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800">
                <a:latin typeface="Arial Narrow"/>
                <a:cs typeface="Arial Narrow"/>
              </a:rPr>
              <a:t>73%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&lt;200</a:t>
            </a:r>
            <a:r>
              <a:rPr dirty="0" sz="1800" spc="-25">
                <a:latin typeface="Arial Narrow"/>
                <a:cs typeface="Arial Narrow"/>
              </a:rPr>
              <a:t> FPL</a:t>
            </a:r>
            <a:endParaRPr sz="1800">
              <a:latin typeface="Arial Narrow"/>
              <a:cs typeface="Arial Narrow"/>
            </a:endParaRPr>
          </a:p>
          <a:p>
            <a:pPr lvl="1">
              <a:lnSpc>
                <a:spcPct val="100000"/>
              </a:lnSpc>
              <a:spcBef>
                <a:spcPts val="380"/>
              </a:spcBef>
              <a:buClr>
                <a:srgbClr val="7296CE"/>
              </a:buClr>
              <a:buFont typeface="Arial"/>
              <a:buChar char="■"/>
            </a:pPr>
            <a:endParaRPr sz="1800">
              <a:latin typeface="Arial Narrow"/>
              <a:cs typeface="Arial Narrow"/>
            </a:endParaRPr>
          </a:p>
          <a:p>
            <a:pPr marL="353695" indent="-340995">
              <a:lnSpc>
                <a:spcPct val="100000"/>
              </a:lnSpc>
              <a:buClr>
                <a:srgbClr val="7296CE"/>
              </a:buClr>
              <a:buSzPct val="72000"/>
              <a:buFont typeface="Arial"/>
              <a:buChar char="■"/>
              <a:tabLst>
                <a:tab pos="353695" algn="l"/>
              </a:tabLst>
            </a:pPr>
            <a:r>
              <a:rPr dirty="0" sz="2500" spc="-10">
                <a:latin typeface="Arial Narrow"/>
                <a:cs typeface="Arial Narrow"/>
              </a:rPr>
              <a:t>PBRN-</a:t>
            </a:r>
            <a:r>
              <a:rPr dirty="0" sz="2500">
                <a:latin typeface="Arial Narrow"/>
                <a:cs typeface="Arial Narrow"/>
              </a:rPr>
              <a:t>led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research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using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OCHIN</a:t>
            </a:r>
            <a:r>
              <a:rPr dirty="0" sz="2500" spc="-20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data</a:t>
            </a:r>
            <a:r>
              <a:rPr dirty="0" sz="2500" spc="-15">
                <a:latin typeface="Arial Narrow"/>
                <a:cs typeface="Arial Narrow"/>
              </a:rPr>
              <a:t> </a:t>
            </a:r>
            <a:r>
              <a:rPr dirty="0" sz="2500">
                <a:latin typeface="Arial Narrow"/>
                <a:cs typeface="Arial Narrow"/>
              </a:rPr>
              <a:t>since</a:t>
            </a:r>
            <a:r>
              <a:rPr dirty="0" sz="2500" spc="-20">
                <a:latin typeface="Arial Narrow"/>
                <a:cs typeface="Arial Narrow"/>
              </a:rPr>
              <a:t> 2007</a:t>
            </a:r>
            <a:endParaRPr sz="2500">
              <a:latin typeface="Arial Narrow"/>
              <a:cs typeface="Arial Narrow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2250" y="6210300"/>
            <a:ext cx="828675" cy="6477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0262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Background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49262" y="1865884"/>
            <a:ext cx="7532370" cy="351790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54965" marR="348615" indent="-342900">
              <a:lnSpc>
                <a:spcPct val="101400"/>
              </a:lnSpc>
              <a:spcBef>
                <a:spcPts val="50"/>
              </a:spcBef>
              <a:buClr>
                <a:srgbClr val="7296CE"/>
              </a:buClr>
              <a:buFont typeface="Arial"/>
              <a:buChar char="•"/>
              <a:tabLst>
                <a:tab pos="354965" algn="l"/>
              </a:tabLst>
            </a:pPr>
            <a:r>
              <a:rPr dirty="0" sz="2800">
                <a:latin typeface="Arial Narrow"/>
                <a:cs typeface="Arial Narrow"/>
              </a:rPr>
              <a:t>Widely</a:t>
            </a:r>
            <a:r>
              <a:rPr dirty="0" sz="2800" spc="-3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recommended</a:t>
            </a:r>
            <a:r>
              <a:rPr dirty="0" sz="2800" spc="-40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that</a:t>
            </a:r>
            <a:r>
              <a:rPr dirty="0" sz="2800" spc="-40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providers</a:t>
            </a:r>
            <a:r>
              <a:rPr dirty="0" sz="2800" spc="-3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do</a:t>
            </a:r>
            <a:r>
              <a:rPr dirty="0" sz="2800" spc="-40">
                <a:latin typeface="Arial Narrow"/>
                <a:cs typeface="Arial Narrow"/>
              </a:rPr>
              <a:t> </a:t>
            </a:r>
            <a:r>
              <a:rPr dirty="0" sz="2800" spc="-10">
                <a:latin typeface="Arial Narrow"/>
                <a:cs typeface="Arial Narrow"/>
              </a:rPr>
              <a:t>standardized </a:t>
            </a:r>
            <a:r>
              <a:rPr dirty="0" sz="2800">
                <a:latin typeface="Arial Narrow"/>
                <a:cs typeface="Arial Narrow"/>
              </a:rPr>
              <a:t>screening</a:t>
            </a:r>
            <a:r>
              <a:rPr dirty="0" sz="2800" spc="-4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for</a:t>
            </a:r>
            <a:r>
              <a:rPr dirty="0" sz="2800" spc="-4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social</a:t>
            </a:r>
            <a:r>
              <a:rPr dirty="0" sz="2800" spc="-3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determinants</a:t>
            </a:r>
            <a:r>
              <a:rPr dirty="0" sz="2800" spc="-40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of</a:t>
            </a:r>
            <a:r>
              <a:rPr dirty="0" sz="2800" spc="-45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health</a:t>
            </a:r>
            <a:r>
              <a:rPr dirty="0" sz="2800" spc="-40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(SDH)</a:t>
            </a:r>
            <a:r>
              <a:rPr dirty="0" sz="2800" spc="-45">
                <a:latin typeface="Arial Narrow"/>
                <a:cs typeface="Arial Narrow"/>
              </a:rPr>
              <a:t> </a:t>
            </a:r>
            <a:r>
              <a:rPr dirty="0" sz="2800" spc="-25">
                <a:latin typeface="Arial Narrow"/>
                <a:cs typeface="Arial Narrow"/>
              </a:rPr>
              <a:t>...</a:t>
            </a:r>
            <a:endParaRPr sz="28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15"/>
              </a:spcBef>
              <a:buClr>
                <a:srgbClr val="7296CE"/>
              </a:buClr>
              <a:buFont typeface="Arial"/>
              <a:buChar char="•"/>
            </a:pPr>
            <a:endParaRPr sz="2800">
              <a:latin typeface="Arial Narrow"/>
              <a:cs typeface="Arial Narrow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lr>
                <a:srgbClr val="7296CE"/>
              </a:buClr>
              <a:buFont typeface="Arial"/>
              <a:buChar char="•"/>
              <a:tabLst>
                <a:tab pos="354965" algn="l"/>
              </a:tabLst>
            </a:pPr>
            <a:r>
              <a:rPr dirty="0" sz="2800">
                <a:latin typeface="Arial Narrow"/>
                <a:cs typeface="Arial Narrow"/>
              </a:rPr>
              <a:t>This</a:t>
            </a:r>
            <a:r>
              <a:rPr dirty="0" sz="2800" spc="-30">
                <a:latin typeface="Arial Narrow"/>
                <a:cs typeface="Arial Narrow"/>
              </a:rPr>
              <a:t> </a:t>
            </a:r>
            <a:r>
              <a:rPr dirty="0" sz="2800">
                <a:latin typeface="Arial Narrow"/>
                <a:cs typeface="Arial Narrow"/>
              </a:rPr>
              <a:t>talk</a:t>
            </a:r>
            <a:r>
              <a:rPr dirty="0" sz="2800" spc="-25">
                <a:latin typeface="Arial Narrow"/>
                <a:cs typeface="Arial Narrow"/>
              </a:rPr>
              <a:t> </a:t>
            </a:r>
            <a:r>
              <a:rPr dirty="0" sz="2800" spc="-10">
                <a:latin typeface="Arial Narrow"/>
                <a:cs typeface="Arial Narrow"/>
              </a:rPr>
              <a:t>covers:</a:t>
            </a:r>
            <a:endParaRPr sz="2800">
              <a:latin typeface="Arial Narrow"/>
              <a:cs typeface="Arial Narrow"/>
            </a:endParaRPr>
          </a:p>
          <a:p>
            <a:pPr lvl="1" marL="858519" marR="608330" indent="-342900">
              <a:lnSpc>
                <a:spcPct val="100800"/>
              </a:lnSpc>
              <a:spcBef>
                <a:spcPts val="520"/>
              </a:spcBef>
              <a:buClr>
                <a:srgbClr val="7296CE"/>
              </a:buClr>
              <a:buFont typeface="Arial"/>
              <a:buChar char="•"/>
              <a:tabLst>
                <a:tab pos="858519" algn="l"/>
              </a:tabLst>
            </a:pPr>
            <a:r>
              <a:rPr dirty="0" sz="2400" b="1">
                <a:latin typeface="Arial Narrow"/>
                <a:cs typeface="Arial Narrow"/>
              </a:rPr>
              <a:t>Implementation</a:t>
            </a:r>
            <a:r>
              <a:rPr dirty="0" sz="2400" spc="-5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barriers</a:t>
            </a:r>
            <a:r>
              <a:rPr dirty="0" sz="2400" spc="-45" b="1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associated</a:t>
            </a:r>
            <a:r>
              <a:rPr dirty="0" sz="2400" spc="-5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with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using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HIT</a:t>
            </a:r>
            <a:r>
              <a:rPr dirty="0" sz="2400" spc="-55">
                <a:latin typeface="Arial Narrow"/>
                <a:cs typeface="Arial Narrow"/>
              </a:rPr>
              <a:t> </a:t>
            </a:r>
            <a:r>
              <a:rPr dirty="0" sz="2400" spc="-25">
                <a:latin typeface="Arial Narrow"/>
                <a:cs typeface="Arial Narrow"/>
              </a:rPr>
              <a:t>to </a:t>
            </a:r>
            <a:r>
              <a:rPr dirty="0" sz="2400">
                <a:latin typeface="Arial Narrow"/>
                <a:cs typeface="Arial Narrow"/>
              </a:rPr>
              <a:t>address</a:t>
            </a:r>
            <a:r>
              <a:rPr dirty="0" sz="2400" spc="-60">
                <a:latin typeface="Arial Narrow"/>
                <a:cs typeface="Arial Narrow"/>
              </a:rPr>
              <a:t> </a:t>
            </a:r>
            <a:r>
              <a:rPr dirty="0" sz="2400" spc="-25">
                <a:latin typeface="Arial Narrow"/>
                <a:cs typeface="Arial Narrow"/>
              </a:rPr>
              <a:t>SDH</a:t>
            </a:r>
            <a:endParaRPr sz="2400">
              <a:latin typeface="Arial Narrow"/>
              <a:cs typeface="Arial Narrow"/>
            </a:endParaRPr>
          </a:p>
          <a:p>
            <a:pPr lvl="1" marL="857885" marR="5080" indent="-342900">
              <a:lnSpc>
                <a:spcPct val="100800"/>
              </a:lnSpc>
              <a:spcBef>
                <a:spcPts val="505"/>
              </a:spcBef>
              <a:buClr>
                <a:srgbClr val="7296CE"/>
              </a:buClr>
              <a:buFont typeface="Arial"/>
              <a:buChar char="•"/>
              <a:tabLst>
                <a:tab pos="857885" algn="l"/>
              </a:tabLst>
            </a:pPr>
            <a:r>
              <a:rPr dirty="0" sz="2400" b="1">
                <a:latin typeface="Arial Narrow"/>
                <a:cs typeface="Arial Narrow"/>
              </a:rPr>
              <a:t>Technical</a:t>
            </a:r>
            <a:r>
              <a:rPr dirty="0" sz="2400" spc="-50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/</a:t>
            </a:r>
            <a:r>
              <a:rPr dirty="0" sz="2400" spc="-4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logistical</a:t>
            </a:r>
            <a:r>
              <a:rPr dirty="0" sz="2400" spc="-45" b="1">
                <a:latin typeface="Arial Narrow"/>
                <a:cs typeface="Arial Narrow"/>
              </a:rPr>
              <a:t> </a:t>
            </a:r>
            <a:r>
              <a:rPr dirty="0" sz="2400" b="1">
                <a:latin typeface="Arial Narrow"/>
                <a:cs typeface="Arial Narrow"/>
              </a:rPr>
              <a:t>barriers</a:t>
            </a:r>
            <a:r>
              <a:rPr dirty="0" sz="2400" spc="-35" b="1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associated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with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using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HIT</a:t>
            </a:r>
            <a:r>
              <a:rPr dirty="0" sz="2400" spc="-50">
                <a:latin typeface="Arial Narrow"/>
                <a:cs typeface="Arial Narrow"/>
              </a:rPr>
              <a:t> </a:t>
            </a:r>
            <a:r>
              <a:rPr dirty="0" sz="2400" spc="-25">
                <a:latin typeface="Arial Narrow"/>
                <a:cs typeface="Arial Narrow"/>
              </a:rPr>
              <a:t>to </a:t>
            </a:r>
            <a:r>
              <a:rPr dirty="0" sz="2400">
                <a:latin typeface="Arial Narrow"/>
                <a:cs typeface="Arial Narrow"/>
              </a:rPr>
              <a:t>address</a:t>
            </a:r>
            <a:r>
              <a:rPr dirty="0" sz="2400" spc="-60">
                <a:latin typeface="Arial Narrow"/>
                <a:cs typeface="Arial Narrow"/>
              </a:rPr>
              <a:t> </a:t>
            </a:r>
            <a:r>
              <a:rPr dirty="0" sz="2400" spc="-25">
                <a:latin typeface="Arial Narrow"/>
                <a:cs typeface="Arial Narrow"/>
              </a:rPr>
              <a:t>SDH</a:t>
            </a:r>
            <a:endParaRPr sz="2400">
              <a:latin typeface="Arial Narrow"/>
              <a:cs typeface="Arial Narrow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250" y="6002337"/>
            <a:ext cx="1103312" cy="85566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287" y="1888235"/>
            <a:ext cx="8469630" cy="416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7510" indent="-384810">
              <a:lnSpc>
                <a:spcPct val="100000"/>
              </a:lnSpc>
              <a:spcBef>
                <a:spcPts val="100"/>
              </a:spcBef>
              <a:buClr>
                <a:srgbClr val="7296CE"/>
              </a:buClr>
              <a:buAutoNum type="arabicPeriod"/>
              <a:tabLst>
                <a:tab pos="397510" algn="l"/>
              </a:tabLst>
            </a:pPr>
            <a:r>
              <a:rPr dirty="0" sz="2000">
                <a:latin typeface="Arial Narrow"/>
                <a:cs typeface="Arial Narrow"/>
              </a:rPr>
              <a:t>Learn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how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systematically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document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data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&amp;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track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referrals,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CHCs’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EHRs</a:t>
            </a:r>
            <a:endParaRPr sz="2000">
              <a:latin typeface="Arial Narrow"/>
              <a:cs typeface="Arial Narrow"/>
            </a:endParaRPr>
          </a:p>
          <a:p>
            <a:pPr marL="397510" marR="141605" indent="-385445">
              <a:lnSpc>
                <a:spcPct val="100000"/>
              </a:lnSpc>
              <a:spcBef>
                <a:spcPts val="1605"/>
              </a:spcBef>
              <a:buClr>
                <a:srgbClr val="7296CE"/>
              </a:buClr>
              <a:buAutoNum type="arabicPeriod"/>
              <a:tabLst>
                <a:tab pos="397510" algn="l"/>
              </a:tabLst>
            </a:pPr>
            <a:r>
              <a:rPr dirty="0" sz="2000">
                <a:latin typeface="Arial Narrow"/>
                <a:cs typeface="Arial Narrow"/>
              </a:rPr>
              <a:t>Create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‘SDH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Data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Tools’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that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integrate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data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processes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into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commonly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used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 spc="-25">
                <a:latin typeface="Arial Narrow"/>
                <a:cs typeface="Arial Narrow"/>
              </a:rPr>
              <a:t>EHR </a:t>
            </a:r>
            <a:r>
              <a:rPr dirty="0" sz="2000">
                <a:latin typeface="Arial Narrow"/>
                <a:cs typeface="Arial Narrow"/>
              </a:rPr>
              <a:t>functions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(tools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for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documenting,</a:t>
            </a:r>
            <a:r>
              <a:rPr dirty="0" sz="2000" spc="-55" b="1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reviewing,</a:t>
            </a:r>
            <a:r>
              <a:rPr dirty="0" sz="2000" spc="-50" b="1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acting</a:t>
            </a:r>
            <a:r>
              <a:rPr dirty="0" sz="2000" spc="-50" b="1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on</a:t>
            </a:r>
            <a:r>
              <a:rPr dirty="0" sz="2000" spc="-45" b="1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patient-</a:t>
            </a:r>
            <a:r>
              <a:rPr dirty="0" sz="2000">
                <a:latin typeface="Arial Narrow"/>
                <a:cs typeface="Arial Narrow"/>
              </a:rPr>
              <a:t>reported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SDH)</a:t>
            </a:r>
            <a:endParaRPr sz="2000">
              <a:latin typeface="Arial Narrow"/>
              <a:cs typeface="Arial Narrow"/>
            </a:endParaRPr>
          </a:p>
          <a:p>
            <a:pPr marL="397510" indent="-384810">
              <a:lnSpc>
                <a:spcPct val="100000"/>
              </a:lnSpc>
              <a:spcBef>
                <a:spcPts val="1610"/>
              </a:spcBef>
              <a:buClr>
                <a:srgbClr val="7296CE"/>
              </a:buClr>
              <a:buAutoNum type="arabicPeriod"/>
              <a:tabLst>
                <a:tab pos="397510" algn="l"/>
              </a:tabLst>
            </a:pPr>
            <a:r>
              <a:rPr dirty="0" sz="2000" spc="-10">
                <a:latin typeface="Arial Narrow"/>
                <a:cs typeface="Arial Narrow"/>
              </a:rPr>
              <a:t>Mixed-</a:t>
            </a:r>
            <a:r>
              <a:rPr dirty="0" sz="2000">
                <a:latin typeface="Arial Narrow"/>
                <a:cs typeface="Arial Narrow"/>
              </a:rPr>
              <a:t>methods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evaluation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of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tool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uptake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-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3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pilot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CHCs</a:t>
            </a:r>
            <a:endParaRPr sz="2000">
              <a:latin typeface="Arial Narrow"/>
              <a:cs typeface="Arial Narrow"/>
            </a:endParaRPr>
          </a:p>
          <a:p>
            <a:pPr lvl="1" marL="642620" indent="-226695">
              <a:lnSpc>
                <a:spcPct val="100000"/>
              </a:lnSpc>
              <a:spcBef>
                <a:spcPts val="1680"/>
              </a:spcBef>
              <a:buClr>
                <a:srgbClr val="7296CE"/>
              </a:buClr>
              <a:buFont typeface="Arial"/>
              <a:buChar char="■"/>
              <a:tabLst>
                <a:tab pos="642620" algn="l"/>
              </a:tabLst>
            </a:pPr>
            <a:r>
              <a:rPr dirty="0" sz="2000">
                <a:latin typeface="Arial Narrow"/>
                <a:cs typeface="Arial Narrow"/>
              </a:rPr>
              <a:t>Activated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tools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June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2016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-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489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CHCs</a:t>
            </a:r>
            <a:endParaRPr sz="2000">
              <a:latin typeface="Arial Narrow"/>
              <a:cs typeface="Arial Narrow"/>
            </a:endParaRPr>
          </a:p>
          <a:p>
            <a:pPr lvl="1" marL="642620" indent="-226695">
              <a:lnSpc>
                <a:spcPct val="100000"/>
              </a:lnSpc>
              <a:spcBef>
                <a:spcPts val="1200"/>
              </a:spcBef>
              <a:buClr>
                <a:srgbClr val="7296CE"/>
              </a:buClr>
              <a:buFont typeface="Arial"/>
              <a:buChar char="■"/>
              <a:tabLst>
                <a:tab pos="642620" algn="l"/>
              </a:tabLst>
            </a:pPr>
            <a:r>
              <a:rPr dirty="0" sz="2000">
                <a:latin typeface="Arial Narrow"/>
                <a:cs typeface="Arial Narrow"/>
              </a:rPr>
              <a:t>Qs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based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on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PRAPARE,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IOM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report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on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screening,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feedback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from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CHC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staff</a:t>
            </a:r>
            <a:endParaRPr sz="2000">
              <a:latin typeface="Arial Narrow"/>
              <a:cs typeface="Arial Narrow"/>
            </a:endParaRPr>
          </a:p>
          <a:p>
            <a:pPr lvl="1" marL="642620" indent="-226695">
              <a:lnSpc>
                <a:spcPct val="100000"/>
              </a:lnSpc>
              <a:spcBef>
                <a:spcPts val="1200"/>
              </a:spcBef>
              <a:buClr>
                <a:srgbClr val="7296CE"/>
              </a:buClr>
              <a:buFont typeface="Arial"/>
              <a:buChar char="■"/>
              <a:tabLst>
                <a:tab pos="642620" algn="l"/>
              </a:tabLst>
            </a:pPr>
            <a:r>
              <a:rPr dirty="0" sz="2000">
                <a:latin typeface="Arial Narrow"/>
                <a:cs typeface="Arial Narrow"/>
              </a:rPr>
              <a:t>Used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EHR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data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track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screening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June</a:t>
            </a:r>
            <a:r>
              <a:rPr dirty="0" sz="2000" spc="-40" b="1">
                <a:latin typeface="Arial Narrow"/>
                <a:cs typeface="Arial Narrow"/>
              </a:rPr>
              <a:t> </a:t>
            </a:r>
            <a:r>
              <a:rPr dirty="0" sz="2000" spc="-10" b="1">
                <a:latin typeface="Arial Narrow"/>
                <a:cs typeface="Arial Narrow"/>
              </a:rPr>
              <a:t>2016-</a:t>
            </a:r>
            <a:r>
              <a:rPr dirty="0" sz="2000" b="1">
                <a:latin typeface="Arial Narrow"/>
                <a:cs typeface="Arial Narrow"/>
              </a:rPr>
              <a:t>May</a:t>
            </a:r>
            <a:r>
              <a:rPr dirty="0" sz="2000" spc="-35" b="1">
                <a:latin typeface="Arial Narrow"/>
                <a:cs typeface="Arial Narrow"/>
              </a:rPr>
              <a:t> </a:t>
            </a:r>
            <a:r>
              <a:rPr dirty="0" sz="2000" spc="-20" b="1">
                <a:latin typeface="Arial Narrow"/>
                <a:cs typeface="Arial Narrow"/>
              </a:rPr>
              <a:t>2018</a:t>
            </a:r>
            <a:endParaRPr sz="2000">
              <a:latin typeface="Arial Narrow"/>
              <a:cs typeface="Arial Narrow"/>
            </a:endParaRPr>
          </a:p>
          <a:p>
            <a:pPr lvl="1" marL="642620" indent="-226695">
              <a:lnSpc>
                <a:spcPct val="100000"/>
              </a:lnSpc>
              <a:spcBef>
                <a:spcPts val="1200"/>
              </a:spcBef>
              <a:buClr>
                <a:srgbClr val="7296CE"/>
              </a:buClr>
              <a:buFont typeface="Arial"/>
              <a:buChar char="■"/>
              <a:tabLst>
                <a:tab pos="642620" algn="l"/>
              </a:tabLst>
            </a:pPr>
            <a:r>
              <a:rPr dirty="0" sz="2000">
                <a:latin typeface="Arial Narrow"/>
                <a:cs typeface="Arial Narrow"/>
              </a:rPr>
              <a:t>Interviewed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43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from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8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CHC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organizations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doing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screening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510"/>
              </a:spcBef>
            </a:pPr>
            <a:r>
              <a:rPr dirty="0" sz="1400" b="1">
                <a:latin typeface="Arial Narrow"/>
                <a:cs typeface="Arial Narrow"/>
              </a:rPr>
              <a:t>Funding:</a:t>
            </a:r>
            <a:r>
              <a:rPr dirty="0" sz="1400" spc="-25" b="1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National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Institutes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of</a:t>
            </a:r>
            <a:r>
              <a:rPr dirty="0" sz="1400" spc="-2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Diabetes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and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Digestive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and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Kidney</a:t>
            </a:r>
            <a:r>
              <a:rPr dirty="0" sz="1400" spc="-3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Diseases</a:t>
            </a:r>
            <a:r>
              <a:rPr dirty="0" sz="1400" spc="-25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(NIDDK)</a:t>
            </a:r>
            <a:r>
              <a:rPr dirty="0" sz="1400" spc="-15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-</a:t>
            </a:r>
            <a:r>
              <a:rPr dirty="0" sz="1400" spc="-20">
                <a:latin typeface="Arial Narrow"/>
                <a:cs typeface="Arial Narrow"/>
              </a:rPr>
              <a:t> </a:t>
            </a:r>
            <a:r>
              <a:rPr dirty="0" sz="1400" spc="-10">
                <a:latin typeface="Arial Narrow"/>
                <a:cs typeface="Arial Narrow"/>
              </a:rPr>
              <a:t>R18DK105463</a:t>
            </a:r>
            <a:endParaRPr sz="14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400" b="1">
                <a:latin typeface="Arial Narrow"/>
                <a:cs typeface="Arial Narrow"/>
              </a:rPr>
              <a:t>Study</a:t>
            </a:r>
            <a:r>
              <a:rPr dirty="0" sz="1400" spc="-20" b="1">
                <a:latin typeface="Arial Narrow"/>
                <a:cs typeface="Arial Narrow"/>
              </a:rPr>
              <a:t> </a:t>
            </a:r>
            <a:r>
              <a:rPr dirty="0" sz="1400" b="1">
                <a:latin typeface="Arial Narrow"/>
                <a:cs typeface="Arial Narrow"/>
              </a:rPr>
              <a:t>period:</a:t>
            </a:r>
            <a:r>
              <a:rPr dirty="0" sz="1400" spc="-10" b="1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Two</a:t>
            </a:r>
            <a:r>
              <a:rPr dirty="0" sz="1400" spc="-2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year</a:t>
            </a:r>
            <a:r>
              <a:rPr dirty="0" sz="1400" spc="-15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pilot</a:t>
            </a:r>
            <a:r>
              <a:rPr dirty="0" sz="1400" spc="-1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(9/1/15</a:t>
            </a:r>
            <a:r>
              <a:rPr dirty="0" sz="1400" spc="-20">
                <a:latin typeface="Arial Narrow"/>
                <a:cs typeface="Arial Narrow"/>
              </a:rPr>
              <a:t> </a:t>
            </a:r>
            <a:r>
              <a:rPr dirty="0" sz="1400">
                <a:latin typeface="Arial Narrow"/>
                <a:cs typeface="Arial Narrow"/>
              </a:rPr>
              <a:t>–</a:t>
            </a:r>
            <a:r>
              <a:rPr dirty="0" sz="1400" spc="-20">
                <a:latin typeface="Arial Narrow"/>
                <a:cs typeface="Arial Narrow"/>
              </a:rPr>
              <a:t> </a:t>
            </a:r>
            <a:r>
              <a:rPr dirty="0" sz="1400" spc="-10">
                <a:latin typeface="Arial Narrow"/>
                <a:cs typeface="Arial Narrow"/>
              </a:rPr>
              <a:t>8/31/17)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025" marR="5080">
              <a:lnSpc>
                <a:spcPct val="133600"/>
              </a:lnSpc>
              <a:spcBef>
                <a:spcPts val="100"/>
              </a:spcBef>
            </a:pPr>
            <a:r>
              <a:rPr dirty="0" sz="2500"/>
              <a:t>Act</a:t>
            </a:r>
            <a:r>
              <a:rPr dirty="0" sz="2500" spc="-15"/>
              <a:t> </a:t>
            </a:r>
            <a:r>
              <a:rPr dirty="0" sz="2500"/>
              <a:t>on</a:t>
            </a:r>
            <a:r>
              <a:rPr dirty="0" sz="2500" spc="-25"/>
              <a:t> </a:t>
            </a:r>
            <a:r>
              <a:rPr dirty="0" sz="2500"/>
              <a:t>Social</a:t>
            </a:r>
            <a:r>
              <a:rPr dirty="0" sz="2500" spc="-15"/>
              <a:t> </a:t>
            </a:r>
            <a:r>
              <a:rPr dirty="0" sz="2500"/>
              <a:t>Determinants</a:t>
            </a:r>
            <a:r>
              <a:rPr dirty="0" sz="2500" spc="-25"/>
              <a:t> </a:t>
            </a:r>
            <a:r>
              <a:rPr dirty="0" sz="2500"/>
              <a:t>using</a:t>
            </a:r>
            <a:r>
              <a:rPr dirty="0" sz="2500" spc="-20"/>
              <a:t> </a:t>
            </a:r>
            <a:r>
              <a:rPr dirty="0" sz="2500"/>
              <a:t>EHR</a:t>
            </a:r>
            <a:r>
              <a:rPr dirty="0" sz="2500" spc="-25"/>
              <a:t> </a:t>
            </a:r>
            <a:r>
              <a:rPr dirty="0" sz="2500"/>
              <a:t>tools</a:t>
            </a:r>
            <a:r>
              <a:rPr dirty="0" sz="2500" spc="-25"/>
              <a:t> </a:t>
            </a:r>
            <a:r>
              <a:rPr dirty="0" sz="2500"/>
              <a:t>in</a:t>
            </a:r>
            <a:r>
              <a:rPr dirty="0" sz="2500" spc="-20"/>
              <a:t> </a:t>
            </a:r>
            <a:r>
              <a:rPr dirty="0" sz="2500"/>
              <a:t>Safety</a:t>
            </a:r>
            <a:r>
              <a:rPr dirty="0" sz="2500" spc="-25"/>
              <a:t> </a:t>
            </a:r>
            <a:r>
              <a:rPr dirty="0" sz="2500"/>
              <a:t>Net</a:t>
            </a:r>
            <a:r>
              <a:rPr dirty="0" sz="2500" spc="-10"/>
              <a:t> Settings </a:t>
            </a:r>
            <a:r>
              <a:rPr dirty="0" sz="2500"/>
              <a:t>for</a:t>
            </a:r>
            <a:r>
              <a:rPr dirty="0" sz="2500" spc="-30"/>
              <a:t> </a:t>
            </a:r>
            <a:r>
              <a:rPr dirty="0" sz="2500"/>
              <a:t>Diabetes</a:t>
            </a:r>
            <a:r>
              <a:rPr dirty="0" sz="2500" spc="-35"/>
              <a:t> </a:t>
            </a:r>
            <a:r>
              <a:rPr dirty="0" sz="2500"/>
              <a:t>Outcomes</a:t>
            </a:r>
            <a:r>
              <a:rPr dirty="0" sz="2500" spc="-30"/>
              <a:t> </a:t>
            </a:r>
            <a:r>
              <a:rPr dirty="0" sz="2500"/>
              <a:t>(ASSESS</a:t>
            </a:r>
            <a:r>
              <a:rPr dirty="0" sz="2500" spc="-35"/>
              <a:t> </a:t>
            </a:r>
            <a:r>
              <a:rPr dirty="0" sz="2500"/>
              <a:t>&amp;</a:t>
            </a:r>
            <a:r>
              <a:rPr dirty="0" sz="2500" spc="-30"/>
              <a:t> </a:t>
            </a:r>
            <a:r>
              <a:rPr dirty="0" sz="2500"/>
              <a:t>DO)</a:t>
            </a:r>
            <a:r>
              <a:rPr dirty="0" sz="2500" spc="-25"/>
              <a:t> </a:t>
            </a:r>
            <a:r>
              <a:rPr dirty="0" sz="2500"/>
              <a:t>–</a:t>
            </a:r>
            <a:r>
              <a:rPr dirty="0" sz="2500" spc="-35"/>
              <a:t> </a:t>
            </a:r>
            <a:r>
              <a:rPr dirty="0" sz="2500"/>
              <a:t>Pilot</a:t>
            </a:r>
            <a:r>
              <a:rPr dirty="0" sz="2500" spc="-20"/>
              <a:t> </a:t>
            </a:r>
            <a:r>
              <a:rPr dirty="0" sz="2500"/>
              <a:t>study</a:t>
            </a:r>
            <a:r>
              <a:rPr dirty="0" sz="2500" spc="-35"/>
              <a:t> </a:t>
            </a:r>
            <a:r>
              <a:rPr dirty="0" sz="2500" spc="-20"/>
              <a:t>Aims</a:t>
            </a:r>
            <a:endParaRPr sz="25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9075" y="5589587"/>
            <a:ext cx="1103312" cy="863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237" y="1779015"/>
            <a:ext cx="8302625" cy="435864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474345" indent="-461645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■"/>
              <a:tabLst>
                <a:tab pos="474345" algn="l"/>
              </a:tabLst>
            </a:pPr>
            <a:r>
              <a:rPr dirty="0" sz="2000" b="1">
                <a:solidFill>
                  <a:srgbClr val="7030A0"/>
                </a:solidFill>
                <a:latin typeface="Arial Narrow"/>
                <a:cs typeface="Arial Narrow"/>
              </a:rPr>
              <a:t>Aim</a:t>
            </a:r>
            <a:r>
              <a:rPr dirty="0" sz="2000" spc="-50" b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 b="1">
                <a:solidFill>
                  <a:srgbClr val="7030A0"/>
                </a:solidFill>
                <a:latin typeface="Arial Narrow"/>
                <a:cs typeface="Arial Narrow"/>
              </a:rPr>
              <a:t>1.</a:t>
            </a:r>
            <a:r>
              <a:rPr dirty="0" sz="2000" spc="-50" b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Mixed</a:t>
            </a:r>
            <a:r>
              <a:rPr dirty="0" sz="2000" spc="-50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methods</a:t>
            </a:r>
            <a:r>
              <a:rPr dirty="0" sz="2000" spc="-45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formative</a:t>
            </a:r>
            <a:r>
              <a:rPr dirty="0" sz="2000" spc="-50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evaluation:</a:t>
            </a:r>
            <a:r>
              <a:rPr dirty="0" sz="2000" spc="-55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SDH</a:t>
            </a:r>
            <a:r>
              <a:rPr dirty="0" sz="2000" spc="-50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data</a:t>
            </a:r>
            <a:r>
              <a:rPr dirty="0" sz="2000" spc="-45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collection,</a:t>
            </a:r>
            <a:r>
              <a:rPr dirty="0" sz="2000" spc="-55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>
                <a:solidFill>
                  <a:srgbClr val="7030A0"/>
                </a:solidFill>
                <a:latin typeface="Arial Narrow"/>
                <a:cs typeface="Arial Narrow"/>
              </a:rPr>
              <a:t>OCHIN</a:t>
            </a:r>
            <a:r>
              <a:rPr dirty="0" sz="2000" spc="-50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2000" spc="-20">
                <a:solidFill>
                  <a:srgbClr val="7030A0"/>
                </a:solidFill>
                <a:latin typeface="Arial Narrow"/>
                <a:cs typeface="Arial Narrow"/>
              </a:rPr>
              <a:t>CHCs</a:t>
            </a:r>
            <a:endParaRPr sz="20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00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How</a:t>
            </a:r>
            <a:r>
              <a:rPr dirty="0" sz="1600" spc="-25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have</a:t>
            </a:r>
            <a:r>
              <a:rPr dirty="0" sz="1600" spc="-35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the</a:t>
            </a:r>
            <a:r>
              <a:rPr dirty="0" sz="1600" spc="-30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SDH</a:t>
            </a:r>
            <a:r>
              <a:rPr dirty="0" sz="1600" spc="-25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Data</a:t>
            </a:r>
            <a:r>
              <a:rPr dirty="0" sz="1600" spc="-30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Tools</a:t>
            </a:r>
            <a:r>
              <a:rPr dirty="0" sz="1600" spc="-25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i="1">
                <a:solidFill>
                  <a:srgbClr val="7030A0"/>
                </a:solidFill>
                <a:latin typeface="Arial Narrow"/>
                <a:cs typeface="Arial Narrow"/>
              </a:rPr>
              <a:t>been</a:t>
            </a:r>
            <a:r>
              <a:rPr dirty="0" sz="1600" spc="-30" i="1">
                <a:solidFill>
                  <a:srgbClr val="7030A0"/>
                </a:solidFill>
                <a:latin typeface="Arial Narrow"/>
                <a:cs typeface="Arial Narrow"/>
              </a:rPr>
              <a:t> </a:t>
            </a:r>
            <a:r>
              <a:rPr dirty="0" sz="1600" spc="-10" i="1">
                <a:solidFill>
                  <a:srgbClr val="7030A0"/>
                </a:solidFill>
                <a:latin typeface="Arial Narrow"/>
                <a:cs typeface="Arial Narrow"/>
              </a:rPr>
              <a:t>adopted?</a:t>
            </a:r>
            <a:endParaRPr sz="1600">
              <a:latin typeface="Arial Narrow"/>
              <a:cs typeface="Arial Narrow"/>
            </a:endParaRPr>
          </a:p>
          <a:p>
            <a:pPr lvl="1">
              <a:lnSpc>
                <a:spcPct val="100000"/>
              </a:lnSpc>
              <a:spcBef>
                <a:spcPts val="660"/>
              </a:spcBef>
              <a:buClr>
                <a:srgbClr val="7296CE"/>
              </a:buClr>
              <a:buFont typeface="Arial"/>
              <a:buChar char="■"/>
            </a:pPr>
            <a:endParaRPr sz="1600">
              <a:latin typeface="Arial Narrow"/>
              <a:cs typeface="Arial Narrow"/>
            </a:endParaRPr>
          </a:p>
          <a:p>
            <a:pPr marL="474345" marR="346075" indent="-462280">
              <a:lnSpc>
                <a:spcPts val="2210"/>
              </a:lnSpc>
              <a:buClr>
                <a:srgbClr val="7296CE"/>
              </a:buClr>
              <a:buFont typeface="Arial"/>
              <a:buChar char="■"/>
              <a:tabLst>
                <a:tab pos="474345" algn="l"/>
              </a:tabLst>
            </a:pPr>
            <a:r>
              <a:rPr dirty="0" sz="2000" b="1">
                <a:latin typeface="Arial Narrow"/>
                <a:cs typeface="Arial Narrow"/>
              </a:rPr>
              <a:t>Aim</a:t>
            </a:r>
            <a:r>
              <a:rPr dirty="0" sz="2000" spc="-40" b="1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2.</a:t>
            </a:r>
            <a:r>
              <a:rPr dirty="0" sz="2000" spc="-40" b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Pragmatic,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stepped-</a:t>
            </a:r>
            <a:r>
              <a:rPr dirty="0" sz="2000">
                <a:latin typeface="Arial Narrow"/>
                <a:cs typeface="Arial Narrow"/>
              </a:rPr>
              <a:t>wedge,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cluster-</a:t>
            </a:r>
            <a:r>
              <a:rPr dirty="0" sz="2000">
                <a:latin typeface="Arial Narrow"/>
                <a:cs typeface="Arial Narrow"/>
              </a:rPr>
              <a:t>randomized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trial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30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CHCs.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Tests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25">
                <a:latin typeface="Arial Narrow"/>
                <a:cs typeface="Arial Narrow"/>
              </a:rPr>
              <a:t>an </a:t>
            </a:r>
            <a:r>
              <a:rPr dirty="0" sz="2000">
                <a:latin typeface="Arial Narrow"/>
                <a:cs typeface="Arial Narrow"/>
              </a:rPr>
              <a:t>intensive,</a:t>
            </a:r>
            <a:r>
              <a:rPr dirty="0" sz="2000" spc="-7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step-by-</a:t>
            </a:r>
            <a:r>
              <a:rPr dirty="0" sz="2000">
                <a:latin typeface="Arial Narrow"/>
                <a:cs typeface="Arial Narrow"/>
              </a:rPr>
              <a:t>step</a:t>
            </a:r>
            <a:r>
              <a:rPr dirty="0" sz="2000" spc="-6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implementation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support</a:t>
            </a:r>
            <a:r>
              <a:rPr dirty="0" sz="2000" spc="-7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package.</a:t>
            </a:r>
            <a:endParaRPr sz="20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35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600">
                <a:latin typeface="Arial Narrow"/>
                <a:cs typeface="Arial Narrow"/>
              </a:rPr>
              <a:t>Comprehensive</a:t>
            </a:r>
            <a:r>
              <a:rPr dirty="0" sz="1600" spc="-7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technical</a:t>
            </a:r>
            <a:r>
              <a:rPr dirty="0" sz="1600" spc="-75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assistance</a:t>
            </a:r>
            <a:endParaRPr sz="16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385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600">
                <a:latin typeface="Arial Narrow"/>
                <a:cs typeface="Arial Narrow"/>
              </a:rPr>
              <a:t>Tailored</a:t>
            </a:r>
            <a:r>
              <a:rPr dirty="0" sz="1600" spc="-5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implementation</a:t>
            </a:r>
            <a:r>
              <a:rPr dirty="0" sz="1600" spc="-55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support</a:t>
            </a:r>
            <a:endParaRPr sz="16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384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600">
                <a:latin typeface="Arial Narrow"/>
                <a:cs typeface="Arial Narrow"/>
              </a:rPr>
              <a:t>Training</a:t>
            </a:r>
            <a:r>
              <a:rPr dirty="0" sz="1600" spc="-40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materials</a:t>
            </a:r>
            <a:endParaRPr sz="16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480"/>
              </a:spcBef>
              <a:buClr>
                <a:srgbClr val="7296CE"/>
              </a:buClr>
              <a:buFont typeface="Arial"/>
              <a:buChar char="■"/>
              <a:tabLst>
                <a:tab pos="643890" algn="l"/>
              </a:tabLst>
            </a:pPr>
            <a:r>
              <a:rPr dirty="0" sz="1600">
                <a:latin typeface="Arial Narrow"/>
                <a:cs typeface="Arial Narrow"/>
              </a:rPr>
              <a:t>5</a:t>
            </a:r>
            <a:r>
              <a:rPr dirty="0" sz="1600" spc="-2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steps,</a:t>
            </a:r>
            <a:r>
              <a:rPr dirty="0" sz="1600" spc="-2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closely</a:t>
            </a:r>
            <a:r>
              <a:rPr dirty="0" sz="1600" spc="-1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tracked</a:t>
            </a:r>
            <a:r>
              <a:rPr dirty="0" sz="1600" spc="-2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(ASK</a:t>
            </a:r>
            <a:r>
              <a:rPr dirty="0" sz="1600" spc="-1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ME</a:t>
            </a:r>
            <a:r>
              <a:rPr dirty="0" sz="1600" spc="-2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about</a:t>
            </a:r>
            <a:r>
              <a:rPr dirty="0" sz="1600" spc="-1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the</a:t>
            </a:r>
            <a:r>
              <a:rPr dirty="0" sz="1600" spc="-25">
                <a:latin typeface="Arial Narrow"/>
                <a:cs typeface="Arial Narrow"/>
              </a:rPr>
              <a:t> </a:t>
            </a:r>
            <a:r>
              <a:rPr dirty="0" sz="1600" spc="-20">
                <a:latin typeface="Arial Narrow"/>
                <a:cs typeface="Arial Narrow"/>
              </a:rPr>
              <a:t>5-</a:t>
            </a:r>
            <a:r>
              <a:rPr dirty="0" sz="1600">
                <a:latin typeface="Arial Narrow"/>
                <a:cs typeface="Arial Narrow"/>
              </a:rPr>
              <a:t>step</a:t>
            </a:r>
            <a:r>
              <a:rPr dirty="0" sz="1600" spc="-20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guide!)</a:t>
            </a:r>
            <a:endParaRPr sz="1600">
              <a:latin typeface="Arial Narrow"/>
              <a:cs typeface="Arial Narrow"/>
            </a:endParaRPr>
          </a:p>
          <a:p>
            <a:pPr lvl="1">
              <a:lnSpc>
                <a:spcPct val="100000"/>
              </a:lnSpc>
              <a:spcBef>
                <a:spcPts val="560"/>
              </a:spcBef>
              <a:buClr>
                <a:srgbClr val="7296CE"/>
              </a:buClr>
              <a:buFont typeface="Arial"/>
              <a:buChar char="■"/>
            </a:pPr>
            <a:endParaRPr sz="1600">
              <a:latin typeface="Arial Narrow"/>
              <a:cs typeface="Arial Narrow"/>
            </a:endParaRPr>
          </a:p>
          <a:p>
            <a:pPr marL="474345" marR="5080" indent="-462280">
              <a:lnSpc>
                <a:spcPts val="2210"/>
              </a:lnSpc>
              <a:buClr>
                <a:srgbClr val="7296CE"/>
              </a:buClr>
              <a:buFont typeface="Arial"/>
              <a:buChar char="■"/>
              <a:tabLst>
                <a:tab pos="474345" algn="l"/>
              </a:tabLst>
            </a:pPr>
            <a:r>
              <a:rPr dirty="0" sz="2000" b="1">
                <a:latin typeface="Arial Narrow"/>
                <a:cs typeface="Arial Narrow"/>
              </a:rPr>
              <a:t>Aim</a:t>
            </a:r>
            <a:r>
              <a:rPr dirty="0" sz="2000" spc="-45" b="1">
                <a:latin typeface="Arial Narrow"/>
                <a:cs typeface="Arial Narrow"/>
              </a:rPr>
              <a:t> </a:t>
            </a:r>
            <a:r>
              <a:rPr dirty="0" sz="2000" b="1">
                <a:latin typeface="Arial Narrow"/>
                <a:cs typeface="Arial Narrow"/>
              </a:rPr>
              <a:t>3:</a:t>
            </a:r>
            <a:r>
              <a:rPr dirty="0" sz="2000" spc="-40" b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Realist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evaluation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-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whether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/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how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this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implementation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support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improves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spc="-25">
                <a:latin typeface="Arial Narrow"/>
                <a:cs typeface="Arial Narrow"/>
              </a:rPr>
              <a:t>SDH </a:t>
            </a:r>
            <a:r>
              <a:rPr dirty="0" sz="2000">
                <a:latin typeface="Arial Narrow"/>
                <a:cs typeface="Arial Narrow"/>
              </a:rPr>
              <a:t>data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collection,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DM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risk</a:t>
            </a:r>
            <a:r>
              <a:rPr dirty="0" sz="2000" spc="-3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management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ts val="1810"/>
              </a:lnSpc>
              <a:spcBef>
                <a:spcPts val="2255"/>
              </a:spcBef>
            </a:pPr>
            <a:r>
              <a:rPr dirty="0" sz="1600" b="1">
                <a:latin typeface="Arial Narrow"/>
                <a:cs typeface="Arial Narrow"/>
              </a:rPr>
              <a:t>Funding:</a:t>
            </a:r>
            <a:r>
              <a:rPr dirty="0" sz="1600" spc="-45" b="1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National</a:t>
            </a:r>
            <a:r>
              <a:rPr dirty="0" sz="1600" spc="-4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Institutes</a:t>
            </a:r>
            <a:r>
              <a:rPr dirty="0" sz="1600" spc="-4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of</a:t>
            </a:r>
            <a:r>
              <a:rPr dirty="0" sz="1600" spc="-4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Diabetes</a:t>
            </a:r>
            <a:r>
              <a:rPr dirty="0" sz="1600" spc="-4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and</a:t>
            </a:r>
            <a:r>
              <a:rPr dirty="0" sz="1600" spc="-4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Digestive</a:t>
            </a:r>
            <a:r>
              <a:rPr dirty="0" sz="1600" spc="-5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and</a:t>
            </a:r>
            <a:r>
              <a:rPr dirty="0" sz="1600" spc="-4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Kidney</a:t>
            </a:r>
            <a:r>
              <a:rPr dirty="0" sz="1600" spc="-40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Diseases</a:t>
            </a:r>
            <a:r>
              <a:rPr dirty="0" sz="1600" spc="-35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(NIDDK)</a:t>
            </a:r>
            <a:endParaRPr sz="1600">
              <a:latin typeface="Arial Narrow"/>
              <a:cs typeface="Arial Narrow"/>
            </a:endParaRPr>
          </a:p>
          <a:p>
            <a:pPr marL="12700">
              <a:lnSpc>
                <a:spcPts val="1810"/>
              </a:lnSpc>
            </a:pPr>
            <a:r>
              <a:rPr dirty="0" sz="1600" b="1">
                <a:latin typeface="Arial Narrow"/>
                <a:cs typeface="Arial Narrow"/>
              </a:rPr>
              <a:t>Study</a:t>
            </a:r>
            <a:r>
              <a:rPr dirty="0" sz="1600" spc="-35" b="1">
                <a:latin typeface="Arial Narrow"/>
                <a:cs typeface="Arial Narrow"/>
              </a:rPr>
              <a:t> </a:t>
            </a:r>
            <a:r>
              <a:rPr dirty="0" sz="1600" b="1">
                <a:latin typeface="Arial Narrow"/>
                <a:cs typeface="Arial Narrow"/>
              </a:rPr>
              <a:t>period:</a:t>
            </a:r>
            <a:r>
              <a:rPr dirty="0" sz="1600" spc="-25" b="1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9/1/17</a:t>
            </a:r>
            <a:r>
              <a:rPr dirty="0" sz="1600" spc="-35">
                <a:latin typeface="Arial Narrow"/>
                <a:cs typeface="Arial Narrow"/>
              </a:rPr>
              <a:t> </a:t>
            </a:r>
            <a:r>
              <a:rPr dirty="0" sz="1600">
                <a:latin typeface="Arial Narrow"/>
                <a:cs typeface="Arial Narrow"/>
              </a:rPr>
              <a:t>–</a:t>
            </a:r>
            <a:r>
              <a:rPr dirty="0" sz="1600" spc="-30">
                <a:latin typeface="Arial Narrow"/>
                <a:cs typeface="Arial Narrow"/>
              </a:rPr>
              <a:t> </a:t>
            </a:r>
            <a:r>
              <a:rPr dirty="0" sz="1600" spc="-10">
                <a:latin typeface="Arial Narrow"/>
                <a:cs typeface="Arial Narrow"/>
              </a:rPr>
              <a:t>8/31/22</a:t>
            </a:r>
            <a:endParaRPr sz="16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7475" marR="5080">
              <a:lnSpc>
                <a:spcPct val="132800"/>
              </a:lnSpc>
              <a:spcBef>
                <a:spcPts val="100"/>
              </a:spcBef>
            </a:pPr>
            <a:r>
              <a:rPr dirty="0" sz="2500"/>
              <a:t>ApproacheS</a:t>
            </a:r>
            <a:r>
              <a:rPr dirty="0" sz="2500" spc="-30"/>
              <a:t> </a:t>
            </a:r>
            <a:r>
              <a:rPr dirty="0" sz="2500"/>
              <a:t>to</a:t>
            </a:r>
            <a:r>
              <a:rPr dirty="0" sz="2500" spc="-30"/>
              <a:t> </a:t>
            </a:r>
            <a:r>
              <a:rPr dirty="0" sz="2500"/>
              <a:t>CHC</a:t>
            </a:r>
            <a:r>
              <a:rPr dirty="0" sz="2500" spc="-25"/>
              <a:t> </a:t>
            </a:r>
            <a:r>
              <a:rPr dirty="0" sz="2500"/>
              <a:t>ImplEmeNtation</a:t>
            </a:r>
            <a:r>
              <a:rPr dirty="0" sz="2500" spc="-30"/>
              <a:t> </a:t>
            </a:r>
            <a:r>
              <a:rPr dirty="0" sz="2500"/>
              <a:t>of</a:t>
            </a:r>
            <a:r>
              <a:rPr dirty="0" sz="2500" spc="-20"/>
              <a:t> </a:t>
            </a:r>
            <a:r>
              <a:rPr dirty="0" sz="2500"/>
              <a:t>SDH</a:t>
            </a:r>
            <a:r>
              <a:rPr dirty="0" sz="2500" spc="-30"/>
              <a:t> </a:t>
            </a:r>
            <a:r>
              <a:rPr dirty="0" sz="2500"/>
              <a:t>Data</a:t>
            </a:r>
            <a:r>
              <a:rPr dirty="0" sz="2500" spc="-25"/>
              <a:t> </a:t>
            </a:r>
            <a:r>
              <a:rPr dirty="0" sz="2500"/>
              <a:t>Collection</a:t>
            </a:r>
            <a:r>
              <a:rPr dirty="0" sz="2500" spc="-30"/>
              <a:t> </a:t>
            </a:r>
            <a:r>
              <a:rPr dirty="0" sz="2500" spc="-25"/>
              <a:t>and </a:t>
            </a:r>
            <a:r>
              <a:rPr dirty="0" sz="2500"/>
              <a:t>Action</a:t>
            </a:r>
            <a:r>
              <a:rPr dirty="0" sz="2500" spc="-45"/>
              <a:t> </a:t>
            </a:r>
            <a:r>
              <a:rPr dirty="0" sz="2500"/>
              <a:t>(ASCEND):</a:t>
            </a:r>
            <a:r>
              <a:rPr dirty="0" sz="2500" spc="-30"/>
              <a:t> </a:t>
            </a:r>
            <a:r>
              <a:rPr dirty="0" sz="2500"/>
              <a:t>Implementation</a:t>
            </a:r>
            <a:r>
              <a:rPr dirty="0" sz="2500" spc="-45"/>
              <a:t> </a:t>
            </a:r>
            <a:r>
              <a:rPr dirty="0" sz="2500"/>
              <a:t>Trial</a:t>
            </a:r>
            <a:r>
              <a:rPr dirty="0" sz="2500" spc="-35"/>
              <a:t> </a:t>
            </a:r>
            <a:r>
              <a:rPr dirty="0" sz="2500"/>
              <a:t>Study</a:t>
            </a:r>
            <a:r>
              <a:rPr dirty="0" sz="2500" spc="-40"/>
              <a:t> </a:t>
            </a:r>
            <a:r>
              <a:rPr dirty="0" sz="2500" spc="-20"/>
              <a:t>Aims</a:t>
            </a:r>
            <a:endParaRPr sz="25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96187" y="5618162"/>
            <a:ext cx="1103312" cy="863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512" y="1905508"/>
            <a:ext cx="7932420" cy="4444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0355" indent="-287655">
              <a:lnSpc>
                <a:spcPct val="100000"/>
              </a:lnSpc>
              <a:spcBef>
                <a:spcPts val="100"/>
              </a:spcBef>
              <a:buClr>
                <a:srgbClr val="7296CE"/>
              </a:buClr>
              <a:buFont typeface="Arial"/>
              <a:buChar char="■"/>
              <a:tabLst>
                <a:tab pos="300355" algn="l"/>
              </a:tabLst>
            </a:pPr>
            <a:r>
              <a:rPr dirty="0" sz="2800" b="1">
                <a:latin typeface="Arial Narrow"/>
                <a:cs typeface="Arial Narrow"/>
              </a:rPr>
              <a:t>Practice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change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involving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spc="-10" b="1">
                <a:latin typeface="Arial Narrow"/>
                <a:cs typeface="Arial Narrow"/>
              </a:rPr>
              <a:t>patient-</a:t>
            </a:r>
            <a:r>
              <a:rPr dirty="0" sz="2800" b="1">
                <a:latin typeface="Arial Narrow"/>
                <a:cs typeface="Arial Narrow"/>
              </a:rPr>
              <a:t>reported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data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b="1">
                <a:latin typeface="Arial Narrow"/>
                <a:cs typeface="Arial Narrow"/>
              </a:rPr>
              <a:t>is</a:t>
            </a:r>
            <a:r>
              <a:rPr dirty="0" sz="2800" spc="-25" b="1">
                <a:latin typeface="Arial Narrow"/>
                <a:cs typeface="Arial Narrow"/>
              </a:rPr>
              <a:t> </a:t>
            </a:r>
            <a:r>
              <a:rPr dirty="0" sz="2800" spc="-20" b="1">
                <a:latin typeface="Arial Narrow"/>
                <a:cs typeface="Arial Narrow"/>
              </a:rPr>
              <a:t>hard</a:t>
            </a:r>
            <a:endParaRPr sz="2800">
              <a:latin typeface="Arial Narrow"/>
              <a:cs typeface="Arial Narrow"/>
            </a:endParaRPr>
          </a:p>
          <a:p>
            <a:pPr lvl="1" marL="467995" marR="34925" indent="-172085">
              <a:lnSpc>
                <a:spcPct val="100800"/>
              </a:lnSpc>
              <a:spcBef>
                <a:spcPts val="2030"/>
              </a:spcBef>
              <a:buClr>
                <a:srgbClr val="7296CE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400">
                <a:latin typeface="Arial Narrow"/>
                <a:cs typeface="Arial Narrow"/>
              </a:rPr>
              <a:t>Workflow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/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staffing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must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be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developed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&amp;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tested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(for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data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collection, </a:t>
            </a:r>
            <a:r>
              <a:rPr dirty="0" sz="2400" spc="-10">
                <a:latin typeface="Arial Narrow"/>
                <a:cs typeface="Arial Narrow"/>
              </a:rPr>
              <a:t>	</a:t>
            </a:r>
            <a:r>
              <a:rPr dirty="0" sz="2400">
                <a:latin typeface="Arial Narrow"/>
                <a:cs typeface="Arial Narrow"/>
              </a:rPr>
              <a:t>review,</a:t>
            </a:r>
            <a:r>
              <a:rPr dirty="0" sz="2400" spc="-6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response)</a:t>
            </a:r>
            <a:endParaRPr sz="2400">
              <a:latin typeface="Arial Narrow"/>
              <a:cs typeface="Arial Narrow"/>
            </a:endParaRPr>
          </a:p>
          <a:p>
            <a:pPr lvl="1" marL="467995" indent="-172085">
              <a:lnSpc>
                <a:spcPct val="100000"/>
              </a:lnSpc>
              <a:spcBef>
                <a:spcPts val="600"/>
              </a:spcBef>
              <a:buClr>
                <a:srgbClr val="7296CE"/>
              </a:buClr>
              <a:buFont typeface="Arial"/>
              <a:buChar char="•"/>
              <a:tabLst>
                <a:tab pos="467995" algn="l"/>
              </a:tabLst>
            </a:pPr>
            <a:r>
              <a:rPr dirty="0" sz="2400">
                <a:latin typeface="Arial Narrow"/>
                <a:cs typeface="Arial Narrow"/>
              </a:rPr>
              <a:t>Overcome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entropy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/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habits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/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clinic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culture</a:t>
            </a:r>
            <a:endParaRPr sz="2400">
              <a:latin typeface="Arial Narrow"/>
              <a:cs typeface="Arial Narrow"/>
            </a:endParaRPr>
          </a:p>
          <a:p>
            <a:pPr lvl="1" marL="467995" indent="-172085">
              <a:lnSpc>
                <a:spcPct val="100000"/>
              </a:lnSpc>
              <a:spcBef>
                <a:spcPts val="530"/>
              </a:spcBef>
              <a:buClr>
                <a:srgbClr val="7296CE"/>
              </a:buClr>
              <a:buFont typeface="Arial"/>
              <a:buChar char="•"/>
              <a:tabLst>
                <a:tab pos="467995" algn="l"/>
              </a:tabLst>
            </a:pPr>
            <a:r>
              <a:rPr dirty="0" sz="2400">
                <a:latin typeface="Arial Narrow"/>
                <a:cs typeface="Arial Narrow"/>
              </a:rPr>
              <a:t>Identify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/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sustain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clinical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champion</a:t>
            </a:r>
            <a:endParaRPr sz="2400">
              <a:latin typeface="Arial Narrow"/>
              <a:cs typeface="Arial Narrow"/>
            </a:endParaRPr>
          </a:p>
          <a:p>
            <a:pPr lvl="1" marL="467995" indent="-172085">
              <a:lnSpc>
                <a:spcPct val="100000"/>
              </a:lnSpc>
              <a:spcBef>
                <a:spcPts val="625"/>
              </a:spcBef>
              <a:buClr>
                <a:srgbClr val="7296CE"/>
              </a:buClr>
              <a:buFont typeface="Arial"/>
              <a:buChar char="•"/>
              <a:tabLst>
                <a:tab pos="467995" algn="l"/>
              </a:tabLst>
            </a:pPr>
            <a:r>
              <a:rPr dirty="0" sz="2400">
                <a:latin typeface="Arial Narrow"/>
                <a:cs typeface="Arial Narrow"/>
              </a:rPr>
              <a:t>Have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resources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to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address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identified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needs?</a:t>
            </a:r>
            <a:endParaRPr sz="2400">
              <a:latin typeface="Arial Narrow"/>
              <a:cs typeface="Arial Narrow"/>
            </a:endParaRPr>
          </a:p>
          <a:p>
            <a:pPr lvl="1" marL="467995" marR="234315" indent="-172085">
              <a:lnSpc>
                <a:spcPct val="100000"/>
              </a:lnSpc>
              <a:spcBef>
                <a:spcPts val="525"/>
              </a:spcBef>
              <a:buClr>
                <a:srgbClr val="7296CE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400">
                <a:latin typeface="Arial Narrow"/>
                <a:cs typeface="Arial Narrow"/>
              </a:rPr>
              <a:t>Ensure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right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staff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see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needed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data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at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right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workflow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step,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&amp;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 spc="-20">
                <a:latin typeface="Arial Narrow"/>
                <a:cs typeface="Arial Narrow"/>
              </a:rPr>
              <a:t>know </a:t>
            </a:r>
            <a:r>
              <a:rPr dirty="0" sz="2400" spc="-20">
                <a:latin typeface="Arial Narrow"/>
                <a:cs typeface="Arial Narrow"/>
              </a:rPr>
              <a:t>	</a:t>
            </a:r>
            <a:r>
              <a:rPr dirty="0" sz="2400">
                <a:latin typeface="Arial Narrow"/>
                <a:cs typeface="Arial Narrow"/>
              </a:rPr>
              <a:t>how</a:t>
            </a:r>
            <a:r>
              <a:rPr dirty="0" sz="2400" spc="-2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to</a:t>
            </a:r>
            <a:r>
              <a:rPr dirty="0" sz="2400" spc="-1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respond</a:t>
            </a:r>
            <a:endParaRPr sz="2400">
              <a:latin typeface="Arial Narrow"/>
              <a:cs typeface="Arial Narrow"/>
            </a:endParaRPr>
          </a:p>
          <a:p>
            <a:pPr lvl="1" marL="467995" indent="-172085">
              <a:lnSpc>
                <a:spcPct val="100000"/>
              </a:lnSpc>
              <a:spcBef>
                <a:spcPts val="625"/>
              </a:spcBef>
              <a:buClr>
                <a:srgbClr val="7296CE"/>
              </a:buClr>
              <a:buFont typeface="Arial"/>
              <a:buChar char="•"/>
              <a:tabLst>
                <a:tab pos="467995" algn="l"/>
              </a:tabLst>
            </a:pPr>
            <a:r>
              <a:rPr dirty="0" sz="2400">
                <a:latin typeface="Arial Narrow"/>
                <a:cs typeface="Arial Narrow"/>
              </a:rPr>
              <a:t>Project</a:t>
            </a:r>
            <a:r>
              <a:rPr dirty="0" sz="2400" spc="-60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overload</a:t>
            </a:r>
            <a:endParaRPr sz="2400">
              <a:latin typeface="Arial Narrow"/>
              <a:cs typeface="Arial Narrow"/>
            </a:endParaRPr>
          </a:p>
          <a:p>
            <a:pPr lvl="1" marL="467995" indent="-172085">
              <a:lnSpc>
                <a:spcPct val="100000"/>
              </a:lnSpc>
              <a:spcBef>
                <a:spcPts val="530"/>
              </a:spcBef>
              <a:buClr>
                <a:srgbClr val="7296CE"/>
              </a:buClr>
              <a:buFont typeface="Arial"/>
              <a:buChar char="•"/>
              <a:tabLst>
                <a:tab pos="467995" algn="l"/>
              </a:tabLst>
            </a:pPr>
            <a:r>
              <a:rPr dirty="0" sz="2400">
                <a:latin typeface="Arial Narrow"/>
                <a:cs typeface="Arial Narrow"/>
              </a:rPr>
              <a:t>Staff</a:t>
            </a:r>
            <a:r>
              <a:rPr dirty="0" sz="2400" spc="-50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turnover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2294" rIns="0" bIns="0" rtlCol="0" vert="horz">
            <a:spAutoFit/>
          </a:bodyPr>
          <a:lstStyle/>
          <a:p>
            <a:pPr marL="95250">
              <a:lnSpc>
                <a:spcPct val="100000"/>
              </a:lnSpc>
              <a:spcBef>
                <a:spcPts val="100"/>
              </a:spcBef>
            </a:pPr>
            <a:r>
              <a:rPr dirty="0"/>
              <a:t>Implementation</a:t>
            </a:r>
            <a:r>
              <a:rPr dirty="0" spc="-95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250" y="5995987"/>
            <a:ext cx="1103312" cy="86201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00355" indent="-287655">
              <a:lnSpc>
                <a:spcPts val="3035"/>
              </a:lnSpc>
              <a:spcBef>
                <a:spcPts val="100"/>
              </a:spcBef>
              <a:buClr>
                <a:srgbClr val="7296CE"/>
              </a:buClr>
              <a:buFont typeface="Arial"/>
              <a:buChar char="■"/>
              <a:tabLst>
                <a:tab pos="300355" algn="l"/>
              </a:tabLst>
            </a:pPr>
            <a:r>
              <a:rPr dirty="0" sz="2800"/>
              <a:t>Starting</a:t>
            </a:r>
            <a:r>
              <a:rPr dirty="0" sz="2800" spc="-25"/>
              <a:t> </a:t>
            </a:r>
            <a:r>
              <a:rPr dirty="0" sz="2800"/>
              <a:t>to</a:t>
            </a:r>
            <a:r>
              <a:rPr dirty="0" sz="2800" spc="-20"/>
              <a:t> </a:t>
            </a:r>
            <a:r>
              <a:rPr dirty="0" sz="2800"/>
              <a:t>collect</a:t>
            </a:r>
            <a:r>
              <a:rPr dirty="0" sz="2800" spc="-20"/>
              <a:t> </a:t>
            </a:r>
            <a:r>
              <a:rPr dirty="0" sz="2800"/>
              <a:t>/</a:t>
            </a:r>
            <a:r>
              <a:rPr dirty="0" sz="2800" spc="-15"/>
              <a:t> </a:t>
            </a:r>
            <a:r>
              <a:rPr dirty="0" sz="2800"/>
              <a:t>act</a:t>
            </a:r>
            <a:r>
              <a:rPr dirty="0" sz="2800" spc="-20"/>
              <a:t> </a:t>
            </a:r>
            <a:r>
              <a:rPr dirty="0" sz="2800"/>
              <a:t>on</a:t>
            </a:r>
            <a:r>
              <a:rPr dirty="0" sz="2800" spc="-20"/>
              <a:t> </a:t>
            </a:r>
            <a:r>
              <a:rPr dirty="0" sz="2800"/>
              <a:t>SDH</a:t>
            </a:r>
            <a:r>
              <a:rPr dirty="0" sz="2800" spc="-10"/>
              <a:t> </a:t>
            </a:r>
            <a:r>
              <a:rPr dirty="0" sz="2800"/>
              <a:t>data</a:t>
            </a:r>
            <a:r>
              <a:rPr dirty="0" sz="2800" spc="-20"/>
              <a:t> </a:t>
            </a:r>
            <a:r>
              <a:rPr dirty="0" sz="2800"/>
              <a:t>can</a:t>
            </a:r>
            <a:r>
              <a:rPr dirty="0" sz="2800" spc="-20"/>
              <a:t> </a:t>
            </a:r>
            <a:r>
              <a:rPr dirty="0" sz="2800"/>
              <a:t>be</a:t>
            </a:r>
            <a:r>
              <a:rPr dirty="0" sz="2800" spc="-30"/>
              <a:t> </a:t>
            </a:r>
            <a:r>
              <a:rPr dirty="0" sz="2800" spc="-10" i="1">
                <a:latin typeface="Arial Narrow"/>
                <a:cs typeface="Arial Narrow"/>
              </a:rPr>
              <a:t>especially</a:t>
            </a:r>
            <a:endParaRPr sz="2800">
              <a:latin typeface="Arial Narrow"/>
              <a:cs typeface="Arial Narrow"/>
            </a:endParaRPr>
          </a:p>
          <a:p>
            <a:pPr marL="300990">
              <a:lnSpc>
                <a:spcPts val="3035"/>
              </a:lnSpc>
            </a:pPr>
            <a:r>
              <a:rPr dirty="0" sz="2800" spc="-10"/>
              <a:t>challenging</a:t>
            </a:r>
            <a:endParaRPr sz="2800"/>
          </a:p>
          <a:p>
            <a:pPr lvl="1" marL="643255" indent="-227329">
              <a:lnSpc>
                <a:spcPct val="100000"/>
              </a:lnSpc>
              <a:spcBef>
                <a:spcPts val="1115"/>
              </a:spcBef>
              <a:buClr>
                <a:srgbClr val="7296CE"/>
              </a:buClr>
              <a:buFont typeface="Arial"/>
              <a:buChar char="•"/>
              <a:tabLst>
                <a:tab pos="643255" algn="l"/>
              </a:tabLst>
            </a:pPr>
            <a:r>
              <a:rPr dirty="0" sz="2400" spc="-10">
                <a:latin typeface="Arial Narrow"/>
                <a:cs typeface="Arial Narrow"/>
              </a:rPr>
              <a:t>Re-</a:t>
            </a:r>
            <a:r>
              <a:rPr dirty="0" sz="2400">
                <a:latin typeface="Arial Narrow"/>
                <a:cs typeface="Arial Narrow"/>
              </a:rPr>
              <a:t>thinking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clinical</a:t>
            </a:r>
            <a:r>
              <a:rPr dirty="0" sz="2400" spc="-5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team</a:t>
            </a:r>
            <a:r>
              <a:rPr dirty="0" sz="2400" spc="-5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responsibilities,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role,</a:t>
            </a:r>
            <a:r>
              <a:rPr dirty="0" sz="2400" spc="-4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culture</a:t>
            </a:r>
            <a:endParaRPr sz="24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40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Is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there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leadership</a:t>
            </a:r>
            <a:r>
              <a:rPr dirty="0" sz="2000" spc="-40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support?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 i="1">
                <a:latin typeface="Arial Narrow"/>
                <a:cs typeface="Arial Narrow"/>
              </a:rPr>
              <a:t>Buy-</a:t>
            </a:r>
            <a:r>
              <a:rPr dirty="0" sz="2000" i="1">
                <a:latin typeface="Arial Narrow"/>
                <a:cs typeface="Arial Narrow"/>
              </a:rPr>
              <a:t>in</a:t>
            </a:r>
            <a:r>
              <a:rPr dirty="0" sz="2000" spc="-40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from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clinic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staff?</a:t>
            </a:r>
            <a:endParaRPr sz="2000">
              <a:latin typeface="Arial Narrow"/>
              <a:cs typeface="Arial Narrow"/>
            </a:endParaRPr>
          </a:p>
          <a:p>
            <a:pPr lvl="2" marL="986790" indent="-228600">
              <a:lnSpc>
                <a:spcPct val="100000"/>
              </a:lnSpc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Do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feel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able</a:t>
            </a:r>
            <a:r>
              <a:rPr dirty="0" sz="2000" spc="-40" i="1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to</a:t>
            </a:r>
            <a:r>
              <a:rPr dirty="0" sz="2000" spc="-35" i="1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conduct</a:t>
            </a:r>
            <a:r>
              <a:rPr dirty="0" sz="2000" spc="-45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screening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effectively?</a:t>
            </a:r>
            <a:endParaRPr sz="2000">
              <a:latin typeface="Arial Narrow"/>
              <a:cs typeface="Arial Narrow"/>
            </a:endParaRPr>
          </a:p>
          <a:p>
            <a:pPr lvl="1" marL="643255" marR="103505" indent="-227329">
              <a:lnSpc>
                <a:spcPct val="100800"/>
              </a:lnSpc>
              <a:spcBef>
                <a:spcPts val="1765"/>
              </a:spcBef>
              <a:buClr>
                <a:srgbClr val="7296CE"/>
              </a:buClr>
              <a:buFont typeface="Arial"/>
              <a:buChar char="•"/>
              <a:tabLst>
                <a:tab pos="644525" algn="l"/>
              </a:tabLst>
            </a:pPr>
            <a:r>
              <a:rPr dirty="0" sz="2400">
                <a:latin typeface="Arial Narrow"/>
                <a:cs typeface="Arial Narrow"/>
              </a:rPr>
              <a:t>Clinics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must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decide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who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to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screen,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how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often,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what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for,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which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tool, </a:t>
            </a:r>
            <a:r>
              <a:rPr dirty="0" sz="2400" spc="-10">
                <a:latin typeface="Arial Narrow"/>
                <a:cs typeface="Arial Narrow"/>
              </a:rPr>
              <a:t>	</a:t>
            </a:r>
            <a:r>
              <a:rPr dirty="0" sz="2400">
                <a:latin typeface="Arial Narrow"/>
                <a:cs typeface="Arial Narrow"/>
              </a:rPr>
              <a:t>which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patients,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how</a:t>
            </a:r>
            <a:r>
              <a:rPr dirty="0" sz="2400" spc="-2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to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act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...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 i="1">
                <a:latin typeface="Arial Narrow"/>
                <a:cs typeface="Arial Narrow"/>
              </a:rPr>
              <a:t>without</a:t>
            </a:r>
            <a:r>
              <a:rPr dirty="0" sz="2400" spc="-30" i="1">
                <a:latin typeface="Arial Narrow"/>
                <a:cs typeface="Arial Narrow"/>
              </a:rPr>
              <a:t> </a:t>
            </a:r>
            <a:r>
              <a:rPr dirty="0" sz="2400" i="1">
                <a:latin typeface="Arial Narrow"/>
                <a:cs typeface="Arial Narrow"/>
              </a:rPr>
              <a:t>guidelines</a:t>
            </a:r>
            <a:r>
              <a:rPr dirty="0" sz="2400" spc="-30" i="1">
                <a:latin typeface="Arial Narrow"/>
                <a:cs typeface="Arial Narrow"/>
              </a:rPr>
              <a:t> </a:t>
            </a:r>
            <a:r>
              <a:rPr dirty="0" sz="2400" i="1">
                <a:latin typeface="Arial Narrow"/>
                <a:cs typeface="Arial Narrow"/>
              </a:rPr>
              <a:t>or</a:t>
            </a:r>
            <a:r>
              <a:rPr dirty="0" sz="2400" spc="-35" i="1">
                <a:latin typeface="Arial Narrow"/>
                <a:cs typeface="Arial Narrow"/>
              </a:rPr>
              <a:t> </a:t>
            </a:r>
            <a:r>
              <a:rPr dirty="0" sz="2400" spc="-10" i="1">
                <a:latin typeface="Arial Narrow"/>
                <a:cs typeface="Arial Narrow"/>
              </a:rPr>
              <a:t>evidence</a:t>
            </a:r>
            <a:endParaRPr sz="24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15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2000">
                <a:latin typeface="Arial Narrow"/>
                <a:cs typeface="Arial Narrow"/>
              </a:rPr>
              <a:t>And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decide: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Why</a:t>
            </a:r>
            <a:r>
              <a:rPr dirty="0" sz="2000" spc="-35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do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they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want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these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data?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i="1">
                <a:latin typeface="Arial Narrow"/>
                <a:cs typeface="Arial Narrow"/>
              </a:rPr>
              <a:t>What</a:t>
            </a:r>
            <a:r>
              <a:rPr dirty="0" sz="2000" spc="-45" i="1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will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they</a:t>
            </a:r>
            <a:r>
              <a:rPr dirty="0" sz="2000" spc="-3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use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them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for?</a:t>
            </a:r>
            <a:endParaRPr sz="2000">
              <a:latin typeface="Arial Narrow"/>
              <a:cs typeface="Arial Narrow"/>
            </a:endParaRPr>
          </a:p>
          <a:p>
            <a:pPr lvl="1" marL="643255" indent="-227329">
              <a:lnSpc>
                <a:spcPct val="100000"/>
              </a:lnSpc>
              <a:spcBef>
                <a:spcPts val="2215"/>
              </a:spcBef>
              <a:buClr>
                <a:srgbClr val="7296CE"/>
              </a:buClr>
              <a:buFont typeface="Arial"/>
              <a:buChar char="•"/>
              <a:tabLst>
                <a:tab pos="643255" algn="l"/>
              </a:tabLst>
            </a:pPr>
            <a:r>
              <a:rPr dirty="0" sz="2400" i="1">
                <a:latin typeface="Arial Narrow"/>
                <a:cs typeface="Arial Narrow"/>
              </a:rPr>
              <a:t>Why</a:t>
            </a:r>
            <a:r>
              <a:rPr dirty="0" sz="2400" spc="-40" i="1">
                <a:latin typeface="Arial Narrow"/>
                <a:cs typeface="Arial Narrow"/>
              </a:rPr>
              <a:t> </a:t>
            </a:r>
            <a:r>
              <a:rPr dirty="0" sz="2400" i="1">
                <a:latin typeface="Arial Narrow"/>
                <a:cs typeface="Arial Narrow"/>
              </a:rPr>
              <a:t>screen</a:t>
            </a:r>
            <a:r>
              <a:rPr dirty="0" sz="2400" spc="-20" i="1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for</a:t>
            </a:r>
            <a:r>
              <a:rPr dirty="0" sz="2400" spc="-4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factors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that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clinic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staff</a:t>
            </a:r>
            <a:r>
              <a:rPr dirty="0" sz="2400" spc="-30">
                <a:latin typeface="Arial Narrow"/>
                <a:cs typeface="Arial Narrow"/>
              </a:rPr>
              <a:t> </a:t>
            </a:r>
            <a:r>
              <a:rPr dirty="0" sz="2400">
                <a:latin typeface="Arial Narrow"/>
                <a:cs typeface="Arial Narrow"/>
              </a:rPr>
              <a:t>cannot</a:t>
            </a:r>
            <a:r>
              <a:rPr dirty="0" sz="2400" spc="-35">
                <a:latin typeface="Arial Narrow"/>
                <a:cs typeface="Arial Narrow"/>
              </a:rPr>
              <a:t> </a:t>
            </a:r>
            <a:r>
              <a:rPr dirty="0" sz="2400" spc="-10">
                <a:latin typeface="Arial Narrow"/>
                <a:cs typeface="Arial Narrow"/>
              </a:rPr>
              <a:t>address?</a:t>
            </a:r>
            <a:endParaRPr sz="2400">
              <a:latin typeface="Arial Narrow"/>
              <a:cs typeface="Arial Narrow"/>
            </a:endParaRPr>
          </a:p>
          <a:p>
            <a:pPr lvl="2" marL="987425" marR="5080" indent="-228600">
              <a:lnSpc>
                <a:spcPct val="100000"/>
              </a:lnSpc>
              <a:spcBef>
                <a:spcPts val="15"/>
              </a:spcBef>
              <a:buClr>
                <a:srgbClr val="7296CE"/>
              </a:buClr>
              <a:buFont typeface="Arial"/>
              <a:buChar char="•"/>
              <a:tabLst>
                <a:tab pos="987425" algn="l"/>
              </a:tabLst>
            </a:pPr>
            <a:r>
              <a:rPr dirty="0" sz="2000">
                <a:latin typeface="Arial Narrow"/>
                <a:cs typeface="Arial Narrow"/>
              </a:rPr>
              <a:t>Potentially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distressing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for</a:t>
            </a:r>
            <a:r>
              <a:rPr dirty="0" sz="2000" spc="-4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/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patients,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but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...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can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yield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information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critical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 spc="-25">
                <a:latin typeface="Arial Narrow"/>
                <a:cs typeface="Arial Narrow"/>
              </a:rPr>
              <a:t>to </a:t>
            </a:r>
            <a:r>
              <a:rPr dirty="0" sz="2000">
                <a:latin typeface="Arial Narrow"/>
                <a:cs typeface="Arial Narrow"/>
              </a:rPr>
              <a:t>care</a:t>
            </a:r>
            <a:r>
              <a:rPr dirty="0" sz="2000" spc="-7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decisions,</a:t>
            </a:r>
            <a:r>
              <a:rPr dirty="0" sz="2000" spc="-7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advocacy,</a:t>
            </a:r>
            <a:r>
              <a:rPr dirty="0" sz="2000" spc="-7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resourcing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79246" rIns="0" bIns="0" rtlCol="0" vert="horz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Implementation</a:t>
            </a:r>
            <a:r>
              <a:rPr dirty="0" spc="-95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250" y="5995987"/>
            <a:ext cx="1103312" cy="86201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0076" rIns="0" bIns="0" rtlCol="0" vert="horz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7296CE"/>
              </a:buClr>
              <a:buFont typeface="Arial"/>
              <a:buChar char="■"/>
              <a:tabLst>
                <a:tab pos="300990" algn="l"/>
              </a:tabLst>
            </a:pPr>
            <a:r>
              <a:rPr dirty="0"/>
              <a:t>Starting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collect</a:t>
            </a:r>
            <a:r>
              <a:rPr dirty="0" spc="-30"/>
              <a:t> </a:t>
            </a:r>
            <a:r>
              <a:rPr dirty="0"/>
              <a:t>/</a:t>
            </a:r>
            <a:r>
              <a:rPr dirty="0" spc="-30"/>
              <a:t> </a:t>
            </a:r>
            <a:r>
              <a:rPr dirty="0"/>
              <a:t>act</a:t>
            </a:r>
            <a:r>
              <a:rPr dirty="0" spc="-30"/>
              <a:t> </a:t>
            </a:r>
            <a:r>
              <a:rPr dirty="0"/>
              <a:t>on</a:t>
            </a:r>
            <a:r>
              <a:rPr dirty="0" spc="-35"/>
              <a:t> </a:t>
            </a:r>
            <a:r>
              <a:rPr dirty="0"/>
              <a:t>SDH</a:t>
            </a:r>
            <a:r>
              <a:rPr dirty="0" spc="-25"/>
              <a:t> </a:t>
            </a:r>
            <a:r>
              <a:rPr dirty="0"/>
              <a:t>data</a:t>
            </a:r>
            <a:r>
              <a:rPr dirty="0" spc="-20"/>
              <a:t> </a:t>
            </a:r>
            <a:r>
              <a:rPr dirty="0"/>
              <a:t>can</a:t>
            </a:r>
            <a:r>
              <a:rPr dirty="0" spc="-35"/>
              <a:t> </a:t>
            </a:r>
            <a:r>
              <a:rPr dirty="0"/>
              <a:t>be</a:t>
            </a:r>
            <a:r>
              <a:rPr dirty="0" spc="-5"/>
              <a:t> </a:t>
            </a:r>
            <a:r>
              <a:rPr dirty="0" i="1">
                <a:latin typeface="Arial Narrow"/>
                <a:cs typeface="Arial Narrow"/>
              </a:rPr>
              <a:t>especially</a:t>
            </a:r>
            <a:r>
              <a:rPr dirty="0" spc="-20" i="1">
                <a:latin typeface="Arial Narrow"/>
                <a:cs typeface="Arial Narrow"/>
              </a:rPr>
              <a:t> </a:t>
            </a:r>
            <a:r>
              <a:rPr dirty="0" spc="-10"/>
              <a:t>challenging</a:t>
            </a:r>
          </a:p>
          <a:p>
            <a:pPr lvl="1" marL="643890" indent="-227965">
              <a:lnSpc>
                <a:spcPct val="100000"/>
              </a:lnSpc>
              <a:spcBef>
                <a:spcPts val="1814"/>
              </a:spcBef>
              <a:buClr>
                <a:srgbClr val="7296CE"/>
              </a:buClr>
              <a:buFont typeface="Arial"/>
              <a:buChar char="•"/>
              <a:tabLst>
                <a:tab pos="643890" algn="l"/>
              </a:tabLst>
            </a:pPr>
            <a:r>
              <a:rPr dirty="0" sz="2000">
                <a:latin typeface="Arial Narrow"/>
                <a:cs typeface="Arial Narrow"/>
              </a:rPr>
              <a:t>Consider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roles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/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staffing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 spc="-20">
                <a:latin typeface="Arial Narrow"/>
                <a:cs typeface="Arial Narrow"/>
              </a:rPr>
              <a:t>needs</a:t>
            </a:r>
            <a:endParaRPr sz="2000">
              <a:latin typeface="Arial Narrow"/>
              <a:cs typeface="Arial Narrow"/>
            </a:endParaRPr>
          </a:p>
          <a:p>
            <a:pPr lvl="2" marL="986790" indent="-227965">
              <a:lnSpc>
                <a:spcPct val="100000"/>
              </a:lnSpc>
              <a:spcBef>
                <a:spcPts val="5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1800">
                <a:latin typeface="Arial Narrow"/>
                <a:cs typeface="Arial Narrow"/>
              </a:rPr>
              <a:t>Ideally,</a:t>
            </a:r>
            <a:r>
              <a:rPr dirty="0" sz="1800" spc="-4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PCPs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should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i="1">
                <a:latin typeface="Arial Narrow"/>
                <a:cs typeface="Arial Narrow"/>
              </a:rPr>
              <a:t>not</a:t>
            </a:r>
            <a:r>
              <a:rPr dirty="0" sz="1800" spc="-35" i="1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collect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3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data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themselves</a:t>
            </a:r>
            <a:endParaRPr sz="1800">
              <a:latin typeface="Arial Narrow"/>
              <a:cs typeface="Arial Narrow"/>
            </a:endParaRPr>
          </a:p>
          <a:p>
            <a:pPr lvl="2" marL="986790" indent="-228600">
              <a:lnSpc>
                <a:spcPct val="100000"/>
              </a:lnSpc>
              <a:spcBef>
                <a:spcPts val="50"/>
              </a:spcBef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1800">
                <a:latin typeface="Arial Narrow"/>
                <a:cs typeface="Arial Narrow"/>
              </a:rPr>
              <a:t>Support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staff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–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who?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Are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they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always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available?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ts val="2390"/>
              </a:lnSpc>
              <a:spcBef>
                <a:spcPts val="1839"/>
              </a:spcBef>
              <a:buClr>
                <a:srgbClr val="7296CE"/>
              </a:buClr>
              <a:buFont typeface="Arial"/>
              <a:buChar char="•"/>
              <a:tabLst>
                <a:tab pos="643890" algn="l"/>
              </a:tabLst>
            </a:pPr>
            <a:r>
              <a:rPr dirty="0" sz="2000">
                <a:latin typeface="Arial Narrow"/>
                <a:cs typeface="Arial Narrow"/>
              </a:rPr>
              <a:t>Consider</a:t>
            </a:r>
            <a:r>
              <a:rPr dirty="0" sz="2000" spc="-7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best</a:t>
            </a:r>
            <a:r>
              <a:rPr dirty="0" sz="2000" spc="-7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workflows,</a:t>
            </a:r>
            <a:r>
              <a:rPr dirty="0" sz="2000" spc="-65">
                <a:latin typeface="Arial Narrow"/>
                <a:cs typeface="Arial Narrow"/>
              </a:rPr>
              <a:t> </a:t>
            </a:r>
            <a:r>
              <a:rPr dirty="0" sz="2000" spc="-20" i="1">
                <a:latin typeface="Arial Narrow"/>
                <a:cs typeface="Arial Narrow"/>
              </a:rPr>
              <a:t>e.g.:</a:t>
            </a:r>
            <a:endParaRPr sz="2000">
              <a:latin typeface="Arial Narrow"/>
              <a:cs typeface="Arial Narrow"/>
            </a:endParaRPr>
          </a:p>
          <a:p>
            <a:pPr lvl="2" marL="986790" indent="-227965">
              <a:lnSpc>
                <a:spcPts val="2130"/>
              </a:lnSpc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1800">
                <a:latin typeface="Arial Narrow"/>
                <a:cs typeface="Arial Narrow"/>
              </a:rPr>
              <a:t>If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SDH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data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collected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on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paper,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who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enters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it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&amp;</a:t>
            </a:r>
            <a:r>
              <a:rPr dirty="0" sz="1800" spc="-3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when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impacts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use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options</a:t>
            </a:r>
            <a:endParaRPr sz="1800">
              <a:latin typeface="Arial Narrow"/>
              <a:cs typeface="Arial Narrow"/>
            </a:endParaRPr>
          </a:p>
          <a:p>
            <a:pPr lvl="2" marL="986790" indent="-227965">
              <a:lnSpc>
                <a:spcPts val="2135"/>
              </a:lnSpc>
              <a:buClr>
                <a:srgbClr val="7296CE"/>
              </a:buClr>
              <a:buFont typeface="Arial"/>
              <a:buChar char="•"/>
              <a:tabLst>
                <a:tab pos="986790" algn="l"/>
              </a:tabLst>
            </a:pPr>
            <a:r>
              <a:rPr dirty="0" sz="1800">
                <a:latin typeface="Arial Narrow"/>
                <a:cs typeface="Arial Narrow"/>
              </a:rPr>
              <a:t>Warm</a:t>
            </a:r>
            <a:r>
              <a:rPr dirty="0" sz="1800" spc="-2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hand-</a:t>
            </a:r>
            <a:r>
              <a:rPr dirty="0" sz="1800">
                <a:latin typeface="Arial Narrow"/>
                <a:cs typeface="Arial Narrow"/>
              </a:rPr>
              <a:t>offs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/</a:t>
            </a:r>
            <a:r>
              <a:rPr dirty="0" sz="1800" spc="-15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1-on-</a:t>
            </a:r>
            <a:r>
              <a:rPr dirty="0" sz="1800">
                <a:latin typeface="Arial Narrow"/>
                <a:cs typeface="Arial Narrow"/>
              </a:rPr>
              <a:t>1</a:t>
            </a:r>
            <a:r>
              <a:rPr dirty="0" sz="1800" spc="-1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may</a:t>
            </a:r>
            <a:r>
              <a:rPr dirty="0" sz="1800" spc="-1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be</a:t>
            </a:r>
            <a:r>
              <a:rPr dirty="0" sz="1800" spc="-15">
                <a:latin typeface="Arial Narrow"/>
                <a:cs typeface="Arial Narrow"/>
              </a:rPr>
              <a:t> </a:t>
            </a:r>
            <a:r>
              <a:rPr dirty="0" sz="1800">
                <a:latin typeface="Arial Narrow"/>
                <a:cs typeface="Arial Narrow"/>
              </a:rPr>
              <a:t>essential;</a:t>
            </a:r>
            <a:r>
              <a:rPr dirty="0" sz="1800" spc="-20">
                <a:latin typeface="Arial Narrow"/>
                <a:cs typeface="Arial Narrow"/>
              </a:rPr>
              <a:t> </a:t>
            </a:r>
            <a:r>
              <a:rPr dirty="0" sz="1800" spc="-10">
                <a:latin typeface="Arial Narrow"/>
                <a:cs typeface="Arial Narrow"/>
              </a:rPr>
              <a:t>feasible?</a:t>
            </a:r>
            <a:endParaRPr sz="18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1839"/>
              </a:spcBef>
              <a:buClr>
                <a:srgbClr val="7296CE"/>
              </a:buClr>
              <a:buFont typeface="Arial"/>
              <a:buChar char="•"/>
              <a:tabLst>
                <a:tab pos="643890" algn="l"/>
              </a:tabLst>
            </a:pPr>
            <a:r>
              <a:rPr dirty="0" sz="2000">
                <a:latin typeface="Arial Narrow"/>
                <a:cs typeface="Arial Narrow"/>
              </a:rPr>
              <a:t>Ensure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right</a:t>
            </a:r>
            <a:r>
              <a:rPr dirty="0" sz="2000" spc="-6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staff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can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access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needed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tools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(security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clearance,</a:t>
            </a:r>
            <a:r>
              <a:rPr dirty="0" sz="2000" spc="-6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training)</a:t>
            </a:r>
            <a:endParaRPr sz="20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505"/>
              </a:spcBef>
              <a:buClr>
                <a:srgbClr val="7296CE"/>
              </a:buClr>
              <a:buFont typeface="Arial"/>
              <a:buChar char="•"/>
              <a:tabLst>
                <a:tab pos="643890" algn="l"/>
              </a:tabLst>
            </a:pPr>
            <a:r>
              <a:rPr dirty="0" sz="2000">
                <a:latin typeface="Arial Narrow"/>
                <a:cs typeface="Arial Narrow"/>
              </a:rPr>
              <a:t>Are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there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payment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structures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support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</a:t>
            </a:r>
            <a:r>
              <a:rPr dirty="0" sz="2000" spc="-45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work?</a:t>
            </a:r>
            <a:endParaRPr sz="2000">
              <a:latin typeface="Arial Narrow"/>
              <a:cs typeface="Arial Narrow"/>
            </a:endParaRPr>
          </a:p>
          <a:p>
            <a:pPr lvl="1" marL="643890" indent="-227965">
              <a:lnSpc>
                <a:spcPct val="100000"/>
              </a:lnSpc>
              <a:spcBef>
                <a:spcPts val="385"/>
              </a:spcBef>
              <a:buClr>
                <a:srgbClr val="7296CE"/>
              </a:buClr>
              <a:buFont typeface="Arial"/>
              <a:buChar char="•"/>
              <a:tabLst>
                <a:tab pos="643890" algn="l"/>
              </a:tabLst>
            </a:pPr>
            <a:r>
              <a:rPr dirty="0" sz="2000">
                <a:latin typeface="Arial Narrow"/>
                <a:cs typeface="Arial Narrow"/>
              </a:rPr>
              <a:t>Decision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support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related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to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SDH,</a:t>
            </a:r>
            <a:r>
              <a:rPr dirty="0" sz="2000" spc="-55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other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>
                <a:latin typeface="Arial Narrow"/>
                <a:cs typeface="Arial Narrow"/>
              </a:rPr>
              <a:t>than</a:t>
            </a:r>
            <a:r>
              <a:rPr dirty="0" sz="2000" spc="-50">
                <a:latin typeface="Arial Narrow"/>
                <a:cs typeface="Arial Narrow"/>
              </a:rPr>
              <a:t> </a:t>
            </a:r>
            <a:r>
              <a:rPr dirty="0" sz="2000" spc="-10">
                <a:latin typeface="Arial Narrow"/>
                <a:cs typeface="Arial Narrow"/>
              </a:rPr>
              <a:t>referral-making?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24382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100"/>
              </a:spcBef>
            </a:pPr>
            <a:r>
              <a:rPr dirty="0"/>
              <a:t>Implementation</a:t>
            </a:r>
            <a:r>
              <a:rPr dirty="0" spc="-95"/>
              <a:t> </a:t>
            </a:r>
            <a:r>
              <a:rPr dirty="0" spc="-10"/>
              <a:t>barriers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250" y="5995987"/>
            <a:ext cx="1103312" cy="86201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latin typeface="Arial"/>
                <a:cs typeface="Arial"/>
              </a:rPr>
              <a:t>©</a:t>
            </a:r>
            <a:r>
              <a:rPr dirty="0" spc="-30">
                <a:latin typeface="Arial"/>
                <a:cs typeface="Arial"/>
              </a:rPr>
              <a:t> </a:t>
            </a:r>
            <a:r>
              <a:rPr dirty="0"/>
              <a:t>2017,</a:t>
            </a:r>
            <a:r>
              <a:rPr dirty="0" spc="-30"/>
              <a:t> </a:t>
            </a:r>
            <a:r>
              <a:rPr dirty="0"/>
              <a:t>KAISER</a:t>
            </a:r>
            <a:r>
              <a:rPr dirty="0" spc="-25"/>
              <a:t> </a:t>
            </a:r>
            <a:r>
              <a:rPr dirty="0"/>
              <a:t>PERMANENTE</a:t>
            </a:r>
            <a:r>
              <a:rPr dirty="0" spc="-30"/>
              <a:t> </a:t>
            </a:r>
            <a:r>
              <a:rPr dirty="0"/>
              <a:t>CENTER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0"/>
              <a:t> </a:t>
            </a:r>
            <a:r>
              <a:rPr dirty="0"/>
              <a:t>HEALTH</a:t>
            </a:r>
            <a:r>
              <a:rPr dirty="0" spc="-25"/>
              <a:t> </a:t>
            </a:r>
            <a:r>
              <a:rPr dirty="0" spc="-10"/>
              <a:t>RESEARCH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05_ResearchImplementation_RachelGold_0128</dc:title>
  <dcterms:created xsi:type="dcterms:W3CDTF">2026-06-17T21:57:21Z</dcterms:created>
  <dcterms:modified xsi:type="dcterms:W3CDTF">2026-06-17T21:57:21Z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2019-02-08T00:00:00Z</vt:filetime>
  </property>
  <property fmtid="{D5CDD505-2E9C-101B-9397-08002B2CF9AE}" pid="3" name="Creator">
    <vt:lpwstr>PowerPoint</vt:lpwstr>
  </property>
  <property fmtid="{D5CDD505-2E9C-101B-9397-08002B2CF9AE}" pid="4" name="LastSaved">
    <vt:filetime>2026-06-17T00:00:00Z</vt:filetime>
  </property>
  <property fmtid="{D5CDD505-2E9C-101B-9397-08002B2CF9AE}" pid="5" name="Producer">
    <vt:lpwstr>Mac OS X 10.13.3 Quartz PDFContext</vt:lpwstr>
  </property>
</Properties>
</file>