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985" y="471932"/>
            <a:ext cx="252476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5527" y="1811019"/>
            <a:ext cx="989838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349607" y="944371"/>
            <a:ext cx="9069070" cy="221742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461009" marR="454659" indent="2124075">
              <a:lnSpc>
                <a:spcPct val="100800"/>
              </a:lnSpc>
              <a:spcBef>
                <a:spcPts val="50"/>
              </a:spcBef>
            </a:pPr>
            <a:r>
              <a:rPr dirty="0" spc="-300">
                <a:solidFill>
                  <a:srgbClr val="FFFFFF"/>
                </a:solidFill>
              </a:rPr>
              <a:t>Should</a:t>
            </a:r>
            <a:r>
              <a:rPr dirty="0" spc="-210">
                <a:solidFill>
                  <a:srgbClr val="FFFFFF"/>
                </a:solidFill>
              </a:rPr>
              <a:t> </a:t>
            </a:r>
            <a:r>
              <a:rPr dirty="0" spc="-135">
                <a:solidFill>
                  <a:srgbClr val="FFFFFF"/>
                </a:solidFill>
              </a:rPr>
              <a:t>there</a:t>
            </a:r>
            <a:r>
              <a:rPr dirty="0" spc="-210">
                <a:solidFill>
                  <a:srgbClr val="FFFFFF"/>
                </a:solidFill>
              </a:rPr>
              <a:t> </a:t>
            </a:r>
            <a:r>
              <a:rPr dirty="0" spc="-280">
                <a:solidFill>
                  <a:srgbClr val="FFFFFF"/>
                </a:solidFill>
              </a:rPr>
              <a:t>be </a:t>
            </a:r>
            <a:r>
              <a:rPr dirty="0" spc="-254">
                <a:solidFill>
                  <a:srgbClr val="FFFFFF"/>
                </a:solidFill>
              </a:rPr>
              <a:t>common</a:t>
            </a:r>
            <a:r>
              <a:rPr dirty="0" spc="-195">
                <a:solidFill>
                  <a:srgbClr val="FFFFFF"/>
                </a:solidFill>
              </a:rPr>
              <a:t> </a:t>
            </a:r>
            <a:r>
              <a:rPr dirty="0" spc="-160">
                <a:solidFill>
                  <a:srgbClr val="FFFFFF"/>
                </a:solidFill>
              </a:rPr>
              <a:t>health</a:t>
            </a:r>
            <a:r>
              <a:rPr dirty="0" spc="-190">
                <a:solidFill>
                  <a:srgbClr val="FFFFFF"/>
                </a:solidFill>
              </a:rPr>
              <a:t> </a:t>
            </a:r>
            <a:r>
              <a:rPr dirty="0" spc="-204">
                <a:solidFill>
                  <a:srgbClr val="FFFFFF"/>
                </a:solidFill>
              </a:rPr>
              <a:t>outcome</a:t>
            </a:r>
            <a:r>
              <a:rPr dirty="0" spc="-195">
                <a:solidFill>
                  <a:srgbClr val="FFFFFF"/>
                </a:solidFill>
              </a:rPr>
              <a:t> </a:t>
            </a:r>
            <a:r>
              <a:rPr dirty="0" spc="-130">
                <a:solidFill>
                  <a:srgbClr val="FFFFFF"/>
                </a:solidFill>
              </a:rPr>
              <a:t>metrics</a:t>
            </a:r>
          </a:p>
          <a:p>
            <a:pPr marL="12700">
              <a:lnSpc>
                <a:spcPts val="5690"/>
              </a:lnSpc>
            </a:pPr>
            <a:r>
              <a:rPr dirty="0" spc="-100">
                <a:solidFill>
                  <a:srgbClr val="FFFFFF"/>
                </a:solidFill>
              </a:rPr>
              <a:t>in</a:t>
            </a:r>
            <a:r>
              <a:rPr dirty="0" spc="-229">
                <a:solidFill>
                  <a:srgbClr val="FFFFFF"/>
                </a:solidFill>
              </a:rPr>
              <a:t> </a:t>
            </a:r>
            <a:r>
              <a:rPr dirty="0" spc="-260">
                <a:solidFill>
                  <a:srgbClr val="FFFFFF"/>
                </a:solidFill>
              </a:rPr>
              <a:t>social</a:t>
            </a:r>
            <a:r>
              <a:rPr dirty="0" spc="-225">
                <a:solidFill>
                  <a:srgbClr val="FFFFFF"/>
                </a:solidFill>
              </a:rPr>
              <a:t> </a:t>
            </a:r>
            <a:r>
              <a:rPr dirty="0" spc="-305">
                <a:solidFill>
                  <a:srgbClr val="FFFFFF"/>
                </a:solidFill>
              </a:rPr>
              <a:t>care</a:t>
            </a:r>
            <a:r>
              <a:rPr dirty="0" spc="-229">
                <a:solidFill>
                  <a:srgbClr val="FFFFFF"/>
                </a:solidFill>
              </a:rPr>
              <a:t> </a:t>
            </a:r>
            <a:r>
              <a:rPr dirty="0" spc="-150">
                <a:solidFill>
                  <a:srgbClr val="FFFFFF"/>
                </a:solidFill>
              </a:rPr>
              <a:t>interventions</a:t>
            </a:r>
            <a:r>
              <a:rPr dirty="0" spc="-225">
                <a:solidFill>
                  <a:srgbClr val="FFFFFF"/>
                </a:solidFill>
              </a:rPr>
              <a:t> </a:t>
            </a:r>
            <a:r>
              <a:rPr dirty="0" spc="-310">
                <a:solidFill>
                  <a:srgbClr val="FFFFFF"/>
                </a:solidFill>
              </a:rPr>
              <a:t>research?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5925" y="5368035"/>
            <a:ext cx="9777730" cy="8851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911225" marR="5080" indent="-899160">
              <a:lnSpc>
                <a:spcPct val="101400"/>
              </a:lnSpc>
              <a:spcBef>
                <a:spcPts val="50"/>
              </a:spcBef>
            </a:pPr>
            <a:r>
              <a:rPr dirty="0" sz="2800" spc="-65">
                <a:latin typeface="Arial"/>
                <a:cs typeface="Arial"/>
              </a:rPr>
              <a:t>Gottlieb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LM,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Wing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185">
                <a:latin typeface="Arial"/>
                <a:cs typeface="Arial"/>
              </a:rPr>
              <a:t>H,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Adler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270">
                <a:latin typeface="Arial"/>
                <a:cs typeface="Arial"/>
              </a:rPr>
              <a:t>NE.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265">
                <a:latin typeface="Arial"/>
                <a:cs typeface="Arial"/>
              </a:rPr>
              <a:t>A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40">
                <a:latin typeface="Arial"/>
                <a:cs typeface="Arial"/>
              </a:rPr>
              <a:t>systematic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review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interventions </a:t>
            </a:r>
            <a:r>
              <a:rPr dirty="0" sz="2800" spc="-105">
                <a:latin typeface="Arial"/>
                <a:cs typeface="Arial"/>
              </a:rPr>
              <a:t>on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65">
                <a:latin typeface="Arial"/>
                <a:cs typeface="Arial"/>
              </a:rPr>
              <a:t>patients'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social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and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economic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60">
                <a:latin typeface="Arial"/>
                <a:cs typeface="Arial"/>
              </a:rPr>
              <a:t>needs.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95" i="1">
                <a:latin typeface="Arial"/>
                <a:cs typeface="Arial"/>
              </a:rPr>
              <a:t>Am</a:t>
            </a:r>
            <a:r>
              <a:rPr dirty="0" sz="2800" spc="-125" i="1">
                <a:latin typeface="Arial"/>
                <a:cs typeface="Arial"/>
              </a:rPr>
              <a:t> </a:t>
            </a:r>
            <a:r>
              <a:rPr dirty="0" sz="2800" spc="-520" i="1">
                <a:latin typeface="Arial"/>
                <a:cs typeface="Arial"/>
              </a:rPr>
              <a:t>J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215" i="1">
                <a:latin typeface="Arial"/>
                <a:cs typeface="Arial"/>
              </a:rPr>
              <a:t>Prev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105" i="1">
                <a:latin typeface="Arial"/>
                <a:cs typeface="Arial"/>
              </a:rPr>
              <a:t>Med.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2017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5"/>
              <a:t>Outcomes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0" y="1598735"/>
          <a:ext cx="12268200" cy="288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15"/>
                <a:gridCol w="3020694"/>
                <a:gridCol w="3020695"/>
                <a:gridCol w="3020695"/>
              </a:tblGrid>
              <a:tr h="2887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708660" marR="701040" indent="219075">
                        <a:lnSpc>
                          <a:spcPts val="3790"/>
                        </a:lnSpc>
                      </a:pPr>
                      <a:r>
                        <a:rPr dirty="0" sz="3200" spc="-3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Process </a:t>
                      </a:r>
                      <a:r>
                        <a:rPr dirty="0" sz="3200" spc="-2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0D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54050" marR="622935" indent="-23495">
                        <a:lnSpc>
                          <a:spcPts val="3790"/>
                        </a:lnSpc>
                      </a:pPr>
                      <a:r>
                        <a:rPr dirty="0" sz="3200" spc="-2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3200" spc="-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3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dirty="0" sz="3200" spc="-2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0D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 marL="297815" marR="289560">
                        <a:lnSpc>
                          <a:spcPct val="100000"/>
                        </a:lnSpc>
                      </a:pPr>
                      <a:r>
                        <a:rPr dirty="0" sz="3200" spc="-3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dirty="0" sz="3200" spc="-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3200" spc="-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Mental</a:t>
                      </a:r>
                      <a:r>
                        <a:rPr dirty="0" sz="3200" spc="-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1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Health </a:t>
                      </a:r>
                      <a:r>
                        <a:rPr dirty="0" sz="3200" spc="-2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2209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0D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54050" marR="88265" indent="-559435">
                        <a:lnSpc>
                          <a:spcPts val="3790"/>
                        </a:lnSpc>
                      </a:pPr>
                      <a:r>
                        <a:rPr dirty="0" sz="3200" spc="-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Utilization </a:t>
                      </a:r>
                      <a:r>
                        <a:rPr dirty="0" sz="3200" spc="4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3200" spc="-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3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Cost </a:t>
                      </a:r>
                      <a:r>
                        <a:rPr dirty="0" sz="3200" spc="-2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0D2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1598735"/>
          <a:ext cx="12268200" cy="288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15"/>
                <a:gridCol w="3020694"/>
                <a:gridCol w="3020695"/>
                <a:gridCol w="3020695"/>
              </a:tblGrid>
              <a:tr h="2887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708660" marR="701040" indent="219075">
                        <a:lnSpc>
                          <a:spcPts val="3790"/>
                        </a:lnSpc>
                      </a:pPr>
                      <a:r>
                        <a:rPr dirty="0" sz="3200" spc="-3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Process </a:t>
                      </a:r>
                      <a:r>
                        <a:rPr dirty="0" sz="3200" spc="-2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0D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54050" marR="622935" indent="-23495">
                        <a:lnSpc>
                          <a:spcPts val="3790"/>
                        </a:lnSpc>
                      </a:pPr>
                      <a:r>
                        <a:rPr dirty="0" sz="3200" spc="-2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3200" spc="-1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3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dirty="0" sz="3200" spc="-2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B0D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 marL="297815" marR="289560">
                        <a:lnSpc>
                          <a:spcPct val="100000"/>
                        </a:lnSpc>
                      </a:pPr>
                      <a:r>
                        <a:rPr dirty="0" sz="3200" spc="-310" b="1">
                          <a:latin typeface="Arial"/>
                          <a:cs typeface="Arial"/>
                        </a:rPr>
                        <a:t>Physical</a:t>
                      </a:r>
                      <a:r>
                        <a:rPr dirty="0" sz="3200" spc="-1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25" b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3200" spc="-114" b="1">
                          <a:latin typeface="Arial"/>
                          <a:cs typeface="Arial"/>
                        </a:rPr>
                        <a:t>Mental</a:t>
                      </a:r>
                      <a:r>
                        <a:rPr dirty="0" sz="320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160" b="1">
                          <a:latin typeface="Arial"/>
                          <a:cs typeface="Arial"/>
                        </a:rPr>
                        <a:t>Health </a:t>
                      </a:r>
                      <a:r>
                        <a:rPr dirty="0" sz="3200" spc="-290" b="1">
                          <a:latin typeface="Arial"/>
                          <a:cs typeface="Arial"/>
                        </a:rPr>
                        <a:t>Outcomes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2209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54050" marR="88265" indent="-559435">
                        <a:lnSpc>
                          <a:spcPts val="3790"/>
                        </a:lnSpc>
                      </a:pPr>
                      <a:r>
                        <a:rPr dirty="0" sz="3200" spc="-155" b="1">
                          <a:latin typeface="Arial"/>
                          <a:cs typeface="Arial"/>
                        </a:rPr>
                        <a:t>Utilization </a:t>
                      </a:r>
                      <a:r>
                        <a:rPr dirty="0" sz="3200" spc="475" b="1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3200" spc="-1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365" b="1">
                          <a:latin typeface="Arial"/>
                          <a:cs typeface="Arial"/>
                        </a:rPr>
                        <a:t>Cost </a:t>
                      </a:r>
                      <a:r>
                        <a:rPr dirty="0" sz="3200" spc="-290" b="1">
                          <a:latin typeface="Arial"/>
                          <a:cs typeface="Arial"/>
                        </a:rPr>
                        <a:t>Outcomes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5"/>
              <a:t>Outcomes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5925" y="5368035"/>
            <a:ext cx="9777730" cy="8851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911225" marR="5080" indent="-899160">
              <a:lnSpc>
                <a:spcPct val="101400"/>
              </a:lnSpc>
              <a:spcBef>
                <a:spcPts val="50"/>
              </a:spcBef>
            </a:pPr>
            <a:r>
              <a:rPr dirty="0" sz="2800" spc="-65">
                <a:latin typeface="Arial"/>
                <a:cs typeface="Arial"/>
              </a:rPr>
              <a:t>Gottlieb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LM,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Wing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185">
                <a:latin typeface="Arial"/>
                <a:cs typeface="Arial"/>
              </a:rPr>
              <a:t>H,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Adler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270">
                <a:latin typeface="Arial"/>
                <a:cs typeface="Arial"/>
              </a:rPr>
              <a:t>NE.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265">
                <a:latin typeface="Arial"/>
                <a:cs typeface="Arial"/>
              </a:rPr>
              <a:t>A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40">
                <a:latin typeface="Arial"/>
                <a:cs typeface="Arial"/>
              </a:rPr>
              <a:t>systematic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review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interventions </a:t>
            </a:r>
            <a:r>
              <a:rPr dirty="0" sz="2800" spc="-105">
                <a:latin typeface="Arial"/>
                <a:cs typeface="Arial"/>
              </a:rPr>
              <a:t>on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65">
                <a:latin typeface="Arial"/>
                <a:cs typeface="Arial"/>
              </a:rPr>
              <a:t>patients'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social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and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economic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60">
                <a:latin typeface="Arial"/>
                <a:cs typeface="Arial"/>
              </a:rPr>
              <a:t>needs.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95" i="1">
                <a:latin typeface="Arial"/>
                <a:cs typeface="Arial"/>
              </a:rPr>
              <a:t>Am</a:t>
            </a:r>
            <a:r>
              <a:rPr dirty="0" sz="2800" spc="-125" i="1">
                <a:latin typeface="Arial"/>
                <a:cs typeface="Arial"/>
              </a:rPr>
              <a:t> </a:t>
            </a:r>
            <a:r>
              <a:rPr dirty="0" sz="2800" spc="-520" i="1">
                <a:latin typeface="Arial"/>
                <a:cs typeface="Arial"/>
              </a:rPr>
              <a:t>J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215" i="1">
                <a:latin typeface="Arial"/>
                <a:cs typeface="Arial"/>
              </a:rPr>
              <a:t>Prev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105" i="1">
                <a:latin typeface="Arial"/>
                <a:cs typeface="Arial"/>
              </a:rPr>
              <a:t>Med.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2017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1605085"/>
            <a:ext cx="12204700" cy="2926715"/>
            <a:chOff x="-6350" y="1605085"/>
            <a:chExt cx="12204700" cy="2926715"/>
          </a:xfrm>
        </p:grpSpPr>
        <p:sp>
          <p:nvSpPr>
            <p:cNvPr id="3" name="object 3"/>
            <p:cNvSpPr/>
            <p:nvPr/>
          </p:nvSpPr>
          <p:spPr>
            <a:xfrm>
              <a:off x="0" y="1617789"/>
              <a:ext cx="6151245" cy="2869565"/>
            </a:xfrm>
            <a:custGeom>
              <a:avLst/>
              <a:gdLst/>
              <a:ahLst/>
              <a:cxnLst/>
              <a:rect l="l" t="t" r="r" b="b"/>
              <a:pathLst>
                <a:path w="6151245" h="2869565">
                  <a:moveTo>
                    <a:pt x="6150635" y="0"/>
                  </a:moveTo>
                  <a:lnTo>
                    <a:pt x="3129953" y="0"/>
                  </a:lnTo>
                  <a:lnTo>
                    <a:pt x="0" y="0"/>
                  </a:lnTo>
                  <a:lnTo>
                    <a:pt x="0" y="2869425"/>
                  </a:lnTo>
                  <a:lnTo>
                    <a:pt x="3129953" y="2869425"/>
                  </a:lnTo>
                  <a:lnTo>
                    <a:pt x="6150635" y="2869425"/>
                  </a:lnTo>
                  <a:lnTo>
                    <a:pt x="6150635" y="0"/>
                  </a:lnTo>
                  <a:close/>
                </a:path>
              </a:pathLst>
            </a:custGeom>
            <a:solidFill>
              <a:srgbClr val="0B0D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150635" y="1617789"/>
              <a:ext cx="6041390" cy="2869565"/>
            </a:xfrm>
            <a:custGeom>
              <a:avLst/>
              <a:gdLst/>
              <a:ahLst/>
              <a:cxnLst/>
              <a:rect l="l" t="t" r="r" b="b"/>
              <a:pathLst>
                <a:path w="6041390" h="2869565">
                  <a:moveTo>
                    <a:pt x="6041352" y="0"/>
                  </a:moveTo>
                  <a:lnTo>
                    <a:pt x="3020682" y="0"/>
                  </a:lnTo>
                  <a:lnTo>
                    <a:pt x="0" y="0"/>
                  </a:lnTo>
                  <a:lnTo>
                    <a:pt x="0" y="2869425"/>
                  </a:lnTo>
                  <a:lnTo>
                    <a:pt x="3020682" y="2869425"/>
                  </a:lnTo>
                  <a:lnTo>
                    <a:pt x="6041352" y="2869425"/>
                  </a:lnTo>
                  <a:lnTo>
                    <a:pt x="60413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611435"/>
              <a:ext cx="12192000" cy="2914015"/>
            </a:xfrm>
            <a:custGeom>
              <a:avLst/>
              <a:gdLst/>
              <a:ahLst/>
              <a:cxnLst/>
              <a:rect l="l" t="t" r="r" b="b"/>
              <a:pathLst>
                <a:path w="12192000" h="2914015">
                  <a:moveTo>
                    <a:pt x="3129965" y="0"/>
                  </a:moveTo>
                  <a:lnTo>
                    <a:pt x="3129965" y="2913872"/>
                  </a:lnTo>
                </a:path>
                <a:path w="12192000" h="2914015">
                  <a:moveTo>
                    <a:pt x="0" y="0"/>
                  </a:moveTo>
                  <a:lnTo>
                    <a:pt x="0" y="2913872"/>
                  </a:lnTo>
                </a:path>
                <a:path w="12192000" h="2914015">
                  <a:moveTo>
                    <a:pt x="12191999" y="0"/>
                  </a:moveTo>
                  <a:lnTo>
                    <a:pt x="12191999" y="291387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611439"/>
              <a:ext cx="12192000" cy="2914015"/>
            </a:xfrm>
            <a:custGeom>
              <a:avLst/>
              <a:gdLst/>
              <a:ahLst/>
              <a:cxnLst/>
              <a:rect l="l" t="t" r="r" b="b"/>
              <a:pathLst>
                <a:path w="12192000" h="2914015">
                  <a:moveTo>
                    <a:pt x="3453523" y="2875775"/>
                  </a:moveTo>
                  <a:lnTo>
                    <a:pt x="0" y="2875775"/>
                  </a:lnTo>
                  <a:lnTo>
                    <a:pt x="0" y="2913875"/>
                  </a:lnTo>
                  <a:lnTo>
                    <a:pt x="3453523" y="2913875"/>
                  </a:lnTo>
                  <a:lnTo>
                    <a:pt x="3453523" y="2875775"/>
                  </a:lnTo>
                  <a:close/>
                </a:path>
                <a:path w="12192000" h="2914015">
                  <a:moveTo>
                    <a:pt x="345352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453523" y="12700"/>
                  </a:lnTo>
                  <a:lnTo>
                    <a:pt x="3453523" y="0"/>
                  </a:lnTo>
                  <a:close/>
                </a:path>
                <a:path w="12192000" h="2914015">
                  <a:moveTo>
                    <a:pt x="12192000" y="2875775"/>
                  </a:moveTo>
                  <a:lnTo>
                    <a:pt x="11875668" y="2875775"/>
                  </a:lnTo>
                  <a:lnTo>
                    <a:pt x="11875668" y="2913875"/>
                  </a:lnTo>
                  <a:lnTo>
                    <a:pt x="12192000" y="2913875"/>
                  </a:lnTo>
                  <a:lnTo>
                    <a:pt x="12192000" y="2875775"/>
                  </a:lnTo>
                  <a:close/>
                </a:path>
                <a:path w="12192000" h="2914015">
                  <a:moveTo>
                    <a:pt x="12192000" y="0"/>
                  </a:moveTo>
                  <a:lnTo>
                    <a:pt x="11875668" y="0"/>
                  </a:lnTo>
                  <a:lnTo>
                    <a:pt x="11875668" y="127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96302" y="2537460"/>
            <a:ext cx="1737995" cy="99504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 indent="219075">
              <a:lnSpc>
                <a:spcPts val="3790"/>
              </a:lnSpc>
              <a:spcBef>
                <a:spcPts val="250"/>
              </a:spcBef>
            </a:pPr>
            <a:r>
              <a:rPr dirty="0" sz="3200" spc="-365" b="1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dirty="0" sz="3200" spc="-290" b="1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60828" y="2569606"/>
            <a:ext cx="175958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685"/>
              </a:lnSpc>
            </a:pPr>
            <a:r>
              <a:rPr dirty="0" sz="3200" spc="-295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32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375" b="1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4323" y="3051190"/>
            <a:ext cx="171259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685"/>
              </a:lnSpc>
            </a:pPr>
            <a:r>
              <a:rPr dirty="0" sz="3200" spc="-290" b="1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8830" y="2325766"/>
            <a:ext cx="2425700" cy="147193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indent="175895">
              <a:lnSpc>
                <a:spcPts val="3790"/>
              </a:lnSpc>
              <a:spcBef>
                <a:spcPts val="15"/>
              </a:spcBef>
            </a:pPr>
            <a:r>
              <a:rPr dirty="0" sz="3200" spc="-310" b="1">
                <a:latin typeface="Arial"/>
                <a:cs typeface="Arial"/>
              </a:rPr>
              <a:t>Physical</a:t>
            </a:r>
            <a:r>
              <a:rPr dirty="0" sz="3200" spc="-150" b="1">
                <a:latin typeface="Arial"/>
                <a:cs typeface="Arial"/>
              </a:rPr>
              <a:t> </a:t>
            </a:r>
            <a:r>
              <a:rPr dirty="0" sz="3200" spc="-25" b="1">
                <a:latin typeface="Arial"/>
                <a:cs typeface="Arial"/>
              </a:rPr>
              <a:t>and </a:t>
            </a:r>
            <a:r>
              <a:rPr dirty="0" sz="3200" spc="-114" b="1">
                <a:latin typeface="Arial"/>
                <a:cs typeface="Arial"/>
              </a:rPr>
              <a:t>Mental</a:t>
            </a:r>
            <a:r>
              <a:rPr dirty="0" sz="3200" spc="-110" b="1">
                <a:latin typeface="Arial"/>
                <a:cs typeface="Arial"/>
              </a:rPr>
              <a:t> </a:t>
            </a:r>
            <a:r>
              <a:rPr dirty="0" sz="3200" spc="-160" b="1">
                <a:latin typeface="Arial"/>
                <a:cs typeface="Arial"/>
              </a:rPr>
              <a:t>Health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770"/>
              </a:lnSpc>
            </a:pPr>
            <a:r>
              <a:rPr dirty="0" sz="3200" spc="-290" b="1">
                <a:latin typeface="Arial"/>
                <a:cs typeface="Arial"/>
              </a:rPr>
              <a:t>Outcomes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66784" y="2569606"/>
            <a:ext cx="253111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685"/>
              </a:lnSpc>
            </a:pPr>
            <a:r>
              <a:rPr dirty="0" sz="3200" spc="-155" b="1">
                <a:latin typeface="Arial"/>
                <a:cs typeface="Arial"/>
              </a:rPr>
              <a:t>Utilization </a:t>
            </a:r>
            <a:r>
              <a:rPr dirty="0" sz="3200" spc="475" b="1">
                <a:latin typeface="Arial"/>
                <a:cs typeface="Arial"/>
              </a:rPr>
              <a:t>/</a:t>
            </a:r>
            <a:r>
              <a:rPr dirty="0" sz="3200" spc="-150" b="1">
                <a:latin typeface="Arial"/>
                <a:cs typeface="Arial"/>
              </a:rPr>
              <a:t> </a:t>
            </a:r>
            <a:r>
              <a:rPr dirty="0" sz="3200" spc="-455" b="1">
                <a:latin typeface="Arial"/>
                <a:cs typeface="Arial"/>
              </a:rPr>
              <a:t>Co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25646" y="3051190"/>
            <a:ext cx="171259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685"/>
              </a:lnSpc>
            </a:pPr>
            <a:r>
              <a:rPr dirty="0" sz="3200" spc="-290" b="1">
                <a:latin typeface="Arial"/>
                <a:cs typeface="Arial"/>
              </a:rPr>
              <a:t>Outcomes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5"/>
              <a:t>Outcomes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48625" y="5368035"/>
            <a:ext cx="98361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800" spc="-65">
                <a:latin typeface="Arial"/>
                <a:cs typeface="Arial"/>
              </a:rPr>
              <a:t>Gottlie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892" y="5368035"/>
            <a:ext cx="3524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75">
                <a:latin typeface="Arial"/>
                <a:cs typeface="Arial"/>
              </a:rPr>
              <a:t>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47721" y="5800851"/>
            <a:ext cx="1879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800" spc="-14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31041" y="5397751"/>
            <a:ext cx="2952115" cy="867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225"/>
              </a:lnSpc>
            </a:pPr>
            <a:r>
              <a:rPr dirty="0" sz="2800" spc="-100">
                <a:latin typeface="Arial"/>
                <a:cs typeface="Arial"/>
              </a:rPr>
              <a:t>b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LM,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Wing </a:t>
            </a:r>
            <a:r>
              <a:rPr dirty="0" sz="2800" spc="-185">
                <a:latin typeface="Arial"/>
                <a:cs typeface="Arial"/>
              </a:rPr>
              <a:t>H,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Adler</a:t>
            </a:r>
            <a:endParaRPr sz="28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  <a:spcBef>
                <a:spcPts val="45"/>
              </a:spcBef>
            </a:pPr>
            <a:r>
              <a:rPr dirty="0" sz="2800" spc="-100">
                <a:latin typeface="Arial"/>
                <a:cs typeface="Arial"/>
              </a:rPr>
              <a:t>n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65">
                <a:latin typeface="Arial"/>
                <a:cs typeface="Arial"/>
              </a:rPr>
              <a:t>patients'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social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1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3252" y="5397751"/>
            <a:ext cx="2778125" cy="867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ts val="3225"/>
              </a:lnSpc>
            </a:pPr>
            <a:r>
              <a:rPr dirty="0" sz="2800" spc="-270">
                <a:latin typeface="Arial"/>
                <a:cs typeface="Arial"/>
              </a:rPr>
              <a:t>NE.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265">
                <a:latin typeface="Arial"/>
                <a:cs typeface="Arial"/>
              </a:rPr>
              <a:t>A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40">
                <a:latin typeface="Arial"/>
                <a:cs typeface="Arial"/>
              </a:rPr>
              <a:t>systematic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re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2800" spc="-100">
                <a:latin typeface="Arial"/>
                <a:cs typeface="Arial"/>
              </a:rPr>
              <a:t>d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economic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needs.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06805" y="5800851"/>
            <a:ext cx="2063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95">
                <a:latin typeface="Arial"/>
                <a:cs typeface="Arial"/>
              </a:rPr>
              <a:t>7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58550" y="5397751"/>
            <a:ext cx="2861310" cy="867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225"/>
              </a:lnSpc>
            </a:pPr>
            <a:r>
              <a:rPr dirty="0" sz="2800" spc="-100">
                <a:latin typeface="Arial"/>
                <a:cs typeface="Arial"/>
              </a:rPr>
              <a:t>view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interventio</a:t>
            </a:r>
            <a:endParaRPr sz="2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45"/>
              </a:spcBef>
            </a:pPr>
            <a:r>
              <a:rPr dirty="0" sz="2800" spc="-195" i="1">
                <a:latin typeface="Arial"/>
                <a:cs typeface="Arial"/>
              </a:rPr>
              <a:t>Am</a:t>
            </a:r>
            <a:r>
              <a:rPr dirty="0" sz="2800" spc="-130" i="1">
                <a:latin typeface="Arial"/>
                <a:cs typeface="Arial"/>
              </a:rPr>
              <a:t> </a:t>
            </a:r>
            <a:r>
              <a:rPr dirty="0" sz="2800" spc="-520" i="1">
                <a:latin typeface="Arial"/>
                <a:cs typeface="Arial"/>
              </a:rPr>
              <a:t>J</a:t>
            </a:r>
            <a:r>
              <a:rPr dirty="0" sz="2800" spc="-125" i="1">
                <a:latin typeface="Arial"/>
                <a:cs typeface="Arial"/>
              </a:rPr>
              <a:t> </a:t>
            </a:r>
            <a:r>
              <a:rPr dirty="0" sz="2800" spc="-215" i="1">
                <a:latin typeface="Arial"/>
                <a:cs typeface="Arial"/>
              </a:rPr>
              <a:t>Prev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105" i="1">
                <a:latin typeface="Arial"/>
                <a:cs typeface="Arial"/>
              </a:rPr>
              <a:t>Med.</a:t>
            </a:r>
            <a:r>
              <a:rPr dirty="0" sz="2800" spc="-120" i="1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201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55471" y="1684691"/>
            <a:ext cx="3018790" cy="2753995"/>
          </a:xfrm>
          <a:custGeom>
            <a:avLst/>
            <a:gdLst/>
            <a:ahLst/>
            <a:cxnLst/>
            <a:rect l="l" t="t" r="r" b="b"/>
            <a:pathLst>
              <a:path w="3018790" h="2753995">
                <a:moveTo>
                  <a:pt x="3018265" y="0"/>
                </a:moveTo>
                <a:lnTo>
                  <a:pt x="0" y="0"/>
                </a:lnTo>
                <a:lnTo>
                  <a:pt x="0" y="2753492"/>
                </a:lnTo>
                <a:lnTo>
                  <a:pt x="3018265" y="2753492"/>
                </a:lnTo>
                <a:lnTo>
                  <a:pt x="301826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452453" y="2322718"/>
            <a:ext cx="2425700" cy="981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5895">
              <a:lnSpc>
                <a:spcPts val="3675"/>
              </a:lnSpc>
            </a:pPr>
            <a:r>
              <a:rPr dirty="0" sz="3200" spc="-310" b="1">
                <a:latin typeface="Arial"/>
                <a:cs typeface="Arial"/>
              </a:rPr>
              <a:t>Physical</a:t>
            </a:r>
            <a:r>
              <a:rPr dirty="0" sz="3200" spc="-150" b="1">
                <a:latin typeface="Arial"/>
                <a:cs typeface="Arial"/>
              </a:rPr>
              <a:t> </a:t>
            </a:r>
            <a:r>
              <a:rPr dirty="0" sz="3200" spc="-25" b="1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3829"/>
              </a:lnSpc>
            </a:pPr>
            <a:r>
              <a:rPr dirty="0" sz="3200" spc="-114" b="1">
                <a:latin typeface="Arial"/>
                <a:cs typeface="Arial"/>
              </a:rPr>
              <a:t>Mental</a:t>
            </a:r>
            <a:r>
              <a:rPr dirty="0" sz="3200" spc="-110" b="1">
                <a:latin typeface="Arial"/>
                <a:cs typeface="Arial"/>
              </a:rPr>
              <a:t> </a:t>
            </a:r>
            <a:r>
              <a:rPr dirty="0" sz="3200" spc="-160" b="1">
                <a:latin typeface="Arial"/>
                <a:cs typeface="Arial"/>
              </a:rPr>
              <a:t>Health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08624" y="3301126"/>
            <a:ext cx="171259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685"/>
              </a:lnSpc>
            </a:pPr>
            <a:r>
              <a:rPr dirty="0" sz="3200" spc="-290" b="1">
                <a:latin typeface="Arial"/>
                <a:cs typeface="Arial"/>
              </a:rPr>
              <a:t>Outcomes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47182" y="239562"/>
            <a:ext cx="8435340" cy="6047740"/>
            <a:chOff x="3447182" y="239562"/>
            <a:chExt cx="8435340" cy="6047740"/>
          </a:xfrm>
        </p:grpSpPr>
        <p:sp>
          <p:nvSpPr>
            <p:cNvPr id="25" name="object 25"/>
            <p:cNvSpPr/>
            <p:nvPr/>
          </p:nvSpPr>
          <p:spPr>
            <a:xfrm>
              <a:off x="3453523" y="245922"/>
              <a:ext cx="8422640" cy="6035040"/>
            </a:xfrm>
            <a:custGeom>
              <a:avLst/>
              <a:gdLst/>
              <a:ahLst/>
              <a:cxnLst/>
              <a:rect l="l" t="t" r="r" b="b"/>
              <a:pathLst>
                <a:path w="8422640" h="6035040">
                  <a:moveTo>
                    <a:pt x="8422145" y="0"/>
                  </a:moveTo>
                  <a:lnTo>
                    <a:pt x="5622988" y="0"/>
                  </a:lnTo>
                  <a:lnTo>
                    <a:pt x="2807385" y="0"/>
                  </a:lnTo>
                  <a:lnTo>
                    <a:pt x="0" y="0"/>
                  </a:lnTo>
                  <a:lnTo>
                    <a:pt x="0" y="1188720"/>
                  </a:lnTo>
                  <a:lnTo>
                    <a:pt x="0" y="6035040"/>
                  </a:lnTo>
                  <a:lnTo>
                    <a:pt x="2807385" y="6035040"/>
                  </a:lnTo>
                  <a:lnTo>
                    <a:pt x="5622988" y="6035040"/>
                  </a:lnTo>
                  <a:lnTo>
                    <a:pt x="8422145" y="6035040"/>
                  </a:lnTo>
                  <a:lnTo>
                    <a:pt x="8422145" y="5120640"/>
                  </a:lnTo>
                  <a:lnTo>
                    <a:pt x="8422145" y="4206240"/>
                  </a:lnTo>
                  <a:lnTo>
                    <a:pt x="8422145" y="3017520"/>
                  </a:lnTo>
                  <a:lnTo>
                    <a:pt x="8422145" y="2103120"/>
                  </a:lnTo>
                  <a:lnTo>
                    <a:pt x="8422145" y="1188720"/>
                  </a:lnTo>
                  <a:lnTo>
                    <a:pt x="8422145" y="0"/>
                  </a:lnTo>
                  <a:close/>
                </a:path>
              </a:pathLst>
            </a:custGeom>
            <a:solidFill>
              <a:srgbClr val="0B0D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447182" y="239562"/>
              <a:ext cx="8435340" cy="6047740"/>
            </a:xfrm>
            <a:custGeom>
              <a:avLst/>
              <a:gdLst/>
              <a:ahLst/>
              <a:cxnLst/>
              <a:rect l="l" t="t" r="r" b="b"/>
              <a:pathLst>
                <a:path w="8435340" h="6047740">
                  <a:moveTo>
                    <a:pt x="2813731" y="0"/>
                  </a:moveTo>
                  <a:lnTo>
                    <a:pt x="2813731" y="6047740"/>
                  </a:lnTo>
                </a:path>
                <a:path w="8435340" h="6047740">
                  <a:moveTo>
                    <a:pt x="5629339" y="0"/>
                  </a:moveTo>
                  <a:lnTo>
                    <a:pt x="5629339" y="6047740"/>
                  </a:lnTo>
                </a:path>
                <a:path w="8435340" h="6047740">
                  <a:moveTo>
                    <a:pt x="0" y="1195070"/>
                  </a:moveTo>
                  <a:lnTo>
                    <a:pt x="8434843" y="1195070"/>
                  </a:lnTo>
                </a:path>
                <a:path w="8435340" h="6047740">
                  <a:moveTo>
                    <a:pt x="0" y="2109470"/>
                  </a:moveTo>
                  <a:lnTo>
                    <a:pt x="8434843" y="2109470"/>
                  </a:lnTo>
                </a:path>
                <a:path w="8435340" h="6047740">
                  <a:moveTo>
                    <a:pt x="0" y="3023870"/>
                  </a:moveTo>
                  <a:lnTo>
                    <a:pt x="8434843" y="3023870"/>
                  </a:lnTo>
                </a:path>
                <a:path w="8435340" h="6047740">
                  <a:moveTo>
                    <a:pt x="0" y="4212590"/>
                  </a:moveTo>
                  <a:lnTo>
                    <a:pt x="8434843" y="4212590"/>
                  </a:lnTo>
                </a:path>
                <a:path w="8435340" h="6047740">
                  <a:moveTo>
                    <a:pt x="0" y="5126990"/>
                  </a:moveTo>
                  <a:lnTo>
                    <a:pt x="8434843" y="512699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453532" y="239562"/>
              <a:ext cx="8422640" cy="6047740"/>
            </a:xfrm>
            <a:custGeom>
              <a:avLst/>
              <a:gdLst/>
              <a:ahLst/>
              <a:cxnLst/>
              <a:rect l="l" t="t" r="r" b="b"/>
              <a:pathLst>
                <a:path w="8422640" h="6047740">
                  <a:moveTo>
                    <a:pt x="0" y="0"/>
                  </a:moveTo>
                  <a:lnTo>
                    <a:pt x="0" y="6047740"/>
                  </a:lnTo>
                </a:path>
                <a:path w="8422640" h="6047740">
                  <a:moveTo>
                    <a:pt x="8422143" y="0"/>
                  </a:moveTo>
                  <a:lnTo>
                    <a:pt x="8422143" y="119507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1875675" y="1434632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w="0" h="914400">
                  <a:moveTo>
                    <a:pt x="0" y="0"/>
                  </a:moveTo>
                  <a:lnTo>
                    <a:pt x="0" y="9144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447182" y="245912"/>
              <a:ext cx="8435340" cy="6041390"/>
            </a:xfrm>
            <a:custGeom>
              <a:avLst/>
              <a:gdLst/>
              <a:ahLst/>
              <a:cxnLst/>
              <a:rect l="l" t="t" r="r" b="b"/>
              <a:pathLst>
                <a:path w="8435340" h="6041390">
                  <a:moveTo>
                    <a:pt x="8428493" y="2103120"/>
                  </a:moveTo>
                  <a:lnTo>
                    <a:pt x="8428493" y="6041390"/>
                  </a:lnTo>
                </a:path>
                <a:path w="8435340" h="6041390">
                  <a:moveTo>
                    <a:pt x="0" y="0"/>
                  </a:moveTo>
                  <a:lnTo>
                    <a:pt x="8434843" y="0"/>
                  </a:lnTo>
                </a:path>
                <a:path w="8435340" h="6041390">
                  <a:moveTo>
                    <a:pt x="0" y="6035040"/>
                  </a:moveTo>
                  <a:lnTo>
                    <a:pt x="8434843" y="603504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269339" y="618235"/>
            <a:ext cx="11760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Mortality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53542" y="618235"/>
            <a:ext cx="20294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pressure*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79230" y="621284"/>
            <a:ext cx="21945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Cholesterol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76623" y="1669796"/>
            <a:ext cx="19608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Depressive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sxs*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50188" y="1669796"/>
            <a:ext cx="18357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life*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89555" y="1669796"/>
            <a:ext cx="1573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10715" y="2401315"/>
            <a:ext cx="149288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31115">
              <a:lnSpc>
                <a:spcPct val="100800"/>
              </a:lnSpc>
              <a:spcBef>
                <a:spcPts val="75"/>
              </a:spcBef>
            </a:pP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Medication 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adherence*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62914" y="2401315"/>
            <a:ext cx="241109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95605" marR="5080" indent="-383540">
              <a:lnSpc>
                <a:spcPct val="100800"/>
              </a:lnSpc>
              <a:spcBef>
                <a:spcPts val="75"/>
              </a:spcBef>
            </a:pP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Fruit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vegetable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consumption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232609" y="2482596"/>
            <a:ext cx="290195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Birth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weight/length</a:t>
            </a:r>
            <a:r>
              <a:rPr dirty="0" sz="2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-7812" sz="4800" spc="-427" b="1">
                <a:latin typeface="Arial"/>
                <a:cs typeface="Arial"/>
              </a:rPr>
              <a:t>st</a:t>
            </a:r>
            <a:endParaRPr baseline="-7812" sz="4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71961" y="3452876"/>
            <a:ext cx="136969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37465">
              <a:lnSpc>
                <a:spcPct val="100800"/>
              </a:lnSpc>
              <a:spcBef>
                <a:spcPts val="75"/>
              </a:spcBef>
            </a:pPr>
            <a:r>
              <a:rPr dirty="0" sz="2400" spc="-185">
                <a:solidFill>
                  <a:srgbClr val="FFFFFF"/>
                </a:solidFill>
                <a:latin typeface="Arial"/>
                <a:cs typeface="Arial"/>
              </a:rPr>
              <a:t>Stress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wellbeing*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04080" y="3638804"/>
            <a:ext cx="15284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0">
                <a:solidFill>
                  <a:srgbClr val="FFFFFF"/>
                </a:solidFill>
                <a:latin typeface="Arial"/>
                <a:cs typeface="Arial"/>
              </a:rPr>
              <a:t>Tobacco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528868" y="3635755"/>
            <a:ext cx="18942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fatigue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26419" y="4687316"/>
            <a:ext cx="16611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Self-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efficacy*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75976" y="4687316"/>
            <a:ext cx="21856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activation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06059" y="4504435"/>
            <a:ext cx="213931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514984">
              <a:lnSpc>
                <a:spcPct val="100800"/>
              </a:lnSpc>
              <a:spcBef>
                <a:spcPts val="75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Diabetes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control/severity*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49921" y="5601716"/>
            <a:ext cx="4274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4390" algn="l"/>
              </a:tabLst>
            </a:pPr>
            <a:r>
              <a:rPr dirty="0" sz="2400" spc="-165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health*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280">
                <a:solidFill>
                  <a:srgbClr val="FFFFFF"/>
                </a:solidFill>
                <a:latin typeface="Arial"/>
                <a:cs typeface="Arial"/>
              </a:rPr>
              <a:t>QALYs*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406059" y="5418835"/>
            <a:ext cx="213931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585470">
              <a:lnSpc>
                <a:spcPct val="100800"/>
              </a:lnSpc>
              <a:spcBef>
                <a:spcPts val="75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Asthma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control/severity*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55606" y="6431788"/>
            <a:ext cx="865505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235">
                <a:latin typeface="Arial"/>
                <a:cs typeface="Arial"/>
              </a:rPr>
              <a:t>*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05">
                <a:latin typeface="Arial"/>
                <a:cs typeface="Arial"/>
              </a:rPr>
              <a:t>Indicates</a:t>
            </a:r>
            <a:r>
              <a:rPr dirty="0" sz="2200" spc="-85">
                <a:latin typeface="Arial"/>
                <a:cs typeface="Arial"/>
              </a:rPr>
              <a:t> more </a:t>
            </a:r>
            <a:r>
              <a:rPr dirty="0" sz="2200" spc="-60">
                <a:latin typeface="Arial"/>
                <a:cs typeface="Arial"/>
              </a:rPr>
              <a:t>than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05">
                <a:latin typeface="Arial"/>
                <a:cs typeface="Arial"/>
              </a:rPr>
              <a:t>one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metric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40">
                <a:latin typeface="Arial"/>
                <a:cs typeface="Arial"/>
              </a:rPr>
              <a:t>used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215">
                <a:latin typeface="Arial"/>
                <a:cs typeface="Arial"/>
              </a:rPr>
              <a:t>assess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55">
                <a:latin typeface="Arial"/>
                <a:cs typeface="Arial"/>
              </a:rPr>
              <a:t>this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outcome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60">
                <a:latin typeface="Arial"/>
                <a:cs typeface="Arial"/>
              </a:rPr>
              <a:t>across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40">
                <a:latin typeface="Arial"/>
                <a:cs typeface="Arial"/>
              </a:rPr>
              <a:t>studies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572515"/>
            <a:ext cx="24860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80"/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8347"/>
            <a:ext cx="9898380" cy="240284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323850" marR="5080" indent="-311150">
              <a:lnSpc>
                <a:spcPct val="89800"/>
              </a:lnSpc>
              <a:spcBef>
                <a:spcPts val="590"/>
              </a:spcBef>
              <a:buChar char="•"/>
              <a:tabLst>
                <a:tab pos="323850" algn="l"/>
              </a:tabLst>
            </a:pPr>
            <a:r>
              <a:rPr dirty="0" sz="4000" spc="-229">
                <a:latin typeface="Arial"/>
                <a:cs typeface="Arial"/>
              </a:rPr>
              <a:t>Should</a:t>
            </a:r>
            <a:r>
              <a:rPr dirty="0" sz="4000" spc="-200">
                <a:latin typeface="Arial"/>
                <a:cs typeface="Arial"/>
              </a:rPr>
              <a:t> </a:t>
            </a:r>
            <a:r>
              <a:rPr dirty="0" sz="4000" spc="-95">
                <a:latin typeface="Arial"/>
                <a:cs typeface="Arial"/>
              </a:rPr>
              <a:t>there</a:t>
            </a:r>
            <a:r>
              <a:rPr dirty="0" sz="4000" spc="-200">
                <a:latin typeface="Arial"/>
                <a:cs typeface="Arial"/>
              </a:rPr>
              <a:t> </a:t>
            </a:r>
            <a:r>
              <a:rPr dirty="0" sz="4000" spc="-210">
                <a:latin typeface="Arial"/>
                <a:cs typeface="Arial"/>
              </a:rPr>
              <a:t>be</a:t>
            </a:r>
            <a:r>
              <a:rPr dirty="0" sz="4000" spc="-200">
                <a:latin typeface="Arial"/>
                <a:cs typeface="Arial"/>
              </a:rPr>
              <a:t> </a:t>
            </a:r>
            <a:r>
              <a:rPr dirty="0" sz="4000" spc="-315">
                <a:latin typeface="Arial"/>
                <a:cs typeface="Arial"/>
              </a:rPr>
              <a:t>a</a:t>
            </a:r>
            <a:r>
              <a:rPr dirty="0" sz="4000" spc="-195">
                <a:latin typeface="Arial"/>
                <a:cs typeface="Arial"/>
              </a:rPr>
              <a:t> </a:t>
            </a:r>
            <a:r>
              <a:rPr dirty="0" sz="4000" spc="-135">
                <a:latin typeface="Arial"/>
                <a:cs typeface="Arial"/>
              </a:rPr>
              <a:t>“common</a:t>
            </a:r>
            <a:r>
              <a:rPr dirty="0" sz="4000" spc="-200">
                <a:latin typeface="Arial"/>
                <a:cs typeface="Arial"/>
              </a:rPr>
              <a:t> </a:t>
            </a:r>
            <a:r>
              <a:rPr dirty="0" sz="4000" spc="-90">
                <a:latin typeface="Arial"/>
                <a:cs typeface="Arial"/>
              </a:rPr>
              <a:t>core”</a:t>
            </a:r>
            <a:r>
              <a:rPr dirty="0" sz="4000" spc="-195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of</a:t>
            </a:r>
            <a:r>
              <a:rPr dirty="0" sz="4000" spc="-190">
                <a:latin typeface="Arial"/>
                <a:cs typeface="Arial"/>
              </a:rPr>
              <a:t> </a:t>
            </a:r>
            <a:r>
              <a:rPr dirty="0" sz="4000" spc="-10">
                <a:latin typeface="Arial"/>
                <a:cs typeface="Arial"/>
              </a:rPr>
              <a:t>health </a:t>
            </a:r>
            <a:r>
              <a:rPr dirty="0" sz="4000" spc="-150">
                <a:latin typeface="Arial"/>
                <a:cs typeface="Arial"/>
              </a:rPr>
              <a:t>outcome</a:t>
            </a:r>
            <a:r>
              <a:rPr dirty="0" sz="4000" spc="-210">
                <a:latin typeface="Arial"/>
                <a:cs typeface="Arial"/>
              </a:rPr>
              <a:t> </a:t>
            </a:r>
            <a:r>
              <a:rPr dirty="0" sz="4000" spc="-130">
                <a:latin typeface="Arial"/>
                <a:cs typeface="Arial"/>
              </a:rPr>
              <a:t>metrics</a:t>
            </a:r>
            <a:r>
              <a:rPr dirty="0" sz="4000" spc="-204">
                <a:latin typeface="Arial"/>
                <a:cs typeface="Arial"/>
              </a:rPr>
              <a:t> </a:t>
            </a:r>
            <a:r>
              <a:rPr dirty="0" sz="4000" spc="-185">
                <a:latin typeface="Arial"/>
                <a:cs typeface="Arial"/>
              </a:rPr>
              <a:t>recommended</a:t>
            </a:r>
            <a:r>
              <a:rPr dirty="0" sz="4000" spc="-204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for</a:t>
            </a:r>
            <a:r>
              <a:rPr dirty="0" sz="4000" spc="-200">
                <a:latin typeface="Arial"/>
                <a:cs typeface="Arial"/>
              </a:rPr>
              <a:t> </a:t>
            </a:r>
            <a:r>
              <a:rPr dirty="0" sz="4000" spc="-285">
                <a:latin typeface="Arial"/>
                <a:cs typeface="Arial"/>
              </a:rPr>
              <a:t>use</a:t>
            </a:r>
            <a:r>
              <a:rPr dirty="0" sz="4000" spc="-204">
                <a:latin typeface="Arial"/>
                <a:cs typeface="Arial"/>
              </a:rPr>
              <a:t> </a:t>
            </a:r>
            <a:r>
              <a:rPr dirty="0" sz="4000" spc="-290">
                <a:latin typeface="Arial"/>
                <a:cs typeface="Arial"/>
              </a:rPr>
              <a:t>across </a:t>
            </a:r>
            <a:r>
              <a:rPr dirty="0" sz="4000" spc="-55">
                <a:latin typeface="Arial"/>
                <a:cs typeface="Arial"/>
              </a:rPr>
              <a:t>different</a:t>
            </a:r>
            <a:r>
              <a:rPr dirty="0" sz="4000" spc="-210">
                <a:latin typeface="Arial"/>
                <a:cs typeface="Arial"/>
              </a:rPr>
              <a:t> </a:t>
            </a:r>
            <a:r>
              <a:rPr dirty="0" sz="4000" spc="-70">
                <a:latin typeface="Arial"/>
                <a:cs typeface="Arial"/>
              </a:rPr>
              <a:t>intervention</a:t>
            </a:r>
            <a:r>
              <a:rPr dirty="0" sz="4000" spc="-210">
                <a:latin typeface="Arial"/>
                <a:cs typeface="Arial"/>
              </a:rPr>
              <a:t> </a:t>
            </a:r>
            <a:r>
              <a:rPr dirty="0" sz="4000" spc="-65">
                <a:latin typeface="Arial"/>
                <a:cs typeface="Arial"/>
              </a:rPr>
              <a:t>studies?</a:t>
            </a:r>
            <a:endParaRPr sz="4000">
              <a:latin typeface="Arial"/>
              <a:cs typeface="Arial"/>
            </a:endParaRPr>
          </a:p>
          <a:p>
            <a:pPr marL="323215" indent="-310515">
              <a:lnSpc>
                <a:spcPct val="100000"/>
              </a:lnSpc>
              <a:spcBef>
                <a:spcPts val="500"/>
              </a:spcBef>
              <a:buChar char="•"/>
              <a:tabLst>
                <a:tab pos="323215" algn="l"/>
              </a:tabLst>
            </a:pPr>
            <a:r>
              <a:rPr dirty="0" sz="4000">
                <a:latin typeface="Arial"/>
                <a:cs typeface="Arial"/>
              </a:rPr>
              <a:t>If</a:t>
            </a:r>
            <a:r>
              <a:rPr dirty="0" sz="4000" spc="-204">
                <a:latin typeface="Arial"/>
                <a:cs typeface="Arial"/>
              </a:rPr>
              <a:t> </a:t>
            </a:r>
            <a:r>
              <a:rPr dirty="0" sz="4000" spc="-260">
                <a:latin typeface="Arial"/>
                <a:cs typeface="Arial"/>
              </a:rPr>
              <a:t>so,</a:t>
            </a:r>
            <a:r>
              <a:rPr dirty="0" sz="4000" spc="-204">
                <a:latin typeface="Arial"/>
                <a:cs typeface="Arial"/>
              </a:rPr>
              <a:t> </a:t>
            </a:r>
            <a:r>
              <a:rPr dirty="0" sz="4000" spc="-130">
                <a:latin typeface="Arial"/>
                <a:cs typeface="Arial"/>
              </a:rPr>
              <a:t>what’s</a:t>
            </a:r>
            <a:r>
              <a:rPr dirty="0" sz="4000" spc="-210">
                <a:latin typeface="Arial"/>
                <a:cs typeface="Arial"/>
              </a:rPr>
              <a:t> </a:t>
            </a:r>
            <a:r>
              <a:rPr dirty="0" sz="4000" spc="-60">
                <a:latin typeface="Arial"/>
                <a:cs typeface="Arial"/>
              </a:rPr>
              <a:t>the</a:t>
            </a:r>
            <a:r>
              <a:rPr dirty="0" sz="4000" spc="-210">
                <a:latin typeface="Arial"/>
                <a:cs typeface="Arial"/>
              </a:rPr>
              <a:t> </a:t>
            </a:r>
            <a:r>
              <a:rPr dirty="0" sz="4000" spc="-254">
                <a:latin typeface="Arial"/>
                <a:cs typeface="Arial"/>
              </a:rPr>
              <a:t>process</a:t>
            </a:r>
            <a:r>
              <a:rPr dirty="0" sz="4000" spc="-210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for</a:t>
            </a:r>
            <a:r>
              <a:rPr dirty="0" sz="4000" spc="-200">
                <a:latin typeface="Arial"/>
                <a:cs typeface="Arial"/>
              </a:rPr>
              <a:t> </a:t>
            </a:r>
            <a:r>
              <a:rPr dirty="0" sz="4000" spc="-50">
                <a:latin typeface="Arial"/>
                <a:cs typeface="Arial"/>
              </a:rPr>
              <a:t>selection?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B0D2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4240" y="265175"/>
            <a:ext cx="1633727" cy="22768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5381" y="475996"/>
            <a:ext cx="7816850" cy="569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dirty="0" sz="2800" spc="-305" b="1">
                <a:solidFill>
                  <a:srgbClr val="FFFFFF"/>
                </a:solidFill>
                <a:latin typeface="Arial"/>
                <a:cs typeface="Arial"/>
              </a:rPr>
              <a:t>Bob</a:t>
            </a:r>
            <a:r>
              <a:rPr dirty="0" sz="2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20" b="1">
                <a:solidFill>
                  <a:srgbClr val="FFFFFF"/>
                </a:solidFill>
                <a:latin typeface="Arial"/>
                <a:cs typeface="Arial"/>
              </a:rPr>
              <a:t>Kaplan,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15" b="1">
                <a:solidFill>
                  <a:srgbClr val="FFFFFF"/>
                </a:solidFill>
                <a:latin typeface="Arial"/>
                <a:cs typeface="Arial"/>
              </a:rPr>
              <a:t>PhD</a:t>
            </a:r>
            <a:endParaRPr sz="2800">
              <a:latin typeface="Arial"/>
              <a:cs typeface="Arial"/>
            </a:endParaRPr>
          </a:p>
          <a:p>
            <a:pPr marL="57785" marR="1715135">
              <a:lnSpc>
                <a:spcPct val="99600"/>
              </a:lnSpc>
              <a:spcBef>
                <a:spcPts val="60"/>
              </a:spcBef>
            </a:pPr>
            <a:r>
              <a:rPr dirty="0" sz="2800" spc="-180" i="1">
                <a:solidFill>
                  <a:srgbClr val="FFFFFF"/>
                </a:solidFill>
                <a:latin typeface="Arial"/>
                <a:cs typeface="Arial"/>
              </a:rPr>
              <a:t>Professor</a:t>
            </a:r>
            <a:r>
              <a:rPr dirty="0" sz="28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10" i="1">
                <a:solidFill>
                  <a:srgbClr val="FFFFFF"/>
                </a:solidFill>
                <a:latin typeface="Arial"/>
                <a:cs typeface="Arial"/>
              </a:rPr>
              <a:t> Medicine,</a:t>
            </a:r>
            <a:r>
              <a:rPr dirty="0" sz="28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 i="1">
                <a:solidFill>
                  <a:srgbClr val="FFFFFF"/>
                </a:solidFill>
                <a:latin typeface="Arial"/>
                <a:cs typeface="Arial"/>
              </a:rPr>
              <a:t>Stanford</a:t>
            </a:r>
            <a:r>
              <a:rPr dirty="0" sz="28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5" i="1">
                <a:solidFill>
                  <a:srgbClr val="FFFFFF"/>
                </a:solidFill>
                <a:latin typeface="Arial"/>
                <a:cs typeface="Arial"/>
              </a:rPr>
              <a:t>University </a:t>
            </a:r>
            <a:r>
              <a:rPr dirty="0" sz="2800" spc="-160" i="1">
                <a:solidFill>
                  <a:srgbClr val="FFFFFF"/>
                </a:solidFill>
                <a:latin typeface="Arial"/>
                <a:cs typeface="Arial"/>
              </a:rPr>
              <a:t>Former</a:t>
            </a:r>
            <a:r>
              <a:rPr dirty="0" sz="2800" spc="-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0" i="1">
                <a:solidFill>
                  <a:srgbClr val="FFFFFF"/>
                </a:solidFill>
                <a:latin typeface="Arial"/>
                <a:cs typeface="Arial"/>
              </a:rPr>
              <a:t>Chief</a:t>
            </a:r>
            <a:r>
              <a:rPr dirty="0" sz="28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4" i="1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dirty="0" sz="2800" spc="-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0" i="1">
                <a:solidFill>
                  <a:srgbClr val="FFFFFF"/>
                </a:solidFill>
                <a:latin typeface="Arial"/>
                <a:cs typeface="Arial"/>
              </a:rPr>
              <a:t>Officer,</a:t>
            </a:r>
            <a:r>
              <a:rPr dirty="0" sz="2800" spc="-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70" i="1">
                <a:solidFill>
                  <a:srgbClr val="FFFFFF"/>
                </a:solidFill>
                <a:latin typeface="Arial"/>
                <a:cs typeface="Arial"/>
              </a:rPr>
              <a:t>AHRQ </a:t>
            </a:r>
            <a:r>
              <a:rPr dirty="0" sz="2800" spc="-160" i="1">
                <a:solidFill>
                  <a:srgbClr val="FFFFFF"/>
                </a:solidFill>
                <a:latin typeface="Arial"/>
                <a:cs typeface="Arial"/>
              </a:rPr>
              <a:t>Former</a:t>
            </a:r>
            <a:r>
              <a:rPr dirty="0" sz="2800" spc="-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0" i="1">
                <a:solidFill>
                  <a:srgbClr val="FFFFFF"/>
                </a:solidFill>
                <a:latin typeface="Arial"/>
                <a:cs typeface="Arial"/>
              </a:rPr>
              <a:t>Associate</a:t>
            </a:r>
            <a:r>
              <a:rPr dirty="0" sz="28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Director,</a:t>
            </a:r>
            <a:r>
              <a:rPr dirty="0" sz="28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NIH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260" b="1">
                <a:solidFill>
                  <a:srgbClr val="FFFFFF"/>
                </a:solidFill>
                <a:latin typeface="Arial"/>
                <a:cs typeface="Arial"/>
              </a:rPr>
              <a:t>Ashley</a:t>
            </a:r>
            <a:r>
              <a:rPr dirty="0" sz="2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0" b="1">
                <a:solidFill>
                  <a:srgbClr val="FFFFFF"/>
                </a:solidFill>
                <a:latin typeface="Arial"/>
                <a:cs typeface="Arial"/>
              </a:rPr>
              <a:t>Wilder-</a:t>
            </a:r>
            <a:r>
              <a:rPr dirty="0" sz="2800" spc="-200" b="1">
                <a:solidFill>
                  <a:srgbClr val="FFFFFF"/>
                </a:solidFill>
                <a:latin typeface="Arial"/>
                <a:cs typeface="Arial"/>
              </a:rPr>
              <a:t>Smith,</a:t>
            </a:r>
            <a:r>
              <a:rPr dirty="0" sz="2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15" b="1">
                <a:solidFill>
                  <a:srgbClr val="FFFFFF"/>
                </a:solidFill>
                <a:latin typeface="Arial"/>
                <a:cs typeface="Arial"/>
              </a:rPr>
              <a:t>PhD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99600"/>
              </a:lnSpc>
              <a:spcBef>
                <a:spcPts val="60"/>
              </a:spcBef>
            </a:pPr>
            <a:r>
              <a:rPr dirty="0" sz="2800" spc="-180" i="1">
                <a:solidFill>
                  <a:srgbClr val="FFFFFF"/>
                </a:solidFill>
                <a:latin typeface="Arial"/>
                <a:cs typeface="Arial"/>
              </a:rPr>
              <a:t>Chief,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5" i="1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2800" spc="-1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29" i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2800" spc="-1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 i="1">
                <a:solidFill>
                  <a:srgbClr val="FFFFFF"/>
                </a:solidFill>
                <a:latin typeface="Arial"/>
                <a:cs typeface="Arial"/>
              </a:rPr>
              <a:t>Branch,</a:t>
            </a:r>
            <a:r>
              <a:rPr dirty="0" sz="2800" spc="-1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Healthcare </a:t>
            </a:r>
            <a:r>
              <a:rPr dirty="0" sz="2800" spc="-100" i="1">
                <a:solidFill>
                  <a:srgbClr val="FFFFFF"/>
                </a:solidFill>
                <a:latin typeface="Arial"/>
                <a:cs typeface="Arial"/>
              </a:rPr>
              <a:t>Delivery </a:t>
            </a:r>
            <a:r>
              <a:rPr dirty="0" sz="2800" spc="-229" i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2800" spc="-1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 i="1">
                <a:solidFill>
                  <a:srgbClr val="FFFFFF"/>
                </a:solidFill>
                <a:latin typeface="Arial"/>
                <a:cs typeface="Arial"/>
              </a:rPr>
              <a:t>Program,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 i="1">
                <a:solidFill>
                  <a:srgbClr val="FFFFFF"/>
                </a:solidFill>
                <a:latin typeface="Arial"/>
                <a:cs typeface="Arial"/>
              </a:rPr>
              <a:t>Division 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25" i="1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0" i="1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2800" spc="-1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spc="-110" i="1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r>
              <a:rPr dirty="0" sz="28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0" i="1">
                <a:solidFill>
                  <a:srgbClr val="FFFFFF"/>
                </a:solidFill>
                <a:latin typeface="Arial"/>
                <a:cs typeface="Arial"/>
              </a:rPr>
              <a:t>Sciences,</a:t>
            </a:r>
            <a:r>
              <a:rPr dirty="0" sz="2800" spc="-1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 i="1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dirty="0" sz="2800" spc="-1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25" i="1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dirty="0" sz="28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0" i="1">
                <a:solidFill>
                  <a:srgbClr val="FFFFFF"/>
                </a:solidFill>
                <a:latin typeface="Arial"/>
                <a:cs typeface="Arial"/>
              </a:rPr>
              <a:t>Institute,</a:t>
            </a:r>
            <a:r>
              <a:rPr dirty="0" sz="2800" spc="-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NIH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2800">
              <a:latin typeface="Arial"/>
              <a:cs typeface="Arial"/>
            </a:endParaRPr>
          </a:p>
          <a:p>
            <a:pPr marL="57785">
              <a:lnSpc>
                <a:spcPct val="100000"/>
              </a:lnSpc>
              <a:spcBef>
                <a:spcPts val="5"/>
              </a:spcBef>
            </a:pPr>
            <a:r>
              <a:rPr dirty="0" sz="2800" spc="-150" b="1">
                <a:solidFill>
                  <a:srgbClr val="FFFFFF"/>
                </a:solidFill>
                <a:latin typeface="Arial"/>
                <a:cs typeface="Arial"/>
              </a:rPr>
              <a:t>Neeta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35" b="1">
                <a:solidFill>
                  <a:srgbClr val="FFFFFF"/>
                </a:solidFill>
                <a:latin typeface="Arial"/>
                <a:cs typeface="Arial"/>
              </a:rPr>
              <a:t>Thakur,</a:t>
            </a:r>
            <a:r>
              <a:rPr dirty="0" sz="2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2800">
              <a:latin typeface="Arial"/>
              <a:cs typeface="Arial"/>
            </a:endParaRPr>
          </a:p>
          <a:p>
            <a:pPr marL="57785">
              <a:lnSpc>
                <a:spcPts val="3335"/>
              </a:lnSpc>
              <a:spcBef>
                <a:spcPts val="20"/>
              </a:spcBef>
            </a:pPr>
            <a:r>
              <a:rPr dirty="0" sz="2800" spc="-140" i="1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dirty="0" sz="2800" spc="-1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 i="1">
                <a:solidFill>
                  <a:srgbClr val="FFFFFF"/>
                </a:solidFill>
                <a:latin typeface="Arial"/>
                <a:cs typeface="Arial"/>
              </a:rPr>
              <a:t>Professor,</a:t>
            </a:r>
            <a:endParaRPr sz="2800">
              <a:latin typeface="Arial"/>
              <a:cs typeface="Arial"/>
            </a:endParaRPr>
          </a:p>
          <a:p>
            <a:pPr marL="57785">
              <a:lnSpc>
                <a:spcPts val="3335"/>
              </a:lnSpc>
            </a:pPr>
            <a:r>
              <a:rPr dirty="0" sz="2800" spc="-135" i="1">
                <a:solidFill>
                  <a:srgbClr val="FFFFFF"/>
                </a:solidFill>
                <a:latin typeface="Arial"/>
                <a:cs typeface="Arial"/>
              </a:rPr>
              <a:t>Dept</a:t>
            </a:r>
            <a:r>
              <a:rPr dirty="0" sz="2800" spc="-1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 i="1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dirty="0" sz="2800" spc="-1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 i="1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dirty="0" sz="2800" spc="-1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 i="1">
                <a:solidFill>
                  <a:srgbClr val="FFFFFF"/>
                </a:solidFill>
                <a:latin typeface="Arial"/>
                <a:cs typeface="Arial"/>
              </a:rPr>
              <a:t>Medicine,</a:t>
            </a:r>
            <a:r>
              <a:rPr dirty="0" sz="2800" spc="-1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90" i="1">
                <a:solidFill>
                  <a:srgbClr val="FFFFFF"/>
                </a:solidFill>
                <a:latin typeface="Arial"/>
                <a:cs typeface="Arial"/>
              </a:rPr>
              <a:t>UCSF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73440" y="2164079"/>
            <a:ext cx="3377565" cy="4279900"/>
            <a:chOff x="8473440" y="2164079"/>
            <a:chExt cx="3377565" cy="42799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3440" y="2164079"/>
              <a:ext cx="1847088" cy="22890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34016" y="4111751"/>
              <a:ext cx="1816607" cy="23317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572515"/>
            <a:ext cx="832040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85"/>
              <a:t>Large</a:t>
            </a:r>
            <a:r>
              <a:rPr dirty="0" spc="-235"/>
              <a:t> </a:t>
            </a:r>
            <a:r>
              <a:rPr dirty="0" spc="-275"/>
              <a:t>Group</a:t>
            </a:r>
            <a:r>
              <a:rPr dirty="0" spc="-225"/>
              <a:t> </a:t>
            </a:r>
            <a:r>
              <a:rPr dirty="0" spc="-315"/>
              <a:t>Discussion</a:t>
            </a:r>
            <a:r>
              <a:rPr dirty="0" spc="-229"/>
              <a:t> </a:t>
            </a:r>
            <a:r>
              <a:rPr dirty="0" spc="-280"/>
              <a:t>Questions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323850" marR="5080" indent="-311150">
              <a:lnSpc>
                <a:spcPts val="4300"/>
              </a:lnSpc>
              <a:spcBef>
                <a:spcPts val="660"/>
              </a:spcBef>
              <a:buChar char="•"/>
              <a:tabLst>
                <a:tab pos="323850" algn="l"/>
              </a:tabLst>
            </a:pPr>
            <a:r>
              <a:rPr dirty="0" spc="-229"/>
              <a:t>Should</a:t>
            </a:r>
            <a:r>
              <a:rPr dirty="0" spc="-200"/>
              <a:t> </a:t>
            </a:r>
            <a:r>
              <a:rPr dirty="0" spc="-95"/>
              <a:t>there</a:t>
            </a:r>
            <a:r>
              <a:rPr dirty="0" spc="-200"/>
              <a:t> </a:t>
            </a:r>
            <a:r>
              <a:rPr dirty="0" spc="-210"/>
              <a:t>be</a:t>
            </a:r>
            <a:r>
              <a:rPr dirty="0" spc="-200"/>
              <a:t> </a:t>
            </a:r>
            <a:r>
              <a:rPr dirty="0" spc="-315"/>
              <a:t>a</a:t>
            </a:r>
            <a:r>
              <a:rPr dirty="0" spc="-195"/>
              <a:t> </a:t>
            </a:r>
            <a:r>
              <a:rPr dirty="0" spc="-135"/>
              <a:t>“common</a:t>
            </a:r>
            <a:r>
              <a:rPr dirty="0" spc="-200"/>
              <a:t> </a:t>
            </a:r>
            <a:r>
              <a:rPr dirty="0" spc="-90"/>
              <a:t>core”</a:t>
            </a:r>
            <a:r>
              <a:rPr dirty="0" spc="-195"/>
              <a:t> </a:t>
            </a:r>
            <a:r>
              <a:rPr dirty="0"/>
              <a:t>of</a:t>
            </a:r>
            <a:r>
              <a:rPr dirty="0" spc="-190"/>
              <a:t> </a:t>
            </a:r>
            <a:r>
              <a:rPr dirty="0" spc="-10"/>
              <a:t>health </a:t>
            </a:r>
            <a:r>
              <a:rPr dirty="0" spc="-150"/>
              <a:t>outcome</a:t>
            </a:r>
            <a:r>
              <a:rPr dirty="0" spc="-210"/>
              <a:t> </a:t>
            </a:r>
            <a:r>
              <a:rPr dirty="0" spc="-130"/>
              <a:t>metrics</a:t>
            </a:r>
            <a:r>
              <a:rPr dirty="0" spc="-204"/>
              <a:t> </a:t>
            </a:r>
            <a:r>
              <a:rPr dirty="0" spc="-185"/>
              <a:t>recommended</a:t>
            </a:r>
            <a:r>
              <a:rPr dirty="0" spc="-204"/>
              <a:t> </a:t>
            </a:r>
            <a:r>
              <a:rPr dirty="0"/>
              <a:t>for</a:t>
            </a:r>
            <a:r>
              <a:rPr dirty="0" spc="-200"/>
              <a:t> </a:t>
            </a:r>
            <a:r>
              <a:rPr dirty="0" spc="-285"/>
              <a:t>use</a:t>
            </a:r>
            <a:r>
              <a:rPr dirty="0" spc="-204"/>
              <a:t> </a:t>
            </a:r>
            <a:r>
              <a:rPr dirty="0" spc="-290"/>
              <a:t>across </a:t>
            </a:r>
            <a:r>
              <a:rPr dirty="0" spc="-55"/>
              <a:t>different</a:t>
            </a:r>
            <a:r>
              <a:rPr dirty="0" spc="-210"/>
              <a:t> </a:t>
            </a:r>
            <a:r>
              <a:rPr dirty="0" spc="-70"/>
              <a:t>intervention</a:t>
            </a:r>
            <a:r>
              <a:rPr dirty="0" spc="-210"/>
              <a:t> </a:t>
            </a:r>
            <a:r>
              <a:rPr dirty="0" spc="-65"/>
              <a:t>studies?</a:t>
            </a:r>
          </a:p>
          <a:p>
            <a:pPr marL="323215" indent="-310515">
              <a:lnSpc>
                <a:spcPct val="100000"/>
              </a:lnSpc>
              <a:spcBef>
                <a:spcPts val="434"/>
              </a:spcBef>
              <a:buChar char="•"/>
              <a:tabLst>
                <a:tab pos="323215" algn="l"/>
              </a:tabLst>
            </a:pPr>
            <a:r>
              <a:rPr dirty="0"/>
              <a:t>If</a:t>
            </a:r>
            <a:r>
              <a:rPr dirty="0" spc="-204"/>
              <a:t> </a:t>
            </a:r>
            <a:r>
              <a:rPr dirty="0" spc="-260"/>
              <a:t>so,</a:t>
            </a:r>
            <a:r>
              <a:rPr dirty="0" spc="-204"/>
              <a:t> </a:t>
            </a:r>
            <a:r>
              <a:rPr dirty="0" spc="-130"/>
              <a:t>what’s</a:t>
            </a:r>
            <a:r>
              <a:rPr dirty="0" spc="-210"/>
              <a:t> </a:t>
            </a:r>
            <a:r>
              <a:rPr dirty="0" spc="-60"/>
              <a:t>the</a:t>
            </a:r>
            <a:r>
              <a:rPr dirty="0" spc="-210"/>
              <a:t> </a:t>
            </a:r>
            <a:r>
              <a:rPr dirty="0" spc="-254"/>
              <a:t>process</a:t>
            </a:r>
            <a:r>
              <a:rPr dirty="0" spc="-210"/>
              <a:t> </a:t>
            </a:r>
            <a:r>
              <a:rPr dirty="0"/>
              <a:t>for</a:t>
            </a:r>
            <a:r>
              <a:rPr dirty="0" spc="-200"/>
              <a:t> </a:t>
            </a:r>
            <a:r>
              <a:rPr dirty="0" spc="-50"/>
              <a:t>selection?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2026-06-17T21:26:51Z</dcterms:created>
  <dcterms:modified xsi:type="dcterms:W3CDTF">2026-06-17T21:26:51Z</dcterms:modified>
</cp:coreProperties>
</file>