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76346"/>
            <a:ext cx="9144000" cy="1981835"/>
          </a:xfrm>
          <a:custGeom>
            <a:avLst/>
            <a:gdLst/>
            <a:ahLst/>
            <a:cxnLst/>
            <a:rect l="l" t="t" r="r" b="b"/>
            <a:pathLst>
              <a:path w="9144000" h="1981834">
                <a:moveTo>
                  <a:pt x="0" y="1981653"/>
                </a:moveTo>
                <a:lnTo>
                  <a:pt x="9144000" y="1981653"/>
                </a:lnTo>
                <a:lnTo>
                  <a:pt x="9144000" y="0"/>
                </a:lnTo>
                <a:lnTo>
                  <a:pt x="0" y="0"/>
                </a:lnTo>
                <a:lnTo>
                  <a:pt x="0" y="1981653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985838"/>
            <a:ext cx="9144000" cy="3833495"/>
          </a:xfrm>
          <a:custGeom>
            <a:avLst/>
            <a:gdLst/>
            <a:ahLst/>
            <a:cxnLst/>
            <a:rect l="l" t="t" r="r" b="b"/>
            <a:pathLst>
              <a:path w="9144000" h="3833495">
                <a:moveTo>
                  <a:pt x="0" y="3833356"/>
                </a:moveTo>
                <a:lnTo>
                  <a:pt x="9144000" y="3833356"/>
                </a:lnTo>
                <a:lnTo>
                  <a:pt x="9144000" y="0"/>
                </a:lnTo>
                <a:lnTo>
                  <a:pt x="0" y="0"/>
                </a:lnTo>
                <a:lnTo>
                  <a:pt x="0" y="3833356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986155"/>
          </a:xfrm>
          <a:custGeom>
            <a:avLst/>
            <a:gdLst/>
            <a:ahLst/>
            <a:cxnLst/>
            <a:rect l="l" t="t" r="r" b="b"/>
            <a:pathLst>
              <a:path w="9144000" h="986155">
                <a:moveTo>
                  <a:pt x="0" y="0"/>
                </a:moveTo>
                <a:lnTo>
                  <a:pt x="9144000" y="0"/>
                </a:lnTo>
                <a:lnTo>
                  <a:pt x="9144000" y="985839"/>
                </a:lnTo>
                <a:lnTo>
                  <a:pt x="0" y="98583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597" y="2163571"/>
            <a:ext cx="7590155" cy="178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2443" y="4925059"/>
            <a:ext cx="4645660" cy="76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8A7A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290816"/>
            <a:ext cx="9143998" cy="55671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65125" y="6250080"/>
            <a:ext cx="8413750" cy="0"/>
          </a:xfrm>
          <a:custGeom>
            <a:avLst/>
            <a:gdLst/>
            <a:ahLst/>
            <a:cxnLst/>
            <a:rect l="l" t="t" r="r" b="b"/>
            <a:pathLst>
              <a:path w="8413750" h="0">
                <a:moveTo>
                  <a:pt x="0" y="0"/>
                </a:moveTo>
                <a:lnTo>
                  <a:pt x="8413750" y="1"/>
                </a:lnTo>
              </a:path>
              <a:path w="8413750" h="0">
                <a:moveTo>
                  <a:pt x="0" y="0"/>
                </a:moveTo>
                <a:lnTo>
                  <a:pt x="8413750" y="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9016" y="6391655"/>
            <a:ext cx="801624" cy="33832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504D">
              <a:alpha val="219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1669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9016" y="6391655"/>
            <a:ext cx="801624" cy="33832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82624"/>
            <a:ext cx="9144000" cy="35905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3499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333" y="133603"/>
            <a:ext cx="7478395" cy="64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7851" y="1158748"/>
            <a:ext cx="3794125" cy="2043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Danielle.hessler@ucsf.edu" TargetMode="External"/><Relationship Id="rId3" Type="http://schemas.openxmlformats.org/officeDocument/2006/relationships/image" Target="../media/image4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dirty="0" spc="-215" b="0">
                <a:latin typeface="Arial"/>
                <a:cs typeface="Arial"/>
              </a:rPr>
              <a:t>Addressing</a:t>
            </a:r>
            <a:r>
              <a:rPr dirty="0" spc="-140" b="0">
                <a:latin typeface="Arial"/>
                <a:cs typeface="Arial"/>
              </a:rPr>
              <a:t> </a:t>
            </a:r>
            <a:r>
              <a:rPr dirty="0" spc="-245" b="0">
                <a:latin typeface="Arial"/>
                <a:cs typeface="Arial"/>
              </a:rPr>
              <a:t>Social</a:t>
            </a:r>
            <a:r>
              <a:rPr dirty="0" spc="-145" b="0">
                <a:latin typeface="Arial"/>
                <a:cs typeface="Arial"/>
              </a:rPr>
              <a:t> </a:t>
            </a:r>
            <a:r>
              <a:rPr dirty="0" spc="-305" b="0">
                <a:latin typeface="Arial"/>
                <a:cs typeface="Arial"/>
              </a:rPr>
              <a:t>Risk</a:t>
            </a:r>
            <a:r>
              <a:rPr dirty="0" spc="-145" b="0">
                <a:latin typeface="Arial"/>
                <a:cs typeface="Arial"/>
              </a:rPr>
              <a:t> </a:t>
            </a:r>
            <a:r>
              <a:rPr dirty="0" spc="-50" b="0">
                <a:latin typeface="Arial"/>
                <a:cs typeface="Arial"/>
              </a:rPr>
              <a:t>in</a:t>
            </a:r>
            <a:r>
              <a:rPr dirty="0" spc="-145" b="0">
                <a:latin typeface="Arial"/>
                <a:cs typeface="Arial"/>
              </a:rPr>
              <a:t> </a:t>
            </a:r>
            <a:r>
              <a:rPr dirty="0" spc="-155" b="0">
                <a:latin typeface="Arial"/>
                <a:cs typeface="Arial"/>
              </a:rPr>
              <a:t>Pediatric</a:t>
            </a:r>
            <a:r>
              <a:rPr dirty="0" spc="-140" b="0">
                <a:latin typeface="Arial"/>
                <a:cs typeface="Arial"/>
              </a:rPr>
              <a:t> </a:t>
            </a:r>
            <a:r>
              <a:rPr dirty="0" spc="-80" b="0">
                <a:latin typeface="Arial"/>
                <a:cs typeface="Arial"/>
              </a:rPr>
              <a:t>Health </a:t>
            </a:r>
            <a:r>
              <a:rPr dirty="0" spc="-300" b="0">
                <a:latin typeface="Arial"/>
                <a:cs typeface="Arial"/>
              </a:rPr>
              <a:t>Care</a:t>
            </a:r>
            <a:r>
              <a:rPr dirty="0" spc="-190" b="0">
                <a:latin typeface="Arial"/>
                <a:cs typeface="Arial"/>
              </a:rPr>
              <a:t> </a:t>
            </a:r>
            <a:r>
              <a:rPr dirty="0" spc="-60" b="0">
                <a:latin typeface="Arial"/>
                <a:cs typeface="Arial"/>
              </a:rPr>
              <a:t>Settings:</a:t>
            </a: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pc="-340" b="0">
                <a:latin typeface="Arial"/>
                <a:cs typeface="Arial"/>
              </a:rPr>
              <a:t>A</a:t>
            </a:r>
            <a:r>
              <a:rPr dirty="0" spc="-185" b="0">
                <a:latin typeface="Arial"/>
                <a:cs typeface="Arial"/>
              </a:rPr>
              <a:t> </a:t>
            </a:r>
            <a:r>
              <a:rPr dirty="0" spc="-310" b="0">
                <a:latin typeface="Arial"/>
                <a:cs typeface="Arial"/>
              </a:rPr>
              <a:t>Tale</a:t>
            </a:r>
            <a:r>
              <a:rPr dirty="0" spc="-19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200" b="0">
                <a:latin typeface="Arial"/>
                <a:cs typeface="Arial"/>
              </a:rPr>
              <a:t> </a:t>
            </a:r>
            <a:r>
              <a:rPr dirty="0" spc="-280" b="0">
                <a:latin typeface="Arial"/>
                <a:cs typeface="Arial"/>
              </a:rPr>
              <a:t>Two</a:t>
            </a:r>
            <a:r>
              <a:rPr dirty="0" spc="-18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Interventions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3602" y="6421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876800"/>
            <a:chOff x="0" y="0"/>
            <a:chExt cx="9144000" cy="4876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1953895"/>
            </a:xfrm>
            <a:custGeom>
              <a:avLst/>
              <a:gdLst/>
              <a:ahLst/>
              <a:cxnLst/>
              <a:rect l="l" t="t" r="r" b="b"/>
              <a:pathLst>
                <a:path w="9144000" h="1953895">
                  <a:moveTo>
                    <a:pt x="0" y="1953312"/>
                  </a:moveTo>
                  <a:lnTo>
                    <a:pt x="9144000" y="1953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53312"/>
                  </a:lnTo>
                  <a:close/>
                </a:path>
              </a:pathLst>
            </a:custGeom>
            <a:solidFill>
              <a:srgbClr val="1F4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84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150">
              <a:solidFill>
                <a:srgbClr val="51657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 spc="-105" b="0">
                <a:latin typeface="Arial"/>
                <a:cs typeface="Arial"/>
              </a:rPr>
              <a:t>Danielle</a:t>
            </a:r>
            <a:r>
              <a:rPr dirty="0" sz="2400" spc="-114" b="0">
                <a:latin typeface="Arial"/>
                <a:cs typeface="Arial"/>
              </a:rPr>
              <a:t> </a:t>
            </a:r>
            <a:r>
              <a:rPr dirty="0" sz="2400" spc="-150" b="0">
                <a:latin typeface="Arial"/>
                <a:cs typeface="Arial"/>
              </a:rPr>
              <a:t>Hessler</a:t>
            </a:r>
            <a:r>
              <a:rPr dirty="0" sz="2400" spc="-114" b="0">
                <a:latin typeface="Arial"/>
                <a:cs typeface="Arial"/>
              </a:rPr>
              <a:t> </a:t>
            </a:r>
            <a:r>
              <a:rPr dirty="0" sz="2400" spc="-185" b="0">
                <a:latin typeface="Arial"/>
                <a:cs typeface="Arial"/>
              </a:rPr>
              <a:t>Jones,</a:t>
            </a:r>
            <a:r>
              <a:rPr dirty="0" sz="2400" spc="-114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PhD </a:t>
            </a:r>
            <a:r>
              <a:rPr dirty="0" sz="2400" spc="-90" b="0">
                <a:latin typeface="Arial"/>
                <a:cs typeface="Arial"/>
              </a:rPr>
              <a:t>University</a:t>
            </a:r>
            <a:r>
              <a:rPr dirty="0" sz="2400" spc="-10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95" b="0">
                <a:latin typeface="Arial"/>
                <a:cs typeface="Arial"/>
              </a:rPr>
              <a:t> </a:t>
            </a:r>
            <a:r>
              <a:rPr dirty="0" sz="2400" spc="-100" b="0">
                <a:latin typeface="Arial"/>
                <a:cs typeface="Arial"/>
              </a:rPr>
              <a:t>California, </a:t>
            </a:r>
            <a:r>
              <a:rPr dirty="0" sz="2400" spc="-270" b="0">
                <a:latin typeface="Arial"/>
                <a:cs typeface="Arial"/>
              </a:rPr>
              <a:t>San</a:t>
            </a:r>
            <a:r>
              <a:rPr dirty="0" sz="2400" spc="-105" b="0">
                <a:latin typeface="Arial"/>
                <a:cs typeface="Arial"/>
              </a:rPr>
              <a:t> </a:t>
            </a:r>
            <a:r>
              <a:rPr dirty="0" sz="2400" spc="-135" b="0">
                <a:latin typeface="Arial"/>
                <a:cs typeface="Arial"/>
              </a:rPr>
              <a:t>Francisco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22031" y="1369059"/>
            <a:ext cx="183896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000000"/>
                </a:solidFill>
                <a:latin typeface="Helvetica Neue"/>
                <a:cs typeface="Helvetica Neue"/>
              </a:rPr>
              <a:t>Study</a:t>
            </a:r>
            <a:r>
              <a:rPr dirty="0" sz="4000" spc="-18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Helvetica Neue"/>
                <a:cs typeface="Helvetica Neue"/>
              </a:rPr>
              <a:t>II</a:t>
            </a:r>
            <a:endParaRPr sz="4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80115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8115301" y="0"/>
                </a:moveTo>
                <a:lnTo>
                  <a:pt x="264742" y="0"/>
                </a:lnTo>
                <a:lnTo>
                  <a:pt x="216316" y="1119"/>
                </a:lnTo>
                <a:lnTo>
                  <a:pt x="168467" y="4445"/>
                </a:lnTo>
                <a:lnTo>
                  <a:pt x="121243" y="9928"/>
                </a:lnTo>
                <a:lnTo>
                  <a:pt x="74695" y="17519"/>
                </a:lnTo>
                <a:lnTo>
                  <a:pt x="28871" y="27168"/>
                </a:lnTo>
                <a:lnTo>
                  <a:pt x="0" y="34639"/>
                </a:lnTo>
                <a:lnTo>
                  <a:pt x="0" y="2022762"/>
                </a:lnTo>
                <a:lnTo>
                  <a:pt x="74695" y="2039882"/>
                </a:lnTo>
                <a:lnTo>
                  <a:pt x="121243" y="2047473"/>
                </a:lnTo>
                <a:lnTo>
                  <a:pt x="168467" y="2052956"/>
                </a:lnTo>
                <a:lnTo>
                  <a:pt x="216316" y="2056282"/>
                </a:lnTo>
                <a:lnTo>
                  <a:pt x="264742" y="2057402"/>
                </a:lnTo>
                <a:lnTo>
                  <a:pt x="8115301" y="2057402"/>
                </a:lnTo>
                <a:lnTo>
                  <a:pt x="8163726" y="2056282"/>
                </a:lnTo>
                <a:lnTo>
                  <a:pt x="8211576" y="2052956"/>
                </a:lnTo>
                <a:lnTo>
                  <a:pt x="8258799" y="2047473"/>
                </a:lnTo>
                <a:lnTo>
                  <a:pt x="8305348" y="2039882"/>
                </a:lnTo>
                <a:lnTo>
                  <a:pt x="8351172" y="2030233"/>
                </a:lnTo>
                <a:lnTo>
                  <a:pt x="8396222" y="2018575"/>
                </a:lnTo>
                <a:lnTo>
                  <a:pt x="8440449" y="2004958"/>
                </a:lnTo>
                <a:lnTo>
                  <a:pt x="8483803" y="1989431"/>
                </a:lnTo>
                <a:lnTo>
                  <a:pt x="8526236" y="1972043"/>
                </a:lnTo>
                <a:lnTo>
                  <a:pt x="8567696" y="1952844"/>
                </a:lnTo>
                <a:lnTo>
                  <a:pt x="8608136" y="1931883"/>
                </a:lnTo>
                <a:lnTo>
                  <a:pt x="8647506" y="1909209"/>
                </a:lnTo>
                <a:lnTo>
                  <a:pt x="8685756" y="1884872"/>
                </a:lnTo>
                <a:lnTo>
                  <a:pt x="8722837" y="1858922"/>
                </a:lnTo>
                <a:lnTo>
                  <a:pt x="8758699" y="1831408"/>
                </a:lnTo>
                <a:lnTo>
                  <a:pt x="8793294" y="1802379"/>
                </a:lnTo>
                <a:lnTo>
                  <a:pt x="8826571" y="1771884"/>
                </a:lnTo>
                <a:lnTo>
                  <a:pt x="8858482" y="1739973"/>
                </a:lnTo>
                <a:lnTo>
                  <a:pt x="8888977" y="1706696"/>
                </a:lnTo>
                <a:lnTo>
                  <a:pt x="8918006" y="1672101"/>
                </a:lnTo>
                <a:lnTo>
                  <a:pt x="8945520" y="1636238"/>
                </a:lnTo>
                <a:lnTo>
                  <a:pt x="8971470" y="1599157"/>
                </a:lnTo>
                <a:lnTo>
                  <a:pt x="8995807" y="1560907"/>
                </a:lnTo>
                <a:lnTo>
                  <a:pt x="9018480" y="1521537"/>
                </a:lnTo>
                <a:lnTo>
                  <a:pt x="9039441" y="1481097"/>
                </a:lnTo>
                <a:lnTo>
                  <a:pt x="9058641" y="1439637"/>
                </a:lnTo>
                <a:lnTo>
                  <a:pt x="9076028" y="1397204"/>
                </a:lnTo>
                <a:lnTo>
                  <a:pt x="9091556" y="1353850"/>
                </a:lnTo>
                <a:lnTo>
                  <a:pt x="9105173" y="1309623"/>
                </a:lnTo>
                <a:lnTo>
                  <a:pt x="9116831" y="1264572"/>
                </a:lnTo>
                <a:lnTo>
                  <a:pt x="9126480" y="1218748"/>
                </a:lnTo>
                <a:lnTo>
                  <a:pt x="9134071" y="1172200"/>
                </a:lnTo>
                <a:lnTo>
                  <a:pt x="9139554" y="1124976"/>
                </a:lnTo>
                <a:lnTo>
                  <a:pt x="9142880" y="1077126"/>
                </a:lnTo>
                <a:lnTo>
                  <a:pt x="9144000" y="1028701"/>
                </a:lnTo>
                <a:lnTo>
                  <a:pt x="9142880" y="980275"/>
                </a:lnTo>
                <a:lnTo>
                  <a:pt x="9139554" y="932426"/>
                </a:lnTo>
                <a:lnTo>
                  <a:pt x="9134071" y="885202"/>
                </a:lnTo>
                <a:lnTo>
                  <a:pt x="9126480" y="838653"/>
                </a:lnTo>
                <a:lnTo>
                  <a:pt x="9116831" y="792829"/>
                </a:lnTo>
                <a:lnTo>
                  <a:pt x="9105173" y="747779"/>
                </a:lnTo>
                <a:lnTo>
                  <a:pt x="9091556" y="703552"/>
                </a:lnTo>
                <a:lnTo>
                  <a:pt x="9076028" y="660197"/>
                </a:lnTo>
                <a:lnTo>
                  <a:pt x="9058641" y="617765"/>
                </a:lnTo>
                <a:lnTo>
                  <a:pt x="9039441" y="576304"/>
                </a:lnTo>
                <a:lnTo>
                  <a:pt x="9018480" y="535864"/>
                </a:lnTo>
                <a:lnTo>
                  <a:pt x="8995807" y="496494"/>
                </a:lnTo>
                <a:lnTo>
                  <a:pt x="8971470" y="458244"/>
                </a:lnTo>
                <a:lnTo>
                  <a:pt x="8945520" y="421163"/>
                </a:lnTo>
                <a:lnTo>
                  <a:pt x="8918006" y="385301"/>
                </a:lnTo>
                <a:lnTo>
                  <a:pt x="8888977" y="350706"/>
                </a:lnTo>
                <a:lnTo>
                  <a:pt x="8858482" y="317429"/>
                </a:lnTo>
                <a:lnTo>
                  <a:pt x="8826571" y="285518"/>
                </a:lnTo>
                <a:lnTo>
                  <a:pt x="8793294" y="255023"/>
                </a:lnTo>
                <a:lnTo>
                  <a:pt x="8758699" y="225994"/>
                </a:lnTo>
                <a:lnTo>
                  <a:pt x="8722837" y="198479"/>
                </a:lnTo>
                <a:lnTo>
                  <a:pt x="8685756" y="172529"/>
                </a:lnTo>
                <a:lnTo>
                  <a:pt x="8647506" y="148192"/>
                </a:lnTo>
                <a:lnTo>
                  <a:pt x="8608136" y="125519"/>
                </a:lnTo>
                <a:lnTo>
                  <a:pt x="8567696" y="104558"/>
                </a:lnTo>
                <a:lnTo>
                  <a:pt x="8526236" y="85359"/>
                </a:lnTo>
                <a:lnTo>
                  <a:pt x="8483803" y="67971"/>
                </a:lnTo>
                <a:lnTo>
                  <a:pt x="8440449" y="52443"/>
                </a:lnTo>
                <a:lnTo>
                  <a:pt x="8396222" y="38826"/>
                </a:lnTo>
                <a:lnTo>
                  <a:pt x="8351172" y="27168"/>
                </a:lnTo>
                <a:lnTo>
                  <a:pt x="8305348" y="17519"/>
                </a:lnTo>
                <a:lnTo>
                  <a:pt x="8258799" y="9928"/>
                </a:lnTo>
                <a:lnTo>
                  <a:pt x="8211576" y="4445"/>
                </a:lnTo>
                <a:lnTo>
                  <a:pt x="8163726" y="1119"/>
                </a:lnTo>
                <a:lnTo>
                  <a:pt x="811530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706" y="1347723"/>
            <a:ext cx="8456930" cy="15341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Char char="•"/>
              <a:tabLst>
                <a:tab pos="240665" algn="l"/>
              </a:tabLst>
            </a:pP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Urgent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Char char="•"/>
              <a:tabLst>
                <a:tab pos="240665" algn="l"/>
              </a:tabLst>
            </a:pP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family: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Broadened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706" y="4447539"/>
            <a:ext cx="761682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34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4" b="1">
                <a:solidFill>
                  <a:srgbClr val="FFFFFF"/>
                </a:solidFill>
                <a:latin typeface="Arial"/>
                <a:cs typeface="Arial"/>
              </a:rPr>
              <a:t>Question: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0" b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60" b="1">
                <a:solidFill>
                  <a:srgbClr val="FFFFFF"/>
                </a:solidFill>
                <a:latin typeface="Arial"/>
                <a:cs typeface="Arial"/>
              </a:rPr>
              <a:t>addressing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5" b="1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dirty="0" sz="2800" spc="-165" b="1">
                <a:solidFill>
                  <a:srgbClr val="FFFFFF"/>
                </a:solidFill>
                <a:latin typeface="Arial"/>
                <a:cs typeface="Arial"/>
              </a:rPr>
              <a:t>pediatric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4" b="1">
                <a:solidFill>
                  <a:srgbClr val="FFFFFF"/>
                </a:solidFill>
                <a:latin typeface="Arial"/>
                <a:cs typeface="Arial"/>
              </a:rPr>
              <a:t>urgent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9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9" b="1">
                <a:solidFill>
                  <a:srgbClr val="FFFFFF"/>
                </a:solidFill>
                <a:latin typeface="Arial"/>
                <a:cs typeface="Arial"/>
              </a:rPr>
              <a:t>visits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 b="1">
                <a:solidFill>
                  <a:srgbClr val="FFFFFF"/>
                </a:solidFill>
                <a:latin typeface="Arial"/>
                <a:cs typeface="Arial"/>
              </a:rPr>
              <a:t>decrease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5" b="1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204" b="1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5" b="1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5" b="1">
                <a:solidFill>
                  <a:srgbClr val="FFFFFF"/>
                </a:solidFill>
                <a:latin typeface="Arial"/>
                <a:cs typeface="Arial"/>
              </a:rPr>
              <a:t>caregiver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health?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Methods:</a:t>
            </a:r>
            <a:r>
              <a:rPr dirty="0" spc="-185"/>
              <a:t> </a:t>
            </a:r>
            <a:r>
              <a:rPr dirty="0" spc="-310"/>
              <a:t>Study</a:t>
            </a:r>
            <a:r>
              <a:rPr dirty="0" spc="-180"/>
              <a:t> </a:t>
            </a:r>
            <a:r>
              <a:rPr dirty="0" spc="-345"/>
              <a:t>Design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405" y="1914070"/>
            <a:ext cx="3848735" cy="3552825"/>
            <a:chOff x="208405" y="1914070"/>
            <a:chExt cx="3848735" cy="3552825"/>
          </a:xfrm>
        </p:grpSpPr>
        <p:sp>
          <p:nvSpPr>
            <p:cNvPr id="3" name="object 3"/>
            <p:cNvSpPr/>
            <p:nvPr/>
          </p:nvSpPr>
          <p:spPr>
            <a:xfrm>
              <a:off x="221105" y="1926770"/>
              <a:ext cx="3823335" cy="3527425"/>
            </a:xfrm>
            <a:custGeom>
              <a:avLst/>
              <a:gdLst/>
              <a:ahLst/>
              <a:cxnLst/>
              <a:rect l="l" t="t" r="r" b="b"/>
              <a:pathLst>
                <a:path w="3823335" h="3527425">
                  <a:moveTo>
                    <a:pt x="1911462" y="0"/>
                  </a:moveTo>
                  <a:lnTo>
                    <a:pt x="1861346" y="594"/>
                  </a:lnTo>
                  <a:lnTo>
                    <a:pt x="1811547" y="2367"/>
                  </a:lnTo>
                  <a:lnTo>
                    <a:pt x="1762083" y="5305"/>
                  </a:lnTo>
                  <a:lnTo>
                    <a:pt x="1712967" y="9393"/>
                  </a:lnTo>
                  <a:lnTo>
                    <a:pt x="1664217" y="14616"/>
                  </a:lnTo>
                  <a:lnTo>
                    <a:pt x="1615847" y="20961"/>
                  </a:lnTo>
                  <a:lnTo>
                    <a:pt x="1567874" y="28412"/>
                  </a:lnTo>
                  <a:lnTo>
                    <a:pt x="1520314" y="36954"/>
                  </a:lnTo>
                  <a:lnTo>
                    <a:pt x="1473181" y="46574"/>
                  </a:lnTo>
                  <a:lnTo>
                    <a:pt x="1426493" y="57257"/>
                  </a:lnTo>
                  <a:lnTo>
                    <a:pt x="1380264" y="68989"/>
                  </a:lnTo>
                  <a:lnTo>
                    <a:pt x="1334510" y="81754"/>
                  </a:lnTo>
                  <a:lnTo>
                    <a:pt x="1289247" y="95538"/>
                  </a:lnTo>
                  <a:lnTo>
                    <a:pt x="1244491" y="110328"/>
                  </a:lnTo>
                  <a:lnTo>
                    <a:pt x="1200258" y="126107"/>
                  </a:lnTo>
                  <a:lnTo>
                    <a:pt x="1156562" y="142863"/>
                  </a:lnTo>
                  <a:lnTo>
                    <a:pt x="1113421" y="160579"/>
                  </a:lnTo>
                  <a:lnTo>
                    <a:pt x="1070849" y="179242"/>
                  </a:lnTo>
                  <a:lnTo>
                    <a:pt x="1028863" y="198838"/>
                  </a:lnTo>
                  <a:lnTo>
                    <a:pt x="987478" y="219351"/>
                  </a:lnTo>
                  <a:lnTo>
                    <a:pt x="946710" y="240767"/>
                  </a:lnTo>
                  <a:lnTo>
                    <a:pt x="906575" y="263072"/>
                  </a:lnTo>
                  <a:lnTo>
                    <a:pt x="867088" y="286251"/>
                  </a:lnTo>
                  <a:lnTo>
                    <a:pt x="828266" y="310290"/>
                  </a:lnTo>
                  <a:lnTo>
                    <a:pt x="790123" y="335173"/>
                  </a:lnTo>
                  <a:lnTo>
                    <a:pt x="752676" y="360888"/>
                  </a:lnTo>
                  <a:lnTo>
                    <a:pt x="715940" y="387418"/>
                  </a:lnTo>
                  <a:lnTo>
                    <a:pt x="679931" y="414750"/>
                  </a:lnTo>
                  <a:lnTo>
                    <a:pt x="644665" y="442868"/>
                  </a:lnTo>
                  <a:lnTo>
                    <a:pt x="610158" y="471760"/>
                  </a:lnTo>
                  <a:lnTo>
                    <a:pt x="576425" y="501409"/>
                  </a:lnTo>
                  <a:lnTo>
                    <a:pt x="543482" y="531801"/>
                  </a:lnTo>
                  <a:lnTo>
                    <a:pt x="511345" y="562923"/>
                  </a:lnTo>
                  <a:lnTo>
                    <a:pt x="480030" y="594759"/>
                  </a:lnTo>
                  <a:lnTo>
                    <a:pt x="449552" y="627294"/>
                  </a:lnTo>
                  <a:lnTo>
                    <a:pt x="419926" y="660515"/>
                  </a:lnTo>
                  <a:lnTo>
                    <a:pt x="391170" y="694407"/>
                  </a:lnTo>
                  <a:lnTo>
                    <a:pt x="363298" y="728956"/>
                  </a:lnTo>
                  <a:lnTo>
                    <a:pt x="336326" y="764146"/>
                  </a:lnTo>
                  <a:lnTo>
                    <a:pt x="310271" y="799963"/>
                  </a:lnTo>
                  <a:lnTo>
                    <a:pt x="285147" y="836393"/>
                  </a:lnTo>
                  <a:lnTo>
                    <a:pt x="260970" y="873421"/>
                  </a:lnTo>
                  <a:lnTo>
                    <a:pt x="237757" y="911033"/>
                  </a:lnTo>
                  <a:lnTo>
                    <a:pt x="215523" y="949214"/>
                  </a:lnTo>
                  <a:lnTo>
                    <a:pt x="194283" y="987950"/>
                  </a:lnTo>
                  <a:lnTo>
                    <a:pt x="174053" y="1027226"/>
                  </a:lnTo>
                  <a:lnTo>
                    <a:pt x="154850" y="1067027"/>
                  </a:lnTo>
                  <a:lnTo>
                    <a:pt x="136689" y="1107340"/>
                  </a:lnTo>
                  <a:lnTo>
                    <a:pt x="119585" y="1148149"/>
                  </a:lnTo>
                  <a:lnTo>
                    <a:pt x="103555" y="1189440"/>
                  </a:lnTo>
                  <a:lnTo>
                    <a:pt x="88614" y="1231199"/>
                  </a:lnTo>
                  <a:lnTo>
                    <a:pt x="74778" y="1273411"/>
                  </a:lnTo>
                  <a:lnTo>
                    <a:pt x="62062" y="1316061"/>
                  </a:lnTo>
                  <a:lnTo>
                    <a:pt x="50483" y="1359136"/>
                  </a:lnTo>
                  <a:lnTo>
                    <a:pt x="40055" y="1402619"/>
                  </a:lnTo>
                  <a:lnTo>
                    <a:pt x="30796" y="1446498"/>
                  </a:lnTo>
                  <a:lnTo>
                    <a:pt x="22720" y="1490757"/>
                  </a:lnTo>
                  <a:lnTo>
                    <a:pt x="15843" y="1535382"/>
                  </a:lnTo>
                  <a:lnTo>
                    <a:pt x="10181" y="1580358"/>
                  </a:lnTo>
                  <a:lnTo>
                    <a:pt x="5750" y="1625672"/>
                  </a:lnTo>
                  <a:lnTo>
                    <a:pt x="2566" y="1671307"/>
                  </a:lnTo>
                  <a:lnTo>
                    <a:pt x="644" y="1717251"/>
                  </a:lnTo>
                  <a:lnTo>
                    <a:pt x="0" y="1763487"/>
                  </a:lnTo>
                  <a:lnTo>
                    <a:pt x="644" y="1809724"/>
                  </a:lnTo>
                  <a:lnTo>
                    <a:pt x="2566" y="1855667"/>
                  </a:lnTo>
                  <a:lnTo>
                    <a:pt x="5750" y="1901303"/>
                  </a:lnTo>
                  <a:lnTo>
                    <a:pt x="10181" y="1946616"/>
                  </a:lnTo>
                  <a:lnTo>
                    <a:pt x="15843" y="1991592"/>
                  </a:lnTo>
                  <a:lnTo>
                    <a:pt x="22720" y="2036217"/>
                  </a:lnTo>
                  <a:lnTo>
                    <a:pt x="30796" y="2080476"/>
                  </a:lnTo>
                  <a:lnTo>
                    <a:pt x="40055" y="2124355"/>
                  </a:lnTo>
                  <a:lnTo>
                    <a:pt x="50483" y="2167838"/>
                  </a:lnTo>
                  <a:lnTo>
                    <a:pt x="62062" y="2210913"/>
                  </a:lnTo>
                  <a:lnTo>
                    <a:pt x="74778" y="2253563"/>
                  </a:lnTo>
                  <a:lnTo>
                    <a:pt x="88614" y="2295775"/>
                  </a:lnTo>
                  <a:lnTo>
                    <a:pt x="103555" y="2337533"/>
                  </a:lnTo>
                  <a:lnTo>
                    <a:pt x="119585" y="2378825"/>
                  </a:lnTo>
                  <a:lnTo>
                    <a:pt x="136689" y="2419634"/>
                  </a:lnTo>
                  <a:lnTo>
                    <a:pt x="154850" y="2459946"/>
                  </a:lnTo>
                  <a:lnTo>
                    <a:pt x="174053" y="2499748"/>
                  </a:lnTo>
                  <a:lnTo>
                    <a:pt x="194283" y="2539024"/>
                  </a:lnTo>
                  <a:lnTo>
                    <a:pt x="215523" y="2577760"/>
                  </a:lnTo>
                  <a:lnTo>
                    <a:pt x="237757" y="2615941"/>
                  </a:lnTo>
                  <a:lnTo>
                    <a:pt x="260970" y="2653553"/>
                  </a:lnTo>
                  <a:lnTo>
                    <a:pt x="285147" y="2690581"/>
                  </a:lnTo>
                  <a:lnTo>
                    <a:pt x="310271" y="2727011"/>
                  </a:lnTo>
                  <a:lnTo>
                    <a:pt x="336326" y="2762828"/>
                  </a:lnTo>
                  <a:lnTo>
                    <a:pt x="363298" y="2798018"/>
                  </a:lnTo>
                  <a:lnTo>
                    <a:pt x="391170" y="2832566"/>
                  </a:lnTo>
                  <a:lnTo>
                    <a:pt x="419926" y="2866458"/>
                  </a:lnTo>
                  <a:lnTo>
                    <a:pt x="449552" y="2899679"/>
                  </a:lnTo>
                  <a:lnTo>
                    <a:pt x="480030" y="2932215"/>
                  </a:lnTo>
                  <a:lnTo>
                    <a:pt x="511345" y="2964051"/>
                  </a:lnTo>
                  <a:lnTo>
                    <a:pt x="543482" y="2995172"/>
                  </a:lnTo>
                  <a:lnTo>
                    <a:pt x="576425" y="3025565"/>
                  </a:lnTo>
                  <a:lnTo>
                    <a:pt x="610158" y="3055214"/>
                  </a:lnTo>
                  <a:lnTo>
                    <a:pt x="644665" y="3084105"/>
                  </a:lnTo>
                  <a:lnTo>
                    <a:pt x="679931" y="3112224"/>
                  </a:lnTo>
                  <a:lnTo>
                    <a:pt x="715940" y="3139555"/>
                  </a:lnTo>
                  <a:lnTo>
                    <a:pt x="752676" y="3166086"/>
                  </a:lnTo>
                  <a:lnTo>
                    <a:pt x="790123" y="3191800"/>
                  </a:lnTo>
                  <a:lnTo>
                    <a:pt x="828266" y="3216684"/>
                  </a:lnTo>
                  <a:lnTo>
                    <a:pt x="867088" y="3240722"/>
                  </a:lnTo>
                  <a:lnTo>
                    <a:pt x="906575" y="3263901"/>
                  </a:lnTo>
                  <a:lnTo>
                    <a:pt x="946710" y="3286206"/>
                  </a:lnTo>
                  <a:lnTo>
                    <a:pt x="987478" y="3307622"/>
                  </a:lnTo>
                  <a:lnTo>
                    <a:pt x="1028863" y="3328135"/>
                  </a:lnTo>
                  <a:lnTo>
                    <a:pt x="1070849" y="3347731"/>
                  </a:lnTo>
                  <a:lnTo>
                    <a:pt x="1113421" y="3366394"/>
                  </a:lnTo>
                  <a:lnTo>
                    <a:pt x="1156562" y="3384111"/>
                  </a:lnTo>
                  <a:lnTo>
                    <a:pt x="1200258" y="3400866"/>
                  </a:lnTo>
                  <a:lnTo>
                    <a:pt x="1244491" y="3416645"/>
                  </a:lnTo>
                  <a:lnTo>
                    <a:pt x="1289247" y="3431435"/>
                  </a:lnTo>
                  <a:lnTo>
                    <a:pt x="1334510" y="3445219"/>
                  </a:lnTo>
                  <a:lnTo>
                    <a:pt x="1380264" y="3457984"/>
                  </a:lnTo>
                  <a:lnTo>
                    <a:pt x="1426493" y="3469716"/>
                  </a:lnTo>
                  <a:lnTo>
                    <a:pt x="1473181" y="3480399"/>
                  </a:lnTo>
                  <a:lnTo>
                    <a:pt x="1520314" y="3490019"/>
                  </a:lnTo>
                  <a:lnTo>
                    <a:pt x="1567874" y="3498562"/>
                  </a:lnTo>
                  <a:lnTo>
                    <a:pt x="1615847" y="3506012"/>
                  </a:lnTo>
                  <a:lnTo>
                    <a:pt x="1664217" y="3512357"/>
                  </a:lnTo>
                  <a:lnTo>
                    <a:pt x="1712967" y="3517580"/>
                  </a:lnTo>
                  <a:lnTo>
                    <a:pt x="1762083" y="3521668"/>
                  </a:lnTo>
                  <a:lnTo>
                    <a:pt x="1811547" y="3524606"/>
                  </a:lnTo>
                  <a:lnTo>
                    <a:pt x="1861346" y="3526379"/>
                  </a:lnTo>
                  <a:lnTo>
                    <a:pt x="1911462" y="3526974"/>
                  </a:lnTo>
                  <a:lnTo>
                    <a:pt x="1961579" y="3526379"/>
                  </a:lnTo>
                  <a:lnTo>
                    <a:pt x="2011377" y="3524606"/>
                  </a:lnTo>
                  <a:lnTo>
                    <a:pt x="2060842" y="3521668"/>
                  </a:lnTo>
                  <a:lnTo>
                    <a:pt x="2109958" y="3517580"/>
                  </a:lnTo>
                  <a:lnTo>
                    <a:pt x="2158708" y="3512357"/>
                  </a:lnTo>
                  <a:lnTo>
                    <a:pt x="2207077" y="3506012"/>
                  </a:lnTo>
                  <a:lnTo>
                    <a:pt x="2255050" y="3498562"/>
                  </a:lnTo>
                  <a:lnTo>
                    <a:pt x="2302611" y="3490019"/>
                  </a:lnTo>
                  <a:lnTo>
                    <a:pt x="2349743" y="3480399"/>
                  </a:lnTo>
                  <a:lnTo>
                    <a:pt x="2396432" y="3469716"/>
                  </a:lnTo>
                  <a:lnTo>
                    <a:pt x="2442661" y="3457984"/>
                  </a:lnTo>
                  <a:lnTo>
                    <a:pt x="2488415" y="3445219"/>
                  </a:lnTo>
                  <a:lnTo>
                    <a:pt x="2533678" y="3431435"/>
                  </a:lnTo>
                  <a:lnTo>
                    <a:pt x="2578434" y="3416645"/>
                  </a:lnTo>
                  <a:lnTo>
                    <a:pt x="2622667" y="3400866"/>
                  </a:lnTo>
                  <a:lnTo>
                    <a:pt x="2666363" y="3384111"/>
                  </a:lnTo>
                  <a:lnTo>
                    <a:pt x="2709504" y="3366394"/>
                  </a:lnTo>
                  <a:lnTo>
                    <a:pt x="2752075" y="3347731"/>
                  </a:lnTo>
                  <a:lnTo>
                    <a:pt x="2794062" y="3328135"/>
                  </a:lnTo>
                  <a:lnTo>
                    <a:pt x="2835446" y="3307622"/>
                  </a:lnTo>
                  <a:lnTo>
                    <a:pt x="2876214" y="3286206"/>
                  </a:lnTo>
                  <a:lnTo>
                    <a:pt x="2916350" y="3263901"/>
                  </a:lnTo>
                  <a:lnTo>
                    <a:pt x="2955837" y="3240722"/>
                  </a:lnTo>
                  <a:lnTo>
                    <a:pt x="2994659" y="3216684"/>
                  </a:lnTo>
                  <a:lnTo>
                    <a:pt x="3032802" y="3191800"/>
                  </a:lnTo>
                  <a:lnTo>
                    <a:pt x="3070249" y="3166086"/>
                  </a:lnTo>
                  <a:lnTo>
                    <a:pt x="3106985" y="3139555"/>
                  </a:lnTo>
                  <a:lnTo>
                    <a:pt x="3142994" y="3112224"/>
                  </a:lnTo>
                  <a:lnTo>
                    <a:pt x="3178260" y="3084105"/>
                  </a:lnTo>
                  <a:lnTo>
                    <a:pt x="3212767" y="3055214"/>
                  </a:lnTo>
                  <a:lnTo>
                    <a:pt x="3246500" y="3025565"/>
                  </a:lnTo>
                  <a:lnTo>
                    <a:pt x="3279443" y="2995172"/>
                  </a:lnTo>
                  <a:lnTo>
                    <a:pt x="3311580" y="2964051"/>
                  </a:lnTo>
                  <a:lnTo>
                    <a:pt x="3342895" y="2932215"/>
                  </a:lnTo>
                  <a:lnTo>
                    <a:pt x="3373373" y="2899679"/>
                  </a:lnTo>
                  <a:lnTo>
                    <a:pt x="3402998" y="2866458"/>
                  </a:lnTo>
                  <a:lnTo>
                    <a:pt x="3431755" y="2832566"/>
                  </a:lnTo>
                  <a:lnTo>
                    <a:pt x="3459627" y="2798018"/>
                  </a:lnTo>
                  <a:lnTo>
                    <a:pt x="3486598" y="2762828"/>
                  </a:lnTo>
                  <a:lnTo>
                    <a:pt x="3512654" y="2727011"/>
                  </a:lnTo>
                  <a:lnTo>
                    <a:pt x="3537778" y="2690581"/>
                  </a:lnTo>
                  <a:lnTo>
                    <a:pt x="3561955" y="2653553"/>
                  </a:lnTo>
                  <a:lnTo>
                    <a:pt x="3585168" y="2615941"/>
                  </a:lnTo>
                  <a:lnTo>
                    <a:pt x="3607402" y="2577760"/>
                  </a:lnTo>
                  <a:lnTo>
                    <a:pt x="3628642" y="2539024"/>
                  </a:lnTo>
                  <a:lnTo>
                    <a:pt x="3648871" y="2499748"/>
                  </a:lnTo>
                  <a:lnTo>
                    <a:pt x="3668075" y="2459946"/>
                  </a:lnTo>
                  <a:lnTo>
                    <a:pt x="3686236" y="2419634"/>
                  </a:lnTo>
                  <a:lnTo>
                    <a:pt x="3703339" y="2378825"/>
                  </a:lnTo>
                  <a:lnTo>
                    <a:pt x="3719370" y="2337533"/>
                  </a:lnTo>
                  <a:lnTo>
                    <a:pt x="3734311" y="2295775"/>
                  </a:lnTo>
                  <a:lnTo>
                    <a:pt x="3748147" y="2253563"/>
                  </a:lnTo>
                  <a:lnTo>
                    <a:pt x="3760863" y="2210913"/>
                  </a:lnTo>
                  <a:lnTo>
                    <a:pt x="3772442" y="2167838"/>
                  </a:lnTo>
                  <a:lnTo>
                    <a:pt x="3782870" y="2124355"/>
                  </a:lnTo>
                  <a:lnTo>
                    <a:pt x="3792129" y="2080476"/>
                  </a:lnTo>
                  <a:lnTo>
                    <a:pt x="3800205" y="2036217"/>
                  </a:lnTo>
                  <a:lnTo>
                    <a:pt x="3807082" y="1991592"/>
                  </a:lnTo>
                  <a:lnTo>
                    <a:pt x="3812743" y="1946616"/>
                  </a:lnTo>
                  <a:lnTo>
                    <a:pt x="3817174" y="1901303"/>
                  </a:lnTo>
                  <a:lnTo>
                    <a:pt x="3820359" y="1855667"/>
                  </a:lnTo>
                  <a:lnTo>
                    <a:pt x="3822281" y="1809724"/>
                  </a:lnTo>
                  <a:lnTo>
                    <a:pt x="3822925" y="1763487"/>
                  </a:lnTo>
                  <a:lnTo>
                    <a:pt x="3822281" y="1717251"/>
                  </a:lnTo>
                  <a:lnTo>
                    <a:pt x="3820359" y="1671307"/>
                  </a:lnTo>
                  <a:lnTo>
                    <a:pt x="3817174" y="1625672"/>
                  </a:lnTo>
                  <a:lnTo>
                    <a:pt x="3812743" y="1580358"/>
                  </a:lnTo>
                  <a:lnTo>
                    <a:pt x="3807082" y="1535382"/>
                  </a:lnTo>
                  <a:lnTo>
                    <a:pt x="3800205" y="1490757"/>
                  </a:lnTo>
                  <a:lnTo>
                    <a:pt x="3792129" y="1446498"/>
                  </a:lnTo>
                  <a:lnTo>
                    <a:pt x="3782870" y="1402619"/>
                  </a:lnTo>
                  <a:lnTo>
                    <a:pt x="3772442" y="1359136"/>
                  </a:lnTo>
                  <a:lnTo>
                    <a:pt x="3760863" y="1316061"/>
                  </a:lnTo>
                  <a:lnTo>
                    <a:pt x="3748147" y="1273411"/>
                  </a:lnTo>
                  <a:lnTo>
                    <a:pt x="3734311" y="1231199"/>
                  </a:lnTo>
                  <a:lnTo>
                    <a:pt x="3719370" y="1189440"/>
                  </a:lnTo>
                  <a:lnTo>
                    <a:pt x="3703339" y="1148149"/>
                  </a:lnTo>
                  <a:lnTo>
                    <a:pt x="3686236" y="1107340"/>
                  </a:lnTo>
                  <a:lnTo>
                    <a:pt x="3668075" y="1067027"/>
                  </a:lnTo>
                  <a:lnTo>
                    <a:pt x="3648871" y="1027226"/>
                  </a:lnTo>
                  <a:lnTo>
                    <a:pt x="3628642" y="987950"/>
                  </a:lnTo>
                  <a:lnTo>
                    <a:pt x="3607402" y="949214"/>
                  </a:lnTo>
                  <a:lnTo>
                    <a:pt x="3585168" y="911033"/>
                  </a:lnTo>
                  <a:lnTo>
                    <a:pt x="3561955" y="873421"/>
                  </a:lnTo>
                  <a:lnTo>
                    <a:pt x="3537778" y="836393"/>
                  </a:lnTo>
                  <a:lnTo>
                    <a:pt x="3512654" y="799963"/>
                  </a:lnTo>
                  <a:lnTo>
                    <a:pt x="3486598" y="764146"/>
                  </a:lnTo>
                  <a:lnTo>
                    <a:pt x="3459627" y="728956"/>
                  </a:lnTo>
                  <a:lnTo>
                    <a:pt x="3431755" y="694407"/>
                  </a:lnTo>
                  <a:lnTo>
                    <a:pt x="3402998" y="660515"/>
                  </a:lnTo>
                  <a:lnTo>
                    <a:pt x="3373373" y="627294"/>
                  </a:lnTo>
                  <a:lnTo>
                    <a:pt x="3342895" y="594759"/>
                  </a:lnTo>
                  <a:lnTo>
                    <a:pt x="3311580" y="562923"/>
                  </a:lnTo>
                  <a:lnTo>
                    <a:pt x="3279443" y="531801"/>
                  </a:lnTo>
                  <a:lnTo>
                    <a:pt x="3246500" y="501409"/>
                  </a:lnTo>
                  <a:lnTo>
                    <a:pt x="3212767" y="471760"/>
                  </a:lnTo>
                  <a:lnTo>
                    <a:pt x="3178260" y="442868"/>
                  </a:lnTo>
                  <a:lnTo>
                    <a:pt x="3142994" y="414750"/>
                  </a:lnTo>
                  <a:lnTo>
                    <a:pt x="3106985" y="387418"/>
                  </a:lnTo>
                  <a:lnTo>
                    <a:pt x="3070249" y="360888"/>
                  </a:lnTo>
                  <a:lnTo>
                    <a:pt x="3032802" y="335173"/>
                  </a:lnTo>
                  <a:lnTo>
                    <a:pt x="2994659" y="310290"/>
                  </a:lnTo>
                  <a:lnTo>
                    <a:pt x="2955837" y="286251"/>
                  </a:lnTo>
                  <a:lnTo>
                    <a:pt x="2916350" y="263072"/>
                  </a:lnTo>
                  <a:lnTo>
                    <a:pt x="2876214" y="240767"/>
                  </a:lnTo>
                  <a:lnTo>
                    <a:pt x="2835446" y="219351"/>
                  </a:lnTo>
                  <a:lnTo>
                    <a:pt x="2794062" y="198838"/>
                  </a:lnTo>
                  <a:lnTo>
                    <a:pt x="2752075" y="179242"/>
                  </a:lnTo>
                  <a:lnTo>
                    <a:pt x="2709504" y="160579"/>
                  </a:lnTo>
                  <a:lnTo>
                    <a:pt x="2666363" y="142863"/>
                  </a:lnTo>
                  <a:lnTo>
                    <a:pt x="2622667" y="126107"/>
                  </a:lnTo>
                  <a:lnTo>
                    <a:pt x="2578434" y="110328"/>
                  </a:lnTo>
                  <a:lnTo>
                    <a:pt x="2533678" y="95538"/>
                  </a:lnTo>
                  <a:lnTo>
                    <a:pt x="2488415" y="81754"/>
                  </a:lnTo>
                  <a:lnTo>
                    <a:pt x="2442661" y="68989"/>
                  </a:lnTo>
                  <a:lnTo>
                    <a:pt x="2396432" y="57257"/>
                  </a:lnTo>
                  <a:lnTo>
                    <a:pt x="2349743" y="46574"/>
                  </a:lnTo>
                  <a:lnTo>
                    <a:pt x="2302611" y="36954"/>
                  </a:lnTo>
                  <a:lnTo>
                    <a:pt x="2255050" y="28412"/>
                  </a:lnTo>
                  <a:lnTo>
                    <a:pt x="2207077" y="20961"/>
                  </a:lnTo>
                  <a:lnTo>
                    <a:pt x="2158708" y="14616"/>
                  </a:lnTo>
                  <a:lnTo>
                    <a:pt x="2109958" y="9393"/>
                  </a:lnTo>
                  <a:lnTo>
                    <a:pt x="2060842" y="5305"/>
                  </a:lnTo>
                  <a:lnTo>
                    <a:pt x="2011377" y="2367"/>
                  </a:lnTo>
                  <a:lnTo>
                    <a:pt x="1961579" y="594"/>
                  </a:lnTo>
                  <a:lnTo>
                    <a:pt x="1911462" y="0"/>
                  </a:lnTo>
                  <a:close/>
                </a:path>
              </a:pathLst>
            </a:custGeom>
            <a:solidFill>
              <a:srgbClr val="E566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1105" y="1926770"/>
              <a:ext cx="3823335" cy="3527425"/>
            </a:xfrm>
            <a:custGeom>
              <a:avLst/>
              <a:gdLst/>
              <a:ahLst/>
              <a:cxnLst/>
              <a:rect l="l" t="t" r="r" b="b"/>
              <a:pathLst>
                <a:path w="3823335" h="3527425">
                  <a:moveTo>
                    <a:pt x="0" y="1763487"/>
                  </a:moveTo>
                  <a:lnTo>
                    <a:pt x="644" y="1717250"/>
                  </a:lnTo>
                  <a:lnTo>
                    <a:pt x="2566" y="1671307"/>
                  </a:lnTo>
                  <a:lnTo>
                    <a:pt x="5750" y="1625671"/>
                  </a:lnTo>
                  <a:lnTo>
                    <a:pt x="10181" y="1580358"/>
                  </a:lnTo>
                  <a:lnTo>
                    <a:pt x="15843" y="1535382"/>
                  </a:lnTo>
                  <a:lnTo>
                    <a:pt x="22720" y="1490757"/>
                  </a:lnTo>
                  <a:lnTo>
                    <a:pt x="30796" y="1446497"/>
                  </a:lnTo>
                  <a:lnTo>
                    <a:pt x="40055" y="1402619"/>
                  </a:lnTo>
                  <a:lnTo>
                    <a:pt x="50483" y="1359135"/>
                  </a:lnTo>
                  <a:lnTo>
                    <a:pt x="62062" y="1316061"/>
                  </a:lnTo>
                  <a:lnTo>
                    <a:pt x="74778" y="1273411"/>
                  </a:lnTo>
                  <a:lnTo>
                    <a:pt x="88614" y="1231199"/>
                  </a:lnTo>
                  <a:lnTo>
                    <a:pt x="103555" y="1189440"/>
                  </a:lnTo>
                  <a:lnTo>
                    <a:pt x="119585" y="1148149"/>
                  </a:lnTo>
                  <a:lnTo>
                    <a:pt x="136689" y="1107340"/>
                  </a:lnTo>
                  <a:lnTo>
                    <a:pt x="154850" y="1067027"/>
                  </a:lnTo>
                  <a:lnTo>
                    <a:pt x="174053" y="1027225"/>
                  </a:lnTo>
                  <a:lnTo>
                    <a:pt x="194283" y="987950"/>
                  </a:lnTo>
                  <a:lnTo>
                    <a:pt x="215523" y="949214"/>
                  </a:lnTo>
                  <a:lnTo>
                    <a:pt x="237757" y="911033"/>
                  </a:lnTo>
                  <a:lnTo>
                    <a:pt x="260970" y="873421"/>
                  </a:lnTo>
                  <a:lnTo>
                    <a:pt x="285147" y="836393"/>
                  </a:lnTo>
                  <a:lnTo>
                    <a:pt x="310271" y="799963"/>
                  </a:lnTo>
                  <a:lnTo>
                    <a:pt x="336326" y="764145"/>
                  </a:lnTo>
                  <a:lnTo>
                    <a:pt x="363298" y="728955"/>
                  </a:lnTo>
                  <a:lnTo>
                    <a:pt x="391170" y="694407"/>
                  </a:lnTo>
                  <a:lnTo>
                    <a:pt x="419926" y="660515"/>
                  </a:lnTo>
                  <a:lnTo>
                    <a:pt x="449552" y="627294"/>
                  </a:lnTo>
                  <a:lnTo>
                    <a:pt x="480030" y="594759"/>
                  </a:lnTo>
                  <a:lnTo>
                    <a:pt x="511345" y="562923"/>
                  </a:lnTo>
                  <a:lnTo>
                    <a:pt x="543482" y="531801"/>
                  </a:lnTo>
                  <a:lnTo>
                    <a:pt x="576425" y="501409"/>
                  </a:lnTo>
                  <a:lnTo>
                    <a:pt x="610158" y="471759"/>
                  </a:lnTo>
                  <a:lnTo>
                    <a:pt x="644665" y="442868"/>
                  </a:lnTo>
                  <a:lnTo>
                    <a:pt x="679931" y="414750"/>
                  </a:lnTo>
                  <a:lnTo>
                    <a:pt x="715940" y="387418"/>
                  </a:lnTo>
                  <a:lnTo>
                    <a:pt x="752676" y="360888"/>
                  </a:lnTo>
                  <a:lnTo>
                    <a:pt x="790123" y="335173"/>
                  </a:lnTo>
                  <a:lnTo>
                    <a:pt x="828266" y="310290"/>
                  </a:lnTo>
                  <a:lnTo>
                    <a:pt x="867088" y="286251"/>
                  </a:lnTo>
                  <a:lnTo>
                    <a:pt x="906575" y="263072"/>
                  </a:lnTo>
                  <a:lnTo>
                    <a:pt x="946711" y="240767"/>
                  </a:lnTo>
                  <a:lnTo>
                    <a:pt x="987478" y="219351"/>
                  </a:lnTo>
                  <a:lnTo>
                    <a:pt x="1028863" y="198838"/>
                  </a:lnTo>
                  <a:lnTo>
                    <a:pt x="1070849" y="179242"/>
                  </a:lnTo>
                  <a:lnTo>
                    <a:pt x="1113421" y="160579"/>
                  </a:lnTo>
                  <a:lnTo>
                    <a:pt x="1156562" y="142863"/>
                  </a:lnTo>
                  <a:lnTo>
                    <a:pt x="1200258" y="126107"/>
                  </a:lnTo>
                  <a:lnTo>
                    <a:pt x="1244491" y="110328"/>
                  </a:lnTo>
                  <a:lnTo>
                    <a:pt x="1289247" y="95538"/>
                  </a:lnTo>
                  <a:lnTo>
                    <a:pt x="1334510" y="81754"/>
                  </a:lnTo>
                  <a:lnTo>
                    <a:pt x="1380264" y="68989"/>
                  </a:lnTo>
                  <a:lnTo>
                    <a:pt x="1426493" y="57257"/>
                  </a:lnTo>
                  <a:lnTo>
                    <a:pt x="1473182" y="46574"/>
                  </a:lnTo>
                  <a:lnTo>
                    <a:pt x="1520314" y="36954"/>
                  </a:lnTo>
                  <a:lnTo>
                    <a:pt x="1567875" y="28412"/>
                  </a:lnTo>
                  <a:lnTo>
                    <a:pt x="1615848" y="20961"/>
                  </a:lnTo>
                  <a:lnTo>
                    <a:pt x="1664217" y="14616"/>
                  </a:lnTo>
                  <a:lnTo>
                    <a:pt x="1712967" y="9393"/>
                  </a:lnTo>
                  <a:lnTo>
                    <a:pt x="1762083" y="5305"/>
                  </a:lnTo>
                  <a:lnTo>
                    <a:pt x="1811548" y="2367"/>
                  </a:lnTo>
                  <a:lnTo>
                    <a:pt x="1861346" y="594"/>
                  </a:lnTo>
                  <a:lnTo>
                    <a:pt x="1911463" y="0"/>
                  </a:lnTo>
                  <a:lnTo>
                    <a:pt x="1961579" y="594"/>
                  </a:lnTo>
                  <a:lnTo>
                    <a:pt x="2011377" y="2367"/>
                  </a:lnTo>
                  <a:lnTo>
                    <a:pt x="2060842" y="5305"/>
                  </a:lnTo>
                  <a:lnTo>
                    <a:pt x="2109958" y="9393"/>
                  </a:lnTo>
                  <a:lnTo>
                    <a:pt x="2158708" y="14616"/>
                  </a:lnTo>
                  <a:lnTo>
                    <a:pt x="2207078" y="20961"/>
                  </a:lnTo>
                  <a:lnTo>
                    <a:pt x="2255050" y="28412"/>
                  </a:lnTo>
                  <a:lnTo>
                    <a:pt x="2302611" y="36954"/>
                  </a:lnTo>
                  <a:lnTo>
                    <a:pt x="2349744" y="46574"/>
                  </a:lnTo>
                  <a:lnTo>
                    <a:pt x="2396432" y="57257"/>
                  </a:lnTo>
                  <a:lnTo>
                    <a:pt x="2442661" y="68989"/>
                  </a:lnTo>
                  <a:lnTo>
                    <a:pt x="2488415" y="81754"/>
                  </a:lnTo>
                  <a:lnTo>
                    <a:pt x="2533678" y="95538"/>
                  </a:lnTo>
                  <a:lnTo>
                    <a:pt x="2578434" y="110328"/>
                  </a:lnTo>
                  <a:lnTo>
                    <a:pt x="2622667" y="126107"/>
                  </a:lnTo>
                  <a:lnTo>
                    <a:pt x="2666363" y="142863"/>
                  </a:lnTo>
                  <a:lnTo>
                    <a:pt x="2709504" y="160579"/>
                  </a:lnTo>
                  <a:lnTo>
                    <a:pt x="2752076" y="179242"/>
                  </a:lnTo>
                  <a:lnTo>
                    <a:pt x="2794062" y="198838"/>
                  </a:lnTo>
                  <a:lnTo>
                    <a:pt x="2835447" y="219351"/>
                  </a:lnTo>
                  <a:lnTo>
                    <a:pt x="2876215" y="240767"/>
                  </a:lnTo>
                  <a:lnTo>
                    <a:pt x="2916350" y="263072"/>
                  </a:lnTo>
                  <a:lnTo>
                    <a:pt x="2955837" y="286251"/>
                  </a:lnTo>
                  <a:lnTo>
                    <a:pt x="2994659" y="310290"/>
                  </a:lnTo>
                  <a:lnTo>
                    <a:pt x="3032802" y="335173"/>
                  </a:lnTo>
                  <a:lnTo>
                    <a:pt x="3070249" y="360888"/>
                  </a:lnTo>
                  <a:lnTo>
                    <a:pt x="3106985" y="387418"/>
                  </a:lnTo>
                  <a:lnTo>
                    <a:pt x="3142994" y="414750"/>
                  </a:lnTo>
                  <a:lnTo>
                    <a:pt x="3178260" y="442868"/>
                  </a:lnTo>
                  <a:lnTo>
                    <a:pt x="3212767" y="471759"/>
                  </a:lnTo>
                  <a:lnTo>
                    <a:pt x="3246500" y="501409"/>
                  </a:lnTo>
                  <a:lnTo>
                    <a:pt x="3279443" y="531801"/>
                  </a:lnTo>
                  <a:lnTo>
                    <a:pt x="3311580" y="562923"/>
                  </a:lnTo>
                  <a:lnTo>
                    <a:pt x="3342895" y="594759"/>
                  </a:lnTo>
                  <a:lnTo>
                    <a:pt x="3373373" y="627294"/>
                  </a:lnTo>
                  <a:lnTo>
                    <a:pt x="3402999" y="660515"/>
                  </a:lnTo>
                  <a:lnTo>
                    <a:pt x="3431755" y="694407"/>
                  </a:lnTo>
                  <a:lnTo>
                    <a:pt x="3459627" y="728955"/>
                  </a:lnTo>
                  <a:lnTo>
                    <a:pt x="3486599" y="764145"/>
                  </a:lnTo>
                  <a:lnTo>
                    <a:pt x="3512654" y="799963"/>
                  </a:lnTo>
                  <a:lnTo>
                    <a:pt x="3537778" y="836393"/>
                  </a:lnTo>
                  <a:lnTo>
                    <a:pt x="3561955" y="873421"/>
                  </a:lnTo>
                  <a:lnTo>
                    <a:pt x="3585168" y="911033"/>
                  </a:lnTo>
                  <a:lnTo>
                    <a:pt x="3607403" y="949214"/>
                  </a:lnTo>
                  <a:lnTo>
                    <a:pt x="3628642" y="987950"/>
                  </a:lnTo>
                  <a:lnTo>
                    <a:pt x="3648872" y="1027225"/>
                  </a:lnTo>
                  <a:lnTo>
                    <a:pt x="3668075" y="1067027"/>
                  </a:lnTo>
                  <a:lnTo>
                    <a:pt x="3686236" y="1107340"/>
                  </a:lnTo>
                  <a:lnTo>
                    <a:pt x="3703340" y="1148149"/>
                  </a:lnTo>
                  <a:lnTo>
                    <a:pt x="3719370" y="1189440"/>
                  </a:lnTo>
                  <a:lnTo>
                    <a:pt x="3734311" y="1231199"/>
                  </a:lnTo>
                  <a:lnTo>
                    <a:pt x="3748147" y="1273411"/>
                  </a:lnTo>
                  <a:lnTo>
                    <a:pt x="3760863" y="1316061"/>
                  </a:lnTo>
                  <a:lnTo>
                    <a:pt x="3772442" y="1359135"/>
                  </a:lnTo>
                  <a:lnTo>
                    <a:pt x="3782870" y="1402619"/>
                  </a:lnTo>
                  <a:lnTo>
                    <a:pt x="3792129" y="1446497"/>
                  </a:lnTo>
                  <a:lnTo>
                    <a:pt x="3800205" y="1490757"/>
                  </a:lnTo>
                  <a:lnTo>
                    <a:pt x="3807082" y="1535382"/>
                  </a:lnTo>
                  <a:lnTo>
                    <a:pt x="3812744" y="1580358"/>
                  </a:lnTo>
                  <a:lnTo>
                    <a:pt x="3817175" y="1625671"/>
                  </a:lnTo>
                  <a:lnTo>
                    <a:pt x="3820359" y="1671307"/>
                  </a:lnTo>
                  <a:lnTo>
                    <a:pt x="3822281" y="1717250"/>
                  </a:lnTo>
                  <a:lnTo>
                    <a:pt x="3822926" y="1763487"/>
                  </a:lnTo>
                  <a:lnTo>
                    <a:pt x="3822281" y="1809723"/>
                  </a:lnTo>
                  <a:lnTo>
                    <a:pt x="3820359" y="1855666"/>
                  </a:lnTo>
                  <a:lnTo>
                    <a:pt x="3817175" y="1901302"/>
                  </a:lnTo>
                  <a:lnTo>
                    <a:pt x="3812744" y="1946615"/>
                  </a:lnTo>
                  <a:lnTo>
                    <a:pt x="3807082" y="1991592"/>
                  </a:lnTo>
                  <a:lnTo>
                    <a:pt x="3800205" y="2036216"/>
                  </a:lnTo>
                  <a:lnTo>
                    <a:pt x="3792129" y="2080476"/>
                  </a:lnTo>
                  <a:lnTo>
                    <a:pt x="3782870" y="2124354"/>
                  </a:lnTo>
                  <a:lnTo>
                    <a:pt x="3772442" y="2167838"/>
                  </a:lnTo>
                  <a:lnTo>
                    <a:pt x="3760863" y="2210912"/>
                  </a:lnTo>
                  <a:lnTo>
                    <a:pt x="3748147" y="2253562"/>
                  </a:lnTo>
                  <a:lnTo>
                    <a:pt x="3734311" y="2295774"/>
                  </a:lnTo>
                  <a:lnTo>
                    <a:pt x="3719370" y="2337533"/>
                  </a:lnTo>
                  <a:lnTo>
                    <a:pt x="3703340" y="2378824"/>
                  </a:lnTo>
                  <a:lnTo>
                    <a:pt x="3686236" y="2419633"/>
                  </a:lnTo>
                  <a:lnTo>
                    <a:pt x="3668075" y="2459946"/>
                  </a:lnTo>
                  <a:lnTo>
                    <a:pt x="3648872" y="2499748"/>
                  </a:lnTo>
                  <a:lnTo>
                    <a:pt x="3628642" y="2539023"/>
                  </a:lnTo>
                  <a:lnTo>
                    <a:pt x="3607403" y="2577759"/>
                  </a:lnTo>
                  <a:lnTo>
                    <a:pt x="3585168" y="2615940"/>
                  </a:lnTo>
                  <a:lnTo>
                    <a:pt x="3561955" y="2653552"/>
                  </a:lnTo>
                  <a:lnTo>
                    <a:pt x="3537778" y="2690580"/>
                  </a:lnTo>
                  <a:lnTo>
                    <a:pt x="3512654" y="2727010"/>
                  </a:lnTo>
                  <a:lnTo>
                    <a:pt x="3486599" y="2762828"/>
                  </a:lnTo>
                  <a:lnTo>
                    <a:pt x="3459627" y="2798018"/>
                  </a:lnTo>
                  <a:lnTo>
                    <a:pt x="3431755" y="2832566"/>
                  </a:lnTo>
                  <a:lnTo>
                    <a:pt x="3402999" y="2866458"/>
                  </a:lnTo>
                  <a:lnTo>
                    <a:pt x="3373373" y="2899679"/>
                  </a:lnTo>
                  <a:lnTo>
                    <a:pt x="3342895" y="2932215"/>
                  </a:lnTo>
                  <a:lnTo>
                    <a:pt x="3311580" y="2964050"/>
                  </a:lnTo>
                  <a:lnTo>
                    <a:pt x="3279443" y="2995172"/>
                  </a:lnTo>
                  <a:lnTo>
                    <a:pt x="3246500" y="3025564"/>
                  </a:lnTo>
                  <a:lnTo>
                    <a:pt x="3212767" y="3055214"/>
                  </a:lnTo>
                  <a:lnTo>
                    <a:pt x="3178260" y="3084105"/>
                  </a:lnTo>
                  <a:lnTo>
                    <a:pt x="3142994" y="3112224"/>
                  </a:lnTo>
                  <a:lnTo>
                    <a:pt x="3106985" y="3139555"/>
                  </a:lnTo>
                  <a:lnTo>
                    <a:pt x="3070249" y="3166086"/>
                  </a:lnTo>
                  <a:lnTo>
                    <a:pt x="3032802" y="3191800"/>
                  </a:lnTo>
                  <a:lnTo>
                    <a:pt x="2994659" y="3216683"/>
                  </a:lnTo>
                  <a:lnTo>
                    <a:pt x="2955837" y="3240722"/>
                  </a:lnTo>
                  <a:lnTo>
                    <a:pt x="2916350" y="3263901"/>
                  </a:lnTo>
                  <a:lnTo>
                    <a:pt x="2876215" y="3286206"/>
                  </a:lnTo>
                  <a:lnTo>
                    <a:pt x="2835447" y="3307622"/>
                  </a:lnTo>
                  <a:lnTo>
                    <a:pt x="2794062" y="3328135"/>
                  </a:lnTo>
                  <a:lnTo>
                    <a:pt x="2752076" y="3347731"/>
                  </a:lnTo>
                  <a:lnTo>
                    <a:pt x="2709504" y="3366394"/>
                  </a:lnTo>
                  <a:lnTo>
                    <a:pt x="2666363" y="3384110"/>
                  </a:lnTo>
                  <a:lnTo>
                    <a:pt x="2622667" y="3400866"/>
                  </a:lnTo>
                  <a:lnTo>
                    <a:pt x="2578434" y="3416645"/>
                  </a:lnTo>
                  <a:lnTo>
                    <a:pt x="2533678" y="3431435"/>
                  </a:lnTo>
                  <a:lnTo>
                    <a:pt x="2488415" y="3445219"/>
                  </a:lnTo>
                  <a:lnTo>
                    <a:pt x="2442661" y="3457984"/>
                  </a:lnTo>
                  <a:lnTo>
                    <a:pt x="2396432" y="3469716"/>
                  </a:lnTo>
                  <a:lnTo>
                    <a:pt x="2349744" y="3480399"/>
                  </a:lnTo>
                  <a:lnTo>
                    <a:pt x="2302611" y="3490019"/>
                  </a:lnTo>
                  <a:lnTo>
                    <a:pt x="2255050" y="3498561"/>
                  </a:lnTo>
                  <a:lnTo>
                    <a:pt x="2207078" y="3506012"/>
                  </a:lnTo>
                  <a:lnTo>
                    <a:pt x="2158708" y="3512357"/>
                  </a:lnTo>
                  <a:lnTo>
                    <a:pt x="2109958" y="3517580"/>
                  </a:lnTo>
                  <a:lnTo>
                    <a:pt x="2060842" y="3521668"/>
                  </a:lnTo>
                  <a:lnTo>
                    <a:pt x="2011377" y="3524606"/>
                  </a:lnTo>
                  <a:lnTo>
                    <a:pt x="1961579" y="3526379"/>
                  </a:lnTo>
                  <a:lnTo>
                    <a:pt x="1911463" y="3526974"/>
                  </a:lnTo>
                  <a:lnTo>
                    <a:pt x="1861346" y="3526379"/>
                  </a:lnTo>
                  <a:lnTo>
                    <a:pt x="1811548" y="3524606"/>
                  </a:lnTo>
                  <a:lnTo>
                    <a:pt x="1762083" y="3521668"/>
                  </a:lnTo>
                  <a:lnTo>
                    <a:pt x="1712967" y="3517580"/>
                  </a:lnTo>
                  <a:lnTo>
                    <a:pt x="1664217" y="3512357"/>
                  </a:lnTo>
                  <a:lnTo>
                    <a:pt x="1615848" y="3506012"/>
                  </a:lnTo>
                  <a:lnTo>
                    <a:pt x="1567875" y="3498561"/>
                  </a:lnTo>
                  <a:lnTo>
                    <a:pt x="1520314" y="3490019"/>
                  </a:lnTo>
                  <a:lnTo>
                    <a:pt x="1473182" y="3480399"/>
                  </a:lnTo>
                  <a:lnTo>
                    <a:pt x="1426493" y="3469716"/>
                  </a:lnTo>
                  <a:lnTo>
                    <a:pt x="1380264" y="3457984"/>
                  </a:lnTo>
                  <a:lnTo>
                    <a:pt x="1334510" y="3445219"/>
                  </a:lnTo>
                  <a:lnTo>
                    <a:pt x="1289247" y="3431435"/>
                  </a:lnTo>
                  <a:lnTo>
                    <a:pt x="1244491" y="3416645"/>
                  </a:lnTo>
                  <a:lnTo>
                    <a:pt x="1200258" y="3400866"/>
                  </a:lnTo>
                  <a:lnTo>
                    <a:pt x="1156562" y="3384110"/>
                  </a:lnTo>
                  <a:lnTo>
                    <a:pt x="1113421" y="3366394"/>
                  </a:lnTo>
                  <a:lnTo>
                    <a:pt x="1070849" y="3347731"/>
                  </a:lnTo>
                  <a:lnTo>
                    <a:pt x="1028863" y="3328135"/>
                  </a:lnTo>
                  <a:lnTo>
                    <a:pt x="987478" y="3307622"/>
                  </a:lnTo>
                  <a:lnTo>
                    <a:pt x="946711" y="3286206"/>
                  </a:lnTo>
                  <a:lnTo>
                    <a:pt x="906575" y="3263901"/>
                  </a:lnTo>
                  <a:lnTo>
                    <a:pt x="867088" y="3240722"/>
                  </a:lnTo>
                  <a:lnTo>
                    <a:pt x="828266" y="3216683"/>
                  </a:lnTo>
                  <a:lnTo>
                    <a:pt x="790123" y="3191800"/>
                  </a:lnTo>
                  <a:lnTo>
                    <a:pt x="752676" y="3166086"/>
                  </a:lnTo>
                  <a:lnTo>
                    <a:pt x="715940" y="3139555"/>
                  </a:lnTo>
                  <a:lnTo>
                    <a:pt x="679931" y="3112224"/>
                  </a:lnTo>
                  <a:lnTo>
                    <a:pt x="644665" y="3084105"/>
                  </a:lnTo>
                  <a:lnTo>
                    <a:pt x="610158" y="3055214"/>
                  </a:lnTo>
                  <a:lnTo>
                    <a:pt x="576425" y="3025564"/>
                  </a:lnTo>
                  <a:lnTo>
                    <a:pt x="543482" y="2995172"/>
                  </a:lnTo>
                  <a:lnTo>
                    <a:pt x="511345" y="2964050"/>
                  </a:lnTo>
                  <a:lnTo>
                    <a:pt x="480030" y="2932215"/>
                  </a:lnTo>
                  <a:lnTo>
                    <a:pt x="449552" y="2899679"/>
                  </a:lnTo>
                  <a:lnTo>
                    <a:pt x="419926" y="2866458"/>
                  </a:lnTo>
                  <a:lnTo>
                    <a:pt x="391170" y="2832566"/>
                  </a:lnTo>
                  <a:lnTo>
                    <a:pt x="363298" y="2798018"/>
                  </a:lnTo>
                  <a:lnTo>
                    <a:pt x="336326" y="2762828"/>
                  </a:lnTo>
                  <a:lnTo>
                    <a:pt x="310271" y="2727010"/>
                  </a:lnTo>
                  <a:lnTo>
                    <a:pt x="285147" y="2690580"/>
                  </a:lnTo>
                  <a:lnTo>
                    <a:pt x="260970" y="2653552"/>
                  </a:lnTo>
                  <a:lnTo>
                    <a:pt x="237757" y="2615940"/>
                  </a:lnTo>
                  <a:lnTo>
                    <a:pt x="215523" y="2577759"/>
                  </a:lnTo>
                  <a:lnTo>
                    <a:pt x="194283" y="2539023"/>
                  </a:lnTo>
                  <a:lnTo>
                    <a:pt x="174053" y="2499748"/>
                  </a:lnTo>
                  <a:lnTo>
                    <a:pt x="154850" y="2459946"/>
                  </a:lnTo>
                  <a:lnTo>
                    <a:pt x="136689" y="2419633"/>
                  </a:lnTo>
                  <a:lnTo>
                    <a:pt x="119585" y="2378824"/>
                  </a:lnTo>
                  <a:lnTo>
                    <a:pt x="103555" y="2337533"/>
                  </a:lnTo>
                  <a:lnTo>
                    <a:pt x="88614" y="2295774"/>
                  </a:lnTo>
                  <a:lnTo>
                    <a:pt x="74778" y="2253562"/>
                  </a:lnTo>
                  <a:lnTo>
                    <a:pt x="62062" y="2210912"/>
                  </a:lnTo>
                  <a:lnTo>
                    <a:pt x="50483" y="2167838"/>
                  </a:lnTo>
                  <a:lnTo>
                    <a:pt x="40055" y="2124354"/>
                  </a:lnTo>
                  <a:lnTo>
                    <a:pt x="30796" y="2080476"/>
                  </a:lnTo>
                  <a:lnTo>
                    <a:pt x="22720" y="2036216"/>
                  </a:lnTo>
                  <a:lnTo>
                    <a:pt x="15843" y="1991592"/>
                  </a:lnTo>
                  <a:lnTo>
                    <a:pt x="10181" y="1946615"/>
                  </a:lnTo>
                  <a:lnTo>
                    <a:pt x="5750" y="1901302"/>
                  </a:lnTo>
                  <a:lnTo>
                    <a:pt x="2566" y="1855666"/>
                  </a:lnTo>
                  <a:lnTo>
                    <a:pt x="644" y="1809723"/>
                  </a:lnTo>
                  <a:lnTo>
                    <a:pt x="0" y="1763487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22749" y="2591307"/>
            <a:ext cx="3522979" cy="154051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ctr" marR="9525">
              <a:lnSpc>
                <a:spcPct val="100000"/>
              </a:lnSpc>
              <a:spcBef>
                <a:spcPts val="745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614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 b="1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310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8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550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304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dirty="0" sz="2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20" b="1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2395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Participant</a:t>
            </a:r>
            <a:r>
              <a:rPr dirty="0" spc="-165"/>
              <a:t> </a:t>
            </a:r>
            <a:r>
              <a:rPr dirty="0" spc="-305"/>
              <a:t>Characteristics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73550" y="1119123"/>
            <a:ext cx="4661535" cy="481076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Char char="•"/>
              <a:tabLst>
                <a:tab pos="240665" algn="l"/>
              </a:tabLst>
            </a:pP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25">
                <a:solidFill>
                  <a:srgbClr val="FFFFFF"/>
                </a:solidFill>
                <a:latin typeface="Arial"/>
                <a:cs typeface="Arial"/>
              </a:rPr>
              <a:t>(SD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years)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51%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Female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Char char="•"/>
              <a:tabLst>
                <a:tab pos="240665" algn="l"/>
              </a:tabLst>
            </a:pPr>
            <a:r>
              <a:rPr dirty="0" sz="2800" spc="-270">
                <a:solidFill>
                  <a:srgbClr val="FFFFFF"/>
                </a:solidFill>
                <a:latin typeface="Arial"/>
                <a:cs typeface="Arial"/>
              </a:rPr>
              <a:t>79%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Hispanic,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25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800" spc="-265" b="1">
                <a:solidFill>
                  <a:srgbClr val="FFFFFF"/>
                </a:solidFill>
                <a:latin typeface="Arial"/>
                <a:cs typeface="Arial"/>
              </a:rPr>
              <a:t>Caregivers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88%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Mother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51%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88%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Household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&lt;35k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3575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Preliminary</a:t>
            </a:r>
            <a:r>
              <a:rPr dirty="0" spc="-190"/>
              <a:t> </a:t>
            </a:r>
            <a:r>
              <a:rPr dirty="0" spc="-325"/>
              <a:t>Results:</a:t>
            </a:r>
            <a:r>
              <a:rPr dirty="0" spc="-175"/>
              <a:t> </a:t>
            </a:r>
            <a:r>
              <a:rPr dirty="0" spc="-285"/>
              <a:t>First</a:t>
            </a:r>
            <a:r>
              <a:rPr dirty="0" spc="-160"/>
              <a:t> </a:t>
            </a:r>
            <a:r>
              <a:rPr dirty="0" spc="-330"/>
              <a:t>Look!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459" y="1434200"/>
            <a:ext cx="6043766" cy="4550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3575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Preliminary</a:t>
            </a:r>
            <a:r>
              <a:rPr dirty="0" spc="-190"/>
              <a:t> </a:t>
            </a:r>
            <a:r>
              <a:rPr dirty="0" spc="-325"/>
              <a:t>Results:</a:t>
            </a:r>
            <a:r>
              <a:rPr dirty="0" spc="-175"/>
              <a:t> </a:t>
            </a:r>
            <a:r>
              <a:rPr dirty="0" spc="-285"/>
              <a:t>First</a:t>
            </a:r>
            <a:r>
              <a:rPr dirty="0" spc="-160"/>
              <a:t> </a:t>
            </a:r>
            <a:r>
              <a:rPr dirty="0" spc="-330"/>
              <a:t>Look!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47170" y="2411534"/>
            <a:ext cx="3427729" cy="2458085"/>
            <a:chOff x="5247170" y="2411534"/>
            <a:chExt cx="3427729" cy="2458085"/>
          </a:xfrm>
        </p:grpSpPr>
        <p:sp>
          <p:nvSpPr>
            <p:cNvPr id="4" name="object 4"/>
            <p:cNvSpPr/>
            <p:nvPr/>
          </p:nvSpPr>
          <p:spPr>
            <a:xfrm>
              <a:off x="5253520" y="4457699"/>
              <a:ext cx="3421379" cy="405765"/>
            </a:xfrm>
            <a:custGeom>
              <a:avLst/>
              <a:gdLst/>
              <a:ahLst/>
              <a:cxnLst/>
              <a:rect l="l" t="t" r="r" b="b"/>
              <a:pathLst>
                <a:path w="3421379" h="405764">
                  <a:moveTo>
                    <a:pt x="0" y="405359"/>
                  </a:moveTo>
                  <a:lnTo>
                    <a:pt x="3421243" y="405359"/>
                  </a:lnTo>
                </a:path>
                <a:path w="3421379" h="405764">
                  <a:moveTo>
                    <a:pt x="0" y="0"/>
                  </a:moveTo>
                  <a:lnTo>
                    <a:pt x="342124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53520" y="2819399"/>
              <a:ext cx="3421379" cy="1231900"/>
            </a:xfrm>
            <a:custGeom>
              <a:avLst/>
              <a:gdLst/>
              <a:ahLst/>
              <a:cxnLst/>
              <a:rect l="l" t="t" r="r" b="b"/>
              <a:pathLst>
                <a:path w="3421379" h="1231900">
                  <a:moveTo>
                    <a:pt x="0" y="1231900"/>
                  </a:moveTo>
                  <a:lnTo>
                    <a:pt x="2061679" y="1231900"/>
                  </a:lnTo>
                </a:path>
                <a:path w="3421379" h="1231900">
                  <a:moveTo>
                    <a:pt x="3077679" y="1231900"/>
                  </a:moveTo>
                  <a:lnTo>
                    <a:pt x="3421243" y="1231900"/>
                  </a:lnTo>
                </a:path>
                <a:path w="3421379" h="1231900">
                  <a:moveTo>
                    <a:pt x="0" y="825500"/>
                  </a:moveTo>
                  <a:lnTo>
                    <a:pt x="2061679" y="825500"/>
                  </a:lnTo>
                </a:path>
                <a:path w="3421379" h="1231900">
                  <a:moveTo>
                    <a:pt x="3077679" y="825500"/>
                  </a:moveTo>
                  <a:lnTo>
                    <a:pt x="3421243" y="825500"/>
                  </a:lnTo>
                </a:path>
                <a:path w="3421379" h="1231900">
                  <a:moveTo>
                    <a:pt x="0" y="419100"/>
                  </a:moveTo>
                  <a:lnTo>
                    <a:pt x="347179" y="419100"/>
                  </a:lnTo>
                </a:path>
                <a:path w="3421379" h="1231900">
                  <a:moveTo>
                    <a:pt x="1363179" y="419100"/>
                  </a:moveTo>
                  <a:lnTo>
                    <a:pt x="2061679" y="419100"/>
                  </a:lnTo>
                </a:path>
                <a:path w="3421379" h="1231900">
                  <a:moveTo>
                    <a:pt x="3077679" y="419100"/>
                  </a:moveTo>
                  <a:lnTo>
                    <a:pt x="3421243" y="419100"/>
                  </a:lnTo>
                </a:path>
                <a:path w="3421379" h="1231900">
                  <a:moveTo>
                    <a:pt x="0" y="0"/>
                  </a:moveTo>
                  <a:lnTo>
                    <a:pt x="347179" y="0"/>
                  </a:lnTo>
                </a:path>
                <a:path w="3421379" h="1231900">
                  <a:moveTo>
                    <a:pt x="1363179" y="0"/>
                  </a:moveTo>
                  <a:lnTo>
                    <a:pt x="2061679" y="0"/>
                  </a:lnTo>
                </a:path>
                <a:path w="3421379" h="1231900">
                  <a:moveTo>
                    <a:pt x="3077679" y="0"/>
                  </a:moveTo>
                  <a:lnTo>
                    <a:pt x="342124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3520" y="2417884"/>
              <a:ext cx="3421379" cy="0"/>
            </a:xfrm>
            <a:custGeom>
              <a:avLst/>
              <a:gdLst/>
              <a:ahLst/>
              <a:cxnLst/>
              <a:rect l="l" t="t" r="r" b="b"/>
              <a:pathLst>
                <a:path w="3421379" h="0">
                  <a:moveTo>
                    <a:pt x="0" y="0"/>
                  </a:moveTo>
                  <a:lnTo>
                    <a:pt x="342124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00700" y="2417889"/>
              <a:ext cx="2730500" cy="1798955"/>
            </a:xfrm>
            <a:custGeom>
              <a:avLst/>
              <a:gdLst/>
              <a:ahLst/>
              <a:cxnLst/>
              <a:rect l="l" t="t" r="r" b="b"/>
              <a:pathLst>
                <a:path w="2730500" h="1798954">
                  <a:moveTo>
                    <a:pt x="1016000" y="0"/>
                  </a:moveTo>
                  <a:lnTo>
                    <a:pt x="0" y="0"/>
                  </a:lnTo>
                  <a:lnTo>
                    <a:pt x="0" y="1227010"/>
                  </a:lnTo>
                  <a:lnTo>
                    <a:pt x="1016000" y="1227010"/>
                  </a:lnTo>
                  <a:lnTo>
                    <a:pt x="1016000" y="0"/>
                  </a:lnTo>
                  <a:close/>
                </a:path>
                <a:path w="2730500" h="1798954">
                  <a:moveTo>
                    <a:pt x="2730500" y="0"/>
                  </a:moveTo>
                  <a:lnTo>
                    <a:pt x="1714500" y="0"/>
                  </a:lnTo>
                  <a:lnTo>
                    <a:pt x="1714500" y="1798510"/>
                  </a:lnTo>
                  <a:lnTo>
                    <a:pt x="2730500" y="1798510"/>
                  </a:lnTo>
                  <a:lnTo>
                    <a:pt x="2730500" y="0"/>
                  </a:lnTo>
                  <a:close/>
                </a:path>
              </a:pathLst>
            </a:custGeom>
            <a:solidFill>
              <a:srgbClr val="E566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80256" y="3461158"/>
              <a:ext cx="57150" cy="358775"/>
            </a:xfrm>
            <a:custGeom>
              <a:avLst/>
              <a:gdLst/>
              <a:ahLst/>
              <a:cxnLst/>
              <a:rect l="l" t="t" r="r" b="b"/>
              <a:pathLst>
                <a:path w="57150" h="358775">
                  <a:moveTo>
                    <a:pt x="28443" y="183741"/>
                  </a:moveTo>
                  <a:lnTo>
                    <a:pt x="28443" y="358626"/>
                  </a:lnTo>
                </a:path>
                <a:path w="57150" h="358775">
                  <a:moveTo>
                    <a:pt x="28443" y="183741"/>
                  </a:moveTo>
                  <a:lnTo>
                    <a:pt x="28443" y="0"/>
                  </a:lnTo>
                </a:path>
                <a:path w="57150" h="358775">
                  <a:moveTo>
                    <a:pt x="0" y="358626"/>
                  </a:moveTo>
                  <a:lnTo>
                    <a:pt x="57150" y="358626"/>
                  </a:lnTo>
                </a:path>
                <a:path w="57150" h="3587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90877" y="4031700"/>
              <a:ext cx="57150" cy="358775"/>
            </a:xfrm>
            <a:custGeom>
              <a:avLst/>
              <a:gdLst/>
              <a:ahLst/>
              <a:cxnLst/>
              <a:rect l="l" t="t" r="r" b="b"/>
              <a:pathLst>
                <a:path w="57150" h="358775">
                  <a:moveTo>
                    <a:pt x="32322" y="184700"/>
                  </a:moveTo>
                  <a:lnTo>
                    <a:pt x="32322" y="358625"/>
                  </a:lnTo>
                </a:path>
                <a:path w="57150" h="358775">
                  <a:moveTo>
                    <a:pt x="32322" y="184700"/>
                  </a:moveTo>
                  <a:lnTo>
                    <a:pt x="32322" y="0"/>
                  </a:lnTo>
                </a:path>
                <a:path w="57150" h="358775">
                  <a:moveTo>
                    <a:pt x="0" y="358625"/>
                  </a:moveTo>
                  <a:lnTo>
                    <a:pt x="57150" y="358625"/>
                  </a:lnTo>
                </a:path>
                <a:path w="57150" h="3587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53520" y="2417884"/>
              <a:ext cx="0" cy="2445385"/>
            </a:xfrm>
            <a:custGeom>
              <a:avLst/>
              <a:gdLst/>
              <a:ahLst/>
              <a:cxnLst/>
              <a:rect l="l" t="t" r="r" b="b"/>
              <a:pathLst>
                <a:path w="0" h="2445385">
                  <a:moveTo>
                    <a:pt x="0" y="2445174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931374" y="4713732"/>
            <a:ext cx="163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6372" y="4308348"/>
            <a:ext cx="306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2.5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1374" y="3899916"/>
            <a:ext cx="163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6372" y="3491484"/>
            <a:ext cx="306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1.5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1374" y="3086100"/>
            <a:ext cx="163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6372" y="2677667"/>
            <a:ext cx="306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0.5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85794" y="2269235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7818" y="1384299"/>
            <a:ext cx="3427095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56920" marR="5080" indent="-744855">
              <a:lnSpc>
                <a:spcPct val="101400"/>
              </a:lnSpc>
              <a:spcBef>
                <a:spcPts val="50"/>
              </a:spcBef>
            </a:pP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3842" y="5085588"/>
            <a:ext cx="10725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145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88307" y="5079491"/>
            <a:ext cx="13017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1795" y="3946652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0" b="1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025" y="1905507"/>
            <a:ext cx="2972435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69900" marR="5080" indent="-457200">
              <a:lnSpc>
                <a:spcPct val="1014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92%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0025" y="3341115"/>
            <a:ext cx="3987800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69900" marR="5080" indent="-457200">
              <a:lnSpc>
                <a:spcPct val="101400"/>
              </a:lnSpc>
              <a:spcBef>
                <a:spcPts val="50"/>
              </a:spcBef>
              <a:buChar char="•"/>
              <a:tabLst>
                <a:tab pos="469900" algn="l"/>
              </a:tabLst>
            </a:pP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4.2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(from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18)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4530" y="6016244"/>
            <a:ext cx="1080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.05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3575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Preliminary</a:t>
            </a:r>
            <a:r>
              <a:rPr dirty="0" spc="-190"/>
              <a:t> </a:t>
            </a:r>
            <a:r>
              <a:rPr dirty="0" spc="-325"/>
              <a:t>Results:</a:t>
            </a:r>
            <a:r>
              <a:rPr dirty="0" spc="-175"/>
              <a:t> </a:t>
            </a:r>
            <a:r>
              <a:rPr dirty="0" spc="-285"/>
              <a:t>First</a:t>
            </a:r>
            <a:r>
              <a:rPr dirty="0" spc="-160"/>
              <a:t> </a:t>
            </a:r>
            <a:r>
              <a:rPr dirty="0" spc="-330"/>
              <a:t>Look!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025" y="1169309"/>
          <a:ext cx="8391525" cy="531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4775"/>
                <a:gridCol w="2229485"/>
                <a:gridCol w="2159635"/>
              </a:tblGrid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ts val="3135"/>
                        </a:lnSpc>
                      </a:pPr>
                      <a:r>
                        <a:rPr dirty="0" sz="2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Written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70205">
                        <a:lnSpc>
                          <a:spcPts val="3335"/>
                        </a:lnSpc>
                      </a:pPr>
                      <a:r>
                        <a:rPr dirty="0" sz="2800" spc="-3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60"/>
                        </a:lnSpc>
                      </a:pPr>
                      <a:r>
                        <a:rPr dirty="0" sz="28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Navigation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30"/>
                        </a:lnSpc>
                      </a:pPr>
                      <a:r>
                        <a:rPr dirty="0" sz="2400" spc="-1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Food</a:t>
                      </a:r>
                      <a:r>
                        <a:rPr dirty="0" sz="24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insecurity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30"/>
                        </a:lnSpc>
                      </a:pPr>
                      <a:r>
                        <a:rPr dirty="0" sz="24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Unstable</a:t>
                      </a:r>
                      <a:r>
                        <a:rPr dirty="0" sz="24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30"/>
                        </a:lnSpc>
                      </a:pPr>
                      <a:r>
                        <a:rPr dirty="0" sz="24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Bills</a:t>
                      </a:r>
                      <a:r>
                        <a:rPr dirty="0" sz="24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(utility)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30"/>
                        </a:lnSpc>
                      </a:pPr>
                      <a:r>
                        <a:rPr dirty="0" sz="2400" spc="-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24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30"/>
                        </a:lnSpc>
                      </a:pPr>
                      <a:r>
                        <a:rPr dirty="0" sz="2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Difficulty</a:t>
                      </a:r>
                      <a:r>
                        <a:rPr dirty="0" sz="24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finding</a:t>
                      </a:r>
                      <a:r>
                        <a:rPr dirty="0" sz="24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job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737870">
                <a:tc>
                  <a:txBody>
                    <a:bodyPr/>
                    <a:lstStyle/>
                    <a:p>
                      <a:pPr marL="6350" marR="1000760">
                        <a:lnSpc>
                          <a:spcPts val="2810"/>
                        </a:lnSpc>
                        <a:spcBef>
                          <a:spcPts val="90"/>
                        </a:spcBef>
                      </a:pPr>
                      <a:r>
                        <a:rPr dirty="0" sz="24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Denied</a:t>
                      </a:r>
                      <a:r>
                        <a:rPr dirty="0" sz="24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income</a:t>
                      </a:r>
                      <a:r>
                        <a:rPr dirty="0" sz="24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25"/>
                        </a:lnSpc>
                      </a:pPr>
                      <a:r>
                        <a:rPr dirty="0" sz="24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bills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25"/>
                        </a:lnSpc>
                      </a:pPr>
                      <a:r>
                        <a:rPr dirty="0" sz="2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Childcare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25"/>
                        </a:lnSpc>
                      </a:pPr>
                      <a:r>
                        <a:rPr dirty="0" sz="2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</a:pPr>
                      <a:r>
                        <a:rPr dirty="0" sz="2400" spc="-1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Legal</a:t>
                      </a:r>
                      <a:r>
                        <a:rPr dirty="0" sz="24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L="6350">
                        <a:lnSpc>
                          <a:spcPts val="2820"/>
                        </a:lnSpc>
                      </a:pPr>
                      <a:r>
                        <a:rPr dirty="0" sz="24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24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24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568" y="841756"/>
            <a:ext cx="7750175" cy="565213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745"/>
              </a:spcBef>
            </a:pPr>
            <a:r>
              <a:rPr dirty="0" sz="2800" spc="-210" b="1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2800" spc="-155" b="1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800">
              <a:latin typeface="Arial"/>
              <a:cs typeface="Arial"/>
            </a:endParaRPr>
          </a:p>
          <a:p>
            <a:pPr marL="297815" indent="-227965">
              <a:lnSpc>
                <a:spcPct val="100000"/>
              </a:lnSpc>
              <a:spcBef>
                <a:spcPts val="650"/>
              </a:spcBef>
              <a:buChar char="•"/>
              <a:tabLst>
                <a:tab pos="297815" algn="l"/>
              </a:tabLst>
            </a:pP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(general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80">
                <a:solidFill>
                  <a:srgbClr val="FFFFFF"/>
                </a:solidFill>
                <a:latin typeface="Arial"/>
                <a:cs typeface="Arial"/>
              </a:rPr>
              <a:t>PedsQL)</a:t>
            </a:r>
            <a:endParaRPr sz="2800">
              <a:latin typeface="Arial"/>
              <a:cs typeface="Arial"/>
            </a:endParaRPr>
          </a:p>
          <a:p>
            <a:pPr marL="297815" indent="-227965">
              <a:lnSpc>
                <a:spcPct val="100000"/>
              </a:lnSpc>
              <a:spcBef>
                <a:spcPts val="525"/>
              </a:spcBef>
              <a:buChar char="•"/>
              <a:tabLst>
                <a:tab pos="297815" algn="l"/>
              </a:tabLst>
            </a:pP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Caregiver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(PROMIS,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5">
                <a:solidFill>
                  <a:srgbClr val="FFFFFF"/>
                </a:solidFill>
                <a:latin typeface="Arial"/>
                <a:cs typeface="Arial"/>
              </a:rPr>
              <a:t>PHQ-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8,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Perceived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Stress)</a:t>
            </a:r>
            <a:endParaRPr sz="28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3145"/>
              </a:spcBef>
            </a:pPr>
            <a:r>
              <a:rPr dirty="0" sz="2800" spc="-240" b="1">
                <a:solidFill>
                  <a:srgbClr val="FFFFFF"/>
                </a:solidFill>
                <a:latin typeface="Arial"/>
                <a:cs typeface="Arial"/>
              </a:rPr>
              <a:t>Biomarkers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(intermediate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outcome)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ts val="3325"/>
              </a:lnSpc>
              <a:spcBef>
                <a:spcPts val="50"/>
              </a:spcBef>
              <a:buChar char="•"/>
              <a:tabLst>
                <a:tab pos="469265" algn="l"/>
              </a:tabLst>
            </a:pP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Hair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cortisol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ts val="3325"/>
              </a:lnSpc>
              <a:buChar char="•"/>
              <a:tabLst>
                <a:tab pos="469265" algn="l"/>
              </a:tabLst>
            </a:pP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Salivary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markers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(IL-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6,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20">
                <a:solidFill>
                  <a:srgbClr val="FFFFFF"/>
                </a:solidFill>
                <a:latin typeface="Arial"/>
                <a:cs typeface="Arial"/>
              </a:rPr>
              <a:t>CRP)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45"/>
              </a:spcBef>
              <a:buChar char="•"/>
              <a:tabLst>
                <a:tab pos="4692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DNA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methylation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genotyping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Utilization</a:t>
            </a:r>
            <a:endParaRPr sz="2800">
              <a:latin typeface="Arial"/>
              <a:cs typeface="Arial"/>
            </a:endParaRPr>
          </a:p>
          <a:p>
            <a:pPr marL="12700" marR="869950">
              <a:lnSpc>
                <a:spcPct val="155000"/>
              </a:lnSpc>
              <a:spcBef>
                <a:spcPts val="75"/>
              </a:spcBef>
            </a:pPr>
            <a:r>
              <a:rPr dirty="0" sz="2800" spc="-320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 b="1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r>
              <a:rPr dirty="0" sz="2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(dose,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connections)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Qualitative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18970">
              <a:lnSpc>
                <a:spcPct val="100000"/>
              </a:lnSpc>
              <a:spcBef>
                <a:spcPts val="100"/>
              </a:spcBef>
            </a:pPr>
            <a:r>
              <a:rPr dirty="0" spc="-325"/>
              <a:t>Pending</a:t>
            </a:r>
            <a:r>
              <a:rPr dirty="0" spc="-150"/>
              <a:t> </a:t>
            </a:r>
            <a:r>
              <a:rPr dirty="0" spc="-335"/>
              <a:t>analyses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183519" y="3507432"/>
            <a:ext cx="2961005" cy="2754630"/>
            <a:chOff x="6183519" y="3507432"/>
            <a:chExt cx="2961005" cy="2754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3519" y="3507432"/>
              <a:ext cx="2960480" cy="13791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3519" y="3507432"/>
              <a:ext cx="2960480" cy="27542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3519" y="4882470"/>
              <a:ext cx="2960480" cy="13791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22031" y="1369059"/>
            <a:ext cx="26739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>
                <a:solidFill>
                  <a:srgbClr val="000000"/>
                </a:solidFill>
                <a:latin typeface="Helvetica Neue"/>
                <a:cs typeface="Helvetica Neue"/>
              </a:rPr>
              <a:t>Discussion</a:t>
            </a:r>
            <a:endParaRPr sz="4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0" y="1167892"/>
            <a:ext cx="7755890" cy="506412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Char char="•"/>
              <a:tabLst>
                <a:tab pos="240665" algn="l"/>
              </a:tabLst>
            </a:pP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800">
              <a:latin typeface="Arial"/>
              <a:cs typeface="Arial"/>
            </a:endParaRPr>
          </a:p>
          <a:p>
            <a:pPr lvl="1" marL="698500" marR="530225" indent="-228600">
              <a:lnSpc>
                <a:spcPts val="3310"/>
              </a:lnSpc>
              <a:spcBef>
                <a:spcPts val="780"/>
              </a:spcBef>
              <a:buChar char="•"/>
              <a:tabLst>
                <a:tab pos="698500" algn="l"/>
              </a:tabLst>
            </a:pP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decrease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factors.</a:t>
            </a:r>
            <a:endParaRPr sz="28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545"/>
              </a:spcBef>
              <a:buChar char="•"/>
              <a:tabLst>
                <a:tab pos="697865" algn="l"/>
              </a:tabLst>
            </a:pP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4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clear.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1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algn="just"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800">
              <a:latin typeface="Arial"/>
              <a:cs typeface="Arial"/>
            </a:endParaRPr>
          </a:p>
          <a:p>
            <a:pPr algn="just" lvl="1" marL="697865" indent="-227965">
              <a:lnSpc>
                <a:spcPct val="100000"/>
              </a:lnSpc>
              <a:spcBef>
                <a:spcPts val="620"/>
              </a:spcBef>
              <a:buChar char="•"/>
              <a:tabLst>
                <a:tab pos="697865" algn="l"/>
              </a:tabLst>
            </a:pP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measure</a:t>
            </a:r>
            <a:endParaRPr sz="2800">
              <a:latin typeface="Arial"/>
              <a:cs typeface="Arial"/>
            </a:endParaRPr>
          </a:p>
          <a:p>
            <a:pPr algn="just" lvl="1" marL="698500" marR="5080" indent="-228600">
              <a:lnSpc>
                <a:spcPct val="101099"/>
              </a:lnSpc>
              <a:spcBef>
                <a:spcPts val="515"/>
              </a:spcBef>
              <a:buChar char="•"/>
              <a:tabLst>
                <a:tab pos="698500" algn="l"/>
              </a:tabLst>
            </a:pP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Pending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analyses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deepen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mechanisms.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00480">
              <a:lnSpc>
                <a:spcPct val="100000"/>
              </a:lnSpc>
              <a:spcBef>
                <a:spcPts val="100"/>
              </a:spcBef>
            </a:pPr>
            <a:r>
              <a:rPr dirty="0" spc="-325"/>
              <a:t>Summary</a:t>
            </a:r>
            <a:r>
              <a:rPr dirty="0" spc="-185"/>
              <a:t> </a:t>
            </a:r>
            <a:r>
              <a:rPr dirty="0" spc="-85"/>
              <a:t>&amp;</a:t>
            </a:r>
            <a:r>
              <a:rPr dirty="0" spc="-175"/>
              <a:t> </a:t>
            </a:r>
            <a:r>
              <a:rPr dirty="0" spc="-320"/>
              <a:t>Significance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3555">
              <a:lnSpc>
                <a:spcPct val="100000"/>
              </a:lnSpc>
              <a:spcBef>
                <a:spcPts val="100"/>
              </a:spcBef>
            </a:pPr>
            <a:r>
              <a:rPr dirty="0" spc="-300"/>
              <a:t>Acknowledgements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609" y="1353819"/>
            <a:ext cx="7997190" cy="42576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41300" marR="5080" indent="-228600">
              <a:lnSpc>
                <a:spcPct val="101400"/>
              </a:lnSpc>
              <a:spcBef>
                <a:spcPts val="50"/>
              </a:spcBef>
              <a:buClr>
                <a:srgbClr val="51657D"/>
              </a:buClr>
              <a:buSzPct val="110714"/>
              <a:buChar char="•"/>
              <a:tabLst>
                <a:tab pos="241300" algn="l"/>
              </a:tabLst>
            </a:pP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participants,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whose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resilience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adversity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humbling.</a:t>
            </a:r>
            <a:endParaRPr sz="2800">
              <a:latin typeface="Arial"/>
              <a:cs typeface="Arial"/>
            </a:endParaRPr>
          </a:p>
          <a:p>
            <a:pPr marL="241300" marR="486409" indent="-228600">
              <a:lnSpc>
                <a:spcPct val="100699"/>
              </a:lnSpc>
              <a:spcBef>
                <a:spcPts val="915"/>
              </a:spcBef>
              <a:buClr>
                <a:srgbClr val="51657D"/>
              </a:buClr>
              <a:buSzPct val="110714"/>
              <a:buChar char="•"/>
              <a:tabLst>
                <a:tab pos="241300" algn="l"/>
              </a:tabLst>
            </a:pPr>
            <a:r>
              <a:rPr dirty="0" sz="2800" spc="-370">
                <a:solidFill>
                  <a:srgbClr val="FFFFFF"/>
                </a:solidFill>
                <a:latin typeface="Arial"/>
                <a:cs typeface="Arial"/>
              </a:rPr>
              <a:t>SFGH-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Children’s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Oakland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Desk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dirty="0" sz="2800" spc="-225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2800">
              <a:latin typeface="Arial"/>
              <a:cs typeface="Arial"/>
            </a:endParaRPr>
          </a:p>
          <a:p>
            <a:pPr marL="241300" marR="347980" indent="-228600">
              <a:lnSpc>
                <a:spcPct val="99000"/>
              </a:lnSpc>
              <a:spcBef>
                <a:spcPts val="1090"/>
              </a:spcBef>
              <a:buClr>
                <a:srgbClr val="51657D"/>
              </a:buClr>
              <a:buSzPct val="110714"/>
              <a:buChar char="•"/>
              <a:tabLst>
                <a:tab pos="241300" algn="l"/>
              </a:tabLst>
            </a:pPr>
            <a:r>
              <a:rPr dirty="0" sz="2800" spc="-265">
                <a:solidFill>
                  <a:srgbClr val="FFFFFF"/>
                </a:solidFill>
                <a:latin typeface="Arial"/>
                <a:cs typeface="Arial"/>
              </a:rPr>
              <a:t>Bay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Desk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95">
                <a:solidFill>
                  <a:srgbClr val="FFFFFF"/>
                </a:solidFill>
                <a:latin typeface="Arial"/>
                <a:cs typeface="Arial"/>
              </a:rPr>
              <a:t>(BARHC),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34">
                <a:solidFill>
                  <a:srgbClr val="FFFFFF"/>
                </a:solidFill>
                <a:latin typeface="Arial"/>
                <a:cs typeface="Arial"/>
              </a:rPr>
              <a:t>SFGH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Advocates,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5">
                <a:solidFill>
                  <a:srgbClr val="FFFFFF"/>
                </a:solidFill>
                <a:latin typeface="Arial"/>
                <a:cs typeface="Arial"/>
              </a:rPr>
              <a:t>UCSF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Benioff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Children’s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Hospital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Oakland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5">
                <a:solidFill>
                  <a:srgbClr val="FFFFFF"/>
                </a:solidFill>
                <a:latin typeface="Arial"/>
                <a:cs typeface="Arial"/>
              </a:rPr>
              <a:t>FIND,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Alameda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System/Highland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Advocates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55"/>
              </a:spcBef>
              <a:buClr>
                <a:srgbClr val="51657D"/>
              </a:buClr>
              <a:buSzPct val="110714"/>
              <a:buChar char="•"/>
              <a:tabLst>
                <a:tab pos="240665" algn="l"/>
              </a:tabLst>
            </a:pP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Lisa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Pritzker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13740">
              <a:lnSpc>
                <a:spcPct val="100000"/>
              </a:lnSpc>
              <a:spcBef>
                <a:spcPts val="100"/>
              </a:spcBef>
            </a:pPr>
            <a:r>
              <a:rPr dirty="0" sz="3400" spc="-340"/>
              <a:t>Resource</a:t>
            </a:r>
            <a:r>
              <a:rPr dirty="0" sz="3400" spc="-114"/>
              <a:t> </a:t>
            </a:r>
            <a:r>
              <a:rPr dirty="0" sz="3400" spc="-240"/>
              <a:t>Navigation</a:t>
            </a:r>
            <a:r>
              <a:rPr dirty="0" sz="3400" spc="-114"/>
              <a:t> </a:t>
            </a:r>
            <a:r>
              <a:rPr dirty="0" sz="3400" spc="-145"/>
              <a:t>Intervention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4630975" y="1223771"/>
            <a:ext cx="4051935" cy="5170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</a:tabLst>
            </a:pPr>
            <a:r>
              <a:rPr dirty="0" sz="2600" spc="-229">
                <a:solidFill>
                  <a:srgbClr val="FFFFFF"/>
                </a:solidFill>
                <a:latin typeface="Arial"/>
                <a:cs typeface="Arial"/>
              </a:rPr>
              <a:t>Assessed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3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8450" marR="111760" indent="-285750">
              <a:lnSpc>
                <a:spcPts val="3100"/>
              </a:lnSpc>
              <a:buChar char="•"/>
              <a:tabLst>
                <a:tab pos="298450" algn="l"/>
              </a:tabLst>
            </a:pPr>
            <a:r>
              <a:rPr dirty="0" sz="2600" spc="-204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resource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referrals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Connected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dirty="0" sz="2600" spc="-150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dirty="0" sz="26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29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8450" marR="5080" indent="-285750">
              <a:lnSpc>
                <a:spcPts val="3100"/>
              </a:lnSpc>
              <a:buChar char="•"/>
              <a:tabLst>
                <a:tab pos="298450" algn="l"/>
              </a:tabLst>
            </a:pP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Followed-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(phone,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in-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person)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25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2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4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53" y="906462"/>
            <a:ext cx="4535170" cy="5951855"/>
            <a:chOff x="17153" y="906462"/>
            <a:chExt cx="4535170" cy="59518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42" y="931755"/>
              <a:ext cx="4464391" cy="59262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53" y="906462"/>
              <a:ext cx="4250044" cy="5951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8A7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698" y="-12700"/>
            <a:ext cx="9156700" cy="6883400"/>
            <a:chOff x="-12698" y="-1270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3987" y="0"/>
                  </a:moveTo>
                  <a:lnTo>
                    <a:pt x="462915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0" y="6858000"/>
                  </a:lnTo>
                  <a:lnTo>
                    <a:pt x="4629150" y="6858000"/>
                  </a:lnTo>
                  <a:lnTo>
                    <a:pt x="4629150" y="914400"/>
                  </a:lnTo>
                  <a:lnTo>
                    <a:pt x="9143987" y="914400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1F4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" y="0"/>
              <a:ext cx="4629150" cy="6858000"/>
            </a:xfrm>
            <a:custGeom>
              <a:avLst/>
              <a:gdLst/>
              <a:ahLst/>
              <a:cxnLst/>
              <a:rect l="l" t="t" r="r" b="b"/>
              <a:pathLst>
                <a:path w="4629150" h="6858000">
                  <a:moveTo>
                    <a:pt x="0" y="0"/>
                  </a:moveTo>
                  <a:lnTo>
                    <a:pt x="4629153" y="0"/>
                  </a:lnTo>
                  <a:lnTo>
                    <a:pt x="4629153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29152" y="0"/>
              <a:ext cx="4514850" cy="6858000"/>
            </a:xfrm>
            <a:custGeom>
              <a:avLst/>
              <a:gdLst/>
              <a:ahLst/>
              <a:cxnLst/>
              <a:rect l="l" t="t" r="r" b="b"/>
              <a:pathLst>
                <a:path w="4514850" h="6858000">
                  <a:moveTo>
                    <a:pt x="0" y="0"/>
                  </a:moveTo>
                  <a:lnTo>
                    <a:pt x="0" y="6858000"/>
                  </a:lnTo>
                  <a:lnTo>
                    <a:pt x="4514847" y="6858000"/>
                  </a:lnTo>
                  <a:lnTo>
                    <a:pt x="45148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0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646740" y="2132076"/>
            <a:ext cx="2538730" cy="2463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3535" marR="5080" indent="-331470">
              <a:lnSpc>
                <a:spcPct val="100000"/>
              </a:lnSpc>
              <a:spcBef>
                <a:spcPts val="100"/>
              </a:spcBef>
            </a:pPr>
            <a:r>
              <a:rPr dirty="0" sz="8000" spc="-530" b="0">
                <a:latin typeface="Arial"/>
                <a:cs typeface="Arial"/>
              </a:rPr>
              <a:t>Thank </a:t>
            </a:r>
            <a:r>
              <a:rPr dirty="0" sz="8000" spc="-20" b="0">
                <a:latin typeface="Arial"/>
                <a:cs typeface="Arial"/>
              </a:rPr>
              <a:t>you!</a:t>
            </a:r>
            <a:endParaRPr sz="8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945" y="3684523"/>
            <a:ext cx="337121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Danielle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Hessler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Jones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70" b="1">
                <a:solidFill>
                  <a:srgbClr val="FFFFFF"/>
                </a:solidFill>
                <a:latin typeface="Arial"/>
                <a:cs typeface="Arial"/>
                <a:hlinkClick r:id="rId2"/>
              </a:rPr>
              <a:t>Danielle.hessler@ucsf.edu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305" y="4784646"/>
            <a:ext cx="2078468" cy="1519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755" rIns="0" bIns="0" rtlCol="0" vert="horz">
            <a:spAutoFit/>
          </a:bodyPr>
          <a:lstStyle/>
          <a:p>
            <a:pPr marL="237109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Interventions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73354" y="3277017"/>
            <a:ext cx="748030" cy="735330"/>
            <a:chOff x="3673354" y="3277017"/>
            <a:chExt cx="748030" cy="735330"/>
          </a:xfrm>
        </p:grpSpPr>
        <p:sp>
          <p:nvSpPr>
            <p:cNvPr id="4" name="object 4"/>
            <p:cNvSpPr/>
            <p:nvPr/>
          </p:nvSpPr>
          <p:spPr>
            <a:xfrm>
              <a:off x="3692398" y="3295649"/>
              <a:ext cx="709930" cy="697230"/>
            </a:xfrm>
            <a:custGeom>
              <a:avLst/>
              <a:gdLst/>
              <a:ahLst/>
              <a:cxnLst/>
              <a:rect l="l" t="t" r="r" b="b"/>
              <a:pathLst>
                <a:path w="709929" h="697229">
                  <a:moveTo>
                    <a:pt x="709320" y="237490"/>
                  </a:moveTo>
                  <a:lnTo>
                    <a:pt x="466178" y="237490"/>
                  </a:lnTo>
                  <a:lnTo>
                    <a:pt x="466178" y="0"/>
                  </a:lnTo>
                  <a:lnTo>
                    <a:pt x="243141" y="0"/>
                  </a:lnTo>
                  <a:lnTo>
                    <a:pt x="243141" y="237490"/>
                  </a:lnTo>
                  <a:lnTo>
                    <a:pt x="0" y="237490"/>
                  </a:lnTo>
                  <a:lnTo>
                    <a:pt x="0" y="461010"/>
                  </a:lnTo>
                  <a:lnTo>
                    <a:pt x="243141" y="461010"/>
                  </a:lnTo>
                  <a:lnTo>
                    <a:pt x="243141" y="697230"/>
                  </a:lnTo>
                  <a:lnTo>
                    <a:pt x="466178" y="697230"/>
                  </a:lnTo>
                  <a:lnTo>
                    <a:pt x="466178" y="461010"/>
                  </a:lnTo>
                  <a:lnTo>
                    <a:pt x="709320" y="461010"/>
                  </a:lnTo>
                  <a:lnTo>
                    <a:pt x="709320" y="237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92404" y="3296067"/>
              <a:ext cx="709930" cy="697230"/>
            </a:xfrm>
            <a:custGeom>
              <a:avLst/>
              <a:gdLst/>
              <a:ahLst/>
              <a:cxnLst/>
              <a:rect l="l" t="t" r="r" b="b"/>
              <a:pathLst>
                <a:path w="709929" h="697229">
                  <a:moveTo>
                    <a:pt x="0" y="236924"/>
                  </a:moveTo>
                  <a:lnTo>
                    <a:pt x="243146" y="236924"/>
                  </a:lnTo>
                  <a:lnTo>
                    <a:pt x="243146" y="0"/>
                  </a:lnTo>
                  <a:lnTo>
                    <a:pt x="466178" y="0"/>
                  </a:lnTo>
                  <a:lnTo>
                    <a:pt x="466178" y="236924"/>
                  </a:lnTo>
                  <a:lnTo>
                    <a:pt x="709324" y="236924"/>
                  </a:lnTo>
                  <a:lnTo>
                    <a:pt x="709324" y="459957"/>
                  </a:lnTo>
                  <a:lnTo>
                    <a:pt x="466178" y="459957"/>
                  </a:lnTo>
                  <a:lnTo>
                    <a:pt x="466178" y="696882"/>
                  </a:lnTo>
                  <a:lnTo>
                    <a:pt x="243146" y="696882"/>
                  </a:lnTo>
                  <a:lnTo>
                    <a:pt x="243146" y="459957"/>
                  </a:lnTo>
                  <a:lnTo>
                    <a:pt x="0" y="459957"/>
                  </a:lnTo>
                  <a:lnTo>
                    <a:pt x="0" y="236924"/>
                  </a:lnTo>
                  <a:close/>
                </a:path>
              </a:pathLst>
            </a:custGeom>
            <a:ln w="381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04801" y="2178637"/>
            <a:ext cx="3268345" cy="330517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</p:spPr>
        <p:txBody>
          <a:bodyPr wrap="square" lIns="0" tIns="252730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1990"/>
              </a:spcBef>
            </a:pPr>
            <a:r>
              <a:rPr dirty="0" u="sng" sz="26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SCREENING</a:t>
            </a:r>
            <a:endParaRPr sz="2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180"/>
              </a:spcBef>
            </a:pPr>
            <a:r>
              <a:rPr dirty="0" sz="2400" spc="60">
                <a:latin typeface="Times New Roman"/>
                <a:cs typeface="Times New Roman"/>
              </a:rPr>
              <a:t>Do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55">
                <a:latin typeface="Times New Roman"/>
                <a:cs typeface="Times New Roman"/>
              </a:rPr>
              <a:t>you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need...?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25"/>
              </a:spcBef>
            </a:pPr>
            <a:r>
              <a:rPr dirty="0" sz="2400" spc="785">
                <a:latin typeface="Arial"/>
                <a:cs typeface="Arial"/>
              </a:rPr>
              <a:t>0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Food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dirty="0" sz="2400" spc="785">
                <a:latin typeface="Arial"/>
                <a:cs typeface="Arial"/>
              </a:rPr>
              <a:t>0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Housing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ts val="2845"/>
              </a:lnSpc>
            </a:pPr>
            <a:r>
              <a:rPr dirty="0" sz="2400" spc="785">
                <a:latin typeface="Arial"/>
                <a:cs typeface="Arial"/>
              </a:rPr>
              <a:t>0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Help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with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benefits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ts val="2845"/>
              </a:lnSpc>
            </a:pPr>
            <a:r>
              <a:rPr dirty="0" sz="2400" spc="785">
                <a:latin typeface="Arial"/>
                <a:cs typeface="Arial"/>
              </a:rPr>
              <a:t>0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5">
                <a:latin typeface="Times New Roman"/>
                <a:cs typeface="Times New Roman"/>
              </a:rPr>
              <a:t>Legal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services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323" y="1037578"/>
            <a:ext cx="2268225" cy="23328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57176" y="1559052"/>
            <a:ext cx="1990089" cy="14916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dirty="0" sz="3200" spc="-245" b="1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dirty="0" sz="3200" spc="-350" b="1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34052" y="3868459"/>
            <a:ext cx="2293620" cy="2407285"/>
            <a:chOff x="6634052" y="3868459"/>
            <a:chExt cx="2293620" cy="24072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40" y="3880104"/>
              <a:ext cx="2270759" cy="23835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40402" y="3874809"/>
              <a:ext cx="2280920" cy="2394585"/>
            </a:xfrm>
            <a:custGeom>
              <a:avLst/>
              <a:gdLst/>
              <a:ahLst/>
              <a:cxnLst/>
              <a:rect l="l" t="t" r="r" b="b"/>
              <a:pathLst>
                <a:path w="2280920" h="2394585">
                  <a:moveTo>
                    <a:pt x="0" y="0"/>
                  </a:moveTo>
                  <a:lnTo>
                    <a:pt x="2280925" y="0"/>
                  </a:lnTo>
                  <a:lnTo>
                    <a:pt x="2280925" y="2394149"/>
                  </a:lnTo>
                  <a:lnTo>
                    <a:pt x="0" y="239414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489872" y="4296155"/>
            <a:ext cx="207962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330" b="1">
                <a:solidFill>
                  <a:srgbClr val="FFFFFF"/>
                </a:solidFill>
                <a:latin typeface="Arial"/>
                <a:cs typeface="Arial"/>
              </a:rPr>
              <a:t>Resource </a:t>
            </a:r>
            <a:r>
              <a:rPr dirty="0" sz="3200" spc="-114" b="1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3200" spc="-7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32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20" b="1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22031" y="1369059"/>
            <a:ext cx="1691639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000000"/>
                </a:solidFill>
                <a:latin typeface="Helvetica Neue"/>
                <a:cs typeface="Helvetica Neue"/>
              </a:rPr>
              <a:t>Study</a:t>
            </a:r>
            <a:r>
              <a:rPr dirty="0" sz="4000" spc="-18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dirty="0" sz="4000" spc="-50">
                <a:solidFill>
                  <a:srgbClr val="000000"/>
                </a:solidFill>
                <a:latin typeface="Helvetica Neue"/>
                <a:cs typeface="Helvetica Neue"/>
              </a:rPr>
              <a:t>I</a:t>
            </a:r>
            <a:endParaRPr sz="4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0729"/>
            <a:ext cx="9144000" cy="1883410"/>
          </a:xfrm>
          <a:custGeom>
            <a:avLst/>
            <a:gdLst/>
            <a:ahLst/>
            <a:cxnLst/>
            <a:rect l="l" t="t" r="r" b="b"/>
            <a:pathLst>
              <a:path w="9144000" h="1883410">
                <a:moveTo>
                  <a:pt x="8202505" y="0"/>
                </a:moveTo>
                <a:lnTo>
                  <a:pt x="177538" y="0"/>
                </a:lnTo>
                <a:lnTo>
                  <a:pt x="129088" y="1225"/>
                </a:lnTo>
                <a:lnTo>
                  <a:pt x="81275" y="4860"/>
                </a:lnTo>
                <a:lnTo>
                  <a:pt x="34157" y="10848"/>
                </a:lnTo>
                <a:lnTo>
                  <a:pt x="0" y="16948"/>
                </a:lnTo>
                <a:lnTo>
                  <a:pt x="0" y="1866040"/>
                </a:lnTo>
                <a:lnTo>
                  <a:pt x="34157" y="1872140"/>
                </a:lnTo>
                <a:lnTo>
                  <a:pt x="81275" y="1878127"/>
                </a:lnTo>
                <a:lnTo>
                  <a:pt x="129088" y="1881763"/>
                </a:lnTo>
                <a:lnTo>
                  <a:pt x="177538" y="1882988"/>
                </a:lnTo>
                <a:lnTo>
                  <a:pt x="8202505" y="1882988"/>
                </a:lnTo>
                <a:lnTo>
                  <a:pt x="8250954" y="1881763"/>
                </a:lnTo>
                <a:lnTo>
                  <a:pt x="8298768" y="1878127"/>
                </a:lnTo>
                <a:lnTo>
                  <a:pt x="8345885" y="1872140"/>
                </a:lnTo>
                <a:lnTo>
                  <a:pt x="8392249" y="1863860"/>
                </a:lnTo>
                <a:lnTo>
                  <a:pt x="8437799" y="1853347"/>
                </a:lnTo>
                <a:lnTo>
                  <a:pt x="8482477" y="1840660"/>
                </a:lnTo>
                <a:lnTo>
                  <a:pt x="8526222" y="1825858"/>
                </a:lnTo>
                <a:lnTo>
                  <a:pt x="8568977" y="1809001"/>
                </a:lnTo>
                <a:lnTo>
                  <a:pt x="8610682" y="1790146"/>
                </a:lnTo>
                <a:lnTo>
                  <a:pt x="8651277" y="1769355"/>
                </a:lnTo>
                <a:lnTo>
                  <a:pt x="8690704" y="1746685"/>
                </a:lnTo>
                <a:lnTo>
                  <a:pt x="8728903" y="1722196"/>
                </a:lnTo>
                <a:lnTo>
                  <a:pt x="8765816" y="1695947"/>
                </a:lnTo>
                <a:lnTo>
                  <a:pt x="8801383" y="1667997"/>
                </a:lnTo>
                <a:lnTo>
                  <a:pt x="8835545" y="1638405"/>
                </a:lnTo>
                <a:lnTo>
                  <a:pt x="8868242" y="1607231"/>
                </a:lnTo>
                <a:lnTo>
                  <a:pt x="8899416" y="1574533"/>
                </a:lnTo>
                <a:lnTo>
                  <a:pt x="8929008" y="1540372"/>
                </a:lnTo>
                <a:lnTo>
                  <a:pt x="8956958" y="1504805"/>
                </a:lnTo>
                <a:lnTo>
                  <a:pt x="8983207" y="1467892"/>
                </a:lnTo>
                <a:lnTo>
                  <a:pt x="9007696" y="1429693"/>
                </a:lnTo>
                <a:lnTo>
                  <a:pt x="9030366" y="1390266"/>
                </a:lnTo>
                <a:lnTo>
                  <a:pt x="9051158" y="1349671"/>
                </a:lnTo>
                <a:lnTo>
                  <a:pt x="9070012" y="1307966"/>
                </a:lnTo>
                <a:lnTo>
                  <a:pt x="9086870" y="1265211"/>
                </a:lnTo>
                <a:lnTo>
                  <a:pt x="9101672" y="1221466"/>
                </a:lnTo>
                <a:lnTo>
                  <a:pt x="9114359" y="1176788"/>
                </a:lnTo>
                <a:lnTo>
                  <a:pt x="9124872" y="1131238"/>
                </a:lnTo>
                <a:lnTo>
                  <a:pt x="9133151" y="1084874"/>
                </a:lnTo>
                <a:lnTo>
                  <a:pt x="9139139" y="1037756"/>
                </a:lnTo>
                <a:lnTo>
                  <a:pt x="9142774" y="989943"/>
                </a:lnTo>
                <a:lnTo>
                  <a:pt x="9144000" y="941494"/>
                </a:lnTo>
                <a:lnTo>
                  <a:pt x="9142774" y="893045"/>
                </a:lnTo>
                <a:lnTo>
                  <a:pt x="9139139" y="845231"/>
                </a:lnTo>
                <a:lnTo>
                  <a:pt x="9133151" y="798114"/>
                </a:lnTo>
                <a:lnTo>
                  <a:pt x="9124872" y="751750"/>
                </a:lnTo>
                <a:lnTo>
                  <a:pt x="9114359" y="706200"/>
                </a:lnTo>
                <a:lnTo>
                  <a:pt x="9101672" y="661522"/>
                </a:lnTo>
                <a:lnTo>
                  <a:pt x="9086870" y="617777"/>
                </a:lnTo>
                <a:lnTo>
                  <a:pt x="9070012" y="575022"/>
                </a:lnTo>
                <a:lnTo>
                  <a:pt x="9051158" y="533317"/>
                </a:lnTo>
                <a:lnTo>
                  <a:pt x="9030366" y="492722"/>
                </a:lnTo>
                <a:lnTo>
                  <a:pt x="9007696" y="453295"/>
                </a:lnTo>
                <a:lnTo>
                  <a:pt x="8983207" y="415096"/>
                </a:lnTo>
                <a:lnTo>
                  <a:pt x="8956958" y="378183"/>
                </a:lnTo>
                <a:lnTo>
                  <a:pt x="8929008" y="342616"/>
                </a:lnTo>
                <a:lnTo>
                  <a:pt x="8899416" y="308454"/>
                </a:lnTo>
                <a:lnTo>
                  <a:pt x="8868242" y="275757"/>
                </a:lnTo>
                <a:lnTo>
                  <a:pt x="8835545" y="244583"/>
                </a:lnTo>
                <a:lnTo>
                  <a:pt x="8801383" y="214991"/>
                </a:lnTo>
                <a:lnTo>
                  <a:pt x="8765816" y="187041"/>
                </a:lnTo>
                <a:lnTo>
                  <a:pt x="8728903" y="160792"/>
                </a:lnTo>
                <a:lnTo>
                  <a:pt x="8690704" y="136303"/>
                </a:lnTo>
                <a:lnTo>
                  <a:pt x="8651277" y="113633"/>
                </a:lnTo>
                <a:lnTo>
                  <a:pt x="8610682" y="92841"/>
                </a:lnTo>
                <a:lnTo>
                  <a:pt x="8568977" y="73987"/>
                </a:lnTo>
                <a:lnTo>
                  <a:pt x="8526222" y="57129"/>
                </a:lnTo>
                <a:lnTo>
                  <a:pt x="8482477" y="42327"/>
                </a:lnTo>
                <a:lnTo>
                  <a:pt x="8437799" y="29640"/>
                </a:lnTo>
                <a:lnTo>
                  <a:pt x="8392249" y="19127"/>
                </a:lnTo>
                <a:lnTo>
                  <a:pt x="8345885" y="10848"/>
                </a:lnTo>
                <a:lnTo>
                  <a:pt x="8298768" y="4860"/>
                </a:lnTo>
                <a:lnTo>
                  <a:pt x="8250954" y="1225"/>
                </a:lnTo>
                <a:lnTo>
                  <a:pt x="820250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061" y="1167892"/>
            <a:ext cx="8228330" cy="204343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Char char="•"/>
              <a:tabLst>
                <a:tab pos="240665" algn="l"/>
              </a:tabLst>
            </a:pPr>
            <a:r>
              <a:rPr dirty="0" sz="2800" spc="-215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low-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income,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Char char="•"/>
              <a:tabLst>
                <a:tab pos="240665" algn="l"/>
              </a:tabLst>
            </a:pP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2800" spc="-25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Urgent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day: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5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Char char="•"/>
              <a:tabLst>
                <a:tab pos="240665" algn="l"/>
              </a:tabLst>
            </a:pP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Caregivers: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English/Spanish,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yrs.,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illness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061" y="4764532"/>
            <a:ext cx="7872095" cy="13150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0"/>
              </a:spcBef>
            </a:pPr>
            <a:r>
              <a:rPr dirty="0" sz="2800" spc="-34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4" b="1">
                <a:solidFill>
                  <a:srgbClr val="FFFFFF"/>
                </a:solidFill>
                <a:latin typeface="Arial"/>
                <a:cs typeface="Arial"/>
              </a:rPr>
              <a:t>Question: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20" b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60" b="1">
                <a:solidFill>
                  <a:srgbClr val="FFFFFF"/>
                </a:solidFill>
                <a:latin typeface="Arial"/>
                <a:cs typeface="Arial"/>
              </a:rPr>
              <a:t>addressing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5" b="1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during </a:t>
            </a:r>
            <a:r>
              <a:rPr dirty="0" sz="2800" spc="-165" b="1">
                <a:solidFill>
                  <a:srgbClr val="FFFFFF"/>
                </a:solidFill>
                <a:latin typeface="Arial"/>
                <a:cs typeface="Arial"/>
              </a:rPr>
              <a:t>pediatric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9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5" b="1">
                <a:solidFill>
                  <a:srgbClr val="FFFFFF"/>
                </a:solidFill>
                <a:latin typeface="Arial"/>
                <a:cs typeface="Arial"/>
              </a:rPr>
              <a:t>visits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 b="1">
                <a:solidFill>
                  <a:srgbClr val="FFFFFF"/>
                </a:solidFill>
                <a:latin typeface="Arial"/>
                <a:cs typeface="Arial"/>
              </a:rPr>
              <a:t>decrease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5" b="1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 b="1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dirty="0" sz="2800" spc="-225" b="1">
                <a:solidFill>
                  <a:srgbClr val="FFFFFF"/>
                </a:solidFill>
                <a:latin typeface="Arial"/>
                <a:cs typeface="Arial"/>
              </a:rPr>
              <a:t>children’s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health?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2555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Methods:</a:t>
            </a:r>
            <a:r>
              <a:rPr dirty="0" spc="-185"/>
              <a:t> </a:t>
            </a:r>
            <a:r>
              <a:rPr dirty="0" spc="-310"/>
              <a:t>Study</a:t>
            </a:r>
            <a:r>
              <a:rPr dirty="0" spc="-180"/>
              <a:t> </a:t>
            </a:r>
            <a:r>
              <a:rPr dirty="0" spc="-345"/>
              <a:t>Design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898" y="1108326"/>
            <a:ext cx="3848735" cy="3552825"/>
            <a:chOff x="308898" y="1108326"/>
            <a:chExt cx="3848735" cy="3552825"/>
          </a:xfrm>
        </p:grpSpPr>
        <p:sp>
          <p:nvSpPr>
            <p:cNvPr id="3" name="object 3"/>
            <p:cNvSpPr/>
            <p:nvPr/>
          </p:nvSpPr>
          <p:spPr>
            <a:xfrm>
              <a:off x="321598" y="1121026"/>
              <a:ext cx="3823335" cy="3527425"/>
            </a:xfrm>
            <a:custGeom>
              <a:avLst/>
              <a:gdLst/>
              <a:ahLst/>
              <a:cxnLst/>
              <a:rect l="l" t="t" r="r" b="b"/>
              <a:pathLst>
                <a:path w="3823335" h="3527425">
                  <a:moveTo>
                    <a:pt x="1911463" y="0"/>
                  </a:moveTo>
                  <a:lnTo>
                    <a:pt x="1861346" y="594"/>
                  </a:lnTo>
                  <a:lnTo>
                    <a:pt x="1811548" y="2367"/>
                  </a:lnTo>
                  <a:lnTo>
                    <a:pt x="1762083" y="5305"/>
                  </a:lnTo>
                  <a:lnTo>
                    <a:pt x="1712968" y="9393"/>
                  </a:lnTo>
                  <a:lnTo>
                    <a:pt x="1664217" y="14616"/>
                  </a:lnTo>
                  <a:lnTo>
                    <a:pt x="1615848" y="20961"/>
                  </a:lnTo>
                  <a:lnTo>
                    <a:pt x="1567875" y="28412"/>
                  </a:lnTo>
                  <a:lnTo>
                    <a:pt x="1520314" y="36954"/>
                  </a:lnTo>
                  <a:lnTo>
                    <a:pt x="1473182" y="46574"/>
                  </a:lnTo>
                  <a:lnTo>
                    <a:pt x="1426493" y="57257"/>
                  </a:lnTo>
                  <a:lnTo>
                    <a:pt x="1380264" y="68989"/>
                  </a:lnTo>
                  <a:lnTo>
                    <a:pt x="1334510" y="81754"/>
                  </a:lnTo>
                  <a:lnTo>
                    <a:pt x="1289247" y="95538"/>
                  </a:lnTo>
                  <a:lnTo>
                    <a:pt x="1244491" y="110328"/>
                  </a:lnTo>
                  <a:lnTo>
                    <a:pt x="1200258" y="126107"/>
                  </a:lnTo>
                  <a:lnTo>
                    <a:pt x="1156562" y="142863"/>
                  </a:lnTo>
                  <a:lnTo>
                    <a:pt x="1113421" y="160579"/>
                  </a:lnTo>
                  <a:lnTo>
                    <a:pt x="1070850" y="179242"/>
                  </a:lnTo>
                  <a:lnTo>
                    <a:pt x="1028863" y="198838"/>
                  </a:lnTo>
                  <a:lnTo>
                    <a:pt x="987479" y="219351"/>
                  </a:lnTo>
                  <a:lnTo>
                    <a:pt x="946711" y="240767"/>
                  </a:lnTo>
                  <a:lnTo>
                    <a:pt x="906575" y="263072"/>
                  </a:lnTo>
                  <a:lnTo>
                    <a:pt x="867088" y="286251"/>
                  </a:lnTo>
                  <a:lnTo>
                    <a:pt x="828266" y="310290"/>
                  </a:lnTo>
                  <a:lnTo>
                    <a:pt x="790123" y="335173"/>
                  </a:lnTo>
                  <a:lnTo>
                    <a:pt x="752676" y="360887"/>
                  </a:lnTo>
                  <a:lnTo>
                    <a:pt x="715940" y="387418"/>
                  </a:lnTo>
                  <a:lnTo>
                    <a:pt x="679931" y="414749"/>
                  </a:lnTo>
                  <a:lnTo>
                    <a:pt x="644665" y="442868"/>
                  </a:lnTo>
                  <a:lnTo>
                    <a:pt x="610158" y="471759"/>
                  </a:lnTo>
                  <a:lnTo>
                    <a:pt x="576425" y="501409"/>
                  </a:lnTo>
                  <a:lnTo>
                    <a:pt x="543482" y="531801"/>
                  </a:lnTo>
                  <a:lnTo>
                    <a:pt x="511345" y="562923"/>
                  </a:lnTo>
                  <a:lnTo>
                    <a:pt x="480030" y="594758"/>
                  </a:lnTo>
                  <a:lnTo>
                    <a:pt x="449552" y="627294"/>
                  </a:lnTo>
                  <a:lnTo>
                    <a:pt x="419926" y="660515"/>
                  </a:lnTo>
                  <a:lnTo>
                    <a:pt x="391170" y="694407"/>
                  </a:lnTo>
                  <a:lnTo>
                    <a:pt x="363298" y="728955"/>
                  </a:lnTo>
                  <a:lnTo>
                    <a:pt x="336326" y="764145"/>
                  </a:lnTo>
                  <a:lnTo>
                    <a:pt x="310271" y="799962"/>
                  </a:lnTo>
                  <a:lnTo>
                    <a:pt x="285147" y="836392"/>
                  </a:lnTo>
                  <a:lnTo>
                    <a:pt x="260970" y="873421"/>
                  </a:lnTo>
                  <a:lnTo>
                    <a:pt x="237757" y="911033"/>
                  </a:lnTo>
                  <a:lnTo>
                    <a:pt x="215523" y="949214"/>
                  </a:lnTo>
                  <a:lnTo>
                    <a:pt x="194283" y="987949"/>
                  </a:lnTo>
                  <a:lnTo>
                    <a:pt x="174053" y="1027225"/>
                  </a:lnTo>
                  <a:lnTo>
                    <a:pt x="154850" y="1067027"/>
                  </a:lnTo>
                  <a:lnTo>
                    <a:pt x="136689" y="1107339"/>
                  </a:lnTo>
                  <a:lnTo>
                    <a:pt x="119585" y="1148148"/>
                  </a:lnTo>
                  <a:lnTo>
                    <a:pt x="103555" y="1189440"/>
                  </a:lnTo>
                  <a:lnTo>
                    <a:pt x="88614" y="1231198"/>
                  </a:lnTo>
                  <a:lnTo>
                    <a:pt x="74778" y="1273410"/>
                  </a:lnTo>
                  <a:lnTo>
                    <a:pt x="62062" y="1316060"/>
                  </a:lnTo>
                  <a:lnTo>
                    <a:pt x="50483" y="1359135"/>
                  </a:lnTo>
                  <a:lnTo>
                    <a:pt x="40055" y="1402618"/>
                  </a:lnTo>
                  <a:lnTo>
                    <a:pt x="30796" y="1446497"/>
                  </a:lnTo>
                  <a:lnTo>
                    <a:pt x="22720" y="1490756"/>
                  </a:lnTo>
                  <a:lnTo>
                    <a:pt x="15843" y="1535381"/>
                  </a:lnTo>
                  <a:lnTo>
                    <a:pt x="10181" y="1580357"/>
                  </a:lnTo>
                  <a:lnTo>
                    <a:pt x="5750" y="1625671"/>
                  </a:lnTo>
                  <a:lnTo>
                    <a:pt x="2566" y="1671306"/>
                  </a:lnTo>
                  <a:lnTo>
                    <a:pt x="644" y="1717249"/>
                  </a:lnTo>
                  <a:lnTo>
                    <a:pt x="0" y="1763486"/>
                  </a:lnTo>
                  <a:lnTo>
                    <a:pt x="644" y="1809723"/>
                  </a:lnTo>
                  <a:lnTo>
                    <a:pt x="2566" y="1855666"/>
                  </a:lnTo>
                  <a:lnTo>
                    <a:pt x="5750" y="1901301"/>
                  </a:lnTo>
                  <a:lnTo>
                    <a:pt x="10181" y="1946615"/>
                  </a:lnTo>
                  <a:lnTo>
                    <a:pt x="15843" y="1991591"/>
                  </a:lnTo>
                  <a:lnTo>
                    <a:pt x="22720" y="2036216"/>
                  </a:lnTo>
                  <a:lnTo>
                    <a:pt x="30796" y="2080475"/>
                  </a:lnTo>
                  <a:lnTo>
                    <a:pt x="40055" y="2124354"/>
                  </a:lnTo>
                  <a:lnTo>
                    <a:pt x="50483" y="2167837"/>
                  </a:lnTo>
                  <a:lnTo>
                    <a:pt x="62062" y="2210911"/>
                  </a:lnTo>
                  <a:lnTo>
                    <a:pt x="74778" y="2253562"/>
                  </a:lnTo>
                  <a:lnTo>
                    <a:pt x="88614" y="2295774"/>
                  </a:lnTo>
                  <a:lnTo>
                    <a:pt x="103555" y="2337532"/>
                  </a:lnTo>
                  <a:lnTo>
                    <a:pt x="119585" y="2378824"/>
                  </a:lnTo>
                  <a:lnTo>
                    <a:pt x="136689" y="2419633"/>
                  </a:lnTo>
                  <a:lnTo>
                    <a:pt x="154850" y="2459945"/>
                  </a:lnTo>
                  <a:lnTo>
                    <a:pt x="174053" y="2499747"/>
                  </a:lnTo>
                  <a:lnTo>
                    <a:pt x="194283" y="2539023"/>
                  </a:lnTo>
                  <a:lnTo>
                    <a:pt x="215523" y="2577759"/>
                  </a:lnTo>
                  <a:lnTo>
                    <a:pt x="237757" y="2615940"/>
                  </a:lnTo>
                  <a:lnTo>
                    <a:pt x="260970" y="2653552"/>
                  </a:lnTo>
                  <a:lnTo>
                    <a:pt x="285147" y="2690580"/>
                  </a:lnTo>
                  <a:lnTo>
                    <a:pt x="310271" y="2727010"/>
                  </a:lnTo>
                  <a:lnTo>
                    <a:pt x="336326" y="2762827"/>
                  </a:lnTo>
                  <a:lnTo>
                    <a:pt x="363298" y="2798017"/>
                  </a:lnTo>
                  <a:lnTo>
                    <a:pt x="391170" y="2832565"/>
                  </a:lnTo>
                  <a:lnTo>
                    <a:pt x="419926" y="2866457"/>
                  </a:lnTo>
                  <a:lnTo>
                    <a:pt x="449552" y="2899678"/>
                  </a:lnTo>
                  <a:lnTo>
                    <a:pt x="480030" y="2932214"/>
                  </a:lnTo>
                  <a:lnTo>
                    <a:pt x="511345" y="2964050"/>
                  </a:lnTo>
                  <a:lnTo>
                    <a:pt x="543482" y="2995171"/>
                  </a:lnTo>
                  <a:lnTo>
                    <a:pt x="576425" y="3025564"/>
                  </a:lnTo>
                  <a:lnTo>
                    <a:pt x="610158" y="3055213"/>
                  </a:lnTo>
                  <a:lnTo>
                    <a:pt x="644665" y="3084104"/>
                  </a:lnTo>
                  <a:lnTo>
                    <a:pt x="679931" y="3112223"/>
                  </a:lnTo>
                  <a:lnTo>
                    <a:pt x="715940" y="3139555"/>
                  </a:lnTo>
                  <a:lnTo>
                    <a:pt x="752676" y="3166085"/>
                  </a:lnTo>
                  <a:lnTo>
                    <a:pt x="790123" y="3191799"/>
                  </a:lnTo>
                  <a:lnTo>
                    <a:pt x="828266" y="3216683"/>
                  </a:lnTo>
                  <a:lnTo>
                    <a:pt x="867088" y="3240722"/>
                  </a:lnTo>
                  <a:lnTo>
                    <a:pt x="906575" y="3263901"/>
                  </a:lnTo>
                  <a:lnTo>
                    <a:pt x="946711" y="3286206"/>
                  </a:lnTo>
                  <a:lnTo>
                    <a:pt x="987479" y="3307622"/>
                  </a:lnTo>
                  <a:lnTo>
                    <a:pt x="1028863" y="3328135"/>
                  </a:lnTo>
                  <a:lnTo>
                    <a:pt x="1070850" y="3347731"/>
                  </a:lnTo>
                  <a:lnTo>
                    <a:pt x="1113421" y="3366394"/>
                  </a:lnTo>
                  <a:lnTo>
                    <a:pt x="1156562" y="3384110"/>
                  </a:lnTo>
                  <a:lnTo>
                    <a:pt x="1200258" y="3400866"/>
                  </a:lnTo>
                  <a:lnTo>
                    <a:pt x="1244491" y="3416645"/>
                  </a:lnTo>
                  <a:lnTo>
                    <a:pt x="1289247" y="3431435"/>
                  </a:lnTo>
                  <a:lnTo>
                    <a:pt x="1334510" y="3445219"/>
                  </a:lnTo>
                  <a:lnTo>
                    <a:pt x="1380264" y="3457984"/>
                  </a:lnTo>
                  <a:lnTo>
                    <a:pt x="1426493" y="3469716"/>
                  </a:lnTo>
                  <a:lnTo>
                    <a:pt x="1473182" y="3480399"/>
                  </a:lnTo>
                  <a:lnTo>
                    <a:pt x="1520314" y="3490019"/>
                  </a:lnTo>
                  <a:lnTo>
                    <a:pt x="1567875" y="3498561"/>
                  </a:lnTo>
                  <a:lnTo>
                    <a:pt x="1615848" y="3506012"/>
                  </a:lnTo>
                  <a:lnTo>
                    <a:pt x="1664217" y="3512357"/>
                  </a:lnTo>
                  <a:lnTo>
                    <a:pt x="1712968" y="3517580"/>
                  </a:lnTo>
                  <a:lnTo>
                    <a:pt x="1762083" y="3521668"/>
                  </a:lnTo>
                  <a:lnTo>
                    <a:pt x="1811548" y="3524606"/>
                  </a:lnTo>
                  <a:lnTo>
                    <a:pt x="1861346" y="3526379"/>
                  </a:lnTo>
                  <a:lnTo>
                    <a:pt x="1911463" y="3526974"/>
                  </a:lnTo>
                  <a:lnTo>
                    <a:pt x="1961579" y="3526379"/>
                  </a:lnTo>
                  <a:lnTo>
                    <a:pt x="2011378" y="3524606"/>
                  </a:lnTo>
                  <a:lnTo>
                    <a:pt x="2060842" y="3521668"/>
                  </a:lnTo>
                  <a:lnTo>
                    <a:pt x="2109958" y="3517580"/>
                  </a:lnTo>
                  <a:lnTo>
                    <a:pt x="2158708" y="3512357"/>
                  </a:lnTo>
                  <a:lnTo>
                    <a:pt x="2207078" y="3506012"/>
                  </a:lnTo>
                  <a:lnTo>
                    <a:pt x="2255050" y="3498561"/>
                  </a:lnTo>
                  <a:lnTo>
                    <a:pt x="2302611" y="3490019"/>
                  </a:lnTo>
                  <a:lnTo>
                    <a:pt x="2349743" y="3480399"/>
                  </a:lnTo>
                  <a:lnTo>
                    <a:pt x="2396432" y="3469716"/>
                  </a:lnTo>
                  <a:lnTo>
                    <a:pt x="2442661" y="3457984"/>
                  </a:lnTo>
                  <a:lnTo>
                    <a:pt x="2488415" y="3445219"/>
                  </a:lnTo>
                  <a:lnTo>
                    <a:pt x="2533678" y="3431435"/>
                  </a:lnTo>
                  <a:lnTo>
                    <a:pt x="2578434" y="3416645"/>
                  </a:lnTo>
                  <a:lnTo>
                    <a:pt x="2622667" y="3400866"/>
                  </a:lnTo>
                  <a:lnTo>
                    <a:pt x="2666363" y="3384110"/>
                  </a:lnTo>
                  <a:lnTo>
                    <a:pt x="2709504" y="3366394"/>
                  </a:lnTo>
                  <a:lnTo>
                    <a:pt x="2752075" y="3347731"/>
                  </a:lnTo>
                  <a:lnTo>
                    <a:pt x="2794062" y="3328135"/>
                  </a:lnTo>
                  <a:lnTo>
                    <a:pt x="2835446" y="3307622"/>
                  </a:lnTo>
                  <a:lnTo>
                    <a:pt x="2876214" y="3286206"/>
                  </a:lnTo>
                  <a:lnTo>
                    <a:pt x="2916350" y="3263901"/>
                  </a:lnTo>
                  <a:lnTo>
                    <a:pt x="2955837" y="3240722"/>
                  </a:lnTo>
                  <a:lnTo>
                    <a:pt x="2994659" y="3216683"/>
                  </a:lnTo>
                  <a:lnTo>
                    <a:pt x="3032802" y="3191799"/>
                  </a:lnTo>
                  <a:lnTo>
                    <a:pt x="3070249" y="3166085"/>
                  </a:lnTo>
                  <a:lnTo>
                    <a:pt x="3106985" y="3139555"/>
                  </a:lnTo>
                  <a:lnTo>
                    <a:pt x="3142994" y="3112223"/>
                  </a:lnTo>
                  <a:lnTo>
                    <a:pt x="3178260" y="3084104"/>
                  </a:lnTo>
                  <a:lnTo>
                    <a:pt x="3212767" y="3055213"/>
                  </a:lnTo>
                  <a:lnTo>
                    <a:pt x="3246500" y="3025564"/>
                  </a:lnTo>
                  <a:lnTo>
                    <a:pt x="3279443" y="2995171"/>
                  </a:lnTo>
                  <a:lnTo>
                    <a:pt x="3311580" y="2964050"/>
                  </a:lnTo>
                  <a:lnTo>
                    <a:pt x="3342895" y="2932214"/>
                  </a:lnTo>
                  <a:lnTo>
                    <a:pt x="3373373" y="2899678"/>
                  </a:lnTo>
                  <a:lnTo>
                    <a:pt x="3402999" y="2866457"/>
                  </a:lnTo>
                  <a:lnTo>
                    <a:pt x="3431755" y="2832565"/>
                  </a:lnTo>
                  <a:lnTo>
                    <a:pt x="3459627" y="2798017"/>
                  </a:lnTo>
                  <a:lnTo>
                    <a:pt x="3486599" y="2762827"/>
                  </a:lnTo>
                  <a:lnTo>
                    <a:pt x="3512654" y="2727010"/>
                  </a:lnTo>
                  <a:lnTo>
                    <a:pt x="3537778" y="2690580"/>
                  </a:lnTo>
                  <a:lnTo>
                    <a:pt x="3561955" y="2653552"/>
                  </a:lnTo>
                  <a:lnTo>
                    <a:pt x="3585168" y="2615940"/>
                  </a:lnTo>
                  <a:lnTo>
                    <a:pt x="3607403" y="2577759"/>
                  </a:lnTo>
                  <a:lnTo>
                    <a:pt x="3628642" y="2539023"/>
                  </a:lnTo>
                  <a:lnTo>
                    <a:pt x="3648872" y="2499747"/>
                  </a:lnTo>
                  <a:lnTo>
                    <a:pt x="3668075" y="2459945"/>
                  </a:lnTo>
                  <a:lnTo>
                    <a:pt x="3686236" y="2419633"/>
                  </a:lnTo>
                  <a:lnTo>
                    <a:pt x="3703340" y="2378824"/>
                  </a:lnTo>
                  <a:lnTo>
                    <a:pt x="3719370" y="2337532"/>
                  </a:lnTo>
                  <a:lnTo>
                    <a:pt x="3734311" y="2295774"/>
                  </a:lnTo>
                  <a:lnTo>
                    <a:pt x="3748148" y="2253562"/>
                  </a:lnTo>
                  <a:lnTo>
                    <a:pt x="3760863" y="2210911"/>
                  </a:lnTo>
                  <a:lnTo>
                    <a:pt x="3772443" y="2167837"/>
                  </a:lnTo>
                  <a:lnTo>
                    <a:pt x="3782870" y="2124354"/>
                  </a:lnTo>
                  <a:lnTo>
                    <a:pt x="3792130" y="2080475"/>
                  </a:lnTo>
                  <a:lnTo>
                    <a:pt x="3800206" y="2036216"/>
                  </a:lnTo>
                  <a:lnTo>
                    <a:pt x="3807082" y="1991591"/>
                  </a:lnTo>
                  <a:lnTo>
                    <a:pt x="3812744" y="1946615"/>
                  </a:lnTo>
                  <a:lnTo>
                    <a:pt x="3817175" y="1901301"/>
                  </a:lnTo>
                  <a:lnTo>
                    <a:pt x="3820359" y="1855666"/>
                  </a:lnTo>
                  <a:lnTo>
                    <a:pt x="3822282" y="1809723"/>
                  </a:lnTo>
                  <a:lnTo>
                    <a:pt x="3822926" y="1763486"/>
                  </a:lnTo>
                  <a:lnTo>
                    <a:pt x="3822282" y="1717249"/>
                  </a:lnTo>
                  <a:lnTo>
                    <a:pt x="3820359" y="1671306"/>
                  </a:lnTo>
                  <a:lnTo>
                    <a:pt x="3817175" y="1625671"/>
                  </a:lnTo>
                  <a:lnTo>
                    <a:pt x="3812744" y="1580357"/>
                  </a:lnTo>
                  <a:lnTo>
                    <a:pt x="3807082" y="1535381"/>
                  </a:lnTo>
                  <a:lnTo>
                    <a:pt x="3800206" y="1490756"/>
                  </a:lnTo>
                  <a:lnTo>
                    <a:pt x="3792130" y="1446497"/>
                  </a:lnTo>
                  <a:lnTo>
                    <a:pt x="3782870" y="1402618"/>
                  </a:lnTo>
                  <a:lnTo>
                    <a:pt x="3772443" y="1359135"/>
                  </a:lnTo>
                  <a:lnTo>
                    <a:pt x="3760863" y="1316060"/>
                  </a:lnTo>
                  <a:lnTo>
                    <a:pt x="3748148" y="1273410"/>
                  </a:lnTo>
                  <a:lnTo>
                    <a:pt x="3734311" y="1231198"/>
                  </a:lnTo>
                  <a:lnTo>
                    <a:pt x="3719370" y="1189440"/>
                  </a:lnTo>
                  <a:lnTo>
                    <a:pt x="3703340" y="1148148"/>
                  </a:lnTo>
                  <a:lnTo>
                    <a:pt x="3686236" y="1107339"/>
                  </a:lnTo>
                  <a:lnTo>
                    <a:pt x="3668075" y="1067027"/>
                  </a:lnTo>
                  <a:lnTo>
                    <a:pt x="3648872" y="1027225"/>
                  </a:lnTo>
                  <a:lnTo>
                    <a:pt x="3628642" y="987949"/>
                  </a:lnTo>
                  <a:lnTo>
                    <a:pt x="3607403" y="949214"/>
                  </a:lnTo>
                  <a:lnTo>
                    <a:pt x="3585168" y="911033"/>
                  </a:lnTo>
                  <a:lnTo>
                    <a:pt x="3561955" y="873421"/>
                  </a:lnTo>
                  <a:lnTo>
                    <a:pt x="3537778" y="836392"/>
                  </a:lnTo>
                  <a:lnTo>
                    <a:pt x="3512654" y="799962"/>
                  </a:lnTo>
                  <a:lnTo>
                    <a:pt x="3486599" y="764145"/>
                  </a:lnTo>
                  <a:lnTo>
                    <a:pt x="3459627" y="728955"/>
                  </a:lnTo>
                  <a:lnTo>
                    <a:pt x="3431755" y="694407"/>
                  </a:lnTo>
                  <a:lnTo>
                    <a:pt x="3402999" y="660515"/>
                  </a:lnTo>
                  <a:lnTo>
                    <a:pt x="3373373" y="627294"/>
                  </a:lnTo>
                  <a:lnTo>
                    <a:pt x="3342895" y="594758"/>
                  </a:lnTo>
                  <a:lnTo>
                    <a:pt x="3311580" y="562923"/>
                  </a:lnTo>
                  <a:lnTo>
                    <a:pt x="3279443" y="531801"/>
                  </a:lnTo>
                  <a:lnTo>
                    <a:pt x="3246500" y="501409"/>
                  </a:lnTo>
                  <a:lnTo>
                    <a:pt x="3212767" y="471759"/>
                  </a:lnTo>
                  <a:lnTo>
                    <a:pt x="3178260" y="442868"/>
                  </a:lnTo>
                  <a:lnTo>
                    <a:pt x="3142994" y="414749"/>
                  </a:lnTo>
                  <a:lnTo>
                    <a:pt x="3106985" y="387418"/>
                  </a:lnTo>
                  <a:lnTo>
                    <a:pt x="3070249" y="360887"/>
                  </a:lnTo>
                  <a:lnTo>
                    <a:pt x="3032802" y="335173"/>
                  </a:lnTo>
                  <a:lnTo>
                    <a:pt x="2994659" y="310290"/>
                  </a:lnTo>
                  <a:lnTo>
                    <a:pt x="2955837" y="286251"/>
                  </a:lnTo>
                  <a:lnTo>
                    <a:pt x="2916350" y="263072"/>
                  </a:lnTo>
                  <a:lnTo>
                    <a:pt x="2876214" y="240767"/>
                  </a:lnTo>
                  <a:lnTo>
                    <a:pt x="2835446" y="219351"/>
                  </a:lnTo>
                  <a:lnTo>
                    <a:pt x="2794062" y="198838"/>
                  </a:lnTo>
                  <a:lnTo>
                    <a:pt x="2752075" y="179242"/>
                  </a:lnTo>
                  <a:lnTo>
                    <a:pt x="2709504" y="160579"/>
                  </a:lnTo>
                  <a:lnTo>
                    <a:pt x="2666363" y="142863"/>
                  </a:lnTo>
                  <a:lnTo>
                    <a:pt x="2622667" y="126107"/>
                  </a:lnTo>
                  <a:lnTo>
                    <a:pt x="2578434" y="110328"/>
                  </a:lnTo>
                  <a:lnTo>
                    <a:pt x="2533678" y="95538"/>
                  </a:lnTo>
                  <a:lnTo>
                    <a:pt x="2488415" y="81754"/>
                  </a:lnTo>
                  <a:lnTo>
                    <a:pt x="2442661" y="68989"/>
                  </a:lnTo>
                  <a:lnTo>
                    <a:pt x="2396432" y="57257"/>
                  </a:lnTo>
                  <a:lnTo>
                    <a:pt x="2349743" y="46574"/>
                  </a:lnTo>
                  <a:lnTo>
                    <a:pt x="2302611" y="36954"/>
                  </a:lnTo>
                  <a:lnTo>
                    <a:pt x="2255050" y="28412"/>
                  </a:lnTo>
                  <a:lnTo>
                    <a:pt x="2207078" y="20961"/>
                  </a:lnTo>
                  <a:lnTo>
                    <a:pt x="2158708" y="14616"/>
                  </a:lnTo>
                  <a:lnTo>
                    <a:pt x="2109958" y="9393"/>
                  </a:lnTo>
                  <a:lnTo>
                    <a:pt x="2060842" y="5305"/>
                  </a:lnTo>
                  <a:lnTo>
                    <a:pt x="2011378" y="2367"/>
                  </a:lnTo>
                  <a:lnTo>
                    <a:pt x="1961579" y="594"/>
                  </a:lnTo>
                  <a:lnTo>
                    <a:pt x="1911463" y="0"/>
                  </a:lnTo>
                  <a:close/>
                </a:path>
              </a:pathLst>
            </a:custGeom>
            <a:solidFill>
              <a:srgbClr val="E566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1598" y="1121026"/>
              <a:ext cx="3823335" cy="3527425"/>
            </a:xfrm>
            <a:custGeom>
              <a:avLst/>
              <a:gdLst/>
              <a:ahLst/>
              <a:cxnLst/>
              <a:rect l="l" t="t" r="r" b="b"/>
              <a:pathLst>
                <a:path w="3823335" h="3527425">
                  <a:moveTo>
                    <a:pt x="0" y="1763487"/>
                  </a:moveTo>
                  <a:lnTo>
                    <a:pt x="644" y="1717250"/>
                  </a:lnTo>
                  <a:lnTo>
                    <a:pt x="2566" y="1671307"/>
                  </a:lnTo>
                  <a:lnTo>
                    <a:pt x="5750" y="1625671"/>
                  </a:lnTo>
                  <a:lnTo>
                    <a:pt x="10181" y="1580358"/>
                  </a:lnTo>
                  <a:lnTo>
                    <a:pt x="15843" y="1535382"/>
                  </a:lnTo>
                  <a:lnTo>
                    <a:pt x="22720" y="1490757"/>
                  </a:lnTo>
                  <a:lnTo>
                    <a:pt x="30796" y="1446497"/>
                  </a:lnTo>
                  <a:lnTo>
                    <a:pt x="40055" y="1402619"/>
                  </a:lnTo>
                  <a:lnTo>
                    <a:pt x="50483" y="1359135"/>
                  </a:lnTo>
                  <a:lnTo>
                    <a:pt x="62062" y="1316061"/>
                  </a:lnTo>
                  <a:lnTo>
                    <a:pt x="74778" y="1273411"/>
                  </a:lnTo>
                  <a:lnTo>
                    <a:pt x="88614" y="1231199"/>
                  </a:lnTo>
                  <a:lnTo>
                    <a:pt x="103555" y="1189440"/>
                  </a:lnTo>
                  <a:lnTo>
                    <a:pt x="119585" y="1148149"/>
                  </a:lnTo>
                  <a:lnTo>
                    <a:pt x="136689" y="1107340"/>
                  </a:lnTo>
                  <a:lnTo>
                    <a:pt x="154850" y="1067027"/>
                  </a:lnTo>
                  <a:lnTo>
                    <a:pt x="174053" y="1027225"/>
                  </a:lnTo>
                  <a:lnTo>
                    <a:pt x="194283" y="987950"/>
                  </a:lnTo>
                  <a:lnTo>
                    <a:pt x="215523" y="949214"/>
                  </a:lnTo>
                  <a:lnTo>
                    <a:pt x="237757" y="911033"/>
                  </a:lnTo>
                  <a:lnTo>
                    <a:pt x="260970" y="873421"/>
                  </a:lnTo>
                  <a:lnTo>
                    <a:pt x="285147" y="836393"/>
                  </a:lnTo>
                  <a:lnTo>
                    <a:pt x="310271" y="799963"/>
                  </a:lnTo>
                  <a:lnTo>
                    <a:pt x="336326" y="764145"/>
                  </a:lnTo>
                  <a:lnTo>
                    <a:pt x="363298" y="728955"/>
                  </a:lnTo>
                  <a:lnTo>
                    <a:pt x="391170" y="694407"/>
                  </a:lnTo>
                  <a:lnTo>
                    <a:pt x="419926" y="660515"/>
                  </a:lnTo>
                  <a:lnTo>
                    <a:pt x="449552" y="627294"/>
                  </a:lnTo>
                  <a:lnTo>
                    <a:pt x="480030" y="594759"/>
                  </a:lnTo>
                  <a:lnTo>
                    <a:pt x="511345" y="562923"/>
                  </a:lnTo>
                  <a:lnTo>
                    <a:pt x="543482" y="531801"/>
                  </a:lnTo>
                  <a:lnTo>
                    <a:pt x="576425" y="501409"/>
                  </a:lnTo>
                  <a:lnTo>
                    <a:pt x="610158" y="471759"/>
                  </a:lnTo>
                  <a:lnTo>
                    <a:pt x="644665" y="442868"/>
                  </a:lnTo>
                  <a:lnTo>
                    <a:pt x="679931" y="414750"/>
                  </a:lnTo>
                  <a:lnTo>
                    <a:pt x="715940" y="387418"/>
                  </a:lnTo>
                  <a:lnTo>
                    <a:pt x="752676" y="360888"/>
                  </a:lnTo>
                  <a:lnTo>
                    <a:pt x="790123" y="335173"/>
                  </a:lnTo>
                  <a:lnTo>
                    <a:pt x="828266" y="310290"/>
                  </a:lnTo>
                  <a:lnTo>
                    <a:pt x="867088" y="286251"/>
                  </a:lnTo>
                  <a:lnTo>
                    <a:pt x="906575" y="263072"/>
                  </a:lnTo>
                  <a:lnTo>
                    <a:pt x="946711" y="240767"/>
                  </a:lnTo>
                  <a:lnTo>
                    <a:pt x="987478" y="219351"/>
                  </a:lnTo>
                  <a:lnTo>
                    <a:pt x="1028863" y="198838"/>
                  </a:lnTo>
                  <a:lnTo>
                    <a:pt x="1070849" y="179242"/>
                  </a:lnTo>
                  <a:lnTo>
                    <a:pt x="1113421" y="160579"/>
                  </a:lnTo>
                  <a:lnTo>
                    <a:pt x="1156562" y="142863"/>
                  </a:lnTo>
                  <a:lnTo>
                    <a:pt x="1200258" y="126107"/>
                  </a:lnTo>
                  <a:lnTo>
                    <a:pt x="1244491" y="110328"/>
                  </a:lnTo>
                  <a:lnTo>
                    <a:pt x="1289247" y="95538"/>
                  </a:lnTo>
                  <a:lnTo>
                    <a:pt x="1334510" y="81754"/>
                  </a:lnTo>
                  <a:lnTo>
                    <a:pt x="1380264" y="68989"/>
                  </a:lnTo>
                  <a:lnTo>
                    <a:pt x="1426493" y="57257"/>
                  </a:lnTo>
                  <a:lnTo>
                    <a:pt x="1473182" y="46574"/>
                  </a:lnTo>
                  <a:lnTo>
                    <a:pt x="1520314" y="36954"/>
                  </a:lnTo>
                  <a:lnTo>
                    <a:pt x="1567875" y="28412"/>
                  </a:lnTo>
                  <a:lnTo>
                    <a:pt x="1615848" y="20961"/>
                  </a:lnTo>
                  <a:lnTo>
                    <a:pt x="1664217" y="14616"/>
                  </a:lnTo>
                  <a:lnTo>
                    <a:pt x="1712967" y="9393"/>
                  </a:lnTo>
                  <a:lnTo>
                    <a:pt x="1762083" y="5305"/>
                  </a:lnTo>
                  <a:lnTo>
                    <a:pt x="1811548" y="2367"/>
                  </a:lnTo>
                  <a:lnTo>
                    <a:pt x="1861346" y="594"/>
                  </a:lnTo>
                  <a:lnTo>
                    <a:pt x="1911463" y="0"/>
                  </a:lnTo>
                  <a:lnTo>
                    <a:pt x="1961579" y="594"/>
                  </a:lnTo>
                  <a:lnTo>
                    <a:pt x="2011377" y="2367"/>
                  </a:lnTo>
                  <a:lnTo>
                    <a:pt x="2060842" y="5305"/>
                  </a:lnTo>
                  <a:lnTo>
                    <a:pt x="2109958" y="9393"/>
                  </a:lnTo>
                  <a:lnTo>
                    <a:pt x="2158708" y="14616"/>
                  </a:lnTo>
                  <a:lnTo>
                    <a:pt x="2207078" y="20961"/>
                  </a:lnTo>
                  <a:lnTo>
                    <a:pt x="2255050" y="28412"/>
                  </a:lnTo>
                  <a:lnTo>
                    <a:pt x="2302611" y="36954"/>
                  </a:lnTo>
                  <a:lnTo>
                    <a:pt x="2349744" y="46574"/>
                  </a:lnTo>
                  <a:lnTo>
                    <a:pt x="2396432" y="57257"/>
                  </a:lnTo>
                  <a:lnTo>
                    <a:pt x="2442661" y="68989"/>
                  </a:lnTo>
                  <a:lnTo>
                    <a:pt x="2488415" y="81754"/>
                  </a:lnTo>
                  <a:lnTo>
                    <a:pt x="2533678" y="95538"/>
                  </a:lnTo>
                  <a:lnTo>
                    <a:pt x="2578434" y="110328"/>
                  </a:lnTo>
                  <a:lnTo>
                    <a:pt x="2622667" y="126107"/>
                  </a:lnTo>
                  <a:lnTo>
                    <a:pt x="2666363" y="142863"/>
                  </a:lnTo>
                  <a:lnTo>
                    <a:pt x="2709504" y="160579"/>
                  </a:lnTo>
                  <a:lnTo>
                    <a:pt x="2752076" y="179242"/>
                  </a:lnTo>
                  <a:lnTo>
                    <a:pt x="2794062" y="198838"/>
                  </a:lnTo>
                  <a:lnTo>
                    <a:pt x="2835447" y="219351"/>
                  </a:lnTo>
                  <a:lnTo>
                    <a:pt x="2876215" y="240767"/>
                  </a:lnTo>
                  <a:lnTo>
                    <a:pt x="2916350" y="263072"/>
                  </a:lnTo>
                  <a:lnTo>
                    <a:pt x="2955837" y="286251"/>
                  </a:lnTo>
                  <a:lnTo>
                    <a:pt x="2994659" y="310290"/>
                  </a:lnTo>
                  <a:lnTo>
                    <a:pt x="3032802" y="335173"/>
                  </a:lnTo>
                  <a:lnTo>
                    <a:pt x="3070249" y="360888"/>
                  </a:lnTo>
                  <a:lnTo>
                    <a:pt x="3106985" y="387418"/>
                  </a:lnTo>
                  <a:lnTo>
                    <a:pt x="3142994" y="414750"/>
                  </a:lnTo>
                  <a:lnTo>
                    <a:pt x="3178260" y="442868"/>
                  </a:lnTo>
                  <a:lnTo>
                    <a:pt x="3212767" y="471759"/>
                  </a:lnTo>
                  <a:lnTo>
                    <a:pt x="3246500" y="501409"/>
                  </a:lnTo>
                  <a:lnTo>
                    <a:pt x="3279443" y="531801"/>
                  </a:lnTo>
                  <a:lnTo>
                    <a:pt x="3311580" y="562923"/>
                  </a:lnTo>
                  <a:lnTo>
                    <a:pt x="3342895" y="594759"/>
                  </a:lnTo>
                  <a:lnTo>
                    <a:pt x="3373373" y="627294"/>
                  </a:lnTo>
                  <a:lnTo>
                    <a:pt x="3402999" y="660515"/>
                  </a:lnTo>
                  <a:lnTo>
                    <a:pt x="3431755" y="694407"/>
                  </a:lnTo>
                  <a:lnTo>
                    <a:pt x="3459627" y="728955"/>
                  </a:lnTo>
                  <a:lnTo>
                    <a:pt x="3486599" y="764145"/>
                  </a:lnTo>
                  <a:lnTo>
                    <a:pt x="3512654" y="799963"/>
                  </a:lnTo>
                  <a:lnTo>
                    <a:pt x="3537778" y="836393"/>
                  </a:lnTo>
                  <a:lnTo>
                    <a:pt x="3561955" y="873421"/>
                  </a:lnTo>
                  <a:lnTo>
                    <a:pt x="3585168" y="911033"/>
                  </a:lnTo>
                  <a:lnTo>
                    <a:pt x="3607403" y="949214"/>
                  </a:lnTo>
                  <a:lnTo>
                    <a:pt x="3628642" y="987950"/>
                  </a:lnTo>
                  <a:lnTo>
                    <a:pt x="3648872" y="1027225"/>
                  </a:lnTo>
                  <a:lnTo>
                    <a:pt x="3668075" y="1067027"/>
                  </a:lnTo>
                  <a:lnTo>
                    <a:pt x="3686236" y="1107340"/>
                  </a:lnTo>
                  <a:lnTo>
                    <a:pt x="3703340" y="1148149"/>
                  </a:lnTo>
                  <a:lnTo>
                    <a:pt x="3719370" y="1189440"/>
                  </a:lnTo>
                  <a:lnTo>
                    <a:pt x="3734311" y="1231199"/>
                  </a:lnTo>
                  <a:lnTo>
                    <a:pt x="3748147" y="1273411"/>
                  </a:lnTo>
                  <a:lnTo>
                    <a:pt x="3760863" y="1316061"/>
                  </a:lnTo>
                  <a:lnTo>
                    <a:pt x="3772442" y="1359135"/>
                  </a:lnTo>
                  <a:lnTo>
                    <a:pt x="3782870" y="1402619"/>
                  </a:lnTo>
                  <a:lnTo>
                    <a:pt x="3792129" y="1446497"/>
                  </a:lnTo>
                  <a:lnTo>
                    <a:pt x="3800205" y="1490757"/>
                  </a:lnTo>
                  <a:lnTo>
                    <a:pt x="3807082" y="1535382"/>
                  </a:lnTo>
                  <a:lnTo>
                    <a:pt x="3812744" y="1580358"/>
                  </a:lnTo>
                  <a:lnTo>
                    <a:pt x="3817175" y="1625671"/>
                  </a:lnTo>
                  <a:lnTo>
                    <a:pt x="3820359" y="1671307"/>
                  </a:lnTo>
                  <a:lnTo>
                    <a:pt x="3822281" y="1717250"/>
                  </a:lnTo>
                  <a:lnTo>
                    <a:pt x="3822926" y="1763487"/>
                  </a:lnTo>
                  <a:lnTo>
                    <a:pt x="3822281" y="1809723"/>
                  </a:lnTo>
                  <a:lnTo>
                    <a:pt x="3820359" y="1855666"/>
                  </a:lnTo>
                  <a:lnTo>
                    <a:pt x="3817175" y="1901302"/>
                  </a:lnTo>
                  <a:lnTo>
                    <a:pt x="3812744" y="1946615"/>
                  </a:lnTo>
                  <a:lnTo>
                    <a:pt x="3807082" y="1991592"/>
                  </a:lnTo>
                  <a:lnTo>
                    <a:pt x="3800205" y="2036216"/>
                  </a:lnTo>
                  <a:lnTo>
                    <a:pt x="3792129" y="2080476"/>
                  </a:lnTo>
                  <a:lnTo>
                    <a:pt x="3782870" y="2124354"/>
                  </a:lnTo>
                  <a:lnTo>
                    <a:pt x="3772442" y="2167838"/>
                  </a:lnTo>
                  <a:lnTo>
                    <a:pt x="3760863" y="2210912"/>
                  </a:lnTo>
                  <a:lnTo>
                    <a:pt x="3748147" y="2253562"/>
                  </a:lnTo>
                  <a:lnTo>
                    <a:pt x="3734311" y="2295774"/>
                  </a:lnTo>
                  <a:lnTo>
                    <a:pt x="3719370" y="2337533"/>
                  </a:lnTo>
                  <a:lnTo>
                    <a:pt x="3703340" y="2378824"/>
                  </a:lnTo>
                  <a:lnTo>
                    <a:pt x="3686236" y="2419633"/>
                  </a:lnTo>
                  <a:lnTo>
                    <a:pt x="3668075" y="2459946"/>
                  </a:lnTo>
                  <a:lnTo>
                    <a:pt x="3648872" y="2499748"/>
                  </a:lnTo>
                  <a:lnTo>
                    <a:pt x="3628642" y="2539023"/>
                  </a:lnTo>
                  <a:lnTo>
                    <a:pt x="3607403" y="2577759"/>
                  </a:lnTo>
                  <a:lnTo>
                    <a:pt x="3585168" y="2615940"/>
                  </a:lnTo>
                  <a:lnTo>
                    <a:pt x="3561955" y="2653552"/>
                  </a:lnTo>
                  <a:lnTo>
                    <a:pt x="3537778" y="2690580"/>
                  </a:lnTo>
                  <a:lnTo>
                    <a:pt x="3512654" y="2727010"/>
                  </a:lnTo>
                  <a:lnTo>
                    <a:pt x="3486599" y="2762828"/>
                  </a:lnTo>
                  <a:lnTo>
                    <a:pt x="3459627" y="2798018"/>
                  </a:lnTo>
                  <a:lnTo>
                    <a:pt x="3431755" y="2832566"/>
                  </a:lnTo>
                  <a:lnTo>
                    <a:pt x="3402999" y="2866458"/>
                  </a:lnTo>
                  <a:lnTo>
                    <a:pt x="3373373" y="2899679"/>
                  </a:lnTo>
                  <a:lnTo>
                    <a:pt x="3342895" y="2932215"/>
                  </a:lnTo>
                  <a:lnTo>
                    <a:pt x="3311580" y="2964050"/>
                  </a:lnTo>
                  <a:lnTo>
                    <a:pt x="3279443" y="2995172"/>
                  </a:lnTo>
                  <a:lnTo>
                    <a:pt x="3246500" y="3025564"/>
                  </a:lnTo>
                  <a:lnTo>
                    <a:pt x="3212767" y="3055214"/>
                  </a:lnTo>
                  <a:lnTo>
                    <a:pt x="3178260" y="3084105"/>
                  </a:lnTo>
                  <a:lnTo>
                    <a:pt x="3142994" y="3112224"/>
                  </a:lnTo>
                  <a:lnTo>
                    <a:pt x="3106985" y="3139555"/>
                  </a:lnTo>
                  <a:lnTo>
                    <a:pt x="3070249" y="3166086"/>
                  </a:lnTo>
                  <a:lnTo>
                    <a:pt x="3032802" y="3191800"/>
                  </a:lnTo>
                  <a:lnTo>
                    <a:pt x="2994659" y="3216683"/>
                  </a:lnTo>
                  <a:lnTo>
                    <a:pt x="2955837" y="3240722"/>
                  </a:lnTo>
                  <a:lnTo>
                    <a:pt x="2916350" y="3263901"/>
                  </a:lnTo>
                  <a:lnTo>
                    <a:pt x="2876215" y="3286206"/>
                  </a:lnTo>
                  <a:lnTo>
                    <a:pt x="2835447" y="3307622"/>
                  </a:lnTo>
                  <a:lnTo>
                    <a:pt x="2794062" y="3328135"/>
                  </a:lnTo>
                  <a:lnTo>
                    <a:pt x="2752076" y="3347731"/>
                  </a:lnTo>
                  <a:lnTo>
                    <a:pt x="2709504" y="3366394"/>
                  </a:lnTo>
                  <a:lnTo>
                    <a:pt x="2666363" y="3384110"/>
                  </a:lnTo>
                  <a:lnTo>
                    <a:pt x="2622667" y="3400866"/>
                  </a:lnTo>
                  <a:lnTo>
                    <a:pt x="2578434" y="3416645"/>
                  </a:lnTo>
                  <a:lnTo>
                    <a:pt x="2533678" y="3431435"/>
                  </a:lnTo>
                  <a:lnTo>
                    <a:pt x="2488415" y="3445219"/>
                  </a:lnTo>
                  <a:lnTo>
                    <a:pt x="2442661" y="3457984"/>
                  </a:lnTo>
                  <a:lnTo>
                    <a:pt x="2396432" y="3469716"/>
                  </a:lnTo>
                  <a:lnTo>
                    <a:pt x="2349744" y="3480399"/>
                  </a:lnTo>
                  <a:lnTo>
                    <a:pt x="2302611" y="3490019"/>
                  </a:lnTo>
                  <a:lnTo>
                    <a:pt x="2255050" y="3498561"/>
                  </a:lnTo>
                  <a:lnTo>
                    <a:pt x="2207078" y="3506012"/>
                  </a:lnTo>
                  <a:lnTo>
                    <a:pt x="2158708" y="3512357"/>
                  </a:lnTo>
                  <a:lnTo>
                    <a:pt x="2109958" y="3517580"/>
                  </a:lnTo>
                  <a:lnTo>
                    <a:pt x="2060842" y="3521668"/>
                  </a:lnTo>
                  <a:lnTo>
                    <a:pt x="2011377" y="3524606"/>
                  </a:lnTo>
                  <a:lnTo>
                    <a:pt x="1961579" y="3526379"/>
                  </a:lnTo>
                  <a:lnTo>
                    <a:pt x="1911463" y="3526974"/>
                  </a:lnTo>
                  <a:lnTo>
                    <a:pt x="1861346" y="3526379"/>
                  </a:lnTo>
                  <a:lnTo>
                    <a:pt x="1811548" y="3524606"/>
                  </a:lnTo>
                  <a:lnTo>
                    <a:pt x="1762083" y="3521668"/>
                  </a:lnTo>
                  <a:lnTo>
                    <a:pt x="1712967" y="3517580"/>
                  </a:lnTo>
                  <a:lnTo>
                    <a:pt x="1664217" y="3512357"/>
                  </a:lnTo>
                  <a:lnTo>
                    <a:pt x="1615848" y="3506012"/>
                  </a:lnTo>
                  <a:lnTo>
                    <a:pt x="1567875" y="3498561"/>
                  </a:lnTo>
                  <a:lnTo>
                    <a:pt x="1520314" y="3490019"/>
                  </a:lnTo>
                  <a:lnTo>
                    <a:pt x="1473182" y="3480399"/>
                  </a:lnTo>
                  <a:lnTo>
                    <a:pt x="1426493" y="3469716"/>
                  </a:lnTo>
                  <a:lnTo>
                    <a:pt x="1380264" y="3457984"/>
                  </a:lnTo>
                  <a:lnTo>
                    <a:pt x="1334510" y="3445219"/>
                  </a:lnTo>
                  <a:lnTo>
                    <a:pt x="1289247" y="3431435"/>
                  </a:lnTo>
                  <a:lnTo>
                    <a:pt x="1244491" y="3416645"/>
                  </a:lnTo>
                  <a:lnTo>
                    <a:pt x="1200258" y="3400866"/>
                  </a:lnTo>
                  <a:lnTo>
                    <a:pt x="1156562" y="3384110"/>
                  </a:lnTo>
                  <a:lnTo>
                    <a:pt x="1113421" y="3366394"/>
                  </a:lnTo>
                  <a:lnTo>
                    <a:pt x="1070849" y="3347731"/>
                  </a:lnTo>
                  <a:lnTo>
                    <a:pt x="1028863" y="3328135"/>
                  </a:lnTo>
                  <a:lnTo>
                    <a:pt x="987478" y="3307622"/>
                  </a:lnTo>
                  <a:lnTo>
                    <a:pt x="946711" y="3286206"/>
                  </a:lnTo>
                  <a:lnTo>
                    <a:pt x="906575" y="3263901"/>
                  </a:lnTo>
                  <a:lnTo>
                    <a:pt x="867088" y="3240722"/>
                  </a:lnTo>
                  <a:lnTo>
                    <a:pt x="828266" y="3216683"/>
                  </a:lnTo>
                  <a:lnTo>
                    <a:pt x="790123" y="3191800"/>
                  </a:lnTo>
                  <a:lnTo>
                    <a:pt x="752676" y="3166086"/>
                  </a:lnTo>
                  <a:lnTo>
                    <a:pt x="715940" y="3139555"/>
                  </a:lnTo>
                  <a:lnTo>
                    <a:pt x="679931" y="3112224"/>
                  </a:lnTo>
                  <a:lnTo>
                    <a:pt x="644665" y="3084105"/>
                  </a:lnTo>
                  <a:lnTo>
                    <a:pt x="610158" y="3055214"/>
                  </a:lnTo>
                  <a:lnTo>
                    <a:pt x="576425" y="3025564"/>
                  </a:lnTo>
                  <a:lnTo>
                    <a:pt x="543482" y="2995172"/>
                  </a:lnTo>
                  <a:lnTo>
                    <a:pt x="511345" y="2964050"/>
                  </a:lnTo>
                  <a:lnTo>
                    <a:pt x="480030" y="2932215"/>
                  </a:lnTo>
                  <a:lnTo>
                    <a:pt x="449552" y="2899679"/>
                  </a:lnTo>
                  <a:lnTo>
                    <a:pt x="419926" y="2866458"/>
                  </a:lnTo>
                  <a:lnTo>
                    <a:pt x="391170" y="2832566"/>
                  </a:lnTo>
                  <a:lnTo>
                    <a:pt x="363298" y="2798018"/>
                  </a:lnTo>
                  <a:lnTo>
                    <a:pt x="336326" y="2762828"/>
                  </a:lnTo>
                  <a:lnTo>
                    <a:pt x="310271" y="2727010"/>
                  </a:lnTo>
                  <a:lnTo>
                    <a:pt x="285147" y="2690580"/>
                  </a:lnTo>
                  <a:lnTo>
                    <a:pt x="260970" y="2653552"/>
                  </a:lnTo>
                  <a:lnTo>
                    <a:pt x="237757" y="2615940"/>
                  </a:lnTo>
                  <a:lnTo>
                    <a:pt x="215523" y="2577759"/>
                  </a:lnTo>
                  <a:lnTo>
                    <a:pt x="194283" y="2539023"/>
                  </a:lnTo>
                  <a:lnTo>
                    <a:pt x="174053" y="2499748"/>
                  </a:lnTo>
                  <a:lnTo>
                    <a:pt x="154850" y="2459946"/>
                  </a:lnTo>
                  <a:lnTo>
                    <a:pt x="136689" y="2419633"/>
                  </a:lnTo>
                  <a:lnTo>
                    <a:pt x="119585" y="2378824"/>
                  </a:lnTo>
                  <a:lnTo>
                    <a:pt x="103555" y="2337533"/>
                  </a:lnTo>
                  <a:lnTo>
                    <a:pt x="88614" y="2295774"/>
                  </a:lnTo>
                  <a:lnTo>
                    <a:pt x="74778" y="2253562"/>
                  </a:lnTo>
                  <a:lnTo>
                    <a:pt x="62062" y="2210912"/>
                  </a:lnTo>
                  <a:lnTo>
                    <a:pt x="50483" y="2167838"/>
                  </a:lnTo>
                  <a:lnTo>
                    <a:pt x="40055" y="2124354"/>
                  </a:lnTo>
                  <a:lnTo>
                    <a:pt x="30796" y="2080476"/>
                  </a:lnTo>
                  <a:lnTo>
                    <a:pt x="22720" y="2036216"/>
                  </a:lnTo>
                  <a:lnTo>
                    <a:pt x="15843" y="1991592"/>
                  </a:lnTo>
                  <a:lnTo>
                    <a:pt x="10181" y="1946615"/>
                  </a:lnTo>
                  <a:lnTo>
                    <a:pt x="5750" y="1901302"/>
                  </a:lnTo>
                  <a:lnTo>
                    <a:pt x="2566" y="1855666"/>
                  </a:lnTo>
                  <a:lnTo>
                    <a:pt x="644" y="1809723"/>
                  </a:lnTo>
                  <a:lnTo>
                    <a:pt x="0" y="1763487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5225" y="1704340"/>
            <a:ext cx="3522979" cy="153416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902969">
              <a:lnSpc>
                <a:spcPct val="100000"/>
              </a:lnSpc>
              <a:spcBef>
                <a:spcPts val="720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1809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 b="1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872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8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spcBef>
                <a:spcPts val="555"/>
              </a:spcBef>
            </a:pPr>
            <a:r>
              <a:rPr dirty="0" sz="2800" spc="-160" b="1">
                <a:solidFill>
                  <a:srgbClr val="FFFFFF"/>
                </a:solidFill>
                <a:latin typeface="Arial"/>
                <a:cs typeface="Arial"/>
              </a:rPr>
              <a:t>937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Written</a:t>
            </a:r>
            <a:r>
              <a:rPr dirty="0" sz="2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15" b="1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2395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Participant</a:t>
            </a:r>
            <a:r>
              <a:rPr dirty="0" spc="-165"/>
              <a:t> </a:t>
            </a:r>
            <a:r>
              <a:rPr dirty="0" spc="-305"/>
              <a:t>Characteristics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pc="-95"/>
              <a:t>Children</a:t>
            </a: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Char char="•"/>
              <a:tabLst>
                <a:tab pos="240665" algn="l"/>
              </a:tabLst>
            </a:pPr>
            <a:r>
              <a:rPr dirty="0" spc="-165" b="0">
                <a:latin typeface="Arial"/>
                <a:cs typeface="Arial"/>
              </a:rPr>
              <a:t>5</a:t>
            </a:r>
            <a:r>
              <a:rPr dirty="0" spc="-125" b="0">
                <a:latin typeface="Arial"/>
                <a:cs typeface="Arial"/>
              </a:rPr>
              <a:t> </a:t>
            </a:r>
            <a:r>
              <a:rPr dirty="0" spc="-195" b="0">
                <a:latin typeface="Arial"/>
                <a:cs typeface="Arial"/>
              </a:rPr>
              <a:t>years</a:t>
            </a:r>
            <a:r>
              <a:rPr dirty="0" spc="-125" b="0">
                <a:latin typeface="Arial"/>
                <a:cs typeface="Arial"/>
              </a:rPr>
              <a:t> </a:t>
            </a:r>
            <a:r>
              <a:rPr dirty="0" spc="-325" b="0">
                <a:latin typeface="Arial"/>
                <a:cs typeface="Arial"/>
              </a:rPr>
              <a:t>(SD</a:t>
            </a:r>
            <a:r>
              <a:rPr dirty="0" spc="-130" b="0">
                <a:latin typeface="Arial"/>
                <a:cs typeface="Arial"/>
              </a:rPr>
              <a:t> </a:t>
            </a:r>
            <a:r>
              <a:rPr dirty="0" spc="-165" b="0">
                <a:latin typeface="Arial"/>
                <a:cs typeface="Arial"/>
              </a:rPr>
              <a:t>5</a:t>
            </a:r>
            <a:r>
              <a:rPr dirty="0" spc="-1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years)</a:t>
            </a: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Char char="•"/>
              <a:tabLst>
                <a:tab pos="240665" algn="l"/>
              </a:tabLst>
            </a:pPr>
            <a:r>
              <a:rPr dirty="0" spc="-260" b="0">
                <a:latin typeface="Arial"/>
                <a:cs typeface="Arial"/>
              </a:rPr>
              <a:t>51%</a:t>
            </a:r>
            <a:r>
              <a:rPr dirty="0" spc="-145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Female</a:t>
            </a:r>
          </a:p>
          <a:p>
            <a:pPr marL="240665" indent="-227965">
              <a:lnSpc>
                <a:spcPct val="100000"/>
              </a:lnSpc>
              <a:spcBef>
                <a:spcPts val="550"/>
              </a:spcBef>
              <a:buChar char="•"/>
              <a:tabLst>
                <a:tab pos="240665" algn="l"/>
              </a:tabLst>
            </a:pPr>
            <a:r>
              <a:rPr dirty="0" spc="-270" b="0">
                <a:latin typeface="Arial"/>
                <a:cs typeface="Arial"/>
              </a:rPr>
              <a:t>51%</a:t>
            </a:r>
            <a:r>
              <a:rPr dirty="0" spc="-135" b="0">
                <a:latin typeface="Arial"/>
                <a:cs typeface="Arial"/>
              </a:rPr>
              <a:t> </a:t>
            </a:r>
            <a:r>
              <a:rPr dirty="0" spc="-145" b="0">
                <a:latin typeface="Arial"/>
                <a:cs typeface="Arial"/>
              </a:rPr>
              <a:t>Hispanic,</a:t>
            </a:r>
            <a:r>
              <a:rPr dirty="0" spc="-130" b="0">
                <a:latin typeface="Arial"/>
                <a:cs typeface="Arial"/>
              </a:rPr>
              <a:t> </a:t>
            </a:r>
            <a:r>
              <a:rPr dirty="0" spc="-270" b="0">
                <a:latin typeface="Arial"/>
                <a:cs typeface="Arial"/>
              </a:rPr>
              <a:t>26%</a:t>
            </a:r>
            <a:r>
              <a:rPr dirty="0" spc="-135" b="0">
                <a:latin typeface="Arial"/>
                <a:cs typeface="Arial"/>
              </a:rPr>
              <a:t> </a:t>
            </a:r>
            <a:r>
              <a:rPr dirty="0" spc="-145" b="0">
                <a:latin typeface="Arial"/>
                <a:cs typeface="Arial"/>
              </a:rPr>
              <a:t>Black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87851" y="3706875"/>
            <a:ext cx="4661535" cy="252793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2800" spc="-265" b="1">
                <a:solidFill>
                  <a:srgbClr val="FFFFFF"/>
                </a:solidFill>
                <a:latin typeface="Arial"/>
                <a:cs typeface="Arial"/>
              </a:rPr>
              <a:t>Caregivers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84%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Mother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35%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7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4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Char char="•"/>
              <a:tabLst>
                <a:tab pos="240665" algn="l"/>
              </a:tabLst>
            </a:pPr>
            <a:r>
              <a:rPr dirty="0" sz="2800" spc="-26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Household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&lt;35k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598" y="5012870"/>
            <a:ext cx="3823335" cy="1421130"/>
          </a:xfrm>
          <a:prstGeom prst="rect">
            <a:avLst/>
          </a:prstGeom>
          <a:solidFill>
            <a:srgbClr val="0070C0"/>
          </a:solidFill>
          <a:ln w="25400">
            <a:solidFill>
              <a:srgbClr val="385D8A"/>
            </a:solidFill>
          </a:ln>
        </p:spPr>
        <p:txBody>
          <a:bodyPr wrap="square" lIns="0" tIns="193675" rIns="0" bIns="0" rtlCol="0" vert="horz">
            <a:spAutoFit/>
          </a:bodyPr>
          <a:lstStyle/>
          <a:p>
            <a:pPr algn="ctr" marL="213360">
              <a:lnSpc>
                <a:spcPct val="100000"/>
              </a:lnSpc>
              <a:spcBef>
                <a:spcPts val="1525"/>
              </a:spcBef>
            </a:pPr>
            <a:r>
              <a:rPr dirty="0" sz="2800" spc="-254" b="1">
                <a:solidFill>
                  <a:srgbClr val="FFFFFF"/>
                </a:solidFill>
                <a:latin typeface="Arial"/>
                <a:cs typeface="Arial"/>
              </a:rPr>
              <a:t>68%</a:t>
            </a:r>
            <a:r>
              <a:rPr dirty="0" sz="2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 b="1">
                <a:solidFill>
                  <a:srgbClr val="FFFFFF"/>
                </a:solidFill>
                <a:latin typeface="Arial"/>
                <a:cs typeface="Arial"/>
              </a:rPr>
              <a:t>Urgent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5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algn="ctr" marL="294005">
              <a:lnSpc>
                <a:spcPct val="100000"/>
              </a:lnSpc>
              <a:spcBef>
                <a:spcPts val="650"/>
              </a:spcBef>
            </a:pPr>
            <a:r>
              <a:rPr dirty="0" sz="2800" spc="-260" b="1">
                <a:solidFill>
                  <a:srgbClr val="FFFFFF"/>
                </a:solidFill>
                <a:latin typeface="Arial"/>
                <a:cs typeface="Arial"/>
              </a:rPr>
              <a:t>32%</a:t>
            </a:r>
            <a:r>
              <a:rPr dirty="0" sz="2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5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75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8A7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9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0"/>
              <a:t>Prevalence</a:t>
            </a:r>
            <a:r>
              <a:rPr dirty="0" sz="3200" spc="-145"/>
              <a:t> </a:t>
            </a:r>
            <a:r>
              <a:rPr dirty="0" sz="3200" spc="-150"/>
              <a:t>of</a:t>
            </a:r>
            <a:r>
              <a:rPr dirty="0" sz="3200" spc="-145"/>
              <a:t> </a:t>
            </a:r>
            <a:r>
              <a:rPr dirty="0" sz="3200" spc="-275"/>
              <a:t>social</a:t>
            </a:r>
            <a:r>
              <a:rPr dirty="0" sz="3200" spc="-150"/>
              <a:t> </a:t>
            </a:r>
            <a:r>
              <a:rPr dirty="0" sz="3200" spc="-310"/>
              <a:t>risks</a:t>
            </a:r>
            <a:r>
              <a:rPr dirty="0" sz="3200" spc="-150"/>
              <a:t> </a:t>
            </a:r>
            <a:r>
              <a:rPr dirty="0" sz="3200" spc="-295"/>
              <a:t>(%</a:t>
            </a:r>
            <a:r>
              <a:rPr dirty="0" sz="3200" spc="-140"/>
              <a:t> </a:t>
            </a:r>
            <a:r>
              <a:rPr dirty="0" sz="3200" spc="-150"/>
              <a:t>of</a:t>
            </a:r>
            <a:r>
              <a:rPr dirty="0" sz="3200" spc="-145"/>
              <a:t> </a:t>
            </a:r>
            <a:r>
              <a:rPr dirty="0" sz="3200" spc="-114"/>
              <a:t>total</a:t>
            </a:r>
            <a:r>
              <a:rPr dirty="0" sz="3200" spc="-145"/>
              <a:t> </a:t>
            </a:r>
            <a:r>
              <a:rPr dirty="0" sz="3200" spc="-170"/>
              <a:t>sample)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0" y="834189"/>
            <a:ext cx="9144000" cy="5897245"/>
            <a:chOff x="0" y="834189"/>
            <a:chExt cx="9144000" cy="5897245"/>
          </a:xfrm>
        </p:grpSpPr>
        <p:sp>
          <p:nvSpPr>
            <p:cNvPr id="6" name="object 6"/>
            <p:cNvSpPr/>
            <p:nvPr/>
          </p:nvSpPr>
          <p:spPr>
            <a:xfrm>
              <a:off x="0" y="834189"/>
              <a:ext cx="9144000" cy="5897245"/>
            </a:xfrm>
            <a:custGeom>
              <a:avLst/>
              <a:gdLst/>
              <a:ahLst/>
              <a:cxnLst/>
              <a:rect l="l" t="t" r="r" b="b"/>
              <a:pathLst>
                <a:path w="9144000" h="5897245">
                  <a:moveTo>
                    <a:pt x="9143998" y="0"/>
                  </a:moveTo>
                  <a:lnTo>
                    <a:pt x="0" y="0"/>
                  </a:lnTo>
                  <a:lnTo>
                    <a:pt x="0" y="5896809"/>
                  </a:lnTo>
                  <a:lnTo>
                    <a:pt x="9143998" y="5896809"/>
                  </a:lnTo>
                  <a:lnTo>
                    <a:pt x="9143998" y="0"/>
                  </a:lnTo>
                  <a:close/>
                </a:path>
              </a:pathLst>
            </a:custGeom>
            <a:solidFill>
              <a:srgbClr val="1F4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14238" y="973889"/>
              <a:ext cx="4790440" cy="5617845"/>
            </a:xfrm>
            <a:custGeom>
              <a:avLst/>
              <a:gdLst/>
              <a:ahLst/>
              <a:cxnLst/>
              <a:rect l="l" t="t" r="r" b="b"/>
              <a:pathLst>
                <a:path w="4790440" h="5617845">
                  <a:moveTo>
                    <a:pt x="4790060" y="0"/>
                  </a:moveTo>
                  <a:lnTo>
                    <a:pt x="0" y="0"/>
                  </a:lnTo>
                  <a:lnTo>
                    <a:pt x="0" y="5617410"/>
                  </a:lnTo>
                  <a:lnTo>
                    <a:pt x="4790060" y="5617410"/>
                  </a:lnTo>
                  <a:lnTo>
                    <a:pt x="479006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3191" y="6291072"/>
              <a:ext cx="320039" cy="2438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191" y="5891784"/>
              <a:ext cx="701039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191" y="5489447"/>
              <a:ext cx="829056" cy="2438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3191" y="5087111"/>
              <a:ext cx="1085088" cy="2438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3191" y="4687823"/>
              <a:ext cx="1520952" cy="243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191" y="4285488"/>
              <a:ext cx="1575815" cy="2438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3191" y="3883152"/>
              <a:ext cx="1807464" cy="2438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3191" y="3483864"/>
              <a:ext cx="1926336" cy="2438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3191" y="3081527"/>
              <a:ext cx="2289048" cy="2438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3191" y="2679192"/>
              <a:ext cx="2478023" cy="243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3191" y="2279904"/>
              <a:ext cx="3160775" cy="2438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3191" y="1877568"/>
              <a:ext cx="3352800" cy="2438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3191" y="1478280"/>
              <a:ext cx="4428744" cy="2407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3191" y="1075944"/>
              <a:ext cx="4437888" cy="2438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6240" y="6303264"/>
              <a:ext cx="280415" cy="1767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6240" y="5900928"/>
              <a:ext cx="664463" cy="176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06240" y="5501640"/>
              <a:ext cx="792479" cy="1737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6240" y="5099303"/>
              <a:ext cx="1048512" cy="1767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6240" y="4696967"/>
              <a:ext cx="1484376" cy="1767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06240" y="4297679"/>
              <a:ext cx="1539239" cy="1737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06240" y="3895344"/>
              <a:ext cx="1770888" cy="1767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06240" y="3493008"/>
              <a:ext cx="1889760" cy="17678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06240" y="3093720"/>
              <a:ext cx="2252472" cy="1737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06240" y="2691383"/>
              <a:ext cx="2441448" cy="1767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06240" y="2289048"/>
              <a:ext cx="3124200" cy="1767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6240" y="1889760"/>
              <a:ext cx="3316223" cy="1737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6240" y="1487424"/>
              <a:ext cx="4389120" cy="1767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06240" y="1088136"/>
              <a:ext cx="4401312" cy="17373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214238" y="973888"/>
              <a:ext cx="0" cy="5617845"/>
            </a:xfrm>
            <a:custGeom>
              <a:avLst/>
              <a:gdLst/>
              <a:ahLst/>
              <a:cxnLst/>
              <a:rect l="l" t="t" r="r" b="b"/>
              <a:pathLst>
                <a:path w="0" h="5617845">
                  <a:moveTo>
                    <a:pt x="0" y="5617411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4543854" y="6226555"/>
            <a:ext cx="314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2.5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7057" y="4897628"/>
            <a:ext cx="698500" cy="122682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395605">
              <a:lnSpc>
                <a:spcPct val="100000"/>
              </a:lnSpc>
              <a:spcBef>
                <a:spcPts val="1080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9.7</a:t>
            </a:r>
            <a:endParaRPr sz="18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  <a:spcBef>
                <a:spcPts val="985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7.3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6.1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46690" y="2486660"/>
            <a:ext cx="1388745" cy="243332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970280">
              <a:lnSpc>
                <a:spcPct val="100000"/>
              </a:lnSpc>
              <a:spcBef>
                <a:spcPts val="1105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22.8</a:t>
            </a:r>
            <a:endParaRPr sz="1800">
              <a:latin typeface="Arial"/>
              <a:cs typeface="Arial"/>
            </a:endParaRPr>
          </a:p>
          <a:p>
            <a:pPr marL="778510">
              <a:lnSpc>
                <a:spcPct val="100000"/>
              </a:lnSpc>
              <a:spcBef>
                <a:spcPts val="101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  <a:p>
            <a:pPr marL="417195">
              <a:lnSpc>
                <a:spcPct val="100000"/>
              </a:lnSpc>
              <a:spcBef>
                <a:spcPts val="985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17.6</a:t>
            </a:r>
            <a:endParaRPr sz="18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1005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16.5</a:t>
            </a:r>
            <a:endParaRPr sz="18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101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14.3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13.8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85955" y="1688084"/>
            <a:ext cx="448945" cy="82423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85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  <a:p>
            <a:pPr algn="r" marR="22860">
              <a:lnSpc>
                <a:spcPct val="100000"/>
              </a:lnSpc>
              <a:spcBef>
                <a:spcPts val="980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29.2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2660" y="1410715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41.1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3306" y="1008379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41.2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850" y="862075"/>
            <a:ext cx="3897629" cy="564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376680" marR="6985" indent="645160">
              <a:lnSpc>
                <a:spcPct val="146700"/>
              </a:lnSpc>
              <a:spcBef>
                <a:spcPts val="100"/>
              </a:spcBef>
            </a:pP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Running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Difficulty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paying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utility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bills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Difficulty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finding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job</a:t>
            </a:r>
            <a:endParaRPr sz="1800">
              <a:latin typeface="Arial"/>
              <a:cs typeface="Arial"/>
            </a:endParaRPr>
          </a:p>
          <a:p>
            <a:pPr algn="r" marL="1123315" marR="10160" indent="419734">
              <a:lnSpc>
                <a:spcPts val="3170"/>
              </a:lnSpc>
              <a:spcBef>
                <a:spcPts val="245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Unhealthy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living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  <a:p>
            <a:pPr algn="r" marL="2014855" marR="8890" indent="706120">
              <a:lnSpc>
                <a:spcPts val="3140"/>
              </a:lnSpc>
              <a:spcBef>
                <a:spcPts val="20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bills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8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745"/>
              </a:spcBef>
            </a:pP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endParaRPr sz="1800">
              <a:latin typeface="Arial"/>
              <a:cs typeface="Arial"/>
            </a:endParaRPr>
          </a:p>
          <a:p>
            <a:pPr algn="r" marL="12700" marR="5080" indent="40640">
              <a:lnSpc>
                <a:spcPct val="146200"/>
              </a:lnSpc>
              <a:spcBef>
                <a:spcPts val="10"/>
              </a:spcBef>
            </a:pP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Cut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denied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programs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doctor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interfering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household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former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Pregnancy-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94965">
              <a:lnSpc>
                <a:spcPct val="100000"/>
              </a:lnSpc>
              <a:spcBef>
                <a:spcPts val="100"/>
              </a:spcBef>
            </a:pPr>
            <a:r>
              <a:rPr dirty="0" spc="-35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947" y="2484770"/>
            <a:ext cx="3470275" cy="2449195"/>
            <a:chOff x="772947" y="2484770"/>
            <a:chExt cx="3470275" cy="2449195"/>
          </a:xfrm>
        </p:grpSpPr>
        <p:sp>
          <p:nvSpPr>
            <p:cNvPr id="4" name="object 4"/>
            <p:cNvSpPr/>
            <p:nvPr/>
          </p:nvSpPr>
          <p:spPr>
            <a:xfrm>
              <a:off x="829377" y="4622800"/>
              <a:ext cx="3407410" cy="304800"/>
            </a:xfrm>
            <a:custGeom>
              <a:avLst/>
              <a:gdLst/>
              <a:ahLst/>
              <a:cxnLst/>
              <a:rect l="l" t="t" r="r" b="b"/>
              <a:pathLst>
                <a:path w="3407410" h="304800">
                  <a:moveTo>
                    <a:pt x="0" y="304631"/>
                  </a:moveTo>
                  <a:lnTo>
                    <a:pt x="3406980" y="304631"/>
                  </a:lnTo>
                </a:path>
                <a:path w="3407410" h="304800">
                  <a:moveTo>
                    <a:pt x="0" y="0"/>
                  </a:moveTo>
                  <a:lnTo>
                    <a:pt x="340698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9377" y="3098800"/>
              <a:ext cx="3407410" cy="1219200"/>
            </a:xfrm>
            <a:custGeom>
              <a:avLst/>
              <a:gdLst/>
              <a:ahLst/>
              <a:cxnLst/>
              <a:rect l="l" t="t" r="r" b="b"/>
              <a:pathLst>
                <a:path w="3407410" h="1219200">
                  <a:moveTo>
                    <a:pt x="0" y="1219200"/>
                  </a:moveTo>
                  <a:lnTo>
                    <a:pt x="1991165" y="1219200"/>
                  </a:lnTo>
                </a:path>
                <a:path w="3407410" h="1219200">
                  <a:moveTo>
                    <a:pt x="3119305" y="1219200"/>
                  </a:moveTo>
                  <a:lnTo>
                    <a:pt x="3406980" y="1219200"/>
                  </a:lnTo>
                </a:path>
                <a:path w="3407410" h="1219200">
                  <a:moveTo>
                    <a:pt x="0" y="914400"/>
                  </a:moveTo>
                  <a:lnTo>
                    <a:pt x="1991165" y="914400"/>
                  </a:lnTo>
                </a:path>
                <a:path w="3407410" h="1219200">
                  <a:moveTo>
                    <a:pt x="3119305" y="914400"/>
                  </a:moveTo>
                  <a:lnTo>
                    <a:pt x="3406980" y="914400"/>
                  </a:lnTo>
                </a:path>
                <a:path w="3407410" h="1219200">
                  <a:moveTo>
                    <a:pt x="0" y="304800"/>
                  </a:moveTo>
                  <a:lnTo>
                    <a:pt x="287675" y="304800"/>
                  </a:lnTo>
                </a:path>
                <a:path w="3407410" h="1219200">
                  <a:moveTo>
                    <a:pt x="1415815" y="304800"/>
                  </a:moveTo>
                  <a:lnTo>
                    <a:pt x="3406980" y="304800"/>
                  </a:lnTo>
                </a:path>
                <a:path w="3407410" h="1219200">
                  <a:moveTo>
                    <a:pt x="0" y="0"/>
                  </a:moveTo>
                  <a:lnTo>
                    <a:pt x="287675" y="0"/>
                  </a:lnTo>
                </a:path>
                <a:path w="3407410" h="1219200">
                  <a:moveTo>
                    <a:pt x="1415815" y="0"/>
                  </a:moveTo>
                  <a:lnTo>
                    <a:pt x="340698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9377" y="2491120"/>
              <a:ext cx="3407410" cy="302895"/>
            </a:xfrm>
            <a:custGeom>
              <a:avLst/>
              <a:gdLst/>
              <a:ahLst/>
              <a:cxnLst/>
              <a:rect l="l" t="t" r="r" b="b"/>
              <a:pathLst>
                <a:path w="3407410" h="302894">
                  <a:moveTo>
                    <a:pt x="0" y="302880"/>
                  </a:moveTo>
                  <a:lnTo>
                    <a:pt x="3406980" y="302880"/>
                  </a:lnTo>
                </a:path>
                <a:path w="3407410" h="302894">
                  <a:moveTo>
                    <a:pt x="0" y="0"/>
                  </a:moveTo>
                  <a:lnTo>
                    <a:pt x="340698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17041" y="2993618"/>
              <a:ext cx="2832100" cy="1507490"/>
            </a:xfrm>
            <a:custGeom>
              <a:avLst/>
              <a:gdLst/>
              <a:ahLst/>
              <a:cxnLst/>
              <a:rect l="l" t="t" r="r" b="b"/>
              <a:pathLst>
                <a:path w="2832100" h="1507489">
                  <a:moveTo>
                    <a:pt x="1128141" y="0"/>
                  </a:moveTo>
                  <a:lnTo>
                    <a:pt x="0" y="0"/>
                  </a:lnTo>
                  <a:lnTo>
                    <a:pt x="0" y="715657"/>
                  </a:lnTo>
                  <a:lnTo>
                    <a:pt x="1128141" y="715657"/>
                  </a:lnTo>
                  <a:lnTo>
                    <a:pt x="1128141" y="0"/>
                  </a:lnTo>
                  <a:close/>
                </a:path>
                <a:path w="2832100" h="1507489">
                  <a:moveTo>
                    <a:pt x="2831630" y="715657"/>
                  </a:moveTo>
                  <a:lnTo>
                    <a:pt x="1703501" y="715657"/>
                  </a:lnTo>
                  <a:lnTo>
                    <a:pt x="1703501" y="1507464"/>
                  </a:lnTo>
                  <a:lnTo>
                    <a:pt x="2831630" y="1507464"/>
                  </a:lnTo>
                  <a:lnTo>
                    <a:pt x="2831630" y="71565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52548" y="2765205"/>
              <a:ext cx="57150" cy="457200"/>
            </a:xfrm>
            <a:custGeom>
              <a:avLst/>
              <a:gdLst/>
              <a:ahLst/>
              <a:cxnLst/>
              <a:rect l="l" t="t" r="r" b="b"/>
              <a:pathLst>
                <a:path w="57150" h="457200">
                  <a:moveTo>
                    <a:pt x="23852" y="231995"/>
                  </a:moveTo>
                  <a:lnTo>
                    <a:pt x="23852" y="456808"/>
                  </a:lnTo>
                </a:path>
                <a:path w="57150" h="457200">
                  <a:moveTo>
                    <a:pt x="23852" y="231995"/>
                  </a:moveTo>
                  <a:lnTo>
                    <a:pt x="23852" y="0"/>
                  </a:lnTo>
                </a:path>
                <a:path w="57150" h="457200">
                  <a:moveTo>
                    <a:pt x="0" y="456808"/>
                  </a:moveTo>
                  <a:lnTo>
                    <a:pt x="57150" y="456808"/>
                  </a:lnTo>
                </a:path>
                <a:path w="57150" h="45720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56038" y="4272672"/>
              <a:ext cx="57150" cy="457200"/>
            </a:xfrm>
            <a:custGeom>
              <a:avLst/>
              <a:gdLst/>
              <a:ahLst/>
              <a:cxnLst/>
              <a:rect l="l" t="t" r="r" b="b"/>
              <a:pathLst>
                <a:path w="57150" h="457200">
                  <a:moveTo>
                    <a:pt x="34862" y="223128"/>
                  </a:moveTo>
                  <a:lnTo>
                    <a:pt x="34862" y="456809"/>
                  </a:lnTo>
                </a:path>
                <a:path w="57150" h="457200">
                  <a:moveTo>
                    <a:pt x="34862" y="223128"/>
                  </a:moveTo>
                  <a:lnTo>
                    <a:pt x="34862" y="0"/>
                  </a:lnTo>
                </a:path>
                <a:path w="57150" h="457200">
                  <a:moveTo>
                    <a:pt x="0" y="456809"/>
                  </a:moveTo>
                  <a:lnTo>
                    <a:pt x="57150" y="456809"/>
                  </a:lnTo>
                </a:path>
                <a:path w="57150" h="45720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9377" y="2491120"/>
              <a:ext cx="0" cy="2436495"/>
            </a:xfrm>
            <a:custGeom>
              <a:avLst/>
              <a:gdLst/>
              <a:ahLst/>
              <a:cxnLst/>
              <a:rect l="l" t="t" r="r" b="b"/>
              <a:pathLst>
                <a:path w="0" h="2436495">
                  <a:moveTo>
                    <a:pt x="0" y="2436311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72947" y="2491120"/>
              <a:ext cx="56515" cy="2436495"/>
            </a:xfrm>
            <a:custGeom>
              <a:avLst/>
              <a:gdLst/>
              <a:ahLst/>
              <a:cxnLst/>
              <a:rect l="l" t="t" r="r" b="b"/>
              <a:pathLst>
                <a:path w="56515" h="2436495">
                  <a:moveTo>
                    <a:pt x="0" y="2436311"/>
                  </a:moveTo>
                  <a:lnTo>
                    <a:pt x="56430" y="2436311"/>
                  </a:lnTo>
                </a:path>
                <a:path w="56515" h="2436495">
                  <a:moveTo>
                    <a:pt x="0" y="2131680"/>
                  </a:moveTo>
                  <a:lnTo>
                    <a:pt x="56430" y="2131680"/>
                  </a:lnTo>
                </a:path>
                <a:path w="56515" h="2436495">
                  <a:moveTo>
                    <a:pt x="0" y="1826880"/>
                  </a:moveTo>
                  <a:lnTo>
                    <a:pt x="56430" y="1826880"/>
                  </a:lnTo>
                </a:path>
                <a:path w="56515" h="2436495">
                  <a:moveTo>
                    <a:pt x="0" y="1522080"/>
                  </a:moveTo>
                  <a:lnTo>
                    <a:pt x="56430" y="1522080"/>
                  </a:lnTo>
                </a:path>
                <a:path w="56515" h="2436495">
                  <a:moveTo>
                    <a:pt x="0" y="1217280"/>
                  </a:moveTo>
                  <a:lnTo>
                    <a:pt x="56430" y="1217280"/>
                  </a:lnTo>
                </a:path>
                <a:path w="56515" h="2436495">
                  <a:moveTo>
                    <a:pt x="0" y="912480"/>
                  </a:moveTo>
                  <a:lnTo>
                    <a:pt x="56430" y="912480"/>
                  </a:lnTo>
                </a:path>
                <a:path w="56515" h="2436495">
                  <a:moveTo>
                    <a:pt x="0" y="607680"/>
                  </a:moveTo>
                  <a:lnTo>
                    <a:pt x="56430" y="607680"/>
                  </a:lnTo>
                </a:path>
                <a:path w="56515" h="2436495">
                  <a:moveTo>
                    <a:pt x="0" y="302880"/>
                  </a:moveTo>
                  <a:lnTo>
                    <a:pt x="56430" y="302880"/>
                  </a:lnTo>
                </a:path>
                <a:path w="56515" h="2436495">
                  <a:moveTo>
                    <a:pt x="0" y="0"/>
                  </a:moveTo>
                  <a:lnTo>
                    <a:pt x="5643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29377" y="3709275"/>
              <a:ext cx="3407410" cy="80645"/>
            </a:xfrm>
            <a:custGeom>
              <a:avLst/>
              <a:gdLst/>
              <a:ahLst/>
              <a:cxnLst/>
              <a:rect l="l" t="t" r="r" b="b"/>
              <a:pathLst>
                <a:path w="3407410" h="80645">
                  <a:moveTo>
                    <a:pt x="0" y="0"/>
                  </a:moveTo>
                  <a:lnTo>
                    <a:pt x="3406980" y="1"/>
                  </a:lnTo>
                </a:path>
                <a:path w="3407410" h="80645">
                  <a:moveTo>
                    <a:pt x="0" y="0"/>
                  </a:moveTo>
                  <a:lnTo>
                    <a:pt x="0" y="80602"/>
                  </a:lnTo>
                </a:path>
                <a:path w="3407410" h="80645">
                  <a:moveTo>
                    <a:pt x="1697922" y="0"/>
                  </a:moveTo>
                  <a:lnTo>
                    <a:pt x="1697922" y="80602"/>
                  </a:lnTo>
                </a:path>
                <a:path w="3407410" h="80645">
                  <a:moveTo>
                    <a:pt x="3406980" y="0"/>
                  </a:moveTo>
                  <a:lnTo>
                    <a:pt x="3406980" y="80602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82121" y="2250948"/>
            <a:ext cx="397510" cy="276860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819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0.60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0.40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0.20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0.20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0.40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0.60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8648" y="5089106"/>
            <a:ext cx="146812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05"/>
              </a:lnSpc>
            </a:pP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467" y="5064252"/>
            <a:ext cx="1315085" cy="6381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85725">
              <a:lnSpc>
                <a:spcPct val="101000"/>
              </a:lnSpc>
              <a:spcBef>
                <a:spcPts val="7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1483" y="2626867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0" b="1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677" y="1106931"/>
            <a:ext cx="3427095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56920" marR="5080" indent="-744855">
              <a:lnSpc>
                <a:spcPct val="101400"/>
              </a:lnSpc>
              <a:spcBef>
                <a:spcPts val="50"/>
              </a:spcBef>
            </a:pP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8759" y="6028435"/>
            <a:ext cx="4236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Gottlieb,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Hessler,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5962" y="5050655"/>
            <a:ext cx="1668780" cy="708025"/>
          </a:xfrm>
          <a:custGeom>
            <a:avLst/>
            <a:gdLst/>
            <a:ahLst/>
            <a:cxnLst/>
            <a:rect l="l" t="t" r="r" b="b"/>
            <a:pathLst>
              <a:path w="1668780" h="708025">
                <a:moveTo>
                  <a:pt x="1668378" y="0"/>
                </a:moveTo>
                <a:lnTo>
                  <a:pt x="0" y="0"/>
                </a:lnTo>
                <a:lnTo>
                  <a:pt x="0" y="707885"/>
                </a:lnTo>
                <a:lnTo>
                  <a:pt x="1668378" y="707885"/>
                </a:lnTo>
                <a:lnTo>
                  <a:pt x="1668378" y="0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33704" y="5070347"/>
            <a:ext cx="10725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621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484" y="6028435"/>
            <a:ext cx="1080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.05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94965">
              <a:lnSpc>
                <a:spcPct val="100000"/>
              </a:lnSpc>
              <a:spcBef>
                <a:spcPts val="100"/>
              </a:spcBef>
            </a:pPr>
            <a:r>
              <a:rPr dirty="0" spc="-35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2947" y="2484770"/>
            <a:ext cx="3470275" cy="2449195"/>
            <a:chOff x="772947" y="2484770"/>
            <a:chExt cx="3470275" cy="2449195"/>
          </a:xfrm>
        </p:grpSpPr>
        <p:sp>
          <p:nvSpPr>
            <p:cNvPr id="4" name="object 4"/>
            <p:cNvSpPr/>
            <p:nvPr/>
          </p:nvSpPr>
          <p:spPr>
            <a:xfrm>
              <a:off x="829377" y="4622800"/>
              <a:ext cx="3407410" cy="304800"/>
            </a:xfrm>
            <a:custGeom>
              <a:avLst/>
              <a:gdLst/>
              <a:ahLst/>
              <a:cxnLst/>
              <a:rect l="l" t="t" r="r" b="b"/>
              <a:pathLst>
                <a:path w="3407410" h="304800">
                  <a:moveTo>
                    <a:pt x="0" y="304631"/>
                  </a:moveTo>
                  <a:lnTo>
                    <a:pt x="3406980" y="304631"/>
                  </a:lnTo>
                </a:path>
                <a:path w="3407410" h="304800">
                  <a:moveTo>
                    <a:pt x="0" y="0"/>
                  </a:moveTo>
                  <a:lnTo>
                    <a:pt x="340698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9377" y="3098800"/>
              <a:ext cx="3407410" cy="1219200"/>
            </a:xfrm>
            <a:custGeom>
              <a:avLst/>
              <a:gdLst/>
              <a:ahLst/>
              <a:cxnLst/>
              <a:rect l="l" t="t" r="r" b="b"/>
              <a:pathLst>
                <a:path w="3407410" h="1219200">
                  <a:moveTo>
                    <a:pt x="0" y="1219200"/>
                  </a:moveTo>
                  <a:lnTo>
                    <a:pt x="1991165" y="1219200"/>
                  </a:lnTo>
                </a:path>
                <a:path w="3407410" h="1219200">
                  <a:moveTo>
                    <a:pt x="3119305" y="1219200"/>
                  </a:moveTo>
                  <a:lnTo>
                    <a:pt x="3406980" y="1219200"/>
                  </a:lnTo>
                </a:path>
                <a:path w="3407410" h="1219200">
                  <a:moveTo>
                    <a:pt x="0" y="914400"/>
                  </a:moveTo>
                  <a:lnTo>
                    <a:pt x="1991165" y="914400"/>
                  </a:lnTo>
                </a:path>
                <a:path w="3407410" h="1219200">
                  <a:moveTo>
                    <a:pt x="3119305" y="914400"/>
                  </a:moveTo>
                  <a:lnTo>
                    <a:pt x="3406980" y="914400"/>
                  </a:lnTo>
                </a:path>
                <a:path w="3407410" h="1219200">
                  <a:moveTo>
                    <a:pt x="0" y="304800"/>
                  </a:moveTo>
                  <a:lnTo>
                    <a:pt x="287675" y="304800"/>
                  </a:lnTo>
                </a:path>
                <a:path w="3407410" h="1219200">
                  <a:moveTo>
                    <a:pt x="1415815" y="304800"/>
                  </a:moveTo>
                  <a:lnTo>
                    <a:pt x="3406980" y="304800"/>
                  </a:lnTo>
                </a:path>
                <a:path w="3407410" h="1219200">
                  <a:moveTo>
                    <a:pt x="0" y="0"/>
                  </a:moveTo>
                  <a:lnTo>
                    <a:pt x="287675" y="0"/>
                  </a:lnTo>
                </a:path>
                <a:path w="3407410" h="1219200">
                  <a:moveTo>
                    <a:pt x="1415815" y="0"/>
                  </a:moveTo>
                  <a:lnTo>
                    <a:pt x="340698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9377" y="2491120"/>
              <a:ext cx="3407410" cy="302895"/>
            </a:xfrm>
            <a:custGeom>
              <a:avLst/>
              <a:gdLst/>
              <a:ahLst/>
              <a:cxnLst/>
              <a:rect l="l" t="t" r="r" b="b"/>
              <a:pathLst>
                <a:path w="3407410" h="302894">
                  <a:moveTo>
                    <a:pt x="0" y="302880"/>
                  </a:moveTo>
                  <a:lnTo>
                    <a:pt x="3406980" y="302880"/>
                  </a:lnTo>
                </a:path>
                <a:path w="3407410" h="302894">
                  <a:moveTo>
                    <a:pt x="0" y="0"/>
                  </a:moveTo>
                  <a:lnTo>
                    <a:pt x="340698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17041" y="2993618"/>
              <a:ext cx="2832100" cy="1507490"/>
            </a:xfrm>
            <a:custGeom>
              <a:avLst/>
              <a:gdLst/>
              <a:ahLst/>
              <a:cxnLst/>
              <a:rect l="l" t="t" r="r" b="b"/>
              <a:pathLst>
                <a:path w="2832100" h="1507489">
                  <a:moveTo>
                    <a:pt x="1128141" y="0"/>
                  </a:moveTo>
                  <a:lnTo>
                    <a:pt x="0" y="0"/>
                  </a:lnTo>
                  <a:lnTo>
                    <a:pt x="0" y="715657"/>
                  </a:lnTo>
                  <a:lnTo>
                    <a:pt x="1128141" y="715657"/>
                  </a:lnTo>
                  <a:lnTo>
                    <a:pt x="1128141" y="0"/>
                  </a:lnTo>
                  <a:close/>
                </a:path>
                <a:path w="2832100" h="1507489">
                  <a:moveTo>
                    <a:pt x="2831630" y="715657"/>
                  </a:moveTo>
                  <a:lnTo>
                    <a:pt x="1703501" y="715657"/>
                  </a:lnTo>
                  <a:lnTo>
                    <a:pt x="1703501" y="1507464"/>
                  </a:lnTo>
                  <a:lnTo>
                    <a:pt x="2831630" y="1507464"/>
                  </a:lnTo>
                  <a:lnTo>
                    <a:pt x="2831630" y="71565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52548" y="2765205"/>
              <a:ext cx="57150" cy="457200"/>
            </a:xfrm>
            <a:custGeom>
              <a:avLst/>
              <a:gdLst/>
              <a:ahLst/>
              <a:cxnLst/>
              <a:rect l="l" t="t" r="r" b="b"/>
              <a:pathLst>
                <a:path w="57150" h="457200">
                  <a:moveTo>
                    <a:pt x="23852" y="231995"/>
                  </a:moveTo>
                  <a:lnTo>
                    <a:pt x="23852" y="456808"/>
                  </a:lnTo>
                </a:path>
                <a:path w="57150" h="457200">
                  <a:moveTo>
                    <a:pt x="23852" y="231995"/>
                  </a:moveTo>
                  <a:lnTo>
                    <a:pt x="23852" y="0"/>
                  </a:lnTo>
                </a:path>
                <a:path w="57150" h="457200">
                  <a:moveTo>
                    <a:pt x="0" y="456808"/>
                  </a:moveTo>
                  <a:lnTo>
                    <a:pt x="57150" y="456808"/>
                  </a:lnTo>
                </a:path>
                <a:path w="57150" h="45720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56038" y="4272672"/>
              <a:ext cx="57150" cy="457200"/>
            </a:xfrm>
            <a:custGeom>
              <a:avLst/>
              <a:gdLst/>
              <a:ahLst/>
              <a:cxnLst/>
              <a:rect l="l" t="t" r="r" b="b"/>
              <a:pathLst>
                <a:path w="57150" h="457200">
                  <a:moveTo>
                    <a:pt x="34862" y="223128"/>
                  </a:moveTo>
                  <a:lnTo>
                    <a:pt x="34862" y="456809"/>
                  </a:lnTo>
                </a:path>
                <a:path w="57150" h="457200">
                  <a:moveTo>
                    <a:pt x="34862" y="223128"/>
                  </a:moveTo>
                  <a:lnTo>
                    <a:pt x="34862" y="0"/>
                  </a:lnTo>
                </a:path>
                <a:path w="57150" h="457200">
                  <a:moveTo>
                    <a:pt x="0" y="456809"/>
                  </a:moveTo>
                  <a:lnTo>
                    <a:pt x="57150" y="456809"/>
                  </a:lnTo>
                </a:path>
                <a:path w="57150" h="45720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9377" y="2491120"/>
              <a:ext cx="0" cy="2436495"/>
            </a:xfrm>
            <a:custGeom>
              <a:avLst/>
              <a:gdLst/>
              <a:ahLst/>
              <a:cxnLst/>
              <a:rect l="l" t="t" r="r" b="b"/>
              <a:pathLst>
                <a:path w="0" h="2436495">
                  <a:moveTo>
                    <a:pt x="0" y="2436311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72947" y="2491120"/>
              <a:ext cx="56515" cy="2436495"/>
            </a:xfrm>
            <a:custGeom>
              <a:avLst/>
              <a:gdLst/>
              <a:ahLst/>
              <a:cxnLst/>
              <a:rect l="l" t="t" r="r" b="b"/>
              <a:pathLst>
                <a:path w="56515" h="2436495">
                  <a:moveTo>
                    <a:pt x="0" y="2436311"/>
                  </a:moveTo>
                  <a:lnTo>
                    <a:pt x="56430" y="2436311"/>
                  </a:lnTo>
                </a:path>
                <a:path w="56515" h="2436495">
                  <a:moveTo>
                    <a:pt x="0" y="2131680"/>
                  </a:moveTo>
                  <a:lnTo>
                    <a:pt x="56430" y="2131680"/>
                  </a:lnTo>
                </a:path>
                <a:path w="56515" h="2436495">
                  <a:moveTo>
                    <a:pt x="0" y="1826880"/>
                  </a:moveTo>
                  <a:lnTo>
                    <a:pt x="56430" y="1826880"/>
                  </a:lnTo>
                </a:path>
                <a:path w="56515" h="2436495">
                  <a:moveTo>
                    <a:pt x="0" y="1522080"/>
                  </a:moveTo>
                  <a:lnTo>
                    <a:pt x="56430" y="1522080"/>
                  </a:lnTo>
                </a:path>
                <a:path w="56515" h="2436495">
                  <a:moveTo>
                    <a:pt x="0" y="1217280"/>
                  </a:moveTo>
                  <a:lnTo>
                    <a:pt x="56430" y="1217280"/>
                  </a:lnTo>
                </a:path>
                <a:path w="56515" h="2436495">
                  <a:moveTo>
                    <a:pt x="0" y="912480"/>
                  </a:moveTo>
                  <a:lnTo>
                    <a:pt x="56430" y="912480"/>
                  </a:lnTo>
                </a:path>
                <a:path w="56515" h="2436495">
                  <a:moveTo>
                    <a:pt x="0" y="607680"/>
                  </a:moveTo>
                  <a:lnTo>
                    <a:pt x="56430" y="607680"/>
                  </a:lnTo>
                </a:path>
                <a:path w="56515" h="2436495">
                  <a:moveTo>
                    <a:pt x="0" y="302880"/>
                  </a:moveTo>
                  <a:lnTo>
                    <a:pt x="56430" y="302880"/>
                  </a:lnTo>
                </a:path>
                <a:path w="56515" h="2436495">
                  <a:moveTo>
                    <a:pt x="0" y="0"/>
                  </a:moveTo>
                  <a:lnTo>
                    <a:pt x="56430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29377" y="3709275"/>
              <a:ext cx="3407410" cy="80645"/>
            </a:xfrm>
            <a:custGeom>
              <a:avLst/>
              <a:gdLst/>
              <a:ahLst/>
              <a:cxnLst/>
              <a:rect l="l" t="t" r="r" b="b"/>
              <a:pathLst>
                <a:path w="3407410" h="80645">
                  <a:moveTo>
                    <a:pt x="0" y="0"/>
                  </a:moveTo>
                  <a:lnTo>
                    <a:pt x="3406980" y="1"/>
                  </a:lnTo>
                </a:path>
                <a:path w="3407410" h="80645">
                  <a:moveTo>
                    <a:pt x="0" y="0"/>
                  </a:moveTo>
                  <a:lnTo>
                    <a:pt x="0" y="80602"/>
                  </a:lnTo>
                </a:path>
                <a:path w="3407410" h="80645">
                  <a:moveTo>
                    <a:pt x="1697922" y="0"/>
                  </a:moveTo>
                  <a:lnTo>
                    <a:pt x="1697922" y="80602"/>
                  </a:lnTo>
                </a:path>
                <a:path w="3407410" h="80645">
                  <a:moveTo>
                    <a:pt x="3406980" y="0"/>
                  </a:moveTo>
                  <a:lnTo>
                    <a:pt x="3406980" y="80602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82121" y="2250948"/>
            <a:ext cx="397510" cy="276860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66675">
              <a:lnSpc>
                <a:spcPct val="100000"/>
              </a:lnSpc>
              <a:spcBef>
                <a:spcPts val="819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0.60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0.40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0.20</a:t>
            </a:r>
            <a:endParaRPr sz="14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720"/>
              </a:spcBef>
            </a:pP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0.00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0.20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0.40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0.60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0.80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8648" y="5089106"/>
            <a:ext cx="146812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05"/>
              </a:lnSpc>
            </a:pP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467" y="5064252"/>
            <a:ext cx="1315085" cy="6381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85725">
              <a:lnSpc>
                <a:spcPct val="101000"/>
              </a:lnSpc>
              <a:spcBef>
                <a:spcPts val="7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1483" y="2626867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0" b="1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677" y="1106931"/>
            <a:ext cx="3427095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56920" marR="5080" indent="-744855">
              <a:lnSpc>
                <a:spcPct val="101400"/>
              </a:lnSpc>
              <a:spcBef>
                <a:spcPts val="50"/>
              </a:spcBef>
            </a:pP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83648" y="2484770"/>
            <a:ext cx="3446145" cy="2389505"/>
            <a:chOff x="5383648" y="2484770"/>
            <a:chExt cx="3446145" cy="2389505"/>
          </a:xfrm>
        </p:grpSpPr>
        <p:sp>
          <p:nvSpPr>
            <p:cNvPr id="19" name="object 19"/>
            <p:cNvSpPr/>
            <p:nvPr/>
          </p:nvSpPr>
          <p:spPr>
            <a:xfrm>
              <a:off x="5389998" y="3441700"/>
              <a:ext cx="3439795" cy="952500"/>
            </a:xfrm>
            <a:custGeom>
              <a:avLst/>
              <a:gdLst/>
              <a:ahLst/>
              <a:cxnLst/>
              <a:rect l="l" t="t" r="r" b="b"/>
              <a:pathLst>
                <a:path w="3439795" h="952500">
                  <a:moveTo>
                    <a:pt x="0" y="952500"/>
                  </a:moveTo>
                  <a:lnTo>
                    <a:pt x="286901" y="952500"/>
                  </a:lnTo>
                </a:path>
                <a:path w="3439795" h="952500">
                  <a:moveTo>
                    <a:pt x="1442601" y="952500"/>
                  </a:moveTo>
                  <a:lnTo>
                    <a:pt x="2001401" y="952500"/>
                  </a:lnTo>
                </a:path>
                <a:path w="3439795" h="952500">
                  <a:moveTo>
                    <a:pt x="3157101" y="952500"/>
                  </a:moveTo>
                  <a:lnTo>
                    <a:pt x="3439204" y="952500"/>
                  </a:lnTo>
                </a:path>
                <a:path w="3439795" h="952500">
                  <a:moveTo>
                    <a:pt x="0" y="469900"/>
                  </a:moveTo>
                  <a:lnTo>
                    <a:pt x="2001401" y="469900"/>
                  </a:lnTo>
                </a:path>
                <a:path w="3439795" h="952500">
                  <a:moveTo>
                    <a:pt x="3157101" y="469900"/>
                  </a:moveTo>
                  <a:lnTo>
                    <a:pt x="3439204" y="469900"/>
                  </a:lnTo>
                </a:path>
                <a:path w="3439795" h="952500">
                  <a:moveTo>
                    <a:pt x="0" y="0"/>
                  </a:moveTo>
                  <a:lnTo>
                    <a:pt x="2001401" y="0"/>
                  </a:lnTo>
                </a:path>
                <a:path w="3439795" h="952500">
                  <a:moveTo>
                    <a:pt x="3157101" y="0"/>
                  </a:moveTo>
                  <a:lnTo>
                    <a:pt x="3439204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389998" y="2491120"/>
              <a:ext cx="3439795" cy="480695"/>
            </a:xfrm>
            <a:custGeom>
              <a:avLst/>
              <a:gdLst/>
              <a:ahLst/>
              <a:cxnLst/>
              <a:rect l="l" t="t" r="r" b="b"/>
              <a:pathLst>
                <a:path w="3439795" h="480694">
                  <a:moveTo>
                    <a:pt x="0" y="480680"/>
                  </a:moveTo>
                  <a:lnTo>
                    <a:pt x="3439204" y="480680"/>
                  </a:lnTo>
                </a:path>
                <a:path w="3439795" h="480694">
                  <a:moveTo>
                    <a:pt x="0" y="0"/>
                  </a:moveTo>
                  <a:lnTo>
                    <a:pt x="3439204" y="0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76900" y="3111499"/>
              <a:ext cx="2870200" cy="1756410"/>
            </a:xfrm>
            <a:custGeom>
              <a:avLst/>
              <a:gdLst/>
              <a:ahLst/>
              <a:cxnLst/>
              <a:rect l="l" t="t" r="r" b="b"/>
              <a:pathLst>
                <a:path w="2870200" h="1756410">
                  <a:moveTo>
                    <a:pt x="1155700" y="850900"/>
                  </a:moveTo>
                  <a:lnTo>
                    <a:pt x="0" y="850900"/>
                  </a:lnTo>
                  <a:lnTo>
                    <a:pt x="0" y="1756384"/>
                  </a:lnTo>
                  <a:lnTo>
                    <a:pt x="1155700" y="1756384"/>
                  </a:lnTo>
                  <a:lnTo>
                    <a:pt x="1155700" y="850900"/>
                  </a:lnTo>
                  <a:close/>
                </a:path>
                <a:path w="2870200" h="1756410">
                  <a:moveTo>
                    <a:pt x="2870200" y="0"/>
                  </a:moveTo>
                  <a:lnTo>
                    <a:pt x="1714500" y="0"/>
                  </a:lnTo>
                  <a:lnTo>
                    <a:pt x="1714500" y="1756384"/>
                  </a:lnTo>
                  <a:lnTo>
                    <a:pt x="2870200" y="1756384"/>
                  </a:lnTo>
                  <a:lnTo>
                    <a:pt x="28702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221224" y="3679497"/>
              <a:ext cx="57150" cy="570865"/>
            </a:xfrm>
            <a:custGeom>
              <a:avLst/>
              <a:gdLst/>
              <a:ahLst/>
              <a:cxnLst/>
              <a:rect l="l" t="t" r="r" b="b"/>
              <a:pathLst>
                <a:path w="57150" h="570864">
                  <a:moveTo>
                    <a:pt x="27175" y="282902"/>
                  </a:moveTo>
                  <a:lnTo>
                    <a:pt x="27175" y="570421"/>
                  </a:lnTo>
                </a:path>
                <a:path w="57150" h="570864">
                  <a:moveTo>
                    <a:pt x="27175" y="282902"/>
                  </a:moveTo>
                  <a:lnTo>
                    <a:pt x="27175" y="0"/>
                  </a:lnTo>
                </a:path>
                <a:path w="57150" h="570864">
                  <a:moveTo>
                    <a:pt x="0" y="570421"/>
                  </a:moveTo>
                  <a:lnTo>
                    <a:pt x="57150" y="570421"/>
                  </a:lnTo>
                </a:path>
                <a:path w="57150" h="57086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940827" y="2823865"/>
              <a:ext cx="57150" cy="570865"/>
            </a:xfrm>
            <a:custGeom>
              <a:avLst/>
              <a:gdLst/>
              <a:ahLst/>
              <a:cxnLst/>
              <a:rect l="l" t="t" r="r" b="b"/>
              <a:pathLst>
                <a:path w="57150" h="570864">
                  <a:moveTo>
                    <a:pt x="34773" y="287634"/>
                  </a:moveTo>
                  <a:lnTo>
                    <a:pt x="34773" y="570421"/>
                  </a:lnTo>
                </a:path>
                <a:path w="57150" h="570864">
                  <a:moveTo>
                    <a:pt x="34773" y="287634"/>
                  </a:moveTo>
                  <a:lnTo>
                    <a:pt x="34773" y="0"/>
                  </a:lnTo>
                </a:path>
                <a:path w="57150" h="570864">
                  <a:moveTo>
                    <a:pt x="0" y="570421"/>
                  </a:moveTo>
                  <a:lnTo>
                    <a:pt x="57150" y="570421"/>
                  </a:lnTo>
                </a:path>
                <a:path w="57150" h="57086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89998" y="2491119"/>
              <a:ext cx="3439795" cy="2376805"/>
            </a:xfrm>
            <a:custGeom>
              <a:avLst/>
              <a:gdLst/>
              <a:ahLst/>
              <a:cxnLst/>
              <a:rect l="l" t="t" r="r" b="b"/>
              <a:pathLst>
                <a:path w="3439795" h="2376804">
                  <a:moveTo>
                    <a:pt x="0" y="2376756"/>
                  </a:moveTo>
                  <a:lnTo>
                    <a:pt x="1" y="0"/>
                  </a:lnTo>
                </a:path>
                <a:path w="3439795" h="2376804">
                  <a:moveTo>
                    <a:pt x="0" y="2376756"/>
                  </a:moveTo>
                  <a:lnTo>
                    <a:pt x="3439204" y="2376755"/>
                  </a:lnTo>
                </a:path>
              </a:pathLst>
            </a:custGeom>
            <a:ln w="12700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4897163" y="4719828"/>
            <a:ext cx="34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0.00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97163" y="4244340"/>
            <a:ext cx="34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0.10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97163" y="3768852"/>
            <a:ext cx="34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0.20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97163" y="3293364"/>
            <a:ext cx="34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0.30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97163" y="2817876"/>
            <a:ext cx="34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0.40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97163" y="2342388"/>
            <a:ext cx="34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0.50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17325" y="5028146"/>
            <a:ext cx="146812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05"/>
              </a:lnSpc>
            </a:pP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15255" y="5003291"/>
            <a:ext cx="1315085" cy="64135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85725">
              <a:lnSpc>
                <a:spcPct val="102000"/>
              </a:lnSpc>
              <a:spcBef>
                <a:spcPts val="5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51622" y="1082547"/>
            <a:ext cx="3067685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5240">
              <a:lnSpc>
                <a:spcPct val="101400"/>
              </a:lnSpc>
              <a:spcBef>
                <a:spcPts val="50"/>
              </a:spcBef>
            </a:pP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caregiver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8759" y="6028435"/>
            <a:ext cx="4236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Gottlieb,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Hessler,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7607" y="5057530"/>
            <a:ext cx="1668780" cy="708025"/>
          </a:xfrm>
          <a:custGeom>
            <a:avLst/>
            <a:gdLst/>
            <a:ahLst/>
            <a:cxnLst/>
            <a:rect l="l" t="t" r="r" b="b"/>
            <a:pathLst>
              <a:path w="1668780" h="708025">
                <a:moveTo>
                  <a:pt x="1668378" y="0"/>
                </a:moveTo>
                <a:lnTo>
                  <a:pt x="0" y="0"/>
                </a:lnTo>
                <a:lnTo>
                  <a:pt x="0" y="707885"/>
                </a:lnTo>
                <a:lnTo>
                  <a:pt x="1668378" y="707885"/>
                </a:lnTo>
                <a:lnTo>
                  <a:pt x="1668378" y="0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115348" y="5076444"/>
            <a:ext cx="10725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621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23091" y="5036074"/>
            <a:ext cx="1729105" cy="708025"/>
          </a:xfrm>
          <a:custGeom>
            <a:avLst/>
            <a:gdLst/>
            <a:ahLst/>
            <a:cxnLst/>
            <a:rect l="l" t="t" r="r" b="b"/>
            <a:pathLst>
              <a:path w="1729104" h="708025">
                <a:moveTo>
                  <a:pt x="1728824" y="0"/>
                </a:moveTo>
                <a:lnTo>
                  <a:pt x="0" y="0"/>
                </a:lnTo>
                <a:lnTo>
                  <a:pt x="0" y="707885"/>
                </a:lnTo>
                <a:lnTo>
                  <a:pt x="1728824" y="707885"/>
                </a:lnTo>
                <a:lnTo>
                  <a:pt x="1728824" y="0"/>
                </a:lnTo>
                <a:close/>
              </a:path>
            </a:pathLst>
          </a:custGeom>
          <a:solidFill>
            <a:srgbClr val="1F40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751056" y="5055108"/>
            <a:ext cx="10725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Written 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44049" y="2949955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0" b="1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7484" y="6028435"/>
            <a:ext cx="1080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.05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2026-06-17T22:36:32Z</dcterms:created>
  <dcterms:modified xsi:type="dcterms:W3CDTF">2026-06-17T22:36:32Z</dcterms:modified>
</cp:coreProperties>
</file>