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jpg" ContentType="image/jpg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</p:sldIdLst>
  <p:sldSz cx="9144000" cy="6858000"/>
  <p:notesSz cx="9144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813718" y="395732"/>
            <a:ext cx="5516562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764127" y="1773275"/>
            <a:ext cx="3347720" cy="43084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39640" y="1954501"/>
            <a:ext cx="3550920" cy="38722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 u="sng">
                <a:solidFill>
                  <a:srgbClr val="930306"/>
                </a:solidFill>
                <a:latin typeface="Arial Narrow"/>
                <a:cs typeface="Arial Narrow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g"/><Relationship Id="rId8" Type="http://schemas.openxmlformats.org/officeDocument/2006/relationships/image" Target="../media/image2.png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6858000"/>
            <a:ext cx="9139555" cy="0"/>
          </a:xfrm>
          <a:custGeom>
            <a:avLst/>
            <a:gdLst/>
            <a:ahLst/>
            <a:cxnLst/>
            <a:rect l="l" t="t" r="r" b="b"/>
            <a:pathLst>
              <a:path w="9139555" h="0">
                <a:moveTo>
                  <a:pt x="0" y="0"/>
                </a:moveTo>
                <a:lnTo>
                  <a:pt x="9139336" y="0"/>
                </a:lnTo>
              </a:path>
            </a:pathLst>
          </a:custGeom>
          <a:ln w="32751">
            <a:solidFill>
              <a:srgbClr val="BA0408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8" name="bg 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28600" y="6348984"/>
            <a:ext cx="3505200" cy="25298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40668" y="880364"/>
            <a:ext cx="6062662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89103" y="1600203"/>
            <a:ext cx="5765165" cy="27292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hyperlink" Target="http://www.healthmeasurement.org/" TargetMode="External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hyperlink" Target="http://www.healthmeasurement.org/" TargetMode="External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hyperlink" Target="http://www.healthmeasurement.org/" TargetMode="External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healthmeasurement.org/" TargetMode="External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jpg"/><Relationship Id="rId3" Type="http://schemas.openxmlformats.org/officeDocument/2006/relationships/hyperlink" Target="http://www.healthmeasurement.org/" TargetMode="External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Relationship Id="rId3" Type="http://schemas.openxmlformats.org/officeDocument/2006/relationships/image" Target="../media/image18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healthmeasurement.org/" TargetMode="External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g"/><Relationship Id="rId3" Type="http://schemas.openxmlformats.org/officeDocument/2006/relationships/image" Target="../media/image20.png"/><Relationship Id="rId4" Type="http://schemas.openxmlformats.org/officeDocument/2006/relationships/hyperlink" Target="http://www.healthmeasurement.org/" TargetMode="External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Relationship Id="rId3" Type="http://schemas.openxmlformats.org/officeDocument/2006/relationships/hyperlink" Target="http://www.healthmeasurement.org/" TargetMode="External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healthmeasurement.org/" TargetMode="External"/><Relationship Id="rId3" Type="http://schemas.openxmlformats.org/officeDocument/2006/relationships/image" Target="../media/image22.png"/><Relationship Id="rId4" Type="http://schemas.openxmlformats.org/officeDocument/2006/relationships/image" Target="../media/image23.pn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healthmeasurement.org/" TargetMode="External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hyperlink" Target="http://www.healthmeasurement.org/" TargetMode="External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healthmeasurement.org/" TargetMode="External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Relationship Id="rId3" Type="http://schemas.openxmlformats.org/officeDocument/2006/relationships/hyperlink" Target="http://www.healthmeasurement.org/" TargetMode="External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healthmeasurement.org/" TargetMode="External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healthmeasurement.org/" TargetMode="External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healthmeasurement.org/" TargetMode="External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healthmeasurement.org/" TargetMode="External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healthmeasurement.org/" TargetMode="External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hyperlink" Target="http://www.healthmeasurement.org/" TargetMode="External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healthmeasurement.org/" TargetMode="External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g"/><Relationship Id="rId3" Type="http://schemas.openxmlformats.org/officeDocument/2006/relationships/hyperlink" Target="http://www.healthmeasurement.org/" TargetMode="External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35.png"/><Relationship Id="rId11" Type="http://schemas.openxmlformats.org/officeDocument/2006/relationships/image" Target="../media/image36.png"/><Relationship Id="rId12" Type="http://schemas.openxmlformats.org/officeDocument/2006/relationships/image" Target="../media/image37.png"/><Relationship Id="rId13" Type="http://schemas.openxmlformats.org/officeDocument/2006/relationships/image" Target="../media/image38.png"/><Relationship Id="rId14" Type="http://schemas.openxmlformats.org/officeDocument/2006/relationships/image" Target="../media/image39.png"/><Relationship Id="rId15" Type="http://schemas.openxmlformats.org/officeDocument/2006/relationships/image" Target="../media/image40.png"/><Relationship Id="rId16" Type="http://schemas.openxmlformats.org/officeDocument/2006/relationships/image" Target="../media/image41.png"/><Relationship Id="rId17" Type="http://schemas.openxmlformats.org/officeDocument/2006/relationships/image" Target="../media/image42.png"/><Relationship Id="rId18" Type="http://schemas.openxmlformats.org/officeDocument/2006/relationships/image" Target="../media/image43.png"/><Relationship Id="rId19" Type="http://schemas.openxmlformats.org/officeDocument/2006/relationships/image" Target="../media/image44.png"/><Relationship Id="rId20" Type="http://schemas.openxmlformats.org/officeDocument/2006/relationships/image" Target="../media/image45.png"/><Relationship Id="rId21" Type="http://schemas.openxmlformats.org/officeDocument/2006/relationships/image" Target="../media/image46.png"/><Relationship Id="rId22" Type="http://schemas.openxmlformats.org/officeDocument/2006/relationships/image" Target="../media/image47.png"/><Relationship Id="rId23" Type="http://schemas.openxmlformats.org/officeDocument/2006/relationships/image" Target="../media/image48.png"/><Relationship Id="rId24" Type="http://schemas.openxmlformats.org/officeDocument/2006/relationships/image" Target="../media/image49.png"/><Relationship Id="rId25" Type="http://schemas.openxmlformats.org/officeDocument/2006/relationships/image" Target="../media/image50.png"/><Relationship Id="rId26" Type="http://schemas.openxmlformats.org/officeDocument/2006/relationships/image" Target="../media/image51.png"/><Relationship Id="rId27" Type="http://schemas.openxmlformats.org/officeDocument/2006/relationships/image" Target="../media/image52.png"/><Relationship Id="rId28" Type="http://schemas.openxmlformats.org/officeDocument/2006/relationships/image" Target="../media/image53.png"/><Relationship Id="rId29" Type="http://schemas.openxmlformats.org/officeDocument/2006/relationships/image" Target="../media/image54.png"/><Relationship Id="rId30" Type="http://schemas.openxmlformats.org/officeDocument/2006/relationships/image" Target="../media/image55.png"/><Relationship Id="rId31" Type="http://schemas.openxmlformats.org/officeDocument/2006/relationships/image" Target="../media/image56.png"/><Relationship Id="rId32" Type="http://schemas.openxmlformats.org/officeDocument/2006/relationships/image" Target="../media/image57.png"/><Relationship Id="rId33" Type="http://schemas.openxmlformats.org/officeDocument/2006/relationships/image" Target="../media/image58.png"/><Relationship Id="rId34" Type="http://schemas.openxmlformats.org/officeDocument/2006/relationships/image" Target="../media/image59.png"/><Relationship Id="rId35" Type="http://schemas.openxmlformats.org/officeDocument/2006/relationships/image" Target="../media/image60.png"/><Relationship Id="rId36" Type="http://schemas.openxmlformats.org/officeDocument/2006/relationships/image" Target="../media/image61.png"/><Relationship Id="rId37" Type="http://schemas.openxmlformats.org/officeDocument/2006/relationships/image" Target="../media/image62.png"/><Relationship Id="rId38" Type="http://schemas.openxmlformats.org/officeDocument/2006/relationships/image" Target="../media/image63.png"/><Relationship Id="rId39" Type="http://schemas.openxmlformats.org/officeDocument/2006/relationships/image" Target="../media/image64.png"/><Relationship Id="rId40" Type="http://schemas.openxmlformats.org/officeDocument/2006/relationships/image" Target="../media/image65.png"/><Relationship Id="rId41" Type="http://schemas.openxmlformats.org/officeDocument/2006/relationships/hyperlink" Target="http://www.healthmeasurement.org/" TargetMode="External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6.png"/><Relationship Id="rId3" Type="http://schemas.openxmlformats.org/officeDocument/2006/relationships/hyperlink" Target="http://www.healthmeasurement.org/" TargetMode="External"/></Relationships>
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healthmeasurement.org/" TargetMode="External"/></Relationships>
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7.jpg"/><Relationship Id="rId3" Type="http://schemas.openxmlformats.org/officeDocument/2006/relationships/image" Target="../media/image68.png"/><Relationship Id="rId4" Type="http://schemas.openxmlformats.org/officeDocument/2006/relationships/hyperlink" Target="http://www.healthmeasurement.org/" TargetMode="External"/></Relationships>
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www.healthmeasurement.org/" TargetMode="External"/></Relationships>
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9.png"/><Relationship Id="rId3" Type="http://schemas.openxmlformats.org/officeDocument/2006/relationships/hyperlink" Target="http://www.healthmeasurement.org/" TargetMode="External"/></Relationships>
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healthmeasurement.org/" TargetMode="External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hyperlink" Target="http://www.healthmeasurement.org/" TargetMode="External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Relationship Id="rId3" Type="http://schemas.openxmlformats.org/officeDocument/2006/relationships/hyperlink" Target="http://www.healthmeasurement.org/" TargetMode="External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Relationship Id="rId3" Type="http://schemas.openxmlformats.org/officeDocument/2006/relationships/hyperlink" Target="http://www.healthmeasurement.org/" TargetMode="External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healthmeasurement.org/" TargetMode="External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g"/><Relationship Id="rId3" Type="http://schemas.openxmlformats.org/officeDocument/2006/relationships/hyperlink" Target="http://www.healthmeasurement.org/" TargetMode="Externa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30568" y="6114288"/>
            <a:ext cx="612648" cy="59131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92568" y="6251447"/>
            <a:ext cx="515112" cy="38709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78368" y="6431279"/>
            <a:ext cx="637031" cy="207264"/>
          </a:xfrm>
          <a:prstGeom prst="rect">
            <a:avLst/>
          </a:prstGeom>
        </p:spPr>
      </p:pic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945356" y="923035"/>
            <a:ext cx="7258050" cy="1119505"/>
          </a:xfrm>
          <a:prstGeom prst="rect"/>
        </p:spPr>
        <p:txBody>
          <a:bodyPr wrap="square" lIns="0" tIns="29844" rIns="0" bIns="0" rtlCol="0" vert="horz">
            <a:spAutoFit/>
          </a:bodyPr>
          <a:lstStyle/>
          <a:p>
            <a:pPr marL="3053080" marR="5080" indent="-3041015">
              <a:lnSpc>
                <a:spcPts val="4290"/>
              </a:lnSpc>
              <a:spcBef>
                <a:spcPts val="234"/>
              </a:spcBef>
            </a:pPr>
            <a:r>
              <a:rPr dirty="0"/>
              <a:t>Health</a:t>
            </a:r>
            <a:r>
              <a:rPr dirty="0" spc="-35"/>
              <a:t> </a:t>
            </a:r>
            <a:r>
              <a:rPr dirty="0"/>
              <a:t>Related</a:t>
            </a:r>
            <a:r>
              <a:rPr dirty="0" spc="-30"/>
              <a:t> </a:t>
            </a:r>
            <a:r>
              <a:rPr dirty="0"/>
              <a:t>Quality</a:t>
            </a:r>
            <a:r>
              <a:rPr dirty="0" spc="-30"/>
              <a:t> </a:t>
            </a:r>
            <a:r>
              <a:rPr dirty="0"/>
              <a:t>of</a:t>
            </a:r>
            <a:r>
              <a:rPr dirty="0" spc="-30"/>
              <a:t> </a:t>
            </a:r>
            <a:r>
              <a:rPr dirty="0"/>
              <a:t>Life</a:t>
            </a:r>
            <a:r>
              <a:rPr dirty="0" spc="-30"/>
              <a:t> </a:t>
            </a:r>
            <a:r>
              <a:rPr dirty="0"/>
              <a:t>and</a:t>
            </a:r>
            <a:r>
              <a:rPr dirty="0" spc="-30"/>
              <a:t> </a:t>
            </a:r>
            <a:r>
              <a:rPr dirty="0" spc="-10"/>
              <a:t>Health Status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350452" y="6546653"/>
            <a:ext cx="1370965" cy="171450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1000" spc="-10">
                <a:latin typeface="Arial Narrow"/>
                <a:cs typeface="Arial Narrow"/>
                <a:hlinkClick r:id="rId5"/>
              </a:rPr>
              <a:t>www.healthmeasurement.org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12016" y="2340356"/>
            <a:ext cx="5150485" cy="2653030"/>
          </a:xfrm>
          <a:prstGeom prst="rect">
            <a:avLst/>
          </a:prstGeom>
        </p:spPr>
        <p:txBody>
          <a:bodyPr wrap="square" lIns="0" tIns="18415" rIns="0" bIns="0" rtlCol="0" vert="horz">
            <a:spAutoFit/>
          </a:bodyPr>
          <a:lstStyle/>
          <a:p>
            <a:pPr algn="ctr" marL="1708785" marR="1703070">
              <a:lnSpc>
                <a:spcPct val="117800"/>
              </a:lnSpc>
              <a:spcBef>
                <a:spcPts val="145"/>
              </a:spcBef>
            </a:pPr>
            <a:r>
              <a:rPr dirty="0" sz="1800" b="1">
                <a:latin typeface="Arial Narrow"/>
                <a:cs typeface="Arial Narrow"/>
              </a:rPr>
              <a:t>Robert</a:t>
            </a:r>
            <a:r>
              <a:rPr dirty="0" sz="1800" spc="-25" b="1">
                <a:latin typeface="Arial Narrow"/>
                <a:cs typeface="Arial Narrow"/>
              </a:rPr>
              <a:t> </a:t>
            </a:r>
            <a:r>
              <a:rPr dirty="0" sz="1800" b="1">
                <a:latin typeface="Arial Narrow"/>
                <a:cs typeface="Arial Narrow"/>
              </a:rPr>
              <a:t>M.</a:t>
            </a:r>
            <a:r>
              <a:rPr dirty="0" sz="1800" spc="-20" b="1">
                <a:latin typeface="Arial Narrow"/>
                <a:cs typeface="Arial Narrow"/>
              </a:rPr>
              <a:t> </a:t>
            </a:r>
            <a:r>
              <a:rPr dirty="0" sz="1800" spc="-10" b="1">
                <a:latin typeface="Arial Narrow"/>
                <a:cs typeface="Arial Narrow"/>
              </a:rPr>
              <a:t>Kaplan </a:t>
            </a:r>
            <a:r>
              <a:rPr dirty="0" sz="1800" b="1">
                <a:latin typeface="Arial Narrow"/>
                <a:cs typeface="Arial Narrow"/>
              </a:rPr>
              <a:t>Stanford</a:t>
            </a:r>
            <a:r>
              <a:rPr dirty="0" sz="1800" spc="-35" b="1">
                <a:latin typeface="Arial Narrow"/>
                <a:cs typeface="Arial Narrow"/>
              </a:rPr>
              <a:t> </a:t>
            </a:r>
            <a:r>
              <a:rPr dirty="0" sz="1800" spc="-10" b="1">
                <a:latin typeface="Arial Narrow"/>
                <a:cs typeface="Arial Narrow"/>
              </a:rPr>
              <a:t>University </a:t>
            </a:r>
            <a:r>
              <a:rPr dirty="0" sz="1800" b="1">
                <a:latin typeface="Arial Narrow"/>
                <a:cs typeface="Arial Narrow"/>
              </a:rPr>
              <a:t>Dennis</a:t>
            </a:r>
            <a:r>
              <a:rPr dirty="0" sz="1800" spc="-30" b="1">
                <a:latin typeface="Arial Narrow"/>
                <a:cs typeface="Arial Narrow"/>
              </a:rPr>
              <a:t> </a:t>
            </a:r>
            <a:r>
              <a:rPr dirty="0" sz="1800" b="1">
                <a:latin typeface="Arial Narrow"/>
                <a:cs typeface="Arial Narrow"/>
              </a:rPr>
              <a:t>G.</a:t>
            </a:r>
            <a:r>
              <a:rPr dirty="0" sz="1800" spc="-30" b="1">
                <a:latin typeface="Arial Narrow"/>
                <a:cs typeface="Arial Narrow"/>
              </a:rPr>
              <a:t> </a:t>
            </a:r>
            <a:r>
              <a:rPr dirty="0" sz="1800" spc="-10" b="1">
                <a:latin typeface="Arial Narrow"/>
                <a:cs typeface="Arial Narrow"/>
              </a:rPr>
              <a:t>Fryback</a:t>
            </a:r>
            <a:endParaRPr sz="1800">
              <a:latin typeface="Arial Narrow"/>
              <a:cs typeface="Arial Narrow"/>
            </a:endParaRPr>
          </a:p>
          <a:p>
            <a:pPr algn="ctr" marL="1099185" marR="1092835">
              <a:lnSpc>
                <a:spcPct val="120000"/>
              </a:lnSpc>
              <a:spcBef>
                <a:spcPts val="25"/>
              </a:spcBef>
            </a:pPr>
            <a:r>
              <a:rPr dirty="0" sz="1800" b="1">
                <a:latin typeface="Arial Narrow"/>
                <a:cs typeface="Arial Narrow"/>
              </a:rPr>
              <a:t>University</a:t>
            </a:r>
            <a:r>
              <a:rPr dirty="0" sz="1800" spc="-40" b="1">
                <a:latin typeface="Arial Narrow"/>
                <a:cs typeface="Arial Narrow"/>
              </a:rPr>
              <a:t> </a:t>
            </a:r>
            <a:r>
              <a:rPr dirty="0" sz="1800" b="1">
                <a:latin typeface="Arial Narrow"/>
                <a:cs typeface="Arial Narrow"/>
              </a:rPr>
              <a:t>of</a:t>
            </a:r>
            <a:r>
              <a:rPr dirty="0" sz="1800" spc="-40" b="1">
                <a:latin typeface="Arial Narrow"/>
                <a:cs typeface="Arial Narrow"/>
              </a:rPr>
              <a:t> </a:t>
            </a:r>
            <a:r>
              <a:rPr dirty="0" sz="1800" b="1">
                <a:latin typeface="Arial Narrow"/>
                <a:cs typeface="Arial Narrow"/>
              </a:rPr>
              <a:t>Wisconsin</a:t>
            </a:r>
            <a:r>
              <a:rPr dirty="0" sz="1800" spc="-40" b="1">
                <a:latin typeface="Arial Narrow"/>
                <a:cs typeface="Arial Narrow"/>
              </a:rPr>
              <a:t> </a:t>
            </a:r>
            <a:r>
              <a:rPr dirty="0" sz="1800" spc="-10" b="1">
                <a:latin typeface="Arial Narrow"/>
                <a:cs typeface="Arial Narrow"/>
              </a:rPr>
              <a:t>(Retired) </a:t>
            </a:r>
            <a:r>
              <a:rPr dirty="0" sz="1800" b="1">
                <a:latin typeface="Arial Narrow"/>
                <a:cs typeface="Arial Narrow"/>
              </a:rPr>
              <a:t>Prepared</a:t>
            </a:r>
            <a:r>
              <a:rPr dirty="0" sz="1800" spc="-55" b="1">
                <a:latin typeface="Arial Narrow"/>
                <a:cs typeface="Arial Narrow"/>
              </a:rPr>
              <a:t> </a:t>
            </a:r>
            <a:r>
              <a:rPr dirty="0" sz="1800" spc="-25" b="1">
                <a:latin typeface="Arial Narrow"/>
                <a:cs typeface="Arial Narrow"/>
              </a:rPr>
              <a:t>for</a:t>
            </a:r>
            <a:endParaRPr sz="1800">
              <a:latin typeface="Arial Narrow"/>
              <a:cs typeface="Arial Narrow"/>
            </a:endParaRPr>
          </a:p>
          <a:p>
            <a:pPr algn="ctr" marL="12065" marR="5080">
              <a:lnSpc>
                <a:spcPts val="2620"/>
              </a:lnSpc>
              <a:spcBef>
                <a:spcPts val="135"/>
              </a:spcBef>
            </a:pPr>
            <a:r>
              <a:rPr dirty="0" sz="1800" b="1">
                <a:latin typeface="Arial Narrow"/>
                <a:cs typeface="Arial Narrow"/>
              </a:rPr>
              <a:t>State</a:t>
            </a:r>
            <a:r>
              <a:rPr dirty="0" sz="1800" spc="-25" b="1">
                <a:latin typeface="Arial Narrow"/>
                <a:cs typeface="Arial Narrow"/>
              </a:rPr>
              <a:t> </a:t>
            </a:r>
            <a:r>
              <a:rPr dirty="0" sz="1800" b="1">
                <a:latin typeface="Arial Narrow"/>
                <a:cs typeface="Arial Narrow"/>
              </a:rPr>
              <a:t>of</a:t>
            </a:r>
            <a:r>
              <a:rPr dirty="0" sz="1800" spc="-30" b="1">
                <a:latin typeface="Arial Narrow"/>
                <a:cs typeface="Arial Narrow"/>
              </a:rPr>
              <a:t> </a:t>
            </a:r>
            <a:r>
              <a:rPr dirty="0" sz="1800" b="1">
                <a:latin typeface="Arial Narrow"/>
                <a:cs typeface="Arial Narrow"/>
              </a:rPr>
              <a:t>the</a:t>
            </a:r>
            <a:r>
              <a:rPr dirty="0" sz="1800" spc="-20" b="1">
                <a:latin typeface="Arial Narrow"/>
                <a:cs typeface="Arial Narrow"/>
              </a:rPr>
              <a:t> </a:t>
            </a:r>
            <a:r>
              <a:rPr dirty="0" sz="1800" b="1">
                <a:latin typeface="Arial Narrow"/>
                <a:cs typeface="Arial Narrow"/>
              </a:rPr>
              <a:t>Science:</a:t>
            </a:r>
            <a:r>
              <a:rPr dirty="0" sz="1800" spc="360" b="1">
                <a:latin typeface="Arial Narrow"/>
                <a:cs typeface="Arial Narrow"/>
              </a:rPr>
              <a:t> </a:t>
            </a:r>
            <a:r>
              <a:rPr dirty="0" sz="1800" b="1">
                <a:latin typeface="Arial Narrow"/>
                <a:cs typeface="Arial Narrow"/>
              </a:rPr>
              <a:t>Medical</a:t>
            </a:r>
            <a:r>
              <a:rPr dirty="0" sz="1800" spc="-20" b="1">
                <a:latin typeface="Arial Narrow"/>
                <a:cs typeface="Arial Narrow"/>
              </a:rPr>
              <a:t> </a:t>
            </a:r>
            <a:r>
              <a:rPr dirty="0" sz="1800" b="1">
                <a:latin typeface="Arial Narrow"/>
                <a:cs typeface="Arial Narrow"/>
              </a:rPr>
              <a:t>and</a:t>
            </a:r>
            <a:r>
              <a:rPr dirty="0" sz="1800" spc="-25" b="1">
                <a:latin typeface="Arial Narrow"/>
                <a:cs typeface="Arial Narrow"/>
              </a:rPr>
              <a:t> </a:t>
            </a:r>
            <a:r>
              <a:rPr dirty="0" sz="1800" b="1">
                <a:latin typeface="Arial Narrow"/>
                <a:cs typeface="Arial Narrow"/>
              </a:rPr>
              <a:t>Social</a:t>
            </a:r>
            <a:r>
              <a:rPr dirty="0" sz="1800" spc="-25" b="1">
                <a:latin typeface="Arial Narrow"/>
                <a:cs typeface="Arial Narrow"/>
              </a:rPr>
              <a:t> </a:t>
            </a:r>
            <a:r>
              <a:rPr dirty="0" sz="1800" b="1">
                <a:latin typeface="Arial Narrow"/>
                <a:cs typeface="Arial Narrow"/>
              </a:rPr>
              <a:t>Care</a:t>
            </a:r>
            <a:r>
              <a:rPr dirty="0" sz="1800" spc="-20" b="1">
                <a:latin typeface="Arial Narrow"/>
                <a:cs typeface="Arial Narrow"/>
              </a:rPr>
              <a:t> </a:t>
            </a:r>
            <a:r>
              <a:rPr dirty="0" sz="1800" spc="-10" b="1">
                <a:latin typeface="Arial Narrow"/>
                <a:cs typeface="Arial Narrow"/>
              </a:rPr>
              <a:t>Integration Portland</a:t>
            </a:r>
            <a:endParaRPr sz="1800">
              <a:latin typeface="Arial Narrow"/>
              <a:cs typeface="Arial Narrow"/>
            </a:endParaRPr>
          </a:p>
          <a:p>
            <a:pPr algn="ctr">
              <a:lnSpc>
                <a:spcPct val="100000"/>
              </a:lnSpc>
              <a:spcBef>
                <a:spcPts val="265"/>
              </a:spcBef>
            </a:pPr>
            <a:r>
              <a:rPr dirty="0" sz="1800" b="1">
                <a:latin typeface="Arial Narrow"/>
                <a:cs typeface="Arial Narrow"/>
              </a:rPr>
              <a:t>February</a:t>
            </a:r>
            <a:r>
              <a:rPr dirty="0" sz="1800" spc="-30" b="1">
                <a:latin typeface="Arial Narrow"/>
                <a:cs typeface="Arial Narrow"/>
              </a:rPr>
              <a:t> </a:t>
            </a:r>
            <a:r>
              <a:rPr dirty="0" sz="1800" b="1">
                <a:latin typeface="Arial Narrow"/>
                <a:cs typeface="Arial Narrow"/>
              </a:rPr>
              <a:t>4,</a:t>
            </a:r>
            <a:r>
              <a:rPr dirty="0" sz="1800" spc="-30" b="1">
                <a:latin typeface="Arial Narrow"/>
                <a:cs typeface="Arial Narrow"/>
              </a:rPr>
              <a:t> </a:t>
            </a:r>
            <a:r>
              <a:rPr dirty="0" sz="1800" spc="-20" b="1">
                <a:latin typeface="Arial Narrow"/>
                <a:cs typeface="Arial Narrow"/>
              </a:rPr>
              <a:t>2019</a:t>
            </a:r>
            <a:endParaRPr sz="1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225675" y="2319020"/>
            <a:ext cx="4636770" cy="2997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0">
                <a:solidFill>
                  <a:srgbClr val="FF0000"/>
                </a:solidFill>
                <a:latin typeface="Arial"/>
                <a:cs typeface="Arial"/>
              </a:rPr>
              <a:t>“Science</a:t>
            </a:r>
            <a:r>
              <a:rPr dirty="0" sz="1800" spc="-20" b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800" b="0">
                <a:solidFill>
                  <a:srgbClr val="FF0000"/>
                </a:solidFill>
                <a:latin typeface="Arial"/>
                <a:cs typeface="Arial"/>
              </a:rPr>
              <a:t>in</a:t>
            </a:r>
            <a:r>
              <a:rPr dirty="0" sz="1800" spc="-20" b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800" b="0">
                <a:solidFill>
                  <a:srgbClr val="FF0000"/>
                </a:solidFill>
                <a:latin typeface="Arial"/>
                <a:cs typeface="Arial"/>
              </a:rPr>
              <a:t>pursuit</a:t>
            </a:r>
            <a:r>
              <a:rPr dirty="0" sz="1800" spc="-15" b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800" b="0">
                <a:solidFill>
                  <a:srgbClr val="FF0000"/>
                </a:solidFill>
                <a:latin typeface="Arial"/>
                <a:cs typeface="Arial"/>
              </a:rPr>
              <a:t>of</a:t>
            </a:r>
            <a:r>
              <a:rPr dirty="0" sz="1800" spc="-30" b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800" b="0">
                <a:latin typeface="Arial"/>
                <a:cs typeface="Arial"/>
              </a:rPr>
              <a:t>fundamental</a:t>
            </a:r>
            <a:r>
              <a:rPr dirty="0" sz="1800" spc="-15" b="0">
                <a:latin typeface="Arial"/>
                <a:cs typeface="Arial"/>
              </a:rPr>
              <a:t> </a:t>
            </a:r>
            <a:r>
              <a:rPr dirty="0" sz="1800" spc="-10" b="0">
                <a:latin typeface="Arial"/>
                <a:cs typeface="Arial"/>
              </a:rPr>
              <a:t>knowledge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420818" y="4165606"/>
            <a:ext cx="1696720" cy="1294765"/>
            <a:chOff x="1420818" y="4165606"/>
            <a:chExt cx="1696720" cy="12947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3512" y="4178300"/>
              <a:ext cx="1671637" cy="12699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427165" y="4171953"/>
              <a:ext cx="1684020" cy="1282065"/>
            </a:xfrm>
            <a:custGeom>
              <a:avLst/>
              <a:gdLst/>
              <a:ahLst/>
              <a:cxnLst/>
              <a:rect l="l" t="t" r="r" b="b"/>
              <a:pathLst>
                <a:path w="1684020" h="1282064">
                  <a:moveTo>
                    <a:pt x="0" y="0"/>
                  </a:moveTo>
                  <a:lnTo>
                    <a:pt x="1683478" y="0"/>
                  </a:lnTo>
                  <a:lnTo>
                    <a:pt x="1683478" y="1282045"/>
                  </a:lnTo>
                  <a:lnTo>
                    <a:pt x="0" y="1282045"/>
                  </a:lnTo>
                  <a:lnTo>
                    <a:pt x="0" y="0"/>
                  </a:lnTo>
                  <a:close/>
                </a:path>
              </a:pathLst>
            </a:custGeom>
            <a:ln w="12693">
              <a:solidFill>
                <a:srgbClr val="26267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/>
          <p:cNvGrpSpPr/>
          <p:nvPr/>
        </p:nvGrpSpPr>
        <p:grpSpPr>
          <a:xfrm>
            <a:off x="3351219" y="4165606"/>
            <a:ext cx="2089785" cy="1356995"/>
            <a:chOff x="3351219" y="4165606"/>
            <a:chExt cx="2089785" cy="135699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63912" y="4178300"/>
              <a:ext cx="2065337" cy="133191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357565" y="4171953"/>
              <a:ext cx="2077085" cy="1344295"/>
            </a:xfrm>
            <a:custGeom>
              <a:avLst/>
              <a:gdLst/>
              <a:ahLst/>
              <a:cxnLst/>
              <a:rect l="l" t="t" r="r" b="b"/>
              <a:pathLst>
                <a:path w="2077085" h="1344295">
                  <a:moveTo>
                    <a:pt x="0" y="0"/>
                  </a:moveTo>
                  <a:lnTo>
                    <a:pt x="2076977" y="0"/>
                  </a:lnTo>
                  <a:lnTo>
                    <a:pt x="2076977" y="1343927"/>
                  </a:lnTo>
                  <a:lnTo>
                    <a:pt x="0" y="1343927"/>
                  </a:lnTo>
                  <a:lnTo>
                    <a:pt x="0" y="0"/>
                  </a:lnTo>
                  <a:close/>
                </a:path>
              </a:pathLst>
            </a:custGeom>
            <a:ln w="12693">
              <a:solidFill>
                <a:srgbClr val="26267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2111349" y="2565908"/>
            <a:ext cx="4865370" cy="1156335"/>
          </a:xfrm>
          <a:prstGeom prst="rect">
            <a:avLst/>
          </a:prstGeom>
        </p:spPr>
        <p:txBody>
          <a:bodyPr wrap="square" lIns="0" tIns="26034" rIns="0" bIns="0" rtlCol="0" vert="horz">
            <a:spAutoFit/>
          </a:bodyPr>
          <a:lstStyle/>
          <a:p>
            <a:pPr algn="ctr" marL="38100" marR="30480">
              <a:lnSpc>
                <a:spcPct val="101800"/>
              </a:lnSpc>
              <a:spcBef>
                <a:spcPts val="204"/>
              </a:spcBef>
            </a:pPr>
            <a:r>
              <a:rPr dirty="0" sz="1800">
                <a:solidFill>
                  <a:srgbClr val="FF0000"/>
                </a:solidFill>
                <a:latin typeface="Arial"/>
                <a:cs typeface="Arial"/>
              </a:rPr>
              <a:t>about</a:t>
            </a:r>
            <a:r>
              <a:rPr dirty="0" sz="1800" spc="-1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0000"/>
                </a:solidFill>
                <a:latin typeface="Arial"/>
                <a:cs typeface="Arial"/>
              </a:rPr>
              <a:t>the</a:t>
            </a:r>
            <a:r>
              <a:rPr dirty="0" sz="1800" spc="-1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35436A"/>
                </a:solidFill>
                <a:latin typeface="Arial"/>
                <a:cs typeface="Arial"/>
              </a:rPr>
              <a:t>nature</a:t>
            </a:r>
            <a:r>
              <a:rPr dirty="0" sz="1800" spc="-15">
                <a:solidFill>
                  <a:srgbClr val="35436A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0000"/>
                </a:solidFill>
                <a:latin typeface="Arial"/>
                <a:cs typeface="Arial"/>
              </a:rPr>
              <a:t>and</a:t>
            </a:r>
            <a:r>
              <a:rPr dirty="0" sz="1800" spc="-1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35436A"/>
                </a:solidFill>
                <a:latin typeface="Arial"/>
                <a:cs typeface="Arial"/>
              </a:rPr>
              <a:t>behavior</a:t>
            </a:r>
            <a:r>
              <a:rPr dirty="0" sz="1800" spc="-10">
                <a:solidFill>
                  <a:srgbClr val="35436A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0000"/>
                </a:solidFill>
                <a:latin typeface="Arial"/>
                <a:cs typeface="Arial"/>
              </a:rPr>
              <a:t>of</a:t>
            </a:r>
            <a:r>
              <a:rPr dirty="0" sz="1800" spc="-1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0000"/>
                </a:solidFill>
                <a:latin typeface="Arial"/>
                <a:cs typeface="Arial"/>
              </a:rPr>
              <a:t>living</a:t>
            </a:r>
            <a:r>
              <a:rPr dirty="0" sz="1800" spc="-1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0000"/>
                </a:solidFill>
                <a:latin typeface="Arial"/>
                <a:cs typeface="Arial"/>
              </a:rPr>
              <a:t>syst</a:t>
            </a:r>
            <a:r>
              <a:rPr dirty="0" sz="1800" spc="-95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dirty="0" baseline="23148" sz="2700" spc="-7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dirty="0" baseline="23148" sz="2700" spc="-82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dirty="0" sz="1800" spc="-1465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dirty="0" baseline="23148" sz="270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dirty="0" baseline="23148" sz="2700" spc="64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0">
                <a:solidFill>
                  <a:srgbClr val="FF0000"/>
                </a:solidFill>
                <a:latin typeface="Arial"/>
                <a:cs typeface="Arial"/>
              </a:rPr>
              <a:t>s </a:t>
            </a:r>
            <a:r>
              <a:rPr dirty="0" sz="1800">
                <a:solidFill>
                  <a:srgbClr val="FF0000"/>
                </a:solidFill>
                <a:latin typeface="Arial"/>
                <a:cs typeface="Arial"/>
              </a:rPr>
              <a:t>and</a:t>
            </a:r>
            <a:r>
              <a:rPr dirty="0" sz="1800" spc="-3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0000"/>
                </a:solidFill>
                <a:latin typeface="Arial"/>
                <a:cs typeface="Arial"/>
              </a:rPr>
              <a:t>the</a:t>
            </a:r>
            <a:r>
              <a:rPr dirty="0" sz="1800" spc="-2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application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0000"/>
                </a:solidFill>
                <a:latin typeface="Arial"/>
                <a:cs typeface="Arial"/>
              </a:rPr>
              <a:t>of</a:t>
            </a:r>
            <a:r>
              <a:rPr dirty="0" sz="1800" spc="-2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0000"/>
                </a:solidFill>
                <a:latin typeface="Arial"/>
                <a:cs typeface="Arial"/>
              </a:rPr>
              <a:t>that</a:t>
            </a:r>
            <a:r>
              <a:rPr dirty="0" sz="1800" spc="-1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0000"/>
                </a:solidFill>
                <a:latin typeface="Arial"/>
                <a:cs typeface="Arial"/>
              </a:rPr>
              <a:t>knowledge</a:t>
            </a:r>
            <a:r>
              <a:rPr dirty="0" sz="1800" spc="-1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0000"/>
                </a:solidFill>
                <a:latin typeface="Arial"/>
                <a:cs typeface="Arial"/>
              </a:rPr>
              <a:t>to</a:t>
            </a:r>
            <a:r>
              <a:rPr dirty="0" sz="1800" spc="-1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FF0000"/>
                </a:solidFill>
                <a:latin typeface="Arial"/>
                <a:cs typeface="Arial"/>
              </a:rPr>
              <a:t>extend </a:t>
            </a:r>
            <a:r>
              <a:rPr dirty="0" sz="1800">
                <a:solidFill>
                  <a:srgbClr val="FF0000"/>
                </a:solidFill>
                <a:latin typeface="Arial"/>
                <a:cs typeface="Arial"/>
              </a:rPr>
              <a:t>healthy</a:t>
            </a:r>
            <a:r>
              <a:rPr dirty="0" sz="1800" spc="-1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0000"/>
                </a:solidFill>
                <a:latin typeface="Arial"/>
                <a:cs typeface="Arial"/>
              </a:rPr>
              <a:t>life</a:t>
            </a:r>
            <a:r>
              <a:rPr dirty="0" sz="1800" spc="-1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0000"/>
                </a:solidFill>
                <a:latin typeface="Arial"/>
                <a:cs typeface="Arial"/>
              </a:rPr>
              <a:t>and</a:t>
            </a:r>
            <a:r>
              <a:rPr dirty="0" sz="1800" spc="-1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0000"/>
                </a:solidFill>
                <a:latin typeface="Arial"/>
                <a:cs typeface="Arial"/>
              </a:rPr>
              <a:t>reduce</a:t>
            </a:r>
            <a:r>
              <a:rPr dirty="0" sz="1800" spc="-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0000"/>
                </a:solidFill>
                <a:latin typeface="Arial"/>
                <a:cs typeface="Arial"/>
              </a:rPr>
              <a:t>the</a:t>
            </a:r>
            <a:r>
              <a:rPr dirty="0" sz="1800" spc="-1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0000"/>
                </a:solidFill>
                <a:latin typeface="Arial"/>
                <a:cs typeface="Arial"/>
              </a:rPr>
              <a:t>burdens</a:t>
            </a:r>
            <a:r>
              <a:rPr dirty="0" sz="1800" spc="-1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0000"/>
                </a:solidFill>
                <a:latin typeface="Arial"/>
                <a:cs typeface="Arial"/>
              </a:rPr>
              <a:t>of</a:t>
            </a:r>
            <a:r>
              <a:rPr dirty="0" sz="1800" spc="-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FF0000"/>
                </a:solidFill>
                <a:latin typeface="Arial"/>
                <a:cs typeface="Arial"/>
              </a:rPr>
              <a:t>illness </a:t>
            </a:r>
            <a:r>
              <a:rPr dirty="0" sz="1800">
                <a:solidFill>
                  <a:srgbClr val="FF0000"/>
                </a:solidFill>
                <a:latin typeface="Arial"/>
                <a:cs typeface="Arial"/>
              </a:rPr>
              <a:t>and</a:t>
            </a:r>
            <a:r>
              <a:rPr dirty="0" sz="1800" spc="-10">
                <a:solidFill>
                  <a:srgbClr val="FF0000"/>
                </a:solidFill>
                <a:latin typeface="Arial"/>
                <a:cs typeface="Arial"/>
              </a:rPr>
              <a:t> disability.”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675319" y="4165606"/>
            <a:ext cx="2098040" cy="1360170"/>
            <a:chOff x="5675319" y="4165606"/>
            <a:chExt cx="2098040" cy="136017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88012" y="4178300"/>
              <a:ext cx="2073275" cy="133508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681665" y="4171953"/>
              <a:ext cx="2085339" cy="1347470"/>
            </a:xfrm>
            <a:custGeom>
              <a:avLst/>
              <a:gdLst/>
              <a:ahLst/>
              <a:cxnLst/>
              <a:rect l="l" t="t" r="r" b="b"/>
              <a:pathLst>
                <a:path w="2085340" h="1347470">
                  <a:moveTo>
                    <a:pt x="0" y="0"/>
                  </a:moveTo>
                  <a:lnTo>
                    <a:pt x="2084911" y="0"/>
                  </a:lnTo>
                  <a:lnTo>
                    <a:pt x="2084911" y="1347100"/>
                  </a:lnTo>
                  <a:lnTo>
                    <a:pt x="0" y="1347100"/>
                  </a:lnTo>
                  <a:lnTo>
                    <a:pt x="0" y="0"/>
                  </a:lnTo>
                  <a:close/>
                </a:path>
              </a:pathLst>
            </a:custGeom>
            <a:ln w="12693">
              <a:solidFill>
                <a:srgbClr val="26267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2181225" y="1136903"/>
            <a:ext cx="4813300" cy="284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b="1">
                <a:latin typeface="Arial Narrow"/>
                <a:cs typeface="Arial Narrow"/>
              </a:rPr>
              <a:t>NIH:</a:t>
            </a:r>
            <a:r>
              <a:rPr dirty="0" sz="1700" spc="-35" b="1">
                <a:latin typeface="Arial Narrow"/>
                <a:cs typeface="Arial Narrow"/>
              </a:rPr>
              <a:t> </a:t>
            </a:r>
            <a:r>
              <a:rPr dirty="0" sz="1500" b="1">
                <a:latin typeface="Arial Narrow"/>
                <a:cs typeface="Arial Narrow"/>
              </a:rPr>
              <a:t>Steward</a:t>
            </a:r>
            <a:r>
              <a:rPr dirty="0" sz="1500" spc="-45" b="1">
                <a:latin typeface="Arial Narrow"/>
                <a:cs typeface="Arial Narrow"/>
              </a:rPr>
              <a:t> </a:t>
            </a:r>
            <a:r>
              <a:rPr dirty="0" sz="1500" b="1">
                <a:latin typeface="Arial Narrow"/>
                <a:cs typeface="Arial Narrow"/>
              </a:rPr>
              <a:t>of</a:t>
            </a:r>
            <a:r>
              <a:rPr dirty="0" sz="1500" spc="-35" b="1">
                <a:latin typeface="Arial Narrow"/>
                <a:cs typeface="Arial Narrow"/>
              </a:rPr>
              <a:t> </a:t>
            </a:r>
            <a:r>
              <a:rPr dirty="0" sz="1500" b="1">
                <a:latin typeface="Arial Narrow"/>
                <a:cs typeface="Arial Narrow"/>
              </a:rPr>
              <a:t>Medical</a:t>
            </a:r>
            <a:r>
              <a:rPr dirty="0" sz="1500" spc="-45" b="1">
                <a:latin typeface="Arial Narrow"/>
                <a:cs typeface="Arial Narrow"/>
              </a:rPr>
              <a:t> </a:t>
            </a:r>
            <a:r>
              <a:rPr dirty="0" sz="1500" b="1">
                <a:latin typeface="Arial Narrow"/>
                <a:cs typeface="Arial Narrow"/>
              </a:rPr>
              <a:t>and</a:t>
            </a:r>
            <a:r>
              <a:rPr dirty="0" sz="1500" spc="-45" b="1">
                <a:latin typeface="Arial Narrow"/>
                <a:cs typeface="Arial Narrow"/>
              </a:rPr>
              <a:t> </a:t>
            </a:r>
            <a:r>
              <a:rPr dirty="0" sz="1500" b="1">
                <a:latin typeface="Arial Narrow"/>
                <a:cs typeface="Arial Narrow"/>
              </a:rPr>
              <a:t>Behavioral</a:t>
            </a:r>
            <a:r>
              <a:rPr dirty="0" sz="1500" spc="-45" b="1">
                <a:latin typeface="Arial Narrow"/>
                <a:cs typeface="Arial Narrow"/>
              </a:rPr>
              <a:t> </a:t>
            </a:r>
            <a:r>
              <a:rPr dirty="0" sz="1500" b="1">
                <a:latin typeface="Arial Narrow"/>
                <a:cs typeface="Arial Narrow"/>
              </a:rPr>
              <a:t>Research</a:t>
            </a:r>
            <a:r>
              <a:rPr dirty="0" sz="1500" spc="-45" b="1">
                <a:latin typeface="Arial Narrow"/>
                <a:cs typeface="Arial Narrow"/>
              </a:rPr>
              <a:t> </a:t>
            </a:r>
            <a:r>
              <a:rPr dirty="0" sz="1500" b="1">
                <a:latin typeface="Arial Narrow"/>
                <a:cs typeface="Arial Narrow"/>
              </a:rPr>
              <a:t>for</a:t>
            </a:r>
            <a:r>
              <a:rPr dirty="0" sz="1500" spc="-40" b="1">
                <a:latin typeface="Arial Narrow"/>
                <a:cs typeface="Arial Narrow"/>
              </a:rPr>
              <a:t> </a:t>
            </a:r>
            <a:r>
              <a:rPr dirty="0" sz="1500" b="1">
                <a:latin typeface="Arial Narrow"/>
                <a:cs typeface="Arial Narrow"/>
              </a:rPr>
              <a:t>the</a:t>
            </a:r>
            <a:r>
              <a:rPr dirty="0" sz="1500" spc="-40" b="1">
                <a:latin typeface="Arial Narrow"/>
                <a:cs typeface="Arial Narrow"/>
              </a:rPr>
              <a:t> </a:t>
            </a:r>
            <a:r>
              <a:rPr dirty="0" sz="1500" spc="-10" b="1">
                <a:latin typeface="Arial Narrow"/>
                <a:cs typeface="Arial Narrow"/>
              </a:rPr>
              <a:t>Nation</a:t>
            </a:r>
            <a:endParaRPr sz="15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350452" y="6546653"/>
            <a:ext cx="1370965" cy="171450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1000" spc="-10">
                <a:latin typeface="Arial Narrow"/>
                <a:cs typeface="Arial Narrow"/>
                <a:hlinkClick r:id="rId5"/>
              </a:rPr>
              <a:t>www.healthmeasurement.org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30568" y="6114288"/>
            <a:ext cx="612648" cy="59131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92568" y="6251447"/>
            <a:ext cx="515112" cy="38709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78368" y="6431279"/>
            <a:ext cx="637031" cy="207264"/>
          </a:xfrm>
          <a:prstGeom prst="rect">
            <a:avLst/>
          </a:prstGeom>
        </p:spPr>
      </p:pic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1031081" y="2291588"/>
            <a:ext cx="7086600" cy="1119505"/>
          </a:xfrm>
          <a:prstGeom prst="rect"/>
        </p:spPr>
        <p:txBody>
          <a:bodyPr wrap="square" lIns="0" tIns="29844" rIns="0" bIns="0" rtlCol="0" vert="horz">
            <a:spAutoFit/>
          </a:bodyPr>
          <a:lstStyle/>
          <a:p>
            <a:pPr marL="2853690" marR="5080" indent="-2841625">
              <a:lnSpc>
                <a:spcPts val="4290"/>
              </a:lnSpc>
              <a:spcBef>
                <a:spcPts val="234"/>
              </a:spcBef>
            </a:pPr>
            <a:r>
              <a:rPr dirty="0"/>
              <a:t>What</a:t>
            </a:r>
            <a:r>
              <a:rPr dirty="0" spc="-20"/>
              <a:t> </a:t>
            </a:r>
            <a:r>
              <a:rPr dirty="0"/>
              <a:t>Methods</a:t>
            </a:r>
            <a:r>
              <a:rPr dirty="0" spc="-20"/>
              <a:t> </a:t>
            </a:r>
            <a:r>
              <a:rPr dirty="0"/>
              <a:t>Can</a:t>
            </a:r>
            <a:r>
              <a:rPr dirty="0" spc="-20"/>
              <a:t> </a:t>
            </a:r>
            <a:r>
              <a:rPr dirty="0"/>
              <a:t>Be</a:t>
            </a:r>
            <a:r>
              <a:rPr dirty="0" spc="-25"/>
              <a:t> </a:t>
            </a:r>
            <a:r>
              <a:rPr dirty="0"/>
              <a:t>Used</a:t>
            </a:r>
            <a:r>
              <a:rPr dirty="0" spc="-20"/>
              <a:t> </a:t>
            </a:r>
            <a:r>
              <a:rPr dirty="0"/>
              <a:t>to</a:t>
            </a:r>
            <a:r>
              <a:rPr dirty="0" spc="-20"/>
              <a:t> </a:t>
            </a:r>
            <a:r>
              <a:rPr dirty="0" spc="-10"/>
              <a:t>Measure Health?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350452" y="6546653"/>
            <a:ext cx="1370965" cy="171450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1000" spc="-10">
                <a:latin typeface="Arial Narrow"/>
                <a:cs typeface="Arial Narrow"/>
                <a:hlinkClick r:id="rId5"/>
              </a:rPr>
              <a:t>www.healthmeasurement.org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1406525"/>
            <a:chOff x="0" y="0"/>
            <a:chExt cx="9144000" cy="1406525"/>
          </a:xfrm>
        </p:grpSpPr>
        <p:sp>
          <p:nvSpPr>
            <p:cNvPr id="3" name="object 3"/>
            <p:cNvSpPr/>
            <p:nvPr/>
          </p:nvSpPr>
          <p:spPr>
            <a:xfrm>
              <a:off x="0" y="1301750"/>
              <a:ext cx="3048000" cy="104775"/>
            </a:xfrm>
            <a:custGeom>
              <a:avLst/>
              <a:gdLst/>
              <a:ahLst/>
              <a:cxnLst/>
              <a:rect l="l" t="t" r="r" b="b"/>
              <a:pathLst>
                <a:path w="3048000" h="104775">
                  <a:moveTo>
                    <a:pt x="3048000" y="0"/>
                  </a:moveTo>
                  <a:lnTo>
                    <a:pt x="0" y="0"/>
                  </a:lnTo>
                  <a:lnTo>
                    <a:pt x="0" y="104775"/>
                  </a:lnTo>
                  <a:lnTo>
                    <a:pt x="3048000" y="104775"/>
                  </a:lnTo>
                  <a:lnTo>
                    <a:pt x="3048000" y="0"/>
                  </a:lnTo>
                  <a:close/>
                </a:path>
              </a:pathLst>
            </a:custGeom>
            <a:solidFill>
              <a:srgbClr val="A688B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036887" y="1301750"/>
              <a:ext cx="3053080" cy="104775"/>
            </a:xfrm>
            <a:custGeom>
              <a:avLst/>
              <a:gdLst/>
              <a:ahLst/>
              <a:cxnLst/>
              <a:rect l="l" t="t" r="r" b="b"/>
              <a:pathLst>
                <a:path w="3053079" h="104775">
                  <a:moveTo>
                    <a:pt x="3052762" y="0"/>
                  </a:moveTo>
                  <a:lnTo>
                    <a:pt x="0" y="0"/>
                  </a:lnTo>
                  <a:lnTo>
                    <a:pt x="0" y="104775"/>
                  </a:lnTo>
                  <a:lnTo>
                    <a:pt x="3052762" y="104775"/>
                  </a:lnTo>
                  <a:lnTo>
                    <a:pt x="3052762" y="0"/>
                  </a:lnTo>
                  <a:close/>
                </a:path>
              </a:pathLst>
            </a:custGeom>
            <a:solidFill>
              <a:srgbClr val="A400A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6086475" y="1301750"/>
              <a:ext cx="3053080" cy="104775"/>
            </a:xfrm>
            <a:custGeom>
              <a:avLst/>
              <a:gdLst/>
              <a:ahLst/>
              <a:cxnLst/>
              <a:rect l="l" t="t" r="r" b="b"/>
              <a:pathLst>
                <a:path w="3053079" h="104775">
                  <a:moveTo>
                    <a:pt x="3052762" y="0"/>
                  </a:moveTo>
                  <a:lnTo>
                    <a:pt x="0" y="0"/>
                  </a:lnTo>
                  <a:lnTo>
                    <a:pt x="0" y="104775"/>
                  </a:lnTo>
                  <a:lnTo>
                    <a:pt x="3052762" y="104775"/>
                  </a:lnTo>
                  <a:lnTo>
                    <a:pt x="305276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587" y="0"/>
              <a:ext cx="9142730" cy="1301750"/>
            </a:xfrm>
            <a:custGeom>
              <a:avLst/>
              <a:gdLst/>
              <a:ahLst/>
              <a:cxnLst/>
              <a:rect l="l" t="t" r="r" b="b"/>
              <a:pathLst>
                <a:path w="9142730" h="1301750">
                  <a:moveTo>
                    <a:pt x="0" y="0"/>
                  </a:moveTo>
                  <a:lnTo>
                    <a:pt x="0" y="1301750"/>
                  </a:lnTo>
                  <a:lnTo>
                    <a:pt x="9142412" y="1301750"/>
                  </a:lnTo>
                  <a:lnTo>
                    <a:pt x="91424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29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535940" y="1613916"/>
            <a:ext cx="7669530" cy="4351655"/>
          </a:xfrm>
          <a:prstGeom prst="rect">
            <a:avLst/>
          </a:prstGeom>
        </p:spPr>
        <p:txBody>
          <a:bodyPr wrap="square" lIns="0" tIns="6096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480"/>
              </a:spcBef>
              <a:buFont typeface="Arial Narrow"/>
              <a:buChar char="•"/>
              <a:tabLst>
                <a:tab pos="354965" algn="l"/>
              </a:tabLst>
            </a:pPr>
            <a:r>
              <a:rPr dirty="0" sz="2000" b="1">
                <a:latin typeface="Arial Narrow"/>
                <a:cs typeface="Arial Narrow"/>
              </a:rPr>
              <a:t>Kaplan,</a:t>
            </a:r>
            <a:r>
              <a:rPr dirty="0" sz="2000" spc="-55" b="1">
                <a:latin typeface="Arial Narrow"/>
                <a:cs typeface="Arial Narrow"/>
              </a:rPr>
              <a:t> </a:t>
            </a:r>
            <a:r>
              <a:rPr dirty="0" sz="2000" b="1">
                <a:latin typeface="Arial Narrow"/>
                <a:cs typeface="Arial Narrow"/>
              </a:rPr>
              <a:t>Bush</a:t>
            </a:r>
            <a:r>
              <a:rPr dirty="0" sz="2000" spc="-45" b="1">
                <a:latin typeface="Arial Narrow"/>
                <a:cs typeface="Arial Narrow"/>
              </a:rPr>
              <a:t> </a:t>
            </a:r>
            <a:r>
              <a:rPr dirty="0" sz="2000" b="1">
                <a:latin typeface="Arial Narrow"/>
                <a:cs typeface="Arial Narrow"/>
              </a:rPr>
              <a:t>&amp;</a:t>
            </a:r>
            <a:r>
              <a:rPr dirty="0" sz="2000" spc="-45" b="1">
                <a:latin typeface="Arial Narrow"/>
                <a:cs typeface="Arial Narrow"/>
              </a:rPr>
              <a:t> </a:t>
            </a:r>
            <a:r>
              <a:rPr dirty="0" sz="2000" b="1">
                <a:latin typeface="Arial Narrow"/>
                <a:cs typeface="Arial Narrow"/>
              </a:rPr>
              <a:t>Berry,</a:t>
            </a:r>
            <a:r>
              <a:rPr dirty="0" sz="2000" spc="-50" b="1">
                <a:latin typeface="Arial Narrow"/>
                <a:cs typeface="Arial Narrow"/>
              </a:rPr>
              <a:t> </a:t>
            </a:r>
            <a:r>
              <a:rPr dirty="0" sz="2000" spc="-20" b="1">
                <a:latin typeface="Arial Narrow"/>
                <a:cs typeface="Arial Narrow"/>
              </a:rPr>
              <a:t>1976</a:t>
            </a:r>
            <a:endParaRPr sz="2000">
              <a:latin typeface="Arial Narrow"/>
              <a:cs typeface="Arial Narrow"/>
            </a:endParaRPr>
          </a:p>
          <a:p>
            <a:pPr lvl="1" marL="755015" indent="-285115">
              <a:lnSpc>
                <a:spcPct val="100000"/>
              </a:lnSpc>
              <a:spcBef>
                <a:spcPts val="385"/>
              </a:spcBef>
              <a:buChar char="–"/>
              <a:tabLst>
                <a:tab pos="755015" algn="l"/>
              </a:tabLst>
            </a:pPr>
            <a:r>
              <a:rPr dirty="0" sz="2000">
                <a:latin typeface="Arial Narrow"/>
                <a:cs typeface="Arial Narrow"/>
              </a:rPr>
              <a:t>Argued</a:t>
            </a:r>
            <a:r>
              <a:rPr dirty="0" sz="2000" spc="-45">
                <a:latin typeface="Arial Narrow"/>
                <a:cs typeface="Arial Narrow"/>
              </a:rPr>
              <a:t> </a:t>
            </a:r>
            <a:r>
              <a:rPr dirty="0" sz="2000">
                <a:latin typeface="Arial Narrow"/>
                <a:cs typeface="Arial Narrow"/>
              </a:rPr>
              <a:t>that</a:t>
            </a:r>
            <a:r>
              <a:rPr dirty="0" sz="2000" spc="-50">
                <a:latin typeface="Arial Narrow"/>
                <a:cs typeface="Arial Narrow"/>
              </a:rPr>
              <a:t> </a:t>
            </a:r>
            <a:r>
              <a:rPr dirty="0" sz="2000">
                <a:latin typeface="Arial Narrow"/>
                <a:cs typeface="Arial Narrow"/>
              </a:rPr>
              <a:t>health</a:t>
            </a:r>
            <a:r>
              <a:rPr dirty="0" sz="2000" spc="-45">
                <a:latin typeface="Arial Narrow"/>
                <a:cs typeface="Arial Narrow"/>
              </a:rPr>
              <a:t> </a:t>
            </a:r>
            <a:r>
              <a:rPr dirty="0" sz="2000">
                <a:latin typeface="Arial Narrow"/>
                <a:cs typeface="Arial Narrow"/>
              </a:rPr>
              <a:t>outcome</a:t>
            </a:r>
            <a:r>
              <a:rPr dirty="0" sz="2000" spc="-45">
                <a:latin typeface="Arial Narrow"/>
                <a:cs typeface="Arial Narrow"/>
              </a:rPr>
              <a:t> </a:t>
            </a:r>
            <a:r>
              <a:rPr dirty="0" sz="2000">
                <a:latin typeface="Arial Narrow"/>
                <a:cs typeface="Arial Narrow"/>
              </a:rPr>
              <a:t>has</a:t>
            </a:r>
            <a:r>
              <a:rPr dirty="0" sz="2000" spc="-40">
                <a:latin typeface="Arial Narrow"/>
                <a:cs typeface="Arial Narrow"/>
              </a:rPr>
              <a:t> </a:t>
            </a:r>
            <a:r>
              <a:rPr dirty="0" sz="2000">
                <a:latin typeface="Arial Narrow"/>
                <a:cs typeface="Arial Narrow"/>
              </a:rPr>
              <a:t>just</a:t>
            </a:r>
            <a:r>
              <a:rPr dirty="0" sz="2000" spc="-50">
                <a:latin typeface="Arial Narrow"/>
                <a:cs typeface="Arial Narrow"/>
              </a:rPr>
              <a:t> </a:t>
            </a:r>
            <a:r>
              <a:rPr dirty="0" sz="2000">
                <a:latin typeface="Arial Narrow"/>
                <a:cs typeface="Arial Narrow"/>
              </a:rPr>
              <a:t>two</a:t>
            </a:r>
            <a:r>
              <a:rPr dirty="0" sz="2000" spc="-45">
                <a:latin typeface="Arial Narrow"/>
                <a:cs typeface="Arial Narrow"/>
              </a:rPr>
              <a:t> </a:t>
            </a:r>
            <a:r>
              <a:rPr dirty="0" sz="2000">
                <a:latin typeface="Arial Narrow"/>
                <a:cs typeface="Arial Narrow"/>
              </a:rPr>
              <a:t>major</a:t>
            </a:r>
            <a:r>
              <a:rPr dirty="0" sz="2000" spc="-40">
                <a:latin typeface="Arial Narrow"/>
                <a:cs typeface="Arial Narrow"/>
              </a:rPr>
              <a:t> </a:t>
            </a:r>
            <a:r>
              <a:rPr dirty="0" sz="2000" spc="-10">
                <a:latin typeface="Arial Narrow"/>
                <a:cs typeface="Arial Narrow"/>
              </a:rPr>
              <a:t>components</a:t>
            </a:r>
            <a:endParaRPr sz="2000">
              <a:latin typeface="Arial Narrow"/>
              <a:cs typeface="Arial Narrow"/>
            </a:endParaRPr>
          </a:p>
          <a:p>
            <a:pPr lvl="2" marL="1155065" indent="-227965">
              <a:lnSpc>
                <a:spcPct val="100000"/>
              </a:lnSpc>
              <a:spcBef>
                <a:spcPts val="505"/>
              </a:spcBef>
              <a:buChar char="•"/>
              <a:tabLst>
                <a:tab pos="1155065" algn="l"/>
              </a:tabLst>
            </a:pPr>
            <a:r>
              <a:rPr dirty="0" sz="2000">
                <a:latin typeface="Arial Narrow"/>
                <a:cs typeface="Arial Narrow"/>
              </a:rPr>
              <a:t>Length</a:t>
            </a:r>
            <a:r>
              <a:rPr dirty="0" sz="2000" spc="-15">
                <a:latin typeface="Arial Narrow"/>
                <a:cs typeface="Arial Narrow"/>
              </a:rPr>
              <a:t> </a:t>
            </a:r>
            <a:r>
              <a:rPr dirty="0" sz="2000">
                <a:latin typeface="Arial Narrow"/>
                <a:cs typeface="Arial Narrow"/>
              </a:rPr>
              <a:t>of</a:t>
            </a:r>
            <a:r>
              <a:rPr dirty="0" sz="2000" spc="-25">
                <a:latin typeface="Arial Narrow"/>
                <a:cs typeface="Arial Narrow"/>
              </a:rPr>
              <a:t> </a:t>
            </a:r>
            <a:r>
              <a:rPr dirty="0" sz="2000" spc="-20">
                <a:latin typeface="Arial Narrow"/>
                <a:cs typeface="Arial Narrow"/>
              </a:rPr>
              <a:t>life</a:t>
            </a:r>
            <a:endParaRPr sz="2000">
              <a:latin typeface="Arial Narrow"/>
              <a:cs typeface="Arial Narrow"/>
            </a:endParaRPr>
          </a:p>
          <a:p>
            <a:pPr lvl="2" marL="1155065" indent="-227965">
              <a:lnSpc>
                <a:spcPct val="100000"/>
              </a:lnSpc>
              <a:spcBef>
                <a:spcPts val="505"/>
              </a:spcBef>
              <a:buChar char="•"/>
              <a:tabLst>
                <a:tab pos="1155065" algn="l"/>
              </a:tabLst>
            </a:pPr>
            <a:r>
              <a:rPr dirty="0" sz="2000">
                <a:latin typeface="Arial Narrow"/>
                <a:cs typeface="Arial Narrow"/>
              </a:rPr>
              <a:t>Quality</a:t>
            </a:r>
            <a:r>
              <a:rPr dirty="0" sz="2000" spc="-30">
                <a:latin typeface="Arial Narrow"/>
                <a:cs typeface="Arial Narrow"/>
              </a:rPr>
              <a:t> </a:t>
            </a:r>
            <a:r>
              <a:rPr dirty="0" sz="2000">
                <a:latin typeface="Arial Narrow"/>
                <a:cs typeface="Arial Narrow"/>
              </a:rPr>
              <a:t>of</a:t>
            </a:r>
            <a:r>
              <a:rPr dirty="0" sz="2000" spc="-40">
                <a:latin typeface="Arial Narrow"/>
                <a:cs typeface="Arial Narrow"/>
              </a:rPr>
              <a:t> </a:t>
            </a:r>
            <a:r>
              <a:rPr dirty="0" sz="2000" spc="-20">
                <a:latin typeface="Arial Narrow"/>
                <a:cs typeface="Arial Narrow"/>
              </a:rPr>
              <a:t>life</a:t>
            </a:r>
            <a:endParaRPr sz="2000">
              <a:latin typeface="Arial Narrow"/>
              <a:cs typeface="Arial Narrow"/>
            </a:endParaRPr>
          </a:p>
          <a:p>
            <a:pPr lvl="1" marL="755650" marR="665480" indent="-285750">
              <a:lnSpc>
                <a:spcPct val="100000"/>
              </a:lnSpc>
              <a:spcBef>
                <a:spcPts val="505"/>
              </a:spcBef>
              <a:buChar char="–"/>
              <a:tabLst>
                <a:tab pos="755650" algn="l"/>
              </a:tabLst>
            </a:pPr>
            <a:r>
              <a:rPr dirty="0" sz="2000">
                <a:latin typeface="Arial Narrow"/>
                <a:cs typeface="Arial Narrow"/>
              </a:rPr>
              <a:t>Other</a:t>
            </a:r>
            <a:r>
              <a:rPr dirty="0" sz="2000" spc="-60">
                <a:latin typeface="Arial Narrow"/>
                <a:cs typeface="Arial Narrow"/>
              </a:rPr>
              <a:t> </a:t>
            </a:r>
            <a:r>
              <a:rPr dirty="0" sz="2000">
                <a:latin typeface="Arial Narrow"/>
                <a:cs typeface="Arial Narrow"/>
              </a:rPr>
              <a:t>physiological</a:t>
            </a:r>
            <a:r>
              <a:rPr dirty="0" sz="2000" spc="-55">
                <a:latin typeface="Arial Narrow"/>
                <a:cs typeface="Arial Narrow"/>
              </a:rPr>
              <a:t> </a:t>
            </a:r>
            <a:r>
              <a:rPr dirty="0" sz="2000">
                <a:latin typeface="Arial Narrow"/>
                <a:cs typeface="Arial Narrow"/>
              </a:rPr>
              <a:t>measures</a:t>
            </a:r>
            <a:r>
              <a:rPr dirty="0" sz="2000" spc="-55">
                <a:latin typeface="Arial Narrow"/>
                <a:cs typeface="Arial Narrow"/>
              </a:rPr>
              <a:t> </a:t>
            </a:r>
            <a:r>
              <a:rPr dirty="0" sz="2000">
                <a:latin typeface="Arial Narrow"/>
                <a:cs typeface="Arial Narrow"/>
              </a:rPr>
              <a:t>gain</a:t>
            </a:r>
            <a:r>
              <a:rPr dirty="0" sz="2000" spc="-60">
                <a:latin typeface="Arial Narrow"/>
                <a:cs typeface="Arial Narrow"/>
              </a:rPr>
              <a:t> </a:t>
            </a:r>
            <a:r>
              <a:rPr dirty="0" sz="2000">
                <a:latin typeface="Arial Narrow"/>
                <a:cs typeface="Arial Narrow"/>
              </a:rPr>
              <a:t>their</a:t>
            </a:r>
            <a:r>
              <a:rPr dirty="0" sz="2000" spc="-55">
                <a:latin typeface="Arial Narrow"/>
                <a:cs typeface="Arial Narrow"/>
              </a:rPr>
              <a:t> </a:t>
            </a:r>
            <a:r>
              <a:rPr dirty="0" sz="2000">
                <a:latin typeface="Arial Narrow"/>
                <a:cs typeface="Arial Narrow"/>
              </a:rPr>
              <a:t>validity</a:t>
            </a:r>
            <a:r>
              <a:rPr dirty="0" sz="2000" spc="-55">
                <a:latin typeface="Arial Narrow"/>
                <a:cs typeface="Arial Narrow"/>
              </a:rPr>
              <a:t> </a:t>
            </a:r>
            <a:r>
              <a:rPr dirty="0" sz="2000">
                <a:latin typeface="Arial Narrow"/>
                <a:cs typeface="Arial Narrow"/>
              </a:rPr>
              <a:t>through</a:t>
            </a:r>
            <a:r>
              <a:rPr dirty="0" sz="2000" spc="-60">
                <a:latin typeface="Arial Narrow"/>
                <a:cs typeface="Arial Narrow"/>
              </a:rPr>
              <a:t> </a:t>
            </a:r>
            <a:r>
              <a:rPr dirty="0" sz="2000">
                <a:latin typeface="Arial Narrow"/>
                <a:cs typeface="Arial Narrow"/>
              </a:rPr>
              <a:t>evidence</a:t>
            </a:r>
            <a:r>
              <a:rPr dirty="0" sz="2000" spc="-60">
                <a:latin typeface="Arial Narrow"/>
                <a:cs typeface="Arial Narrow"/>
              </a:rPr>
              <a:t> </a:t>
            </a:r>
            <a:r>
              <a:rPr dirty="0" sz="2000" spc="-25">
                <a:latin typeface="Arial Narrow"/>
                <a:cs typeface="Arial Narrow"/>
              </a:rPr>
              <a:t>of </a:t>
            </a:r>
            <a:r>
              <a:rPr dirty="0" sz="2000">
                <a:latin typeface="Arial Narrow"/>
                <a:cs typeface="Arial Narrow"/>
              </a:rPr>
              <a:t>association</a:t>
            </a:r>
            <a:r>
              <a:rPr dirty="0" sz="2000" spc="-50">
                <a:latin typeface="Arial Narrow"/>
                <a:cs typeface="Arial Narrow"/>
              </a:rPr>
              <a:t> </a:t>
            </a:r>
            <a:r>
              <a:rPr dirty="0" sz="2000">
                <a:latin typeface="Arial Narrow"/>
                <a:cs typeface="Arial Narrow"/>
              </a:rPr>
              <a:t>with</a:t>
            </a:r>
            <a:r>
              <a:rPr dirty="0" sz="2000" spc="-50">
                <a:latin typeface="Arial Narrow"/>
                <a:cs typeface="Arial Narrow"/>
              </a:rPr>
              <a:t> </a:t>
            </a:r>
            <a:r>
              <a:rPr dirty="0" sz="2000">
                <a:latin typeface="Arial Narrow"/>
                <a:cs typeface="Arial Narrow"/>
              </a:rPr>
              <a:t>these</a:t>
            </a:r>
            <a:r>
              <a:rPr dirty="0" sz="2000" spc="-50">
                <a:latin typeface="Arial Narrow"/>
                <a:cs typeface="Arial Narrow"/>
              </a:rPr>
              <a:t> </a:t>
            </a:r>
            <a:r>
              <a:rPr dirty="0" sz="2000">
                <a:latin typeface="Arial Narrow"/>
                <a:cs typeface="Arial Narrow"/>
              </a:rPr>
              <a:t>two</a:t>
            </a:r>
            <a:r>
              <a:rPr dirty="0" sz="2000" spc="-50">
                <a:latin typeface="Arial Narrow"/>
                <a:cs typeface="Arial Narrow"/>
              </a:rPr>
              <a:t> </a:t>
            </a:r>
            <a:r>
              <a:rPr dirty="0" sz="2000" spc="-10">
                <a:latin typeface="Arial Narrow"/>
                <a:cs typeface="Arial Narrow"/>
              </a:rPr>
              <a:t>constructs</a:t>
            </a:r>
            <a:endParaRPr sz="2000">
              <a:latin typeface="Arial Narrow"/>
              <a:cs typeface="Arial Narrow"/>
            </a:endParaRPr>
          </a:p>
          <a:p>
            <a:pPr lvl="1" marL="755015" indent="-285115">
              <a:lnSpc>
                <a:spcPct val="100000"/>
              </a:lnSpc>
              <a:spcBef>
                <a:spcPts val="500"/>
              </a:spcBef>
              <a:buChar char="–"/>
              <a:tabLst>
                <a:tab pos="755015" algn="l"/>
              </a:tabLst>
            </a:pPr>
            <a:r>
              <a:rPr dirty="0" sz="2000" spc="-10">
                <a:latin typeface="Arial Narrow"/>
                <a:cs typeface="Arial Narrow"/>
              </a:rPr>
              <a:t>Demonstrated</a:t>
            </a:r>
            <a:r>
              <a:rPr dirty="0" sz="2000" spc="-55">
                <a:latin typeface="Arial Narrow"/>
                <a:cs typeface="Arial Narrow"/>
              </a:rPr>
              <a:t> </a:t>
            </a:r>
            <a:r>
              <a:rPr dirty="0" sz="2000">
                <a:latin typeface="Arial Narrow"/>
                <a:cs typeface="Arial Narrow"/>
              </a:rPr>
              <a:t>validity</a:t>
            </a:r>
            <a:r>
              <a:rPr dirty="0" sz="2000" spc="-45">
                <a:latin typeface="Arial Narrow"/>
                <a:cs typeface="Arial Narrow"/>
              </a:rPr>
              <a:t> </a:t>
            </a:r>
            <a:r>
              <a:rPr dirty="0" sz="2000">
                <a:latin typeface="Arial Narrow"/>
                <a:cs typeface="Arial Narrow"/>
              </a:rPr>
              <a:t>of</a:t>
            </a:r>
            <a:r>
              <a:rPr dirty="0" sz="2000" spc="-55">
                <a:latin typeface="Arial Narrow"/>
                <a:cs typeface="Arial Narrow"/>
              </a:rPr>
              <a:t> </a:t>
            </a:r>
            <a:r>
              <a:rPr dirty="0" sz="2000">
                <a:latin typeface="Arial Narrow"/>
                <a:cs typeface="Arial Narrow"/>
              </a:rPr>
              <a:t>general</a:t>
            </a:r>
            <a:r>
              <a:rPr dirty="0" sz="2000" spc="-50">
                <a:latin typeface="Arial Narrow"/>
                <a:cs typeface="Arial Narrow"/>
              </a:rPr>
              <a:t> </a:t>
            </a:r>
            <a:r>
              <a:rPr dirty="0" sz="2000">
                <a:latin typeface="Arial Narrow"/>
                <a:cs typeface="Arial Narrow"/>
              </a:rPr>
              <a:t>health</a:t>
            </a:r>
            <a:r>
              <a:rPr dirty="0" sz="2000" spc="-50">
                <a:latin typeface="Arial Narrow"/>
                <a:cs typeface="Arial Narrow"/>
              </a:rPr>
              <a:t> </a:t>
            </a:r>
            <a:r>
              <a:rPr dirty="0" sz="2000" spc="-10">
                <a:latin typeface="Arial Narrow"/>
                <a:cs typeface="Arial Narrow"/>
              </a:rPr>
              <a:t>measures</a:t>
            </a:r>
            <a:endParaRPr sz="2000">
              <a:latin typeface="Arial Narrow"/>
              <a:cs typeface="Arial Narrow"/>
            </a:endParaRPr>
          </a:p>
          <a:p>
            <a:pPr marL="354965" indent="-342265">
              <a:lnSpc>
                <a:spcPct val="100000"/>
              </a:lnSpc>
              <a:spcBef>
                <a:spcPts val="385"/>
              </a:spcBef>
              <a:buFont typeface="Arial Narrow"/>
              <a:buChar char="•"/>
              <a:tabLst>
                <a:tab pos="354965" algn="l"/>
              </a:tabLst>
            </a:pPr>
            <a:r>
              <a:rPr dirty="0" sz="2000" b="1">
                <a:latin typeface="Arial Narrow"/>
                <a:cs typeface="Arial Narrow"/>
              </a:rPr>
              <a:t>Kaplan</a:t>
            </a:r>
            <a:r>
              <a:rPr dirty="0" sz="2000" spc="-45" b="1">
                <a:latin typeface="Arial Narrow"/>
                <a:cs typeface="Arial Narrow"/>
              </a:rPr>
              <a:t> </a:t>
            </a:r>
            <a:r>
              <a:rPr dirty="0" sz="2000" b="1">
                <a:latin typeface="Arial Narrow"/>
                <a:cs typeface="Arial Narrow"/>
              </a:rPr>
              <a:t>&amp;</a:t>
            </a:r>
            <a:r>
              <a:rPr dirty="0" sz="2000" spc="-40" b="1">
                <a:latin typeface="Arial Narrow"/>
                <a:cs typeface="Arial Narrow"/>
              </a:rPr>
              <a:t> </a:t>
            </a:r>
            <a:r>
              <a:rPr dirty="0" sz="2000" b="1">
                <a:latin typeface="Arial Narrow"/>
                <a:cs typeface="Arial Narrow"/>
              </a:rPr>
              <a:t>Bush</a:t>
            </a:r>
            <a:r>
              <a:rPr dirty="0" sz="2000" spc="-45" b="1">
                <a:latin typeface="Arial Narrow"/>
                <a:cs typeface="Arial Narrow"/>
              </a:rPr>
              <a:t> </a:t>
            </a:r>
            <a:r>
              <a:rPr dirty="0" sz="2000" spc="-10" b="1">
                <a:latin typeface="Arial Narrow"/>
                <a:cs typeface="Arial Narrow"/>
              </a:rPr>
              <a:t>(1982)</a:t>
            </a:r>
            <a:endParaRPr sz="2000">
              <a:latin typeface="Arial Narrow"/>
              <a:cs typeface="Arial Narrow"/>
            </a:endParaRPr>
          </a:p>
          <a:p>
            <a:pPr lvl="1" marL="755650" marR="5080" indent="-285750">
              <a:lnSpc>
                <a:spcPct val="100000"/>
              </a:lnSpc>
              <a:spcBef>
                <a:spcPts val="505"/>
              </a:spcBef>
              <a:buChar char="–"/>
              <a:tabLst>
                <a:tab pos="755650" algn="l"/>
              </a:tabLst>
            </a:pPr>
            <a:r>
              <a:rPr dirty="0" sz="2000">
                <a:latin typeface="Arial Narrow"/>
                <a:cs typeface="Arial Narrow"/>
              </a:rPr>
              <a:t>Offered</a:t>
            </a:r>
            <a:r>
              <a:rPr dirty="0" sz="2000" spc="-40">
                <a:latin typeface="Arial Narrow"/>
                <a:cs typeface="Arial Narrow"/>
              </a:rPr>
              <a:t> </a:t>
            </a:r>
            <a:r>
              <a:rPr dirty="0" sz="2000">
                <a:latin typeface="Arial Narrow"/>
                <a:cs typeface="Arial Narrow"/>
              </a:rPr>
              <a:t>model</a:t>
            </a:r>
            <a:r>
              <a:rPr dirty="0" sz="2000" spc="-35">
                <a:latin typeface="Arial Narrow"/>
                <a:cs typeface="Arial Narrow"/>
              </a:rPr>
              <a:t> </a:t>
            </a:r>
            <a:r>
              <a:rPr dirty="0" sz="2000">
                <a:latin typeface="Arial Narrow"/>
                <a:cs typeface="Arial Narrow"/>
              </a:rPr>
              <a:t>for</a:t>
            </a:r>
            <a:r>
              <a:rPr dirty="0" sz="2000" spc="-30">
                <a:latin typeface="Arial Narrow"/>
                <a:cs typeface="Arial Narrow"/>
              </a:rPr>
              <a:t> </a:t>
            </a:r>
            <a:r>
              <a:rPr dirty="0" sz="2000">
                <a:latin typeface="Arial Narrow"/>
                <a:cs typeface="Arial Narrow"/>
              </a:rPr>
              <a:t>estimating</a:t>
            </a:r>
            <a:r>
              <a:rPr dirty="0" sz="2000" spc="-35">
                <a:latin typeface="Arial Narrow"/>
                <a:cs typeface="Arial Narrow"/>
              </a:rPr>
              <a:t> </a:t>
            </a:r>
            <a:r>
              <a:rPr dirty="0" sz="2000">
                <a:latin typeface="Arial Narrow"/>
                <a:cs typeface="Arial Narrow"/>
              </a:rPr>
              <a:t>the</a:t>
            </a:r>
            <a:r>
              <a:rPr dirty="0" sz="2000" spc="-40">
                <a:latin typeface="Arial Narrow"/>
                <a:cs typeface="Arial Narrow"/>
              </a:rPr>
              <a:t> </a:t>
            </a:r>
            <a:r>
              <a:rPr dirty="0" sz="2000" spc="-10">
                <a:latin typeface="Arial Narrow"/>
                <a:cs typeface="Arial Narrow"/>
              </a:rPr>
              <a:t>cost/effectiveness</a:t>
            </a:r>
            <a:r>
              <a:rPr dirty="0" sz="2000" spc="-30">
                <a:latin typeface="Arial Narrow"/>
                <a:cs typeface="Arial Narrow"/>
              </a:rPr>
              <a:t> </a:t>
            </a:r>
            <a:r>
              <a:rPr dirty="0" sz="2000">
                <a:latin typeface="Arial Narrow"/>
                <a:cs typeface="Arial Narrow"/>
              </a:rPr>
              <a:t>of</a:t>
            </a:r>
            <a:r>
              <a:rPr dirty="0" sz="2000" spc="-40">
                <a:latin typeface="Arial Narrow"/>
                <a:cs typeface="Arial Narrow"/>
              </a:rPr>
              <a:t> </a:t>
            </a:r>
            <a:r>
              <a:rPr dirty="0" sz="2000">
                <a:latin typeface="Arial Narrow"/>
                <a:cs typeface="Arial Narrow"/>
              </a:rPr>
              <a:t>health</a:t>
            </a:r>
            <a:r>
              <a:rPr dirty="0" sz="2000" spc="-35">
                <a:latin typeface="Arial Narrow"/>
                <a:cs typeface="Arial Narrow"/>
              </a:rPr>
              <a:t> </a:t>
            </a:r>
            <a:r>
              <a:rPr dirty="0" sz="2000">
                <a:latin typeface="Arial Narrow"/>
                <a:cs typeface="Arial Narrow"/>
              </a:rPr>
              <a:t>care</a:t>
            </a:r>
            <a:r>
              <a:rPr dirty="0" sz="2000" spc="-40">
                <a:latin typeface="Arial Narrow"/>
                <a:cs typeface="Arial Narrow"/>
              </a:rPr>
              <a:t> </a:t>
            </a:r>
            <a:r>
              <a:rPr dirty="0" sz="2000">
                <a:latin typeface="Arial Narrow"/>
                <a:cs typeface="Arial Narrow"/>
              </a:rPr>
              <a:t>using</a:t>
            </a:r>
            <a:r>
              <a:rPr dirty="0" sz="2000" spc="-35">
                <a:latin typeface="Arial Narrow"/>
                <a:cs typeface="Arial Narrow"/>
              </a:rPr>
              <a:t> </a:t>
            </a:r>
            <a:r>
              <a:rPr dirty="0" sz="2000" spc="-25">
                <a:latin typeface="Arial Narrow"/>
                <a:cs typeface="Arial Narrow"/>
              </a:rPr>
              <a:t>the </a:t>
            </a:r>
            <a:r>
              <a:rPr dirty="0" sz="2000">
                <a:latin typeface="Arial Narrow"/>
                <a:cs typeface="Arial Narrow"/>
              </a:rPr>
              <a:t>using</a:t>
            </a:r>
            <a:r>
              <a:rPr dirty="0" sz="2000" spc="-55">
                <a:latin typeface="Arial Narrow"/>
                <a:cs typeface="Arial Narrow"/>
              </a:rPr>
              <a:t> </a:t>
            </a:r>
            <a:r>
              <a:rPr dirty="0" sz="2000">
                <a:latin typeface="Arial Narrow"/>
                <a:cs typeface="Arial Narrow"/>
              </a:rPr>
              <a:t>these</a:t>
            </a:r>
            <a:r>
              <a:rPr dirty="0" sz="2000" spc="-55">
                <a:latin typeface="Arial Narrow"/>
                <a:cs typeface="Arial Narrow"/>
              </a:rPr>
              <a:t> </a:t>
            </a:r>
            <a:r>
              <a:rPr dirty="0" sz="2000">
                <a:latin typeface="Arial Narrow"/>
                <a:cs typeface="Arial Narrow"/>
              </a:rPr>
              <a:t>methods</a:t>
            </a:r>
            <a:r>
              <a:rPr dirty="0" sz="2000" spc="-55">
                <a:latin typeface="Arial Narrow"/>
                <a:cs typeface="Arial Narrow"/>
              </a:rPr>
              <a:t> </a:t>
            </a:r>
            <a:r>
              <a:rPr dirty="0" sz="2000">
                <a:latin typeface="Arial Narrow"/>
                <a:cs typeface="Arial Narrow"/>
              </a:rPr>
              <a:t>and</a:t>
            </a:r>
            <a:r>
              <a:rPr dirty="0" sz="2000" spc="-55">
                <a:latin typeface="Arial Narrow"/>
                <a:cs typeface="Arial Narrow"/>
              </a:rPr>
              <a:t> </a:t>
            </a:r>
            <a:r>
              <a:rPr dirty="0" sz="2000">
                <a:latin typeface="Arial Narrow"/>
                <a:cs typeface="Arial Narrow"/>
              </a:rPr>
              <a:t>proposed</a:t>
            </a:r>
            <a:r>
              <a:rPr dirty="0" sz="2000" spc="-55">
                <a:latin typeface="Arial Narrow"/>
                <a:cs typeface="Arial Narrow"/>
              </a:rPr>
              <a:t> </a:t>
            </a:r>
            <a:r>
              <a:rPr dirty="0" sz="2000">
                <a:latin typeface="Arial Narrow"/>
                <a:cs typeface="Arial Narrow"/>
              </a:rPr>
              <a:t>cost/utility</a:t>
            </a:r>
            <a:r>
              <a:rPr dirty="0" sz="2000" spc="-55">
                <a:latin typeface="Arial Narrow"/>
                <a:cs typeface="Arial Narrow"/>
              </a:rPr>
              <a:t> </a:t>
            </a:r>
            <a:r>
              <a:rPr dirty="0" sz="2000">
                <a:latin typeface="Arial Narrow"/>
                <a:cs typeface="Arial Narrow"/>
              </a:rPr>
              <a:t>methods</a:t>
            </a:r>
            <a:r>
              <a:rPr dirty="0" sz="2000" spc="-55">
                <a:latin typeface="Arial Narrow"/>
                <a:cs typeface="Arial Narrow"/>
              </a:rPr>
              <a:t> </a:t>
            </a:r>
            <a:r>
              <a:rPr dirty="0" sz="2000">
                <a:latin typeface="Arial Narrow"/>
                <a:cs typeface="Arial Narrow"/>
              </a:rPr>
              <a:t>using</a:t>
            </a:r>
            <a:r>
              <a:rPr dirty="0" sz="2000" spc="-50">
                <a:latin typeface="Arial Narrow"/>
                <a:cs typeface="Arial Narrow"/>
              </a:rPr>
              <a:t> </a:t>
            </a:r>
            <a:r>
              <a:rPr dirty="0" sz="2000" spc="-20">
                <a:latin typeface="Arial Narrow"/>
                <a:cs typeface="Arial Narrow"/>
              </a:rPr>
              <a:t>QALY</a:t>
            </a:r>
            <a:endParaRPr sz="2000">
              <a:latin typeface="Arial Narrow"/>
              <a:cs typeface="Arial Narrow"/>
            </a:endParaRPr>
          </a:p>
          <a:p>
            <a:pPr marL="354965" indent="-342265">
              <a:lnSpc>
                <a:spcPct val="100000"/>
              </a:lnSpc>
              <a:spcBef>
                <a:spcPts val="505"/>
              </a:spcBef>
              <a:buFont typeface="Arial Narrow"/>
              <a:buChar char="•"/>
              <a:tabLst>
                <a:tab pos="354965" algn="l"/>
              </a:tabLst>
            </a:pPr>
            <a:r>
              <a:rPr dirty="0" sz="2000" b="1">
                <a:latin typeface="Arial Narrow"/>
                <a:cs typeface="Arial Narrow"/>
              </a:rPr>
              <a:t>Kaplan</a:t>
            </a:r>
            <a:r>
              <a:rPr dirty="0" sz="2000" spc="-65" b="1">
                <a:latin typeface="Arial Narrow"/>
                <a:cs typeface="Arial Narrow"/>
              </a:rPr>
              <a:t> </a:t>
            </a:r>
            <a:r>
              <a:rPr dirty="0" sz="2000" spc="-10" b="1">
                <a:latin typeface="Arial Narrow"/>
                <a:cs typeface="Arial Narrow"/>
              </a:rPr>
              <a:t>(1990)</a:t>
            </a:r>
            <a:endParaRPr sz="2000">
              <a:latin typeface="Arial Narrow"/>
              <a:cs typeface="Arial Narrow"/>
            </a:endParaRPr>
          </a:p>
          <a:p>
            <a:pPr lvl="1" marL="755015" indent="-285115">
              <a:lnSpc>
                <a:spcPct val="100000"/>
              </a:lnSpc>
              <a:spcBef>
                <a:spcPts val="605"/>
              </a:spcBef>
              <a:buChar char="–"/>
              <a:tabLst>
                <a:tab pos="755015" algn="l"/>
              </a:tabLst>
            </a:pPr>
            <a:r>
              <a:rPr dirty="0" sz="2000">
                <a:latin typeface="Arial Narrow"/>
                <a:cs typeface="Arial Narrow"/>
              </a:rPr>
              <a:t>Behavior</a:t>
            </a:r>
            <a:r>
              <a:rPr dirty="0" sz="2000" spc="-45">
                <a:latin typeface="Arial Narrow"/>
                <a:cs typeface="Arial Narrow"/>
              </a:rPr>
              <a:t> </a:t>
            </a:r>
            <a:r>
              <a:rPr dirty="0" sz="2000">
                <a:latin typeface="Arial Narrow"/>
                <a:cs typeface="Arial Narrow"/>
              </a:rPr>
              <a:t>as</a:t>
            </a:r>
            <a:r>
              <a:rPr dirty="0" sz="2000" spc="-45">
                <a:latin typeface="Arial Narrow"/>
                <a:cs typeface="Arial Narrow"/>
              </a:rPr>
              <a:t> </a:t>
            </a:r>
            <a:r>
              <a:rPr dirty="0" sz="2000">
                <a:latin typeface="Arial Narrow"/>
                <a:cs typeface="Arial Narrow"/>
              </a:rPr>
              <a:t>the</a:t>
            </a:r>
            <a:r>
              <a:rPr dirty="0" sz="2000" spc="-45">
                <a:latin typeface="Arial Narrow"/>
                <a:cs typeface="Arial Narrow"/>
              </a:rPr>
              <a:t> </a:t>
            </a:r>
            <a:r>
              <a:rPr dirty="0" sz="2000">
                <a:latin typeface="Arial Narrow"/>
                <a:cs typeface="Arial Narrow"/>
              </a:rPr>
              <a:t>central</a:t>
            </a:r>
            <a:r>
              <a:rPr dirty="0" sz="2000" spc="-4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outcome</a:t>
            </a:r>
            <a:r>
              <a:rPr dirty="0" sz="2400" spc="-4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in</a:t>
            </a:r>
            <a:r>
              <a:rPr dirty="0" sz="2400" spc="-45">
                <a:latin typeface="Arial Narrow"/>
                <a:cs typeface="Arial Narrow"/>
              </a:rPr>
              <a:t> </a:t>
            </a:r>
            <a:r>
              <a:rPr dirty="0" sz="2400" spc="-10">
                <a:latin typeface="Arial Narrow"/>
                <a:cs typeface="Arial Narrow"/>
              </a:rPr>
              <a:t>heatlhcare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350452" y="6546653"/>
            <a:ext cx="1370965" cy="171450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1000" spc="-10">
                <a:latin typeface="Arial Narrow"/>
                <a:cs typeface="Arial Narrow"/>
                <a:hlinkClick r:id="rId2"/>
              </a:rPr>
              <a:t>www.healthmeasurement.org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8" name="object 8" descr="$PPTXTitle"/>
          <p:cNvSpPr txBox="1">
            <a:spLocks noGrp="1"/>
          </p:cNvSpPr>
          <p:nvPr>
            <p:ph type="title"/>
          </p:nvPr>
        </p:nvSpPr>
        <p:spPr>
          <a:xfrm>
            <a:off x="1874043" y="424179"/>
            <a:ext cx="5397500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>
                <a:solidFill>
                  <a:srgbClr val="FFFFFF"/>
                </a:solidFill>
              </a:rPr>
              <a:t>40</a:t>
            </a:r>
            <a:r>
              <a:rPr dirty="0" sz="2800" spc="-20">
                <a:solidFill>
                  <a:srgbClr val="FFFFFF"/>
                </a:solidFill>
              </a:rPr>
              <a:t> </a:t>
            </a:r>
            <a:r>
              <a:rPr dirty="0" sz="2800">
                <a:solidFill>
                  <a:srgbClr val="FFFFFF"/>
                </a:solidFill>
              </a:rPr>
              <a:t>years</a:t>
            </a:r>
            <a:r>
              <a:rPr dirty="0" sz="2800" spc="-20">
                <a:solidFill>
                  <a:srgbClr val="FFFFFF"/>
                </a:solidFill>
              </a:rPr>
              <a:t> </a:t>
            </a:r>
            <a:r>
              <a:rPr dirty="0" sz="2800">
                <a:solidFill>
                  <a:srgbClr val="FFFFFF"/>
                </a:solidFill>
              </a:rPr>
              <a:t>of</a:t>
            </a:r>
            <a:r>
              <a:rPr dirty="0" sz="2800" spc="-15">
                <a:solidFill>
                  <a:srgbClr val="FFFFFF"/>
                </a:solidFill>
              </a:rPr>
              <a:t> </a:t>
            </a:r>
            <a:r>
              <a:rPr dirty="0" sz="2800">
                <a:solidFill>
                  <a:srgbClr val="FFFFFF"/>
                </a:solidFill>
              </a:rPr>
              <a:t>making</a:t>
            </a:r>
            <a:r>
              <a:rPr dirty="0" sz="2800" spc="-20">
                <a:solidFill>
                  <a:srgbClr val="FFFFFF"/>
                </a:solidFill>
              </a:rPr>
              <a:t> </a:t>
            </a:r>
            <a:r>
              <a:rPr dirty="0" sz="2800">
                <a:solidFill>
                  <a:srgbClr val="FFFFFF"/>
                </a:solidFill>
              </a:rPr>
              <a:t>the</a:t>
            </a:r>
            <a:r>
              <a:rPr dirty="0" sz="2800" spc="-20">
                <a:solidFill>
                  <a:srgbClr val="FFFFFF"/>
                </a:solidFill>
              </a:rPr>
              <a:t> </a:t>
            </a:r>
            <a:r>
              <a:rPr dirty="0" sz="2800">
                <a:solidFill>
                  <a:srgbClr val="FFFFFF"/>
                </a:solidFill>
              </a:rPr>
              <a:t>same</a:t>
            </a:r>
            <a:r>
              <a:rPr dirty="0" sz="2800" spc="-15">
                <a:solidFill>
                  <a:srgbClr val="FFFFFF"/>
                </a:solidFill>
              </a:rPr>
              <a:t> </a:t>
            </a:r>
            <a:r>
              <a:rPr dirty="0" sz="2800" spc="-10">
                <a:solidFill>
                  <a:srgbClr val="FFFFFF"/>
                </a:solidFill>
              </a:rPr>
              <a:t>argument</a:t>
            </a:r>
            <a:endParaRPr sz="28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1539081" y="606044"/>
            <a:ext cx="6068695" cy="1119505"/>
          </a:xfrm>
          <a:prstGeom prst="rect"/>
        </p:spPr>
        <p:txBody>
          <a:bodyPr wrap="square" lIns="0" tIns="29844" rIns="0" bIns="0" rtlCol="0" vert="horz">
            <a:spAutoFit/>
          </a:bodyPr>
          <a:lstStyle/>
          <a:p>
            <a:pPr marL="2158365" marR="5080" indent="-2146300">
              <a:lnSpc>
                <a:spcPts val="4290"/>
              </a:lnSpc>
              <a:spcBef>
                <a:spcPts val="234"/>
              </a:spcBef>
            </a:pPr>
            <a:r>
              <a:rPr dirty="0"/>
              <a:t>What</a:t>
            </a:r>
            <a:r>
              <a:rPr dirty="0" spc="-30"/>
              <a:t> </a:t>
            </a:r>
            <a:r>
              <a:rPr dirty="0"/>
              <a:t>Do</a:t>
            </a:r>
            <a:r>
              <a:rPr dirty="0" spc="-35"/>
              <a:t> </a:t>
            </a:r>
            <a:r>
              <a:rPr dirty="0"/>
              <a:t>Our</a:t>
            </a:r>
            <a:r>
              <a:rPr dirty="0" spc="-30"/>
              <a:t> </a:t>
            </a:r>
            <a:r>
              <a:rPr dirty="0"/>
              <a:t>Colleagues</a:t>
            </a:r>
            <a:r>
              <a:rPr dirty="0" spc="-35"/>
              <a:t> </a:t>
            </a:r>
            <a:r>
              <a:rPr dirty="0"/>
              <a:t>Prefer</a:t>
            </a:r>
            <a:r>
              <a:rPr dirty="0" spc="-30"/>
              <a:t> </a:t>
            </a:r>
            <a:r>
              <a:rPr dirty="0" spc="-25"/>
              <a:t>to </a:t>
            </a:r>
            <a:r>
              <a:rPr dirty="0" spc="-10"/>
              <a:t>Measure?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idx="2" sz="half"/>
          </p:nvPr>
        </p:nvSpPr>
        <p:spPr>
          <a:prstGeom prst="rect"/>
        </p:spPr>
        <p:txBody>
          <a:bodyPr wrap="square" lIns="0" tIns="33655" rIns="0" bIns="0" rtlCol="0" vert="horz">
            <a:spAutoFit/>
          </a:bodyPr>
          <a:lstStyle/>
          <a:p>
            <a:pPr marL="355600" marR="1338580" indent="-342900">
              <a:lnSpc>
                <a:spcPts val="4290"/>
              </a:lnSpc>
              <a:spcBef>
                <a:spcPts val="265"/>
              </a:spcBef>
              <a:buFont typeface="Arial Narrow"/>
              <a:buChar char="•"/>
              <a:tabLst>
                <a:tab pos="355600" algn="l"/>
              </a:tabLst>
            </a:pPr>
            <a:r>
              <a:rPr dirty="0"/>
              <a:t>….</a:t>
            </a:r>
            <a:r>
              <a:rPr dirty="0" spc="-10"/>
              <a:t> </a:t>
            </a:r>
            <a:r>
              <a:rPr dirty="0" spc="-20"/>
              <a:t>Blood </a:t>
            </a:r>
            <a:r>
              <a:rPr dirty="0" spc="-10"/>
              <a:t>pressure</a:t>
            </a:r>
          </a:p>
          <a:p>
            <a:pPr marL="354965" indent="-342265">
              <a:lnSpc>
                <a:spcPct val="100000"/>
              </a:lnSpc>
              <a:spcBef>
                <a:spcPts val="760"/>
              </a:spcBef>
              <a:buFont typeface="Arial Narrow"/>
              <a:buChar char="•"/>
              <a:tabLst>
                <a:tab pos="354965" algn="l"/>
              </a:tabLst>
            </a:pPr>
            <a:r>
              <a:rPr dirty="0" spc="-10"/>
              <a:t>Weight</a:t>
            </a:r>
          </a:p>
          <a:p>
            <a:pPr marL="355600" marR="651510" indent="-342900">
              <a:lnSpc>
                <a:spcPts val="4290"/>
              </a:lnSpc>
              <a:spcBef>
                <a:spcPts val="1030"/>
              </a:spcBef>
              <a:buFont typeface="Arial Narrow"/>
              <a:buChar char="•"/>
              <a:tabLst>
                <a:tab pos="355600" algn="l"/>
              </a:tabLst>
            </a:pPr>
            <a:r>
              <a:rPr dirty="0" spc="-10"/>
              <a:t>Glycosylated Hemoglobin</a:t>
            </a:r>
          </a:p>
          <a:p>
            <a:pPr marL="354965" indent="-342265">
              <a:lnSpc>
                <a:spcPct val="100000"/>
              </a:lnSpc>
              <a:spcBef>
                <a:spcPts val="755"/>
              </a:spcBef>
              <a:buFont typeface="Arial Narrow"/>
              <a:buChar char="•"/>
              <a:tabLst>
                <a:tab pos="354965" algn="l"/>
              </a:tabLst>
            </a:pPr>
            <a:r>
              <a:rPr dirty="0" spc="-10"/>
              <a:t>Cortisol</a:t>
            </a:r>
          </a:p>
          <a:p>
            <a:pPr marL="354965" indent="-342265">
              <a:lnSpc>
                <a:spcPct val="100000"/>
              </a:lnSpc>
              <a:spcBef>
                <a:spcPts val="890"/>
              </a:spcBef>
              <a:buFont typeface="Arial Narrow"/>
              <a:buChar char="•"/>
              <a:tabLst>
                <a:tab pos="354965" algn="l"/>
              </a:tabLst>
            </a:pPr>
            <a:r>
              <a:rPr dirty="0"/>
              <a:t>Avoid</a:t>
            </a:r>
            <a:r>
              <a:rPr dirty="0" spc="-30"/>
              <a:t> </a:t>
            </a:r>
            <a:r>
              <a:rPr dirty="0"/>
              <a:t>self</a:t>
            </a:r>
            <a:r>
              <a:rPr dirty="0" spc="-25"/>
              <a:t> </a:t>
            </a:r>
            <a:r>
              <a:rPr dirty="0" spc="-10"/>
              <a:t>report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961890" y="1658620"/>
            <a:ext cx="3442335" cy="1823720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354965" marR="5080" indent="-342900">
              <a:lnSpc>
                <a:spcPct val="101099"/>
              </a:lnSpc>
              <a:spcBef>
                <a:spcPts val="60"/>
              </a:spcBef>
              <a:buFont typeface="Arial Narrow"/>
              <a:buChar char="•"/>
              <a:tabLst>
                <a:tab pos="354965" algn="l"/>
              </a:tabLst>
            </a:pPr>
            <a:r>
              <a:rPr dirty="0" sz="2800" b="1">
                <a:latin typeface="Arial Narrow"/>
                <a:cs typeface="Arial Narrow"/>
              </a:rPr>
              <a:t>Information</a:t>
            </a:r>
            <a:r>
              <a:rPr dirty="0" sz="2800" spc="-70" b="1">
                <a:latin typeface="Arial Narrow"/>
                <a:cs typeface="Arial Narrow"/>
              </a:rPr>
              <a:t> </a:t>
            </a:r>
            <a:r>
              <a:rPr dirty="0" sz="2800" spc="-25" b="1">
                <a:latin typeface="Arial Narrow"/>
                <a:cs typeface="Arial Narrow"/>
              </a:rPr>
              <a:t>is </a:t>
            </a:r>
            <a:r>
              <a:rPr dirty="0" sz="2800" b="1">
                <a:latin typeface="Arial Narrow"/>
                <a:cs typeface="Arial Narrow"/>
              </a:rPr>
              <a:t>meaningful</a:t>
            </a:r>
            <a:r>
              <a:rPr dirty="0" sz="2800" spc="-35" b="1">
                <a:latin typeface="Arial Narrow"/>
                <a:cs typeface="Arial Narrow"/>
              </a:rPr>
              <a:t> </a:t>
            </a:r>
            <a:r>
              <a:rPr dirty="0" sz="2800" b="1">
                <a:latin typeface="Arial Narrow"/>
                <a:cs typeface="Arial Narrow"/>
              </a:rPr>
              <a:t>if</a:t>
            </a:r>
            <a:r>
              <a:rPr dirty="0" sz="2800" spc="-25" b="1">
                <a:latin typeface="Arial Narrow"/>
                <a:cs typeface="Arial Narrow"/>
              </a:rPr>
              <a:t> </a:t>
            </a:r>
            <a:r>
              <a:rPr dirty="0" sz="2800" b="1">
                <a:latin typeface="Arial Narrow"/>
                <a:cs typeface="Arial Narrow"/>
              </a:rPr>
              <a:t>it</a:t>
            </a:r>
            <a:r>
              <a:rPr dirty="0" sz="2800" spc="-20" b="1">
                <a:latin typeface="Arial Narrow"/>
                <a:cs typeface="Arial Narrow"/>
              </a:rPr>
              <a:t> </a:t>
            </a:r>
            <a:r>
              <a:rPr dirty="0" sz="2800" spc="-10" b="1">
                <a:latin typeface="Arial Narrow"/>
                <a:cs typeface="Arial Narrow"/>
              </a:rPr>
              <a:t>comes </a:t>
            </a:r>
            <a:r>
              <a:rPr dirty="0" sz="2800" b="1">
                <a:latin typeface="Arial Narrow"/>
                <a:cs typeface="Arial Narrow"/>
              </a:rPr>
              <a:t>from</a:t>
            </a:r>
            <a:r>
              <a:rPr dirty="0" sz="2800" spc="-25" b="1">
                <a:latin typeface="Arial Narrow"/>
                <a:cs typeface="Arial Narrow"/>
              </a:rPr>
              <a:t> </a:t>
            </a:r>
            <a:r>
              <a:rPr dirty="0" sz="2800" b="1">
                <a:latin typeface="Arial Narrow"/>
                <a:cs typeface="Arial Narrow"/>
              </a:rPr>
              <a:t>your</a:t>
            </a:r>
            <a:r>
              <a:rPr dirty="0" sz="2800" spc="-25" b="1">
                <a:latin typeface="Arial Narrow"/>
                <a:cs typeface="Arial Narrow"/>
              </a:rPr>
              <a:t> </a:t>
            </a:r>
            <a:r>
              <a:rPr dirty="0" sz="2800" spc="-10" b="1">
                <a:latin typeface="Arial Narrow"/>
                <a:cs typeface="Arial Narrow"/>
              </a:rPr>
              <a:t>veins</a:t>
            </a:r>
            <a:endParaRPr sz="2800">
              <a:latin typeface="Arial Narrow"/>
              <a:cs typeface="Arial Narrow"/>
            </a:endParaRPr>
          </a:p>
          <a:p>
            <a:pPr marL="354965" indent="-342265">
              <a:lnSpc>
                <a:spcPct val="100000"/>
              </a:lnSpc>
              <a:spcBef>
                <a:spcPts val="650"/>
              </a:spcBef>
              <a:buFont typeface="Arial Narrow"/>
              <a:buChar char="•"/>
              <a:tabLst>
                <a:tab pos="354965" algn="l"/>
              </a:tabLst>
            </a:pPr>
            <a:r>
              <a:rPr dirty="0" sz="2800" b="1">
                <a:latin typeface="Arial Narrow"/>
                <a:cs typeface="Arial Narrow"/>
              </a:rPr>
              <a:t>Not</a:t>
            </a:r>
            <a:r>
              <a:rPr dirty="0" sz="2800" spc="-30" b="1">
                <a:latin typeface="Arial Narrow"/>
                <a:cs typeface="Arial Narrow"/>
              </a:rPr>
              <a:t> </a:t>
            </a:r>
            <a:r>
              <a:rPr dirty="0" sz="2800" b="1">
                <a:latin typeface="Arial Narrow"/>
                <a:cs typeface="Arial Narrow"/>
              </a:rPr>
              <a:t>from</a:t>
            </a:r>
            <a:r>
              <a:rPr dirty="0" sz="2800" spc="-30" b="1">
                <a:latin typeface="Arial Narrow"/>
                <a:cs typeface="Arial Narrow"/>
              </a:rPr>
              <a:t> </a:t>
            </a:r>
            <a:r>
              <a:rPr dirty="0" sz="2800" b="1">
                <a:latin typeface="Arial Narrow"/>
                <a:cs typeface="Arial Narrow"/>
              </a:rPr>
              <a:t>your</a:t>
            </a:r>
            <a:r>
              <a:rPr dirty="0" sz="2800" spc="-35" b="1">
                <a:latin typeface="Arial Narrow"/>
                <a:cs typeface="Arial Narrow"/>
              </a:rPr>
              <a:t> </a:t>
            </a:r>
            <a:r>
              <a:rPr dirty="0" sz="2800" spc="-20" b="1">
                <a:latin typeface="Arial Narrow"/>
                <a:cs typeface="Arial Narrow"/>
              </a:rPr>
              <a:t>mouth</a:t>
            </a:r>
            <a:endParaRPr sz="2800">
              <a:latin typeface="Arial Narrow"/>
              <a:cs typeface="Arial Narrow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83150" y="3552825"/>
            <a:ext cx="3289300" cy="243840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350452" y="6546653"/>
            <a:ext cx="1370965" cy="171450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1000" spc="-10">
                <a:latin typeface="Arial Narrow"/>
                <a:cs typeface="Arial Narrow"/>
                <a:hlinkClick r:id="rId3"/>
              </a:rPr>
              <a:t>www.healthmeasurement.org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352847"/>
              <a:ext cx="9144000" cy="550515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2565400"/>
              <a:ext cx="9133205" cy="4292600"/>
            </a:xfrm>
            <a:custGeom>
              <a:avLst/>
              <a:gdLst/>
              <a:ahLst/>
              <a:cxnLst/>
              <a:rect l="l" t="t" r="r" b="b"/>
              <a:pathLst>
                <a:path w="9133205" h="4292600">
                  <a:moveTo>
                    <a:pt x="0" y="4292600"/>
                  </a:moveTo>
                  <a:lnTo>
                    <a:pt x="9132887" y="4292600"/>
                  </a:lnTo>
                  <a:lnTo>
                    <a:pt x="9132887" y="0"/>
                  </a:lnTo>
                  <a:lnTo>
                    <a:pt x="0" y="0"/>
                  </a:lnTo>
                  <a:lnTo>
                    <a:pt x="0" y="42926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9144000" cy="2565400"/>
            </a:xfrm>
            <a:custGeom>
              <a:avLst/>
              <a:gdLst/>
              <a:ahLst/>
              <a:cxnLst/>
              <a:rect l="l" t="t" r="r" b="b"/>
              <a:pathLst>
                <a:path w="9144000" h="2565400">
                  <a:moveTo>
                    <a:pt x="0" y="2565400"/>
                  </a:moveTo>
                  <a:lnTo>
                    <a:pt x="9144000" y="2565400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2565400"/>
                  </a:lnTo>
                  <a:close/>
                </a:path>
              </a:pathLst>
            </a:custGeom>
            <a:solidFill>
              <a:srgbClr val="20558A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$PPTXTitle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FFFFFF"/>
                </a:solidFill>
              </a:rPr>
              <a:t>The</a:t>
            </a:r>
            <a:r>
              <a:rPr dirty="0" spc="-6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Surrogate</a:t>
            </a:r>
            <a:r>
              <a:rPr dirty="0" spc="-55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Marker</a:t>
            </a:r>
            <a:r>
              <a:rPr dirty="0" spc="-50">
                <a:solidFill>
                  <a:srgbClr val="FFFFFF"/>
                </a:solidFill>
              </a:rPr>
              <a:t> </a:t>
            </a:r>
            <a:r>
              <a:rPr dirty="0" spc="-10">
                <a:solidFill>
                  <a:srgbClr val="FFFFFF"/>
                </a:solidFill>
              </a:rPr>
              <a:t>Problem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58190" y="1173988"/>
            <a:ext cx="7226934" cy="882650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75"/>
              </a:spcBef>
            </a:pPr>
            <a:r>
              <a:rPr dirty="0" sz="2800" b="1">
                <a:solidFill>
                  <a:srgbClr val="FFFFFF"/>
                </a:solidFill>
                <a:latin typeface="Arial Narrow"/>
                <a:cs typeface="Arial Narrow"/>
              </a:rPr>
              <a:t>USPSTF</a:t>
            </a:r>
            <a:r>
              <a:rPr dirty="0" sz="2800" spc="-4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 Narrow"/>
                <a:cs typeface="Arial Narrow"/>
              </a:rPr>
              <a:t>focuses</a:t>
            </a:r>
            <a:r>
              <a:rPr dirty="0" sz="2800" spc="-3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 Narrow"/>
                <a:cs typeface="Arial Narrow"/>
              </a:rPr>
              <a:t>on</a:t>
            </a:r>
            <a:r>
              <a:rPr dirty="0" sz="2800" spc="-4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 Narrow"/>
                <a:cs typeface="Arial Narrow"/>
              </a:rPr>
              <a:t>health</a:t>
            </a:r>
            <a:r>
              <a:rPr dirty="0" sz="2800" spc="-3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 Narrow"/>
                <a:cs typeface="Arial Narrow"/>
              </a:rPr>
              <a:t>outcomes</a:t>
            </a:r>
            <a:r>
              <a:rPr dirty="0" sz="2800" spc="-3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 Narrow"/>
                <a:cs typeface="Arial Narrow"/>
              </a:rPr>
              <a:t>rather</a:t>
            </a:r>
            <a:r>
              <a:rPr dirty="0" sz="2800" spc="-4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 Narrow"/>
                <a:cs typeface="Arial Narrow"/>
              </a:rPr>
              <a:t>than</a:t>
            </a:r>
            <a:r>
              <a:rPr dirty="0" sz="2800" spc="-4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800" spc="-25" b="1">
                <a:solidFill>
                  <a:srgbClr val="FFFFFF"/>
                </a:solidFill>
                <a:latin typeface="Arial Narrow"/>
                <a:cs typeface="Arial Narrow"/>
              </a:rPr>
              <a:t>on </a:t>
            </a:r>
            <a:r>
              <a:rPr dirty="0" sz="2800" b="1">
                <a:solidFill>
                  <a:srgbClr val="FFFFFF"/>
                </a:solidFill>
                <a:latin typeface="Arial Narrow"/>
                <a:cs typeface="Arial Narrow"/>
              </a:rPr>
              <a:t>intermediate</a:t>
            </a:r>
            <a:r>
              <a:rPr dirty="0" sz="2800" spc="-6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800" spc="-10" b="1">
                <a:solidFill>
                  <a:srgbClr val="FFFFFF"/>
                </a:solidFill>
                <a:latin typeface="Arial Narrow"/>
                <a:cs typeface="Arial Narrow"/>
              </a:rPr>
              <a:t>markers</a:t>
            </a:r>
            <a:endParaRPr sz="2800">
              <a:latin typeface="Arial Narrow"/>
              <a:cs typeface="Arial Narrow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94560" y="2706623"/>
            <a:ext cx="5041392" cy="383438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1862931" y="880364"/>
            <a:ext cx="542163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What</a:t>
            </a:r>
            <a:r>
              <a:rPr dirty="0" spc="-25"/>
              <a:t> </a:t>
            </a:r>
            <a:r>
              <a:rPr dirty="0"/>
              <a:t>is</a:t>
            </a:r>
            <a:r>
              <a:rPr dirty="0" spc="-25"/>
              <a:t> </a:t>
            </a:r>
            <a:r>
              <a:rPr dirty="0"/>
              <a:t>a</a:t>
            </a:r>
            <a:r>
              <a:rPr dirty="0" spc="-25"/>
              <a:t> </a:t>
            </a:r>
            <a:r>
              <a:rPr dirty="0"/>
              <a:t>surrogate</a:t>
            </a:r>
            <a:r>
              <a:rPr dirty="0" spc="-25"/>
              <a:t> </a:t>
            </a:r>
            <a:r>
              <a:rPr dirty="0" spc="-10"/>
              <a:t>endpoint?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350452" y="6546653"/>
            <a:ext cx="1370965" cy="171450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1000" spc="-10">
                <a:latin typeface="Arial Narrow"/>
                <a:cs typeface="Arial Narrow"/>
                <a:hlinkClick r:id="rId2"/>
              </a:rPr>
              <a:t>www.healthmeasurement.org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60302" y="1433067"/>
            <a:ext cx="3507104" cy="498729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354965" marR="5080" indent="-342900">
              <a:lnSpc>
                <a:spcPct val="101400"/>
              </a:lnSpc>
              <a:spcBef>
                <a:spcPts val="50"/>
              </a:spcBef>
              <a:buFont typeface="Arial Narrow"/>
              <a:buChar char="•"/>
              <a:tabLst>
                <a:tab pos="354965" algn="l"/>
              </a:tabLst>
            </a:pPr>
            <a:r>
              <a:rPr dirty="0" sz="2800" b="1">
                <a:latin typeface="Arial Narrow"/>
                <a:cs typeface="Arial Narrow"/>
              </a:rPr>
              <a:t>Examples</a:t>
            </a:r>
            <a:r>
              <a:rPr dirty="0" sz="2800" spc="-35" b="1">
                <a:latin typeface="Arial Narrow"/>
                <a:cs typeface="Arial Narrow"/>
              </a:rPr>
              <a:t> </a:t>
            </a:r>
            <a:r>
              <a:rPr dirty="0" sz="2800" b="1">
                <a:latin typeface="Arial Narrow"/>
                <a:cs typeface="Arial Narrow"/>
              </a:rPr>
              <a:t>of</a:t>
            </a:r>
            <a:r>
              <a:rPr dirty="0" sz="2800" spc="-30" b="1">
                <a:latin typeface="Arial Narrow"/>
                <a:cs typeface="Arial Narrow"/>
              </a:rPr>
              <a:t> </a:t>
            </a:r>
            <a:r>
              <a:rPr dirty="0" sz="2800" spc="-10" b="1">
                <a:latin typeface="Arial Narrow"/>
                <a:cs typeface="Arial Narrow"/>
              </a:rPr>
              <a:t>surrogate endpoints</a:t>
            </a:r>
            <a:endParaRPr sz="2800">
              <a:latin typeface="Arial Narrow"/>
              <a:cs typeface="Arial Narrow"/>
            </a:endParaRPr>
          </a:p>
          <a:p>
            <a:pPr lvl="1" marL="754380" indent="-285115">
              <a:lnSpc>
                <a:spcPct val="100000"/>
              </a:lnSpc>
              <a:spcBef>
                <a:spcPts val="625"/>
              </a:spcBef>
              <a:buChar char="–"/>
              <a:tabLst>
                <a:tab pos="754380" algn="l"/>
              </a:tabLst>
            </a:pPr>
            <a:r>
              <a:rPr dirty="0" sz="2800">
                <a:latin typeface="Arial Narrow"/>
                <a:cs typeface="Arial Narrow"/>
              </a:rPr>
              <a:t>Blood</a:t>
            </a:r>
            <a:r>
              <a:rPr dirty="0" sz="2800" spc="-35">
                <a:latin typeface="Arial Narrow"/>
                <a:cs typeface="Arial Narrow"/>
              </a:rPr>
              <a:t> </a:t>
            </a:r>
            <a:r>
              <a:rPr dirty="0" sz="2800" spc="-10">
                <a:latin typeface="Arial Narrow"/>
                <a:cs typeface="Arial Narrow"/>
              </a:rPr>
              <a:t>pressure</a:t>
            </a:r>
            <a:endParaRPr sz="2800">
              <a:latin typeface="Arial Narrow"/>
              <a:cs typeface="Arial Narrow"/>
            </a:endParaRPr>
          </a:p>
          <a:p>
            <a:pPr lvl="1" marL="754380" indent="-285115">
              <a:lnSpc>
                <a:spcPct val="100000"/>
              </a:lnSpc>
              <a:spcBef>
                <a:spcPts val="745"/>
              </a:spcBef>
              <a:buChar char="–"/>
              <a:tabLst>
                <a:tab pos="754380" algn="l"/>
              </a:tabLst>
            </a:pPr>
            <a:r>
              <a:rPr dirty="0" sz="2800">
                <a:latin typeface="Arial Narrow"/>
                <a:cs typeface="Arial Narrow"/>
              </a:rPr>
              <a:t>Serum</a:t>
            </a:r>
            <a:r>
              <a:rPr dirty="0" sz="2800" spc="-35">
                <a:latin typeface="Arial Narrow"/>
                <a:cs typeface="Arial Narrow"/>
              </a:rPr>
              <a:t> </a:t>
            </a:r>
            <a:r>
              <a:rPr dirty="0" sz="2800" spc="-10">
                <a:latin typeface="Arial Narrow"/>
                <a:cs typeface="Arial Narrow"/>
              </a:rPr>
              <a:t>Cholesterol</a:t>
            </a:r>
            <a:endParaRPr sz="2800">
              <a:latin typeface="Arial Narrow"/>
              <a:cs typeface="Arial Narrow"/>
            </a:endParaRPr>
          </a:p>
          <a:p>
            <a:pPr lvl="1" marL="754380" indent="-285115">
              <a:lnSpc>
                <a:spcPct val="100000"/>
              </a:lnSpc>
              <a:spcBef>
                <a:spcPts val="645"/>
              </a:spcBef>
              <a:buChar char="–"/>
              <a:tabLst>
                <a:tab pos="754380" algn="l"/>
              </a:tabLst>
            </a:pPr>
            <a:r>
              <a:rPr dirty="0" sz="2800">
                <a:latin typeface="Arial Narrow"/>
                <a:cs typeface="Arial Narrow"/>
              </a:rPr>
              <a:t>Blood</a:t>
            </a:r>
            <a:r>
              <a:rPr dirty="0" sz="2800" spc="-35">
                <a:latin typeface="Arial Narrow"/>
                <a:cs typeface="Arial Narrow"/>
              </a:rPr>
              <a:t> </a:t>
            </a:r>
            <a:r>
              <a:rPr dirty="0" sz="2800" spc="-10">
                <a:latin typeface="Arial Narrow"/>
                <a:cs typeface="Arial Narrow"/>
              </a:rPr>
              <a:t>glucose</a:t>
            </a:r>
            <a:endParaRPr sz="2800">
              <a:latin typeface="Arial Narrow"/>
              <a:cs typeface="Arial Narrow"/>
            </a:endParaRPr>
          </a:p>
          <a:p>
            <a:pPr lvl="1" marL="754380" indent="-285115">
              <a:lnSpc>
                <a:spcPct val="100000"/>
              </a:lnSpc>
              <a:spcBef>
                <a:spcPts val="650"/>
              </a:spcBef>
              <a:buChar char="–"/>
              <a:tabLst>
                <a:tab pos="754380" algn="l"/>
              </a:tabLst>
            </a:pPr>
            <a:r>
              <a:rPr dirty="0" sz="2800" spc="-10">
                <a:latin typeface="Arial Narrow"/>
                <a:cs typeface="Arial Narrow"/>
              </a:rPr>
              <a:t>HbA1C</a:t>
            </a:r>
            <a:endParaRPr sz="2800">
              <a:latin typeface="Arial Narrow"/>
              <a:cs typeface="Arial Narrow"/>
            </a:endParaRPr>
          </a:p>
          <a:p>
            <a:pPr lvl="1" marL="754380" indent="-285115">
              <a:lnSpc>
                <a:spcPct val="100000"/>
              </a:lnSpc>
              <a:spcBef>
                <a:spcPts val="720"/>
              </a:spcBef>
              <a:buChar char="–"/>
              <a:tabLst>
                <a:tab pos="754380" algn="l"/>
              </a:tabLst>
            </a:pPr>
            <a:r>
              <a:rPr dirty="0" sz="2800" spc="-10">
                <a:latin typeface="Arial Narrow"/>
                <a:cs typeface="Arial Narrow"/>
              </a:rPr>
              <a:t>Cortosol</a:t>
            </a:r>
            <a:endParaRPr sz="2800">
              <a:latin typeface="Arial Narrow"/>
              <a:cs typeface="Arial Narrow"/>
            </a:endParaRPr>
          </a:p>
          <a:p>
            <a:pPr lvl="1" marL="754380" indent="-285115">
              <a:lnSpc>
                <a:spcPct val="100000"/>
              </a:lnSpc>
              <a:spcBef>
                <a:spcPts val="645"/>
              </a:spcBef>
              <a:buChar char="–"/>
              <a:tabLst>
                <a:tab pos="754380" algn="l"/>
              </a:tabLst>
            </a:pPr>
            <a:r>
              <a:rPr dirty="0" sz="2800">
                <a:latin typeface="Arial Narrow"/>
                <a:cs typeface="Arial Narrow"/>
              </a:rPr>
              <a:t>FEV</a:t>
            </a:r>
            <a:r>
              <a:rPr dirty="0" sz="2800" spc="-30">
                <a:latin typeface="Arial Narrow"/>
                <a:cs typeface="Arial Narrow"/>
              </a:rPr>
              <a:t> </a:t>
            </a:r>
            <a:r>
              <a:rPr dirty="0" sz="2800" spc="-25">
                <a:latin typeface="Arial Narrow"/>
                <a:cs typeface="Arial Narrow"/>
              </a:rPr>
              <a:t>1.0</a:t>
            </a:r>
            <a:endParaRPr sz="2800">
              <a:latin typeface="Arial Narrow"/>
              <a:cs typeface="Arial Narrow"/>
            </a:endParaRPr>
          </a:p>
          <a:p>
            <a:pPr lvl="1" marL="754380" indent="-285115">
              <a:lnSpc>
                <a:spcPct val="100000"/>
              </a:lnSpc>
              <a:spcBef>
                <a:spcPts val="645"/>
              </a:spcBef>
              <a:buChar char="–"/>
              <a:tabLst>
                <a:tab pos="754380" algn="l"/>
              </a:tabLst>
            </a:pPr>
            <a:r>
              <a:rPr dirty="0" sz="2800" spc="-20">
                <a:latin typeface="Arial Narrow"/>
                <a:cs typeface="Arial Narrow"/>
              </a:rPr>
              <a:t>FMRI</a:t>
            </a:r>
            <a:endParaRPr sz="2800">
              <a:latin typeface="Arial Narrow"/>
              <a:cs typeface="Arial Narrow"/>
            </a:endParaRPr>
          </a:p>
          <a:p>
            <a:pPr lvl="1" marL="754380" indent="-285115">
              <a:lnSpc>
                <a:spcPct val="100000"/>
              </a:lnSpc>
              <a:spcBef>
                <a:spcPts val="745"/>
              </a:spcBef>
              <a:buChar char="–"/>
              <a:tabLst>
                <a:tab pos="754380" algn="l"/>
              </a:tabLst>
            </a:pPr>
            <a:r>
              <a:rPr dirty="0" sz="2800" spc="-25">
                <a:latin typeface="Arial Narrow"/>
                <a:cs typeface="Arial Narrow"/>
              </a:rPr>
              <a:t>EEG</a:t>
            </a:r>
            <a:endParaRPr sz="280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4052" y="1432712"/>
            <a:ext cx="3877945" cy="386969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354965" marR="5080" indent="-342900">
              <a:lnSpc>
                <a:spcPct val="100299"/>
              </a:lnSpc>
              <a:spcBef>
                <a:spcPts val="90"/>
              </a:spcBef>
              <a:buFont typeface="Arial Narrow"/>
              <a:buChar char="•"/>
              <a:tabLst>
                <a:tab pos="354965" algn="l"/>
              </a:tabLst>
            </a:pPr>
            <a:r>
              <a:rPr dirty="0" sz="2800" b="1">
                <a:latin typeface="Arial Narrow"/>
                <a:cs typeface="Arial Narrow"/>
              </a:rPr>
              <a:t>NIH</a:t>
            </a:r>
            <a:r>
              <a:rPr dirty="0" sz="2800" spc="-25" b="1">
                <a:latin typeface="Arial Narrow"/>
                <a:cs typeface="Arial Narrow"/>
              </a:rPr>
              <a:t> </a:t>
            </a:r>
            <a:r>
              <a:rPr dirty="0" sz="2800" b="1">
                <a:latin typeface="Arial Narrow"/>
                <a:cs typeface="Arial Narrow"/>
              </a:rPr>
              <a:t>defines</a:t>
            </a:r>
            <a:r>
              <a:rPr dirty="0" sz="2800" spc="-30" b="1">
                <a:latin typeface="Arial Narrow"/>
                <a:cs typeface="Arial Narrow"/>
              </a:rPr>
              <a:t> </a:t>
            </a:r>
            <a:r>
              <a:rPr dirty="0" sz="2800" b="1">
                <a:latin typeface="Arial Narrow"/>
                <a:cs typeface="Arial Narrow"/>
              </a:rPr>
              <a:t>a</a:t>
            </a:r>
            <a:r>
              <a:rPr dirty="0" sz="2800" spc="-30" b="1">
                <a:latin typeface="Arial Narrow"/>
                <a:cs typeface="Arial Narrow"/>
              </a:rPr>
              <a:t> </a:t>
            </a:r>
            <a:r>
              <a:rPr dirty="0" sz="2800" spc="-10" b="1">
                <a:latin typeface="Arial Narrow"/>
                <a:cs typeface="Arial Narrow"/>
              </a:rPr>
              <a:t>surrogate </a:t>
            </a:r>
            <a:r>
              <a:rPr dirty="0" sz="2800" b="1">
                <a:latin typeface="Arial Narrow"/>
                <a:cs typeface="Arial Narrow"/>
              </a:rPr>
              <a:t>endpoint</a:t>
            </a:r>
            <a:r>
              <a:rPr dirty="0" sz="2800" spc="-30" b="1">
                <a:latin typeface="Arial Narrow"/>
                <a:cs typeface="Arial Narrow"/>
              </a:rPr>
              <a:t> </a:t>
            </a:r>
            <a:r>
              <a:rPr dirty="0" sz="2800" b="1">
                <a:latin typeface="Arial Narrow"/>
                <a:cs typeface="Arial Narrow"/>
              </a:rPr>
              <a:t>as</a:t>
            </a:r>
            <a:r>
              <a:rPr dirty="0" sz="2800" spc="-20" b="1">
                <a:latin typeface="Arial Narrow"/>
                <a:cs typeface="Arial Narrow"/>
              </a:rPr>
              <a:t> </a:t>
            </a:r>
            <a:r>
              <a:rPr dirty="0" sz="2800" b="1">
                <a:latin typeface="Arial Narrow"/>
                <a:cs typeface="Arial Narrow"/>
              </a:rPr>
              <a:t>"a</a:t>
            </a:r>
            <a:r>
              <a:rPr dirty="0" sz="2800" spc="-20" b="1">
                <a:latin typeface="Arial Narrow"/>
                <a:cs typeface="Arial Narrow"/>
              </a:rPr>
              <a:t> </a:t>
            </a:r>
            <a:r>
              <a:rPr dirty="0" sz="2800" spc="-10" b="1">
                <a:latin typeface="Arial Narrow"/>
                <a:cs typeface="Arial Narrow"/>
              </a:rPr>
              <a:t>biomarker </a:t>
            </a:r>
            <a:r>
              <a:rPr dirty="0" sz="2800" b="1">
                <a:latin typeface="Arial Narrow"/>
                <a:cs typeface="Arial Narrow"/>
              </a:rPr>
              <a:t>intended</a:t>
            </a:r>
            <a:r>
              <a:rPr dirty="0" sz="2800" spc="-35" b="1">
                <a:latin typeface="Arial Narrow"/>
                <a:cs typeface="Arial Narrow"/>
              </a:rPr>
              <a:t> </a:t>
            </a:r>
            <a:r>
              <a:rPr dirty="0" sz="2800" b="1">
                <a:latin typeface="Arial Narrow"/>
                <a:cs typeface="Arial Narrow"/>
              </a:rPr>
              <a:t>to</a:t>
            </a:r>
            <a:r>
              <a:rPr dirty="0" sz="2800" spc="-35" b="1">
                <a:latin typeface="Arial Narrow"/>
                <a:cs typeface="Arial Narrow"/>
              </a:rPr>
              <a:t> </a:t>
            </a:r>
            <a:r>
              <a:rPr dirty="0" sz="2800" b="1">
                <a:latin typeface="Arial Narrow"/>
                <a:cs typeface="Arial Narrow"/>
              </a:rPr>
              <a:t>substitute</a:t>
            </a:r>
            <a:r>
              <a:rPr dirty="0" sz="2800" spc="-30" b="1">
                <a:latin typeface="Arial Narrow"/>
                <a:cs typeface="Arial Narrow"/>
              </a:rPr>
              <a:t> </a:t>
            </a:r>
            <a:r>
              <a:rPr dirty="0" sz="2800" spc="-25" b="1">
                <a:latin typeface="Arial Narrow"/>
                <a:cs typeface="Arial Narrow"/>
              </a:rPr>
              <a:t>for </a:t>
            </a:r>
            <a:r>
              <a:rPr dirty="0" sz="2800" b="1">
                <a:latin typeface="Arial Narrow"/>
                <a:cs typeface="Arial Narrow"/>
              </a:rPr>
              <a:t>a</a:t>
            </a:r>
            <a:r>
              <a:rPr dirty="0" sz="2800" spc="-30" b="1">
                <a:latin typeface="Arial Narrow"/>
                <a:cs typeface="Arial Narrow"/>
              </a:rPr>
              <a:t> </a:t>
            </a:r>
            <a:r>
              <a:rPr dirty="0" sz="2800" b="1">
                <a:latin typeface="Arial Narrow"/>
                <a:cs typeface="Arial Narrow"/>
              </a:rPr>
              <a:t>clinical</a:t>
            </a:r>
            <a:r>
              <a:rPr dirty="0" sz="2800" spc="-30" b="1">
                <a:latin typeface="Arial Narrow"/>
                <a:cs typeface="Arial Narrow"/>
              </a:rPr>
              <a:t> </a:t>
            </a:r>
            <a:r>
              <a:rPr dirty="0" sz="2800" b="1">
                <a:latin typeface="Arial Narrow"/>
                <a:cs typeface="Arial Narrow"/>
              </a:rPr>
              <a:t>endpoint"</a:t>
            </a:r>
            <a:r>
              <a:rPr dirty="0" sz="2800" spc="-30" b="1">
                <a:latin typeface="Arial Narrow"/>
                <a:cs typeface="Arial Narrow"/>
              </a:rPr>
              <a:t> </a:t>
            </a:r>
            <a:r>
              <a:rPr dirty="0" sz="2800" spc="-20" b="1">
                <a:latin typeface="Arial Narrow"/>
                <a:cs typeface="Arial Narrow"/>
              </a:rPr>
              <a:t>John </a:t>
            </a:r>
            <a:r>
              <a:rPr dirty="0" sz="2800" b="1">
                <a:latin typeface="Arial Narrow"/>
                <a:cs typeface="Arial Narrow"/>
              </a:rPr>
              <a:t>JN</a:t>
            </a:r>
            <a:r>
              <a:rPr dirty="0" sz="2800" spc="-35" b="1">
                <a:latin typeface="Arial Narrow"/>
                <a:cs typeface="Arial Narrow"/>
              </a:rPr>
              <a:t> </a:t>
            </a:r>
            <a:r>
              <a:rPr dirty="0" sz="2800" b="1">
                <a:latin typeface="Arial Narrow"/>
                <a:cs typeface="Arial Narrow"/>
              </a:rPr>
              <a:t>(2004).</a:t>
            </a:r>
            <a:r>
              <a:rPr dirty="0" sz="2800" spc="-35" b="1">
                <a:latin typeface="Arial Narrow"/>
                <a:cs typeface="Arial Narrow"/>
              </a:rPr>
              <a:t> </a:t>
            </a:r>
            <a:r>
              <a:rPr dirty="0" sz="2800" spc="-10" b="1">
                <a:latin typeface="Arial Narrow"/>
                <a:cs typeface="Arial Narrow"/>
              </a:rPr>
              <a:t>"Introduction </a:t>
            </a:r>
            <a:r>
              <a:rPr dirty="0" sz="2800" b="1">
                <a:latin typeface="Arial Narrow"/>
                <a:cs typeface="Arial Narrow"/>
              </a:rPr>
              <a:t>to</a:t>
            </a:r>
            <a:r>
              <a:rPr dirty="0" sz="2800" spc="-40" b="1">
                <a:latin typeface="Arial Narrow"/>
                <a:cs typeface="Arial Narrow"/>
              </a:rPr>
              <a:t> </a:t>
            </a:r>
            <a:r>
              <a:rPr dirty="0" sz="2800" b="1">
                <a:latin typeface="Arial Narrow"/>
                <a:cs typeface="Arial Narrow"/>
              </a:rPr>
              <a:t>Surrogate</a:t>
            </a:r>
            <a:r>
              <a:rPr dirty="0" sz="2800" spc="-35" b="1">
                <a:latin typeface="Arial Narrow"/>
                <a:cs typeface="Arial Narrow"/>
              </a:rPr>
              <a:t> </a:t>
            </a:r>
            <a:r>
              <a:rPr dirty="0" sz="2800" spc="-10" b="1">
                <a:latin typeface="Arial Narrow"/>
                <a:cs typeface="Arial Narrow"/>
              </a:rPr>
              <a:t>Markers". </a:t>
            </a:r>
            <a:r>
              <a:rPr dirty="0" sz="2800" b="1" i="1">
                <a:latin typeface="Arial Narrow"/>
                <a:cs typeface="Arial Narrow"/>
              </a:rPr>
              <a:t>Circulation</a:t>
            </a:r>
            <a:r>
              <a:rPr dirty="0" sz="2800" spc="-80" b="1" i="1">
                <a:latin typeface="Arial Narrow"/>
                <a:cs typeface="Arial Narrow"/>
              </a:rPr>
              <a:t> </a:t>
            </a:r>
            <a:r>
              <a:rPr dirty="0" sz="2800" spc="-10" b="1">
                <a:latin typeface="Arial Narrow"/>
                <a:cs typeface="Arial Narrow"/>
              </a:rPr>
              <a:t>(American </a:t>
            </a:r>
            <a:r>
              <a:rPr dirty="0" sz="2800" b="1">
                <a:latin typeface="Arial Narrow"/>
                <a:cs typeface="Arial Narrow"/>
              </a:rPr>
              <a:t>Heart</a:t>
            </a:r>
            <a:r>
              <a:rPr dirty="0" sz="2800" spc="-70" b="1">
                <a:latin typeface="Arial Narrow"/>
                <a:cs typeface="Arial Narrow"/>
              </a:rPr>
              <a:t> </a:t>
            </a:r>
            <a:r>
              <a:rPr dirty="0" sz="2800" b="1">
                <a:latin typeface="Arial Narrow"/>
                <a:cs typeface="Arial Narrow"/>
              </a:rPr>
              <a:t>Association)</a:t>
            </a:r>
            <a:r>
              <a:rPr dirty="0" sz="2800" spc="-70" b="1">
                <a:latin typeface="Arial Narrow"/>
                <a:cs typeface="Arial Narrow"/>
              </a:rPr>
              <a:t> </a:t>
            </a:r>
            <a:r>
              <a:rPr dirty="0" sz="2800" spc="-25" b="1">
                <a:latin typeface="Arial Narrow"/>
                <a:cs typeface="Arial Narrow"/>
              </a:rPr>
              <a:t>109</a:t>
            </a:r>
            <a:endParaRPr sz="2800">
              <a:latin typeface="Arial Narrow"/>
              <a:cs typeface="Arial Narrow"/>
            </a:endParaRPr>
          </a:p>
          <a:p>
            <a:pPr marL="354965">
              <a:lnSpc>
                <a:spcPts val="3310"/>
              </a:lnSpc>
            </a:pPr>
            <a:r>
              <a:rPr dirty="0" sz="2800" b="1">
                <a:latin typeface="Arial Narrow"/>
                <a:cs typeface="Arial Narrow"/>
              </a:rPr>
              <a:t>(25</a:t>
            </a:r>
            <a:r>
              <a:rPr dirty="0" sz="2800" spc="-25" b="1">
                <a:latin typeface="Arial Narrow"/>
                <a:cs typeface="Arial Narrow"/>
              </a:rPr>
              <a:t> </a:t>
            </a:r>
            <a:r>
              <a:rPr dirty="0" sz="2800" b="1">
                <a:latin typeface="Arial Narrow"/>
                <a:cs typeface="Arial Narrow"/>
              </a:rPr>
              <a:t>Suppl</a:t>
            </a:r>
            <a:r>
              <a:rPr dirty="0" sz="2800" spc="-25" b="1">
                <a:latin typeface="Arial Narrow"/>
                <a:cs typeface="Arial Narrow"/>
              </a:rPr>
              <a:t> 1):</a:t>
            </a:r>
            <a:endParaRPr sz="2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862012" y="221996"/>
            <a:ext cx="7875270" cy="748030"/>
          </a:xfrm>
          <a:prstGeom prst="rect"/>
        </p:spPr>
        <p:txBody>
          <a:bodyPr wrap="square" lIns="0" tIns="31750" rIns="0" bIns="0" rtlCol="0" vert="horz">
            <a:spAutoFit/>
          </a:bodyPr>
          <a:lstStyle/>
          <a:p>
            <a:pPr marL="2624455" marR="5080" indent="-2612390">
              <a:lnSpc>
                <a:spcPts val="2810"/>
              </a:lnSpc>
              <a:spcBef>
                <a:spcPts val="250"/>
              </a:spcBef>
            </a:pPr>
            <a:r>
              <a:rPr dirty="0" sz="2400"/>
              <a:t>Median</a:t>
            </a:r>
            <a:r>
              <a:rPr dirty="0" sz="2400" spc="-40"/>
              <a:t> </a:t>
            </a:r>
            <a:r>
              <a:rPr dirty="0" sz="2400"/>
              <a:t>Glycated</a:t>
            </a:r>
            <a:r>
              <a:rPr dirty="0" sz="2400" spc="-35"/>
              <a:t> </a:t>
            </a:r>
            <a:r>
              <a:rPr dirty="0" sz="2400"/>
              <a:t>Hemoglobin</a:t>
            </a:r>
            <a:r>
              <a:rPr dirty="0" sz="2400" spc="-40"/>
              <a:t> </a:t>
            </a:r>
            <a:r>
              <a:rPr dirty="0" sz="2400"/>
              <a:t>Levels</a:t>
            </a:r>
            <a:r>
              <a:rPr dirty="0" sz="2400" spc="-35"/>
              <a:t> </a:t>
            </a:r>
            <a:r>
              <a:rPr dirty="0" sz="2400"/>
              <a:t>at</a:t>
            </a:r>
            <a:r>
              <a:rPr dirty="0" sz="2400" spc="-40"/>
              <a:t> </a:t>
            </a:r>
            <a:r>
              <a:rPr dirty="0" sz="2400"/>
              <a:t>Each</a:t>
            </a:r>
            <a:r>
              <a:rPr dirty="0" sz="2400" spc="-35"/>
              <a:t> </a:t>
            </a:r>
            <a:r>
              <a:rPr dirty="0" sz="2400"/>
              <a:t>Study</a:t>
            </a:r>
            <a:r>
              <a:rPr dirty="0" sz="2400" spc="-35"/>
              <a:t> </a:t>
            </a:r>
            <a:r>
              <a:rPr dirty="0" sz="2400"/>
              <a:t>Visit</a:t>
            </a:r>
            <a:r>
              <a:rPr dirty="0" sz="2400" spc="-40"/>
              <a:t> </a:t>
            </a:r>
            <a:r>
              <a:rPr dirty="0" sz="2400" spc="-10"/>
              <a:t>ACCORD </a:t>
            </a:r>
            <a:r>
              <a:rPr dirty="0" sz="2400"/>
              <a:t>Trial</a:t>
            </a:r>
            <a:r>
              <a:rPr dirty="0" sz="2400" spc="-25"/>
              <a:t> </a:t>
            </a:r>
            <a:r>
              <a:rPr dirty="0" sz="1800"/>
              <a:t>(NEJM,</a:t>
            </a:r>
            <a:r>
              <a:rPr dirty="0" sz="1800" spc="-20"/>
              <a:t> </a:t>
            </a:r>
            <a:r>
              <a:rPr dirty="0" sz="1800" spc="-10"/>
              <a:t>358:2545-2559)</a:t>
            </a:r>
            <a:endParaRPr sz="1800"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76375" y="1412875"/>
              <a:ext cx="6551612" cy="52324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2350452" y="6546653"/>
            <a:ext cx="1370965" cy="171450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1000" spc="-10">
                <a:latin typeface="Arial Narrow"/>
                <a:cs typeface="Arial Narrow"/>
                <a:hlinkClick r:id="rId4"/>
              </a:rPr>
              <a:t>www.healthmeasurement.org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1722437" y="1073911"/>
            <a:ext cx="5947410" cy="662940"/>
          </a:xfrm>
          <a:prstGeom prst="rect"/>
        </p:spPr>
        <p:txBody>
          <a:bodyPr wrap="square" lIns="0" tIns="25400" rIns="0" bIns="0" rtlCol="0" vert="horz">
            <a:spAutoFit/>
          </a:bodyPr>
          <a:lstStyle/>
          <a:p>
            <a:pPr marL="153035" marR="5080" indent="-140970">
              <a:lnSpc>
                <a:spcPts val="2500"/>
              </a:lnSpc>
              <a:spcBef>
                <a:spcPts val="200"/>
              </a:spcBef>
            </a:pPr>
            <a:r>
              <a:rPr dirty="0" sz="2100" spc="-10">
                <a:solidFill>
                  <a:srgbClr val="19194D"/>
                </a:solidFill>
              </a:rPr>
              <a:t>Kaplan-</a:t>
            </a:r>
            <a:r>
              <a:rPr dirty="0" sz="2100">
                <a:solidFill>
                  <a:srgbClr val="19194D"/>
                </a:solidFill>
              </a:rPr>
              <a:t>Meier</a:t>
            </a:r>
            <a:r>
              <a:rPr dirty="0" sz="2100" spc="-25">
                <a:solidFill>
                  <a:srgbClr val="19194D"/>
                </a:solidFill>
              </a:rPr>
              <a:t> </a:t>
            </a:r>
            <a:r>
              <a:rPr dirty="0" sz="2100">
                <a:solidFill>
                  <a:srgbClr val="19194D"/>
                </a:solidFill>
              </a:rPr>
              <a:t>Curves</a:t>
            </a:r>
            <a:r>
              <a:rPr dirty="0" sz="2100" spc="-25">
                <a:solidFill>
                  <a:srgbClr val="19194D"/>
                </a:solidFill>
              </a:rPr>
              <a:t> </a:t>
            </a:r>
            <a:r>
              <a:rPr dirty="0" sz="2100">
                <a:solidFill>
                  <a:srgbClr val="19194D"/>
                </a:solidFill>
              </a:rPr>
              <a:t>for</a:t>
            </a:r>
            <a:r>
              <a:rPr dirty="0" sz="2100" spc="-25">
                <a:solidFill>
                  <a:srgbClr val="19194D"/>
                </a:solidFill>
              </a:rPr>
              <a:t> </a:t>
            </a:r>
            <a:r>
              <a:rPr dirty="0" sz="2100">
                <a:solidFill>
                  <a:srgbClr val="19194D"/>
                </a:solidFill>
              </a:rPr>
              <a:t>the</a:t>
            </a:r>
            <a:r>
              <a:rPr dirty="0" sz="2100" spc="-25">
                <a:solidFill>
                  <a:srgbClr val="19194D"/>
                </a:solidFill>
              </a:rPr>
              <a:t> </a:t>
            </a:r>
            <a:r>
              <a:rPr dirty="0" sz="2100">
                <a:solidFill>
                  <a:srgbClr val="19194D"/>
                </a:solidFill>
              </a:rPr>
              <a:t>Primary</a:t>
            </a:r>
            <a:r>
              <a:rPr dirty="0" sz="2100" spc="-25">
                <a:solidFill>
                  <a:srgbClr val="19194D"/>
                </a:solidFill>
              </a:rPr>
              <a:t> </a:t>
            </a:r>
            <a:r>
              <a:rPr dirty="0" sz="2100">
                <a:solidFill>
                  <a:srgbClr val="19194D"/>
                </a:solidFill>
              </a:rPr>
              <a:t>Outcome</a:t>
            </a:r>
            <a:r>
              <a:rPr dirty="0" sz="2100" spc="-25">
                <a:solidFill>
                  <a:srgbClr val="19194D"/>
                </a:solidFill>
              </a:rPr>
              <a:t> </a:t>
            </a:r>
            <a:r>
              <a:rPr dirty="0" sz="2100">
                <a:solidFill>
                  <a:srgbClr val="19194D"/>
                </a:solidFill>
              </a:rPr>
              <a:t>and</a:t>
            </a:r>
            <a:r>
              <a:rPr dirty="0" sz="2100" spc="-35">
                <a:solidFill>
                  <a:srgbClr val="19194D"/>
                </a:solidFill>
              </a:rPr>
              <a:t> </a:t>
            </a:r>
            <a:r>
              <a:rPr dirty="0" sz="2100" spc="-10">
                <a:solidFill>
                  <a:srgbClr val="19194D"/>
                </a:solidFill>
              </a:rPr>
              <a:t>Death </a:t>
            </a:r>
            <a:r>
              <a:rPr dirty="0" sz="2100">
                <a:solidFill>
                  <a:srgbClr val="19194D"/>
                </a:solidFill>
              </a:rPr>
              <a:t>from</a:t>
            </a:r>
            <a:r>
              <a:rPr dirty="0" sz="2100" spc="-40">
                <a:solidFill>
                  <a:srgbClr val="19194D"/>
                </a:solidFill>
              </a:rPr>
              <a:t> </a:t>
            </a:r>
            <a:r>
              <a:rPr dirty="0" sz="2100">
                <a:solidFill>
                  <a:srgbClr val="19194D"/>
                </a:solidFill>
              </a:rPr>
              <a:t>Any</a:t>
            </a:r>
            <a:r>
              <a:rPr dirty="0" sz="2100" spc="-35">
                <a:solidFill>
                  <a:srgbClr val="19194D"/>
                </a:solidFill>
              </a:rPr>
              <a:t> </a:t>
            </a:r>
            <a:r>
              <a:rPr dirty="0" sz="2100">
                <a:solidFill>
                  <a:srgbClr val="19194D"/>
                </a:solidFill>
              </a:rPr>
              <a:t>Cause</a:t>
            </a:r>
            <a:r>
              <a:rPr dirty="0" sz="2100" spc="-30">
                <a:solidFill>
                  <a:srgbClr val="19194D"/>
                </a:solidFill>
              </a:rPr>
              <a:t> </a:t>
            </a:r>
            <a:r>
              <a:rPr dirty="0" sz="2100">
                <a:solidFill>
                  <a:srgbClr val="19194D"/>
                </a:solidFill>
              </a:rPr>
              <a:t>ACCORD</a:t>
            </a:r>
            <a:r>
              <a:rPr dirty="0" sz="2100" spc="-40">
                <a:solidFill>
                  <a:srgbClr val="19194D"/>
                </a:solidFill>
              </a:rPr>
              <a:t> </a:t>
            </a:r>
            <a:r>
              <a:rPr dirty="0" sz="2100">
                <a:solidFill>
                  <a:srgbClr val="19194D"/>
                </a:solidFill>
              </a:rPr>
              <a:t>Trial</a:t>
            </a:r>
            <a:r>
              <a:rPr dirty="0" sz="2100" spc="-35">
                <a:solidFill>
                  <a:srgbClr val="19194D"/>
                </a:solidFill>
              </a:rPr>
              <a:t> </a:t>
            </a:r>
            <a:r>
              <a:rPr dirty="0" sz="2100">
                <a:solidFill>
                  <a:srgbClr val="19194D"/>
                </a:solidFill>
              </a:rPr>
              <a:t>(NEJM,</a:t>
            </a:r>
            <a:r>
              <a:rPr dirty="0" sz="2100" spc="-35">
                <a:solidFill>
                  <a:srgbClr val="19194D"/>
                </a:solidFill>
              </a:rPr>
              <a:t> </a:t>
            </a:r>
            <a:r>
              <a:rPr dirty="0" sz="2100" spc="-10">
                <a:solidFill>
                  <a:srgbClr val="19194D"/>
                </a:solidFill>
              </a:rPr>
              <a:t>358:2545-2559)</a:t>
            </a:r>
            <a:endParaRPr sz="2100"/>
          </a:p>
        </p:txBody>
      </p:sp>
      <p:grpSp>
        <p:nvGrpSpPr>
          <p:cNvPr id="3" name="object 3"/>
          <p:cNvGrpSpPr/>
          <p:nvPr/>
        </p:nvGrpSpPr>
        <p:grpSpPr>
          <a:xfrm>
            <a:off x="304800" y="1905000"/>
            <a:ext cx="8526780" cy="3281679"/>
            <a:chOff x="304800" y="1905000"/>
            <a:chExt cx="8526780" cy="3281679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800" y="1905000"/>
              <a:ext cx="8526462" cy="328136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467600" y="3200400"/>
              <a:ext cx="1108075" cy="712470"/>
            </a:xfrm>
            <a:custGeom>
              <a:avLst/>
              <a:gdLst/>
              <a:ahLst/>
              <a:cxnLst/>
              <a:rect l="l" t="t" r="r" b="b"/>
              <a:pathLst>
                <a:path w="1108075" h="712470">
                  <a:moveTo>
                    <a:pt x="0" y="356212"/>
                  </a:moveTo>
                  <a:lnTo>
                    <a:pt x="11250" y="284423"/>
                  </a:lnTo>
                  <a:lnTo>
                    <a:pt x="43516" y="217558"/>
                  </a:lnTo>
                  <a:lnTo>
                    <a:pt x="66835" y="186420"/>
                  </a:lnTo>
                  <a:lnTo>
                    <a:pt x="94572" y="157050"/>
                  </a:lnTo>
                  <a:lnTo>
                    <a:pt x="126450" y="129628"/>
                  </a:lnTo>
                  <a:lnTo>
                    <a:pt x="162191" y="104332"/>
                  </a:lnTo>
                  <a:lnTo>
                    <a:pt x="201515" y="81341"/>
                  </a:lnTo>
                  <a:lnTo>
                    <a:pt x="244145" y="60835"/>
                  </a:lnTo>
                  <a:lnTo>
                    <a:pt x="289802" y="42992"/>
                  </a:lnTo>
                  <a:lnTo>
                    <a:pt x="338208" y="27992"/>
                  </a:lnTo>
                  <a:lnTo>
                    <a:pt x="389085" y="16014"/>
                  </a:lnTo>
                  <a:lnTo>
                    <a:pt x="442154" y="7236"/>
                  </a:lnTo>
                  <a:lnTo>
                    <a:pt x="497136" y="1839"/>
                  </a:lnTo>
                  <a:lnTo>
                    <a:pt x="553754" y="0"/>
                  </a:lnTo>
                  <a:lnTo>
                    <a:pt x="610373" y="1839"/>
                  </a:lnTo>
                  <a:lnTo>
                    <a:pt x="665355" y="7236"/>
                  </a:lnTo>
                  <a:lnTo>
                    <a:pt x="718424" y="16014"/>
                  </a:lnTo>
                  <a:lnTo>
                    <a:pt x="769301" y="27992"/>
                  </a:lnTo>
                  <a:lnTo>
                    <a:pt x="817707" y="42992"/>
                  </a:lnTo>
                  <a:lnTo>
                    <a:pt x="863364" y="60835"/>
                  </a:lnTo>
                  <a:lnTo>
                    <a:pt x="905994" y="81341"/>
                  </a:lnTo>
                  <a:lnTo>
                    <a:pt x="945318" y="104332"/>
                  </a:lnTo>
                  <a:lnTo>
                    <a:pt x="981059" y="129628"/>
                  </a:lnTo>
                  <a:lnTo>
                    <a:pt x="1012937" y="157050"/>
                  </a:lnTo>
                  <a:lnTo>
                    <a:pt x="1040674" y="186420"/>
                  </a:lnTo>
                  <a:lnTo>
                    <a:pt x="1063993" y="217558"/>
                  </a:lnTo>
                  <a:lnTo>
                    <a:pt x="1096259" y="284423"/>
                  </a:lnTo>
                  <a:lnTo>
                    <a:pt x="1107509" y="356212"/>
                  </a:lnTo>
                  <a:lnTo>
                    <a:pt x="1104650" y="392632"/>
                  </a:lnTo>
                  <a:lnTo>
                    <a:pt x="1082614" y="462138"/>
                  </a:lnTo>
                  <a:lnTo>
                    <a:pt x="1040674" y="526004"/>
                  </a:lnTo>
                  <a:lnTo>
                    <a:pt x="1012937" y="555373"/>
                  </a:lnTo>
                  <a:lnTo>
                    <a:pt x="981059" y="582796"/>
                  </a:lnTo>
                  <a:lnTo>
                    <a:pt x="945318" y="608092"/>
                  </a:lnTo>
                  <a:lnTo>
                    <a:pt x="905994" y="631082"/>
                  </a:lnTo>
                  <a:lnTo>
                    <a:pt x="863364" y="651589"/>
                  </a:lnTo>
                  <a:lnTo>
                    <a:pt x="817707" y="669431"/>
                  </a:lnTo>
                  <a:lnTo>
                    <a:pt x="769301" y="684431"/>
                  </a:lnTo>
                  <a:lnTo>
                    <a:pt x="718424" y="696409"/>
                  </a:lnTo>
                  <a:lnTo>
                    <a:pt x="665355" y="705187"/>
                  </a:lnTo>
                  <a:lnTo>
                    <a:pt x="610373" y="710585"/>
                  </a:lnTo>
                  <a:lnTo>
                    <a:pt x="553754" y="712424"/>
                  </a:lnTo>
                  <a:lnTo>
                    <a:pt x="497136" y="710585"/>
                  </a:lnTo>
                  <a:lnTo>
                    <a:pt x="442154" y="705187"/>
                  </a:lnTo>
                  <a:lnTo>
                    <a:pt x="389085" y="696409"/>
                  </a:lnTo>
                  <a:lnTo>
                    <a:pt x="338208" y="684431"/>
                  </a:lnTo>
                  <a:lnTo>
                    <a:pt x="289802" y="669431"/>
                  </a:lnTo>
                  <a:lnTo>
                    <a:pt x="244145" y="651589"/>
                  </a:lnTo>
                  <a:lnTo>
                    <a:pt x="201515" y="631082"/>
                  </a:lnTo>
                  <a:lnTo>
                    <a:pt x="162191" y="608092"/>
                  </a:lnTo>
                  <a:lnTo>
                    <a:pt x="126450" y="582796"/>
                  </a:lnTo>
                  <a:lnTo>
                    <a:pt x="94572" y="555373"/>
                  </a:lnTo>
                  <a:lnTo>
                    <a:pt x="66835" y="526004"/>
                  </a:lnTo>
                  <a:lnTo>
                    <a:pt x="43516" y="494866"/>
                  </a:lnTo>
                  <a:lnTo>
                    <a:pt x="11250" y="428001"/>
                  </a:lnTo>
                  <a:lnTo>
                    <a:pt x="0" y="356212"/>
                  </a:lnTo>
                  <a:close/>
                </a:path>
              </a:pathLst>
            </a:custGeom>
            <a:ln w="32751">
              <a:solidFill>
                <a:srgbClr val="89A4A7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2350452" y="6546653"/>
            <a:ext cx="1370965" cy="171450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1000" spc="-10">
                <a:latin typeface="Arial Narrow"/>
                <a:cs typeface="Arial Narrow"/>
                <a:hlinkClick r:id="rId3"/>
              </a:rPr>
              <a:t>www.healthmeasurement.org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63152" y="6559353"/>
            <a:ext cx="1345565" cy="1460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35"/>
              </a:lnSpc>
            </a:pPr>
            <a:r>
              <a:rPr dirty="0" sz="1000" spc="-10">
                <a:latin typeface="Arial Narrow"/>
                <a:cs typeface="Arial Narrow"/>
                <a:hlinkClick r:id="rId2"/>
              </a:rPr>
              <a:t>www.healthmeasurement.org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377031" y="228091"/>
            <a:ext cx="7924165" cy="748030"/>
          </a:xfrm>
          <a:prstGeom prst="rect"/>
        </p:spPr>
        <p:txBody>
          <a:bodyPr wrap="square" lIns="0" tIns="31750" rIns="0" bIns="0" rtlCol="0" vert="horz">
            <a:spAutoFit/>
          </a:bodyPr>
          <a:lstStyle/>
          <a:p>
            <a:pPr marL="2475230" marR="5080" indent="-2463165">
              <a:lnSpc>
                <a:spcPts val="2810"/>
              </a:lnSpc>
              <a:spcBef>
                <a:spcPts val="250"/>
              </a:spcBef>
            </a:pPr>
            <a:r>
              <a:rPr dirty="0" sz="2400"/>
              <a:t>Meta</a:t>
            </a:r>
            <a:r>
              <a:rPr dirty="0" sz="2400" spc="-35"/>
              <a:t> </a:t>
            </a:r>
            <a:r>
              <a:rPr dirty="0" sz="2400"/>
              <a:t>Analysis</a:t>
            </a:r>
            <a:r>
              <a:rPr dirty="0" sz="2400" spc="-35"/>
              <a:t> </a:t>
            </a:r>
            <a:r>
              <a:rPr dirty="0" sz="2400"/>
              <a:t>of</a:t>
            </a:r>
            <a:r>
              <a:rPr dirty="0" sz="2400" spc="-45"/>
              <a:t> </a:t>
            </a:r>
            <a:r>
              <a:rPr dirty="0" sz="2400"/>
              <a:t>Glucose</a:t>
            </a:r>
            <a:r>
              <a:rPr dirty="0" sz="2400" spc="-35"/>
              <a:t> </a:t>
            </a:r>
            <a:r>
              <a:rPr dirty="0" sz="2400"/>
              <a:t>Lowering</a:t>
            </a:r>
            <a:r>
              <a:rPr dirty="0" sz="2400" spc="-40"/>
              <a:t> </a:t>
            </a:r>
            <a:r>
              <a:rPr dirty="0" sz="2400"/>
              <a:t>on</a:t>
            </a:r>
            <a:r>
              <a:rPr dirty="0" sz="2400" spc="-35"/>
              <a:t> </a:t>
            </a:r>
            <a:r>
              <a:rPr dirty="0" sz="2400"/>
              <a:t>CVD</a:t>
            </a:r>
            <a:r>
              <a:rPr dirty="0" sz="2400" spc="-35"/>
              <a:t> </a:t>
            </a:r>
            <a:r>
              <a:rPr dirty="0" sz="2400"/>
              <a:t>Mortality</a:t>
            </a:r>
            <a:r>
              <a:rPr dirty="0" sz="2400" spc="-35"/>
              <a:t> </a:t>
            </a:r>
            <a:r>
              <a:rPr dirty="0" sz="2400"/>
              <a:t>(Top)</a:t>
            </a:r>
            <a:r>
              <a:rPr dirty="0" sz="2400" spc="-45"/>
              <a:t> </a:t>
            </a:r>
            <a:r>
              <a:rPr dirty="0" sz="2400"/>
              <a:t>and</a:t>
            </a:r>
            <a:r>
              <a:rPr dirty="0" sz="2400" spc="-40"/>
              <a:t> </a:t>
            </a:r>
            <a:r>
              <a:rPr dirty="0" sz="2400" spc="-25"/>
              <a:t>All </a:t>
            </a:r>
            <a:r>
              <a:rPr dirty="0" sz="2400"/>
              <a:t>Cause</a:t>
            </a:r>
            <a:r>
              <a:rPr dirty="0" sz="2400" spc="-50"/>
              <a:t> </a:t>
            </a:r>
            <a:r>
              <a:rPr dirty="0" sz="2400"/>
              <a:t>Mortality</a:t>
            </a:r>
            <a:r>
              <a:rPr dirty="0" sz="2400" spc="-50"/>
              <a:t> </a:t>
            </a:r>
            <a:r>
              <a:rPr dirty="0" sz="2400" spc="-10"/>
              <a:t>(Bottom)</a:t>
            </a:r>
            <a:endParaRPr sz="240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6280" y="4328159"/>
            <a:ext cx="7638288" cy="244449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2919" y="1807464"/>
            <a:ext cx="7778496" cy="202387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82612" y="1333500"/>
            <a:ext cx="192722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Arial"/>
                <a:cs typeface="Arial"/>
              </a:rPr>
              <a:t>Cardiovascular</a:t>
            </a:r>
            <a:r>
              <a:rPr dirty="0" sz="1400" spc="-8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Mortality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3986" y="3930446"/>
            <a:ext cx="150495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Arial"/>
                <a:cs typeface="Arial"/>
              </a:rPr>
              <a:t>All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Cause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Mortality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74676" rIns="0" bIns="0" rtlCol="0" vert="horz">
            <a:spAutoFit/>
          </a:bodyPr>
          <a:lstStyle/>
          <a:p>
            <a:pPr marL="385445">
              <a:lnSpc>
                <a:spcPct val="100000"/>
              </a:lnSpc>
              <a:spcBef>
                <a:spcPts val="100"/>
              </a:spcBef>
            </a:pPr>
            <a:r>
              <a:rPr dirty="0" sz="2800"/>
              <a:t>Measures</a:t>
            </a:r>
            <a:r>
              <a:rPr dirty="0" sz="2800" spc="-25"/>
              <a:t> </a:t>
            </a:r>
            <a:r>
              <a:rPr dirty="0" sz="2800"/>
              <a:t>of</a:t>
            </a:r>
            <a:r>
              <a:rPr dirty="0" sz="2800" spc="-20"/>
              <a:t> </a:t>
            </a:r>
            <a:r>
              <a:rPr dirty="0" sz="2800"/>
              <a:t>Health</a:t>
            </a:r>
            <a:r>
              <a:rPr dirty="0" sz="2800" spc="-25"/>
              <a:t> </a:t>
            </a:r>
            <a:r>
              <a:rPr dirty="0" sz="2800"/>
              <a:t>–</a:t>
            </a:r>
            <a:r>
              <a:rPr dirty="0" sz="2800" spc="-20"/>
              <a:t> </a:t>
            </a:r>
            <a:r>
              <a:rPr dirty="0" sz="2800"/>
              <a:t>a</a:t>
            </a:r>
            <a:r>
              <a:rPr dirty="0" sz="2800" spc="-20"/>
              <a:t> </a:t>
            </a:r>
            <a:r>
              <a:rPr dirty="0" sz="2800"/>
              <a:t>quick</a:t>
            </a:r>
            <a:r>
              <a:rPr dirty="0" sz="2800" spc="-20"/>
              <a:t> </a:t>
            </a:r>
            <a:r>
              <a:rPr dirty="0" sz="2800" spc="-10"/>
              <a:t>typology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764540" y="1949602"/>
            <a:ext cx="3522345" cy="1119505"/>
          </a:xfrm>
          <a:prstGeom prst="rect">
            <a:avLst/>
          </a:prstGeom>
        </p:spPr>
        <p:txBody>
          <a:bodyPr wrap="square" lIns="0" tIns="76835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605"/>
              </a:spcBef>
              <a:buFont typeface="Arial Narrow"/>
              <a:buChar char="•"/>
              <a:tabLst>
                <a:tab pos="354965" algn="l"/>
              </a:tabLst>
            </a:pPr>
            <a:r>
              <a:rPr dirty="0" sz="2400" spc="-10" b="1">
                <a:latin typeface="Arial Narrow"/>
                <a:cs typeface="Arial Narrow"/>
              </a:rPr>
              <a:t>Mortality-</a:t>
            </a:r>
            <a:r>
              <a:rPr dirty="0" sz="2400" b="1">
                <a:latin typeface="Arial Narrow"/>
                <a:cs typeface="Arial Narrow"/>
              </a:rPr>
              <a:t>based</a:t>
            </a:r>
            <a:r>
              <a:rPr dirty="0" sz="2400" spc="-5" b="1">
                <a:latin typeface="Arial Narrow"/>
                <a:cs typeface="Arial Narrow"/>
              </a:rPr>
              <a:t> </a:t>
            </a:r>
            <a:r>
              <a:rPr dirty="0" sz="2400" spc="-10" b="1">
                <a:latin typeface="Arial Narrow"/>
                <a:cs typeface="Arial Narrow"/>
              </a:rPr>
              <a:t>measures</a:t>
            </a:r>
            <a:endParaRPr sz="2400">
              <a:latin typeface="Arial Narrow"/>
              <a:cs typeface="Arial Narrow"/>
            </a:endParaRPr>
          </a:p>
          <a:p>
            <a:pPr marL="755650" marR="5080" indent="-285750">
              <a:lnSpc>
                <a:spcPct val="100000"/>
              </a:lnSpc>
              <a:spcBef>
                <a:spcPts val="425"/>
              </a:spcBef>
              <a:tabLst>
                <a:tab pos="755015" algn="l"/>
              </a:tabLst>
            </a:pPr>
            <a:r>
              <a:rPr dirty="0" sz="2000" spc="-50">
                <a:latin typeface="Arial Narrow"/>
                <a:cs typeface="Arial Narrow"/>
              </a:rPr>
              <a:t>–</a:t>
            </a:r>
            <a:r>
              <a:rPr dirty="0" sz="2000">
                <a:latin typeface="Arial Narrow"/>
                <a:cs typeface="Arial Narrow"/>
              </a:rPr>
              <a:t>	death</a:t>
            </a:r>
            <a:r>
              <a:rPr dirty="0" sz="2000" spc="-30">
                <a:latin typeface="Arial Narrow"/>
                <a:cs typeface="Arial Narrow"/>
              </a:rPr>
              <a:t> </a:t>
            </a:r>
            <a:r>
              <a:rPr dirty="0" sz="2000">
                <a:latin typeface="Arial Narrow"/>
                <a:cs typeface="Arial Narrow"/>
              </a:rPr>
              <a:t>rates,</a:t>
            </a:r>
            <a:r>
              <a:rPr dirty="0" sz="2000" spc="-40">
                <a:latin typeface="Arial Narrow"/>
                <a:cs typeface="Arial Narrow"/>
              </a:rPr>
              <a:t> </a:t>
            </a:r>
            <a:r>
              <a:rPr dirty="0" sz="2000">
                <a:latin typeface="Arial Narrow"/>
                <a:cs typeface="Arial Narrow"/>
              </a:rPr>
              <a:t>life</a:t>
            </a:r>
            <a:r>
              <a:rPr dirty="0" sz="2000" spc="-30">
                <a:latin typeface="Arial Narrow"/>
                <a:cs typeface="Arial Narrow"/>
              </a:rPr>
              <a:t> </a:t>
            </a:r>
            <a:r>
              <a:rPr dirty="0" sz="2000" spc="-10">
                <a:latin typeface="Arial Narrow"/>
                <a:cs typeface="Arial Narrow"/>
              </a:rPr>
              <a:t>expectancies, </a:t>
            </a:r>
            <a:r>
              <a:rPr dirty="0" sz="2000" spc="-20">
                <a:latin typeface="Arial Narrow"/>
                <a:cs typeface="Arial Narrow"/>
              </a:rPr>
              <a:t>etc.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48200" y="1981200"/>
            <a:ext cx="3808095" cy="914400"/>
          </a:xfrm>
          <a:prstGeom prst="rect">
            <a:avLst/>
          </a:prstGeom>
          <a:solidFill>
            <a:srgbClr val="FFFFFF"/>
          </a:solidFill>
          <a:ln w="12693">
            <a:solidFill>
              <a:srgbClr val="930306"/>
            </a:solidFill>
          </a:ln>
        </p:spPr>
        <p:txBody>
          <a:bodyPr wrap="square" lIns="0" tIns="45720" rIns="0" bIns="0" rtlCol="0" vert="horz">
            <a:spAutoFit/>
          </a:bodyPr>
          <a:lstStyle/>
          <a:p>
            <a:pPr marL="433705" indent="-342900">
              <a:lnSpc>
                <a:spcPct val="100000"/>
              </a:lnSpc>
              <a:spcBef>
                <a:spcPts val="360"/>
              </a:spcBef>
              <a:buFont typeface="Arial Narrow"/>
              <a:buChar char="•"/>
              <a:tabLst>
                <a:tab pos="433705" algn="l"/>
              </a:tabLst>
            </a:pPr>
            <a:r>
              <a:rPr dirty="0" sz="2400" b="1">
                <a:solidFill>
                  <a:srgbClr val="930306"/>
                </a:solidFill>
                <a:latin typeface="Arial Narrow"/>
                <a:cs typeface="Arial Narrow"/>
              </a:rPr>
              <a:t>All</a:t>
            </a:r>
            <a:r>
              <a:rPr dirty="0" sz="2400" spc="-40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2400" b="1">
                <a:solidFill>
                  <a:srgbClr val="930306"/>
                </a:solidFill>
                <a:latin typeface="Arial Narrow"/>
                <a:cs typeface="Arial Narrow"/>
              </a:rPr>
              <a:t>the</a:t>
            </a:r>
            <a:r>
              <a:rPr dirty="0" sz="2400" spc="-35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2400" b="1">
                <a:solidFill>
                  <a:srgbClr val="930306"/>
                </a:solidFill>
                <a:latin typeface="Arial Narrow"/>
                <a:cs typeface="Arial Narrow"/>
              </a:rPr>
              <a:t>familiar</a:t>
            </a:r>
            <a:r>
              <a:rPr dirty="0" sz="2400" spc="-40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2400" spc="-20" b="1">
                <a:solidFill>
                  <a:srgbClr val="930306"/>
                </a:solidFill>
                <a:latin typeface="Arial Narrow"/>
                <a:cs typeface="Arial Narrow"/>
              </a:rPr>
              <a:t>stuff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262574" y="2334478"/>
            <a:ext cx="309880" cy="122555"/>
          </a:xfrm>
          <a:custGeom>
            <a:avLst/>
            <a:gdLst/>
            <a:ahLst/>
            <a:cxnLst/>
            <a:rect l="l" t="t" r="r" b="b"/>
            <a:pathLst>
              <a:path w="309879" h="122555">
                <a:moveTo>
                  <a:pt x="193921" y="36965"/>
                </a:moveTo>
                <a:lnTo>
                  <a:pt x="0" y="85445"/>
                </a:lnTo>
                <a:lnTo>
                  <a:pt x="9245" y="122402"/>
                </a:lnTo>
                <a:lnTo>
                  <a:pt x="203158" y="73924"/>
                </a:lnTo>
                <a:lnTo>
                  <a:pt x="193921" y="36965"/>
                </a:lnTo>
                <a:close/>
              </a:path>
              <a:path w="309879" h="122555">
                <a:moveTo>
                  <a:pt x="304029" y="32346"/>
                </a:moveTo>
                <a:lnTo>
                  <a:pt x="212394" y="32346"/>
                </a:lnTo>
                <a:lnTo>
                  <a:pt x="221640" y="69303"/>
                </a:lnTo>
                <a:lnTo>
                  <a:pt x="203158" y="73924"/>
                </a:lnTo>
                <a:lnTo>
                  <a:pt x="212394" y="110883"/>
                </a:lnTo>
                <a:lnTo>
                  <a:pt x="304029" y="32346"/>
                </a:lnTo>
                <a:close/>
              </a:path>
              <a:path w="309879" h="122555">
                <a:moveTo>
                  <a:pt x="212394" y="32346"/>
                </a:moveTo>
                <a:lnTo>
                  <a:pt x="193921" y="36965"/>
                </a:lnTo>
                <a:lnTo>
                  <a:pt x="203158" y="73924"/>
                </a:lnTo>
                <a:lnTo>
                  <a:pt x="221640" y="69303"/>
                </a:lnTo>
                <a:lnTo>
                  <a:pt x="212394" y="32346"/>
                </a:lnTo>
                <a:close/>
              </a:path>
              <a:path w="309879" h="122555">
                <a:moveTo>
                  <a:pt x="184683" y="0"/>
                </a:moveTo>
                <a:lnTo>
                  <a:pt x="193921" y="36965"/>
                </a:lnTo>
                <a:lnTo>
                  <a:pt x="212394" y="32346"/>
                </a:lnTo>
                <a:lnTo>
                  <a:pt x="304029" y="32346"/>
                </a:lnTo>
                <a:lnTo>
                  <a:pt x="309422" y="27724"/>
                </a:lnTo>
                <a:lnTo>
                  <a:pt x="184683" y="0"/>
                </a:lnTo>
                <a:close/>
              </a:path>
            </a:pathLst>
          </a:custGeom>
          <a:solidFill>
            <a:srgbClr val="93030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2350452" y="6546653"/>
            <a:ext cx="1370965" cy="171450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1000" spc="-10">
                <a:latin typeface="Arial Narrow"/>
                <a:cs typeface="Arial Narrow"/>
                <a:hlinkClick r:id="rId2"/>
              </a:rPr>
              <a:t>www.healthmeasurement.org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74509"/>
            <a:chOff x="0" y="0"/>
            <a:chExt cx="9144000" cy="68745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6858000"/>
              <a:ext cx="9139555" cy="0"/>
            </a:xfrm>
            <a:custGeom>
              <a:avLst/>
              <a:gdLst/>
              <a:ahLst/>
              <a:cxnLst/>
              <a:rect l="l" t="t" r="r" b="b"/>
              <a:pathLst>
                <a:path w="9139555" h="0">
                  <a:moveTo>
                    <a:pt x="0" y="0"/>
                  </a:moveTo>
                  <a:lnTo>
                    <a:pt x="9139336" y="0"/>
                  </a:lnTo>
                </a:path>
              </a:pathLst>
            </a:custGeom>
            <a:ln w="32751">
              <a:solidFill>
                <a:srgbClr val="BA0408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8600" y="6348984"/>
            <a:ext cx="3505200" cy="25298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30568" y="6114288"/>
            <a:ext cx="612648" cy="59131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592568" y="6251447"/>
            <a:ext cx="515112" cy="38709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278368" y="6431279"/>
            <a:ext cx="637031" cy="207264"/>
          </a:xfrm>
          <a:prstGeom prst="rect">
            <a:avLst/>
          </a:prstGeom>
        </p:spPr>
      </p:pic>
      <p:sp>
        <p:nvSpPr>
          <p:cNvPr id="9" name="object 9" descr="$PPTXTitle"/>
          <p:cNvSpPr txBox="1"/>
          <p:nvPr/>
        </p:nvSpPr>
        <p:spPr>
          <a:xfrm>
            <a:off x="2286000" y="1642364"/>
            <a:ext cx="442023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b="1">
                <a:latin typeface="Arial Narrow"/>
                <a:cs typeface="Arial Narrow"/>
              </a:rPr>
              <a:t>Measuring</a:t>
            </a:r>
            <a:r>
              <a:rPr dirty="0" sz="3600" spc="-75" b="1">
                <a:latin typeface="Arial Narrow"/>
                <a:cs typeface="Arial Narrow"/>
              </a:rPr>
              <a:t> </a:t>
            </a:r>
            <a:r>
              <a:rPr dirty="0" sz="3600" spc="-10" b="1">
                <a:latin typeface="Arial Narrow"/>
                <a:cs typeface="Arial Narrow"/>
              </a:rPr>
              <a:t>Effectiveness</a:t>
            </a:r>
            <a:endParaRPr sz="3600">
              <a:latin typeface="Arial Narrow"/>
              <a:cs typeface="Arial Narro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06886" y="3132835"/>
            <a:ext cx="5772150" cy="2226945"/>
          </a:xfrm>
          <a:prstGeom prst="rect">
            <a:avLst/>
          </a:prstGeom>
        </p:spPr>
        <p:txBody>
          <a:bodyPr wrap="square" lIns="0" tIns="5715" rIns="0" bIns="0" rtlCol="0" vert="horz">
            <a:spAutoFit/>
          </a:bodyPr>
          <a:lstStyle/>
          <a:p>
            <a:pPr marL="12700" marR="5080" indent="875665">
              <a:lnSpc>
                <a:spcPct val="100600"/>
              </a:lnSpc>
              <a:spcBef>
                <a:spcPts val="45"/>
              </a:spcBef>
            </a:pPr>
            <a:r>
              <a:rPr dirty="0" sz="7200" b="1">
                <a:latin typeface="Arial Narrow"/>
                <a:cs typeface="Arial Narrow"/>
              </a:rPr>
              <a:t>What</a:t>
            </a:r>
            <a:r>
              <a:rPr dirty="0" sz="7200" spc="-105" b="1">
                <a:latin typeface="Arial Narrow"/>
                <a:cs typeface="Arial Narrow"/>
              </a:rPr>
              <a:t> </a:t>
            </a:r>
            <a:r>
              <a:rPr dirty="0" sz="7200" b="1">
                <a:latin typeface="Arial Narrow"/>
                <a:cs typeface="Arial Narrow"/>
              </a:rPr>
              <a:t>is</a:t>
            </a:r>
            <a:r>
              <a:rPr dirty="0" sz="7200" spc="-100" b="1">
                <a:latin typeface="Arial Narrow"/>
                <a:cs typeface="Arial Narrow"/>
              </a:rPr>
              <a:t> </a:t>
            </a:r>
            <a:r>
              <a:rPr dirty="0" sz="7200" spc="-25" b="1">
                <a:latin typeface="Arial Narrow"/>
                <a:cs typeface="Arial Narrow"/>
              </a:rPr>
              <a:t>the </a:t>
            </a:r>
            <a:r>
              <a:rPr dirty="0" sz="7200" b="1">
                <a:latin typeface="Arial Narrow"/>
                <a:cs typeface="Arial Narrow"/>
              </a:rPr>
              <a:t>meaning</a:t>
            </a:r>
            <a:r>
              <a:rPr dirty="0" sz="7200" spc="-160" b="1">
                <a:latin typeface="Arial Narrow"/>
                <a:cs typeface="Arial Narrow"/>
              </a:rPr>
              <a:t> </a:t>
            </a:r>
            <a:r>
              <a:rPr dirty="0" sz="7200" b="1">
                <a:latin typeface="Arial Narrow"/>
                <a:cs typeface="Arial Narrow"/>
              </a:rPr>
              <a:t>of</a:t>
            </a:r>
            <a:r>
              <a:rPr dirty="0" sz="7200" spc="-170" b="1">
                <a:latin typeface="Arial Narrow"/>
                <a:cs typeface="Arial Narrow"/>
              </a:rPr>
              <a:t> </a:t>
            </a:r>
            <a:r>
              <a:rPr dirty="0" sz="7200" spc="-10" b="1">
                <a:latin typeface="Arial Narrow"/>
                <a:cs typeface="Arial Narrow"/>
              </a:rPr>
              <a:t>life?</a:t>
            </a:r>
            <a:endParaRPr sz="7200">
              <a:latin typeface="Arial Narrow"/>
              <a:cs typeface="Arial Narrow"/>
            </a:endParaRPr>
          </a:p>
        </p:txBody>
      </p:sp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793992" y="1828800"/>
            <a:ext cx="2350007" cy="2474976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2350452" y="6546653"/>
            <a:ext cx="1370965" cy="171450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1000" spc="-10">
                <a:latin typeface="Arial Narrow"/>
                <a:cs typeface="Arial Narrow"/>
                <a:hlinkClick r:id="rId8"/>
              </a:rPr>
              <a:t>www.healthmeasurement.org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74676" rIns="0" bIns="0" rtlCol="0" vert="horz">
            <a:spAutoFit/>
          </a:bodyPr>
          <a:lstStyle/>
          <a:p>
            <a:pPr marL="385445">
              <a:lnSpc>
                <a:spcPct val="100000"/>
              </a:lnSpc>
              <a:spcBef>
                <a:spcPts val="100"/>
              </a:spcBef>
            </a:pPr>
            <a:r>
              <a:rPr dirty="0" sz="2800"/>
              <a:t>Measures</a:t>
            </a:r>
            <a:r>
              <a:rPr dirty="0" sz="2800" spc="-25"/>
              <a:t> </a:t>
            </a:r>
            <a:r>
              <a:rPr dirty="0" sz="2800"/>
              <a:t>of</a:t>
            </a:r>
            <a:r>
              <a:rPr dirty="0" sz="2800" spc="-20"/>
              <a:t> </a:t>
            </a:r>
            <a:r>
              <a:rPr dirty="0" sz="2800"/>
              <a:t>Health</a:t>
            </a:r>
            <a:r>
              <a:rPr dirty="0" sz="2800" spc="-25"/>
              <a:t> </a:t>
            </a:r>
            <a:r>
              <a:rPr dirty="0" sz="2800"/>
              <a:t>–</a:t>
            </a:r>
            <a:r>
              <a:rPr dirty="0" sz="2800" spc="-20"/>
              <a:t> </a:t>
            </a:r>
            <a:r>
              <a:rPr dirty="0" sz="2800"/>
              <a:t>a</a:t>
            </a:r>
            <a:r>
              <a:rPr dirty="0" sz="2800" spc="-20"/>
              <a:t> </a:t>
            </a:r>
            <a:r>
              <a:rPr dirty="0" sz="2800"/>
              <a:t>quick</a:t>
            </a:r>
            <a:r>
              <a:rPr dirty="0" sz="2800" spc="-20"/>
              <a:t> </a:t>
            </a:r>
            <a:r>
              <a:rPr dirty="0" sz="2800" spc="-10"/>
              <a:t>typology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764540" y="1954501"/>
            <a:ext cx="3610610" cy="1414145"/>
          </a:xfrm>
          <a:prstGeom prst="rect">
            <a:avLst/>
          </a:prstGeom>
        </p:spPr>
        <p:txBody>
          <a:bodyPr wrap="square" lIns="0" tIns="7112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560"/>
              </a:spcBef>
              <a:buFont typeface="Arial Narrow"/>
              <a:buChar char="•"/>
              <a:tabLst>
                <a:tab pos="354965" algn="l"/>
              </a:tabLst>
            </a:pPr>
            <a:r>
              <a:rPr dirty="0" sz="2000" spc="-10" b="1">
                <a:solidFill>
                  <a:srgbClr val="808080"/>
                </a:solidFill>
                <a:latin typeface="Arial Narrow"/>
                <a:cs typeface="Arial Narrow"/>
              </a:rPr>
              <a:t>Mortality-</a:t>
            </a:r>
            <a:r>
              <a:rPr dirty="0" sz="2000" b="1">
                <a:solidFill>
                  <a:srgbClr val="808080"/>
                </a:solidFill>
                <a:latin typeface="Arial Narrow"/>
                <a:cs typeface="Arial Narrow"/>
              </a:rPr>
              <a:t>based</a:t>
            </a:r>
            <a:r>
              <a:rPr dirty="0" sz="2000" spc="20" b="1">
                <a:solidFill>
                  <a:srgbClr val="808080"/>
                </a:solidFill>
                <a:latin typeface="Arial Narrow"/>
                <a:cs typeface="Arial Narrow"/>
              </a:rPr>
              <a:t> </a:t>
            </a:r>
            <a:r>
              <a:rPr dirty="0" sz="2000" spc="-10" b="1">
                <a:solidFill>
                  <a:srgbClr val="808080"/>
                </a:solidFill>
                <a:latin typeface="Arial Narrow"/>
                <a:cs typeface="Arial Narrow"/>
              </a:rPr>
              <a:t>measures</a:t>
            </a:r>
            <a:endParaRPr sz="2000">
              <a:latin typeface="Arial Narrow"/>
              <a:cs typeface="Arial Narrow"/>
            </a:endParaRPr>
          </a:p>
          <a:p>
            <a:pPr lvl="1" marL="755015" indent="-285115">
              <a:lnSpc>
                <a:spcPct val="100000"/>
              </a:lnSpc>
              <a:spcBef>
                <a:spcPts val="415"/>
              </a:spcBef>
              <a:buChar char="–"/>
              <a:tabLst>
                <a:tab pos="755015" algn="l"/>
              </a:tabLst>
            </a:pPr>
            <a:r>
              <a:rPr dirty="0" sz="1800">
                <a:solidFill>
                  <a:srgbClr val="808080"/>
                </a:solidFill>
                <a:latin typeface="Arial Narrow"/>
                <a:cs typeface="Arial Narrow"/>
              </a:rPr>
              <a:t>death</a:t>
            </a:r>
            <a:r>
              <a:rPr dirty="0" sz="1800" spc="-20">
                <a:solidFill>
                  <a:srgbClr val="808080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808080"/>
                </a:solidFill>
                <a:latin typeface="Arial Narrow"/>
                <a:cs typeface="Arial Narrow"/>
              </a:rPr>
              <a:t>rates,</a:t>
            </a:r>
            <a:r>
              <a:rPr dirty="0" sz="1800" spc="-20">
                <a:solidFill>
                  <a:srgbClr val="808080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808080"/>
                </a:solidFill>
                <a:latin typeface="Arial Narrow"/>
                <a:cs typeface="Arial Narrow"/>
              </a:rPr>
              <a:t>life</a:t>
            </a:r>
            <a:r>
              <a:rPr dirty="0" sz="1800" spc="-15">
                <a:solidFill>
                  <a:srgbClr val="808080"/>
                </a:solidFill>
                <a:latin typeface="Arial Narrow"/>
                <a:cs typeface="Arial Narrow"/>
              </a:rPr>
              <a:t> </a:t>
            </a:r>
            <a:r>
              <a:rPr dirty="0" sz="1800" spc="-10">
                <a:solidFill>
                  <a:srgbClr val="808080"/>
                </a:solidFill>
                <a:latin typeface="Arial Narrow"/>
                <a:cs typeface="Arial Narrow"/>
              </a:rPr>
              <a:t>expectancies,</a:t>
            </a:r>
            <a:r>
              <a:rPr dirty="0" sz="1800" spc="-20">
                <a:solidFill>
                  <a:srgbClr val="808080"/>
                </a:solidFill>
                <a:latin typeface="Arial Narrow"/>
                <a:cs typeface="Arial Narrow"/>
              </a:rPr>
              <a:t> etc.</a:t>
            </a:r>
            <a:endParaRPr sz="1800">
              <a:latin typeface="Arial Narrow"/>
              <a:cs typeface="Arial Narrow"/>
            </a:endParaRPr>
          </a:p>
          <a:p>
            <a:pPr marL="354965" indent="-342265">
              <a:lnSpc>
                <a:spcPct val="100000"/>
              </a:lnSpc>
              <a:spcBef>
                <a:spcPts val="425"/>
              </a:spcBef>
              <a:buFont typeface="Arial Narrow"/>
              <a:buChar char="•"/>
              <a:tabLst>
                <a:tab pos="354965" algn="l"/>
              </a:tabLst>
            </a:pPr>
            <a:r>
              <a:rPr dirty="0" sz="2000" spc="-10" b="1">
                <a:latin typeface="Arial Narrow"/>
                <a:cs typeface="Arial Narrow"/>
              </a:rPr>
              <a:t>Morbidity-</a:t>
            </a:r>
            <a:r>
              <a:rPr dirty="0" sz="2000" b="1">
                <a:latin typeface="Arial Narrow"/>
                <a:cs typeface="Arial Narrow"/>
              </a:rPr>
              <a:t>based</a:t>
            </a:r>
            <a:r>
              <a:rPr dirty="0" sz="2000" spc="20" b="1">
                <a:latin typeface="Arial Narrow"/>
                <a:cs typeface="Arial Narrow"/>
              </a:rPr>
              <a:t> </a:t>
            </a:r>
            <a:r>
              <a:rPr dirty="0" sz="2000" spc="-10" b="1">
                <a:latin typeface="Arial Narrow"/>
                <a:cs typeface="Arial Narrow"/>
              </a:rPr>
              <a:t>measures</a:t>
            </a:r>
            <a:endParaRPr sz="2000">
              <a:latin typeface="Arial Narrow"/>
              <a:cs typeface="Arial Narrow"/>
            </a:endParaRPr>
          </a:p>
          <a:p>
            <a:pPr lvl="1" marL="755015" indent="-285115">
              <a:lnSpc>
                <a:spcPct val="100000"/>
              </a:lnSpc>
              <a:spcBef>
                <a:spcPts val="515"/>
              </a:spcBef>
              <a:buChar char="–"/>
              <a:tabLst>
                <a:tab pos="755015" algn="l"/>
              </a:tabLst>
            </a:pPr>
            <a:r>
              <a:rPr dirty="0" sz="1800" spc="-10">
                <a:latin typeface="Arial Narrow"/>
                <a:cs typeface="Arial Narrow"/>
              </a:rPr>
              <a:t>indicators</a:t>
            </a:r>
            <a:endParaRPr sz="1800">
              <a:latin typeface="Arial Narrow"/>
              <a:cs typeface="Arial Narrow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641853" y="1974853"/>
            <a:ext cx="3820795" cy="4125595"/>
            <a:chOff x="4641853" y="1974853"/>
            <a:chExt cx="3820795" cy="4125595"/>
          </a:xfrm>
        </p:grpSpPr>
        <p:sp>
          <p:nvSpPr>
            <p:cNvPr id="5" name="object 5"/>
            <p:cNvSpPr/>
            <p:nvPr/>
          </p:nvSpPr>
          <p:spPr>
            <a:xfrm>
              <a:off x="4648199" y="1981200"/>
              <a:ext cx="3810000" cy="4114800"/>
            </a:xfrm>
            <a:custGeom>
              <a:avLst/>
              <a:gdLst/>
              <a:ahLst/>
              <a:cxnLst/>
              <a:rect l="l" t="t" r="r" b="b"/>
              <a:pathLst>
                <a:path w="3810000" h="4114800">
                  <a:moveTo>
                    <a:pt x="3810000" y="0"/>
                  </a:moveTo>
                  <a:lnTo>
                    <a:pt x="0" y="0"/>
                  </a:lnTo>
                  <a:lnTo>
                    <a:pt x="0" y="4114800"/>
                  </a:lnTo>
                  <a:lnTo>
                    <a:pt x="3810000" y="4114800"/>
                  </a:lnTo>
                  <a:lnTo>
                    <a:pt x="3810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4648199" y="1981200"/>
              <a:ext cx="3808095" cy="4112895"/>
            </a:xfrm>
            <a:custGeom>
              <a:avLst/>
              <a:gdLst/>
              <a:ahLst/>
              <a:cxnLst/>
              <a:rect l="l" t="t" r="r" b="b"/>
              <a:pathLst>
                <a:path w="3808095" h="4112895">
                  <a:moveTo>
                    <a:pt x="0" y="0"/>
                  </a:moveTo>
                  <a:lnTo>
                    <a:pt x="3808057" y="0"/>
                  </a:lnTo>
                  <a:lnTo>
                    <a:pt x="3808057" y="4112701"/>
                  </a:lnTo>
                  <a:lnTo>
                    <a:pt x="0" y="4112701"/>
                  </a:lnTo>
                  <a:lnTo>
                    <a:pt x="0" y="0"/>
                  </a:lnTo>
                  <a:close/>
                </a:path>
              </a:pathLst>
            </a:custGeom>
            <a:ln w="12693">
              <a:solidFill>
                <a:srgbClr val="93030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idx="3" sz="half"/>
          </p:nvPr>
        </p:nvSpPr>
        <p:spPr>
          <a:prstGeom prst="rect"/>
        </p:spPr>
        <p:txBody>
          <a:bodyPr wrap="square" lIns="0" tIns="71120" rIns="0" bIns="0" rtlCol="0" vert="horz">
            <a:spAutoFit/>
          </a:bodyPr>
          <a:lstStyle/>
          <a:p>
            <a:pPr marL="342265" indent="-342265">
              <a:lnSpc>
                <a:spcPct val="100000"/>
              </a:lnSpc>
              <a:spcBef>
                <a:spcPts val="560"/>
              </a:spcBef>
              <a:buFont typeface="Arial Narrow"/>
              <a:buChar char="•"/>
              <a:tabLst>
                <a:tab pos="342265" algn="l"/>
              </a:tabLst>
            </a:pPr>
            <a:r>
              <a:rPr dirty="0" spc="-10"/>
              <a:t>Indicators</a:t>
            </a:r>
            <a:r>
              <a:rPr dirty="0" u="none" spc="-10"/>
              <a:t>:</a:t>
            </a:r>
          </a:p>
          <a:p>
            <a:pPr lvl="1" marL="742315" indent="-285115">
              <a:lnSpc>
                <a:spcPct val="100000"/>
              </a:lnSpc>
              <a:spcBef>
                <a:spcPts val="415"/>
              </a:spcBef>
              <a:buFont typeface="Arial Narrow"/>
              <a:buChar char="–"/>
              <a:tabLst>
                <a:tab pos="742315" algn="l"/>
              </a:tabLst>
            </a:pPr>
            <a:r>
              <a:rPr dirty="0" sz="1800" b="1">
                <a:solidFill>
                  <a:srgbClr val="930306"/>
                </a:solidFill>
                <a:latin typeface="Arial Narrow"/>
                <a:cs typeface="Arial Narrow"/>
              </a:rPr>
              <a:t>Single,</a:t>
            </a:r>
            <a:r>
              <a:rPr dirty="0" sz="1800" spc="-50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800" b="1">
                <a:solidFill>
                  <a:srgbClr val="930306"/>
                </a:solidFill>
                <a:latin typeface="Arial Narrow"/>
                <a:cs typeface="Arial Narrow"/>
              </a:rPr>
              <a:t>countable</a:t>
            </a:r>
            <a:r>
              <a:rPr dirty="0" sz="1800" spc="-45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800" spc="-10" b="1">
                <a:solidFill>
                  <a:srgbClr val="930306"/>
                </a:solidFill>
                <a:latin typeface="Arial Narrow"/>
                <a:cs typeface="Arial Narrow"/>
              </a:rPr>
              <a:t>things</a:t>
            </a:r>
            <a:endParaRPr sz="1800">
              <a:latin typeface="Arial Narrow"/>
              <a:cs typeface="Arial Narrow"/>
            </a:endParaRPr>
          </a:p>
          <a:p>
            <a:pPr lvl="2" marL="1142365" indent="-227965">
              <a:lnSpc>
                <a:spcPct val="100000"/>
              </a:lnSpc>
              <a:spcBef>
                <a:spcPts val="320"/>
              </a:spcBef>
              <a:buFont typeface="Arial Narrow"/>
              <a:buChar char="•"/>
              <a:tabLst>
                <a:tab pos="1142365" algn="l"/>
              </a:tabLst>
            </a:pP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TB</a:t>
            </a:r>
            <a:r>
              <a:rPr dirty="0" sz="1600" spc="-15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spc="-20" b="1">
                <a:solidFill>
                  <a:srgbClr val="930306"/>
                </a:solidFill>
                <a:latin typeface="Arial Narrow"/>
                <a:cs typeface="Arial Narrow"/>
              </a:rPr>
              <a:t>rate</a:t>
            </a:r>
            <a:endParaRPr sz="1600">
              <a:latin typeface="Arial Narrow"/>
              <a:cs typeface="Arial Narrow"/>
            </a:endParaRPr>
          </a:p>
          <a:p>
            <a:pPr lvl="2" marL="1142365" indent="-227965">
              <a:lnSpc>
                <a:spcPct val="100000"/>
              </a:lnSpc>
              <a:spcBef>
                <a:spcPts val="385"/>
              </a:spcBef>
              <a:buFont typeface="Arial Narrow"/>
              <a:buChar char="•"/>
              <a:tabLst>
                <a:tab pos="1142365" algn="l"/>
              </a:tabLst>
            </a:pPr>
            <a:r>
              <a:rPr dirty="0" sz="1600" spc="-10" b="1">
                <a:solidFill>
                  <a:srgbClr val="930306"/>
                </a:solidFill>
                <a:latin typeface="Arial Narrow"/>
                <a:cs typeface="Arial Narrow"/>
              </a:rPr>
              <a:t>C-</a:t>
            </a: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section</a:t>
            </a:r>
            <a:r>
              <a:rPr dirty="0" sz="1600" spc="-25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spc="-20" b="1">
                <a:solidFill>
                  <a:srgbClr val="930306"/>
                </a:solidFill>
                <a:latin typeface="Arial Narrow"/>
                <a:cs typeface="Arial Narrow"/>
              </a:rPr>
              <a:t>rates</a:t>
            </a:r>
            <a:endParaRPr sz="1600">
              <a:latin typeface="Arial Narrow"/>
              <a:cs typeface="Arial Narrow"/>
            </a:endParaRPr>
          </a:p>
          <a:p>
            <a:pPr lvl="2" marL="1142365" indent="-227965">
              <a:lnSpc>
                <a:spcPct val="100000"/>
              </a:lnSpc>
              <a:spcBef>
                <a:spcPts val="480"/>
              </a:spcBef>
              <a:buFont typeface="Arial Narrow"/>
              <a:buChar char="•"/>
              <a:tabLst>
                <a:tab pos="1142365" algn="l"/>
              </a:tabLst>
            </a:pP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%</a:t>
            </a:r>
            <a:r>
              <a:rPr dirty="0" sz="1600" spc="-35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population</a:t>
            </a:r>
            <a:r>
              <a:rPr dirty="0" sz="1600" spc="-25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who</a:t>
            </a:r>
            <a:r>
              <a:rPr dirty="0" sz="1600" spc="-25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spc="-10" b="1">
                <a:solidFill>
                  <a:srgbClr val="930306"/>
                </a:solidFill>
                <a:latin typeface="Arial Narrow"/>
                <a:cs typeface="Arial Narrow"/>
              </a:rPr>
              <a:t>exercise</a:t>
            </a:r>
            <a:endParaRPr sz="1600">
              <a:latin typeface="Arial Narrow"/>
              <a:cs typeface="Arial Narrow"/>
            </a:endParaRPr>
          </a:p>
          <a:p>
            <a:pPr lvl="2">
              <a:lnSpc>
                <a:spcPct val="100000"/>
              </a:lnSpc>
              <a:spcBef>
                <a:spcPts val="844"/>
              </a:spcBef>
              <a:buClr>
                <a:srgbClr val="930306"/>
              </a:buClr>
              <a:buFont typeface="Arial Narrow"/>
              <a:buChar char="•"/>
            </a:pPr>
            <a:endParaRPr sz="1600"/>
          </a:p>
          <a:p>
            <a:pPr lvl="1" marL="742315" indent="-285115">
              <a:lnSpc>
                <a:spcPct val="100000"/>
              </a:lnSpc>
              <a:buFont typeface="Arial Narrow"/>
              <a:buChar char="–"/>
              <a:tabLst>
                <a:tab pos="742315" algn="l"/>
              </a:tabLst>
            </a:pPr>
            <a:r>
              <a:rPr dirty="0" sz="1800" spc="-10" b="1">
                <a:solidFill>
                  <a:srgbClr val="930306"/>
                </a:solidFill>
                <a:latin typeface="Arial Narrow"/>
                <a:cs typeface="Arial Narrow"/>
              </a:rPr>
              <a:t>Examples:</a:t>
            </a:r>
            <a:endParaRPr sz="1800">
              <a:latin typeface="Arial Narrow"/>
              <a:cs typeface="Arial Narrow"/>
            </a:endParaRPr>
          </a:p>
          <a:p>
            <a:pPr lvl="2" marL="1143000" marR="28575" indent="-228600">
              <a:lnSpc>
                <a:spcPts val="1900"/>
              </a:lnSpc>
              <a:spcBef>
                <a:spcPts val="520"/>
              </a:spcBef>
              <a:buFont typeface="Arial Narrow"/>
              <a:buChar char="•"/>
              <a:tabLst>
                <a:tab pos="1143000" algn="l"/>
              </a:tabLst>
            </a:pP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Healthy</a:t>
            </a:r>
            <a:r>
              <a:rPr dirty="0" sz="1600" spc="-45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People</a:t>
            </a:r>
            <a:r>
              <a:rPr dirty="0" sz="1600" spc="-40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2010</a:t>
            </a:r>
            <a:r>
              <a:rPr dirty="0" sz="1600" spc="-40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spc="-10" b="1">
                <a:solidFill>
                  <a:srgbClr val="930306"/>
                </a:solidFill>
                <a:latin typeface="Arial Narrow"/>
                <a:cs typeface="Arial Narrow"/>
              </a:rPr>
              <a:t>“Leading Indicators”</a:t>
            </a:r>
            <a:endParaRPr sz="1600">
              <a:latin typeface="Arial Narrow"/>
              <a:cs typeface="Arial Narrow"/>
            </a:endParaRPr>
          </a:p>
          <a:p>
            <a:pPr lvl="2" marL="1142365" indent="-227965">
              <a:lnSpc>
                <a:spcPct val="100000"/>
              </a:lnSpc>
              <a:spcBef>
                <a:spcPts val="320"/>
              </a:spcBef>
              <a:buFont typeface="Arial Narrow"/>
              <a:buChar char="•"/>
              <a:tabLst>
                <a:tab pos="1142365" algn="l"/>
              </a:tabLst>
            </a:pP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WHO</a:t>
            </a:r>
            <a:r>
              <a:rPr dirty="0" sz="1600" spc="-35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“Core</a:t>
            </a:r>
            <a:r>
              <a:rPr dirty="0" sz="1600" spc="-40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Health</a:t>
            </a:r>
            <a:r>
              <a:rPr dirty="0" sz="1600" spc="-40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spc="-10" b="1">
                <a:solidFill>
                  <a:srgbClr val="930306"/>
                </a:solidFill>
                <a:latin typeface="Arial Narrow"/>
                <a:cs typeface="Arial Narrow"/>
              </a:rPr>
              <a:t>Indicators”</a:t>
            </a:r>
            <a:endParaRPr sz="1600">
              <a:latin typeface="Arial Narrow"/>
              <a:cs typeface="Arial Narrow"/>
            </a:endParaRPr>
          </a:p>
          <a:p>
            <a:pPr lvl="2" marL="1142365" indent="-227965">
              <a:lnSpc>
                <a:spcPct val="100000"/>
              </a:lnSpc>
              <a:spcBef>
                <a:spcPts val="385"/>
              </a:spcBef>
              <a:buFont typeface="Arial Narrow"/>
              <a:buChar char="•"/>
              <a:tabLst>
                <a:tab pos="1142365" algn="l"/>
              </a:tabLst>
            </a:pP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America’s</a:t>
            </a:r>
            <a:r>
              <a:rPr dirty="0" sz="1600" spc="-50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Health</a:t>
            </a:r>
            <a:r>
              <a:rPr dirty="0" sz="1600" spc="-45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spc="-10" b="1">
                <a:solidFill>
                  <a:srgbClr val="930306"/>
                </a:solidFill>
                <a:latin typeface="Arial Narrow"/>
                <a:cs typeface="Arial Narrow"/>
              </a:rPr>
              <a:t>Rankings</a:t>
            </a:r>
            <a:endParaRPr sz="1600">
              <a:latin typeface="Arial Narrow"/>
              <a:cs typeface="Arial Narrow"/>
            </a:endParaRPr>
          </a:p>
          <a:p>
            <a:pPr lvl="2" marL="1143000" marR="395605" indent="-228600">
              <a:lnSpc>
                <a:spcPts val="1900"/>
              </a:lnSpc>
              <a:spcBef>
                <a:spcPts val="464"/>
              </a:spcBef>
              <a:buFont typeface="Arial Narrow"/>
              <a:buChar char="•"/>
              <a:tabLst>
                <a:tab pos="1143000" algn="l"/>
              </a:tabLst>
            </a:pP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Wisconsin</a:t>
            </a:r>
            <a:r>
              <a:rPr dirty="0" sz="1600" spc="-40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County</a:t>
            </a:r>
            <a:r>
              <a:rPr dirty="0" sz="1600" spc="-40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spc="-10" b="1">
                <a:solidFill>
                  <a:srgbClr val="930306"/>
                </a:solidFill>
                <a:latin typeface="Arial Narrow"/>
                <a:cs typeface="Arial Narrow"/>
              </a:rPr>
              <a:t>Health Rankings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511134" y="3334068"/>
            <a:ext cx="2061210" cy="435609"/>
          </a:xfrm>
          <a:custGeom>
            <a:avLst/>
            <a:gdLst/>
            <a:ahLst/>
            <a:cxnLst/>
            <a:rect l="l" t="t" r="r" b="b"/>
            <a:pathLst>
              <a:path w="2061210" h="435610">
                <a:moveTo>
                  <a:pt x="1945009" y="397648"/>
                </a:moveTo>
                <a:lnTo>
                  <a:pt x="1938070" y="435114"/>
                </a:lnTo>
                <a:lnTo>
                  <a:pt x="2056062" y="401116"/>
                </a:lnTo>
                <a:lnTo>
                  <a:pt x="1963737" y="401116"/>
                </a:lnTo>
                <a:lnTo>
                  <a:pt x="1945009" y="397648"/>
                </a:lnTo>
                <a:close/>
              </a:path>
              <a:path w="2061210" h="435610">
                <a:moveTo>
                  <a:pt x="1951947" y="360184"/>
                </a:moveTo>
                <a:lnTo>
                  <a:pt x="1945009" y="397648"/>
                </a:lnTo>
                <a:lnTo>
                  <a:pt x="1963737" y="401116"/>
                </a:lnTo>
                <a:lnTo>
                  <a:pt x="1970671" y="363651"/>
                </a:lnTo>
                <a:lnTo>
                  <a:pt x="1951947" y="360184"/>
                </a:lnTo>
                <a:close/>
              </a:path>
              <a:path w="2061210" h="435610">
                <a:moveTo>
                  <a:pt x="1958886" y="322719"/>
                </a:moveTo>
                <a:lnTo>
                  <a:pt x="1951947" y="360184"/>
                </a:lnTo>
                <a:lnTo>
                  <a:pt x="1970671" y="363651"/>
                </a:lnTo>
                <a:lnTo>
                  <a:pt x="1963737" y="401116"/>
                </a:lnTo>
                <a:lnTo>
                  <a:pt x="2056062" y="401116"/>
                </a:lnTo>
                <a:lnTo>
                  <a:pt x="2060867" y="399732"/>
                </a:lnTo>
                <a:lnTo>
                  <a:pt x="1958886" y="322719"/>
                </a:lnTo>
                <a:close/>
              </a:path>
              <a:path w="2061210" h="435610">
                <a:moveTo>
                  <a:pt x="6934" y="0"/>
                </a:moveTo>
                <a:lnTo>
                  <a:pt x="0" y="37464"/>
                </a:lnTo>
                <a:lnTo>
                  <a:pt x="1945009" y="397648"/>
                </a:lnTo>
                <a:lnTo>
                  <a:pt x="1951947" y="360184"/>
                </a:lnTo>
                <a:lnTo>
                  <a:pt x="6934" y="0"/>
                </a:lnTo>
                <a:close/>
              </a:path>
            </a:pathLst>
          </a:custGeom>
          <a:solidFill>
            <a:srgbClr val="93030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2350452" y="6546653"/>
            <a:ext cx="1370965" cy="171450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1000" spc="-10">
                <a:latin typeface="Arial Narrow"/>
                <a:cs typeface="Arial Narrow"/>
                <a:hlinkClick r:id="rId2"/>
              </a:rPr>
              <a:t>www.healthmeasurement.org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From</a:t>
            </a:r>
            <a:r>
              <a:rPr dirty="0" spc="-35"/>
              <a:t> </a:t>
            </a:r>
            <a:r>
              <a:rPr dirty="0"/>
              <a:t>Kaplan,</a:t>
            </a:r>
            <a:r>
              <a:rPr dirty="0" spc="-25"/>
              <a:t> </a:t>
            </a:r>
            <a:r>
              <a:rPr dirty="0"/>
              <a:t>Bush,</a:t>
            </a:r>
            <a:r>
              <a:rPr dirty="0" spc="-25"/>
              <a:t> </a:t>
            </a:r>
            <a:r>
              <a:rPr dirty="0"/>
              <a:t>&amp;</a:t>
            </a:r>
            <a:r>
              <a:rPr dirty="0" spc="-35"/>
              <a:t> </a:t>
            </a:r>
            <a:r>
              <a:rPr dirty="0"/>
              <a:t>Berry,</a:t>
            </a:r>
            <a:r>
              <a:rPr dirty="0" spc="-25"/>
              <a:t> </a:t>
            </a:r>
            <a:r>
              <a:rPr dirty="0" spc="-20"/>
              <a:t>1976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56944" y="1752600"/>
            <a:ext cx="6230111" cy="41148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350452" y="6546653"/>
            <a:ext cx="1370965" cy="171450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1000" spc="-10">
                <a:latin typeface="Arial Narrow"/>
                <a:cs typeface="Arial Narrow"/>
                <a:hlinkClick r:id="rId3"/>
              </a:rPr>
              <a:t>www.healthmeasurement.org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74676" rIns="0" bIns="0" rtlCol="0" vert="horz">
            <a:spAutoFit/>
          </a:bodyPr>
          <a:lstStyle/>
          <a:p>
            <a:pPr marL="385445">
              <a:lnSpc>
                <a:spcPct val="100000"/>
              </a:lnSpc>
              <a:spcBef>
                <a:spcPts val="100"/>
              </a:spcBef>
            </a:pPr>
            <a:r>
              <a:rPr dirty="0" sz="2800"/>
              <a:t>Measures</a:t>
            </a:r>
            <a:r>
              <a:rPr dirty="0" sz="2800" spc="-25"/>
              <a:t> </a:t>
            </a:r>
            <a:r>
              <a:rPr dirty="0" sz="2800"/>
              <a:t>of</a:t>
            </a:r>
            <a:r>
              <a:rPr dirty="0" sz="2800" spc="-20"/>
              <a:t> </a:t>
            </a:r>
            <a:r>
              <a:rPr dirty="0" sz="2800"/>
              <a:t>Health</a:t>
            </a:r>
            <a:r>
              <a:rPr dirty="0" sz="2800" spc="-25"/>
              <a:t> </a:t>
            </a:r>
            <a:r>
              <a:rPr dirty="0" sz="2800"/>
              <a:t>–</a:t>
            </a:r>
            <a:r>
              <a:rPr dirty="0" sz="2800" spc="-20"/>
              <a:t> </a:t>
            </a:r>
            <a:r>
              <a:rPr dirty="0" sz="2800"/>
              <a:t>a</a:t>
            </a:r>
            <a:r>
              <a:rPr dirty="0" sz="2800" spc="-20"/>
              <a:t> </a:t>
            </a:r>
            <a:r>
              <a:rPr dirty="0" sz="2800"/>
              <a:t>quick</a:t>
            </a:r>
            <a:r>
              <a:rPr dirty="0" sz="2800" spc="-20"/>
              <a:t> </a:t>
            </a:r>
            <a:r>
              <a:rPr dirty="0" sz="2800" spc="-10"/>
              <a:t>typology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764540" y="1949602"/>
            <a:ext cx="3537585" cy="2626360"/>
          </a:xfrm>
          <a:prstGeom prst="rect">
            <a:avLst/>
          </a:prstGeom>
        </p:spPr>
        <p:txBody>
          <a:bodyPr wrap="square" lIns="0" tIns="76835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605"/>
              </a:spcBef>
              <a:buFont typeface="Arial Narrow"/>
              <a:buChar char="•"/>
              <a:tabLst>
                <a:tab pos="354965" algn="l"/>
              </a:tabLst>
            </a:pPr>
            <a:r>
              <a:rPr dirty="0" sz="2400" spc="-10" b="1">
                <a:solidFill>
                  <a:srgbClr val="808080"/>
                </a:solidFill>
                <a:latin typeface="Arial Narrow"/>
                <a:cs typeface="Arial Narrow"/>
              </a:rPr>
              <a:t>Mortality-</a:t>
            </a:r>
            <a:r>
              <a:rPr dirty="0" sz="2400" b="1">
                <a:solidFill>
                  <a:srgbClr val="808080"/>
                </a:solidFill>
                <a:latin typeface="Arial Narrow"/>
                <a:cs typeface="Arial Narrow"/>
              </a:rPr>
              <a:t>based</a:t>
            </a:r>
            <a:r>
              <a:rPr dirty="0" sz="2400" spc="-5" b="1">
                <a:solidFill>
                  <a:srgbClr val="808080"/>
                </a:solidFill>
                <a:latin typeface="Arial Narrow"/>
                <a:cs typeface="Arial Narrow"/>
              </a:rPr>
              <a:t> </a:t>
            </a:r>
            <a:r>
              <a:rPr dirty="0" sz="2400" spc="-10" b="1">
                <a:solidFill>
                  <a:srgbClr val="808080"/>
                </a:solidFill>
                <a:latin typeface="Arial Narrow"/>
                <a:cs typeface="Arial Narrow"/>
              </a:rPr>
              <a:t>measures</a:t>
            </a:r>
            <a:endParaRPr sz="2400">
              <a:latin typeface="Arial Narrow"/>
              <a:cs typeface="Arial Narrow"/>
            </a:endParaRPr>
          </a:p>
          <a:p>
            <a:pPr lvl="1" marL="755650" marR="19685" indent="-285750">
              <a:lnSpc>
                <a:spcPct val="100000"/>
              </a:lnSpc>
              <a:spcBef>
                <a:spcPts val="425"/>
              </a:spcBef>
              <a:buChar char="–"/>
              <a:tabLst>
                <a:tab pos="755650" algn="l"/>
              </a:tabLst>
            </a:pPr>
            <a:r>
              <a:rPr dirty="0" sz="2000">
                <a:solidFill>
                  <a:srgbClr val="808080"/>
                </a:solidFill>
                <a:latin typeface="Arial Narrow"/>
                <a:cs typeface="Arial Narrow"/>
              </a:rPr>
              <a:t>death</a:t>
            </a:r>
            <a:r>
              <a:rPr dirty="0" sz="2000" spc="-30">
                <a:solidFill>
                  <a:srgbClr val="808080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808080"/>
                </a:solidFill>
                <a:latin typeface="Arial Narrow"/>
                <a:cs typeface="Arial Narrow"/>
              </a:rPr>
              <a:t>rates,</a:t>
            </a:r>
            <a:r>
              <a:rPr dirty="0" sz="2000" spc="-40">
                <a:solidFill>
                  <a:srgbClr val="808080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808080"/>
                </a:solidFill>
                <a:latin typeface="Arial Narrow"/>
                <a:cs typeface="Arial Narrow"/>
              </a:rPr>
              <a:t>life</a:t>
            </a:r>
            <a:r>
              <a:rPr dirty="0" sz="2000" spc="-30">
                <a:solidFill>
                  <a:srgbClr val="808080"/>
                </a:solidFill>
                <a:latin typeface="Arial Narrow"/>
                <a:cs typeface="Arial Narrow"/>
              </a:rPr>
              <a:t> </a:t>
            </a:r>
            <a:r>
              <a:rPr dirty="0" sz="2000" spc="-10">
                <a:solidFill>
                  <a:srgbClr val="808080"/>
                </a:solidFill>
                <a:latin typeface="Arial Narrow"/>
                <a:cs typeface="Arial Narrow"/>
              </a:rPr>
              <a:t>expectancies, </a:t>
            </a:r>
            <a:r>
              <a:rPr dirty="0" sz="2000" spc="-20">
                <a:solidFill>
                  <a:srgbClr val="808080"/>
                </a:solidFill>
                <a:latin typeface="Arial Narrow"/>
                <a:cs typeface="Arial Narrow"/>
              </a:rPr>
              <a:t>etc.</a:t>
            </a:r>
            <a:endParaRPr sz="2000">
              <a:latin typeface="Arial Narrow"/>
              <a:cs typeface="Arial Narrow"/>
            </a:endParaRPr>
          </a:p>
          <a:p>
            <a:pPr marL="354965" indent="-342265">
              <a:lnSpc>
                <a:spcPct val="100000"/>
              </a:lnSpc>
              <a:spcBef>
                <a:spcPts val="585"/>
              </a:spcBef>
              <a:buFont typeface="Arial Narrow"/>
              <a:buChar char="•"/>
              <a:tabLst>
                <a:tab pos="354965" algn="l"/>
              </a:tabLst>
            </a:pPr>
            <a:r>
              <a:rPr dirty="0" sz="2400" spc="-10" b="1">
                <a:solidFill>
                  <a:srgbClr val="808080"/>
                </a:solidFill>
                <a:latin typeface="Arial Narrow"/>
                <a:cs typeface="Arial Narrow"/>
              </a:rPr>
              <a:t>Morbidity-</a:t>
            </a:r>
            <a:r>
              <a:rPr dirty="0" sz="2400" b="1">
                <a:solidFill>
                  <a:srgbClr val="808080"/>
                </a:solidFill>
                <a:latin typeface="Arial Narrow"/>
                <a:cs typeface="Arial Narrow"/>
              </a:rPr>
              <a:t>based</a:t>
            </a:r>
            <a:r>
              <a:rPr dirty="0" sz="2400" spc="-20" b="1">
                <a:solidFill>
                  <a:srgbClr val="808080"/>
                </a:solidFill>
                <a:latin typeface="Arial Narrow"/>
                <a:cs typeface="Arial Narrow"/>
              </a:rPr>
              <a:t> </a:t>
            </a:r>
            <a:r>
              <a:rPr dirty="0" sz="2400" spc="-10" b="1">
                <a:solidFill>
                  <a:srgbClr val="808080"/>
                </a:solidFill>
                <a:latin typeface="Arial Narrow"/>
                <a:cs typeface="Arial Narrow"/>
              </a:rPr>
              <a:t>measures</a:t>
            </a:r>
            <a:endParaRPr sz="2400">
              <a:latin typeface="Arial Narrow"/>
              <a:cs typeface="Arial Narrow"/>
            </a:endParaRPr>
          </a:p>
          <a:p>
            <a:pPr lvl="1" marL="755015" indent="-285115">
              <a:lnSpc>
                <a:spcPct val="100000"/>
              </a:lnSpc>
              <a:spcBef>
                <a:spcPts val="520"/>
              </a:spcBef>
              <a:buChar char="–"/>
              <a:tabLst>
                <a:tab pos="755015" algn="l"/>
              </a:tabLst>
            </a:pPr>
            <a:r>
              <a:rPr dirty="0" sz="2000" spc="-10">
                <a:solidFill>
                  <a:srgbClr val="808080"/>
                </a:solidFill>
                <a:latin typeface="Arial Narrow"/>
                <a:cs typeface="Arial Narrow"/>
              </a:rPr>
              <a:t>indicators</a:t>
            </a:r>
            <a:endParaRPr sz="2000">
              <a:latin typeface="Arial Narrow"/>
              <a:cs typeface="Arial Narrow"/>
            </a:endParaRPr>
          </a:p>
          <a:p>
            <a:pPr lvl="1" marL="755015" indent="-285115">
              <a:lnSpc>
                <a:spcPct val="100000"/>
              </a:lnSpc>
              <a:spcBef>
                <a:spcPts val="409"/>
              </a:spcBef>
              <a:buChar char="–"/>
              <a:tabLst>
                <a:tab pos="755015" algn="l"/>
              </a:tabLst>
            </a:pPr>
            <a:r>
              <a:rPr dirty="0" sz="2000">
                <a:latin typeface="Arial Narrow"/>
                <a:cs typeface="Arial Narrow"/>
              </a:rPr>
              <a:t>health</a:t>
            </a:r>
            <a:r>
              <a:rPr dirty="0" sz="2000" spc="-40">
                <a:latin typeface="Arial Narrow"/>
                <a:cs typeface="Arial Narrow"/>
              </a:rPr>
              <a:t> </a:t>
            </a:r>
            <a:r>
              <a:rPr dirty="0" sz="2000">
                <a:latin typeface="Arial Narrow"/>
                <a:cs typeface="Arial Narrow"/>
              </a:rPr>
              <a:t>status</a:t>
            </a:r>
            <a:r>
              <a:rPr dirty="0" sz="2000" spc="-35">
                <a:latin typeface="Arial Narrow"/>
                <a:cs typeface="Arial Narrow"/>
              </a:rPr>
              <a:t> </a:t>
            </a:r>
            <a:r>
              <a:rPr dirty="0" sz="2000" spc="-10">
                <a:latin typeface="Arial Narrow"/>
                <a:cs typeface="Arial Narrow"/>
              </a:rPr>
              <a:t>measures</a:t>
            </a:r>
            <a:endParaRPr sz="2000">
              <a:latin typeface="Arial Narrow"/>
              <a:cs typeface="Arial Narrow"/>
            </a:endParaRPr>
          </a:p>
          <a:p>
            <a:pPr lvl="2" marL="1155065" indent="-228600">
              <a:lnSpc>
                <a:spcPct val="100000"/>
              </a:lnSpc>
              <a:spcBef>
                <a:spcPts val="509"/>
              </a:spcBef>
              <a:buChar char="•"/>
              <a:tabLst>
                <a:tab pos="1155065" algn="l"/>
              </a:tabLst>
            </a:pPr>
            <a:r>
              <a:rPr dirty="0" sz="1800" spc="-10">
                <a:latin typeface="Arial Narrow"/>
                <a:cs typeface="Arial Narrow"/>
              </a:rPr>
              <a:t>disease-</a:t>
            </a:r>
            <a:r>
              <a:rPr dirty="0" sz="1800">
                <a:latin typeface="Arial Narrow"/>
                <a:cs typeface="Arial Narrow"/>
              </a:rPr>
              <a:t>,</a:t>
            </a:r>
            <a:r>
              <a:rPr dirty="0" sz="1800" spc="30">
                <a:latin typeface="Arial Narrow"/>
                <a:cs typeface="Arial Narrow"/>
              </a:rPr>
              <a:t> </a:t>
            </a:r>
            <a:r>
              <a:rPr dirty="0" sz="1800" spc="-10">
                <a:latin typeface="Arial Narrow"/>
                <a:cs typeface="Arial Narrow"/>
              </a:rPr>
              <a:t>organ-specific</a:t>
            </a:r>
            <a:endParaRPr sz="1800">
              <a:latin typeface="Arial Narrow"/>
              <a:cs typeface="Arial Narrow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413253" y="1517653"/>
            <a:ext cx="4735195" cy="5115560"/>
            <a:chOff x="4413253" y="1517653"/>
            <a:chExt cx="4735195" cy="5115560"/>
          </a:xfrm>
        </p:grpSpPr>
        <p:sp>
          <p:nvSpPr>
            <p:cNvPr id="5" name="object 5"/>
            <p:cNvSpPr/>
            <p:nvPr/>
          </p:nvSpPr>
          <p:spPr>
            <a:xfrm>
              <a:off x="4419599" y="1523999"/>
              <a:ext cx="4724400" cy="5105400"/>
            </a:xfrm>
            <a:custGeom>
              <a:avLst/>
              <a:gdLst/>
              <a:ahLst/>
              <a:cxnLst/>
              <a:rect l="l" t="t" r="r" b="b"/>
              <a:pathLst>
                <a:path w="4724400" h="5105400">
                  <a:moveTo>
                    <a:pt x="4724400" y="0"/>
                  </a:moveTo>
                  <a:lnTo>
                    <a:pt x="0" y="0"/>
                  </a:lnTo>
                  <a:lnTo>
                    <a:pt x="0" y="5105400"/>
                  </a:lnTo>
                  <a:lnTo>
                    <a:pt x="4724400" y="5105400"/>
                  </a:lnTo>
                  <a:lnTo>
                    <a:pt x="4724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4419599" y="1523999"/>
              <a:ext cx="4722495" cy="5102860"/>
            </a:xfrm>
            <a:custGeom>
              <a:avLst/>
              <a:gdLst/>
              <a:ahLst/>
              <a:cxnLst/>
              <a:rect l="l" t="t" r="r" b="b"/>
              <a:pathLst>
                <a:path w="4722495" h="5102859">
                  <a:moveTo>
                    <a:pt x="0" y="0"/>
                  </a:moveTo>
                  <a:lnTo>
                    <a:pt x="4721990" y="0"/>
                  </a:lnTo>
                  <a:lnTo>
                    <a:pt x="4721990" y="5102796"/>
                  </a:lnTo>
                  <a:lnTo>
                    <a:pt x="0" y="5102796"/>
                  </a:lnTo>
                  <a:lnTo>
                    <a:pt x="0" y="0"/>
                  </a:lnTo>
                  <a:close/>
                </a:path>
              </a:pathLst>
            </a:custGeom>
            <a:ln w="12693">
              <a:solidFill>
                <a:srgbClr val="93030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4498340" y="1557020"/>
            <a:ext cx="4550410" cy="4695190"/>
          </a:xfrm>
          <a:prstGeom prst="rect">
            <a:avLst/>
          </a:prstGeom>
        </p:spPr>
        <p:txBody>
          <a:bodyPr wrap="square" lIns="0" tIns="28575" rIns="0" bIns="0" rtlCol="0" vert="horz">
            <a:spAutoFit/>
          </a:bodyPr>
          <a:lstStyle/>
          <a:p>
            <a:pPr marL="355600" marR="139065" indent="-342900">
              <a:lnSpc>
                <a:spcPts val="2090"/>
              </a:lnSpc>
              <a:spcBef>
                <a:spcPts val="225"/>
              </a:spcBef>
            </a:pPr>
            <a:r>
              <a:rPr dirty="0" u="sng" sz="1800" b="1">
                <a:solidFill>
                  <a:srgbClr val="930306"/>
                </a:solidFill>
                <a:uFill>
                  <a:solidFill>
                    <a:srgbClr val="930306"/>
                  </a:solidFill>
                </a:uFill>
                <a:latin typeface="Arial Narrow"/>
                <a:cs typeface="Arial Narrow"/>
              </a:rPr>
              <a:t>Health</a:t>
            </a:r>
            <a:r>
              <a:rPr dirty="0" u="sng" sz="1800" spc="-35" b="1">
                <a:solidFill>
                  <a:srgbClr val="930306"/>
                </a:solidFill>
                <a:uFill>
                  <a:solidFill>
                    <a:srgbClr val="93030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sng" sz="1800" b="1">
                <a:solidFill>
                  <a:srgbClr val="930306"/>
                </a:solidFill>
                <a:uFill>
                  <a:solidFill>
                    <a:srgbClr val="930306"/>
                  </a:solidFill>
                </a:uFill>
                <a:latin typeface="Arial Narrow"/>
                <a:cs typeface="Arial Narrow"/>
              </a:rPr>
              <a:t>Status</a:t>
            </a:r>
            <a:r>
              <a:rPr dirty="0" u="sng" sz="1800" spc="-25" b="1">
                <a:solidFill>
                  <a:srgbClr val="930306"/>
                </a:solidFill>
                <a:uFill>
                  <a:solidFill>
                    <a:srgbClr val="93030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sng" sz="1800" b="1">
                <a:solidFill>
                  <a:srgbClr val="930306"/>
                </a:solidFill>
                <a:uFill>
                  <a:solidFill>
                    <a:srgbClr val="930306"/>
                  </a:solidFill>
                </a:uFill>
                <a:latin typeface="Arial Narrow"/>
                <a:cs typeface="Arial Narrow"/>
              </a:rPr>
              <a:t>Measures:</a:t>
            </a:r>
            <a:r>
              <a:rPr dirty="0" u="sng" sz="1800" spc="-40" b="1">
                <a:solidFill>
                  <a:srgbClr val="930306"/>
                </a:solidFill>
                <a:uFill>
                  <a:solidFill>
                    <a:srgbClr val="93030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sng" sz="1800" b="1">
                <a:solidFill>
                  <a:srgbClr val="930306"/>
                </a:solidFill>
                <a:uFill>
                  <a:solidFill>
                    <a:srgbClr val="930306"/>
                  </a:solidFill>
                </a:uFill>
                <a:latin typeface="Arial Narrow"/>
                <a:cs typeface="Arial Narrow"/>
              </a:rPr>
              <a:t>point</a:t>
            </a:r>
            <a:r>
              <a:rPr dirty="0" u="sng" sz="1800" spc="-35" b="1">
                <a:solidFill>
                  <a:srgbClr val="930306"/>
                </a:solidFill>
                <a:uFill>
                  <a:solidFill>
                    <a:srgbClr val="93030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sng" sz="1800" b="1">
                <a:solidFill>
                  <a:srgbClr val="930306"/>
                </a:solidFill>
                <a:uFill>
                  <a:solidFill>
                    <a:srgbClr val="930306"/>
                  </a:solidFill>
                </a:uFill>
                <a:latin typeface="Arial Narrow"/>
                <a:cs typeface="Arial Narrow"/>
              </a:rPr>
              <a:t>in</a:t>
            </a:r>
            <a:r>
              <a:rPr dirty="0" u="sng" sz="1800" spc="-35" b="1">
                <a:solidFill>
                  <a:srgbClr val="930306"/>
                </a:solidFill>
                <a:uFill>
                  <a:solidFill>
                    <a:srgbClr val="93030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sng" sz="1800" b="1">
                <a:solidFill>
                  <a:srgbClr val="930306"/>
                </a:solidFill>
                <a:uFill>
                  <a:solidFill>
                    <a:srgbClr val="930306"/>
                  </a:solidFill>
                </a:uFill>
                <a:latin typeface="Arial Narrow"/>
                <a:cs typeface="Arial Narrow"/>
              </a:rPr>
              <a:t>time</a:t>
            </a:r>
            <a:r>
              <a:rPr dirty="0" u="sng" sz="1800" spc="-25" b="1">
                <a:solidFill>
                  <a:srgbClr val="930306"/>
                </a:solidFill>
                <a:uFill>
                  <a:solidFill>
                    <a:srgbClr val="93030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sng" sz="1800" spc="-10" b="1">
                <a:solidFill>
                  <a:srgbClr val="930306"/>
                </a:solidFill>
                <a:uFill>
                  <a:solidFill>
                    <a:srgbClr val="930306"/>
                  </a:solidFill>
                </a:uFill>
                <a:latin typeface="Arial Narrow"/>
                <a:cs typeface="Arial Narrow"/>
              </a:rPr>
              <a:t>summaries</a:t>
            </a:r>
            <a:r>
              <a:rPr dirty="0" sz="1800" spc="-10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u="sng" sz="1800" b="1">
                <a:solidFill>
                  <a:srgbClr val="930306"/>
                </a:solidFill>
                <a:uFill>
                  <a:solidFill>
                    <a:srgbClr val="930306"/>
                  </a:solidFill>
                </a:uFill>
                <a:latin typeface="Arial Narrow"/>
                <a:cs typeface="Arial Narrow"/>
              </a:rPr>
              <a:t>of</a:t>
            </a:r>
            <a:r>
              <a:rPr dirty="0" u="sng" sz="1800" spc="-30" b="1">
                <a:solidFill>
                  <a:srgbClr val="930306"/>
                </a:solidFill>
                <a:uFill>
                  <a:solidFill>
                    <a:srgbClr val="93030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sng" sz="1800" b="1">
                <a:solidFill>
                  <a:srgbClr val="930306"/>
                </a:solidFill>
                <a:uFill>
                  <a:solidFill>
                    <a:srgbClr val="930306"/>
                  </a:solidFill>
                </a:uFill>
                <a:latin typeface="Arial Narrow"/>
                <a:cs typeface="Arial Narrow"/>
              </a:rPr>
              <a:t>state</a:t>
            </a:r>
            <a:r>
              <a:rPr dirty="0" u="sng" sz="1800" spc="-15" b="1">
                <a:solidFill>
                  <a:srgbClr val="930306"/>
                </a:solidFill>
                <a:uFill>
                  <a:solidFill>
                    <a:srgbClr val="93030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sng" sz="1800" b="1">
                <a:solidFill>
                  <a:srgbClr val="930306"/>
                </a:solidFill>
                <a:uFill>
                  <a:solidFill>
                    <a:srgbClr val="930306"/>
                  </a:solidFill>
                </a:uFill>
                <a:latin typeface="Arial Narrow"/>
                <a:cs typeface="Arial Narrow"/>
              </a:rPr>
              <a:t>of</a:t>
            </a:r>
            <a:r>
              <a:rPr dirty="0" u="sng" sz="1800" spc="-25" b="1">
                <a:solidFill>
                  <a:srgbClr val="930306"/>
                </a:solidFill>
                <a:uFill>
                  <a:solidFill>
                    <a:srgbClr val="93030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sng" sz="1800" b="1">
                <a:solidFill>
                  <a:srgbClr val="930306"/>
                </a:solidFill>
                <a:uFill>
                  <a:solidFill>
                    <a:srgbClr val="930306"/>
                  </a:solidFill>
                </a:uFill>
                <a:latin typeface="Arial Narrow"/>
                <a:cs typeface="Arial Narrow"/>
              </a:rPr>
              <a:t>a</a:t>
            </a:r>
            <a:r>
              <a:rPr dirty="0" u="sng" sz="1800" spc="-20" b="1">
                <a:solidFill>
                  <a:srgbClr val="930306"/>
                </a:solidFill>
                <a:uFill>
                  <a:solidFill>
                    <a:srgbClr val="93030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sng" sz="1800" b="1">
                <a:solidFill>
                  <a:srgbClr val="930306"/>
                </a:solidFill>
                <a:uFill>
                  <a:solidFill>
                    <a:srgbClr val="930306"/>
                  </a:solidFill>
                </a:uFill>
                <a:latin typeface="Arial Narrow"/>
                <a:cs typeface="Arial Narrow"/>
              </a:rPr>
              <a:t>person’s</a:t>
            </a:r>
            <a:r>
              <a:rPr dirty="0" u="sng" sz="1800" spc="-15" b="1">
                <a:solidFill>
                  <a:srgbClr val="930306"/>
                </a:solidFill>
                <a:uFill>
                  <a:solidFill>
                    <a:srgbClr val="93030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sng" sz="1800" spc="-10" b="1">
                <a:solidFill>
                  <a:srgbClr val="930306"/>
                </a:solidFill>
                <a:uFill>
                  <a:solidFill>
                    <a:srgbClr val="930306"/>
                  </a:solidFill>
                </a:uFill>
                <a:latin typeface="Arial Narrow"/>
                <a:cs typeface="Arial Narrow"/>
              </a:rPr>
              <a:t>health</a:t>
            </a:r>
            <a:endParaRPr sz="18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925"/>
              </a:spcBef>
            </a:pPr>
            <a:endParaRPr sz="18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</a:pPr>
            <a:r>
              <a:rPr dirty="0" u="sng" sz="1800" spc="-10" b="1">
                <a:solidFill>
                  <a:srgbClr val="930306"/>
                </a:solidFill>
                <a:uFill>
                  <a:solidFill>
                    <a:srgbClr val="930306"/>
                  </a:solidFill>
                </a:uFill>
                <a:latin typeface="Arial Narrow"/>
                <a:cs typeface="Arial Narrow"/>
              </a:rPr>
              <a:t>Disease-</a:t>
            </a:r>
            <a:r>
              <a:rPr dirty="0" u="sng" sz="1800" b="1">
                <a:solidFill>
                  <a:srgbClr val="930306"/>
                </a:solidFill>
                <a:uFill>
                  <a:solidFill>
                    <a:srgbClr val="930306"/>
                  </a:solidFill>
                </a:uFill>
                <a:latin typeface="Arial Narrow"/>
                <a:cs typeface="Arial Narrow"/>
              </a:rPr>
              <a:t>,</a:t>
            </a:r>
            <a:r>
              <a:rPr dirty="0" u="sng" sz="1800" spc="50" b="1">
                <a:solidFill>
                  <a:srgbClr val="930306"/>
                </a:solidFill>
                <a:uFill>
                  <a:solidFill>
                    <a:srgbClr val="93030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sng" sz="1800" spc="-10" b="1">
                <a:solidFill>
                  <a:srgbClr val="930306"/>
                </a:solidFill>
                <a:uFill>
                  <a:solidFill>
                    <a:srgbClr val="930306"/>
                  </a:solidFill>
                </a:uFill>
                <a:latin typeface="Arial Narrow"/>
                <a:cs typeface="Arial Narrow"/>
              </a:rPr>
              <a:t>organ-specific</a:t>
            </a:r>
            <a:r>
              <a:rPr dirty="0" sz="1800" spc="-10" b="1">
                <a:solidFill>
                  <a:srgbClr val="930306"/>
                </a:solidFill>
                <a:latin typeface="Arial Narrow"/>
                <a:cs typeface="Arial Narrow"/>
              </a:rPr>
              <a:t>....</a:t>
            </a:r>
            <a:endParaRPr sz="1800">
              <a:latin typeface="Arial Narrow"/>
              <a:cs typeface="Arial Narrow"/>
            </a:endParaRPr>
          </a:p>
          <a:p>
            <a:pPr marL="755650" marR="5080" indent="-240029">
              <a:lnSpc>
                <a:spcPts val="1900"/>
              </a:lnSpc>
              <a:spcBef>
                <a:spcPts val="520"/>
              </a:spcBef>
            </a:pP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Created</a:t>
            </a:r>
            <a:r>
              <a:rPr dirty="0" sz="1600" spc="-35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to</a:t>
            </a:r>
            <a:r>
              <a:rPr dirty="0" sz="1600" spc="-30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be</a:t>
            </a:r>
            <a:r>
              <a:rPr dirty="0" sz="1600" spc="-40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sensitive</a:t>
            </a:r>
            <a:r>
              <a:rPr dirty="0" sz="1600" spc="-35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to</a:t>
            </a:r>
            <a:r>
              <a:rPr dirty="0" sz="1600" spc="-35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changes</a:t>
            </a:r>
            <a:r>
              <a:rPr dirty="0" sz="1600" spc="-35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in</a:t>
            </a:r>
            <a:r>
              <a:rPr dirty="0" sz="1600" spc="-30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symptoms</a:t>
            </a:r>
            <a:r>
              <a:rPr dirty="0" sz="1600" spc="-40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spc="-25" b="1">
                <a:solidFill>
                  <a:srgbClr val="930306"/>
                </a:solidFill>
                <a:latin typeface="Arial Narrow"/>
                <a:cs typeface="Arial Narrow"/>
              </a:rPr>
              <a:t>or </a:t>
            </a: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functional</a:t>
            </a:r>
            <a:r>
              <a:rPr dirty="0" sz="1600" spc="-30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impairment</a:t>
            </a:r>
            <a:r>
              <a:rPr dirty="0" sz="1600" spc="-25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due</a:t>
            </a:r>
            <a:r>
              <a:rPr dirty="0" sz="1600" spc="-30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to</a:t>
            </a:r>
            <a:r>
              <a:rPr dirty="0" sz="1600" spc="-25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a</a:t>
            </a:r>
            <a:r>
              <a:rPr dirty="0" sz="1600" spc="-25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spc="-10" b="1">
                <a:solidFill>
                  <a:srgbClr val="930306"/>
                </a:solidFill>
                <a:latin typeface="Arial Narrow"/>
                <a:cs typeface="Arial Narrow"/>
              </a:rPr>
              <a:t>particular </a:t>
            </a: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disease</a:t>
            </a:r>
            <a:r>
              <a:rPr dirty="0" sz="1600" spc="-40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spc="-10" b="1">
                <a:solidFill>
                  <a:srgbClr val="930306"/>
                </a:solidFill>
                <a:latin typeface="Arial Narrow"/>
                <a:cs typeface="Arial Narrow"/>
              </a:rPr>
              <a:t>process</a:t>
            </a:r>
            <a:endParaRPr sz="1600">
              <a:latin typeface="Arial Narrow"/>
              <a:cs typeface="Arial Narrow"/>
            </a:endParaRPr>
          </a:p>
          <a:p>
            <a:pPr marL="469900">
              <a:lnSpc>
                <a:spcPct val="100000"/>
              </a:lnSpc>
              <a:spcBef>
                <a:spcPts val="315"/>
              </a:spcBef>
            </a:pPr>
            <a:r>
              <a:rPr dirty="0" sz="1600" spc="-10" b="1">
                <a:solidFill>
                  <a:srgbClr val="930306"/>
                </a:solidFill>
                <a:latin typeface="Arial Narrow"/>
                <a:cs typeface="Arial Narrow"/>
              </a:rPr>
              <a:t>Examples:</a:t>
            </a:r>
            <a:endParaRPr sz="1600">
              <a:latin typeface="Arial Narrow"/>
              <a:cs typeface="Arial Narrow"/>
            </a:endParaRPr>
          </a:p>
          <a:p>
            <a:pPr marL="755650" indent="-285750">
              <a:lnSpc>
                <a:spcPct val="100000"/>
              </a:lnSpc>
              <a:spcBef>
                <a:spcPts val="385"/>
              </a:spcBef>
              <a:buFont typeface="Arial Narrow"/>
              <a:buChar char="–"/>
              <a:tabLst>
                <a:tab pos="755650" algn="l"/>
              </a:tabLst>
            </a:pP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Arthritis</a:t>
            </a:r>
            <a:r>
              <a:rPr dirty="0" sz="1600" spc="-65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Impact</a:t>
            </a:r>
            <a:r>
              <a:rPr dirty="0" sz="1600" spc="-55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Measurement</a:t>
            </a:r>
            <a:r>
              <a:rPr dirty="0" sz="1600" spc="-60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System</a:t>
            </a:r>
            <a:r>
              <a:rPr dirty="0" sz="1600" spc="-60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spc="-10" b="1">
                <a:solidFill>
                  <a:srgbClr val="930306"/>
                </a:solidFill>
                <a:latin typeface="Arial Narrow"/>
                <a:cs typeface="Arial Narrow"/>
              </a:rPr>
              <a:t>(AIMS)</a:t>
            </a:r>
            <a:endParaRPr sz="1600">
              <a:latin typeface="Arial Narrow"/>
              <a:cs typeface="Arial Narrow"/>
            </a:endParaRPr>
          </a:p>
          <a:p>
            <a:pPr marL="755650" indent="-285750">
              <a:lnSpc>
                <a:spcPct val="100000"/>
              </a:lnSpc>
              <a:spcBef>
                <a:spcPts val="384"/>
              </a:spcBef>
              <a:buFont typeface="Arial Narrow"/>
              <a:buChar char="–"/>
              <a:tabLst>
                <a:tab pos="755650" algn="l"/>
              </a:tabLst>
            </a:pP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Vision</a:t>
            </a:r>
            <a:r>
              <a:rPr dirty="0" sz="1600" spc="-40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Function</a:t>
            </a:r>
            <a:r>
              <a:rPr dirty="0" sz="1600" spc="-40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Questionnaire</a:t>
            </a:r>
            <a:r>
              <a:rPr dirty="0" sz="1600" spc="-45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spc="-10" b="1">
                <a:solidFill>
                  <a:srgbClr val="930306"/>
                </a:solidFill>
                <a:latin typeface="Arial Narrow"/>
                <a:cs typeface="Arial Narrow"/>
              </a:rPr>
              <a:t>(VFQ-</a:t>
            </a:r>
            <a:r>
              <a:rPr dirty="0" sz="1600" spc="-25" b="1">
                <a:solidFill>
                  <a:srgbClr val="930306"/>
                </a:solidFill>
                <a:latin typeface="Arial Narrow"/>
                <a:cs typeface="Arial Narrow"/>
              </a:rPr>
              <a:t>25)</a:t>
            </a:r>
            <a:endParaRPr sz="1600">
              <a:latin typeface="Arial Narrow"/>
              <a:cs typeface="Arial Narrow"/>
            </a:endParaRPr>
          </a:p>
          <a:p>
            <a:pPr marL="755650" indent="-285750">
              <a:lnSpc>
                <a:spcPct val="100000"/>
              </a:lnSpc>
              <a:spcBef>
                <a:spcPts val="380"/>
              </a:spcBef>
              <a:buFont typeface="Arial Narrow"/>
              <a:buChar char="–"/>
              <a:tabLst>
                <a:tab pos="755650" algn="l"/>
              </a:tabLst>
            </a:pP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McGill</a:t>
            </a:r>
            <a:r>
              <a:rPr dirty="0" sz="1600" spc="-30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Pain</a:t>
            </a:r>
            <a:r>
              <a:rPr dirty="0" sz="1600" spc="-30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spc="-10" b="1">
                <a:solidFill>
                  <a:srgbClr val="930306"/>
                </a:solidFill>
                <a:latin typeface="Arial Narrow"/>
                <a:cs typeface="Arial Narrow"/>
              </a:rPr>
              <a:t>Questionnaire</a:t>
            </a:r>
            <a:endParaRPr sz="1600">
              <a:latin typeface="Arial Narrow"/>
              <a:cs typeface="Arial Narrow"/>
            </a:endParaRPr>
          </a:p>
          <a:p>
            <a:pPr marL="755650" indent="-285750">
              <a:lnSpc>
                <a:spcPct val="100000"/>
              </a:lnSpc>
              <a:spcBef>
                <a:spcPts val="385"/>
              </a:spcBef>
              <a:buFont typeface="Arial Narrow"/>
              <a:buChar char="–"/>
              <a:tabLst>
                <a:tab pos="755650" algn="l"/>
              </a:tabLst>
            </a:pP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NY</a:t>
            </a:r>
            <a:r>
              <a:rPr dirty="0" sz="1600" spc="-45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Heart</a:t>
            </a:r>
            <a:r>
              <a:rPr dirty="0" sz="1600" spc="-40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Association</a:t>
            </a:r>
            <a:r>
              <a:rPr dirty="0" sz="1600" spc="-45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spc="-10" b="1">
                <a:solidFill>
                  <a:srgbClr val="930306"/>
                </a:solidFill>
                <a:latin typeface="Arial Narrow"/>
                <a:cs typeface="Arial Narrow"/>
              </a:rPr>
              <a:t>Classification</a:t>
            </a:r>
            <a:endParaRPr sz="16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940"/>
              </a:spcBef>
            </a:pPr>
            <a:endParaRPr sz="16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</a:pPr>
            <a:r>
              <a:rPr dirty="0" sz="1800" b="1">
                <a:solidFill>
                  <a:srgbClr val="930306"/>
                </a:solidFill>
                <a:latin typeface="Arial Narrow"/>
                <a:cs typeface="Arial Narrow"/>
              </a:rPr>
              <a:t>Some</a:t>
            </a:r>
            <a:r>
              <a:rPr dirty="0" sz="1800" spc="-20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800" spc="-10" b="1">
                <a:solidFill>
                  <a:srgbClr val="930306"/>
                </a:solidFill>
                <a:latin typeface="Arial Narrow"/>
                <a:cs typeface="Arial Narrow"/>
              </a:rPr>
              <a:t>physician-</a:t>
            </a:r>
            <a:r>
              <a:rPr dirty="0" sz="1800" b="1">
                <a:solidFill>
                  <a:srgbClr val="930306"/>
                </a:solidFill>
                <a:latin typeface="Arial Narrow"/>
                <a:cs typeface="Arial Narrow"/>
              </a:rPr>
              <a:t>reported,</a:t>
            </a:r>
            <a:r>
              <a:rPr dirty="0" sz="1800" spc="-20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800" b="1">
                <a:solidFill>
                  <a:srgbClr val="930306"/>
                </a:solidFill>
                <a:latin typeface="Arial Narrow"/>
                <a:cs typeface="Arial Narrow"/>
              </a:rPr>
              <a:t>others</a:t>
            </a:r>
            <a:r>
              <a:rPr dirty="0" sz="1800" spc="-15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800" spc="-10" b="1">
                <a:solidFill>
                  <a:srgbClr val="930306"/>
                </a:solidFill>
                <a:latin typeface="Arial Narrow"/>
                <a:cs typeface="Arial Narrow"/>
              </a:rPr>
              <a:t>patient-reported</a:t>
            </a:r>
            <a:endParaRPr sz="1800">
              <a:latin typeface="Arial Narrow"/>
              <a:cs typeface="Arial Narrow"/>
            </a:endParaRPr>
          </a:p>
          <a:p>
            <a:pPr marL="355600" marR="385445" indent="-342900">
              <a:lnSpc>
                <a:spcPts val="2110"/>
              </a:lnSpc>
              <a:spcBef>
                <a:spcPts val="545"/>
              </a:spcBef>
            </a:pPr>
            <a:r>
              <a:rPr dirty="0" sz="1800" b="1">
                <a:solidFill>
                  <a:srgbClr val="930306"/>
                </a:solidFill>
                <a:latin typeface="Arial Narrow"/>
                <a:cs typeface="Arial Narrow"/>
              </a:rPr>
              <a:t>*Many</a:t>
            </a:r>
            <a:r>
              <a:rPr dirty="0" sz="1800" spc="-25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800" b="1">
                <a:solidFill>
                  <a:srgbClr val="930306"/>
                </a:solidFill>
                <a:latin typeface="Arial Narrow"/>
                <a:cs typeface="Arial Narrow"/>
              </a:rPr>
              <a:t>of</a:t>
            </a:r>
            <a:r>
              <a:rPr dirty="0" sz="1800" spc="-30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800" b="1">
                <a:solidFill>
                  <a:srgbClr val="930306"/>
                </a:solidFill>
                <a:latin typeface="Arial Narrow"/>
                <a:cs typeface="Arial Narrow"/>
              </a:rPr>
              <a:t>these</a:t>
            </a:r>
            <a:r>
              <a:rPr dirty="0" sz="1800" spc="-20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800" b="1">
                <a:solidFill>
                  <a:srgbClr val="930306"/>
                </a:solidFill>
                <a:latin typeface="Arial Narrow"/>
                <a:cs typeface="Arial Narrow"/>
              </a:rPr>
              <a:t>are</a:t>
            </a:r>
            <a:r>
              <a:rPr dirty="0" sz="1800" spc="-25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800" b="1">
                <a:solidFill>
                  <a:srgbClr val="930306"/>
                </a:solidFill>
                <a:latin typeface="Arial Narrow"/>
                <a:cs typeface="Arial Narrow"/>
              </a:rPr>
              <a:t>scored</a:t>
            </a:r>
            <a:r>
              <a:rPr dirty="0" sz="1800" spc="-25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800" b="1">
                <a:solidFill>
                  <a:srgbClr val="930306"/>
                </a:solidFill>
                <a:latin typeface="Arial Narrow"/>
                <a:cs typeface="Arial Narrow"/>
              </a:rPr>
              <a:t>by</a:t>
            </a:r>
            <a:r>
              <a:rPr dirty="0" sz="1800" spc="-20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800" b="1">
                <a:solidFill>
                  <a:srgbClr val="930306"/>
                </a:solidFill>
                <a:latin typeface="Arial Narrow"/>
                <a:cs typeface="Arial Narrow"/>
              </a:rPr>
              <a:t>summing</a:t>
            </a:r>
            <a:r>
              <a:rPr dirty="0" sz="1800" spc="-30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800" spc="-10" b="1">
                <a:solidFill>
                  <a:srgbClr val="930306"/>
                </a:solidFill>
                <a:latin typeface="Arial Narrow"/>
                <a:cs typeface="Arial Narrow"/>
              </a:rPr>
              <a:t>across </a:t>
            </a:r>
            <a:r>
              <a:rPr dirty="0" sz="1800" b="1">
                <a:solidFill>
                  <a:srgbClr val="930306"/>
                </a:solidFill>
                <a:latin typeface="Arial Narrow"/>
                <a:cs typeface="Arial Narrow"/>
              </a:rPr>
              <a:t>questions</a:t>
            </a:r>
            <a:r>
              <a:rPr dirty="0" sz="1800" spc="-20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800" b="1">
                <a:solidFill>
                  <a:srgbClr val="930306"/>
                </a:solidFill>
                <a:latin typeface="Arial Narrow"/>
                <a:cs typeface="Arial Narrow"/>
              </a:rPr>
              <a:t>in</a:t>
            </a:r>
            <a:r>
              <a:rPr dirty="0" sz="1800" spc="-20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800" b="1">
                <a:solidFill>
                  <a:srgbClr val="930306"/>
                </a:solidFill>
                <a:latin typeface="Arial Narrow"/>
                <a:cs typeface="Arial Narrow"/>
              </a:rPr>
              <a:t>a</a:t>
            </a:r>
            <a:r>
              <a:rPr dirty="0" sz="1800" spc="-20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800" spc="-10" b="1">
                <a:solidFill>
                  <a:srgbClr val="930306"/>
                </a:solidFill>
                <a:latin typeface="Arial Narrow"/>
                <a:cs typeface="Arial Narrow"/>
              </a:rPr>
              <a:t>questionnaire*</a:t>
            </a:r>
            <a:endParaRPr sz="1800">
              <a:latin typeface="Arial Narrow"/>
              <a:cs typeface="Arial Narro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871733" y="3886202"/>
            <a:ext cx="471805" cy="546100"/>
          </a:xfrm>
          <a:custGeom>
            <a:avLst/>
            <a:gdLst/>
            <a:ahLst/>
            <a:cxnLst/>
            <a:rect l="l" t="t" r="r" b="b"/>
            <a:pathLst>
              <a:path w="471804" h="546100">
                <a:moveTo>
                  <a:pt x="382816" y="74379"/>
                </a:moveTo>
                <a:lnTo>
                  <a:pt x="0" y="521004"/>
                </a:lnTo>
                <a:lnTo>
                  <a:pt x="28930" y="545795"/>
                </a:lnTo>
                <a:lnTo>
                  <a:pt x="411742" y="99175"/>
                </a:lnTo>
                <a:lnTo>
                  <a:pt x="382816" y="74379"/>
                </a:lnTo>
                <a:close/>
              </a:path>
              <a:path w="471804" h="546100">
                <a:moveTo>
                  <a:pt x="456688" y="59918"/>
                </a:moveTo>
                <a:lnTo>
                  <a:pt x="395211" y="59918"/>
                </a:lnTo>
                <a:lnTo>
                  <a:pt x="424141" y="84709"/>
                </a:lnTo>
                <a:lnTo>
                  <a:pt x="411742" y="99175"/>
                </a:lnTo>
                <a:lnTo>
                  <a:pt x="440677" y="123977"/>
                </a:lnTo>
                <a:lnTo>
                  <a:pt x="456688" y="59918"/>
                </a:lnTo>
                <a:close/>
              </a:path>
              <a:path w="471804" h="546100">
                <a:moveTo>
                  <a:pt x="395211" y="59918"/>
                </a:moveTo>
                <a:lnTo>
                  <a:pt x="382816" y="74379"/>
                </a:lnTo>
                <a:lnTo>
                  <a:pt x="411742" y="99175"/>
                </a:lnTo>
                <a:lnTo>
                  <a:pt x="424141" y="84709"/>
                </a:lnTo>
                <a:lnTo>
                  <a:pt x="395211" y="59918"/>
                </a:lnTo>
                <a:close/>
              </a:path>
              <a:path w="471804" h="546100">
                <a:moveTo>
                  <a:pt x="471665" y="0"/>
                </a:moveTo>
                <a:lnTo>
                  <a:pt x="353885" y="49580"/>
                </a:lnTo>
                <a:lnTo>
                  <a:pt x="382816" y="74379"/>
                </a:lnTo>
                <a:lnTo>
                  <a:pt x="395211" y="59918"/>
                </a:lnTo>
                <a:lnTo>
                  <a:pt x="456688" y="59918"/>
                </a:lnTo>
                <a:lnTo>
                  <a:pt x="471665" y="0"/>
                </a:lnTo>
                <a:close/>
              </a:path>
            </a:pathLst>
          </a:custGeom>
          <a:solidFill>
            <a:srgbClr val="93030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2350452" y="6546653"/>
            <a:ext cx="1370965" cy="171450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1000" spc="-10">
                <a:latin typeface="Arial Narrow"/>
                <a:cs typeface="Arial Narrow"/>
                <a:hlinkClick r:id="rId2"/>
              </a:rPr>
              <a:t>www.healthmeasurement.org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641850" y="1974850"/>
            <a:ext cx="4049395" cy="4658995"/>
            <a:chOff x="4641850" y="1974850"/>
            <a:chExt cx="4049395" cy="4658995"/>
          </a:xfrm>
        </p:grpSpPr>
        <p:sp>
          <p:nvSpPr>
            <p:cNvPr id="3" name="object 3"/>
            <p:cNvSpPr/>
            <p:nvPr/>
          </p:nvSpPr>
          <p:spPr>
            <a:xfrm>
              <a:off x="4648200" y="1981200"/>
              <a:ext cx="4038600" cy="4648200"/>
            </a:xfrm>
            <a:custGeom>
              <a:avLst/>
              <a:gdLst/>
              <a:ahLst/>
              <a:cxnLst/>
              <a:rect l="l" t="t" r="r" b="b"/>
              <a:pathLst>
                <a:path w="4038600" h="4648200">
                  <a:moveTo>
                    <a:pt x="4038600" y="0"/>
                  </a:moveTo>
                  <a:lnTo>
                    <a:pt x="0" y="0"/>
                  </a:lnTo>
                  <a:lnTo>
                    <a:pt x="0" y="4648200"/>
                  </a:lnTo>
                  <a:lnTo>
                    <a:pt x="4038600" y="4648200"/>
                  </a:lnTo>
                  <a:lnTo>
                    <a:pt x="4038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648200" y="1981200"/>
              <a:ext cx="4036695" cy="4646295"/>
            </a:xfrm>
            <a:custGeom>
              <a:avLst/>
              <a:gdLst/>
              <a:ahLst/>
              <a:cxnLst/>
              <a:rect l="l" t="t" r="r" b="b"/>
              <a:pathLst>
                <a:path w="4036695" h="4646295">
                  <a:moveTo>
                    <a:pt x="0" y="0"/>
                  </a:moveTo>
                  <a:lnTo>
                    <a:pt x="4036540" y="0"/>
                  </a:lnTo>
                  <a:lnTo>
                    <a:pt x="4036540" y="4645829"/>
                  </a:lnTo>
                  <a:lnTo>
                    <a:pt x="0" y="4645829"/>
                  </a:lnTo>
                  <a:lnTo>
                    <a:pt x="0" y="0"/>
                  </a:lnTo>
                  <a:close/>
                </a:path>
              </a:pathLst>
            </a:custGeom>
            <a:ln w="12693">
              <a:solidFill>
                <a:srgbClr val="93030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4739640" y="1944116"/>
            <a:ext cx="3345179" cy="16433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R="273050">
              <a:lnSpc>
                <a:spcPct val="111100"/>
              </a:lnSpc>
              <a:spcBef>
                <a:spcPts val="100"/>
              </a:spcBef>
            </a:pPr>
            <a:r>
              <a:rPr dirty="0" u="sng" sz="1800" b="1">
                <a:solidFill>
                  <a:srgbClr val="930306"/>
                </a:solidFill>
                <a:uFill>
                  <a:solidFill>
                    <a:srgbClr val="930306"/>
                  </a:solidFill>
                </a:uFill>
                <a:latin typeface="Arial Narrow"/>
                <a:cs typeface="Arial Narrow"/>
              </a:rPr>
              <a:t>Generic</a:t>
            </a:r>
            <a:r>
              <a:rPr dirty="0" u="sng" sz="1800" spc="-40" b="1">
                <a:solidFill>
                  <a:srgbClr val="930306"/>
                </a:solidFill>
                <a:uFill>
                  <a:solidFill>
                    <a:srgbClr val="93030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sng" sz="1800" b="1">
                <a:solidFill>
                  <a:srgbClr val="930306"/>
                </a:solidFill>
                <a:uFill>
                  <a:solidFill>
                    <a:srgbClr val="930306"/>
                  </a:solidFill>
                </a:uFill>
                <a:latin typeface="Arial Narrow"/>
                <a:cs typeface="Arial Narrow"/>
              </a:rPr>
              <a:t>Health</a:t>
            </a:r>
            <a:r>
              <a:rPr dirty="0" u="sng" sz="1800" spc="-45" b="1">
                <a:solidFill>
                  <a:srgbClr val="930306"/>
                </a:solidFill>
                <a:uFill>
                  <a:solidFill>
                    <a:srgbClr val="93030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sng" sz="1800" b="1">
                <a:solidFill>
                  <a:srgbClr val="930306"/>
                </a:solidFill>
                <a:uFill>
                  <a:solidFill>
                    <a:srgbClr val="930306"/>
                  </a:solidFill>
                </a:uFill>
                <a:latin typeface="Arial Narrow"/>
                <a:cs typeface="Arial Narrow"/>
              </a:rPr>
              <a:t>Status</a:t>
            </a:r>
            <a:r>
              <a:rPr dirty="0" u="sng" sz="1800" spc="-40" b="1">
                <a:solidFill>
                  <a:srgbClr val="930306"/>
                </a:solidFill>
                <a:uFill>
                  <a:solidFill>
                    <a:srgbClr val="93030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sng" sz="1800" spc="-10" b="1">
                <a:solidFill>
                  <a:srgbClr val="930306"/>
                </a:solidFill>
                <a:uFill>
                  <a:solidFill>
                    <a:srgbClr val="930306"/>
                  </a:solidFill>
                </a:uFill>
                <a:latin typeface="Arial Narrow"/>
                <a:cs typeface="Arial Narrow"/>
              </a:rPr>
              <a:t>Measures</a:t>
            </a:r>
            <a:r>
              <a:rPr dirty="0" sz="1800" spc="-10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u="sng" sz="1800" b="1">
                <a:solidFill>
                  <a:srgbClr val="930306"/>
                </a:solidFill>
                <a:uFill>
                  <a:solidFill>
                    <a:srgbClr val="930306"/>
                  </a:solidFill>
                </a:uFill>
                <a:latin typeface="Arial Narrow"/>
                <a:cs typeface="Arial Narrow"/>
              </a:rPr>
              <a:t>Most</a:t>
            </a:r>
            <a:r>
              <a:rPr dirty="0" u="sng" sz="1800" spc="-30" b="1">
                <a:solidFill>
                  <a:srgbClr val="930306"/>
                </a:solidFill>
                <a:uFill>
                  <a:solidFill>
                    <a:srgbClr val="93030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sng" sz="1800" b="1">
                <a:solidFill>
                  <a:srgbClr val="930306"/>
                </a:solidFill>
                <a:uFill>
                  <a:solidFill>
                    <a:srgbClr val="930306"/>
                  </a:solidFill>
                </a:uFill>
                <a:latin typeface="Arial Narrow"/>
                <a:cs typeface="Arial Narrow"/>
              </a:rPr>
              <a:t>famous</a:t>
            </a:r>
            <a:r>
              <a:rPr dirty="0" sz="1800" b="1">
                <a:solidFill>
                  <a:srgbClr val="930306"/>
                </a:solidFill>
                <a:latin typeface="Arial Narrow"/>
                <a:cs typeface="Arial Narrow"/>
              </a:rPr>
              <a:t>:</a:t>
            </a:r>
            <a:r>
              <a:rPr dirty="0" sz="1800" spc="365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800" spc="-10" b="1">
                <a:solidFill>
                  <a:srgbClr val="930306"/>
                </a:solidFill>
                <a:latin typeface="Arial Narrow"/>
                <a:cs typeface="Arial Narrow"/>
              </a:rPr>
              <a:t>SF-</a:t>
            </a:r>
            <a:r>
              <a:rPr dirty="0" sz="1800" b="1">
                <a:solidFill>
                  <a:srgbClr val="930306"/>
                </a:solidFill>
                <a:latin typeface="Arial Narrow"/>
                <a:cs typeface="Arial Narrow"/>
              </a:rPr>
              <a:t>36</a:t>
            </a:r>
            <a:r>
              <a:rPr dirty="0" sz="1800" spc="-15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800" b="1">
                <a:solidFill>
                  <a:srgbClr val="930306"/>
                </a:solidFill>
                <a:latin typeface="Arial Narrow"/>
                <a:cs typeface="Arial Narrow"/>
              </a:rPr>
              <a:t>health</a:t>
            </a:r>
            <a:r>
              <a:rPr dirty="0" sz="1800" spc="-20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800" spc="-10" b="1">
                <a:solidFill>
                  <a:srgbClr val="930306"/>
                </a:solidFill>
                <a:latin typeface="Arial Narrow"/>
                <a:cs typeface="Arial Narrow"/>
              </a:rPr>
              <a:t>profile</a:t>
            </a:r>
            <a:endParaRPr sz="1800">
              <a:latin typeface="Arial Narrow"/>
              <a:cs typeface="Arial Narrow"/>
            </a:endParaRPr>
          </a:p>
          <a:p>
            <a:pPr marL="342900">
              <a:lnSpc>
                <a:spcPct val="100000"/>
              </a:lnSpc>
              <a:spcBef>
                <a:spcPts val="1745"/>
              </a:spcBef>
            </a:pPr>
            <a:r>
              <a:rPr dirty="0" sz="1400" b="1">
                <a:solidFill>
                  <a:srgbClr val="930306"/>
                </a:solidFill>
                <a:latin typeface="Arial Narrow"/>
                <a:cs typeface="Arial Narrow"/>
              </a:rPr>
              <a:t>One</a:t>
            </a:r>
            <a:r>
              <a:rPr dirty="0" sz="1400" spc="-25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400" b="1">
                <a:solidFill>
                  <a:srgbClr val="930306"/>
                </a:solidFill>
                <a:latin typeface="Arial Narrow"/>
                <a:cs typeface="Arial Narrow"/>
              </a:rPr>
              <a:t>questionnaire</a:t>
            </a:r>
            <a:r>
              <a:rPr dirty="0" sz="1400" spc="-20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400" b="1">
                <a:solidFill>
                  <a:srgbClr val="930306"/>
                </a:solidFill>
                <a:latin typeface="Arial Narrow"/>
                <a:cs typeface="Arial Narrow"/>
              </a:rPr>
              <a:t>with</a:t>
            </a:r>
            <a:r>
              <a:rPr dirty="0" sz="1400" spc="-25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400" b="1">
                <a:solidFill>
                  <a:srgbClr val="930306"/>
                </a:solidFill>
                <a:latin typeface="Arial Narrow"/>
                <a:cs typeface="Arial Narrow"/>
              </a:rPr>
              <a:t>36</a:t>
            </a:r>
            <a:r>
              <a:rPr dirty="0" sz="1400" spc="-20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400" b="1">
                <a:solidFill>
                  <a:srgbClr val="930306"/>
                </a:solidFill>
                <a:latin typeface="Arial Narrow"/>
                <a:cs typeface="Arial Narrow"/>
              </a:rPr>
              <a:t>questions</a:t>
            </a:r>
            <a:r>
              <a:rPr dirty="0" sz="1400" spc="-15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350" spc="-50">
                <a:solidFill>
                  <a:srgbClr val="930306"/>
                </a:solidFill>
                <a:latin typeface="Wingdings"/>
                <a:cs typeface="Wingdings"/>
              </a:rPr>
              <a:t></a:t>
            </a:r>
            <a:endParaRPr sz="1350">
              <a:latin typeface="Wingdings"/>
              <a:cs typeface="Wingdings"/>
            </a:endParaRPr>
          </a:p>
          <a:p>
            <a:pPr marL="342900" marR="5080">
              <a:lnSpc>
                <a:spcPts val="1510"/>
              </a:lnSpc>
              <a:spcBef>
                <a:spcPts val="1510"/>
              </a:spcBef>
            </a:pPr>
            <a:r>
              <a:rPr dirty="0" sz="1400" b="1">
                <a:solidFill>
                  <a:srgbClr val="930306"/>
                </a:solidFill>
                <a:latin typeface="Arial Narrow"/>
                <a:cs typeface="Arial Narrow"/>
              </a:rPr>
              <a:t>Several</a:t>
            </a:r>
            <a:r>
              <a:rPr dirty="0" sz="1400" spc="-15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400" b="1">
                <a:solidFill>
                  <a:srgbClr val="930306"/>
                </a:solidFill>
                <a:latin typeface="Arial Narrow"/>
                <a:cs typeface="Arial Narrow"/>
              </a:rPr>
              <a:t>questions</a:t>
            </a:r>
            <a:r>
              <a:rPr dirty="0" sz="1400" spc="-15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400" b="1">
                <a:solidFill>
                  <a:srgbClr val="930306"/>
                </a:solidFill>
                <a:latin typeface="Arial Narrow"/>
                <a:cs typeface="Arial Narrow"/>
              </a:rPr>
              <a:t>about</a:t>
            </a:r>
            <a:r>
              <a:rPr dirty="0" sz="1400" spc="-10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400" b="1">
                <a:solidFill>
                  <a:srgbClr val="930306"/>
                </a:solidFill>
                <a:latin typeface="Arial Narrow"/>
                <a:cs typeface="Arial Narrow"/>
              </a:rPr>
              <a:t>each</a:t>
            </a:r>
            <a:r>
              <a:rPr dirty="0" sz="1400" spc="-20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400" b="1">
                <a:solidFill>
                  <a:srgbClr val="930306"/>
                </a:solidFill>
                <a:latin typeface="Arial Narrow"/>
                <a:cs typeface="Arial Narrow"/>
              </a:rPr>
              <a:t>of</a:t>
            </a:r>
            <a:r>
              <a:rPr dirty="0" sz="1400" spc="-10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400" b="1">
                <a:solidFill>
                  <a:srgbClr val="930306"/>
                </a:solidFill>
                <a:latin typeface="Arial Narrow"/>
                <a:cs typeface="Arial Narrow"/>
              </a:rPr>
              <a:t>8</a:t>
            </a:r>
            <a:r>
              <a:rPr dirty="0" sz="1400" spc="-20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400" spc="-10" b="1">
                <a:solidFill>
                  <a:srgbClr val="930306"/>
                </a:solidFill>
                <a:latin typeface="Arial Narrow"/>
                <a:cs typeface="Arial Narrow"/>
              </a:rPr>
              <a:t>different </a:t>
            </a:r>
            <a:r>
              <a:rPr dirty="0" sz="1400" b="1">
                <a:solidFill>
                  <a:srgbClr val="930306"/>
                </a:solidFill>
                <a:latin typeface="Arial Narrow"/>
                <a:cs typeface="Arial Narrow"/>
              </a:rPr>
              <a:t>domains</a:t>
            </a:r>
            <a:r>
              <a:rPr dirty="0" sz="1400" spc="-35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400" b="1">
                <a:solidFill>
                  <a:srgbClr val="930306"/>
                </a:solidFill>
                <a:latin typeface="Arial Narrow"/>
                <a:cs typeface="Arial Narrow"/>
              </a:rPr>
              <a:t>of</a:t>
            </a:r>
            <a:r>
              <a:rPr dirty="0" sz="1400" spc="-20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400" spc="-10" b="1">
                <a:solidFill>
                  <a:srgbClr val="930306"/>
                </a:solidFill>
                <a:latin typeface="Arial Narrow"/>
                <a:cs typeface="Arial Narrow"/>
              </a:rPr>
              <a:t>health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82540" y="3753413"/>
            <a:ext cx="3258185" cy="393065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>
              <a:lnSpc>
                <a:spcPts val="1490"/>
              </a:lnSpc>
              <a:spcBef>
                <a:spcPts val="115"/>
              </a:spcBef>
            </a:pPr>
            <a:r>
              <a:rPr dirty="0" sz="1400" b="1" i="1">
                <a:solidFill>
                  <a:srgbClr val="930306"/>
                </a:solidFill>
                <a:latin typeface="Arial Narrow"/>
                <a:cs typeface="Arial Narrow"/>
              </a:rPr>
              <a:t>multiple</a:t>
            </a:r>
            <a:r>
              <a:rPr dirty="0" sz="1400" spc="-20" b="1" i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400" b="1" i="1">
                <a:solidFill>
                  <a:srgbClr val="930306"/>
                </a:solidFill>
                <a:latin typeface="Arial Narrow"/>
                <a:cs typeface="Arial Narrow"/>
              </a:rPr>
              <a:t>scales</a:t>
            </a:r>
            <a:r>
              <a:rPr dirty="0" sz="1400" spc="-20" b="1" i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400" b="1" i="1">
                <a:solidFill>
                  <a:srgbClr val="930306"/>
                </a:solidFill>
                <a:latin typeface="Arial Narrow"/>
                <a:cs typeface="Arial Narrow"/>
              </a:rPr>
              <a:t>to</a:t>
            </a:r>
            <a:r>
              <a:rPr dirty="0" sz="1400" spc="-20" b="1" i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400" b="1" i="1">
                <a:solidFill>
                  <a:srgbClr val="930306"/>
                </a:solidFill>
                <a:latin typeface="Arial Narrow"/>
                <a:cs typeface="Arial Narrow"/>
              </a:rPr>
              <a:t>cover</a:t>
            </a:r>
            <a:r>
              <a:rPr dirty="0" sz="1400" spc="-15" b="1" i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400" b="1" i="1">
                <a:solidFill>
                  <a:srgbClr val="930306"/>
                </a:solidFill>
                <a:latin typeface="Arial Narrow"/>
                <a:cs typeface="Arial Narrow"/>
              </a:rPr>
              <a:t>broad</a:t>
            </a:r>
            <a:r>
              <a:rPr dirty="0" sz="1400" spc="-20" b="1" i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400" b="1" i="1">
                <a:solidFill>
                  <a:srgbClr val="930306"/>
                </a:solidFill>
                <a:latin typeface="Arial Narrow"/>
                <a:cs typeface="Arial Narrow"/>
              </a:rPr>
              <a:t>scope</a:t>
            </a:r>
            <a:r>
              <a:rPr dirty="0" sz="1400" spc="-20" b="1" i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400" b="1" i="1">
                <a:solidFill>
                  <a:srgbClr val="930306"/>
                </a:solidFill>
                <a:latin typeface="Arial Narrow"/>
                <a:cs typeface="Arial Narrow"/>
              </a:rPr>
              <a:t>of</a:t>
            </a:r>
            <a:r>
              <a:rPr dirty="0" sz="1400" spc="-10" b="1" i="1">
                <a:solidFill>
                  <a:srgbClr val="930306"/>
                </a:solidFill>
                <a:latin typeface="Arial Narrow"/>
                <a:cs typeface="Arial Narrow"/>
              </a:rPr>
              <a:t> health, </a:t>
            </a:r>
            <a:r>
              <a:rPr dirty="0" sz="1400" b="1" i="1">
                <a:solidFill>
                  <a:srgbClr val="930306"/>
                </a:solidFill>
                <a:latin typeface="Arial Narrow"/>
                <a:cs typeface="Arial Narrow"/>
              </a:rPr>
              <a:t>not</a:t>
            </a:r>
            <a:r>
              <a:rPr dirty="0" sz="1400" spc="-10" b="1" i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400" b="1" i="1">
                <a:solidFill>
                  <a:srgbClr val="930306"/>
                </a:solidFill>
                <a:latin typeface="Arial Narrow"/>
                <a:cs typeface="Arial Narrow"/>
              </a:rPr>
              <a:t>tied</a:t>
            </a:r>
            <a:r>
              <a:rPr dirty="0" sz="1400" spc="-20" b="1" i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400" b="1" i="1">
                <a:solidFill>
                  <a:srgbClr val="930306"/>
                </a:solidFill>
                <a:latin typeface="Arial Narrow"/>
                <a:cs typeface="Arial Narrow"/>
              </a:rPr>
              <a:t>to</a:t>
            </a:r>
            <a:r>
              <a:rPr dirty="0" sz="1400" spc="-15" b="1" i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400" b="1" i="1">
                <a:solidFill>
                  <a:srgbClr val="930306"/>
                </a:solidFill>
                <a:latin typeface="Arial Narrow"/>
                <a:cs typeface="Arial Narrow"/>
              </a:rPr>
              <a:t>one</a:t>
            </a:r>
            <a:r>
              <a:rPr dirty="0" sz="1400" spc="-20" b="1" i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400" b="1" i="1">
                <a:solidFill>
                  <a:srgbClr val="930306"/>
                </a:solidFill>
                <a:latin typeface="Arial Narrow"/>
                <a:cs typeface="Arial Narrow"/>
              </a:rPr>
              <a:t>disease</a:t>
            </a:r>
            <a:r>
              <a:rPr dirty="0" sz="1400" spc="-15" b="1" i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400" b="1" i="1">
                <a:solidFill>
                  <a:srgbClr val="930306"/>
                </a:solidFill>
                <a:latin typeface="Arial Narrow"/>
                <a:cs typeface="Arial Narrow"/>
              </a:rPr>
              <a:t>or</a:t>
            </a:r>
            <a:r>
              <a:rPr dirty="0" sz="1400" spc="-15" b="1" i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400" b="1" i="1">
                <a:solidFill>
                  <a:srgbClr val="930306"/>
                </a:solidFill>
                <a:latin typeface="Arial Narrow"/>
                <a:cs typeface="Arial Narrow"/>
              </a:rPr>
              <a:t>organ</a:t>
            </a:r>
            <a:r>
              <a:rPr dirty="0" sz="1400" spc="-15" b="1" i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400" spc="-10" b="1" i="1">
                <a:solidFill>
                  <a:srgbClr val="930306"/>
                </a:solidFill>
                <a:latin typeface="Arial Narrow"/>
                <a:cs typeface="Arial Narrow"/>
              </a:rPr>
              <a:t>system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39640" y="4379086"/>
            <a:ext cx="3670935" cy="2000250"/>
          </a:xfrm>
          <a:prstGeom prst="rect">
            <a:avLst/>
          </a:prstGeom>
        </p:spPr>
        <p:txBody>
          <a:bodyPr wrap="square" lIns="0" tIns="3429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70"/>
              </a:spcBef>
            </a:pPr>
            <a:r>
              <a:rPr dirty="0" u="sng" sz="1800" spc="-10" b="1">
                <a:solidFill>
                  <a:srgbClr val="930306"/>
                </a:solidFill>
                <a:uFill>
                  <a:solidFill>
                    <a:srgbClr val="930306"/>
                  </a:solidFill>
                </a:uFill>
                <a:latin typeface="Arial Narrow"/>
                <a:cs typeface="Arial Narrow"/>
              </a:rPr>
              <a:t>Scoring</a:t>
            </a:r>
            <a:r>
              <a:rPr dirty="0" sz="1800" spc="-10" b="1">
                <a:solidFill>
                  <a:srgbClr val="930306"/>
                </a:solidFill>
                <a:latin typeface="Arial Narrow"/>
                <a:cs typeface="Arial Narrow"/>
              </a:rPr>
              <a:t>:</a:t>
            </a:r>
            <a:endParaRPr sz="1800">
              <a:latin typeface="Arial Narrow"/>
              <a:cs typeface="Arial Narrow"/>
            </a:endParaRPr>
          </a:p>
          <a:p>
            <a:pPr marL="742315" marR="5080" indent="-285750">
              <a:lnSpc>
                <a:spcPts val="1800"/>
              </a:lnSpc>
              <a:spcBef>
                <a:spcPts val="310"/>
              </a:spcBef>
            </a:pPr>
            <a:r>
              <a:rPr dirty="0" sz="1600" b="1" i="1">
                <a:solidFill>
                  <a:srgbClr val="930306"/>
                </a:solidFill>
                <a:latin typeface="Arial Narrow"/>
                <a:cs typeface="Arial Narrow"/>
              </a:rPr>
              <a:t>Psychometric</a:t>
            </a:r>
            <a:r>
              <a:rPr dirty="0" sz="1600" spc="-40" b="1" i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b="1" i="1">
                <a:solidFill>
                  <a:srgbClr val="930306"/>
                </a:solidFill>
                <a:latin typeface="Arial Narrow"/>
                <a:cs typeface="Arial Narrow"/>
              </a:rPr>
              <a:t>scales</a:t>
            </a:r>
            <a:r>
              <a:rPr dirty="0" sz="1600" spc="-35" b="1" i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b="1" i="1">
                <a:solidFill>
                  <a:srgbClr val="930306"/>
                </a:solidFill>
                <a:latin typeface="Arial Narrow"/>
                <a:cs typeface="Arial Narrow"/>
              </a:rPr>
              <a:t>based</a:t>
            </a:r>
            <a:r>
              <a:rPr dirty="0" sz="1600" spc="-30" b="1" i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b="1" i="1">
                <a:solidFill>
                  <a:srgbClr val="930306"/>
                </a:solidFill>
                <a:latin typeface="Arial Narrow"/>
                <a:cs typeface="Arial Narrow"/>
              </a:rPr>
              <a:t>on</a:t>
            </a:r>
            <a:r>
              <a:rPr dirty="0" sz="1600" spc="-30" b="1" i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spc="-10" b="1" i="1">
                <a:solidFill>
                  <a:srgbClr val="930306"/>
                </a:solidFill>
                <a:latin typeface="Arial Narrow"/>
                <a:cs typeface="Arial Narrow"/>
              </a:rPr>
              <a:t>summing </a:t>
            </a:r>
            <a:r>
              <a:rPr dirty="0" sz="1600" b="1" i="1">
                <a:solidFill>
                  <a:srgbClr val="930306"/>
                </a:solidFill>
                <a:latin typeface="Arial Narrow"/>
                <a:cs typeface="Arial Narrow"/>
              </a:rPr>
              <a:t>responses</a:t>
            </a:r>
            <a:r>
              <a:rPr dirty="0" sz="1600" spc="-35" b="1" i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b="1" i="1">
                <a:solidFill>
                  <a:srgbClr val="930306"/>
                </a:solidFill>
                <a:latin typeface="Arial Narrow"/>
                <a:cs typeface="Arial Narrow"/>
              </a:rPr>
              <a:t>to</a:t>
            </a:r>
            <a:r>
              <a:rPr dirty="0" sz="1600" spc="-30" b="1" i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b="1" i="1">
                <a:solidFill>
                  <a:srgbClr val="930306"/>
                </a:solidFill>
                <a:latin typeface="Arial Narrow"/>
                <a:cs typeface="Arial Narrow"/>
              </a:rPr>
              <a:t>multiple</a:t>
            </a:r>
            <a:r>
              <a:rPr dirty="0" sz="1600" spc="-35" b="1" i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spc="-10" b="1" i="1">
                <a:solidFill>
                  <a:srgbClr val="930306"/>
                </a:solidFill>
                <a:latin typeface="Arial Narrow"/>
                <a:cs typeface="Arial Narrow"/>
              </a:rPr>
              <a:t>questions</a:t>
            </a:r>
            <a:endParaRPr sz="1600">
              <a:latin typeface="Arial Narrow"/>
              <a:cs typeface="Arial Narrow"/>
            </a:endParaRPr>
          </a:p>
          <a:p>
            <a:pPr marL="742315" marR="262890" indent="-285750">
              <a:lnSpc>
                <a:spcPts val="1700"/>
              </a:lnSpc>
              <a:spcBef>
                <a:spcPts val="370"/>
              </a:spcBef>
            </a:pP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Separate</a:t>
            </a:r>
            <a:r>
              <a:rPr dirty="0" sz="1600" spc="-35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scores</a:t>
            </a:r>
            <a:r>
              <a:rPr dirty="0" sz="1600" spc="-35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for</a:t>
            </a:r>
            <a:r>
              <a:rPr dirty="0" sz="1600" spc="-30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each</a:t>
            </a:r>
            <a:r>
              <a:rPr dirty="0" sz="1600" spc="-30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subscale</a:t>
            </a:r>
            <a:r>
              <a:rPr dirty="0" sz="1600" spc="-35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spc="-25" b="1">
                <a:solidFill>
                  <a:srgbClr val="930306"/>
                </a:solidFill>
                <a:latin typeface="Arial Narrow"/>
                <a:cs typeface="Arial Narrow"/>
              </a:rPr>
              <a:t>or </a:t>
            </a: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health</a:t>
            </a:r>
            <a:r>
              <a:rPr dirty="0" sz="1600" spc="-25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spc="-10" b="1">
                <a:solidFill>
                  <a:srgbClr val="930306"/>
                </a:solidFill>
                <a:latin typeface="Arial Narrow"/>
                <a:cs typeface="Arial Narrow"/>
              </a:rPr>
              <a:t>concept</a:t>
            </a:r>
            <a:endParaRPr sz="1600">
              <a:latin typeface="Arial Narrow"/>
              <a:cs typeface="Arial Narrow"/>
            </a:endParaRPr>
          </a:p>
          <a:p>
            <a:pPr algn="ctr" marL="248285">
              <a:lnSpc>
                <a:spcPct val="100000"/>
              </a:lnSpc>
              <a:spcBef>
                <a:spcPts val="160"/>
              </a:spcBef>
            </a:pPr>
            <a:r>
              <a:rPr dirty="0" sz="1400" b="1">
                <a:solidFill>
                  <a:srgbClr val="930306"/>
                </a:solidFill>
                <a:latin typeface="Arial Narrow"/>
                <a:cs typeface="Arial Narrow"/>
              </a:rPr>
              <a:t>PF,</a:t>
            </a:r>
            <a:r>
              <a:rPr dirty="0" sz="1400" spc="-10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400" b="1">
                <a:solidFill>
                  <a:srgbClr val="930306"/>
                </a:solidFill>
                <a:latin typeface="Arial Narrow"/>
                <a:cs typeface="Arial Narrow"/>
              </a:rPr>
              <a:t>RP,</a:t>
            </a:r>
            <a:r>
              <a:rPr dirty="0" sz="1400" spc="-5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400" b="1">
                <a:solidFill>
                  <a:srgbClr val="930306"/>
                </a:solidFill>
                <a:latin typeface="Arial Narrow"/>
                <a:cs typeface="Arial Narrow"/>
              </a:rPr>
              <a:t>BP,</a:t>
            </a:r>
            <a:r>
              <a:rPr dirty="0" sz="1400" spc="-5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400" b="1">
                <a:solidFill>
                  <a:srgbClr val="930306"/>
                </a:solidFill>
                <a:latin typeface="Arial Narrow"/>
                <a:cs typeface="Arial Narrow"/>
              </a:rPr>
              <a:t>GH,</a:t>
            </a:r>
            <a:r>
              <a:rPr dirty="0" sz="1400" spc="-5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400" b="1">
                <a:solidFill>
                  <a:srgbClr val="930306"/>
                </a:solidFill>
                <a:latin typeface="Arial Narrow"/>
                <a:cs typeface="Arial Narrow"/>
              </a:rPr>
              <a:t>VT,</a:t>
            </a:r>
            <a:r>
              <a:rPr dirty="0" sz="1400" spc="-5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400" b="1">
                <a:solidFill>
                  <a:srgbClr val="930306"/>
                </a:solidFill>
                <a:latin typeface="Arial Narrow"/>
                <a:cs typeface="Arial Narrow"/>
              </a:rPr>
              <a:t>SF,</a:t>
            </a:r>
            <a:r>
              <a:rPr dirty="0" sz="1400" spc="-5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400" b="1">
                <a:solidFill>
                  <a:srgbClr val="930306"/>
                </a:solidFill>
                <a:latin typeface="Arial Narrow"/>
                <a:cs typeface="Arial Narrow"/>
              </a:rPr>
              <a:t>RE,</a:t>
            </a:r>
            <a:r>
              <a:rPr dirty="0" sz="1400" spc="-5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400" spc="-25" b="1">
                <a:solidFill>
                  <a:srgbClr val="930306"/>
                </a:solidFill>
                <a:latin typeface="Arial Narrow"/>
                <a:cs typeface="Arial Narrow"/>
              </a:rPr>
              <a:t>MH</a:t>
            </a:r>
            <a:endParaRPr sz="14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409"/>
              </a:spcBef>
            </a:pPr>
            <a:endParaRPr sz="1400">
              <a:latin typeface="Arial Narrow"/>
              <a:cs typeface="Arial Narrow"/>
            </a:endParaRPr>
          </a:p>
          <a:p>
            <a:pPr algn="ctr" marL="309245">
              <a:lnSpc>
                <a:spcPct val="100000"/>
              </a:lnSpc>
              <a:tabLst>
                <a:tab pos="1476375" algn="l"/>
              </a:tabLst>
            </a:pPr>
            <a:r>
              <a:rPr dirty="0" sz="1400" spc="-25" b="1">
                <a:solidFill>
                  <a:srgbClr val="930306"/>
                </a:solidFill>
                <a:latin typeface="Arial Narrow"/>
                <a:cs typeface="Arial Narrow"/>
              </a:rPr>
              <a:t>PCS</a:t>
            </a:r>
            <a:r>
              <a:rPr dirty="0" sz="1400" b="1">
                <a:solidFill>
                  <a:srgbClr val="930306"/>
                </a:solidFill>
                <a:latin typeface="Arial Narrow"/>
                <a:cs typeface="Arial Narrow"/>
              </a:rPr>
              <a:t>	</a:t>
            </a:r>
            <a:r>
              <a:rPr dirty="0" sz="1400" spc="-25" b="1">
                <a:solidFill>
                  <a:srgbClr val="930306"/>
                </a:solidFill>
                <a:latin typeface="Arial Narrow"/>
                <a:cs typeface="Arial Narrow"/>
              </a:rPr>
              <a:t>MCS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8" name="object 8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74676" rIns="0" bIns="0" rtlCol="0" vert="horz">
            <a:spAutoFit/>
          </a:bodyPr>
          <a:lstStyle/>
          <a:p>
            <a:pPr marL="385445">
              <a:lnSpc>
                <a:spcPct val="100000"/>
              </a:lnSpc>
              <a:spcBef>
                <a:spcPts val="100"/>
              </a:spcBef>
            </a:pPr>
            <a:r>
              <a:rPr dirty="0" sz="2800"/>
              <a:t>Measures</a:t>
            </a:r>
            <a:r>
              <a:rPr dirty="0" sz="2800" spc="-25"/>
              <a:t> </a:t>
            </a:r>
            <a:r>
              <a:rPr dirty="0" sz="2800"/>
              <a:t>of</a:t>
            </a:r>
            <a:r>
              <a:rPr dirty="0" sz="2800" spc="-20"/>
              <a:t> </a:t>
            </a:r>
            <a:r>
              <a:rPr dirty="0" sz="2800"/>
              <a:t>Health</a:t>
            </a:r>
            <a:r>
              <a:rPr dirty="0" sz="2800" spc="-25"/>
              <a:t> </a:t>
            </a:r>
            <a:r>
              <a:rPr dirty="0" sz="2800"/>
              <a:t>–</a:t>
            </a:r>
            <a:r>
              <a:rPr dirty="0" sz="2800" spc="-20"/>
              <a:t> </a:t>
            </a:r>
            <a:r>
              <a:rPr dirty="0" sz="2800"/>
              <a:t>a</a:t>
            </a:r>
            <a:r>
              <a:rPr dirty="0" sz="2800" spc="-20"/>
              <a:t> </a:t>
            </a:r>
            <a:r>
              <a:rPr dirty="0" sz="2800"/>
              <a:t>quick</a:t>
            </a:r>
            <a:r>
              <a:rPr dirty="0" sz="2800" spc="-20"/>
              <a:t> </a:t>
            </a:r>
            <a:r>
              <a:rPr dirty="0" sz="2800" spc="-10"/>
              <a:t>typology</a:t>
            </a:r>
            <a:endParaRPr sz="2800"/>
          </a:p>
        </p:txBody>
      </p:sp>
      <p:sp>
        <p:nvSpPr>
          <p:cNvPr id="9" name="object 9"/>
          <p:cNvSpPr txBox="1"/>
          <p:nvPr/>
        </p:nvSpPr>
        <p:spPr>
          <a:xfrm>
            <a:off x="764540" y="1939239"/>
            <a:ext cx="3537585" cy="2712720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375"/>
              </a:spcBef>
              <a:buFont typeface="Arial Narrow"/>
              <a:buChar char="•"/>
              <a:tabLst>
                <a:tab pos="354965" algn="l"/>
              </a:tabLst>
            </a:pPr>
            <a:r>
              <a:rPr dirty="0" sz="2400" spc="-10" b="1">
                <a:solidFill>
                  <a:srgbClr val="808080"/>
                </a:solidFill>
                <a:latin typeface="Arial Narrow"/>
                <a:cs typeface="Arial Narrow"/>
              </a:rPr>
              <a:t>Mortality-</a:t>
            </a:r>
            <a:r>
              <a:rPr dirty="0" sz="2400" b="1">
                <a:solidFill>
                  <a:srgbClr val="808080"/>
                </a:solidFill>
                <a:latin typeface="Arial Narrow"/>
                <a:cs typeface="Arial Narrow"/>
              </a:rPr>
              <a:t>based</a:t>
            </a:r>
            <a:r>
              <a:rPr dirty="0" sz="2400" spc="-5" b="1">
                <a:solidFill>
                  <a:srgbClr val="808080"/>
                </a:solidFill>
                <a:latin typeface="Arial Narrow"/>
                <a:cs typeface="Arial Narrow"/>
              </a:rPr>
              <a:t> </a:t>
            </a:r>
            <a:r>
              <a:rPr dirty="0" sz="2400" spc="-10" b="1">
                <a:solidFill>
                  <a:srgbClr val="808080"/>
                </a:solidFill>
                <a:latin typeface="Arial Narrow"/>
                <a:cs typeface="Arial Narrow"/>
              </a:rPr>
              <a:t>measures</a:t>
            </a:r>
            <a:endParaRPr sz="2400">
              <a:latin typeface="Arial Narrow"/>
              <a:cs typeface="Arial Narrow"/>
            </a:endParaRPr>
          </a:p>
          <a:p>
            <a:pPr lvl="1" marL="755650" marR="19685" indent="-285750">
              <a:lnSpc>
                <a:spcPts val="2090"/>
              </a:lnSpc>
              <a:spcBef>
                <a:spcPts val="560"/>
              </a:spcBef>
              <a:buChar char="–"/>
              <a:tabLst>
                <a:tab pos="755650" algn="l"/>
              </a:tabLst>
            </a:pPr>
            <a:r>
              <a:rPr dirty="0" sz="2000">
                <a:solidFill>
                  <a:srgbClr val="808080"/>
                </a:solidFill>
                <a:latin typeface="Arial Narrow"/>
                <a:cs typeface="Arial Narrow"/>
              </a:rPr>
              <a:t>death</a:t>
            </a:r>
            <a:r>
              <a:rPr dirty="0" sz="2000" spc="-30">
                <a:solidFill>
                  <a:srgbClr val="808080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808080"/>
                </a:solidFill>
                <a:latin typeface="Arial Narrow"/>
                <a:cs typeface="Arial Narrow"/>
              </a:rPr>
              <a:t>rates,</a:t>
            </a:r>
            <a:r>
              <a:rPr dirty="0" sz="2000" spc="-40">
                <a:solidFill>
                  <a:srgbClr val="808080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808080"/>
                </a:solidFill>
                <a:latin typeface="Arial Narrow"/>
                <a:cs typeface="Arial Narrow"/>
              </a:rPr>
              <a:t>life</a:t>
            </a:r>
            <a:r>
              <a:rPr dirty="0" sz="2000" spc="-30">
                <a:solidFill>
                  <a:srgbClr val="808080"/>
                </a:solidFill>
                <a:latin typeface="Arial Narrow"/>
                <a:cs typeface="Arial Narrow"/>
              </a:rPr>
              <a:t> </a:t>
            </a:r>
            <a:r>
              <a:rPr dirty="0" sz="2000" spc="-10">
                <a:solidFill>
                  <a:srgbClr val="808080"/>
                </a:solidFill>
                <a:latin typeface="Arial Narrow"/>
                <a:cs typeface="Arial Narrow"/>
              </a:rPr>
              <a:t>expectancies, </a:t>
            </a:r>
            <a:r>
              <a:rPr dirty="0" sz="2000" spc="-20">
                <a:solidFill>
                  <a:srgbClr val="808080"/>
                </a:solidFill>
                <a:latin typeface="Arial Narrow"/>
                <a:cs typeface="Arial Narrow"/>
              </a:rPr>
              <a:t>etc.</a:t>
            </a:r>
            <a:endParaRPr sz="2000">
              <a:latin typeface="Arial Narrow"/>
              <a:cs typeface="Arial Narrow"/>
            </a:endParaRPr>
          </a:p>
          <a:p>
            <a:pPr marL="354965" indent="-342265">
              <a:lnSpc>
                <a:spcPct val="100000"/>
              </a:lnSpc>
              <a:spcBef>
                <a:spcPts val="300"/>
              </a:spcBef>
              <a:buFont typeface="Arial Narrow"/>
              <a:buChar char="•"/>
              <a:tabLst>
                <a:tab pos="354965" algn="l"/>
              </a:tabLst>
            </a:pPr>
            <a:r>
              <a:rPr dirty="0" sz="2400" spc="-10" b="1">
                <a:solidFill>
                  <a:srgbClr val="808080"/>
                </a:solidFill>
                <a:latin typeface="Arial Narrow"/>
                <a:cs typeface="Arial Narrow"/>
              </a:rPr>
              <a:t>Morbidity-</a:t>
            </a:r>
            <a:r>
              <a:rPr dirty="0" sz="2400" b="1">
                <a:solidFill>
                  <a:srgbClr val="808080"/>
                </a:solidFill>
                <a:latin typeface="Arial Narrow"/>
                <a:cs typeface="Arial Narrow"/>
              </a:rPr>
              <a:t>based</a:t>
            </a:r>
            <a:r>
              <a:rPr dirty="0" sz="2400" spc="-20" b="1">
                <a:solidFill>
                  <a:srgbClr val="808080"/>
                </a:solidFill>
                <a:latin typeface="Arial Narrow"/>
                <a:cs typeface="Arial Narrow"/>
              </a:rPr>
              <a:t> </a:t>
            </a:r>
            <a:r>
              <a:rPr dirty="0" sz="2400" spc="-10" b="1">
                <a:solidFill>
                  <a:srgbClr val="808080"/>
                </a:solidFill>
                <a:latin typeface="Arial Narrow"/>
                <a:cs typeface="Arial Narrow"/>
              </a:rPr>
              <a:t>measures</a:t>
            </a:r>
            <a:endParaRPr sz="2400">
              <a:latin typeface="Arial Narrow"/>
              <a:cs typeface="Arial Narrow"/>
            </a:endParaRPr>
          </a:p>
          <a:p>
            <a:pPr lvl="1" marL="755015" indent="-285115">
              <a:lnSpc>
                <a:spcPct val="100000"/>
              </a:lnSpc>
              <a:spcBef>
                <a:spcPts val="305"/>
              </a:spcBef>
              <a:buChar char="–"/>
              <a:tabLst>
                <a:tab pos="755015" algn="l"/>
              </a:tabLst>
            </a:pPr>
            <a:r>
              <a:rPr dirty="0" sz="2000" spc="-10">
                <a:solidFill>
                  <a:srgbClr val="808080"/>
                </a:solidFill>
                <a:latin typeface="Arial Narrow"/>
                <a:cs typeface="Arial Narrow"/>
              </a:rPr>
              <a:t>indicators</a:t>
            </a:r>
            <a:endParaRPr sz="2000">
              <a:latin typeface="Arial Narrow"/>
              <a:cs typeface="Arial Narrow"/>
            </a:endParaRPr>
          </a:p>
          <a:p>
            <a:pPr lvl="1" marL="755015" indent="-285115">
              <a:lnSpc>
                <a:spcPct val="100000"/>
              </a:lnSpc>
              <a:spcBef>
                <a:spcPts val="215"/>
              </a:spcBef>
              <a:buChar char="–"/>
              <a:tabLst>
                <a:tab pos="755015" algn="l"/>
              </a:tabLst>
            </a:pPr>
            <a:r>
              <a:rPr dirty="0" sz="2000">
                <a:solidFill>
                  <a:srgbClr val="808080"/>
                </a:solidFill>
                <a:latin typeface="Arial Narrow"/>
                <a:cs typeface="Arial Narrow"/>
              </a:rPr>
              <a:t>health</a:t>
            </a:r>
            <a:r>
              <a:rPr dirty="0" sz="2000" spc="-40">
                <a:solidFill>
                  <a:srgbClr val="808080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808080"/>
                </a:solidFill>
                <a:latin typeface="Arial Narrow"/>
                <a:cs typeface="Arial Narrow"/>
              </a:rPr>
              <a:t>status</a:t>
            </a:r>
            <a:r>
              <a:rPr dirty="0" sz="2000" spc="-35">
                <a:solidFill>
                  <a:srgbClr val="808080"/>
                </a:solidFill>
                <a:latin typeface="Arial Narrow"/>
                <a:cs typeface="Arial Narrow"/>
              </a:rPr>
              <a:t> </a:t>
            </a:r>
            <a:r>
              <a:rPr dirty="0" sz="2000" spc="-10">
                <a:solidFill>
                  <a:srgbClr val="808080"/>
                </a:solidFill>
                <a:latin typeface="Arial Narrow"/>
                <a:cs typeface="Arial Narrow"/>
              </a:rPr>
              <a:t>measures</a:t>
            </a:r>
            <a:endParaRPr sz="2000">
              <a:latin typeface="Arial Narrow"/>
              <a:cs typeface="Arial Narrow"/>
            </a:endParaRPr>
          </a:p>
          <a:p>
            <a:pPr lvl="2" marL="1155065" indent="-228600">
              <a:lnSpc>
                <a:spcPct val="100000"/>
              </a:lnSpc>
              <a:spcBef>
                <a:spcPts val="200"/>
              </a:spcBef>
              <a:buChar char="•"/>
              <a:tabLst>
                <a:tab pos="1155065" algn="l"/>
              </a:tabLst>
            </a:pPr>
            <a:r>
              <a:rPr dirty="0" sz="1800" spc="-10">
                <a:solidFill>
                  <a:srgbClr val="808080"/>
                </a:solidFill>
                <a:latin typeface="Arial Narrow"/>
                <a:cs typeface="Arial Narrow"/>
              </a:rPr>
              <a:t>disease-</a:t>
            </a:r>
            <a:r>
              <a:rPr dirty="0" sz="1800">
                <a:solidFill>
                  <a:srgbClr val="808080"/>
                </a:solidFill>
                <a:latin typeface="Arial Narrow"/>
                <a:cs typeface="Arial Narrow"/>
              </a:rPr>
              <a:t>,</a:t>
            </a:r>
            <a:r>
              <a:rPr dirty="0" sz="1800" spc="30">
                <a:solidFill>
                  <a:srgbClr val="808080"/>
                </a:solidFill>
                <a:latin typeface="Arial Narrow"/>
                <a:cs typeface="Arial Narrow"/>
              </a:rPr>
              <a:t> </a:t>
            </a:r>
            <a:r>
              <a:rPr dirty="0" sz="1800" spc="-10">
                <a:solidFill>
                  <a:srgbClr val="808080"/>
                </a:solidFill>
                <a:latin typeface="Arial Narrow"/>
                <a:cs typeface="Arial Narrow"/>
              </a:rPr>
              <a:t>organ-specific</a:t>
            </a:r>
            <a:endParaRPr sz="1800">
              <a:latin typeface="Arial Narrow"/>
              <a:cs typeface="Arial Narrow"/>
            </a:endParaRPr>
          </a:p>
          <a:p>
            <a:pPr lvl="2" marL="1155700" indent="-228600">
              <a:lnSpc>
                <a:spcPct val="100000"/>
              </a:lnSpc>
              <a:spcBef>
                <a:spcPts val="240"/>
              </a:spcBef>
              <a:buChar char="•"/>
              <a:tabLst>
                <a:tab pos="1155700" algn="l"/>
              </a:tabLst>
            </a:pPr>
            <a:r>
              <a:rPr dirty="0" sz="1800">
                <a:latin typeface="Arial Narrow"/>
                <a:cs typeface="Arial Narrow"/>
              </a:rPr>
              <a:t>“</a:t>
            </a:r>
            <a:r>
              <a:rPr dirty="0" sz="1800" b="1">
                <a:latin typeface="Arial Narrow"/>
                <a:cs typeface="Arial Narrow"/>
              </a:rPr>
              <a:t>Generic</a:t>
            </a:r>
            <a:r>
              <a:rPr dirty="0" sz="1800">
                <a:latin typeface="Arial Narrow"/>
                <a:cs typeface="Arial Narrow"/>
              </a:rPr>
              <a:t>”</a:t>
            </a:r>
            <a:r>
              <a:rPr dirty="0" sz="1800" spc="-55">
                <a:latin typeface="Arial Narrow"/>
                <a:cs typeface="Arial Narrow"/>
              </a:rPr>
              <a:t> </a:t>
            </a:r>
            <a:r>
              <a:rPr dirty="0" sz="1800">
                <a:latin typeface="Arial Narrow"/>
                <a:cs typeface="Arial Narrow"/>
              </a:rPr>
              <a:t>health</a:t>
            </a:r>
            <a:r>
              <a:rPr dirty="0" sz="1800" spc="-40">
                <a:latin typeface="Arial Narrow"/>
                <a:cs typeface="Arial Narrow"/>
              </a:rPr>
              <a:t> </a:t>
            </a:r>
            <a:r>
              <a:rPr dirty="0" sz="1800" spc="-10">
                <a:latin typeface="Arial Narrow"/>
                <a:cs typeface="Arial Narrow"/>
              </a:rPr>
              <a:t>status</a:t>
            </a:r>
            <a:endParaRPr sz="1800">
              <a:latin typeface="Arial Narrow"/>
              <a:cs typeface="Arial Narrow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872734" y="3733796"/>
            <a:ext cx="4030345" cy="2368550"/>
            <a:chOff x="3872734" y="3733796"/>
            <a:chExt cx="4030345" cy="2368550"/>
          </a:xfrm>
        </p:grpSpPr>
        <p:sp>
          <p:nvSpPr>
            <p:cNvPr id="11" name="object 11"/>
            <p:cNvSpPr/>
            <p:nvPr/>
          </p:nvSpPr>
          <p:spPr>
            <a:xfrm>
              <a:off x="3872734" y="3733796"/>
              <a:ext cx="775970" cy="775970"/>
            </a:xfrm>
            <a:custGeom>
              <a:avLst/>
              <a:gdLst/>
              <a:ahLst/>
              <a:cxnLst/>
              <a:rect l="l" t="t" r="r" b="b"/>
              <a:pathLst>
                <a:path w="775970" h="775970">
                  <a:moveTo>
                    <a:pt x="681170" y="67354"/>
                  </a:moveTo>
                  <a:lnTo>
                    <a:pt x="0" y="748538"/>
                  </a:lnTo>
                  <a:lnTo>
                    <a:pt x="26936" y="775474"/>
                  </a:lnTo>
                  <a:lnTo>
                    <a:pt x="708113" y="94297"/>
                  </a:lnTo>
                  <a:lnTo>
                    <a:pt x="681170" y="67354"/>
                  </a:lnTo>
                  <a:close/>
                </a:path>
                <a:path w="775970" h="775970">
                  <a:moveTo>
                    <a:pt x="757499" y="53886"/>
                  </a:moveTo>
                  <a:lnTo>
                    <a:pt x="694639" y="53886"/>
                  </a:lnTo>
                  <a:lnTo>
                    <a:pt x="721588" y="80822"/>
                  </a:lnTo>
                  <a:lnTo>
                    <a:pt x="708113" y="94297"/>
                  </a:lnTo>
                  <a:lnTo>
                    <a:pt x="735050" y="121234"/>
                  </a:lnTo>
                  <a:lnTo>
                    <a:pt x="757499" y="53886"/>
                  </a:lnTo>
                  <a:close/>
                </a:path>
                <a:path w="775970" h="775970">
                  <a:moveTo>
                    <a:pt x="694639" y="53886"/>
                  </a:moveTo>
                  <a:lnTo>
                    <a:pt x="681170" y="67354"/>
                  </a:lnTo>
                  <a:lnTo>
                    <a:pt x="708113" y="94297"/>
                  </a:lnTo>
                  <a:lnTo>
                    <a:pt x="721588" y="80822"/>
                  </a:lnTo>
                  <a:lnTo>
                    <a:pt x="694639" y="53886"/>
                  </a:lnTo>
                  <a:close/>
                </a:path>
                <a:path w="775970" h="775970">
                  <a:moveTo>
                    <a:pt x="775461" y="0"/>
                  </a:moveTo>
                  <a:lnTo>
                    <a:pt x="654227" y="40411"/>
                  </a:lnTo>
                  <a:lnTo>
                    <a:pt x="681170" y="67354"/>
                  </a:lnTo>
                  <a:lnTo>
                    <a:pt x="694639" y="53886"/>
                  </a:lnTo>
                  <a:lnTo>
                    <a:pt x="757499" y="53886"/>
                  </a:lnTo>
                  <a:lnTo>
                    <a:pt x="775461" y="0"/>
                  </a:lnTo>
                  <a:close/>
                </a:path>
              </a:pathLst>
            </a:custGeom>
            <a:solidFill>
              <a:srgbClr val="93030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563182" y="5867400"/>
              <a:ext cx="1143000" cy="228600"/>
            </a:xfrm>
            <a:custGeom>
              <a:avLst/>
              <a:gdLst/>
              <a:ahLst/>
              <a:cxnLst/>
              <a:rect l="l" t="t" r="r" b="b"/>
              <a:pathLst>
                <a:path w="1143000" h="228600">
                  <a:moveTo>
                    <a:pt x="1142417" y="0"/>
                  </a:moveTo>
                  <a:lnTo>
                    <a:pt x="1134935" y="44468"/>
                  </a:lnTo>
                  <a:lnTo>
                    <a:pt x="1114532" y="80781"/>
                  </a:lnTo>
                  <a:lnTo>
                    <a:pt x="1084271" y="105264"/>
                  </a:lnTo>
                  <a:lnTo>
                    <a:pt x="1047214" y="114241"/>
                  </a:lnTo>
                  <a:lnTo>
                    <a:pt x="666411" y="114241"/>
                  </a:lnTo>
                  <a:lnTo>
                    <a:pt x="629353" y="123219"/>
                  </a:lnTo>
                  <a:lnTo>
                    <a:pt x="599092" y="147702"/>
                  </a:lnTo>
                  <a:lnTo>
                    <a:pt x="578690" y="184015"/>
                  </a:lnTo>
                  <a:lnTo>
                    <a:pt x="571208" y="228483"/>
                  </a:lnTo>
                  <a:lnTo>
                    <a:pt x="563727" y="184015"/>
                  </a:lnTo>
                  <a:lnTo>
                    <a:pt x="543324" y="147702"/>
                  </a:lnTo>
                  <a:lnTo>
                    <a:pt x="513063" y="123219"/>
                  </a:lnTo>
                  <a:lnTo>
                    <a:pt x="476005" y="114241"/>
                  </a:lnTo>
                  <a:lnTo>
                    <a:pt x="95202" y="114241"/>
                  </a:lnTo>
                  <a:lnTo>
                    <a:pt x="58145" y="105264"/>
                  </a:lnTo>
                  <a:lnTo>
                    <a:pt x="27884" y="80781"/>
                  </a:lnTo>
                  <a:lnTo>
                    <a:pt x="7481" y="44468"/>
                  </a:lnTo>
                  <a:lnTo>
                    <a:pt x="0" y="0"/>
                  </a:lnTo>
                </a:path>
              </a:pathLst>
            </a:custGeom>
            <a:ln w="12693">
              <a:solidFill>
                <a:srgbClr val="93030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6753807" y="5867400"/>
              <a:ext cx="1143000" cy="228600"/>
            </a:xfrm>
            <a:custGeom>
              <a:avLst/>
              <a:gdLst/>
              <a:ahLst/>
              <a:cxnLst/>
              <a:rect l="l" t="t" r="r" b="b"/>
              <a:pathLst>
                <a:path w="1143000" h="228600">
                  <a:moveTo>
                    <a:pt x="1142417" y="0"/>
                  </a:moveTo>
                  <a:lnTo>
                    <a:pt x="1134935" y="44468"/>
                  </a:lnTo>
                  <a:lnTo>
                    <a:pt x="1114532" y="80781"/>
                  </a:lnTo>
                  <a:lnTo>
                    <a:pt x="1084271" y="105264"/>
                  </a:lnTo>
                  <a:lnTo>
                    <a:pt x="1047214" y="114241"/>
                  </a:lnTo>
                  <a:lnTo>
                    <a:pt x="666411" y="114241"/>
                  </a:lnTo>
                  <a:lnTo>
                    <a:pt x="629354" y="123219"/>
                  </a:lnTo>
                  <a:lnTo>
                    <a:pt x="599092" y="147702"/>
                  </a:lnTo>
                  <a:lnTo>
                    <a:pt x="578690" y="184015"/>
                  </a:lnTo>
                  <a:lnTo>
                    <a:pt x="571208" y="228483"/>
                  </a:lnTo>
                  <a:lnTo>
                    <a:pt x="563727" y="184015"/>
                  </a:lnTo>
                  <a:lnTo>
                    <a:pt x="543324" y="147702"/>
                  </a:lnTo>
                  <a:lnTo>
                    <a:pt x="513063" y="123219"/>
                  </a:lnTo>
                  <a:lnTo>
                    <a:pt x="476005" y="114241"/>
                  </a:lnTo>
                  <a:lnTo>
                    <a:pt x="95202" y="114241"/>
                  </a:lnTo>
                  <a:lnTo>
                    <a:pt x="58145" y="105264"/>
                  </a:lnTo>
                  <a:lnTo>
                    <a:pt x="27884" y="80781"/>
                  </a:lnTo>
                  <a:lnTo>
                    <a:pt x="7481" y="44468"/>
                  </a:lnTo>
                  <a:lnTo>
                    <a:pt x="0" y="0"/>
                  </a:lnTo>
                </a:path>
              </a:pathLst>
            </a:custGeom>
            <a:ln w="12693">
              <a:solidFill>
                <a:srgbClr val="93030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4953000" y="3657600"/>
            <a:ext cx="3505200" cy="730250"/>
          </a:xfrm>
          <a:prstGeom prst="rect">
            <a:avLst/>
          </a:prstGeom>
          <a:solidFill>
            <a:srgbClr val="FFFF00"/>
          </a:solidFill>
        </p:spPr>
        <p:txBody>
          <a:bodyPr wrap="square" lIns="0" tIns="47625" rIns="0" bIns="0" rtlCol="0" vert="horz">
            <a:spAutoFit/>
          </a:bodyPr>
          <a:lstStyle/>
          <a:p>
            <a:pPr marL="90805" marR="94615">
              <a:lnSpc>
                <a:spcPct val="98600"/>
              </a:lnSpc>
              <a:spcBef>
                <a:spcPts val="375"/>
              </a:spcBef>
            </a:pPr>
            <a:r>
              <a:rPr dirty="0" sz="1400" spc="-10" b="1" i="1">
                <a:solidFill>
                  <a:srgbClr val="930306"/>
                </a:solidFill>
                <a:latin typeface="Arial"/>
                <a:cs typeface="Arial"/>
              </a:rPr>
              <a:t>KEY:</a:t>
            </a:r>
            <a:r>
              <a:rPr dirty="0" sz="1400" spc="-40" b="1" i="1">
                <a:solidFill>
                  <a:srgbClr val="930306"/>
                </a:solidFill>
                <a:latin typeface="Arial"/>
                <a:cs typeface="Arial"/>
              </a:rPr>
              <a:t> </a:t>
            </a:r>
            <a:r>
              <a:rPr dirty="0" sz="1400" b="1" i="1">
                <a:solidFill>
                  <a:srgbClr val="930306"/>
                </a:solidFill>
                <a:latin typeface="Arial"/>
                <a:cs typeface="Arial"/>
              </a:rPr>
              <a:t>multiple</a:t>
            </a:r>
            <a:r>
              <a:rPr dirty="0" sz="1400" spc="-40" b="1" i="1">
                <a:solidFill>
                  <a:srgbClr val="930306"/>
                </a:solidFill>
                <a:latin typeface="Arial"/>
                <a:cs typeface="Arial"/>
              </a:rPr>
              <a:t> </a:t>
            </a:r>
            <a:r>
              <a:rPr dirty="0" sz="1400" b="1" i="1">
                <a:solidFill>
                  <a:srgbClr val="930306"/>
                </a:solidFill>
                <a:latin typeface="Arial"/>
                <a:cs typeface="Arial"/>
              </a:rPr>
              <a:t>scales</a:t>
            </a:r>
            <a:r>
              <a:rPr dirty="0" sz="1400" spc="-40" b="1" i="1">
                <a:solidFill>
                  <a:srgbClr val="930306"/>
                </a:solidFill>
                <a:latin typeface="Arial"/>
                <a:cs typeface="Arial"/>
              </a:rPr>
              <a:t> </a:t>
            </a:r>
            <a:r>
              <a:rPr dirty="0" sz="1400" b="1" i="1">
                <a:solidFill>
                  <a:srgbClr val="930306"/>
                </a:solidFill>
                <a:latin typeface="Arial"/>
                <a:cs typeface="Arial"/>
              </a:rPr>
              <a:t>to</a:t>
            </a:r>
            <a:r>
              <a:rPr dirty="0" sz="1400" spc="-45" b="1" i="1">
                <a:solidFill>
                  <a:srgbClr val="930306"/>
                </a:solidFill>
                <a:latin typeface="Arial"/>
                <a:cs typeface="Arial"/>
              </a:rPr>
              <a:t> </a:t>
            </a:r>
            <a:r>
              <a:rPr dirty="0" sz="1400" b="1" i="1">
                <a:solidFill>
                  <a:srgbClr val="930306"/>
                </a:solidFill>
                <a:latin typeface="Arial"/>
                <a:cs typeface="Arial"/>
              </a:rPr>
              <a:t>cover</a:t>
            </a:r>
            <a:r>
              <a:rPr dirty="0" sz="1400" spc="-35" b="1" i="1">
                <a:solidFill>
                  <a:srgbClr val="930306"/>
                </a:solidFill>
                <a:latin typeface="Arial"/>
                <a:cs typeface="Arial"/>
              </a:rPr>
              <a:t> </a:t>
            </a:r>
            <a:r>
              <a:rPr dirty="0" sz="1400" spc="-20" b="1" i="1">
                <a:solidFill>
                  <a:srgbClr val="930306"/>
                </a:solidFill>
                <a:latin typeface="Arial"/>
                <a:cs typeface="Arial"/>
              </a:rPr>
              <a:t>broad </a:t>
            </a:r>
            <a:r>
              <a:rPr dirty="0" sz="1400" b="1" i="1">
                <a:solidFill>
                  <a:srgbClr val="930306"/>
                </a:solidFill>
                <a:latin typeface="Arial"/>
                <a:cs typeface="Arial"/>
              </a:rPr>
              <a:t>scope</a:t>
            </a:r>
            <a:r>
              <a:rPr dirty="0" sz="1400" spc="-30" b="1" i="1">
                <a:solidFill>
                  <a:srgbClr val="930306"/>
                </a:solidFill>
                <a:latin typeface="Arial"/>
                <a:cs typeface="Arial"/>
              </a:rPr>
              <a:t> </a:t>
            </a:r>
            <a:r>
              <a:rPr dirty="0" sz="1400" b="1" i="1">
                <a:solidFill>
                  <a:srgbClr val="930306"/>
                </a:solidFill>
                <a:latin typeface="Arial"/>
                <a:cs typeface="Arial"/>
              </a:rPr>
              <a:t>of</a:t>
            </a:r>
            <a:r>
              <a:rPr dirty="0" sz="1400" spc="-30" b="1" i="1">
                <a:solidFill>
                  <a:srgbClr val="930306"/>
                </a:solidFill>
                <a:latin typeface="Arial"/>
                <a:cs typeface="Arial"/>
              </a:rPr>
              <a:t> </a:t>
            </a:r>
            <a:r>
              <a:rPr dirty="0" sz="1400" b="1" i="1">
                <a:solidFill>
                  <a:srgbClr val="930306"/>
                </a:solidFill>
                <a:latin typeface="Arial"/>
                <a:cs typeface="Arial"/>
              </a:rPr>
              <a:t>health,</a:t>
            </a:r>
            <a:r>
              <a:rPr dirty="0" sz="1400" spc="-25" b="1" i="1">
                <a:solidFill>
                  <a:srgbClr val="930306"/>
                </a:solidFill>
                <a:latin typeface="Arial"/>
                <a:cs typeface="Arial"/>
              </a:rPr>
              <a:t> </a:t>
            </a:r>
            <a:r>
              <a:rPr dirty="0" u="sng" sz="1400" b="1" i="1">
                <a:solidFill>
                  <a:srgbClr val="930306"/>
                </a:solidFill>
                <a:uFill>
                  <a:solidFill>
                    <a:srgbClr val="930306"/>
                  </a:solidFill>
                </a:uFill>
                <a:latin typeface="Arial"/>
                <a:cs typeface="Arial"/>
              </a:rPr>
              <a:t>not</a:t>
            </a:r>
            <a:r>
              <a:rPr dirty="0" sz="1400" spc="-15" b="1" i="1">
                <a:solidFill>
                  <a:srgbClr val="930306"/>
                </a:solidFill>
                <a:latin typeface="Arial"/>
                <a:cs typeface="Arial"/>
              </a:rPr>
              <a:t> </a:t>
            </a:r>
            <a:r>
              <a:rPr dirty="0" sz="1400" b="1" i="1">
                <a:solidFill>
                  <a:srgbClr val="930306"/>
                </a:solidFill>
                <a:latin typeface="Arial"/>
                <a:cs typeface="Arial"/>
              </a:rPr>
              <a:t>tied</a:t>
            </a:r>
            <a:r>
              <a:rPr dirty="0" sz="1400" spc="-30" b="1" i="1">
                <a:solidFill>
                  <a:srgbClr val="930306"/>
                </a:solidFill>
                <a:latin typeface="Arial"/>
                <a:cs typeface="Arial"/>
              </a:rPr>
              <a:t> </a:t>
            </a:r>
            <a:r>
              <a:rPr dirty="0" sz="1400" b="1" i="1">
                <a:solidFill>
                  <a:srgbClr val="930306"/>
                </a:solidFill>
                <a:latin typeface="Arial"/>
                <a:cs typeface="Arial"/>
              </a:rPr>
              <a:t>to</a:t>
            </a:r>
            <a:r>
              <a:rPr dirty="0" sz="1400" spc="-30" b="1" i="1">
                <a:solidFill>
                  <a:srgbClr val="930306"/>
                </a:solidFill>
                <a:latin typeface="Arial"/>
                <a:cs typeface="Arial"/>
              </a:rPr>
              <a:t> </a:t>
            </a:r>
            <a:r>
              <a:rPr dirty="0" sz="1400" b="1" i="1">
                <a:solidFill>
                  <a:srgbClr val="930306"/>
                </a:solidFill>
                <a:latin typeface="Arial"/>
                <a:cs typeface="Arial"/>
              </a:rPr>
              <a:t>one</a:t>
            </a:r>
            <a:r>
              <a:rPr dirty="0" sz="1400" spc="-25" b="1" i="1">
                <a:solidFill>
                  <a:srgbClr val="930306"/>
                </a:solidFill>
                <a:latin typeface="Arial"/>
                <a:cs typeface="Arial"/>
              </a:rPr>
              <a:t> </a:t>
            </a:r>
            <a:r>
              <a:rPr dirty="0" sz="1400" spc="-10" b="1" i="1">
                <a:solidFill>
                  <a:srgbClr val="930306"/>
                </a:solidFill>
                <a:latin typeface="Arial"/>
                <a:cs typeface="Arial"/>
              </a:rPr>
              <a:t>disease </a:t>
            </a:r>
            <a:r>
              <a:rPr dirty="0" sz="1400" b="1" i="1">
                <a:solidFill>
                  <a:srgbClr val="930306"/>
                </a:solidFill>
                <a:latin typeface="Arial"/>
                <a:cs typeface="Arial"/>
              </a:rPr>
              <a:t>or</a:t>
            </a:r>
            <a:r>
              <a:rPr dirty="0" sz="1400" spc="-20" b="1" i="1">
                <a:solidFill>
                  <a:srgbClr val="930306"/>
                </a:solidFill>
                <a:latin typeface="Arial"/>
                <a:cs typeface="Arial"/>
              </a:rPr>
              <a:t> </a:t>
            </a:r>
            <a:r>
              <a:rPr dirty="0" sz="1400" b="1" i="1">
                <a:solidFill>
                  <a:srgbClr val="930306"/>
                </a:solidFill>
                <a:latin typeface="Arial"/>
                <a:cs typeface="Arial"/>
              </a:rPr>
              <a:t>organ</a:t>
            </a:r>
            <a:r>
              <a:rPr dirty="0" sz="1400" spc="-20" b="1" i="1">
                <a:solidFill>
                  <a:srgbClr val="930306"/>
                </a:solidFill>
                <a:latin typeface="Arial"/>
                <a:cs typeface="Arial"/>
              </a:rPr>
              <a:t> </a:t>
            </a:r>
            <a:r>
              <a:rPr dirty="0" sz="1400" spc="-10" b="1" i="1">
                <a:solidFill>
                  <a:srgbClr val="930306"/>
                </a:solidFill>
                <a:latin typeface="Arial"/>
                <a:cs typeface="Arial"/>
              </a:rPr>
              <a:t>system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350452" y="6546653"/>
            <a:ext cx="1370965" cy="171450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1000" spc="-10">
                <a:latin typeface="Arial Narrow"/>
                <a:cs typeface="Arial Narrow"/>
                <a:hlinkClick r:id="rId2"/>
              </a:rPr>
              <a:t>www.healthmeasurement.org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74676" rIns="0" bIns="0" rtlCol="0" vert="horz">
            <a:spAutoFit/>
          </a:bodyPr>
          <a:lstStyle/>
          <a:p>
            <a:pPr marL="385445">
              <a:lnSpc>
                <a:spcPct val="100000"/>
              </a:lnSpc>
              <a:spcBef>
                <a:spcPts val="100"/>
              </a:spcBef>
            </a:pPr>
            <a:r>
              <a:rPr dirty="0" sz="2800"/>
              <a:t>Measures</a:t>
            </a:r>
            <a:r>
              <a:rPr dirty="0" sz="2800" spc="-25"/>
              <a:t> </a:t>
            </a:r>
            <a:r>
              <a:rPr dirty="0" sz="2800"/>
              <a:t>of</a:t>
            </a:r>
            <a:r>
              <a:rPr dirty="0" sz="2800" spc="-20"/>
              <a:t> </a:t>
            </a:r>
            <a:r>
              <a:rPr dirty="0" sz="2800"/>
              <a:t>Health</a:t>
            </a:r>
            <a:r>
              <a:rPr dirty="0" sz="2800" spc="-25"/>
              <a:t> </a:t>
            </a:r>
            <a:r>
              <a:rPr dirty="0" sz="2800"/>
              <a:t>–</a:t>
            </a:r>
            <a:r>
              <a:rPr dirty="0" sz="2800" spc="-20"/>
              <a:t> </a:t>
            </a:r>
            <a:r>
              <a:rPr dirty="0" sz="2800"/>
              <a:t>a</a:t>
            </a:r>
            <a:r>
              <a:rPr dirty="0" sz="2800" spc="-20"/>
              <a:t> </a:t>
            </a:r>
            <a:r>
              <a:rPr dirty="0" sz="2800"/>
              <a:t>quick</a:t>
            </a:r>
            <a:r>
              <a:rPr dirty="0" sz="2800" spc="-20"/>
              <a:t> </a:t>
            </a:r>
            <a:r>
              <a:rPr dirty="0" sz="2800" spc="-10"/>
              <a:t>typology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764540" y="1939239"/>
            <a:ext cx="3537585" cy="3327400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375"/>
              </a:spcBef>
              <a:buFont typeface="Arial Narrow"/>
              <a:buChar char="•"/>
              <a:tabLst>
                <a:tab pos="354965" algn="l"/>
              </a:tabLst>
            </a:pPr>
            <a:r>
              <a:rPr dirty="0" sz="2400" spc="-10" b="1">
                <a:solidFill>
                  <a:srgbClr val="808080"/>
                </a:solidFill>
                <a:latin typeface="Arial Narrow"/>
                <a:cs typeface="Arial Narrow"/>
              </a:rPr>
              <a:t>Mortality-</a:t>
            </a:r>
            <a:r>
              <a:rPr dirty="0" sz="2400" b="1">
                <a:solidFill>
                  <a:srgbClr val="808080"/>
                </a:solidFill>
                <a:latin typeface="Arial Narrow"/>
                <a:cs typeface="Arial Narrow"/>
              </a:rPr>
              <a:t>based</a:t>
            </a:r>
            <a:r>
              <a:rPr dirty="0" sz="2400" spc="-5" b="1">
                <a:solidFill>
                  <a:srgbClr val="808080"/>
                </a:solidFill>
                <a:latin typeface="Arial Narrow"/>
                <a:cs typeface="Arial Narrow"/>
              </a:rPr>
              <a:t> </a:t>
            </a:r>
            <a:r>
              <a:rPr dirty="0" sz="2400" spc="-10" b="1">
                <a:solidFill>
                  <a:srgbClr val="808080"/>
                </a:solidFill>
                <a:latin typeface="Arial Narrow"/>
                <a:cs typeface="Arial Narrow"/>
              </a:rPr>
              <a:t>measures</a:t>
            </a:r>
            <a:endParaRPr sz="2400">
              <a:latin typeface="Arial Narrow"/>
              <a:cs typeface="Arial Narrow"/>
            </a:endParaRPr>
          </a:p>
          <a:p>
            <a:pPr lvl="1" marL="755650" marR="19685" indent="-285750">
              <a:lnSpc>
                <a:spcPts val="2090"/>
              </a:lnSpc>
              <a:spcBef>
                <a:spcPts val="560"/>
              </a:spcBef>
              <a:buChar char="–"/>
              <a:tabLst>
                <a:tab pos="755650" algn="l"/>
              </a:tabLst>
            </a:pPr>
            <a:r>
              <a:rPr dirty="0" sz="2000">
                <a:solidFill>
                  <a:srgbClr val="808080"/>
                </a:solidFill>
                <a:latin typeface="Arial Narrow"/>
                <a:cs typeface="Arial Narrow"/>
              </a:rPr>
              <a:t>death</a:t>
            </a:r>
            <a:r>
              <a:rPr dirty="0" sz="2000" spc="-30">
                <a:solidFill>
                  <a:srgbClr val="808080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808080"/>
                </a:solidFill>
                <a:latin typeface="Arial Narrow"/>
                <a:cs typeface="Arial Narrow"/>
              </a:rPr>
              <a:t>rates,</a:t>
            </a:r>
            <a:r>
              <a:rPr dirty="0" sz="2000" spc="-40">
                <a:solidFill>
                  <a:srgbClr val="808080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808080"/>
                </a:solidFill>
                <a:latin typeface="Arial Narrow"/>
                <a:cs typeface="Arial Narrow"/>
              </a:rPr>
              <a:t>life</a:t>
            </a:r>
            <a:r>
              <a:rPr dirty="0" sz="2000" spc="-30">
                <a:solidFill>
                  <a:srgbClr val="808080"/>
                </a:solidFill>
                <a:latin typeface="Arial Narrow"/>
                <a:cs typeface="Arial Narrow"/>
              </a:rPr>
              <a:t> </a:t>
            </a:r>
            <a:r>
              <a:rPr dirty="0" sz="2000" spc="-10">
                <a:solidFill>
                  <a:srgbClr val="808080"/>
                </a:solidFill>
                <a:latin typeface="Arial Narrow"/>
                <a:cs typeface="Arial Narrow"/>
              </a:rPr>
              <a:t>expectancies, </a:t>
            </a:r>
            <a:r>
              <a:rPr dirty="0" sz="2000" spc="-20">
                <a:solidFill>
                  <a:srgbClr val="808080"/>
                </a:solidFill>
                <a:latin typeface="Arial Narrow"/>
                <a:cs typeface="Arial Narrow"/>
              </a:rPr>
              <a:t>etc.</a:t>
            </a:r>
            <a:endParaRPr sz="2000">
              <a:latin typeface="Arial Narrow"/>
              <a:cs typeface="Arial Narrow"/>
            </a:endParaRPr>
          </a:p>
          <a:p>
            <a:pPr marL="354965" indent="-342265">
              <a:lnSpc>
                <a:spcPct val="100000"/>
              </a:lnSpc>
              <a:spcBef>
                <a:spcPts val="300"/>
              </a:spcBef>
              <a:buFont typeface="Arial Narrow"/>
              <a:buChar char="•"/>
              <a:tabLst>
                <a:tab pos="354965" algn="l"/>
              </a:tabLst>
            </a:pPr>
            <a:r>
              <a:rPr dirty="0" sz="2400" spc="-10" b="1">
                <a:solidFill>
                  <a:srgbClr val="808080"/>
                </a:solidFill>
                <a:latin typeface="Arial Narrow"/>
                <a:cs typeface="Arial Narrow"/>
              </a:rPr>
              <a:t>Morbidity-</a:t>
            </a:r>
            <a:r>
              <a:rPr dirty="0" sz="2400" b="1">
                <a:solidFill>
                  <a:srgbClr val="808080"/>
                </a:solidFill>
                <a:latin typeface="Arial Narrow"/>
                <a:cs typeface="Arial Narrow"/>
              </a:rPr>
              <a:t>based</a:t>
            </a:r>
            <a:r>
              <a:rPr dirty="0" sz="2400" spc="-20" b="1">
                <a:solidFill>
                  <a:srgbClr val="808080"/>
                </a:solidFill>
                <a:latin typeface="Arial Narrow"/>
                <a:cs typeface="Arial Narrow"/>
              </a:rPr>
              <a:t> </a:t>
            </a:r>
            <a:r>
              <a:rPr dirty="0" sz="2400" spc="-10" b="1">
                <a:solidFill>
                  <a:srgbClr val="808080"/>
                </a:solidFill>
                <a:latin typeface="Arial Narrow"/>
                <a:cs typeface="Arial Narrow"/>
              </a:rPr>
              <a:t>measures</a:t>
            </a:r>
            <a:endParaRPr sz="2400">
              <a:latin typeface="Arial Narrow"/>
              <a:cs typeface="Arial Narrow"/>
            </a:endParaRPr>
          </a:p>
          <a:p>
            <a:pPr lvl="1" marL="755015" indent="-285115">
              <a:lnSpc>
                <a:spcPct val="100000"/>
              </a:lnSpc>
              <a:spcBef>
                <a:spcPts val="305"/>
              </a:spcBef>
              <a:buChar char="–"/>
              <a:tabLst>
                <a:tab pos="755015" algn="l"/>
              </a:tabLst>
            </a:pPr>
            <a:r>
              <a:rPr dirty="0" sz="2000" spc="-10">
                <a:solidFill>
                  <a:srgbClr val="808080"/>
                </a:solidFill>
                <a:latin typeface="Arial Narrow"/>
                <a:cs typeface="Arial Narrow"/>
              </a:rPr>
              <a:t>indicators</a:t>
            </a:r>
            <a:endParaRPr sz="2000">
              <a:latin typeface="Arial Narrow"/>
              <a:cs typeface="Arial Narrow"/>
            </a:endParaRPr>
          </a:p>
          <a:p>
            <a:pPr lvl="1" marL="755015" indent="-285115">
              <a:lnSpc>
                <a:spcPct val="100000"/>
              </a:lnSpc>
              <a:spcBef>
                <a:spcPts val="215"/>
              </a:spcBef>
              <a:buChar char="–"/>
              <a:tabLst>
                <a:tab pos="755015" algn="l"/>
              </a:tabLst>
            </a:pPr>
            <a:r>
              <a:rPr dirty="0" sz="2000">
                <a:solidFill>
                  <a:srgbClr val="808080"/>
                </a:solidFill>
                <a:latin typeface="Arial Narrow"/>
                <a:cs typeface="Arial Narrow"/>
              </a:rPr>
              <a:t>health</a:t>
            </a:r>
            <a:r>
              <a:rPr dirty="0" sz="2000" spc="-40">
                <a:solidFill>
                  <a:srgbClr val="808080"/>
                </a:solidFill>
                <a:latin typeface="Arial Narrow"/>
                <a:cs typeface="Arial Narrow"/>
              </a:rPr>
              <a:t> </a:t>
            </a:r>
            <a:r>
              <a:rPr dirty="0" sz="2000">
                <a:solidFill>
                  <a:srgbClr val="808080"/>
                </a:solidFill>
                <a:latin typeface="Arial Narrow"/>
                <a:cs typeface="Arial Narrow"/>
              </a:rPr>
              <a:t>status</a:t>
            </a:r>
            <a:r>
              <a:rPr dirty="0" sz="2000" spc="-35">
                <a:solidFill>
                  <a:srgbClr val="808080"/>
                </a:solidFill>
                <a:latin typeface="Arial Narrow"/>
                <a:cs typeface="Arial Narrow"/>
              </a:rPr>
              <a:t> </a:t>
            </a:r>
            <a:r>
              <a:rPr dirty="0" sz="2000" spc="-10">
                <a:solidFill>
                  <a:srgbClr val="808080"/>
                </a:solidFill>
                <a:latin typeface="Arial Narrow"/>
                <a:cs typeface="Arial Narrow"/>
              </a:rPr>
              <a:t>measures</a:t>
            </a:r>
            <a:endParaRPr sz="2000">
              <a:latin typeface="Arial Narrow"/>
              <a:cs typeface="Arial Narrow"/>
            </a:endParaRPr>
          </a:p>
          <a:p>
            <a:pPr lvl="2" marL="1155065" indent="-228600">
              <a:lnSpc>
                <a:spcPct val="100000"/>
              </a:lnSpc>
              <a:spcBef>
                <a:spcPts val="200"/>
              </a:spcBef>
              <a:buChar char="•"/>
              <a:tabLst>
                <a:tab pos="1155065" algn="l"/>
              </a:tabLst>
            </a:pPr>
            <a:r>
              <a:rPr dirty="0" sz="1800" spc="-10">
                <a:solidFill>
                  <a:srgbClr val="808080"/>
                </a:solidFill>
                <a:latin typeface="Arial Narrow"/>
                <a:cs typeface="Arial Narrow"/>
              </a:rPr>
              <a:t>disease-</a:t>
            </a:r>
            <a:r>
              <a:rPr dirty="0" sz="1800">
                <a:solidFill>
                  <a:srgbClr val="808080"/>
                </a:solidFill>
                <a:latin typeface="Arial Narrow"/>
                <a:cs typeface="Arial Narrow"/>
              </a:rPr>
              <a:t>,</a:t>
            </a:r>
            <a:r>
              <a:rPr dirty="0" sz="1800" spc="30">
                <a:solidFill>
                  <a:srgbClr val="808080"/>
                </a:solidFill>
                <a:latin typeface="Arial Narrow"/>
                <a:cs typeface="Arial Narrow"/>
              </a:rPr>
              <a:t> </a:t>
            </a:r>
            <a:r>
              <a:rPr dirty="0" sz="1800" spc="-10">
                <a:solidFill>
                  <a:srgbClr val="808080"/>
                </a:solidFill>
                <a:latin typeface="Arial Narrow"/>
                <a:cs typeface="Arial Narrow"/>
              </a:rPr>
              <a:t>organ-specific</a:t>
            </a:r>
            <a:endParaRPr sz="1800">
              <a:latin typeface="Arial Narrow"/>
              <a:cs typeface="Arial Narrow"/>
            </a:endParaRPr>
          </a:p>
          <a:p>
            <a:pPr lvl="2" marL="1155700" indent="-228600">
              <a:lnSpc>
                <a:spcPct val="100000"/>
              </a:lnSpc>
              <a:spcBef>
                <a:spcPts val="240"/>
              </a:spcBef>
              <a:buChar char="•"/>
              <a:tabLst>
                <a:tab pos="1155700" algn="l"/>
              </a:tabLst>
            </a:pPr>
            <a:r>
              <a:rPr dirty="0" sz="1800" spc="-10">
                <a:solidFill>
                  <a:srgbClr val="808080"/>
                </a:solidFill>
                <a:latin typeface="Arial Narrow"/>
                <a:cs typeface="Arial Narrow"/>
              </a:rPr>
              <a:t>“generic”</a:t>
            </a:r>
            <a:endParaRPr sz="1800">
              <a:latin typeface="Arial Narrow"/>
              <a:cs typeface="Arial Narrow"/>
            </a:endParaRPr>
          </a:p>
          <a:p>
            <a:pPr lvl="1" marL="755650" marR="44450" indent="-285750">
              <a:lnSpc>
                <a:spcPts val="2210"/>
              </a:lnSpc>
              <a:spcBef>
                <a:spcPts val="465"/>
              </a:spcBef>
              <a:buFont typeface="Arial Narrow"/>
              <a:buChar char="–"/>
              <a:tabLst>
                <a:tab pos="755650" algn="l"/>
              </a:tabLst>
            </a:pPr>
            <a:r>
              <a:rPr dirty="0" sz="2000" spc="-10" b="1">
                <a:latin typeface="Arial Narrow"/>
                <a:cs typeface="Arial Narrow"/>
              </a:rPr>
              <a:t>health-</a:t>
            </a:r>
            <a:r>
              <a:rPr dirty="0" sz="2000" b="1">
                <a:latin typeface="Arial Narrow"/>
                <a:cs typeface="Arial Narrow"/>
              </a:rPr>
              <a:t>related </a:t>
            </a:r>
            <a:r>
              <a:rPr dirty="0" sz="2000" spc="-10" b="1">
                <a:latin typeface="Arial Narrow"/>
                <a:cs typeface="Arial Narrow"/>
              </a:rPr>
              <a:t>quality-of-</a:t>
            </a:r>
            <a:r>
              <a:rPr dirty="0" sz="2000" spc="-20" b="1">
                <a:latin typeface="Arial Narrow"/>
                <a:cs typeface="Arial Narrow"/>
              </a:rPr>
              <a:t>life </a:t>
            </a:r>
            <a:r>
              <a:rPr dirty="0" sz="2000" b="1">
                <a:latin typeface="Arial Narrow"/>
                <a:cs typeface="Arial Narrow"/>
              </a:rPr>
              <a:t>(HRQoL)</a:t>
            </a:r>
            <a:r>
              <a:rPr dirty="0" sz="2000" spc="-55" b="1">
                <a:latin typeface="Arial Narrow"/>
                <a:cs typeface="Arial Narrow"/>
              </a:rPr>
              <a:t> </a:t>
            </a:r>
            <a:r>
              <a:rPr dirty="0" sz="2000" spc="-10" b="1">
                <a:latin typeface="Arial Narrow"/>
                <a:cs typeface="Arial Narrow"/>
              </a:rPr>
              <a:t>indexes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48200" y="1600200"/>
            <a:ext cx="3808095" cy="4722495"/>
          </a:xfrm>
          <a:prstGeom prst="rect">
            <a:avLst/>
          </a:prstGeom>
          <a:solidFill>
            <a:srgbClr val="FFFFFF"/>
          </a:solidFill>
          <a:ln w="12693">
            <a:solidFill>
              <a:srgbClr val="930306"/>
            </a:solidFill>
          </a:ln>
        </p:spPr>
        <p:txBody>
          <a:bodyPr wrap="square" lIns="0" tIns="45720" rIns="0" bIns="0" rtlCol="0" vert="horz">
            <a:spAutoFit/>
          </a:bodyPr>
          <a:lstStyle/>
          <a:p>
            <a:pPr marL="90805">
              <a:lnSpc>
                <a:spcPct val="100000"/>
              </a:lnSpc>
              <a:spcBef>
                <a:spcPts val="360"/>
              </a:spcBef>
            </a:pPr>
            <a:r>
              <a:rPr dirty="0" u="sng" sz="1800" b="1">
                <a:solidFill>
                  <a:srgbClr val="930306"/>
                </a:solidFill>
                <a:uFill>
                  <a:solidFill>
                    <a:srgbClr val="930306"/>
                  </a:solidFill>
                </a:uFill>
                <a:latin typeface="Arial Narrow"/>
                <a:cs typeface="Arial Narrow"/>
              </a:rPr>
              <a:t>HRQoL</a:t>
            </a:r>
            <a:r>
              <a:rPr dirty="0" u="sng" sz="1800" spc="-15" b="1">
                <a:solidFill>
                  <a:srgbClr val="930306"/>
                </a:solidFill>
                <a:uFill>
                  <a:solidFill>
                    <a:srgbClr val="93030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sng" sz="1800" spc="-10" b="1">
                <a:solidFill>
                  <a:srgbClr val="930306"/>
                </a:solidFill>
                <a:uFill>
                  <a:solidFill>
                    <a:srgbClr val="930306"/>
                  </a:solidFill>
                </a:uFill>
                <a:latin typeface="Arial Narrow"/>
                <a:cs typeface="Arial Narrow"/>
              </a:rPr>
              <a:t>indexes</a:t>
            </a:r>
            <a:endParaRPr sz="18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850"/>
              </a:spcBef>
            </a:pPr>
            <a:endParaRPr sz="1800">
              <a:latin typeface="Arial Narrow"/>
              <a:cs typeface="Arial Narrow"/>
            </a:endParaRPr>
          </a:p>
          <a:p>
            <a:pPr marL="433705" marR="233045" indent="-342900">
              <a:lnSpc>
                <a:spcPct val="100400"/>
              </a:lnSpc>
            </a:pPr>
            <a:r>
              <a:rPr dirty="0" sz="1800" b="1">
                <a:solidFill>
                  <a:srgbClr val="930306"/>
                </a:solidFill>
                <a:latin typeface="Arial Narrow"/>
                <a:cs typeface="Arial Narrow"/>
              </a:rPr>
              <a:t>Like</a:t>
            </a:r>
            <a:r>
              <a:rPr dirty="0" sz="1800" spc="-25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800" b="1">
                <a:solidFill>
                  <a:srgbClr val="930306"/>
                </a:solidFill>
                <a:latin typeface="Arial Narrow"/>
                <a:cs typeface="Arial Narrow"/>
              </a:rPr>
              <a:t>generic</a:t>
            </a:r>
            <a:r>
              <a:rPr dirty="0" sz="1800" spc="-20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800" b="1">
                <a:solidFill>
                  <a:srgbClr val="930306"/>
                </a:solidFill>
                <a:latin typeface="Arial Narrow"/>
                <a:cs typeface="Arial Narrow"/>
              </a:rPr>
              <a:t>health</a:t>
            </a:r>
            <a:r>
              <a:rPr dirty="0" sz="1800" spc="-30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800" b="1">
                <a:solidFill>
                  <a:srgbClr val="930306"/>
                </a:solidFill>
                <a:latin typeface="Arial Narrow"/>
                <a:cs typeface="Arial Narrow"/>
              </a:rPr>
              <a:t>status</a:t>
            </a:r>
            <a:r>
              <a:rPr dirty="0" sz="1800" spc="-15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800" b="1">
                <a:solidFill>
                  <a:srgbClr val="930306"/>
                </a:solidFill>
                <a:latin typeface="Arial Narrow"/>
                <a:cs typeface="Arial Narrow"/>
              </a:rPr>
              <a:t>–</a:t>
            </a:r>
            <a:r>
              <a:rPr dirty="0" sz="1800" spc="-25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800" b="1">
                <a:solidFill>
                  <a:srgbClr val="930306"/>
                </a:solidFill>
                <a:latin typeface="Arial Narrow"/>
                <a:cs typeface="Arial Narrow"/>
              </a:rPr>
              <a:t>try</a:t>
            </a:r>
            <a:r>
              <a:rPr dirty="0" sz="1800" spc="-20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800" spc="-25" b="1">
                <a:solidFill>
                  <a:srgbClr val="930306"/>
                </a:solidFill>
                <a:latin typeface="Arial Narrow"/>
                <a:cs typeface="Arial Narrow"/>
              </a:rPr>
              <a:t>to </a:t>
            </a:r>
            <a:r>
              <a:rPr dirty="0" sz="1800" spc="-10" b="1">
                <a:solidFill>
                  <a:srgbClr val="930306"/>
                </a:solidFill>
                <a:latin typeface="Arial Narrow"/>
                <a:cs typeface="Arial Narrow"/>
              </a:rPr>
              <a:t>comprehensively </a:t>
            </a:r>
            <a:r>
              <a:rPr dirty="0" sz="1800" b="1">
                <a:solidFill>
                  <a:srgbClr val="930306"/>
                </a:solidFill>
                <a:latin typeface="Arial Narrow"/>
                <a:cs typeface="Arial Narrow"/>
              </a:rPr>
              <a:t>cover</a:t>
            </a:r>
            <a:r>
              <a:rPr dirty="0" sz="1800" spc="-15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800" spc="-10" b="1">
                <a:solidFill>
                  <a:srgbClr val="930306"/>
                </a:solidFill>
                <a:latin typeface="Arial Narrow"/>
                <a:cs typeface="Arial Narrow"/>
              </a:rPr>
              <a:t>conceptual </a:t>
            </a:r>
            <a:r>
              <a:rPr dirty="0" sz="1800" b="1">
                <a:solidFill>
                  <a:srgbClr val="930306"/>
                </a:solidFill>
                <a:latin typeface="Arial Narrow"/>
                <a:cs typeface="Arial Narrow"/>
              </a:rPr>
              <a:t>basis</a:t>
            </a:r>
            <a:r>
              <a:rPr dirty="0" sz="1800" spc="-20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800" b="1">
                <a:solidFill>
                  <a:srgbClr val="930306"/>
                </a:solidFill>
                <a:latin typeface="Arial Narrow"/>
                <a:cs typeface="Arial Narrow"/>
              </a:rPr>
              <a:t>of</a:t>
            </a:r>
            <a:r>
              <a:rPr dirty="0" sz="1800" spc="-30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800" b="1">
                <a:solidFill>
                  <a:srgbClr val="930306"/>
                </a:solidFill>
                <a:latin typeface="Arial Narrow"/>
                <a:cs typeface="Arial Narrow"/>
              </a:rPr>
              <a:t>health</a:t>
            </a:r>
            <a:r>
              <a:rPr dirty="0" sz="1800" spc="-20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800" b="1">
                <a:solidFill>
                  <a:srgbClr val="930306"/>
                </a:solidFill>
                <a:latin typeface="Arial Narrow"/>
                <a:cs typeface="Arial Narrow"/>
              </a:rPr>
              <a:t>with</a:t>
            </a:r>
            <a:r>
              <a:rPr dirty="0" sz="1800" spc="-25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800" spc="-10" b="1">
                <a:solidFill>
                  <a:srgbClr val="930306"/>
                </a:solidFill>
                <a:latin typeface="Arial Narrow"/>
                <a:cs typeface="Arial Narrow"/>
              </a:rPr>
              <a:t>multiple </a:t>
            </a:r>
            <a:r>
              <a:rPr dirty="0" sz="1800" b="1">
                <a:solidFill>
                  <a:srgbClr val="930306"/>
                </a:solidFill>
                <a:latin typeface="Arial Narrow"/>
                <a:cs typeface="Arial Narrow"/>
              </a:rPr>
              <a:t>questions</a:t>
            </a:r>
            <a:r>
              <a:rPr dirty="0" sz="1800" spc="-55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800" b="1">
                <a:solidFill>
                  <a:srgbClr val="930306"/>
                </a:solidFill>
                <a:latin typeface="Arial Narrow"/>
                <a:cs typeface="Arial Narrow"/>
              </a:rPr>
              <a:t>about</a:t>
            </a:r>
            <a:r>
              <a:rPr dirty="0" sz="1800" spc="-60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800" spc="-10" b="1">
                <a:solidFill>
                  <a:srgbClr val="930306"/>
                </a:solidFill>
                <a:latin typeface="Arial Narrow"/>
                <a:cs typeface="Arial Narrow"/>
              </a:rPr>
              <a:t>health</a:t>
            </a:r>
            <a:endParaRPr sz="18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985"/>
              </a:spcBef>
            </a:pPr>
            <a:endParaRPr sz="1800">
              <a:latin typeface="Arial Narrow"/>
              <a:cs typeface="Arial Narrow"/>
            </a:endParaRPr>
          </a:p>
          <a:p>
            <a:pPr marL="90805">
              <a:lnSpc>
                <a:spcPct val="100000"/>
              </a:lnSpc>
            </a:pPr>
            <a:r>
              <a:rPr dirty="0" u="sng" sz="1800" spc="-10" b="1">
                <a:solidFill>
                  <a:srgbClr val="930306"/>
                </a:solidFill>
                <a:uFill>
                  <a:solidFill>
                    <a:srgbClr val="930306"/>
                  </a:solidFill>
                </a:uFill>
                <a:latin typeface="Arial Narrow"/>
                <a:cs typeface="Arial Narrow"/>
              </a:rPr>
              <a:t>Scoring</a:t>
            </a:r>
            <a:endParaRPr sz="1800">
              <a:latin typeface="Arial Narrow"/>
              <a:cs typeface="Arial Narrow"/>
            </a:endParaRPr>
          </a:p>
          <a:p>
            <a:pPr marL="833755" indent="-285750">
              <a:lnSpc>
                <a:spcPts val="1910"/>
              </a:lnSpc>
              <a:spcBef>
                <a:spcPts val="440"/>
              </a:spcBef>
              <a:buFont typeface="Arial Narrow"/>
              <a:buChar char="–"/>
              <a:tabLst>
                <a:tab pos="833755" algn="l"/>
              </a:tabLst>
            </a:pP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not</a:t>
            </a:r>
            <a:r>
              <a:rPr dirty="0" sz="1600" spc="-15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simple</a:t>
            </a:r>
            <a:r>
              <a:rPr dirty="0" sz="1600" spc="-20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spc="-10" b="1">
                <a:solidFill>
                  <a:srgbClr val="930306"/>
                </a:solidFill>
                <a:latin typeface="Arial Narrow"/>
                <a:cs typeface="Arial Narrow"/>
              </a:rPr>
              <a:t>sums--</a:t>
            </a: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these</a:t>
            </a:r>
            <a:r>
              <a:rPr dirty="0" sz="1600" spc="-20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are</a:t>
            </a:r>
            <a:r>
              <a:rPr dirty="0" sz="1600" spc="-20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spc="-25" b="1" i="1">
                <a:solidFill>
                  <a:srgbClr val="930306"/>
                </a:solidFill>
                <a:latin typeface="Arial Narrow"/>
                <a:cs typeface="Arial Narrow"/>
              </a:rPr>
              <a:t>not</a:t>
            </a:r>
            <a:endParaRPr sz="1600">
              <a:latin typeface="Arial Narrow"/>
              <a:cs typeface="Arial Narrow"/>
            </a:endParaRPr>
          </a:p>
          <a:p>
            <a:pPr marL="833755">
              <a:lnSpc>
                <a:spcPts val="1910"/>
              </a:lnSpc>
            </a:pP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psychometric</a:t>
            </a:r>
            <a:r>
              <a:rPr dirty="0" sz="1600" spc="-65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spc="-10" b="1">
                <a:solidFill>
                  <a:srgbClr val="930306"/>
                </a:solidFill>
                <a:latin typeface="Arial Narrow"/>
                <a:cs typeface="Arial Narrow"/>
              </a:rPr>
              <a:t>scales!</a:t>
            </a:r>
            <a:endParaRPr sz="1600">
              <a:latin typeface="Arial Narrow"/>
              <a:cs typeface="Arial Narrow"/>
            </a:endParaRPr>
          </a:p>
          <a:p>
            <a:pPr marL="833755" marR="179705" indent="-286385">
              <a:lnSpc>
                <a:spcPts val="1900"/>
              </a:lnSpc>
              <a:spcBef>
                <a:spcPts val="464"/>
              </a:spcBef>
              <a:buFont typeface="Arial Narrow"/>
              <a:buChar char="–"/>
              <a:tabLst>
                <a:tab pos="833755" algn="l"/>
              </a:tabLst>
            </a:pPr>
            <a:r>
              <a:rPr dirty="0" u="sng" sz="1600" b="1">
                <a:solidFill>
                  <a:srgbClr val="930306"/>
                </a:solidFill>
                <a:uFill>
                  <a:solidFill>
                    <a:srgbClr val="930306"/>
                  </a:solidFill>
                </a:uFill>
                <a:latin typeface="Arial Narrow"/>
                <a:cs typeface="Arial Narrow"/>
              </a:rPr>
              <a:t>econometric</a:t>
            </a:r>
            <a:r>
              <a:rPr dirty="0" u="sng" sz="1600" spc="-35" b="1">
                <a:solidFill>
                  <a:srgbClr val="930306"/>
                </a:solidFill>
                <a:uFill>
                  <a:solidFill>
                    <a:srgbClr val="930306"/>
                  </a:solidFill>
                </a:uFill>
                <a:latin typeface="Arial Narrow"/>
                <a:cs typeface="Arial Narrow"/>
              </a:rPr>
              <a:t> </a:t>
            </a:r>
            <a:r>
              <a:rPr dirty="0" u="sng" sz="1600" b="1">
                <a:solidFill>
                  <a:srgbClr val="930306"/>
                </a:solidFill>
                <a:uFill>
                  <a:solidFill>
                    <a:srgbClr val="930306"/>
                  </a:solidFill>
                </a:uFill>
                <a:latin typeface="Arial Narrow"/>
                <a:cs typeface="Arial Narrow"/>
              </a:rPr>
              <a:t>methods</a:t>
            </a:r>
            <a:r>
              <a:rPr dirty="0" sz="1600" spc="-30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used</a:t>
            </a:r>
            <a:r>
              <a:rPr dirty="0" sz="1600" spc="-25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to</a:t>
            </a:r>
            <a:r>
              <a:rPr dirty="0" sz="1600" spc="-30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spc="-10" b="1">
                <a:solidFill>
                  <a:srgbClr val="930306"/>
                </a:solidFill>
                <a:latin typeface="Arial Narrow"/>
                <a:cs typeface="Arial Narrow"/>
              </a:rPr>
              <a:t>elicit </a:t>
            </a: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utility</a:t>
            </a:r>
            <a:r>
              <a:rPr dirty="0" sz="1600" spc="-55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weights</a:t>
            </a:r>
            <a:r>
              <a:rPr dirty="0" sz="1600" spc="-55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(“preferences”)</a:t>
            </a:r>
            <a:r>
              <a:rPr dirty="0" sz="1600" spc="-50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spc="-25" b="1">
                <a:solidFill>
                  <a:srgbClr val="930306"/>
                </a:solidFill>
                <a:latin typeface="Arial Narrow"/>
                <a:cs typeface="Arial Narrow"/>
              </a:rPr>
              <a:t>for </a:t>
            </a: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health</a:t>
            </a:r>
            <a:r>
              <a:rPr dirty="0" sz="1600" spc="-25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spc="-10" b="1">
                <a:solidFill>
                  <a:srgbClr val="930306"/>
                </a:solidFill>
                <a:latin typeface="Arial Narrow"/>
                <a:cs typeface="Arial Narrow"/>
              </a:rPr>
              <a:t>states</a:t>
            </a:r>
            <a:endParaRPr sz="1600">
              <a:latin typeface="Arial Narrow"/>
              <a:cs typeface="Arial Narrow"/>
            </a:endParaRPr>
          </a:p>
          <a:p>
            <a:pPr marL="833755" indent="-285115">
              <a:lnSpc>
                <a:spcPct val="100000"/>
              </a:lnSpc>
              <a:spcBef>
                <a:spcPts val="315"/>
              </a:spcBef>
              <a:buFont typeface="Arial Narrow"/>
              <a:buChar char="–"/>
              <a:tabLst>
                <a:tab pos="833755" algn="l"/>
              </a:tabLst>
            </a:pP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0</a:t>
            </a:r>
            <a:r>
              <a:rPr dirty="0" sz="1600" spc="-20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=</a:t>
            </a:r>
            <a:r>
              <a:rPr dirty="0" sz="1600" spc="-15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dead,</a:t>
            </a:r>
            <a:r>
              <a:rPr dirty="0" sz="1600" spc="340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1=</a:t>
            </a:r>
            <a:r>
              <a:rPr dirty="0" sz="1600" spc="-15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perfect</a:t>
            </a:r>
            <a:r>
              <a:rPr dirty="0" sz="1600" spc="-10" b="1">
                <a:solidFill>
                  <a:srgbClr val="930306"/>
                </a:solidFill>
                <a:latin typeface="Arial Narrow"/>
                <a:cs typeface="Arial Narrow"/>
              </a:rPr>
              <a:t> health</a:t>
            </a:r>
            <a:endParaRPr sz="1600">
              <a:latin typeface="Arial Narrow"/>
              <a:cs typeface="Arial Narrow"/>
            </a:endParaRPr>
          </a:p>
          <a:p>
            <a:pPr marL="833755" marR="361315" indent="-285750">
              <a:lnSpc>
                <a:spcPct val="103800"/>
              </a:lnSpc>
              <a:spcBef>
                <a:spcPts val="310"/>
              </a:spcBef>
              <a:buFont typeface="Arial Narrow"/>
              <a:buChar char="–"/>
              <a:tabLst>
                <a:tab pos="833755" algn="l"/>
              </a:tabLst>
            </a:pP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average</a:t>
            </a:r>
            <a:r>
              <a:rPr dirty="0" sz="1600" spc="-45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preference</a:t>
            </a:r>
            <a:r>
              <a:rPr dirty="0" sz="1600" spc="-40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weights</a:t>
            </a:r>
            <a:r>
              <a:rPr dirty="0" sz="1600" spc="-40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spc="-20" b="1">
                <a:solidFill>
                  <a:srgbClr val="930306"/>
                </a:solidFill>
                <a:latin typeface="Arial Narrow"/>
                <a:cs typeface="Arial Narrow"/>
              </a:rPr>
              <a:t>from </a:t>
            </a: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community</a:t>
            </a:r>
            <a:r>
              <a:rPr dirty="0" sz="1600" spc="-35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sample</a:t>
            </a:r>
            <a:r>
              <a:rPr dirty="0" sz="1600" spc="-35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b="1">
                <a:solidFill>
                  <a:srgbClr val="930306"/>
                </a:solidFill>
                <a:latin typeface="Arial Narrow"/>
                <a:cs typeface="Arial Narrow"/>
              </a:rPr>
              <a:t>of</a:t>
            </a:r>
            <a:r>
              <a:rPr dirty="0" sz="1600" spc="-30" b="1">
                <a:solidFill>
                  <a:srgbClr val="930306"/>
                </a:solidFill>
                <a:latin typeface="Arial Narrow"/>
                <a:cs typeface="Arial Narrow"/>
              </a:rPr>
              <a:t> </a:t>
            </a:r>
            <a:r>
              <a:rPr dirty="0" sz="1600" spc="-10" b="1">
                <a:solidFill>
                  <a:srgbClr val="930306"/>
                </a:solidFill>
                <a:latin typeface="Arial Narrow"/>
                <a:cs typeface="Arial Narrow"/>
              </a:rPr>
              <a:t>people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870169" y="3657601"/>
            <a:ext cx="702310" cy="1077595"/>
          </a:xfrm>
          <a:custGeom>
            <a:avLst/>
            <a:gdLst/>
            <a:ahLst/>
            <a:cxnLst/>
            <a:rect l="l" t="t" r="r" b="b"/>
            <a:pathLst>
              <a:path w="702310" h="1077595">
                <a:moveTo>
                  <a:pt x="624001" y="85846"/>
                </a:moveTo>
                <a:lnTo>
                  <a:pt x="0" y="1056500"/>
                </a:lnTo>
                <a:lnTo>
                  <a:pt x="32054" y="1077099"/>
                </a:lnTo>
                <a:lnTo>
                  <a:pt x="656044" y="106444"/>
                </a:lnTo>
                <a:lnTo>
                  <a:pt x="624001" y="85846"/>
                </a:lnTo>
                <a:close/>
              </a:path>
              <a:path w="702310" h="1077595">
                <a:moveTo>
                  <a:pt x="694282" y="69824"/>
                </a:moveTo>
                <a:lnTo>
                  <a:pt x="634301" y="69824"/>
                </a:lnTo>
                <a:lnTo>
                  <a:pt x="666343" y="90424"/>
                </a:lnTo>
                <a:lnTo>
                  <a:pt x="656044" y="106444"/>
                </a:lnTo>
                <a:lnTo>
                  <a:pt x="688098" y="127050"/>
                </a:lnTo>
                <a:lnTo>
                  <a:pt x="694282" y="69824"/>
                </a:lnTo>
                <a:close/>
              </a:path>
              <a:path w="702310" h="1077595">
                <a:moveTo>
                  <a:pt x="634301" y="69824"/>
                </a:moveTo>
                <a:lnTo>
                  <a:pt x="624001" y="85846"/>
                </a:lnTo>
                <a:lnTo>
                  <a:pt x="656044" y="106444"/>
                </a:lnTo>
                <a:lnTo>
                  <a:pt x="666343" y="90424"/>
                </a:lnTo>
                <a:lnTo>
                  <a:pt x="634301" y="69824"/>
                </a:lnTo>
                <a:close/>
              </a:path>
              <a:path w="702310" h="1077595">
                <a:moveTo>
                  <a:pt x="701827" y="0"/>
                </a:moveTo>
                <a:lnTo>
                  <a:pt x="591947" y="65239"/>
                </a:lnTo>
                <a:lnTo>
                  <a:pt x="624001" y="85846"/>
                </a:lnTo>
                <a:lnTo>
                  <a:pt x="634301" y="69824"/>
                </a:lnTo>
                <a:lnTo>
                  <a:pt x="694282" y="69824"/>
                </a:lnTo>
                <a:lnTo>
                  <a:pt x="701827" y="0"/>
                </a:lnTo>
                <a:close/>
              </a:path>
            </a:pathLst>
          </a:custGeom>
          <a:solidFill>
            <a:srgbClr val="93030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2350452" y="6546653"/>
            <a:ext cx="1370965" cy="171450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1000" spc="-10">
                <a:latin typeface="Arial Narrow"/>
                <a:cs typeface="Arial Narrow"/>
                <a:hlinkClick r:id="rId2"/>
              </a:rPr>
              <a:t>www.healthmeasurement.org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22450" y="1022291"/>
            <a:ext cx="4735195" cy="4468495"/>
            <a:chOff x="1822450" y="1022291"/>
            <a:chExt cx="4735195" cy="4468495"/>
          </a:xfrm>
        </p:grpSpPr>
        <p:sp>
          <p:nvSpPr>
            <p:cNvPr id="3" name="object 3"/>
            <p:cNvSpPr/>
            <p:nvPr/>
          </p:nvSpPr>
          <p:spPr>
            <a:xfrm>
              <a:off x="1828800" y="1371599"/>
              <a:ext cx="4724400" cy="4114800"/>
            </a:xfrm>
            <a:custGeom>
              <a:avLst/>
              <a:gdLst/>
              <a:ahLst/>
              <a:cxnLst/>
              <a:rect l="l" t="t" r="r" b="b"/>
              <a:pathLst>
                <a:path w="4724400" h="4114800">
                  <a:moveTo>
                    <a:pt x="2362200" y="0"/>
                  </a:moveTo>
                  <a:lnTo>
                    <a:pt x="0" y="4114800"/>
                  </a:lnTo>
                  <a:lnTo>
                    <a:pt x="4724400" y="4114800"/>
                  </a:lnTo>
                  <a:lnTo>
                    <a:pt x="2362200" y="0"/>
                  </a:lnTo>
                  <a:close/>
                </a:path>
              </a:pathLst>
            </a:custGeom>
            <a:solidFill>
              <a:srgbClr val="BA040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828800" y="1371599"/>
              <a:ext cx="4722495" cy="4112895"/>
            </a:xfrm>
            <a:custGeom>
              <a:avLst/>
              <a:gdLst/>
              <a:ahLst/>
              <a:cxnLst/>
              <a:rect l="l" t="t" r="r" b="b"/>
              <a:pathLst>
                <a:path w="4722495" h="4112895">
                  <a:moveTo>
                    <a:pt x="0" y="4112701"/>
                  </a:moveTo>
                  <a:lnTo>
                    <a:pt x="2360995" y="0"/>
                  </a:lnTo>
                  <a:lnTo>
                    <a:pt x="4721990" y="4112701"/>
                  </a:lnTo>
                  <a:lnTo>
                    <a:pt x="0" y="4112701"/>
                  </a:lnTo>
                  <a:close/>
                </a:path>
              </a:pathLst>
            </a:custGeom>
            <a:ln w="126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085975" y="1371599"/>
              <a:ext cx="4191000" cy="3657600"/>
            </a:xfrm>
            <a:custGeom>
              <a:avLst/>
              <a:gdLst/>
              <a:ahLst/>
              <a:cxnLst/>
              <a:rect l="l" t="t" r="r" b="b"/>
              <a:pathLst>
                <a:path w="4191000" h="3657600">
                  <a:moveTo>
                    <a:pt x="2095500" y="0"/>
                  </a:moveTo>
                  <a:lnTo>
                    <a:pt x="0" y="3657600"/>
                  </a:lnTo>
                  <a:lnTo>
                    <a:pt x="4191000" y="3657600"/>
                  </a:lnTo>
                  <a:lnTo>
                    <a:pt x="2095500" y="0"/>
                  </a:lnTo>
                  <a:close/>
                </a:path>
              </a:pathLst>
            </a:custGeom>
            <a:solidFill>
              <a:srgbClr val="F4FD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2085975" y="1371599"/>
              <a:ext cx="4189095" cy="3656329"/>
            </a:xfrm>
            <a:custGeom>
              <a:avLst/>
              <a:gdLst/>
              <a:ahLst/>
              <a:cxnLst/>
              <a:rect l="l" t="t" r="r" b="b"/>
              <a:pathLst>
                <a:path w="4189095" h="3656329">
                  <a:moveTo>
                    <a:pt x="0" y="3655734"/>
                  </a:moveTo>
                  <a:lnTo>
                    <a:pt x="2094431" y="0"/>
                  </a:lnTo>
                  <a:lnTo>
                    <a:pt x="4188862" y="3655734"/>
                  </a:lnTo>
                  <a:lnTo>
                    <a:pt x="0" y="3655734"/>
                  </a:lnTo>
                  <a:close/>
                </a:path>
              </a:pathLst>
            </a:custGeom>
            <a:ln w="126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667000" y="1371599"/>
              <a:ext cx="3048000" cy="2667000"/>
            </a:xfrm>
            <a:custGeom>
              <a:avLst/>
              <a:gdLst/>
              <a:ahLst/>
              <a:cxnLst/>
              <a:rect l="l" t="t" r="r" b="b"/>
              <a:pathLst>
                <a:path w="3048000" h="2667000">
                  <a:moveTo>
                    <a:pt x="1524000" y="0"/>
                  </a:moveTo>
                  <a:lnTo>
                    <a:pt x="0" y="2667000"/>
                  </a:lnTo>
                  <a:lnTo>
                    <a:pt x="3048000" y="2667000"/>
                  </a:lnTo>
                  <a:lnTo>
                    <a:pt x="1524000" y="0"/>
                  </a:lnTo>
                  <a:close/>
                </a:path>
              </a:pathLst>
            </a:custGeom>
            <a:solidFill>
              <a:srgbClr val="3399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667000" y="1371599"/>
              <a:ext cx="3046730" cy="2665730"/>
            </a:xfrm>
            <a:custGeom>
              <a:avLst/>
              <a:gdLst/>
              <a:ahLst/>
              <a:cxnLst/>
              <a:rect l="l" t="t" r="r" b="b"/>
              <a:pathLst>
                <a:path w="3046729" h="2665729">
                  <a:moveTo>
                    <a:pt x="0" y="2665639"/>
                  </a:moveTo>
                  <a:lnTo>
                    <a:pt x="1523222" y="0"/>
                  </a:lnTo>
                  <a:lnTo>
                    <a:pt x="3046445" y="2665639"/>
                  </a:lnTo>
                  <a:lnTo>
                    <a:pt x="0" y="2665639"/>
                  </a:lnTo>
                  <a:close/>
                </a:path>
              </a:pathLst>
            </a:custGeom>
            <a:ln w="126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505200" y="1371599"/>
              <a:ext cx="1371600" cy="1219200"/>
            </a:xfrm>
            <a:custGeom>
              <a:avLst/>
              <a:gdLst/>
              <a:ahLst/>
              <a:cxnLst/>
              <a:rect l="l" t="t" r="r" b="b"/>
              <a:pathLst>
                <a:path w="1371600" h="1219200">
                  <a:moveTo>
                    <a:pt x="685800" y="0"/>
                  </a:moveTo>
                  <a:lnTo>
                    <a:pt x="0" y="1219200"/>
                  </a:lnTo>
                  <a:lnTo>
                    <a:pt x="1371600" y="121920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99CC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505200" y="1371599"/>
              <a:ext cx="1370965" cy="1219200"/>
            </a:xfrm>
            <a:custGeom>
              <a:avLst/>
              <a:gdLst/>
              <a:ahLst/>
              <a:cxnLst/>
              <a:rect l="l" t="t" r="r" b="b"/>
              <a:pathLst>
                <a:path w="1370964" h="1219200">
                  <a:moveTo>
                    <a:pt x="0" y="1218578"/>
                  </a:moveTo>
                  <a:lnTo>
                    <a:pt x="685450" y="0"/>
                  </a:lnTo>
                  <a:lnTo>
                    <a:pt x="1370900" y="1218578"/>
                  </a:lnTo>
                  <a:lnTo>
                    <a:pt x="0" y="1218578"/>
                  </a:lnTo>
                  <a:close/>
                </a:path>
              </a:pathLst>
            </a:custGeom>
            <a:ln w="126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267717" y="1028641"/>
              <a:ext cx="914400" cy="838200"/>
            </a:xfrm>
            <a:custGeom>
              <a:avLst/>
              <a:gdLst/>
              <a:ahLst/>
              <a:cxnLst/>
              <a:rect l="l" t="t" r="r" b="b"/>
              <a:pathLst>
                <a:path w="914400" h="838200">
                  <a:moveTo>
                    <a:pt x="913933" y="0"/>
                  </a:moveTo>
                  <a:lnTo>
                    <a:pt x="0" y="837768"/>
                  </a:lnTo>
                </a:path>
              </a:pathLst>
            </a:custGeom>
            <a:ln w="12693">
              <a:solidFill>
                <a:srgbClr val="93030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 descr="$PPTXTitle"/>
          <p:cNvSpPr txBox="1">
            <a:spLocks noGrp="1"/>
          </p:cNvSpPr>
          <p:nvPr>
            <p:ph type="title"/>
          </p:nvPr>
        </p:nvSpPr>
        <p:spPr>
          <a:xfrm>
            <a:off x="1354518" y="249428"/>
            <a:ext cx="6967855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961890" algn="l"/>
              </a:tabLst>
            </a:pPr>
            <a:r>
              <a:rPr dirty="0" sz="2400" b="0">
                <a:latin typeface="Arial"/>
                <a:cs typeface="Arial"/>
              </a:rPr>
              <a:t>Data</a:t>
            </a:r>
            <a:r>
              <a:rPr dirty="0" sz="2400" spc="-85" b="0">
                <a:latin typeface="Arial"/>
                <a:cs typeface="Arial"/>
              </a:rPr>
              <a:t> </a:t>
            </a:r>
            <a:r>
              <a:rPr dirty="0" sz="2400" b="0">
                <a:latin typeface="Arial"/>
                <a:cs typeface="Arial"/>
              </a:rPr>
              <a:t>Pyramid</a:t>
            </a:r>
            <a:r>
              <a:rPr dirty="0" sz="2400" spc="-80" b="0">
                <a:latin typeface="Arial"/>
                <a:cs typeface="Arial"/>
              </a:rPr>
              <a:t> </a:t>
            </a:r>
            <a:r>
              <a:rPr dirty="0" sz="2400" b="0">
                <a:latin typeface="Arial"/>
                <a:cs typeface="Arial"/>
              </a:rPr>
              <a:t>for</a:t>
            </a:r>
            <a:r>
              <a:rPr dirty="0" sz="2400" spc="-80" b="0">
                <a:latin typeface="Arial"/>
                <a:cs typeface="Arial"/>
              </a:rPr>
              <a:t> </a:t>
            </a:r>
            <a:r>
              <a:rPr dirty="0" sz="2400" b="0">
                <a:latin typeface="Arial"/>
                <a:cs typeface="Arial"/>
              </a:rPr>
              <a:t>Population</a:t>
            </a:r>
            <a:r>
              <a:rPr dirty="0" sz="2400" spc="-80" b="0">
                <a:latin typeface="Arial"/>
                <a:cs typeface="Arial"/>
              </a:rPr>
              <a:t> </a:t>
            </a:r>
            <a:r>
              <a:rPr dirty="0" sz="2400" spc="-10" b="0">
                <a:latin typeface="Arial"/>
                <a:cs typeface="Arial"/>
              </a:rPr>
              <a:t>Health</a:t>
            </a:r>
            <a:r>
              <a:rPr dirty="0" sz="2400" b="0">
                <a:latin typeface="Arial"/>
                <a:cs typeface="Arial"/>
              </a:rPr>
              <a:t>	(after</a:t>
            </a:r>
            <a:r>
              <a:rPr dirty="0" sz="2400" spc="-65" b="0">
                <a:latin typeface="Arial"/>
                <a:cs typeface="Arial"/>
              </a:rPr>
              <a:t> </a:t>
            </a:r>
            <a:r>
              <a:rPr dirty="0" sz="2400" spc="-10" b="0">
                <a:latin typeface="Arial"/>
                <a:cs typeface="Arial"/>
              </a:rPr>
              <a:t>Wolfson)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33450" y="1447801"/>
            <a:ext cx="114300" cy="4038600"/>
          </a:xfrm>
          <a:custGeom>
            <a:avLst/>
            <a:gdLst/>
            <a:ahLst/>
            <a:cxnLst/>
            <a:rect l="l" t="t" r="r" b="b"/>
            <a:pathLst>
              <a:path w="114300" h="4038600">
                <a:moveTo>
                  <a:pt x="38100" y="3924300"/>
                </a:moveTo>
                <a:lnTo>
                  <a:pt x="0" y="3924300"/>
                </a:lnTo>
                <a:lnTo>
                  <a:pt x="57150" y="4038600"/>
                </a:lnTo>
                <a:lnTo>
                  <a:pt x="104775" y="3943350"/>
                </a:lnTo>
                <a:lnTo>
                  <a:pt x="38100" y="3943350"/>
                </a:lnTo>
                <a:lnTo>
                  <a:pt x="38100" y="3924300"/>
                </a:lnTo>
                <a:close/>
              </a:path>
              <a:path w="114300" h="4038600">
                <a:moveTo>
                  <a:pt x="76200" y="95250"/>
                </a:moveTo>
                <a:lnTo>
                  <a:pt x="38100" y="95250"/>
                </a:lnTo>
                <a:lnTo>
                  <a:pt x="38100" y="3943350"/>
                </a:lnTo>
                <a:lnTo>
                  <a:pt x="76200" y="3943350"/>
                </a:lnTo>
                <a:lnTo>
                  <a:pt x="76200" y="95250"/>
                </a:lnTo>
                <a:close/>
              </a:path>
              <a:path w="114300" h="4038600">
                <a:moveTo>
                  <a:pt x="114300" y="3924300"/>
                </a:moveTo>
                <a:lnTo>
                  <a:pt x="76200" y="3924300"/>
                </a:lnTo>
                <a:lnTo>
                  <a:pt x="76200" y="3943350"/>
                </a:lnTo>
                <a:lnTo>
                  <a:pt x="104775" y="3943350"/>
                </a:lnTo>
                <a:lnTo>
                  <a:pt x="114300" y="3924300"/>
                </a:lnTo>
                <a:close/>
              </a:path>
              <a:path w="114300" h="4038600">
                <a:moveTo>
                  <a:pt x="57150" y="0"/>
                </a:moveTo>
                <a:lnTo>
                  <a:pt x="0" y="114300"/>
                </a:lnTo>
                <a:lnTo>
                  <a:pt x="38100" y="114300"/>
                </a:lnTo>
                <a:lnTo>
                  <a:pt x="38100" y="95250"/>
                </a:lnTo>
                <a:lnTo>
                  <a:pt x="104775" y="95250"/>
                </a:lnTo>
                <a:lnTo>
                  <a:pt x="57150" y="0"/>
                </a:lnTo>
                <a:close/>
              </a:path>
              <a:path w="114300" h="4038600">
                <a:moveTo>
                  <a:pt x="104775" y="95250"/>
                </a:moveTo>
                <a:lnTo>
                  <a:pt x="76200" y="95250"/>
                </a:lnTo>
                <a:lnTo>
                  <a:pt x="76200" y="114300"/>
                </a:lnTo>
                <a:lnTo>
                  <a:pt x="114300" y="114300"/>
                </a:lnTo>
                <a:lnTo>
                  <a:pt x="104775" y="95250"/>
                </a:lnTo>
                <a:close/>
              </a:path>
            </a:pathLst>
          </a:custGeom>
          <a:solidFill>
            <a:srgbClr val="93030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383540" y="5670803"/>
            <a:ext cx="150241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Arial"/>
                <a:cs typeface="Arial"/>
              </a:rPr>
              <a:t>more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disaggregate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257800" y="914400"/>
            <a:ext cx="3656329" cy="1143000"/>
          </a:xfrm>
          <a:prstGeom prst="rect">
            <a:avLst/>
          </a:prstGeom>
          <a:ln w="12693">
            <a:solidFill>
              <a:srgbClr val="930306"/>
            </a:solidFill>
          </a:ln>
        </p:spPr>
        <p:txBody>
          <a:bodyPr wrap="square" lIns="0" tIns="32384" rIns="0" bIns="0" rtlCol="0" vert="horz">
            <a:spAutoFit/>
          </a:bodyPr>
          <a:lstStyle/>
          <a:p>
            <a:pPr algn="ctr" marL="1270">
              <a:lnSpc>
                <a:spcPct val="100000"/>
              </a:lnSpc>
              <a:spcBef>
                <a:spcPts val="254"/>
              </a:spcBef>
            </a:pPr>
            <a:r>
              <a:rPr dirty="0" sz="2000">
                <a:latin typeface="Arial"/>
                <a:cs typeface="Arial"/>
              </a:rPr>
              <a:t>HRQoL</a:t>
            </a:r>
            <a:r>
              <a:rPr dirty="0" sz="2000" spc="-14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Indexes</a:t>
            </a:r>
            <a:endParaRPr sz="2000">
              <a:latin typeface="Arial"/>
              <a:cs typeface="Arial"/>
            </a:endParaRPr>
          </a:p>
          <a:p>
            <a:pPr algn="ctr" marL="293370" marR="283845">
              <a:lnSpc>
                <a:spcPts val="1900"/>
              </a:lnSpc>
              <a:spcBef>
                <a:spcPts val="1080"/>
              </a:spcBef>
            </a:pPr>
            <a:r>
              <a:rPr dirty="0" sz="1600" spc="-10">
                <a:latin typeface="Arial"/>
                <a:cs typeface="Arial"/>
              </a:rPr>
              <a:t>preference-</a:t>
            </a:r>
            <a:r>
              <a:rPr dirty="0" sz="1600">
                <a:latin typeface="Arial"/>
                <a:cs typeface="Arial"/>
              </a:rPr>
              <a:t>weighted</a:t>
            </a:r>
            <a:r>
              <a:rPr dirty="0" sz="1600" spc="10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aggregate </a:t>
            </a:r>
            <a:r>
              <a:rPr dirty="0" sz="1600">
                <a:latin typeface="Arial"/>
                <a:cs typeface="Arial"/>
              </a:rPr>
              <a:t>scores</a:t>
            </a:r>
            <a:r>
              <a:rPr dirty="0" sz="1600" spc="-4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summarizing</a:t>
            </a:r>
            <a:r>
              <a:rPr dirty="0" sz="1600" spc="-4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overall</a:t>
            </a:r>
            <a:r>
              <a:rPr dirty="0" sz="1600" spc="-40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health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413770" y="2546294"/>
            <a:ext cx="1155700" cy="3175000"/>
            <a:chOff x="4413770" y="2546294"/>
            <a:chExt cx="1155700" cy="3175000"/>
          </a:xfrm>
        </p:grpSpPr>
        <p:sp>
          <p:nvSpPr>
            <p:cNvPr id="17" name="object 17"/>
            <p:cNvSpPr/>
            <p:nvPr/>
          </p:nvSpPr>
          <p:spPr>
            <a:xfrm>
              <a:off x="4420117" y="2552641"/>
              <a:ext cx="914400" cy="838200"/>
            </a:xfrm>
            <a:custGeom>
              <a:avLst/>
              <a:gdLst/>
              <a:ahLst/>
              <a:cxnLst/>
              <a:rect l="l" t="t" r="r" b="b"/>
              <a:pathLst>
                <a:path w="914400" h="838200">
                  <a:moveTo>
                    <a:pt x="913933" y="0"/>
                  </a:moveTo>
                  <a:lnTo>
                    <a:pt x="0" y="837772"/>
                  </a:lnTo>
                </a:path>
              </a:pathLst>
            </a:custGeom>
            <a:ln w="12693">
              <a:solidFill>
                <a:srgbClr val="93030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4482036" y="4000428"/>
              <a:ext cx="1080770" cy="555625"/>
            </a:xfrm>
            <a:custGeom>
              <a:avLst/>
              <a:gdLst/>
              <a:ahLst/>
              <a:cxnLst/>
              <a:rect l="l" t="t" r="r" b="b"/>
              <a:pathLst>
                <a:path w="1080770" h="555625">
                  <a:moveTo>
                    <a:pt x="1080594" y="0"/>
                  </a:moveTo>
                  <a:lnTo>
                    <a:pt x="0" y="555338"/>
                  </a:lnTo>
                </a:path>
              </a:pathLst>
            </a:custGeom>
            <a:ln w="12693">
              <a:solidFill>
                <a:srgbClr val="93030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4800724" y="5334134"/>
              <a:ext cx="304800" cy="381000"/>
            </a:xfrm>
            <a:custGeom>
              <a:avLst/>
              <a:gdLst/>
              <a:ahLst/>
              <a:cxnLst/>
              <a:rect l="l" t="t" r="r" b="b"/>
              <a:pathLst>
                <a:path w="304800" h="381000">
                  <a:moveTo>
                    <a:pt x="304764" y="380809"/>
                  </a:moveTo>
                  <a:lnTo>
                    <a:pt x="0" y="0"/>
                  </a:lnTo>
                </a:path>
              </a:pathLst>
            </a:custGeom>
            <a:ln w="12693">
              <a:solidFill>
                <a:srgbClr val="93030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/>
          <p:cNvSpPr txBox="1"/>
          <p:nvPr/>
        </p:nvSpPr>
        <p:spPr>
          <a:xfrm>
            <a:off x="5410200" y="2438400"/>
            <a:ext cx="3656329" cy="762000"/>
          </a:xfrm>
          <a:prstGeom prst="rect">
            <a:avLst/>
          </a:prstGeom>
          <a:ln w="12693">
            <a:solidFill>
              <a:srgbClr val="930306"/>
            </a:solidFill>
          </a:ln>
        </p:spPr>
        <p:txBody>
          <a:bodyPr wrap="square" lIns="0" tIns="32384" rIns="0" bIns="0" rtlCol="0" vert="horz">
            <a:spAutoFit/>
          </a:bodyPr>
          <a:lstStyle/>
          <a:p>
            <a:pPr marL="128270">
              <a:lnSpc>
                <a:spcPct val="100000"/>
              </a:lnSpc>
              <a:spcBef>
                <a:spcPts val="254"/>
              </a:spcBef>
            </a:pPr>
            <a:r>
              <a:rPr dirty="0" sz="2000">
                <a:latin typeface="Arial"/>
                <a:cs typeface="Arial"/>
              </a:rPr>
              <a:t>Generic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Health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Status</a:t>
            </a:r>
            <a:r>
              <a:rPr dirty="0" sz="2000" spc="-6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Profiles</a:t>
            </a:r>
            <a:endParaRPr sz="2000">
              <a:latin typeface="Arial"/>
              <a:cs typeface="Arial"/>
            </a:endParaRPr>
          </a:p>
          <a:p>
            <a:pPr marL="144780">
              <a:lnSpc>
                <a:spcPct val="100000"/>
              </a:lnSpc>
              <a:spcBef>
                <a:spcPts val="1000"/>
              </a:spcBef>
            </a:pPr>
            <a:r>
              <a:rPr dirty="0" sz="1600">
                <a:latin typeface="Arial"/>
                <a:cs typeface="Arial"/>
              </a:rPr>
              <a:t>Vector</a:t>
            </a:r>
            <a:r>
              <a:rPr dirty="0" sz="1600" spc="-3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of</a:t>
            </a:r>
            <a:r>
              <a:rPr dirty="0" sz="1600" spc="-3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health</a:t>
            </a:r>
            <a:r>
              <a:rPr dirty="0" sz="1600" spc="-4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status</a:t>
            </a:r>
            <a:r>
              <a:rPr dirty="0" sz="1600" spc="-4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domain</a:t>
            </a:r>
            <a:r>
              <a:rPr dirty="0" sz="1600" spc="-40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scales</a:t>
            </a:r>
            <a:endParaRPr sz="16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350452" y="6546653"/>
            <a:ext cx="1370965" cy="171450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1000" spc="-10">
                <a:latin typeface="Arial Narrow"/>
                <a:cs typeface="Arial Narrow"/>
                <a:hlinkClick r:id="rId2"/>
              </a:rPr>
              <a:t>www.healthmeasurement.org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638800" y="3886200"/>
            <a:ext cx="3351529" cy="1066800"/>
          </a:xfrm>
          <a:prstGeom prst="rect">
            <a:avLst/>
          </a:prstGeom>
          <a:ln w="12693">
            <a:solidFill>
              <a:srgbClr val="930306"/>
            </a:solidFill>
          </a:ln>
        </p:spPr>
        <p:txBody>
          <a:bodyPr wrap="square" lIns="0" tIns="32384" rIns="0" bIns="0" rtlCol="0" vert="horz">
            <a:spAutoFit/>
          </a:bodyPr>
          <a:lstStyle/>
          <a:p>
            <a:pPr algn="ctr" marL="1270">
              <a:lnSpc>
                <a:spcPct val="100000"/>
              </a:lnSpc>
              <a:spcBef>
                <a:spcPts val="254"/>
              </a:spcBef>
            </a:pPr>
            <a:r>
              <a:rPr dirty="0" sz="2000" spc="-20">
                <a:latin typeface="Arial"/>
                <a:cs typeface="Arial"/>
              </a:rPr>
              <a:t>Disease-</a:t>
            </a:r>
            <a:r>
              <a:rPr dirty="0" sz="2000">
                <a:latin typeface="Arial"/>
                <a:cs typeface="Arial"/>
              </a:rPr>
              <a:t>specific</a:t>
            </a:r>
            <a:r>
              <a:rPr dirty="0" sz="2000" spc="-2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Scales</a:t>
            </a:r>
            <a:endParaRPr sz="2000">
              <a:latin typeface="Arial"/>
              <a:cs typeface="Arial"/>
            </a:endParaRPr>
          </a:p>
          <a:p>
            <a:pPr algn="ctr" marL="130175" marR="120650">
              <a:lnSpc>
                <a:spcPts val="1900"/>
              </a:lnSpc>
              <a:spcBef>
                <a:spcPts val="1080"/>
              </a:spcBef>
            </a:pPr>
            <a:r>
              <a:rPr dirty="0" sz="1600">
                <a:latin typeface="Arial"/>
                <a:cs typeface="Arial"/>
              </a:rPr>
              <a:t>Do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not</a:t>
            </a:r>
            <a:r>
              <a:rPr dirty="0" sz="1600" spc="-1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necessarily</a:t>
            </a:r>
            <a:r>
              <a:rPr dirty="0" sz="1600" spc="-1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cover</a:t>
            </a:r>
            <a:r>
              <a:rPr dirty="0" sz="1600" spc="-1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all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health domains</a:t>
            </a:r>
            <a:endParaRPr sz="16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181600" y="5600700"/>
            <a:ext cx="3275329" cy="609600"/>
          </a:xfrm>
          <a:prstGeom prst="rect">
            <a:avLst/>
          </a:prstGeom>
          <a:ln w="12693">
            <a:solidFill>
              <a:srgbClr val="930306"/>
            </a:solidFill>
          </a:ln>
        </p:spPr>
        <p:txBody>
          <a:bodyPr wrap="square" lIns="0" tIns="43815" rIns="0" bIns="0" rtlCol="0" vert="horz">
            <a:spAutoFit/>
          </a:bodyPr>
          <a:lstStyle/>
          <a:p>
            <a:pPr marL="184150">
              <a:lnSpc>
                <a:spcPct val="100000"/>
              </a:lnSpc>
              <a:spcBef>
                <a:spcPts val="345"/>
              </a:spcBef>
            </a:pPr>
            <a:r>
              <a:rPr dirty="0" sz="1800">
                <a:latin typeface="Arial"/>
                <a:cs typeface="Arial"/>
              </a:rPr>
              <a:t>Multitude</a:t>
            </a:r>
            <a:r>
              <a:rPr dirty="0" sz="1800" spc="-2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of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health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indicators</a:t>
            </a:r>
            <a:endParaRPr sz="18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10514" y="948435"/>
            <a:ext cx="3077845" cy="5105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ts val="1910"/>
              </a:lnSpc>
              <a:spcBef>
                <a:spcPts val="100"/>
              </a:spcBef>
            </a:pPr>
            <a:r>
              <a:rPr dirty="0" baseline="7936" sz="2100">
                <a:latin typeface="Arial"/>
                <a:cs typeface="Arial"/>
              </a:rPr>
              <a:t>more</a:t>
            </a:r>
            <a:r>
              <a:rPr dirty="0" baseline="7936" sz="2100" spc="-44">
                <a:latin typeface="Arial"/>
                <a:cs typeface="Arial"/>
              </a:rPr>
              <a:t> </a:t>
            </a:r>
            <a:r>
              <a:rPr dirty="0" baseline="7936" sz="2100">
                <a:latin typeface="Arial"/>
                <a:cs typeface="Arial"/>
              </a:rPr>
              <a:t>aggregated</a:t>
            </a:r>
            <a:r>
              <a:rPr dirty="0" baseline="7936" sz="2100" spc="54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=</a:t>
            </a:r>
            <a:r>
              <a:rPr dirty="0" sz="1600" spc="-15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summarization,</a:t>
            </a:r>
            <a:endParaRPr sz="1600">
              <a:latin typeface="Arial"/>
              <a:cs typeface="Arial"/>
            </a:endParaRPr>
          </a:p>
          <a:p>
            <a:pPr marL="1828164">
              <a:lnSpc>
                <a:spcPts val="1910"/>
              </a:lnSpc>
            </a:pPr>
            <a:r>
              <a:rPr dirty="0" sz="1600" spc="-10">
                <a:latin typeface="Arial"/>
                <a:cs typeface="Arial"/>
              </a:rPr>
              <a:t>evaluation</a:t>
            </a:r>
            <a:endParaRPr sz="16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983739" y="5672835"/>
            <a:ext cx="1294765" cy="51054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297815" marR="5080" indent="-285750">
              <a:lnSpc>
                <a:spcPts val="1900"/>
              </a:lnSpc>
              <a:spcBef>
                <a:spcPts val="180"/>
              </a:spcBef>
            </a:pPr>
            <a:r>
              <a:rPr dirty="0" sz="1600">
                <a:latin typeface="Arial"/>
                <a:cs typeface="Arial"/>
              </a:rPr>
              <a:t>=</a:t>
            </a:r>
            <a:r>
              <a:rPr dirty="0" sz="1600" spc="-5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explanation, description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854325" y="1168400"/>
            <a:ext cx="3435350" cy="5283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300" spc="105">
                <a:latin typeface="Times New Roman"/>
                <a:cs typeface="Times New Roman"/>
              </a:rPr>
              <a:t>Survival</a:t>
            </a:r>
            <a:r>
              <a:rPr dirty="0" sz="3300" spc="5">
                <a:latin typeface="Times New Roman"/>
                <a:cs typeface="Times New Roman"/>
              </a:rPr>
              <a:t> </a:t>
            </a:r>
            <a:r>
              <a:rPr dirty="0" sz="3300" spc="135">
                <a:latin typeface="Times New Roman"/>
                <a:cs typeface="Times New Roman"/>
              </a:rPr>
              <a:t>Analysis</a:t>
            </a:r>
            <a:endParaRPr sz="33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50452" y="6546653"/>
            <a:ext cx="1370965" cy="171450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1000" spc="-10">
                <a:latin typeface="Arial Narrow"/>
                <a:cs typeface="Arial Narrow"/>
                <a:hlinkClick r:id="rId2"/>
              </a:rPr>
              <a:t>www.healthmeasurement.org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3587" y="1759711"/>
            <a:ext cx="3760470" cy="2768600"/>
          </a:xfrm>
          <a:prstGeom prst="rect">
            <a:avLst/>
          </a:prstGeom>
        </p:spPr>
        <p:txBody>
          <a:bodyPr wrap="square" lIns="0" tIns="24130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900"/>
              </a:spcBef>
              <a:buSzPct val="98666"/>
              <a:buFont typeface="Helvetica"/>
              <a:buChar char="•"/>
              <a:tabLst>
                <a:tab pos="354965" algn="l"/>
                <a:tab pos="2660015" algn="l"/>
              </a:tabLst>
            </a:pPr>
            <a:r>
              <a:rPr dirty="0" sz="7500" spc="-10" b="1">
                <a:latin typeface="Arial Narrow"/>
                <a:cs typeface="Arial Narrow"/>
              </a:rPr>
              <a:t>Alive</a:t>
            </a:r>
            <a:r>
              <a:rPr dirty="0" sz="7500" b="1">
                <a:latin typeface="Arial Narrow"/>
                <a:cs typeface="Arial Narrow"/>
              </a:rPr>
              <a:t>	</a:t>
            </a:r>
            <a:r>
              <a:rPr dirty="0" sz="7500" spc="-25" b="1">
                <a:latin typeface="Arial Narrow"/>
                <a:cs typeface="Arial Narrow"/>
              </a:rPr>
              <a:t>1.0</a:t>
            </a:r>
            <a:endParaRPr sz="7500">
              <a:latin typeface="Arial Narrow"/>
              <a:cs typeface="Arial Narrow"/>
            </a:endParaRPr>
          </a:p>
          <a:p>
            <a:pPr marL="354965" indent="-342265">
              <a:lnSpc>
                <a:spcPct val="100000"/>
              </a:lnSpc>
              <a:spcBef>
                <a:spcPts val="1800"/>
              </a:spcBef>
              <a:buSzPct val="98666"/>
              <a:buFont typeface="Helvetica"/>
              <a:buChar char="•"/>
              <a:tabLst>
                <a:tab pos="354965" algn="l"/>
              </a:tabLst>
            </a:pPr>
            <a:r>
              <a:rPr dirty="0" sz="7500" b="1">
                <a:latin typeface="Arial Narrow"/>
                <a:cs typeface="Arial Narrow"/>
              </a:rPr>
              <a:t>Dead</a:t>
            </a:r>
            <a:r>
              <a:rPr dirty="0" sz="7500" spc="-150" b="1">
                <a:latin typeface="Arial Narrow"/>
                <a:cs typeface="Arial Narrow"/>
              </a:rPr>
              <a:t> </a:t>
            </a:r>
            <a:r>
              <a:rPr dirty="0" sz="7500" spc="-25" b="1">
                <a:latin typeface="Arial Narrow"/>
                <a:cs typeface="Arial Narrow"/>
              </a:rPr>
              <a:t>0.0</a:t>
            </a:r>
            <a:endParaRPr sz="75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1219200" y="816355"/>
            <a:ext cx="671766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05">
                <a:latin typeface="Times New Roman"/>
                <a:cs typeface="Times New Roman"/>
              </a:rPr>
              <a:t>Problem</a:t>
            </a:r>
            <a:r>
              <a:rPr dirty="0" spc="15">
                <a:latin typeface="Times New Roman"/>
                <a:cs typeface="Times New Roman"/>
              </a:rPr>
              <a:t> </a:t>
            </a:r>
            <a:r>
              <a:rPr dirty="0" spc="185">
                <a:latin typeface="Times New Roman"/>
                <a:cs typeface="Times New Roman"/>
              </a:rPr>
              <a:t>with</a:t>
            </a:r>
            <a:r>
              <a:rPr dirty="0" spc="20">
                <a:latin typeface="Times New Roman"/>
                <a:cs typeface="Times New Roman"/>
              </a:rPr>
              <a:t> </a:t>
            </a:r>
            <a:r>
              <a:rPr dirty="0" spc="110">
                <a:latin typeface="Times New Roman"/>
                <a:cs typeface="Times New Roman"/>
              </a:rPr>
              <a:t>Survival</a:t>
            </a:r>
            <a:r>
              <a:rPr dirty="0" spc="25">
                <a:latin typeface="Times New Roman"/>
                <a:cs typeface="Times New Roman"/>
              </a:rPr>
              <a:t> </a:t>
            </a:r>
            <a:r>
              <a:rPr dirty="0" spc="150">
                <a:latin typeface="Times New Roman"/>
                <a:cs typeface="Times New Roman"/>
              </a:rPr>
              <a:t>Analysis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60387" y="1368044"/>
            <a:ext cx="6380480" cy="2207895"/>
          </a:xfrm>
          <a:prstGeom prst="rect">
            <a:avLst/>
          </a:prstGeom>
        </p:spPr>
        <p:txBody>
          <a:bodyPr wrap="square" lIns="0" tIns="189230" rIns="0" bIns="0" rtlCol="0" vert="horz">
            <a:spAutoFit/>
          </a:bodyPr>
          <a:lstStyle/>
          <a:p>
            <a:pPr marL="354330" indent="-341630">
              <a:lnSpc>
                <a:spcPct val="100000"/>
              </a:lnSpc>
              <a:spcBef>
                <a:spcPts val="1490"/>
              </a:spcBef>
              <a:buFont typeface="Helvetica"/>
              <a:buChar char="•"/>
              <a:tabLst>
                <a:tab pos="354330" algn="l"/>
                <a:tab pos="5498465" algn="l"/>
              </a:tabLst>
            </a:pPr>
            <a:r>
              <a:rPr dirty="0" sz="6000" b="1">
                <a:latin typeface="Arial Narrow"/>
                <a:cs typeface="Arial Narrow"/>
              </a:rPr>
              <a:t>Tennis</a:t>
            </a:r>
            <a:r>
              <a:rPr dirty="0" sz="6000" spc="-80" b="1">
                <a:latin typeface="Arial Narrow"/>
                <a:cs typeface="Arial Narrow"/>
              </a:rPr>
              <a:t> </a:t>
            </a:r>
            <a:r>
              <a:rPr dirty="0" sz="6000" spc="-10" b="1">
                <a:latin typeface="Arial Narrow"/>
                <a:cs typeface="Arial Narrow"/>
              </a:rPr>
              <a:t>player</a:t>
            </a:r>
            <a:r>
              <a:rPr dirty="0" sz="6000" b="1">
                <a:latin typeface="Arial Narrow"/>
                <a:cs typeface="Arial Narrow"/>
              </a:rPr>
              <a:t>	</a:t>
            </a:r>
            <a:r>
              <a:rPr dirty="0" sz="6000" spc="-25" b="1">
                <a:latin typeface="Arial Narrow"/>
                <a:cs typeface="Arial Narrow"/>
              </a:rPr>
              <a:t>1.0</a:t>
            </a:r>
            <a:endParaRPr sz="6000">
              <a:latin typeface="Arial Narrow"/>
              <a:cs typeface="Arial Narrow"/>
            </a:endParaRPr>
          </a:p>
          <a:p>
            <a:pPr marL="354330" indent="-341630">
              <a:lnSpc>
                <a:spcPct val="100000"/>
              </a:lnSpc>
              <a:spcBef>
                <a:spcPts val="1390"/>
              </a:spcBef>
              <a:buFont typeface="Helvetica"/>
              <a:buChar char="•"/>
              <a:tabLst>
                <a:tab pos="354330" algn="l"/>
                <a:tab pos="5498465" algn="l"/>
              </a:tabLst>
            </a:pPr>
            <a:r>
              <a:rPr dirty="0" sz="6000" b="1">
                <a:latin typeface="Arial Narrow"/>
                <a:cs typeface="Arial Narrow"/>
              </a:rPr>
              <a:t>Man</a:t>
            </a:r>
            <a:r>
              <a:rPr dirty="0" sz="6000" spc="-15" b="1">
                <a:latin typeface="Arial Narrow"/>
                <a:cs typeface="Arial Narrow"/>
              </a:rPr>
              <a:t> </a:t>
            </a:r>
            <a:r>
              <a:rPr dirty="0" sz="6000" b="1">
                <a:latin typeface="Arial Narrow"/>
                <a:cs typeface="Arial Narrow"/>
              </a:rPr>
              <a:t>in</a:t>
            </a:r>
            <a:r>
              <a:rPr dirty="0" sz="6000" spc="-10" b="1">
                <a:latin typeface="Arial Narrow"/>
                <a:cs typeface="Arial Narrow"/>
              </a:rPr>
              <a:t> </a:t>
            </a:r>
            <a:r>
              <a:rPr dirty="0" sz="6000" spc="-20" b="1">
                <a:latin typeface="Arial Narrow"/>
                <a:cs typeface="Arial Narrow"/>
              </a:rPr>
              <a:t>coma</a:t>
            </a:r>
            <a:r>
              <a:rPr dirty="0" sz="6000" b="1">
                <a:latin typeface="Arial Narrow"/>
                <a:cs typeface="Arial Narrow"/>
              </a:rPr>
              <a:t>	</a:t>
            </a:r>
            <a:r>
              <a:rPr dirty="0" sz="6000" spc="-25" b="1">
                <a:latin typeface="Arial Narrow"/>
                <a:cs typeface="Arial Narrow"/>
              </a:rPr>
              <a:t>1.0</a:t>
            </a:r>
            <a:endParaRPr sz="6000">
              <a:latin typeface="Arial Narrow"/>
              <a:cs typeface="Arial Narrow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76855" y="3745991"/>
            <a:ext cx="3590544" cy="303580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350452" y="6546653"/>
            <a:ext cx="1370965" cy="171450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1000" spc="-10">
                <a:latin typeface="Arial Narrow"/>
                <a:cs typeface="Arial Narrow"/>
                <a:hlinkClick r:id="rId3"/>
              </a:rPr>
              <a:t>www.healthmeasurement.org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969644">
              <a:lnSpc>
                <a:spcPct val="100000"/>
              </a:lnSpc>
              <a:spcBef>
                <a:spcPts val="100"/>
              </a:spcBef>
            </a:pPr>
            <a:r>
              <a:rPr dirty="0"/>
              <a:t>The</a:t>
            </a:r>
            <a:r>
              <a:rPr dirty="0" spc="-25"/>
              <a:t> </a:t>
            </a:r>
            <a:r>
              <a:rPr dirty="0"/>
              <a:t>concept</a:t>
            </a:r>
            <a:r>
              <a:rPr dirty="0" spc="-15"/>
              <a:t> </a:t>
            </a:r>
            <a:r>
              <a:rPr dirty="0"/>
              <a:t>of</a:t>
            </a:r>
            <a:r>
              <a:rPr dirty="0" spc="-10"/>
              <a:t> </a:t>
            </a:r>
            <a:r>
              <a:rPr dirty="0"/>
              <a:t>a</a:t>
            </a:r>
            <a:r>
              <a:rPr dirty="0" spc="-25"/>
              <a:t> </a:t>
            </a:r>
            <a:r>
              <a:rPr dirty="0" spc="-20"/>
              <a:t>QALY</a:t>
            </a:r>
          </a:p>
        </p:txBody>
      </p:sp>
      <p:sp>
        <p:nvSpPr>
          <p:cNvPr id="3" name="object 3"/>
          <p:cNvSpPr/>
          <p:nvPr/>
        </p:nvSpPr>
        <p:spPr>
          <a:xfrm>
            <a:off x="3314700" y="4491037"/>
            <a:ext cx="76200" cy="468630"/>
          </a:xfrm>
          <a:custGeom>
            <a:avLst/>
            <a:gdLst/>
            <a:ahLst/>
            <a:cxnLst/>
            <a:rect l="l" t="t" r="r" b="b"/>
            <a:pathLst>
              <a:path w="76200" h="468629">
                <a:moveTo>
                  <a:pt x="38100" y="76200"/>
                </a:moveTo>
                <a:lnTo>
                  <a:pt x="25400" y="93133"/>
                </a:lnTo>
                <a:lnTo>
                  <a:pt x="25400" y="468312"/>
                </a:lnTo>
                <a:lnTo>
                  <a:pt x="50800" y="468312"/>
                </a:lnTo>
                <a:lnTo>
                  <a:pt x="50800" y="93133"/>
                </a:lnTo>
                <a:lnTo>
                  <a:pt x="38100" y="76200"/>
                </a:lnTo>
                <a:close/>
              </a:path>
              <a:path w="76200" h="468629">
                <a:moveTo>
                  <a:pt x="38100" y="0"/>
                </a:moveTo>
                <a:lnTo>
                  <a:pt x="0" y="127000"/>
                </a:lnTo>
                <a:lnTo>
                  <a:pt x="25400" y="93133"/>
                </a:lnTo>
                <a:lnTo>
                  <a:pt x="25400" y="76200"/>
                </a:lnTo>
                <a:lnTo>
                  <a:pt x="60960" y="76200"/>
                </a:lnTo>
                <a:lnTo>
                  <a:pt x="38100" y="0"/>
                </a:lnTo>
                <a:close/>
              </a:path>
              <a:path w="76200" h="468629">
                <a:moveTo>
                  <a:pt x="60960" y="76200"/>
                </a:moveTo>
                <a:lnTo>
                  <a:pt x="50800" y="76200"/>
                </a:lnTo>
                <a:lnTo>
                  <a:pt x="50800" y="93133"/>
                </a:lnTo>
                <a:lnTo>
                  <a:pt x="76200" y="127000"/>
                </a:lnTo>
                <a:lnTo>
                  <a:pt x="60960" y="76200"/>
                </a:lnTo>
                <a:close/>
              </a:path>
              <a:path w="76200" h="468629">
                <a:moveTo>
                  <a:pt x="38100" y="76200"/>
                </a:moveTo>
                <a:lnTo>
                  <a:pt x="25400" y="76200"/>
                </a:lnTo>
                <a:lnTo>
                  <a:pt x="25400" y="93133"/>
                </a:lnTo>
                <a:lnTo>
                  <a:pt x="38100" y="76200"/>
                </a:lnTo>
                <a:close/>
              </a:path>
              <a:path w="76200" h="468629">
                <a:moveTo>
                  <a:pt x="50800" y="76200"/>
                </a:moveTo>
                <a:lnTo>
                  <a:pt x="38100" y="76200"/>
                </a:lnTo>
                <a:lnTo>
                  <a:pt x="50800" y="93133"/>
                </a:lnTo>
                <a:lnTo>
                  <a:pt x="50800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533900" y="4491037"/>
            <a:ext cx="76200" cy="468630"/>
          </a:xfrm>
          <a:custGeom>
            <a:avLst/>
            <a:gdLst/>
            <a:ahLst/>
            <a:cxnLst/>
            <a:rect l="l" t="t" r="r" b="b"/>
            <a:pathLst>
              <a:path w="76200" h="468629">
                <a:moveTo>
                  <a:pt x="38100" y="76200"/>
                </a:moveTo>
                <a:lnTo>
                  <a:pt x="25400" y="93133"/>
                </a:lnTo>
                <a:lnTo>
                  <a:pt x="25400" y="468312"/>
                </a:lnTo>
                <a:lnTo>
                  <a:pt x="50800" y="468312"/>
                </a:lnTo>
                <a:lnTo>
                  <a:pt x="50800" y="93133"/>
                </a:lnTo>
                <a:lnTo>
                  <a:pt x="38100" y="76200"/>
                </a:lnTo>
                <a:close/>
              </a:path>
              <a:path w="76200" h="468629">
                <a:moveTo>
                  <a:pt x="38100" y="0"/>
                </a:moveTo>
                <a:lnTo>
                  <a:pt x="0" y="127000"/>
                </a:lnTo>
                <a:lnTo>
                  <a:pt x="25400" y="93133"/>
                </a:lnTo>
                <a:lnTo>
                  <a:pt x="25400" y="76200"/>
                </a:lnTo>
                <a:lnTo>
                  <a:pt x="60960" y="76200"/>
                </a:lnTo>
                <a:lnTo>
                  <a:pt x="38100" y="0"/>
                </a:lnTo>
                <a:close/>
              </a:path>
              <a:path w="76200" h="468629">
                <a:moveTo>
                  <a:pt x="60960" y="76200"/>
                </a:moveTo>
                <a:lnTo>
                  <a:pt x="50800" y="76200"/>
                </a:lnTo>
                <a:lnTo>
                  <a:pt x="50800" y="93133"/>
                </a:lnTo>
                <a:lnTo>
                  <a:pt x="76200" y="127000"/>
                </a:lnTo>
                <a:lnTo>
                  <a:pt x="60960" y="76200"/>
                </a:lnTo>
                <a:close/>
              </a:path>
              <a:path w="76200" h="468629">
                <a:moveTo>
                  <a:pt x="38100" y="76200"/>
                </a:moveTo>
                <a:lnTo>
                  <a:pt x="25400" y="76200"/>
                </a:lnTo>
                <a:lnTo>
                  <a:pt x="25400" y="93133"/>
                </a:lnTo>
                <a:lnTo>
                  <a:pt x="38100" y="76200"/>
                </a:lnTo>
                <a:close/>
              </a:path>
              <a:path w="76200" h="468629">
                <a:moveTo>
                  <a:pt x="50800" y="76200"/>
                </a:moveTo>
                <a:lnTo>
                  <a:pt x="38100" y="76200"/>
                </a:lnTo>
                <a:lnTo>
                  <a:pt x="50800" y="93133"/>
                </a:lnTo>
                <a:lnTo>
                  <a:pt x="50800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346700" y="4491037"/>
            <a:ext cx="76200" cy="468630"/>
          </a:xfrm>
          <a:custGeom>
            <a:avLst/>
            <a:gdLst/>
            <a:ahLst/>
            <a:cxnLst/>
            <a:rect l="l" t="t" r="r" b="b"/>
            <a:pathLst>
              <a:path w="76200" h="468629">
                <a:moveTo>
                  <a:pt x="38100" y="76200"/>
                </a:moveTo>
                <a:lnTo>
                  <a:pt x="25400" y="93133"/>
                </a:lnTo>
                <a:lnTo>
                  <a:pt x="25400" y="468312"/>
                </a:lnTo>
                <a:lnTo>
                  <a:pt x="50800" y="468312"/>
                </a:lnTo>
                <a:lnTo>
                  <a:pt x="50800" y="93133"/>
                </a:lnTo>
                <a:lnTo>
                  <a:pt x="38100" y="76200"/>
                </a:lnTo>
                <a:close/>
              </a:path>
              <a:path w="76200" h="468629">
                <a:moveTo>
                  <a:pt x="38100" y="0"/>
                </a:moveTo>
                <a:lnTo>
                  <a:pt x="0" y="127000"/>
                </a:lnTo>
                <a:lnTo>
                  <a:pt x="25400" y="93133"/>
                </a:lnTo>
                <a:lnTo>
                  <a:pt x="25400" y="76200"/>
                </a:lnTo>
                <a:lnTo>
                  <a:pt x="60960" y="76200"/>
                </a:lnTo>
                <a:lnTo>
                  <a:pt x="38100" y="0"/>
                </a:lnTo>
                <a:close/>
              </a:path>
              <a:path w="76200" h="468629">
                <a:moveTo>
                  <a:pt x="60960" y="76200"/>
                </a:moveTo>
                <a:lnTo>
                  <a:pt x="50800" y="76200"/>
                </a:lnTo>
                <a:lnTo>
                  <a:pt x="50800" y="93133"/>
                </a:lnTo>
                <a:lnTo>
                  <a:pt x="76200" y="127000"/>
                </a:lnTo>
                <a:lnTo>
                  <a:pt x="60960" y="76200"/>
                </a:lnTo>
                <a:close/>
              </a:path>
              <a:path w="76200" h="468629">
                <a:moveTo>
                  <a:pt x="38100" y="76200"/>
                </a:moveTo>
                <a:lnTo>
                  <a:pt x="25400" y="76200"/>
                </a:lnTo>
                <a:lnTo>
                  <a:pt x="25400" y="93133"/>
                </a:lnTo>
                <a:lnTo>
                  <a:pt x="38100" y="76200"/>
                </a:lnTo>
                <a:close/>
              </a:path>
              <a:path w="76200" h="468629">
                <a:moveTo>
                  <a:pt x="50800" y="76200"/>
                </a:moveTo>
                <a:lnTo>
                  <a:pt x="38100" y="76200"/>
                </a:lnTo>
                <a:lnTo>
                  <a:pt x="50800" y="93133"/>
                </a:lnTo>
                <a:lnTo>
                  <a:pt x="50800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378700" y="4491037"/>
            <a:ext cx="76200" cy="468630"/>
          </a:xfrm>
          <a:custGeom>
            <a:avLst/>
            <a:gdLst/>
            <a:ahLst/>
            <a:cxnLst/>
            <a:rect l="l" t="t" r="r" b="b"/>
            <a:pathLst>
              <a:path w="76200" h="468629">
                <a:moveTo>
                  <a:pt x="38100" y="76200"/>
                </a:moveTo>
                <a:lnTo>
                  <a:pt x="25400" y="93133"/>
                </a:lnTo>
                <a:lnTo>
                  <a:pt x="25400" y="468312"/>
                </a:lnTo>
                <a:lnTo>
                  <a:pt x="50800" y="468312"/>
                </a:lnTo>
                <a:lnTo>
                  <a:pt x="50800" y="93133"/>
                </a:lnTo>
                <a:lnTo>
                  <a:pt x="38100" y="76200"/>
                </a:lnTo>
                <a:close/>
              </a:path>
              <a:path w="76200" h="468629">
                <a:moveTo>
                  <a:pt x="38100" y="0"/>
                </a:moveTo>
                <a:lnTo>
                  <a:pt x="0" y="127000"/>
                </a:lnTo>
                <a:lnTo>
                  <a:pt x="25400" y="93133"/>
                </a:lnTo>
                <a:lnTo>
                  <a:pt x="25400" y="76200"/>
                </a:lnTo>
                <a:lnTo>
                  <a:pt x="60960" y="76200"/>
                </a:lnTo>
                <a:lnTo>
                  <a:pt x="38100" y="0"/>
                </a:lnTo>
                <a:close/>
              </a:path>
              <a:path w="76200" h="468629">
                <a:moveTo>
                  <a:pt x="60960" y="76200"/>
                </a:moveTo>
                <a:lnTo>
                  <a:pt x="50800" y="76200"/>
                </a:lnTo>
                <a:lnTo>
                  <a:pt x="50800" y="93133"/>
                </a:lnTo>
                <a:lnTo>
                  <a:pt x="76200" y="127000"/>
                </a:lnTo>
                <a:lnTo>
                  <a:pt x="60960" y="76200"/>
                </a:lnTo>
                <a:close/>
              </a:path>
              <a:path w="76200" h="468629">
                <a:moveTo>
                  <a:pt x="38100" y="76200"/>
                </a:moveTo>
                <a:lnTo>
                  <a:pt x="25400" y="76200"/>
                </a:lnTo>
                <a:lnTo>
                  <a:pt x="25400" y="93133"/>
                </a:lnTo>
                <a:lnTo>
                  <a:pt x="38100" y="76200"/>
                </a:lnTo>
                <a:close/>
              </a:path>
              <a:path w="76200" h="468629">
                <a:moveTo>
                  <a:pt x="50800" y="76200"/>
                </a:moveTo>
                <a:lnTo>
                  <a:pt x="38100" y="76200"/>
                </a:lnTo>
                <a:lnTo>
                  <a:pt x="50800" y="93133"/>
                </a:lnTo>
                <a:lnTo>
                  <a:pt x="50800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689100" y="4491037"/>
            <a:ext cx="76200" cy="468630"/>
          </a:xfrm>
          <a:custGeom>
            <a:avLst/>
            <a:gdLst/>
            <a:ahLst/>
            <a:cxnLst/>
            <a:rect l="l" t="t" r="r" b="b"/>
            <a:pathLst>
              <a:path w="76200" h="468629">
                <a:moveTo>
                  <a:pt x="38100" y="76200"/>
                </a:moveTo>
                <a:lnTo>
                  <a:pt x="25400" y="93133"/>
                </a:lnTo>
                <a:lnTo>
                  <a:pt x="25400" y="468312"/>
                </a:lnTo>
                <a:lnTo>
                  <a:pt x="50800" y="468312"/>
                </a:lnTo>
                <a:lnTo>
                  <a:pt x="50800" y="93133"/>
                </a:lnTo>
                <a:lnTo>
                  <a:pt x="38100" y="76200"/>
                </a:lnTo>
                <a:close/>
              </a:path>
              <a:path w="76200" h="468629">
                <a:moveTo>
                  <a:pt x="38100" y="0"/>
                </a:moveTo>
                <a:lnTo>
                  <a:pt x="0" y="127000"/>
                </a:lnTo>
                <a:lnTo>
                  <a:pt x="25400" y="93133"/>
                </a:lnTo>
                <a:lnTo>
                  <a:pt x="25400" y="76200"/>
                </a:lnTo>
                <a:lnTo>
                  <a:pt x="60960" y="76200"/>
                </a:lnTo>
                <a:lnTo>
                  <a:pt x="38100" y="0"/>
                </a:lnTo>
                <a:close/>
              </a:path>
              <a:path w="76200" h="468629">
                <a:moveTo>
                  <a:pt x="60960" y="76200"/>
                </a:moveTo>
                <a:lnTo>
                  <a:pt x="50800" y="76200"/>
                </a:lnTo>
                <a:lnTo>
                  <a:pt x="50800" y="93133"/>
                </a:lnTo>
                <a:lnTo>
                  <a:pt x="76200" y="127000"/>
                </a:lnTo>
                <a:lnTo>
                  <a:pt x="60960" y="76200"/>
                </a:lnTo>
                <a:close/>
              </a:path>
              <a:path w="76200" h="468629">
                <a:moveTo>
                  <a:pt x="38100" y="76200"/>
                </a:moveTo>
                <a:lnTo>
                  <a:pt x="25400" y="76200"/>
                </a:lnTo>
                <a:lnTo>
                  <a:pt x="25400" y="93133"/>
                </a:lnTo>
                <a:lnTo>
                  <a:pt x="38100" y="76200"/>
                </a:lnTo>
                <a:close/>
              </a:path>
              <a:path w="76200" h="468629">
                <a:moveTo>
                  <a:pt x="50800" y="76200"/>
                </a:moveTo>
                <a:lnTo>
                  <a:pt x="38100" y="76200"/>
                </a:lnTo>
                <a:lnTo>
                  <a:pt x="50800" y="93133"/>
                </a:lnTo>
                <a:lnTo>
                  <a:pt x="50800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7251712" y="4920996"/>
            <a:ext cx="228600" cy="513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-50" b="1">
                <a:solidFill>
                  <a:srgbClr val="009999"/>
                </a:solidFill>
                <a:latin typeface="Times New Roman"/>
                <a:cs typeface="Times New Roman"/>
              </a:rPr>
              <a:t>7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350452" y="6546653"/>
            <a:ext cx="1370965" cy="171450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1000" spc="-10">
                <a:latin typeface="Arial Narrow"/>
                <a:cs typeface="Arial Narrow"/>
                <a:hlinkClick r:id="rId2"/>
              </a:rPr>
              <a:t>www.healthmeasurement.org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4659" y="4920996"/>
            <a:ext cx="1319530" cy="513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02995" algn="l"/>
              </a:tabLst>
            </a:pPr>
            <a:r>
              <a:rPr dirty="0" sz="3200" spc="-20" b="1">
                <a:solidFill>
                  <a:srgbClr val="009999"/>
                </a:solidFill>
                <a:latin typeface="Times New Roman"/>
                <a:cs typeface="Times New Roman"/>
              </a:rPr>
              <a:t>time</a:t>
            </a:r>
            <a:r>
              <a:rPr dirty="0" sz="3200" b="1">
                <a:solidFill>
                  <a:srgbClr val="009999"/>
                </a:solidFill>
                <a:latin typeface="Times New Roman"/>
                <a:cs typeface="Times New Roman"/>
              </a:rPr>
              <a:t>	</a:t>
            </a:r>
            <a:r>
              <a:rPr dirty="0" sz="3200" spc="-50" b="1">
                <a:solidFill>
                  <a:srgbClr val="009999"/>
                </a:solidFill>
                <a:latin typeface="Times New Roman"/>
                <a:cs typeface="Times New Roman"/>
              </a:rPr>
              <a:t>0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493422" y="4670189"/>
            <a:ext cx="3711575" cy="1404620"/>
          </a:xfrm>
          <a:prstGeom prst="rect">
            <a:avLst/>
          </a:prstGeom>
        </p:spPr>
        <p:txBody>
          <a:bodyPr wrap="square" lIns="0" tIns="263525" rIns="0" bIns="0" rtlCol="0" vert="horz">
            <a:spAutoFit/>
          </a:bodyPr>
          <a:lstStyle/>
          <a:p>
            <a:pPr marL="706755">
              <a:lnSpc>
                <a:spcPct val="100000"/>
              </a:lnSpc>
              <a:spcBef>
                <a:spcPts val="2075"/>
              </a:spcBef>
              <a:tabLst>
                <a:tab pos="1779905" algn="l"/>
                <a:tab pos="2659380" algn="l"/>
              </a:tabLst>
            </a:pPr>
            <a:r>
              <a:rPr dirty="0" sz="3200" spc="-50" b="1">
                <a:solidFill>
                  <a:srgbClr val="009999"/>
                </a:solidFill>
                <a:latin typeface="Times New Roman"/>
                <a:cs typeface="Times New Roman"/>
              </a:rPr>
              <a:t>2</a:t>
            </a:r>
            <a:r>
              <a:rPr dirty="0" sz="3200" b="1">
                <a:solidFill>
                  <a:srgbClr val="009999"/>
                </a:solidFill>
                <a:latin typeface="Times New Roman"/>
                <a:cs typeface="Times New Roman"/>
              </a:rPr>
              <a:t>	</a:t>
            </a:r>
            <a:r>
              <a:rPr dirty="0" sz="3200" spc="-25" b="1">
                <a:solidFill>
                  <a:srgbClr val="009999"/>
                </a:solidFill>
                <a:latin typeface="Times New Roman"/>
                <a:cs typeface="Times New Roman"/>
              </a:rPr>
              <a:t>3.5</a:t>
            </a:r>
            <a:r>
              <a:rPr dirty="0" sz="3200" b="1">
                <a:solidFill>
                  <a:srgbClr val="009999"/>
                </a:solidFill>
                <a:latin typeface="Times New Roman"/>
                <a:cs typeface="Times New Roman"/>
              </a:rPr>
              <a:t>	</a:t>
            </a:r>
            <a:r>
              <a:rPr dirty="0" sz="3200" spc="-25" b="1">
                <a:solidFill>
                  <a:srgbClr val="009999"/>
                </a:solidFill>
                <a:latin typeface="Times New Roman"/>
                <a:cs typeface="Times New Roman"/>
              </a:rPr>
              <a:t>4.5</a:t>
            </a:r>
            <a:endParaRPr sz="3200">
              <a:latin typeface="Times New Roman"/>
              <a:cs typeface="Times New Roman"/>
            </a:endParaRPr>
          </a:p>
          <a:p>
            <a:pPr algn="r" marR="5080">
              <a:lnSpc>
                <a:spcPct val="100000"/>
              </a:lnSpc>
              <a:spcBef>
                <a:spcPts val="860"/>
              </a:spcBef>
            </a:pPr>
            <a:r>
              <a:rPr dirty="0" sz="1400" spc="-20">
                <a:latin typeface="Arial"/>
                <a:cs typeface="Arial"/>
              </a:rPr>
              <a:t>QALYs </a:t>
            </a:r>
            <a:r>
              <a:rPr dirty="0" sz="1400">
                <a:latin typeface="Arial"/>
                <a:cs typeface="Arial"/>
              </a:rPr>
              <a:t>=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2x1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+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1.5x0.7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+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1x0.3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+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2.5x0.9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=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spc="-25">
                <a:latin typeface="Arial"/>
                <a:cs typeface="Arial"/>
              </a:rPr>
              <a:t>5.6</a:t>
            </a:r>
            <a:endParaRPr sz="1400">
              <a:latin typeface="Arial"/>
              <a:cs typeface="Arial"/>
            </a:endParaRPr>
          </a:p>
          <a:p>
            <a:pPr algn="r" marR="40640">
              <a:lnSpc>
                <a:spcPct val="100000"/>
              </a:lnSpc>
              <a:spcBef>
                <a:spcPts val="819"/>
              </a:spcBef>
            </a:pPr>
            <a:r>
              <a:rPr dirty="0" sz="1400" b="1" i="1">
                <a:latin typeface="Arial"/>
                <a:cs typeface="Arial"/>
              </a:rPr>
              <a:t>from</a:t>
            </a:r>
            <a:r>
              <a:rPr dirty="0" sz="1400" spc="-45" b="1" i="1">
                <a:latin typeface="Arial"/>
                <a:cs typeface="Arial"/>
              </a:rPr>
              <a:t> </a:t>
            </a:r>
            <a:r>
              <a:rPr dirty="0" sz="1400" b="1" i="1">
                <a:latin typeface="Arial"/>
                <a:cs typeface="Arial"/>
              </a:rPr>
              <a:t>Peter</a:t>
            </a:r>
            <a:r>
              <a:rPr dirty="0" sz="1400" spc="-40" b="1" i="1">
                <a:latin typeface="Arial"/>
                <a:cs typeface="Arial"/>
              </a:rPr>
              <a:t> </a:t>
            </a:r>
            <a:r>
              <a:rPr dirty="0" sz="1400" b="1" i="1">
                <a:latin typeface="Arial"/>
                <a:cs typeface="Arial"/>
              </a:rPr>
              <a:t>Neumann</a:t>
            </a:r>
            <a:r>
              <a:rPr dirty="0" sz="1400" i="1">
                <a:latin typeface="Arial"/>
                <a:cs typeface="Arial"/>
              </a:rPr>
              <a:t>,</a:t>
            </a:r>
            <a:r>
              <a:rPr dirty="0" sz="1400" spc="-45" i="1">
                <a:latin typeface="Arial"/>
                <a:cs typeface="Arial"/>
              </a:rPr>
              <a:t> </a:t>
            </a:r>
            <a:r>
              <a:rPr dirty="0" sz="1400" spc="-10" i="1">
                <a:latin typeface="Arial"/>
                <a:cs typeface="Arial"/>
              </a:rPr>
              <a:t>Tufts</a:t>
            </a:r>
            <a:r>
              <a:rPr dirty="0" sz="1400" spc="-45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Medical</a:t>
            </a:r>
            <a:r>
              <a:rPr dirty="0" sz="1400" spc="-45" i="1">
                <a:latin typeface="Arial"/>
                <a:cs typeface="Arial"/>
              </a:rPr>
              <a:t> </a:t>
            </a:r>
            <a:r>
              <a:rPr dirty="0" sz="1400" spc="-10" i="1">
                <a:latin typeface="Arial"/>
                <a:cs typeface="Arial"/>
              </a:rPr>
              <a:t>Center</a:t>
            </a:r>
            <a:endParaRPr sz="1400">
              <a:latin typeface="Arial"/>
              <a:cs typeface="Arial"/>
            </a:endParaRPr>
          </a:p>
        </p:txBody>
      </p: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1727203" y="1600203"/>
          <a:ext cx="5765165" cy="27292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18615"/>
                <a:gridCol w="1212215"/>
                <a:gridCol w="825499"/>
                <a:gridCol w="2017395"/>
              </a:tblGrid>
              <a:tr h="228600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400" spc="-25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1.0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333399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53340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333399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 marL="48260">
                        <a:lnSpc>
                          <a:spcPct val="100000"/>
                        </a:lnSpc>
                      </a:pPr>
                      <a:r>
                        <a:rPr dirty="0" sz="1400" spc="-25">
                          <a:latin typeface="Times New Roman"/>
                          <a:cs typeface="Times New Roman"/>
                        </a:rPr>
                        <a:t>0.9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CC00"/>
                    </a:solidFill>
                  </a:tcPr>
                </a:tc>
              </a:tr>
              <a:tr h="114300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333399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69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 marR="89535">
                        <a:lnSpc>
                          <a:spcPct val="100000"/>
                        </a:lnSpc>
                      </a:pPr>
                      <a:r>
                        <a:rPr dirty="0" sz="1400" spc="-25">
                          <a:latin typeface="Times New Roman"/>
                          <a:cs typeface="Times New Roman"/>
                        </a:rPr>
                        <a:t>0.7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CC00"/>
                    </a:solidFill>
                  </a:tcPr>
                </a:tc>
              </a:tr>
              <a:tr h="82423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333399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r>
                        <a:rPr dirty="0" sz="1400" spc="-25">
                          <a:latin typeface="Times New Roman"/>
                          <a:cs typeface="Times New Roman"/>
                        </a:rPr>
                        <a:t>0.3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11430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CCFF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99CC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81000" y="152400"/>
            <a:ext cx="8358505" cy="6101080"/>
            <a:chOff x="381000" y="152400"/>
            <a:chExt cx="8358505" cy="61010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1000" y="152400"/>
              <a:ext cx="8358187" cy="610076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60887" y="4729162"/>
              <a:ext cx="4114800" cy="1524000"/>
            </a:xfrm>
            <a:custGeom>
              <a:avLst/>
              <a:gdLst/>
              <a:ahLst/>
              <a:cxnLst/>
              <a:rect l="l" t="t" r="r" b="b"/>
              <a:pathLst>
                <a:path w="4114800" h="1524000">
                  <a:moveTo>
                    <a:pt x="4114800" y="0"/>
                  </a:moveTo>
                  <a:lnTo>
                    <a:pt x="0" y="0"/>
                  </a:lnTo>
                  <a:lnTo>
                    <a:pt x="0" y="1524000"/>
                  </a:lnTo>
                  <a:lnTo>
                    <a:pt x="4114800" y="1524000"/>
                  </a:lnTo>
                  <a:lnTo>
                    <a:pt x="4114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2350452" y="6546653"/>
            <a:ext cx="1370965" cy="171450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1000" spc="-10">
                <a:latin typeface="Arial Narrow"/>
                <a:cs typeface="Arial Narrow"/>
                <a:hlinkClick r:id="rId3"/>
              </a:rPr>
              <a:t>www.healthmeasurement.org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3249" y="-112955"/>
            <a:ext cx="9070975" cy="6971030"/>
            <a:chOff x="73249" y="-112955"/>
            <a:chExt cx="9070975" cy="69710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249" y="0"/>
              <a:ext cx="907075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967859" y="-112955"/>
              <a:ext cx="781685" cy="781685"/>
            </a:xfrm>
            <a:custGeom>
              <a:avLst/>
              <a:gdLst/>
              <a:ahLst/>
              <a:cxnLst/>
              <a:rect l="l" t="t" r="r" b="b"/>
              <a:pathLst>
                <a:path w="781684" h="781685">
                  <a:moveTo>
                    <a:pt x="0" y="0"/>
                  </a:moveTo>
                  <a:lnTo>
                    <a:pt x="781328" y="0"/>
                  </a:lnTo>
                  <a:lnTo>
                    <a:pt x="781328" y="781675"/>
                  </a:lnTo>
                  <a:lnTo>
                    <a:pt x="0" y="7816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7187608" y="271775"/>
              <a:ext cx="772795" cy="0"/>
            </a:xfrm>
            <a:custGeom>
              <a:avLst/>
              <a:gdLst/>
              <a:ahLst/>
              <a:cxnLst/>
              <a:rect l="l" t="t" r="r" b="b"/>
              <a:pathLst>
                <a:path w="772795" h="0">
                  <a:moveTo>
                    <a:pt x="0" y="0"/>
                  </a:moveTo>
                  <a:lnTo>
                    <a:pt x="772171" y="0"/>
                  </a:lnTo>
                </a:path>
              </a:pathLst>
            </a:custGeom>
            <a:ln w="3358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2405" y="247348"/>
              <a:ext cx="903605" cy="0"/>
            </a:xfrm>
            <a:custGeom>
              <a:avLst/>
              <a:gdLst/>
              <a:ahLst/>
              <a:cxnLst/>
              <a:rect l="l" t="t" r="r" b="b"/>
              <a:pathLst>
                <a:path w="903605" h="0">
                  <a:moveTo>
                    <a:pt x="0" y="0"/>
                  </a:moveTo>
                  <a:lnTo>
                    <a:pt x="903410" y="0"/>
                  </a:lnTo>
                </a:path>
              </a:pathLst>
            </a:custGeom>
            <a:ln w="213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2458518" y="485282"/>
            <a:ext cx="271145" cy="75120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750" spc="-765">
                <a:solidFill>
                  <a:srgbClr val="343434"/>
                </a:solidFill>
                <a:latin typeface="Arial"/>
                <a:cs typeface="Arial"/>
              </a:rPr>
              <a:t>0</a:t>
            </a:r>
            <a:endParaRPr sz="47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83497" y="895204"/>
            <a:ext cx="452755" cy="6362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000" spc="-310">
                <a:solidFill>
                  <a:srgbClr val="343434"/>
                </a:solidFill>
                <a:latin typeface="Arial"/>
                <a:cs typeface="Arial"/>
              </a:rPr>
              <a:t>•••</a:t>
            </a:r>
            <a:endParaRPr sz="4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70830" y="6459805"/>
            <a:ext cx="121920" cy="4152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550" spc="-85">
                <a:solidFill>
                  <a:srgbClr val="494949"/>
                </a:solidFill>
                <a:latin typeface="Arial"/>
                <a:cs typeface="Arial"/>
              </a:rPr>
              <a:t>•</a:t>
            </a:r>
            <a:endParaRPr sz="2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5570" y="5666329"/>
            <a:ext cx="321945" cy="16510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900">
                <a:latin typeface="Arial"/>
                <a:cs typeface="Arial"/>
              </a:rPr>
              <a:t>35-</a:t>
            </a:r>
            <a:r>
              <a:rPr dirty="0" sz="900" spc="-25">
                <a:latin typeface="Arial"/>
                <a:cs typeface="Arial"/>
              </a:rPr>
              <a:t>44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63842" y="5666329"/>
            <a:ext cx="321945" cy="16510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900">
                <a:latin typeface="Arial"/>
                <a:cs typeface="Arial"/>
              </a:rPr>
              <a:t>45-</a:t>
            </a:r>
            <a:r>
              <a:rPr dirty="0" sz="900" spc="-25">
                <a:latin typeface="Arial"/>
                <a:cs typeface="Arial"/>
              </a:rPr>
              <a:t>54</a:t>
            </a:r>
            <a:endParaRPr sz="9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43407" y="5666329"/>
            <a:ext cx="330835" cy="16510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900">
                <a:latin typeface="Arial"/>
                <a:cs typeface="Arial"/>
              </a:rPr>
              <a:t>55-</a:t>
            </a:r>
            <a:r>
              <a:rPr dirty="0" sz="900" spc="-25">
                <a:latin typeface="Arial"/>
                <a:cs typeface="Arial"/>
              </a:rPr>
              <a:t>64</a:t>
            </a:r>
            <a:endParaRPr sz="9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31679" y="5666329"/>
            <a:ext cx="330835" cy="16510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900">
                <a:latin typeface="Arial"/>
                <a:cs typeface="Arial"/>
              </a:rPr>
              <a:t>65-</a:t>
            </a:r>
            <a:r>
              <a:rPr dirty="0" sz="900" spc="-25">
                <a:latin typeface="Arial"/>
                <a:cs typeface="Arial"/>
              </a:rPr>
              <a:t>74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19718" y="5666329"/>
            <a:ext cx="321945" cy="16510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900">
                <a:latin typeface="Arial"/>
                <a:cs typeface="Arial"/>
              </a:rPr>
              <a:t>75-</a:t>
            </a:r>
            <a:r>
              <a:rPr dirty="0" sz="900" spc="-25">
                <a:latin typeface="Arial"/>
                <a:cs typeface="Arial"/>
              </a:rPr>
              <a:t>89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77265" y="5174478"/>
            <a:ext cx="248920" cy="16510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900" spc="-20">
                <a:latin typeface="Arial"/>
                <a:cs typeface="Arial"/>
              </a:rPr>
              <a:t>0.60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7265" y="4530519"/>
            <a:ext cx="248920" cy="16510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900" spc="-20">
                <a:latin typeface="Arial"/>
                <a:cs typeface="Arial"/>
              </a:rPr>
              <a:t>0.65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77265" y="3886444"/>
            <a:ext cx="248920" cy="16510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900" spc="-20">
                <a:latin typeface="Arial"/>
                <a:cs typeface="Arial"/>
              </a:rPr>
              <a:t>0.70</a:t>
            </a:r>
            <a:endParaRPr sz="9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7265" y="3242601"/>
            <a:ext cx="248920" cy="16510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900" spc="-20">
                <a:latin typeface="Arial"/>
                <a:cs typeface="Arial"/>
              </a:rPr>
              <a:t>0.75</a:t>
            </a:r>
            <a:endParaRPr sz="9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77265" y="2589702"/>
            <a:ext cx="248920" cy="16510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900" spc="-20">
                <a:latin typeface="Arial"/>
                <a:cs typeface="Arial"/>
              </a:rPr>
              <a:t>0.80</a:t>
            </a:r>
            <a:endParaRPr sz="9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7265" y="1945627"/>
            <a:ext cx="248920" cy="16510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900" spc="-20">
                <a:latin typeface="Arial"/>
                <a:cs typeface="Arial"/>
              </a:rPr>
              <a:t>0.85</a:t>
            </a:r>
            <a:endParaRPr sz="9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77265" y="1302017"/>
            <a:ext cx="248920" cy="16510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900" spc="-20">
                <a:latin typeface="Arial"/>
                <a:cs typeface="Arial"/>
              </a:rPr>
              <a:t>0.90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862638" y="1404189"/>
            <a:ext cx="3490595" cy="4261485"/>
            <a:chOff x="862638" y="1404189"/>
            <a:chExt cx="3490595" cy="4261485"/>
          </a:xfrm>
        </p:grpSpPr>
        <p:sp>
          <p:nvSpPr>
            <p:cNvPr id="15" name="object 15"/>
            <p:cNvSpPr/>
            <p:nvPr/>
          </p:nvSpPr>
          <p:spPr>
            <a:xfrm>
              <a:off x="916210" y="5611795"/>
              <a:ext cx="0" cy="26670"/>
            </a:xfrm>
            <a:custGeom>
              <a:avLst/>
              <a:gdLst/>
              <a:ahLst/>
              <a:cxnLst/>
              <a:rect l="l" t="t" r="r" b="b"/>
              <a:pathLst>
                <a:path w="0" h="26670">
                  <a:moveTo>
                    <a:pt x="0" y="26674"/>
                  </a:moveTo>
                  <a:lnTo>
                    <a:pt x="0" y="0"/>
                  </a:lnTo>
                </a:path>
              </a:pathLst>
            </a:custGeom>
            <a:ln w="89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264821" y="5611795"/>
              <a:ext cx="0" cy="53975"/>
            </a:xfrm>
            <a:custGeom>
              <a:avLst/>
              <a:gdLst/>
              <a:ahLst/>
              <a:cxnLst/>
              <a:rect l="l" t="t" r="r" b="b"/>
              <a:pathLst>
                <a:path w="0" h="53975">
                  <a:moveTo>
                    <a:pt x="0" y="53472"/>
                  </a:moveTo>
                  <a:lnTo>
                    <a:pt x="0" y="0"/>
                  </a:lnTo>
                </a:path>
              </a:pathLst>
            </a:custGeom>
            <a:ln w="89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1604439" y="5611795"/>
              <a:ext cx="0" cy="26670"/>
            </a:xfrm>
            <a:custGeom>
              <a:avLst/>
              <a:gdLst/>
              <a:ahLst/>
              <a:cxnLst/>
              <a:rect l="l" t="t" r="r" b="b"/>
              <a:pathLst>
                <a:path w="0" h="26670">
                  <a:moveTo>
                    <a:pt x="0" y="26674"/>
                  </a:moveTo>
                  <a:lnTo>
                    <a:pt x="0" y="0"/>
                  </a:lnTo>
                </a:path>
              </a:pathLst>
            </a:custGeom>
            <a:ln w="89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1944056" y="5611795"/>
              <a:ext cx="0" cy="53975"/>
            </a:xfrm>
            <a:custGeom>
              <a:avLst/>
              <a:gdLst/>
              <a:ahLst/>
              <a:cxnLst/>
              <a:rect l="l" t="t" r="r" b="b"/>
              <a:pathLst>
                <a:path w="0" h="53975">
                  <a:moveTo>
                    <a:pt x="0" y="53472"/>
                  </a:moveTo>
                  <a:lnTo>
                    <a:pt x="0" y="0"/>
                  </a:lnTo>
                </a:path>
              </a:pathLst>
            </a:custGeom>
            <a:ln w="89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2292605" y="5611795"/>
              <a:ext cx="0" cy="26670"/>
            </a:xfrm>
            <a:custGeom>
              <a:avLst/>
              <a:gdLst/>
              <a:ahLst/>
              <a:cxnLst/>
              <a:rect l="l" t="t" r="r" b="b"/>
              <a:pathLst>
                <a:path w="0" h="26670">
                  <a:moveTo>
                    <a:pt x="0" y="26674"/>
                  </a:moveTo>
                  <a:lnTo>
                    <a:pt x="0" y="0"/>
                  </a:lnTo>
                </a:path>
              </a:pathLst>
            </a:custGeom>
            <a:ln w="89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2632222" y="5611795"/>
              <a:ext cx="0" cy="53975"/>
            </a:xfrm>
            <a:custGeom>
              <a:avLst/>
              <a:gdLst/>
              <a:ahLst/>
              <a:cxnLst/>
              <a:rect l="l" t="t" r="r" b="b"/>
              <a:pathLst>
                <a:path w="0" h="53975">
                  <a:moveTo>
                    <a:pt x="0" y="53472"/>
                  </a:moveTo>
                  <a:lnTo>
                    <a:pt x="0" y="0"/>
                  </a:lnTo>
                </a:path>
              </a:pathLst>
            </a:custGeom>
            <a:ln w="89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2971840" y="5611795"/>
              <a:ext cx="0" cy="26670"/>
            </a:xfrm>
            <a:custGeom>
              <a:avLst/>
              <a:gdLst/>
              <a:ahLst/>
              <a:cxnLst/>
              <a:rect l="l" t="t" r="r" b="b"/>
              <a:pathLst>
                <a:path w="0" h="26670">
                  <a:moveTo>
                    <a:pt x="0" y="26674"/>
                  </a:moveTo>
                  <a:lnTo>
                    <a:pt x="0" y="0"/>
                  </a:lnTo>
                </a:path>
              </a:pathLst>
            </a:custGeom>
            <a:ln w="89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3320388" y="5611795"/>
              <a:ext cx="0" cy="53975"/>
            </a:xfrm>
            <a:custGeom>
              <a:avLst/>
              <a:gdLst/>
              <a:ahLst/>
              <a:cxnLst/>
              <a:rect l="l" t="t" r="r" b="b"/>
              <a:pathLst>
                <a:path w="0" h="53975">
                  <a:moveTo>
                    <a:pt x="0" y="53472"/>
                  </a:moveTo>
                  <a:lnTo>
                    <a:pt x="0" y="0"/>
                  </a:lnTo>
                </a:path>
              </a:pathLst>
            </a:custGeom>
            <a:ln w="89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3660378" y="5611795"/>
              <a:ext cx="0" cy="26670"/>
            </a:xfrm>
            <a:custGeom>
              <a:avLst/>
              <a:gdLst/>
              <a:ahLst/>
              <a:cxnLst/>
              <a:rect l="l" t="t" r="r" b="b"/>
              <a:pathLst>
                <a:path w="0" h="26670">
                  <a:moveTo>
                    <a:pt x="0" y="26674"/>
                  </a:moveTo>
                  <a:lnTo>
                    <a:pt x="0" y="0"/>
                  </a:lnTo>
                </a:path>
              </a:pathLst>
            </a:custGeom>
            <a:ln w="89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4008926" y="5611795"/>
              <a:ext cx="0" cy="53975"/>
            </a:xfrm>
            <a:custGeom>
              <a:avLst/>
              <a:gdLst/>
              <a:ahLst/>
              <a:cxnLst/>
              <a:rect l="l" t="t" r="r" b="b"/>
              <a:pathLst>
                <a:path w="0" h="53975">
                  <a:moveTo>
                    <a:pt x="0" y="53472"/>
                  </a:moveTo>
                  <a:lnTo>
                    <a:pt x="0" y="0"/>
                  </a:lnTo>
                </a:path>
              </a:pathLst>
            </a:custGeom>
            <a:ln w="89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4348544" y="5611795"/>
              <a:ext cx="0" cy="26670"/>
            </a:xfrm>
            <a:custGeom>
              <a:avLst/>
              <a:gdLst/>
              <a:ahLst/>
              <a:cxnLst/>
              <a:rect l="l" t="t" r="r" b="b"/>
              <a:pathLst>
                <a:path w="0" h="26670">
                  <a:moveTo>
                    <a:pt x="0" y="26674"/>
                  </a:moveTo>
                  <a:lnTo>
                    <a:pt x="0" y="0"/>
                  </a:lnTo>
                </a:path>
              </a:pathLst>
            </a:custGeom>
            <a:ln w="89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916210" y="5602863"/>
              <a:ext cx="3423920" cy="0"/>
            </a:xfrm>
            <a:custGeom>
              <a:avLst/>
              <a:gdLst/>
              <a:ahLst/>
              <a:cxnLst/>
              <a:rect l="l" t="t" r="r" b="b"/>
              <a:pathLst>
                <a:path w="3423920" h="0">
                  <a:moveTo>
                    <a:pt x="0" y="0"/>
                  </a:moveTo>
                  <a:lnTo>
                    <a:pt x="3423402" y="0"/>
                  </a:lnTo>
                </a:path>
              </a:pathLst>
            </a:custGeom>
            <a:ln w="89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889431" y="5602863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 h="0">
                  <a:moveTo>
                    <a:pt x="0" y="0"/>
                  </a:moveTo>
                  <a:lnTo>
                    <a:pt x="17849" y="0"/>
                  </a:lnTo>
                </a:path>
              </a:pathLst>
            </a:custGeom>
            <a:ln w="89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862638" y="5280909"/>
              <a:ext cx="45085" cy="0"/>
            </a:xfrm>
            <a:custGeom>
              <a:avLst/>
              <a:gdLst/>
              <a:ahLst/>
              <a:cxnLst/>
              <a:rect l="l" t="t" r="r" b="b"/>
              <a:pathLst>
                <a:path w="45084" h="0">
                  <a:moveTo>
                    <a:pt x="0" y="0"/>
                  </a:moveTo>
                  <a:lnTo>
                    <a:pt x="44641" y="0"/>
                  </a:lnTo>
                </a:path>
              </a:pathLst>
            </a:custGeom>
            <a:ln w="89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889431" y="4958831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 h="0">
                  <a:moveTo>
                    <a:pt x="0" y="0"/>
                  </a:moveTo>
                  <a:lnTo>
                    <a:pt x="17849" y="0"/>
                  </a:lnTo>
                </a:path>
              </a:pathLst>
            </a:custGeom>
            <a:ln w="89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862638" y="4637001"/>
              <a:ext cx="45085" cy="0"/>
            </a:xfrm>
            <a:custGeom>
              <a:avLst/>
              <a:gdLst/>
              <a:ahLst/>
              <a:cxnLst/>
              <a:rect l="l" t="t" r="r" b="b"/>
              <a:pathLst>
                <a:path w="45084" h="0">
                  <a:moveTo>
                    <a:pt x="0" y="0"/>
                  </a:moveTo>
                  <a:lnTo>
                    <a:pt x="44641" y="0"/>
                  </a:lnTo>
                </a:path>
              </a:pathLst>
            </a:custGeom>
            <a:ln w="89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889431" y="4315048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 h="0">
                  <a:moveTo>
                    <a:pt x="0" y="0"/>
                  </a:moveTo>
                  <a:lnTo>
                    <a:pt x="17849" y="0"/>
                  </a:lnTo>
                </a:path>
              </a:pathLst>
            </a:custGeom>
            <a:ln w="89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862638" y="3992970"/>
              <a:ext cx="45085" cy="0"/>
            </a:xfrm>
            <a:custGeom>
              <a:avLst/>
              <a:gdLst/>
              <a:ahLst/>
              <a:cxnLst/>
              <a:rect l="l" t="t" r="r" b="b"/>
              <a:pathLst>
                <a:path w="45084" h="0">
                  <a:moveTo>
                    <a:pt x="0" y="0"/>
                  </a:moveTo>
                  <a:lnTo>
                    <a:pt x="44641" y="0"/>
                  </a:lnTo>
                </a:path>
              </a:pathLst>
            </a:custGeom>
            <a:ln w="89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889431" y="3671140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 h="0">
                  <a:moveTo>
                    <a:pt x="0" y="0"/>
                  </a:moveTo>
                  <a:lnTo>
                    <a:pt x="17849" y="0"/>
                  </a:lnTo>
                </a:path>
              </a:pathLst>
            </a:custGeom>
            <a:ln w="89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862638" y="3340254"/>
              <a:ext cx="45085" cy="0"/>
            </a:xfrm>
            <a:custGeom>
              <a:avLst/>
              <a:gdLst/>
              <a:ahLst/>
              <a:cxnLst/>
              <a:rect l="l" t="t" r="r" b="b"/>
              <a:pathLst>
                <a:path w="45084" h="0">
                  <a:moveTo>
                    <a:pt x="0" y="0"/>
                  </a:moveTo>
                  <a:lnTo>
                    <a:pt x="44641" y="0"/>
                  </a:lnTo>
                </a:path>
              </a:pathLst>
            </a:custGeom>
            <a:ln w="89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889431" y="3018176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 h="0">
                  <a:moveTo>
                    <a:pt x="0" y="0"/>
                  </a:moveTo>
                  <a:lnTo>
                    <a:pt x="17849" y="0"/>
                  </a:lnTo>
                </a:path>
              </a:pathLst>
            </a:custGeom>
            <a:ln w="89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862638" y="2696346"/>
              <a:ext cx="45085" cy="0"/>
            </a:xfrm>
            <a:custGeom>
              <a:avLst/>
              <a:gdLst/>
              <a:ahLst/>
              <a:cxnLst/>
              <a:rect l="l" t="t" r="r" b="b"/>
              <a:pathLst>
                <a:path w="45084" h="0">
                  <a:moveTo>
                    <a:pt x="0" y="0"/>
                  </a:moveTo>
                  <a:lnTo>
                    <a:pt x="44641" y="0"/>
                  </a:lnTo>
                </a:path>
              </a:pathLst>
            </a:custGeom>
            <a:ln w="89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889431" y="2374393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 h="0">
                  <a:moveTo>
                    <a:pt x="0" y="0"/>
                  </a:moveTo>
                  <a:lnTo>
                    <a:pt x="17849" y="0"/>
                  </a:lnTo>
                </a:path>
              </a:pathLst>
            </a:custGeom>
            <a:ln w="89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862638" y="2052315"/>
              <a:ext cx="45085" cy="0"/>
            </a:xfrm>
            <a:custGeom>
              <a:avLst/>
              <a:gdLst/>
              <a:ahLst/>
              <a:cxnLst/>
              <a:rect l="l" t="t" r="r" b="b"/>
              <a:pathLst>
                <a:path w="45084" h="0">
                  <a:moveTo>
                    <a:pt x="0" y="0"/>
                  </a:moveTo>
                  <a:lnTo>
                    <a:pt x="44641" y="0"/>
                  </a:lnTo>
                </a:path>
              </a:pathLst>
            </a:custGeom>
            <a:ln w="89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889431" y="1730485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 h="0">
                  <a:moveTo>
                    <a:pt x="0" y="0"/>
                  </a:moveTo>
                  <a:lnTo>
                    <a:pt x="17849" y="0"/>
                  </a:lnTo>
                </a:path>
              </a:pathLst>
            </a:custGeom>
            <a:ln w="89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862638" y="1408655"/>
              <a:ext cx="45085" cy="0"/>
            </a:xfrm>
            <a:custGeom>
              <a:avLst/>
              <a:gdLst/>
              <a:ahLst/>
              <a:cxnLst/>
              <a:rect l="l" t="t" r="r" b="b"/>
              <a:pathLst>
                <a:path w="45084" h="0">
                  <a:moveTo>
                    <a:pt x="0" y="0"/>
                  </a:moveTo>
                  <a:lnTo>
                    <a:pt x="44641" y="0"/>
                  </a:lnTo>
                </a:path>
              </a:pathLst>
            </a:custGeom>
            <a:ln w="89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916210" y="1417588"/>
              <a:ext cx="0" cy="4185285"/>
            </a:xfrm>
            <a:custGeom>
              <a:avLst/>
              <a:gdLst/>
              <a:ahLst/>
              <a:cxnLst/>
              <a:rect l="l" t="t" r="r" b="b"/>
              <a:pathLst>
                <a:path w="0" h="4185285">
                  <a:moveTo>
                    <a:pt x="0" y="4185274"/>
                  </a:moveTo>
                  <a:lnTo>
                    <a:pt x="0" y="0"/>
                  </a:lnTo>
                </a:path>
              </a:pathLst>
            </a:custGeom>
            <a:ln w="89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1273752" y="1533591"/>
              <a:ext cx="670560" cy="259715"/>
            </a:xfrm>
            <a:custGeom>
              <a:avLst/>
              <a:gdLst/>
              <a:ahLst/>
              <a:cxnLst/>
              <a:rect l="l" t="t" r="r" b="b"/>
              <a:pathLst>
                <a:path w="670560" h="259714">
                  <a:moveTo>
                    <a:pt x="670304" y="259423"/>
                  </a:moveTo>
                  <a:lnTo>
                    <a:pt x="0" y="0"/>
                  </a:lnTo>
                </a:path>
              </a:pathLst>
            </a:custGeom>
            <a:ln w="89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1952987" y="1793015"/>
              <a:ext cx="679450" cy="384810"/>
            </a:xfrm>
            <a:custGeom>
              <a:avLst/>
              <a:gdLst/>
              <a:ahLst/>
              <a:cxnLst/>
              <a:rect l="l" t="t" r="r" b="b"/>
              <a:pathLst>
                <a:path w="679450" h="384810">
                  <a:moveTo>
                    <a:pt x="679235" y="384607"/>
                  </a:moveTo>
                  <a:lnTo>
                    <a:pt x="0" y="0"/>
                  </a:lnTo>
                </a:path>
              </a:pathLst>
            </a:custGeom>
            <a:ln w="89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2641153" y="2177622"/>
              <a:ext cx="679450" cy="0"/>
            </a:xfrm>
            <a:custGeom>
              <a:avLst/>
              <a:gdLst/>
              <a:ahLst/>
              <a:cxnLst/>
              <a:rect l="l" t="t" r="r" b="b"/>
              <a:pathLst>
                <a:path w="679450" h="0">
                  <a:moveTo>
                    <a:pt x="679235" y="0"/>
                  </a:moveTo>
                  <a:lnTo>
                    <a:pt x="0" y="0"/>
                  </a:lnTo>
                </a:path>
              </a:pathLst>
            </a:custGeom>
            <a:ln w="89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3329691" y="2177622"/>
              <a:ext cx="679450" cy="259715"/>
            </a:xfrm>
            <a:custGeom>
              <a:avLst/>
              <a:gdLst/>
              <a:ahLst/>
              <a:cxnLst/>
              <a:rect l="l" t="t" r="r" b="b"/>
              <a:pathLst>
                <a:path w="679450" h="259714">
                  <a:moveTo>
                    <a:pt x="679235" y="259299"/>
                  </a:moveTo>
                  <a:lnTo>
                    <a:pt x="0" y="0"/>
                  </a:lnTo>
                </a:path>
              </a:pathLst>
            </a:custGeom>
            <a:ln w="89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1224595" y="1493406"/>
              <a:ext cx="62865" cy="62865"/>
            </a:xfrm>
            <a:custGeom>
              <a:avLst/>
              <a:gdLst/>
              <a:ahLst/>
              <a:cxnLst/>
              <a:rect l="l" t="t" r="r" b="b"/>
              <a:pathLst>
                <a:path w="62865" h="62865">
                  <a:moveTo>
                    <a:pt x="62503" y="0"/>
                  </a:moveTo>
                  <a:lnTo>
                    <a:pt x="0" y="0"/>
                  </a:lnTo>
                  <a:lnTo>
                    <a:pt x="0" y="62517"/>
                  </a:lnTo>
                  <a:lnTo>
                    <a:pt x="62503" y="62517"/>
                  </a:lnTo>
                  <a:lnTo>
                    <a:pt x="625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1224595" y="1493406"/>
              <a:ext cx="62865" cy="62865"/>
            </a:xfrm>
            <a:custGeom>
              <a:avLst/>
              <a:gdLst/>
              <a:ahLst/>
              <a:cxnLst/>
              <a:rect l="l" t="t" r="r" b="b"/>
              <a:pathLst>
                <a:path w="62865" h="62865">
                  <a:moveTo>
                    <a:pt x="0" y="62517"/>
                  </a:moveTo>
                  <a:lnTo>
                    <a:pt x="62503" y="62517"/>
                  </a:lnTo>
                  <a:lnTo>
                    <a:pt x="62503" y="0"/>
                  </a:lnTo>
                  <a:lnTo>
                    <a:pt x="0" y="0"/>
                  </a:lnTo>
                  <a:lnTo>
                    <a:pt x="0" y="62517"/>
                  </a:lnTo>
                  <a:close/>
                </a:path>
              </a:pathLst>
            </a:custGeom>
            <a:ln w="89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1912798" y="1752830"/>
              <a:ext cx="62865" cy="62865"/>
            </a:xfrm>
            <a:custGeom>
              <a:avLst/>
              <a:gdLst/>
              <a:ahLst/>
              <a:cxnLst/>
              <a:rect l="l" t="t" r="r" b="b"/>
              <a:pathLst>
                <a:path w="62864" h="62864">
                  <a:moveTo>
                    <a:pt x="62503" y="0"/>
                  </a:moveTo>
                  <a:lnTo>
                    <a:pt x="0" y="0"/>
                  </a:lnTo>
                  <a:lnTo>
                    <a:pt x="0" y="62517"/>
                  </a:lnTo>
                  <a:lnTo>
                    <a:pt x="62503" y="62517"/>
                  </a:lnTo>
                  <a:lnTo>
                    <a:pt x="625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1912798" y="1752830"/>
              <a:ext cx="62865" cy="62865"/>
            </a:xfrm>
            <a:custGeom>
              <a:avLst/>
              <a:gdLst/>
              <a:ahLst/>
              <a:cxnLst/>
              <a:rect l="l" t="t" r="r" b="b"/>
              <a:pathLst>
                <a:path w="62864" h="62864">
                  <a:moveTo>
                    <a:pt x="0" y="62517"/>
                  </a:moveTo>
                  <a:lnTo>
                    <a:pt x="62503" y="62517"/>
                  </a:lnTo>
                  <a:lnTo>
                    <a:pt x="62503" y="0"/>
                  </a:lnTo>
                  <a:lnTo>
                    <a:pt x="0" y="0"/>
                  </a:lnTo>
                  <a:lnTo>
                    <a:pt x="0" y="62517"/>
                  </a:lnTo>
                  <a:close/>
                </a:path>
              </a:pathLst>
            </a:custGeom>
            <a:ln w="89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2600964" y="2146370"/>
              <a:ext cx="53975" cy="62865"/>
            </a:xfrm>
            <a:custGeom>
              <a:avLst/>
              <a:gdLst/>
              <a:ahLst/>
              <a:cxnLst/>
              <a:rect l="l" t="t" r="r" b="b"/>
              <a:pathLst>
                <a:path w="53975" h="62864">
                  <a:moveTo>
                    <a:pt x="53572" y="0"/>
                  </a:moveTo>
                  <a:lnTo>
                    <a:pt x="0" y="0"/>
                  </a:lnTo>
                  <a:lnTo>
                    <a:pt x="0" y="62517"/>
                  </a:lnTo>
                  <a:lnTo>
                    <a:pt x="53572" y="62517"/>
                  </a:lnTo>
                  <a:lnTo>
                    <a:pt x="5357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2600964" y="2146370"/>
              <a:ext cx="53975" cy="62865"/>
            </a:xfrm>
            <a:custGeom>
              <a:avLst/>
              <a:gdLst/>
              <a:ahLst/>
              <a:cxnLst/>
              <a:rect l="l" t="t" r="r" b="b"/>
              <a:pathLst>
                <a:path w="53975" h="62864">
                  <a:moveTo>
                    <a:pt x="0" y="62517"/>
                  </a:moveTo>
                  <a:lnTo>
                    <a:pt x="53572" y="62517"/>
                  </a:lnTo>
                  <a:lnTo>
                    <a:pt x="53572" y="0"/>
                  </a:lnTo>
                  <a:lnTo>
                    <a:pt x="0" y="0"/>
                  </a:lnTo>
                  <a:lnTo>
                    <a:pt x="0" y="62517"/>
                  </a:lnTo>
                  <a:close/>
                </a:path>
              </a:pathLst>
            </a:custGeom>
            <a:ln w="89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3280324" y="2146370"/>
              <a:ext cx="62865" cy="62865"/>
            </a:xfrm>
            <a:custGeom>
              <a:avLst/>
              <a:gdLst/>
              <a:ahLst/>
              <a:cxnLst/>
              <a:rect l="l" t="t" r="r" b="b"/>
              <a:pathLst>
                <a:path w="62864" h="62864">
                  <a:moveTo>
                    <a:pt x="62813" y="0"/>
                  </a:moveTo>
                  <a:lnTo>
                    <a:pt x="0" y="0"/>
                  </a:lnTo>
                  <a:lnTo>
                    <a:pt x="0" y="62517"/>
                  </a:lnTo>
                  <a:lnTo>
                    <a:pt x="62813" y="62517"/>
                  </a:lnTo>
                  <a:lnTo>
                    <a:pt x="6281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3280324" y="2146370"/>
              <a:ext cx="62865" cy="62865"/>
            </a:xfrm>
            <a:custGeom>
              <a:avLst/>
              <a:gdLst/>
              <a:ahLst/>
              <a:cxnLst/>
              <a:rect l="l" t="t" r="r" b="b"/>
              <a:pathLst>
                <a:path w="62864" h="62864">
                  <a:moveTo>
                    <a:pt x="0" y="62517"/>
                  </a:moveTo>
                  <a:lnTo>
                    <a:pt x="62813" y="62517"/>
                  </a:lnTo>
                  <a:lnTo>
                    <a:pt x="62813" y="0"/>
                  </a:lnTo>
                  <a:lnTo>
                    <a:pt x="0" y="0"/>
                  </a:lnTo>
                  <a:lnTo>
                    <a:pt x="0" y="62517"/>
                  </a:lnTo>
                  <a:close/>
                </a:path>
              </a:pathLst>
            </a:custGeom>
            <a:ln w="89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3968738" y="2405670"/>
              <a:ext cx="62865" cy="62865"/>
            </a:xfrm>
            <a:custGeom>
              <a:avLst/>
              <a:gdLst/>
              <a:ahLst/>
              <a:cxnLst/>
              <a:rect l="l" t="t" r="r" b="b"/>
              <a:pathLst>
                <a:path w="62864" h="62864">
                  <a:moveTo>
                    <a:pt x="62503" y="0"/>
                  </a:moveTo>
                  <a:lnTo>
                    <a:pt x="0" y="0"/>
                  </a:lnTo>
                  <a:lnTo>
                    <a:pt x="0" y="62517"/>
                  </a:lnTo>
                  <a:lnTo>
                    <a:pt x="62503" y="62517"/>
                  </a:lnTo>
                  <a:lnTo>
                    <a:pt x="625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3968738" y="2405670"/>
              <a:ext cx="62865" cy="62865"/>
            </a:xfrm>
            <a:custGeom>
              <a:avLst/>
              <a:gdLst/>
              <a:ahLst/>
              <a:cxnLst/>
              <a:rect l="l" t="t" r="r" b="b"/>
              <a:pathLst>
                <a:path w="62864" h="62864">
                  <a:moveTo>
                    <a:pt x="0" y="62517"/>
                  </a:moveTo>
                  <a:lnTo>
                    <a:pt x="62503" y="62517"/>
                  </a:lnTo>
                  <a:lnTo>
                    <a:pt x="62503" y="0"/>
                  </a:lnTo>
                  <a:lnTo>
                    <a:pt x="0" y="0"/>
                  </a:lnTo>
                  <a:lnTo>
                    <a:pt x="0" y="62517"/>
                  </a:lnTo>
                  <a:close/>
                </a:path>
              </a:pathLst>
            </a:custGeom>
            <a:ln w="89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1273752" y="1918323"/>
              <a:ext cx="670560" cy="259715"/>
            </a:xfrm>
            <a:custGeom>
              <a:avLst/>
              <a:gdLst/>
              <a:ahLst/>
              <a:cxnLst/>
              <a:rect l="l" t="t" r="r" b="b"/>
              <a:pathLst>
                <a:path w="670560" h="259714">
                  <a:moveTo>
                    <a:pt x="670304" y="259299"/>
                  </a:moveTo>
                  <a:lnTo>
                    <a:pt x="0" y="0"/>
                  </a:lnTo>
                </a:path>
              </a:pathLst>
            </a:custGeom>
            <a:ln w="893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1952987" y="2177622"/>
              <a:ext cx="679450" cy="393700"/>
            </a:xfrm>
            <a:custGeom>
              <a:avLst/>
              <a:gdLst/>
              <a:ahLst/>
              <a:cxnLst/>
              <a:rect l="l" t="t" r="r" b="b"/>
              <a:pathLst>
                <a:path w="679450" h="393700">
                  <a:moveTo>
                    <a:pt x="679235" y="393664"/>
                  </a:moveTo>
                  <a:lnTo>
                    <a:pt x="0" y="0"/>
                  </a:lnTo>
                </a:path>
              </a:pathLst>
            </a:custGeom>
            <a:ln w="893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2641153" y="2311615"/>
              <a:ext cx="679450" cy="259715"/>
            </a:xfrm>
            <a:custGeom>
              <a:avLst/>
              <a:gdLst/>
              <a:ahLst/>
              <a:cxnLst/>
              <a:rect l="l" t="t" r="r" b="b"/>
              <a:pathLst>
                <a:path w="679450" h="259714">
                  <a:moveTo>
                    <a:pt x="679235" y="0"/>
                  </a:moveTo>
                  <a:lnTo>
                    <a:pt x="0" y="259672"/>
                  </a:lnTo>
                </a:path>
              </a:pathLst>
            </a:custGeom>
            <a:ln w="893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3329691" y="2311615"/>
              <a:ext cx="679450" cy="125730"/>
            </a:xfrm>
            <a:custGeom>
              <a:avLst/>
              <a:gdLst/>
              <a:ahLst/>
              <a:cxnLst/>
              <a:rect l="l" t="t" r="r" b="b"/>
              <a:pathLst>
                <a:path w="679450" h="125730">
                  <a:moveTo>
                    <a:pt x="679235" y="125307"/>
                  </a:moveTo>
                  <a:lnTo>
                    <a:pt x="0" y="0"/>
                  </a:lnTo>
                </a:path>
              </a:pathLst>
            </a:custGeom>
            <a:ln w="893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0" name="object 6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20129" y="1873659"/>
              <a:ext cx="71484" cy="80394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99402" y="2132959"/>
              <a:ext cx="80378" cy="80394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87568" y="2526251"/>
              <a:ext cx="80378" cy="80766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75858" y="2266951"/>
              <a:ext cx="80626" cy="80766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64272" y="2392259"/>
              <a:ext cx="71447" cy="80394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1273752" y="2436922"/>
              <a:ext cx="670560" cy="134620"/>
            </a:xfrm>
            <a:custGeom>
              <a:avLst/>
              <a:gdLst/>
              <a:ahLst/>
              <a:cxnLst/>
              <a:rect l="l" t="t" r="r" b="b"/>
              <a:pathLst>
                <a:path w="670560" h="134619">
                  <a:moveTo>
                    <a:pt x="670304" y="0"/>
                  </a:moveTo>
                  <a:lnTo>
                    <a:pt x="0" y="134364"/>
                  </a:lnTo>
                </a:path>
              </a:pathLst>
            </a:custGeom>
            <a:ln w="893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1952987" y="2445855"/>
              <a:ext cx="679450" cy="644525"/>
            </a:xfrm>
            <a:custGeom>
              <a:avLst/>
              <a:gdLst/>
              <a:ahLst/>
              <a:cxnLst/>
              <a:rect l="l" t="t" r="r" b="b"/>
              <a:pathLst>
                <a:path w="679450" h="644525">
                  <a:moveTo>
                    <a:pt x="679235" y="644031"/>
                  </a:moveTo>
                  <a:lnTo>
                    <a:pt x="0" y="0"/>
                  </a:lnTo>
                </a:path>
              </a:pathLst>
            </a:custGeom>
            <a:ln w="8931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2641153" y="2830587"/>
              <a:ext cx="679450" cy="259715"/>
            </a:xfrm>
            <a:custGeom>
              <a:avLst/>
              <a:gdLst/>
              <a:ahLst/>
              <a:cxnLst/>
              <a:rect l="l" t="t" r="r" b="b"/>
              <a:pathLst>
                <a:path w="679450" h="259714">
                  <a:moveTo>
                    <a:pt x="679235" y="0"/>
                  </a:moveTo>
                  <a:lnTo>
                    <a:pt x="0" y="259299"/>
                  </a:lnTo>
                </a:path>
              </a:pathLst>
            </a:custGeom>
            <a:ln w="893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3329691" y="2839520"/>
              <a:ext cx="679450" cy="635000"/>
            </a:xfrm>
            <a:custGeom>
              <a:avLst/>
              <a:gdLst/>
              <a:ahLst/>
              <a:cxnLst/>
              <a:rect l="l" t="t" r="r" b="b"/>
              <a:pathLst>
                <a:path w="679450" h="635000">
                  <a:moveTo>
                    <a:pt x="679235" y="634726"/>
                  </a:moveTo>
                  <a:lnTo>
                    <a:pt x="0" y="0"/>
                  </a:lnTo>
                </a:path>
              </a:pathLst>
            </a:custGeom>
            <a:ln w="8931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9" name="object 6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15664" y="2512852"/>
              <a:ext cx="89346" cy="80766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03867" y="2387792"/>
              <a:ext cx="89308" cy="80394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83102" y="3031576"/>
              <a:ext cx="98239" cy="80642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271392" y="2772276"/>
              <a:ext cx="89556" cy="80642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959807" y="3416183"/>
              <a:ext cx="89308" cy="89327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1273752" y="2696346"/>
              <a:ext cx="670560" cy="134620"/>
            </a:xfrm>
            <a:custGeom>
              <a:avLst/>
              <a:gdLst/>
              <a:ahLst/>
              <a:cxnLst/>
              <a:rect l="l" t="t" r="r" b="b"/>
              <a:pathLst>
                <a:path w="670560" h="134619">
                  <a:moveTo>
                    <a:pt x="670304" y="134240"/>
                  </a:moveTo>
                  <a:lnTo>
                    <a:pt x="0" y="0"/>
                  </a:lnTo>
                </a:path>
              </a:pathLst>
            </a:custGeom>
            <a:ln w="8932">
              <a:solidFill>
                <a:srgbClr val="00808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1952987" y="2830587"/>
              <a:ext cx="679450" cy="384810"/>
            </a:xfrm>
            <a:custGeom>
              <a:avLst/>
              <a:gdLst/>
              <a:ahLst/>
              <a:cxnLst/>
              <a:rect l="l" t="t" r="r" b="b"/>
              <a:pathLst>
                <a:path w="679450" h="384810">
                  <a:moveTo>
                    <a:pt x="679235" y="384359"/>
                  </a:moveTo>
                  <a:lnTo>
                    <a:pt x="0" y="0"/>
                  </a:lnTo>
                </a:path>
              </a:pathLst>
            </a:custGeom>
            <a:ln w="8932">
              <a:solidFill>
                <a:srgbClr val="00808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2641153" y="3089887"/>
              <a:ext cx="679450" cy="125095"/>
            </a:xfrm>
            <a:custGeom>
              <a:avLst/>
              <a:gdLst/>
              <a:ahLst/>
              <a:cxnLst/>
              <a:rect l="l" t="t" r="r" b="b"/>
              <a:pathLst>
                <a:path w="679450" h="125094">
                  <a:moveTo>
                    <a:pt x="679235" y="0"/>
                  </a:moveTo>
                  <a:lnTo>
                    <a:pt x="0" y="125059"/>
                  </a:lnTo>
                </a:path>
              </a:pathLst>
            </a:custGeom>
            <a:ln w="8932">
              <a:solidFill>
                <a:srgbClr val="00808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3329691" y="3089887"/>
              <a:ext cx="679450" cy="250825"/>
            </a:xfrm>
            <a:custGeom>
              <a:avLst/>
              <a:gdLst/>
              <a:ahLst/>
              <a:cxnLst/>
              <a:rect l="l" t="t" r="r" b="b"/>
              <a:pathLst>
                <a:path w="679450" h="250825">
                  <a:moveTo>
                    <a:pt x="679235" y="250367"/>
                  </a:moveTo>
                  <a:lnTo>
                    <a:pt x="0" y="0"/>
                  </a:lnTo>
                </a:path>
              </a:pathLst>
            </a:custGeom>
            <a:ln w="8932">
              <a:solidFill>
                <a:srgbClr val="00808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8" name="object 7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15664" y="2674015"/>
              <a:ext cx="89346" cy="80394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903867" y="2799074"/>
              <a:ext cx="89308" cy="80642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583102" y="3183682"/>
              <a:ext cx="98239" cy="80394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271392" y="3058622"/>
              <a:ext cx="89556" cy="80394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959807" y="3317922"/>
              <a:ext cx="89308" cy="80394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1273752" y="4511570"/>
              <a:ext cx="670560" cy="125730"/>
            </a:xfrm>
            <a:custGeom>
              <a:avLst/>
              <a:gdLst/>
              <a:ahLst/>
              <a:cxnLst/>
              <a:rect l="l" t="t" r="r" b="b"/>
              <a:pathLst>
                <a:path w="670560" h="125729">
                  <a:moveTo>
                    <a:pt x="670304" y="125431"/>
                  </a:moveTo>
                  <a:lnTo>
                    <a:pt x="0" y="0"/>
                  </a:lnTo>
                </a:path>
              </a:pathLst>
            </a:custGeom>
            <a:ln w="8932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1952987" y="4645934"/>
              <a:ext cx="679450" cy="509905"/>
            </a:xfrm>
            <a:custGeom>
              <a:avLst/>
              <a:gdLst/>
              <a:ahLst/>
              <a:cxnLst/>
              <a:rect l="l" t="t" r="r" b="b"/>
              <a:pathLst>
                <a:path w="679450" h="509904">
                  <a:moveTo>
                    <a:pt x="679235" y="509667"/>
                  </a:moveTo>
                  <a:lnTo>
                    <a:pt x="0" y="0"/>
                  </a:lnTo>
                </a:path>
              </a:pathLst>
            </a:custGeom>
            <a:ln w="8932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/>
            <p:cNvSpPr/>
            <p:nvPr/>
          </p:nvSpPr>
          <p:spPr>
            <a:xfrm>
              <a:off x="2641153" y="4896302"/>
              <a:ext cx="679450" cy="259715"/>
            </a:xfrm>
            <a:custGeom>
              <a:avLst/>
              <a:gdLst/>
              <a:ahLst/>
              <a:cxnLst/>
              <a:rect l="l" t="t" r="r" b="b"/>
              <a:pathLst>
                <a:path w="679450" h="259714">
                  <a:moveTo>
                    <a:pt x="679235" y="0"/>
                  </a:moveTo>
                  <a:lnTo>
                    <a:pt x="0" y="259299"/>
                  </a:lnTo>
                </a:path>
              </a:pathLst>
            </a:custGeom>
            <a:ln w="8932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3329691" y="4896302"/>
              <a:ext cx="679450" cy="384810"/>
            </a:xfrm>
            <a:custGeom>
              <a:avLst/>
              <a:gdLst/>
              <a:ahLst/>
              <a:cxnLst/>
              <a:rect l="l" t="t" r="r" b="b"/>
              <a:pathLst>
                <a:path w="679450" h="384810">
                  <a:moveTo>
                    <a:pt x="679235" y="384607"/>
                  </a:moveTo>
                  <a:lnTo>
                    <a:pt x="0" y="0"/>
                  </a:lnTo>
                </a:path>
              </a:pathLst>
            </a:custGeom>
            <a:ln w="8932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7" name="object 8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206733" y="4462440"/>
              <a:ext cx="80415" cy="89699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894936" y="4587872"/>
              <a:ext cx="80377" cy="98259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583102" y="5106472"/>
              <a:ext cx="80377" cy="89327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262462" y="4847172"/>
              <a:ext cx="89556" cy="89327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950876" y="5231531"/>
              <a:ext cx="80377" cy="98507"/>
            </a:xfrm>
            <a:prstGeom prst="rect">
              <a:avLst/>
            </a:prstGeom>
          </p:spPr>
        </p:pic>
      </p:grpSp>
      <p:sp>
        <p:nvSpPr>
          <p:cNvPr id="92" name="object 92"/>
          <p:cNvSpPr txBox="1"/>
          <p:nvPr/>
        </p:nvSpPr>
        <p:spPr>
          <a:xfrm>
            <a:off x="5064007" y="5666329"/>
            <a:ext cx="321945" cy="16510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900">
                <a:latin typeface="Arial"/>
                <a:cs typeface="Arial"/>
              </a:rPr>
              <a:t>35-</a:t>
            </a:r>
            <a:r>
              <a:rPr dirty="0" sz="900" spc="-25">
                <a:latin typeface="Arial"/>
                <a:cs typeface="Arial"/>
              </a:rPr>
              <a:t>44</a:t>
            </a:r>
            <a:endParaRPr sz="900">
              <a:latin typeface="Arial"/>
              <a:cs typeface="Arial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5743340" y="5666329"/>
            <a:ext cx="330835" cy="16510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900">
                <a:latin typeface="Arial"/>
                <a:cs typeface="Arial"/>
              </a:rPr>
              <a:t>45-</a:t>
            </a:r>
            <a:r>
              <a:rPr dirty="0" sz="900" spc="-25">
                <a:latin typeface="Arial"/>
                <a:cs typeface="Arial"/>
              </a:rPr>
              <a:t>54</a:t>
            </a:r>
            <a:endParaRPr sz="900">
              <a:latin typeface="Arial"/>
              <a:cs typeface="Arial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6431495" y="5666329"/>
            <a:ext cx="330835" cy="16510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900">
                <a:latin typeface="Arial"/>
                <a:cs typeface="Arial"/>
              </a:rPr>
              <a:t>55-</a:t>
            </a:r>
            <a:r>
              <a:rPr dirty="0" sz="900" spc="-25">
                <a:latin typeface="Arial"/>
                <a:cs typeface="Arial"/>
              </a:rPr>
              <a:t>64</a:t>
            </a:r>
            <a:endParaRPr sz="900">
              <a:latin typeface="Arial"/>
              <a:cs typeface="Arial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7119651" y="5666329"/>
            <a:ext cx="321945" cy="16510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900">
                <a:latin typeface="Arial"/>
                <a:cs typeface="Arial"/>
              </a:rPr>
              <a:t>65-</a:t>
            </a:r>
            <a:r>
              <a:rPr dirty="0" sz="900" spc="-25">
                <a:latin typeface="Arial"/>
                <a:cs typeface="Arial"/>
              </a:rPr>
              <a:t>74</a:t>
            </a:r>
            <a:endParaRPr sz="900">
              <a:latin typeface="Arial"/>
              <a:cs typeface="Arial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7807807" y="5666329"/>
            <a:ext cx="321945" cy="16510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900">
                <a:latin typeface="Arial"/>
                <a:cs typeface="Arial"/>
              </a:rPr>
              <a:t>75-</a:t>
            </a:r>
            <a:r>
              <a:rPr dirty="0" sz="900" spc="-25">
                <a:latin typeface="Arial"/>
                <a:cs typeface="Arial"/>
              </a:rPr>
              <a:t>89</a:t>
            </a:r>
            <a:endParaRPr sz="900">
              <a:latin typeface="Arial"/>
              <a:cs typeface="Arial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4456299" y="5174478"/>
            <a:ext cx="266700" cy="16510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900" spc="-20">
                <a:latin typeface="Arial"/>
                <a:cs typeface="Arial"/>
              </a:rPr>
              <a:t>0.60</a:t>
            </a:r>
            <a:endParaRPr sz="900">
              <a:latin typeface="Arial"/>
              <a:cs typeface="Arial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4456299" y="4530519"/>
            <a:ext cx="266700" cy="16510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900" spc="-20">
                <a:latin typeface="Arial"/>
                <a:cs typeface="Arial"/>
              </a:rPr>
              <a:t>0.65</a:t>
            </a:r>
            <a:endParaRPr sz="900">
              <a:latin typeface="Arial"/>
              <a:cs typeface="Arial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4456299" y="3886444"/>
            <a:ext cx="266700" cy="16510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900" spc="-20">
                <a:latin typeface="Arial"/>
                <a:cs typeface="Arial"/>
              </a:rPr>
              <a:t>0.70</a:t>
            </a:r>
            <a:endParaRPr sz="900">
              <a:latin typeface="Arial"/>
              <a:cs typeface="Arial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4456299" y="3242601"/>
            <a:ext cx="266700" cy="16510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900" spc="-20">
                <a:latin typeface="Arial"/>
                <a:cs typeface="Arial"/>
              </a:rPr>
              <a:t>0.75</a:t>
            </a:r>
            <a:endParaRPr sz="900">
              <a:latin typeface="Arial"/>
              <a:cs typeface="Arial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4456299" y="2589702"/>
            <a:ext cx="266700" cy="16510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900" spc="-20">
                <a:latin typeface="Arial"/>
                <a:cs typeface="Arial"/>
              </a:rPr>
              <a:t>0.80</a:t>
            </a:r>
            <a:endParaRPr sz="900">
              <a:latin typeface="Arial"/>
              <a:cs typeface="Arial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4456299" y="1945627"/>
            <a:ext cx="266700" cy="16510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900" spc="-20">
                <a:latin typeface="Arial"/>
                <a:cs typeface="Arial"/>
              </a:rPr>
              <a:t>0.85</a:t>
            </a:r>
            <a:endParaRPr sz="900">
              <a:latin typeface="Arial"/>
              <a:cs typeface="Arial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4456299" y="1302017"/>
            <a:ext cx="266700" cy="16510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900" spc="-20">
                <a:latin typeface="Arial"/>
                <a:cs typeface="Arial"/>
              </a:rPr>
              <a:t>0.90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104" name="object 104"/>
          <p:cNvGrpSpPr/>
          <p:nvPr/>
        </p:nvGrpSpPr>
        <p:grpSpPr>
          <a:xfrm>
            <a:off x="4745914" y="1403893"/>
            <a:ext cx="3495675" cy="4266565"/>
            <a:chOff x="4745914" y="1403893"/>
            <a:chExt cx="3495675" cy="4266565"/>
          </a:xfrm>
        </p:grpSpPr>
        <p:sp>
          <p:nvSpPr>
            <p:cNvPr id="105" name="object 105"/>
            <p:cNvSpPr/>
            <p:nvPr/>
          </p:nvSpPr>
          <p:spPr>
            <a:xfrm>
              <a:off x="4804262" y="5611796"/>
              <a:ext cx="0" cy="26670"/>
            </a:xfrm>
            <a:custGeom>
              <a:avLst/>
              <a:gdLst/>
              <a:ahLst/>
              <a:cxnLst/>
              <a:rect l="l" t="t" r="r" b="b"/>
              <a:pathLst>
                <a:path w="0" h="26670">
                  <a:moveTo>
                    <a:pt x="0" y="26674"/>
                  </a:moveTo>
                  <a:lnTo>
                    <a:pt x="0" y="0"/>
                  </a:lnTo>
                </a:path>
              </a:pathLst>
            </a:custGeom>
            <a:ln w="89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/>
            <p:cNvSpPr/>
            <p:nvPr/>
          </p:nvSpPr>
          <p:spPr>
            <a:xfrm>
              <a:off x="5144003" y="5611796"/>
              <a:ext cx="0" cy="53975"/>
            </a:xfrm>
            <a:custGeom>
              <a:avLst/>
              <a:gdLst/>
              <a:ahLst/>
              <a:cxnLst/>
              <a:rect l="l" t="t" r="r" b="b"/>
              <a:pathLst>
                <a:path w="0" h="53975">
                  <a:moveTo>
                    <a:pt x="0" y="53472"/>
                  </a:moveTo>
                  <a:lnTo>
                    <a:pt x="0" y="0"/>
                  </a:lnTo>
                </a:path>
              </a:pathLst>
            </a:custGeom>
            <a:ln w="89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/>
            <p:cNvSpPr/>
            <p:nvPr/>
          </p:nvSpPr>
          <p:spPr>
            <a:xfrm>
              <a:off x="5492552" y="5611796"/>
              <a:ext cx="0" cy="26670"/>
            </a:xfrm>
            <a:custGeom>
              <a:avLst/>
              <a:gdLst/>
              <a:ahLst/>
              <a:cxnLst/>
              <a:rect l="l" t="t" r="r" b="b"/>
              <a:pathLst>
                <a:path w="0" h="26670">
                  <a:moveTo>
                    <a:pt x="0" y="26674"/>
                  </a:moveTo>
                  <a:lnTo>
                    <a:pt x="0" y="0"/>
                  </a:lnTo>
                </a:path>
              </a:pathLst>
            </a:custGeom>
            <a:ln w="89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/>
            <p:cNvSpPr/>
            <p:nvPr/>
          </p:nvSpPr>
          <p:spPr>
            <a:xfrm>
              <a:off x="5832169" y="5611796"/>
              <a:ext cx="0" cy="53975"/>
            </a:xfrm>
            <a:custGeom>
              <a:avLst/>
              <a:gdLst/>
              <a:ahLst/>
              <a:cxnLst/>
              <a:rect l="l" t="t" r="r" b="b"/>
              <a:pathLst>
                <a:path w="0" h="53975">
                  <a:moveTo>
                    <a:pt x="0" y="53472"/>
                  </a:moveTo>
                  <a:lnTo>
                    <a:pt x="0" y="0"/>
                  </a:lnTo>
                </a:path>
              </a:pathLst>
            </a:custGeom>
            <a:ln w="89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/>
            <p:cNvSpPr/>
            <p:nvPr/>
          </p:nvSpPr>
          <p:spPr>
            <a:xfrm>
              <a:off x="6180966" y="5611796"/>
              <a:ext cx="0" cy="26670"/>
            </a:xfrm>
            <a:custGeom>
              <a:avLst/>
              <a:gdLst/>
              <a:ahLst/>
              <a:cxnLst/>
              <a:rect l="l" t="t" r="r" b="b"/>
              <a:pathLst>
                <a:path w="0" h="26670">
                  <a:moveTo>
                    <a:pt x="0" y="26674"/>
                  </a:moveTo>
                  <a:lnTo>
                    <a:pt x="0" y="0"/>
                  </a:lnTo>
                </a:path>
              </a:pathLst>
            </a:custGeom>
            <a:ln w="89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/>
            <p:cNvSpPr/>
            <p:nvPr/>
          </p:nvSpPr>
          <p:spPr>
            <a:xfrm>
              <a:off x="6520707" y="5611796"/>
              <a:ext cx="0" cy="53975"/>
            </a:xfrm>
            <a:custGeom>
              <a:avLst/>
              <a:gdLst/>
              <a:ahLst/>
              <a:cxnLst/>
              <a:rect l="l" t="t" r="r" b="b"/>
              <a:pathLst>
                <a:path w="0" h="53975">
                  <a:moveTo>
                    <a:pt x="0" y="53472"/>
                  </a:moveTo>
                  <a:lnTo>
                    <a:pt x="0" y="0"/>
                  </a:lnTo>
                </a:path>
              </a:pathLst>
            </a:custGeom>
            <a:ln w="89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/>
            <p:cNvSpPr/>
            <p:nvPr/>
          </p:nvSpPr>
          <p:spPr>
            <a:xfrm>
              <a:off x="6860325" y="5611796"/>
              <a:ext cx="0" cy="26670"/>
            </a:xfrm>
            <a:custGeom>
              <a:avLst/>
              <a:gdLst/>
              <a:ahLst/>
              <a:cxnLst/>
              <a:rect l="l" t="t" r="r" b="b"/>
              <a:pathLst>
                <a:path w="0" h="26670">
                  <a:moveTo>
                    <a:pt x="0" y="26674"/>
                  </a:moveTo>
                  <a:lnTo>
                    <a:pt x="0" y="0"/>
                  </a:lnTo>
                </a:path>
              </a:pathLst>
            </a:custGeom>
            <a:ln w="89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/>
            <p:cNvSpPr/>
            <p:nvPr/>
          </p:nvSpPr>
          <p:spPr>
            <a:xfrm>
              <a:off x="7208873" y="5611796"/>
              <a:ext cx="0" cy="53975"/>
            </a:xfrm>
            <a:custGeom>
              <a:avLst/>
              <a:gdLst/>
              <a:ahLst/>
              <a:cxnLst/>
              <a:rect l="l" t="t" r="r" b="b"/>
              <a:pathLst>
                <a:path w="0" h="53975">
                  <a:moveTo>
                    <a:pt x="0" y="53472"/>
                  </a:moveTo>
                  <a:lnTo>
                    <a:pt x="0" y="0"/>
                  </a:lnTo>
                </a:path>
              </a:pathLst>
            </a:custGeom>
            <a:ln w="89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/>
            <p:cNvSpPr/>
            <p:nvPr/>
          </p:nvSpPr>
          <p:spPr>
            <a:xfrm>
              <a:off x="7548491" y="5611796"/>
              <a:ext cx="0" cy="26670"/>
            </a:xfrm>
            <a:custGeom>
              <a:avLst/>
              <a:gdLst/>
              <a:ahLst/>
              <a:cxnLst/>
              <a:rect l="l" t="t" r="r" b="b"/>
              <a:pathLst>
                <a:path w="0" h="26670">
                  <a:moveTo>
                    <a:pt x="0" y="26674"/>
                  </a:moveTo>
                  <a:lnTo>
                    <a:pt x="0" y="0"/>
                  </a:lnTo>
                </a:path>
              </a:pathLst>
            </a:custGeom>
            <a:ln w="89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/>
            <p:cNvSpPr/>
            <p:nvPr/>
          </p:nvSpPr>
          <p:spPr>
            <a:xfrm>
              <a:off x="7888109" y="5611796"/>
              <a:ext cx="0" cy="53975"/>
            </a:xfrm>
            <a:custGeom>
              <a:avLst/>
              <a:gdLst/>
              <a:ahLst/>
              <a:cxnLst/>
              <a:rect l="l" t="t" r="r" b="b"/>
              <a:pathLst>
                <a:path w="0" h="53975">
                  <a:moveTo>
                    <a:pt x="0" y="53472"/>
                  </a:moveTo>
                  <a:lnTo>
                    <a:pt x="0" y="0"/>
                  </a:lnTo>
                </a:path>
              </a:pathLst>
            </a:custGeom>
            <a:ln w="89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/>
            <p:cNvSpPr/>
            <p:nvPr/>
          </p:nvSpPr>
          <p:spPr>
            <a:xfrm>
              <a:off x="8236657" y="5611796"/>
              <a:ext cx="0" cy="26670"/>
            </a:xfrm>
            <a:custGeom>
              <a:avLst/>
              <a:gdLst/>
              <a:ahLst/>
              <a:cxnLst/>
              <a:rect l="l" t="t" r="r" b="b"/>
              <a:pathLst>
                <a:path w="0" h="26670">
                  <a:moveTo>
                    <a:pt x="0" y="26674"/>
                  </a:moveTo>
                  <a:lnTo>
                    <a:pt x="0" y="0"/>
                  </a:lnTo>
                </a:path>
              </a:pathLst>
            </a:custGeom>
            <a:ln w="89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/>
            <p:cNvSpPr/>
            <p:nvPr/>
          </p:nvSpPr>
          <p:spPr>
            <a:xfrm>
              <a:off x="4804262" y="5602863"/>
              <a:ext cx="3423920" cy="0"/>
            </a:xfrm>
            <a:custGeom>
              <a:avLst/>
              <a:gdLst/>
              <a:ahLst/>
              <a:cxnLst/>
              <a:rect l="l" t="t" r="r" b="b"/>
              <a:pathLst>
                <a:path w="3423920" h="0">
                  <a:moveTo>
                    <a:pt x="0" y="0"/>
                  </a:moveTo>
                  <a:lnTo>
                    <a:pt x="3423464" y="0"/>
                  </a:lnTo>
                </a:path>
              </a:pathLst>
            </a:custGeom>
            <a:ln w="89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117"/>
            <p:cNvSpPr/>
            <p:nvPr/>
          </p:nvSpPr>
          <p:spPr>
            <a:xfrm>
              <a:off x="4777469" y="5602863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4" h="0">
                  <a:moveTo>
                    <a:pt x="0" y="0"/>
                  </a:moveTo>
                  <a:lnTo>
                    <a:pt x="17861" y="0"/>
                  </a:lnTo>
                </a:path>
              </a:pathLst>
            </a:custGeom>
            <a:ln w="89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" name="object 118"/>
            <p:cNvSpPr/>
            <p:nvPr/>
          </p:nvSpPr>
          <p:spPr>
            <a:xfrm>
              <a:off x="4750677" y="5280909"/>
              <a:ext cx="45085" cy="0"/>
            </a:xfrm>
            <a:custGeom>
              <a:avLst/>
              <a:gdLst/>
              <a:ahLst/>
              <a:cxnLst/>
              <a:rect l="l" t="t" r="r" b="b"/>
              <a:pathLst>
                <a:path w="45085" h="0">
                  <a:moveTo>
                    <a:pt x="0" y="0"/>
                  </a:moveTo>
                  <a:lnTo>
                    <a:pt x="44653" y="0"/>
                  </a:lnTo>
                </a:path>
              </a:pathLst>
            </a:custGeom>
            <a:ln w="89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" name="object 119"/>
            <p:cNvSpPr/>
            <p:nvPr/>
          </p:nvSpPr>
          <p:spPr>
            <a:xfrm>
              <a:off x="4777469" y="4958831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4" h="0">
                  <a:moveTo>
                    <a:pt x="0" y="0"/>
                  </a:moveTo>
                  <a:lnTo>
                    <a:pt x="17861" y="0"/>
                  </a:lnTo>
                </a:path>
              </a:pathLst>
            </a:custGeom>
            <a:ln w="89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" name="object 120"/>
            <p:cNvSpPr/>
            <p:nvPr/>
          </p:nvSpPr>
          <p:spPr>
            <a:xfrm>
              <a:off x="4750677" y="4637002"/>
              <a:ext cx="45085" cy="0"/>
            </a:xfrm>
            <a:custGeom>
              <a:avLst/>
              <a:gdLst/>
              <a:ahLst/>
              <a:cxnLst/>
              <a:rect l="l" t="t" r="r" b="b"/>
              <a:pathLst>
                <a:path w="45085" h="0">
                  <a:moveTo>
                    <a:pt x="0" y="0"/>
                  </a:moveTo>
                  <a:lnTo>
                    <a:pt x="44653" y="0"/>
                  </a:lnTo>
                </a:path>
              </a:pathLst>
            </a:custGeom>
            <a:ln w="89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/>
            <p:cNvSpPr/>
            <p:nvPr/>
          </p:nvSpPr>
          <p:spPr>
            <a:xfrm>
              <a:off x="4777469" y="4315048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4" h="0">
                  <a:moveTo>
                    <a:pt x="0" y="0"/>
                  </a:moveTo>
                  <a:lnTo>
                    <a:pt x="17861" y="0"/>
                  </a:lnTo>
                </a:path>
              </a:pathLst>
            </a:custGeom>
            <a:ln w="89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" name="object 122"/>
            <p:cNvSpPr/>
            <p:nvPr/>
          </p:nvSpPr>
          <p:spPr>
            <a:xfrm>
              <a:off x="4750677" y="3992970"/>
              <a:ext cx="45085" cy="0"/>
            </a:xfrm>
            <a:custGeom>
              <a:avLst/>
              <a:gdLst/>
              <a:ahLst/>
              <a:cxnLst/>
              <a:rect l="l" t="t" r="r" b="b"/>
              <a:pathLst>
                <a:path w="45085" h="0">
                  <a:moveTo>
                    <a:pt x="0" y="0"/>
                  </a:moveTo>
                  <a:lnTo>
                    <a:pt x="44653" y="0"/>
                  </a:lnTo>
                </a:path>
              </a:pathLst>
            </a:custGeom>
            <a:ln w="89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" name="object 123"/>
            <p:cNvSpPr/>
            <p:nvPr/>
          </p:nvSpPr>
          <p:spPr>
            <a:xfrm>
              <a:off x="4777469" y="3671140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4" h="0">
                  <a:moveTo>
                    <a:pt x="0" y="0"/>
                  </a:moveTo>
                  <a:lnTo>
                    <a:pt x="17861" y="0"/>
                  </a:lnTo>
                </a:path>
              </a:pathLst>
            </a:custGeom>
            <a:ln w="89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/>
            <p:cNvSpPr/>
            <p:nvPr/>
          </p:nvSpPr>
          <p:spPr>
            <a:xfrm>
              <a:off x="4750677" y="3340254"/>
              <a:ext cx="45085" cy="0"/>
            </a:xfrm>
            <a:custGeom>
              <a:avLst/>
              <a:gdLst/>
              <a:ahLst/>
              <a:cxnLst/>
              <a:rect l="l" t="t" r="r" b="b"/>
              <a:pathLst>
                <a:path w="45085" h="0">
                  <a:moveTo>
                    <a:pt x="0" y="0"/>
                  </a:moveTo>
                  <a:lnTo>
                    <a:pt x="44653" y="0"/>
                  </a:lnTo>
                </a:path>
              </a:pathLst>
            </a:custGeom>
            <a:ln w="89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/>
            <p:cNvSpPr/>
            <p:nvPr/>
          </p:nvSpPr>
          <p:spPr>
            <a:xfrm>
              <a:off x="4777469" y="3018176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4" h="0">
                  <a:moveTo>
                    <a:pt x="0" y="0"/>
                  </a:moveTo>
                  <a:lnTo>
                    <a:pt x="17861" y="0"/>
                  </a:lnTo>
                </a:path>
              </a:pathLst>
            </a:custGeom>
            <a:ln w="89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" name="object 126"/>
            <p:cNvSpPr/>
            <p:nvPr/>
          </p:nvSpPr>
          <p:spPr>
            <a:xfrm>
              <a:off x="4750677" y="2696346"/>
              <a:ext cx="45085" cy="0"/>
            </a:xfrm>
            <a:custGeom>
              <a:avLst/>
              <a:gdLst/>
              <a:ahLst/>
              <a:cxnLst/>
              <a:rect l="l" t="t" r="r" b="b"/>
              <a:pathLst>
                <a:path w="45085" h="0">
                  <a:moveTo>
                    <a:pt x="0" y="0"/>
                  </a:moveTo>
                  <a:lnTo>
                    <a:pt x="44653" y="0"/>
                  </a:lnTo>
                </a:path>
              </a:pathLst>
            </a:custGeom>
            <a:ln w="89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" name="object 127"/>
            <p:cNvSpPr/>
            <p:nvPr/>
          </p:nvSpPr>
          <p:spPr>
            <a:xfrm>
              <a:off x="4777469" y="2374393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4" h="0">
                  <a:moveTo>
                    <a:pt x="0" y="0"/>
                  </a:moveTo>
                  <a:lnTo>
                    <a:pt x="17861" y="0"/>
                  </a:lnTo>
                </a:path>
              </a:pathLst>
            </a:custGeom>
            <a:ln w="89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" name="object 128"/>
            <p:cNvSpPr/>
            <p:nvPr/>
          </p:nvSpPr>
          <p:spPr>
            <a:xfrm>
              <a:off x="4750677" y="2052315"/>
              <a:ext cx="45085" cy="0"/>
            </a:xfrm>
            <a:custGeom>
              <a:avLst/>
              <a:gdLst/>
              <a:ahLst/>
              <a:cxnLst/>
              <a:rect l="l" t="t" r="r" b="b"/>
              <a:pathLst>
                <a:path w="45085" h="0">
                  <a:moveTo>
                    <a:pt x="0" y="0"/>
                  </a:moveTo>
                  <a:lnTo>
                    <a:pt x="44653" y="0"/>
                  </a:lnTo>
                </a:path>
              </a:pathLst>
            </a:custGeom>
            <a:ln w="89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" name="object 129"/>
            <p:cNvSpPr/>
            <p:nvPr/>
          </p:nvSpPr>
          <p:spPr>
            <a:xfrm>
              <a:off x="4777469" y="1730485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4" h="0">
                  <a:moveTo>
                    <a:pt x="0" y="0"/>
                  </a:moveTo>
                  <a:lnTo>
                    <a:pt x="17861" y="0"/>
                  </a:lnTo>
                </a:path>
              </a:pathLst>
            </a:custGeom>
            <a:ln w="89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30"/>
            <p:cNvSpPr/>
            <p:nvPr/>
          </p:nvSpPr>
          <p:spPr>
            <a:xfrm>
              <a:off x="4750677" y="1408656"/>
              <a:ext cx="45085" cy="0"/>
            </a:xfrm>
            <a:custGeom>
              <a:avLst/>
              <a:gdLst/>
              <a:ahLst/>
              <a:cxnLst/>
              <a:rect l="l" t="t" r="r" b="b"/>
              <a:pathLst>
                <a:path w="45085" h="0">
                  <a:moveTo>
                    <a:pt x="0" y="0"/>
                  </a:moveTo>
                  <a:lnTo>
                    <a:pt x="44653" y="0"/>
                  </a:lnTo>
                </a:path>
              </a:pathLst>
            </a:custGeom>
            <a:ln w="89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31"/>
            <p:cNvSpPr/>
            <p:nvPr/>
          </p:nvSpPr>
          <p:spPr>
            <a:xfrm>
              <a:off x="4804262" y="1417588"/>
              <a:ext cx="0" cy="4185285"/>
            </a:xfrm>
            <a:custGeom>
              <a:avLst/>
              <a:gdLst/>
              <a:ahLst/>
              <a:cxnLst/>
              <a:rect l="l" t="t" r="r" b="b"/>
              <a:pathLst>
                <a:path w="0" h="4185285">
                  <a:moveTo>
                    <a:pt x="0" y="4185274"/>
                  </a:moveTo>
                  <a:lnTo>
                    <a:pt x="0" y="0"/>
                  </a:lnTo>
                </a:path>
              </a:pathLst>
            </a:custGeom>
            <a:ln w="89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" name="object 132"/>
            <p:cNvSpPr/>
            <p:nvPr/>
          </p:nvSpPr>
          <p:spPr>
            <a:xfrm>
              <a:off x="5152934" y="1533591"/>
              <a:ext cx="679450" cy="134620"/>
            </a:xfrm>
            <a:custGeom>
              <a:avLst/>
              <a:gdLst/>
              <a:ahLst/>
              <a:cxnLst/>
              <a:rect l="l" t="t" r="r" b="b"/>
              <a:pathLst>
                <a:path w="679450" h="134619">
                  <a:moveTo>
                    <a:pt x="679235" y="134364"/>
                  </a:moveTo>
                  <a:lnTo>
                    <a:pt x="0" y="0"/>
                  </a:lnTo>
                </a:path>
              </a:pathLst>
            </a:custGeom>
            <a:ln w="89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3"/>
            <p:cNvSpPr/>
            <p:nvPr/>
          </p:nvSpPr>
          <p:spPr>
            <a:xfrm>
              <a:off x="5841100" y="1667955"/>
              <a:ext cx="680085" cy="250825"/>
            </a:xfrm>
            <a:custGeom>
              <a:avLst/>
              <a:gdLst/>
              <a:ahLst/>
              <a:cxnLst/>
              <a:rect l="l" t="t" r="r" b="b"/>
              <a:pathLst>
                <a:path w="680084" h="250825">
                  <a:moveTo>
                    <a:pt x="679607" y="250367"/>
                  </a:moveTo>
                  <a:lnTo>
                    <a:pt x="0" y="0"/>
                  </a:lnTo>
                </a:path>
              </a:pathLst>
            </a:custGeom>
            <a:ln w="89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/>
            <p:cNvSpPr/>
            <p:nvPr/>
          </p:nvSpPr>
          <p:spPr>
            <a:xfrm>
              <a:off x="6529638" y="1793015"/>
              <a:ext cx="679450" cy="125730"/>
            </a:xfrm>
            <a:custGeom>
              <a:avLst/>
              <a:gdLst/>
              <a:ahLst/>
              <a:cxnLst/>
              <a:rect l="l" t="t" r="r" b="b"/>
              <a:pathLst>
                <a:path w="679450" h="125730">
                  <a:moveTo>
                    <a:pt x="679235" y="0"/>
                  </a:moveTo>
                  <a:lnTo>
                    <a:pt x="0" y="125307"/>
                  </a:lnTo>
                </a:path>
              </a:pathLst>
            </a:custGeom>
            <a:ln w="89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/>
            <p:cNvSpPr/>
            <p:nvPr/>
          </p:nvSpPr>
          <p:spPr>
            <a:xfrm>
              <a:off x="7217804" y="1793015"/>
              <a:ext cx="670560" cy="259715"/>
            </a:xfrm>
            <a:custGeom>
              <a:avLst/>
              <a:gdLst/>
              <a:ahLst/>
              <a:cxnLst/>
              <a:rect l="l" t="t" r="r" b="b"/>
              <a:pathLst>
                <a:path w="670559" h="259714">
                  <a:moveTo>
                    <a:pt x="670304" y="259299"/>
                  </a:moveTo>
                  <a:lnTo>
                    <a:pt x="0" y="0"/>
                  </a:lnTo>
                </a:path>
              </a:pathLst>
            </a:custGeom>
            <a:ln w="89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" name="object 136"/>
            <p:cNvSpPr/>
            <p:nvPr/>
          </p:nvSpPr>
          <p:spPr>
            <a:xfrm>
              <a:off x="5112746" y="1493406"/>
              <a:ext cx="62865" cy="62865"/>
            </a:xfrm>
            <a:custGeom>
              <a:avLst/>
              <a:gdLst/>
              <a:ahLst/>
              <a:cxnLst/>
              <a:rect l="l" t="t" r="r" b="b"/>
              <a:pathLst>
                <a:path w="62864" h="62865">
                  <a:moveTo>
                    <a:pt x="62503" y="0"/>
                  </a:moveTo>
                  <a:lnTo>
                    <a:pt x="0" y="0"/>
                  </a:lnTo>
                  <a:lnTo>
                    <a:pt x="0" y="62517"/>
                  </a:lnTo>
                  <a:lnTo>
                    <a:pt x="62503" y="62517"/>
                  </a:lnTo>
                  <a:lnTo>
                    <a:pt x="625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7" name="object 137"/>
            <p:cNvSpPr/>
            <p:nvPr/>
          </p:nvSpPr>
          <p:spPr>
            <a:xfrm>
              <a:off x="5112746" y="1493406"/>
              <a:ext cx="62865" cy="62865"/>
            </a:xfrm>
            <a:custGeom>
              <a:avLst/>
              <a:gdLst/>
              <a:ahLst/>
              <a:cxnLst/>
              <a:rect l="l" t="t" r="r" b="b"/>
              <a:pathLst>
                <a:path w="62864" h="62865">
                  <a:moveTo>
                    <a:pt x="0" y="62517"/>
                  </a:moveTo>
                  <a:lnTo>
                    <a:pt x="62503" y="62517"/>
                  </a:lnTo>
                  <a:lnTo>
                    <a:pt x="62503" y="0"/>
                  </a:lnTo>
                  <a:lnTo>
                    <a:pt x="0" y="0"/>
                  </a:lnTo>
                  <a:lnTo>
                    <a:pt x="0" y="62517"/>
                  </a:lnTo>
                  <a:close/>
                </a:path>
              </a:pathLst>
            </a:custGeom>
            <a:ln w="89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" name="object 138"/>
            <p:cNvSpPr/>
            <p:nvPr/>
          </p:nvSpPr>
          <p:spPr>
            <a:xfrm>
              <a:off x="5800912" y="1627770"/>
              <a:ext cx="62865" cy="62865"/>
            </a:xfrm>
            <a:custGeom>
              <a:avLst/>
              <a:gdLst/>
              <a:ahLst/>
              <a:cxnLst/>
              <a:rect l="l" t="t" r="r" b="b"/>
              <a:pathLst>
                <a:path w="62864" h="62864">
                  <a:moveTo>
                    <a:pt x="62813" y="0"/>
                  </a:moveTo>
                  <a:lnTo>
                    <a:pt x="0" y="0"/>
                  </a:lnTo>
                  <a:lnTo>
                    <a:pt x="0" y="62517"/>
                  </a:lnTo>
                  <a:lnTo>
                    <a:pt x="62813" y="62517"/>
                  </a:lnTo>
                  <a:lnTo>
                    <a:pt x="6281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9" name="object 139"/>
            <p:cNvSpPr/>
            <p:nvPr/>
          </p:nvSpPr>
          <p:spPr>
            <a:xfrm>
              <a:off x="5800912" y="1627770"/>
              <a:ext cx="62865" cy="62865"/>
            </a:xfrm>
            <a:custGeom>
              <a:avLst/>
              <a:gdLst/>
              <a:ahLst/>
              <a:cxnLst/>
              <a:rect l="l" t="t" r="r" b="b"/>
              <a:pathLst>
                <a:path w="62864" h="62864">
                  <a:moveTo>
                    <a:pt x="0" y="62517"/>
                  </a:moveTo>
                  <a:lnTo>
                    <a:pt x="62813" y="62517"/>
                  </a:lnTo>
                  <a:lnTo>
                    <a:pt x="62813" y="0"/>
                  </a:lnTo>
                  <a:lnTo>
                    <a:pt x="0" y="0"/>
                  </a:lnTo>
                  <a:lnTo>
                    <a:pt x="0" y="62517"/>
                  </a:lnTo>
                  <a:close/>
                </a:path>
              </a:pathLst>
            </a:custGeom>
            <a:ln w="89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" name="object 140"/>
            <p:cNvSpPr/>
            <p:nvPr/>
          </p:nvSpPr>
          <p:spPr>
            <a:xfrm>
              <a:off x="6480519" y="1887070"/>
              <a:ext cx="62865" cy="62865"/>
            </a:xfrm>
            <a:custGeom>
              <a:avLst/>
              <a:gdLst/>
              <a:ahLst/>
              <a:cxnLst/>
              <a:rect l="l" t="t" r="r" b="b"/>
              <a:pathLst>
                <a:path w="62865" h="62864">
                  <a:moveTo>
                    <a:pt x="62503" y="0"/>
                  </a:moveTo>
                  <a:lnTo>
                    <a:pt x="0" y="0"/>
                  </a:lnTo>
                  <a:lnTo>
                    <a:pt x="0" y="62517"/>
                  </a:lnTo>
                  <a:lnTo>
                    <a:pt x="62503" y="62517"/>
                  </a:lnTo>
                  <a:lnTo>
                    <a:pt x="625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1" name="object 141"/>
            <p:cNvSpPr/>
            <p:nvPr/>
          </p:nvSpPr>
          <p:spPr>
            <a:xfrm>
              <a:off x="6480519" y="1887070"/>
              <a:ext cx="62865" cy="62865"/>
            </a:xfrm>
            <a:custGeom>
              <a:avLst/>
              <a:gdLst/>
              <a:ahLst/>
              <a:cxnLst/>
              <a:rect l="l" t="t" r="r" b="b"/>
              <a:pathLst>
                <a:path w="62865" h="62864">
                  <a:moveTo>
                    <a:pt x="0" y="62517"/>
                  </a:moveTo>
                  <a:lnTo>
                    <a:pt x="62503" y="62517"/>
                  </a:lnTo>
                  <a:lnTo>
                    <a:pt x="62503" y="0"/>
                  </a:lnTo>
                  <a:lnTo>
                    <a:pt x="0" y="0"/>
                  </a:lnTo>
                  <a:lnTo>
                    <a:pt x="0" y="62517"/>
                  </a:lnTo>
                  <a:close/>
                </a:path>
              </a:pathLst>
            </a:custGeom>
            <a:ln w="89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" name="object 142"/>
            <p:cNvSpPr/>
            <p:nvPr/>
          </p:nvSpPr>
          <p:spPr>
            <a:xfrm>
              <a:off x="7168685" y="1752830"/>
              <a:ext cx="62865" cy="62865"/>
            </a:xfrm>
            <a:custGeom>
              <a:avLst/>
              <a:gdLst/>
              <a:ahLst/>
              <a:cxnLst/>
              <a:rect l="l" t="t" r="r" b="b"/>
              <a:pathLst>
                <a:path w="62865" h="62864">
                  <a:moveTo>
                    <a:pt x="62503" y="0"/>
                  </a:moveTo>
                  <a:lnTo>
                    <a:pt x="0" y="0"/>
                  </a:lnTo>
                  <a:lnTo>
                    <a:pt x="0" y="62517"/>
                  </a:lnTo>
                  <a:lnTo>
                    <a:pt x="62503" y="62517"/>
                  </a:lnTo>
                  <a:lnTo>
                    <a:pt x="625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3" name="object 143"/>
            <p:cNvSpPr/>
            <p:nvPr/>
          </p:nvSpPr>
          <p:spPr>
            <a:xfrm>
              <a:off x="7168685" y="1752830"/>
              <a:ext cx="62865" cy="62865"/>
            </a:xfrm>
            <a:custGeom>
              <a:avLst/>
              <a:gdLst/>
              <a:ahLst/>
              <a:cxnLst/>
              <a:rect l="l" t="t" r="r" b="b"/>
              <a:pathLst>
                <a:path w="62865" h="62864">
                  <a:moveTo>
                    <a:pt x="0" y="62517"/>
                  </a:moveTo>
                  <a:lnTo>
                    <a:pt x="62503" y="62517"/>
                  </a:lnTo>
                  <a:lnTo>
                    <a:pt x="62503" y="0"/>
                  </a:lnTo>
                  <a:lnTo>
                    <a:pt x="0" y="0"/>
                  </a:lnTo>
                  <a:lnTo>
                    <a:pt x="0" y="62517"/>
                  </a:lnTo>
                  <a:close/>
                </a:path>
              </a:pathLst>
            </a:custGeom>
            <a:ln w="89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" name="object 144"/>
            <p:cNvSpPr/>
            <p:nvPr/>
          </p:nvSpPr>
          <p:spPr>
            <a:xfrm>
              <a:off x="7856851" y="2012130"/>
              <a:ext cx="62865" cy="62865"/>
            </a:xfrm>
            <a:custGeom>
              <a:avLst/>
              <a:gdLst/>
              <a:ahLst/>
              <a:cxnLst/>
              <a:rect l="l" t="t" r="r" b="b"/>
              <a:pathLst>
                <a:path w="62865" h="62864">
                  <a:moveTo>
                    <a:pt x="62503" y="0"/>
                  </a:moveTo>
                  <a:lnTo>
                    <a:pt x="0" y="0"/>
                  </a:lnTo>
                  <a:lnTo>
                    <a:pt x="0" y="62517"/>
                  </a:lnTo>
                  <a:lnTo>
                    <a:pt x="62503" y="62517"/>
                  </a:lnTo>
                  <a:lnTo>
                    <a:pt x="625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5" name="object 145"/>
            <p:cNvSpPr/>
            <p:nvPr/>
          </p:nvSpPr>
          <p:spPr>
            <a:xfrm>
              <a:off x="7856851" y="2012130"/>
              <a:ext cx="62865" cy="62865"/>
            </a:xfrm>
            <a:custGeom>
              <a:avLst/>
              <a:gdLst/>
              <a:ahLst/>
              <a:cxnLst/>
              <a:rect l="l" t="t" r="r" b="b"/>
              <a:pathLst>
                <a:path w="62865" h="62864">
                  <a:moveTo>
                    <a:pt x="0" y="62517"/>
                  </a:moveTo>
                  <a:lnTo>
                    <a:pt x="62503" y="62517"/>
                  </a:lnTo>
                  <a:lnTo>
                    <a:pt x="62503" y="0"/>
                  </a:lnTo>
                  <a:lnTo>
                    <a:pt x="0" y="0"/>
                  </a:lnTo>
                  <a:lnTo>
                    <a:pt x="0" y="62517"/>
                  </a:lnTo>
                  <a:close/>
                </a:path>
              </a:pathLst>
            </a:custGeom>
            <a:ln w="89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146"/>
            <p:cNvSpPr/>
            <p:nvPr/>
          </p:nvSpPr>
          <p:spPr>
            <a:xfrm>
              <a:off x="5152934" y="1667955"/>
              <a:ext cx="679450" cy="250825"/>
            </a:xfrm>
            <a:custGeom>
              <a:avLst/>
              <a:gdLst/>
              <a:ahLst/>
              <a:cxnLst/>
              <a:rect l="l" t="t" r="r" b="b"/>
              <a:pathLst>
                <a:path w="679450" h="250825">
                  <a:moveTo>
                    <a:pt x="679235" y="250367"/>
                  </a:moveTo>
                  <a:lnTo>
                    <a:pt x="0" y="0"/>
                  </a:lnTo>
                </a:path>
              </a:pathLst>
            </a:custGeom>
            <a:ln w="893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" name="object 147"/>
            <p:cNvSpPr/>
            <p:nvPr/>
          </p:nvSpPr>
          <p:spPr>
            <a:xfrm>
              <a:off x="5841100" y="1918323"/>
              <a:ext cx="680085" cy="393700"/>
            </a:xfrm>
            <a:custGeom>
              <a:avLst/>
              <a:gdLst/>
              <a:ahLst/>
              <a:cxnLst/>
              <a:rect l="l" t="t" r="r" b="b"/>
              <a:pathLst>
                <a:path w="680084" h="393700">
                  <a:moveTo>
                    <a:pt x="679607" y="393292"/>
                  </a:moveTo>
                  <a:lnTo>
                    <a:pt x="0" y="0"/>
                  </a:lnTo>
                </a:path>
              </a:pathLst>
            </a:custGeom>
            <a:ln w="893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8" name="object 148"/>
            <p:cNvSpPr/>
            <p:nvPr/>
          </p:nvSpPr>
          <p:spPr>
            <a:xfrm>
              <a:off x="6529638" y="1918323"/>
              <a:ext cx="679450" cy="393700"/>
            </a:xfrm>
            <a:custGeom>
              <a:avLst/>
              <a:gdLst/>
              <a:ahLst/>
              <a:cxnLst/>
              <a:rect l="l" t="t" r="r" b="b"/>
              <a:pathLst>
                <a:path w="679450" h="393700">
                  <a:moveTo>
                    <a:pt x="679235" y="0"/>
                  </a:moveTo>
                  <a:lnTo>
                    <a:pt x="0" y="393292"/>
                  </a:lnTo>
                </a:path>
              </a:pathLst>
            </a:custGeom>
            <a:ln w="893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" name="object 149"/>
            <p:cNvSpPr/>
            <p:nvPr/>
          </p:nvSpPr>
          <p:spPr>
            <a:xfrm>
              <a:off x="7217804" y="1918323"/>
              <a:ext cx="670560" cy="259715"/>
            </a:xfrm>
            <a:custGeom>
              <a:avLst/>
              <a:gdLst/>
              <a:ahLst/>
              <a:cxnLst/>
              <a:rect l="l" t="t" r="r" b="b"/>
              <a:pathLst>
                <a:path w="670559" h="259714">
                  <a:moveTo>
                    <a:pt x="670304" y="259299"/>
                  </a:moveTo>
                  <a:lnTo>
                    <a:pt x="0" y="0"/>
                  </a:lnTo>
                </a:path>
              </a:pathLst>
            </a:custGeom>
            <a:ln w="893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50" name="object 15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099349" y="1623292"/>
              <a:ext cx="80378" cy="71461"/>
            </a:xfrm>
            <a:prstGeom prst="rect">
              <a:avLst/>
            </a:prstGeom>
          </p:spPr>
        </p:pic>
        <p:pic>
          <p:nvPicPr>
            <p:cNvPr id="151" name="object 15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787515" y="1873659"/>
              <a:ext cx="80626" cy="80394"/>
            </a:xfrm>
            <a:prstGeom prst="rect">
              <a:avLst/>
            </a:prstGeom>
          </p:spPr>
        </p:pic>
        <p:pic>
          <p:nvPicPr>
            <p:cNvPr id="152" name="object 15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476053" y="2266951"/>
              <a:ext cx="80378" cy="80766"/>
            </a:xfrm>
            <a:prstGeom prst="rect">
              <a:avLst/>
            </a:prstGeom>
          </p:spPr>
        </p:pic>
        <p:pic>
          <p:nvPicPr>
            <p:cNvPr id="153" name="object 15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64219" y="1873659"/>
              <a:ext cx="71447" cy="80394"/>
            </a:xfrm>
            <a:prstGeom prst="rect">
              <a:avLst/>
            </a:prstGeom>
          </p:spPr>
        </p:pic>
        <p:pic>
          <p:nvPicPr>
            <p:cNvPr id="154" name="object 15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43454" y="2132959"/>
              <a:ext cx="80378" cy="80394"/>
            </a:xfrm>
            <a:prstGeom prst="rect">
              <a:avLst/>
            </a:prstGeom>
          </p:spPr>
        </p:pic>
        <p:sp>
          <p:nvSpPr>
            <p:cNvPr id="155" name="object 155"/>
            <p:cNvSpPr/>
            <p:nvPr/>
          </p:nvSpPr>
          <p:spPr>
            <a:xfrm>
              <a:off x="5152934" y="2177622"/>
              <a:ext cx="679450" cy="134620"/>
            </a:xfrm>
            <a:custGeom>
              <a:avLst/>
              <a:gdLst/>
              <a:ahLst/>
              <a:cxnLst/>
              <a:rect l="l" t="t" r="r" b="b"/>
              <a:pathLst>
                <a:path w="679450" h="134619">
                  <a:moveTo>
                    <a:pt x="679235" y="133992"/>
                  </a:moveTo>
                  <a:lnTo>
                    <a:pt x="0" y="0"/>
                  </a:lnTo>
                </a:path>
              </a:pathLst>
            </a:custGeom>
            <a:ln w="893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" name="object 156"/>
            <p:cNvSpPr/>
            <p:nvPr/>
          </p:nvSpPr>
          <p:spPr>
            <a:xfrm>
              <a:off x="5841100" y="2320548"/>
              <a:ext cx="680085" cy="635635"/>
            </a:xfrm>
            <a:custGeom>
              <a:avLst/>
              <a:gdLst/>
              <a:ahLst/>
              <a:cxnLst/>
              <a:rect l="l" t="t" r="r" b="b"/>
              <a:pathLst>
                <a:path w="680084" h="635635">
                  <a:moveTo>
                    <a:pt x="679607" y="635098"/>
                  </a:moveTo>
                  <a:lnTo>
                    <a:pt x="0" y="0"/>
                  </a:lnTo>
                </a:path>
              </a:pathLst>
            </a:custGeom>
            <a:ln w="8931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" name="object 157"/>
            <p:cNvSpPr/>
            <p:nvPr/>
          </p:nvSpPr>
          <p:spPr>
            <a:xfrm>
              <a:off x="6529638" y="2436922"/>
              <a:ext cx="679450" cy="509905"/>
            </a:xfrm>
            <a:custGeom>
              <a:avLst/>
              <a:gdLst/>
              <a:ahLst/>
              <a:cxnLst/>
              <a:rect l="l" t="t" r="r" b="b"/>
              <a:pathLst>
                <a:path w="679450" h="509905">
                  <a:moveTo>
                    <a:pt x="679235" y="0"/>
                  </a:moveTo>
                  <a:lnTo>
                    <a:pt x="0" y="509791"/>
                  </a:lnTo>
                </a:path>
              </a:pathLst>
            </a:custGeom>
            <a:ln w="893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" name="object 158"/>
            <p:cNvSpPr/>
            <p:nvPr/>
          </p:nvSpPr>
          <p:spPr>
            <a:xfrm>
              <a:off x="7217804" y="2445855"/>
              <a:ext cx="670560" cy="769620"/>
            </a:xfrm>
            <a:custGeom>
              <a:avLst/>
              <a:gdLst/>
              <a:ahLst/>
              <a:cxnLst/>
              <a:rect l="l" t="t" r="r" b="b"/>
              <a:pathLst>
                <a:path w="670559" h="769619">
                  <a:moveTo>
                    <a:pt x="670304" y="769091"/>
                  </a:moveTo>
                  <a:lnTo>
                    <a:pt x="0" y="0"/>
                  </a:lnTo>
                </a:path>
              </a:pathLst>
            </a:custGeom>
            <a:ln w="8931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59" name="object 15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103814" y="2128492"/>
              <a:ext cx="89184" cy="80394"/>
            </a:xfrm>
            <a:prstGeom prst="rect">
              <a:avLst/>
            </a:prstGeom>
          </p:spPr>
        </p:pic>
        <p:pic>
          <p:nvPicPr>
            <p:cNvPr id="160" name="object 16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783049" y="2253552"/>
              <a:ext cx="98487" cy="80766"/>
            </a:xfrm>
            <a:prstGeom prst="rect">
              <a:avLst/>
            </a:prstGeom>
          </p:spPr>
        </p:pic>
        <p:pic>
          <p:nvPicPr>
            <p:cNvPr id="161" name="object 16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471215" y="2906516"/>
              <a:ext cx="98611" cy="80394"/>
            </a:xfrm>
            <a:prstGeom prst="rect">
              <a:avLst/>
            </a:prstGeom>
          </p:spPr>
        </p:pic>
        <p:pic>
          <p:nvPicPr>
            <p:cNvPr id="162" name="object 16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159754" y="2387792"/>
              <a:ext cx="89308" cy="80394"/>
            </a:xfrm>
            <a:prstGeom prst="rect">
              <a:avLst/>
            </a:prstGeom>
          </p:spPr>
        </p:pic>
        <p:pic>
          <p:nvPicPr>
            <p:cNvPr id="163" name="object 16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847920" y="3156883"/>
              <a:ext cx="89308" cy="89327"/>
            </a:xfrm>
            <a:prstGeom prst="rect">
              <a:avLst/>
            </a:prstGeom>
          </p:spPr>
        </p:pic>
        <p:sp>
          <p:nvSpPr>
            <p:cNvPr id="164" name="object 164"/>
            <p:cNvSpPr/>
            <p:nvPr/>
          </p:nvSpPr>
          <p:spPr>
            <a:xfrm>
              <a:off x="5152934" y="2571287"/>
              <a:ext cx="679450" cy="0"/>
            </a:xfrm>
            <a:custGeom>
              <a:avLst/>
              <a:gdLst/>
              <a:ahLst/>
              <a:cxnLst/>
              <a:rect l="l" t="t" r="r" b="b"/>
              <a:pathLst>
                <a:path w="679450" h="0">
                  <a:moveTo>
                    <a:pt x="679235" y="0"/>
                  </a:moveTo>
                  <a:lnTo>
                    <a:pt x="0" y="0"/>
                  </a:lnTo>
                </a:path>
              </a:pathLst>
            </a:custGeom>
            <a:ln w="8932">
              <a:solidFill>
                <a:srgbClr val="00808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" name="object 165"/>
            <p:cNvSpPr/>
            <p:nvPr/>
          </p:nvSpPr>
          <p:spPr>
            <a:xfrm>
              <a:off x="5841100" y="2571287"/>
              <a:ext cx="680085" cy="259715"/>
            </a:xfrm>
            <a:custGeom>
              <a:avLst/>
              <a:gdLst/>
              <a:ahLst/>
              <a:cxnLst/>
              <a:rect l="l" t="t" r="r" b="b"/>
              <a:pathLst>
                <a:path w="680084" h="259714">
                  <a:moveTo>
                    <a:pt x="679607" y="259299"/>
                  </a:moveTo>
                  <a:lnTo>
                    <a:pt x="0" y="0"/>
                  </a:lnTo>
                </a:path>
              </a:pathLst>
            </a:custGeom>
            <a:ln w="8932">
              <a:solidFill>
                <a:srgbClr val="00808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" name="object 166"/>
            <p:cNvSpPr/>
            <p:nvPr/>
          </p:nvSpPr>
          <p:spPr>
            <a:xfrm>
              <a:off x="6529638" y="2696346"/>
              <a:ext cx="679450" cy="134620"/>
            </a:xfrm>
            <a:custGeom>
              <a:avLst/>
              <a:gdLst/>
              <a:ahLst/>
              <a:cxnLst/>
              <a:rect l="l" t="t" r="r" b="b"/>
              <a:pathLst>
                <a:path w="679450" h="134619">
                  <a:moveTo>
                    <a:pt x="679235" y="0"/>
                  </a:moveTo>
                  <a:lnTo>
                    <a:pt x="0" y="134240"/>
                  </a:lnTo>
                </a:path>
              </a:pathLst>
            </a:custGeom>
            <a:ln w="8932">
              <a:solidFill>
                <a:srgbClr val="00808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7" name="object 167"/>
            <p:cNvSpPr/>
            <p:nvPr/>
          </p:nvSpPr>
          <p:spPr>
            <a:xfrm>
              <a:off x="7217804" y="2696346"/>
              <a:ext cx="670560" cy="393700"/>
            </a:xfrm>
            <a:custGeom>
              <a:avLst/>
              <a:gdLst/>
              <a:ahLst/>
              <a:cxnLst/>
              <a:rect l="l" t="t" r="r" b="b"/>
              <a:pathLst>
                <a:path w="670559" h="393700">
                  <a:moveTo>
                    <a:pt x="670304" y="393540"/>
                  </a:moveTo>
                  <a:lnTo>
                    <a:pt x="0" y="0"/>
                  </a:lnTo>
                </a:path>
              </a:pathLst>
            </a:custGeom>
            <a:ln w="8932">
              <a:solidFill>
                <a:srgbClr val="00808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68" name="object 16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103814" y="2539650"/>
              <a:ext cx="89184" cy="80766"/>
            </a:xfrm>
            <a:prstGeom prst="rect">
              <a:avLst/>
            </a:prstGeom>
          </p:spPr>
        </p:pic>
        <p:pic>
          <p:nvPicPr>
            <p:cNvPr id="169" name="object 16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783049" y="2539650"/>
              <a:ext cx="98487" cy="80766"/>
            </a:xfrm>
            <a:prstGeom prst="rect">
              <a:avLst/>
            </a:prstGeom>
          </p:spPr>
        </p:pic>
        <p:pic>
          <p:nvPicPr>
            <p:cNvPr id="170" name="object 17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471215" y="2799074"/>
              <a:ext cx="98611" cy="80642"/>
            </a:xfrm>
            <a:prstGeom prst="rect">
              <a:avLst/>
            </a:prstGeom>
          </p:spPr>
        </p:pic>
        <p:pic>
          <p:nvPicPr>
            <p:cNvPr id="171" name="object 17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159754" y="2674015"/>
              <a:ext cx="89308" cy="80394"/>
            </a:xfrm>
            <a:prstGeom prst="rect">
              <a:avLst/>
            </a:prstGeom>
          </p:spPr>
        </p:pic>
        <p:pic>
          <p:nvPicPr>
            <p:cNvPr id="172" name="object 172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847920" y="3058622"/>
              <a:ext cx="89308" cy="80394"/>
            </a:xfrm>
            <a:prstGeom prst="rect">
              <a:avLst/>
            </a:prstGeom>
          </p:spPr>
        </p:pic>
        <p:sp>
          <p:nvSpPr>
            <p:cNvPr id="173" name="object 173"/>
            <p:cNvSpPr/>
            <p:nvPr/>
          </p:nvSpPr>
          <p:spPr>
            <a:xfrm>
              <a:off x="5152934" y="4118278"/>
              <a:ext cx="679450" cy="134620"/>
            </a:xfrm>
            <a:custGeom>
              <a:avLst/>
              <a:gdLst/>
              <a:ahLst/>
              <a:cxnLst/>
              <a:rect l="l" t="t" r="r" b="b"/>
              <a:pathLst>
                <a:path w="679450" h="134620">
                  <a:moveTo>
                    <a:pt x="679235" y="133992"/>
                  </a:moveTo>
                  <a:lnTo>
                    <a:pt x="0" y="0"/>
                  </a:lnTo>
                </a:path>
              </a:pathLst>
            </a:custGeom>
            <a:ln w="8932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4" name="object 174"/>
            <p:cNvSpPr/>
            <p:nvPr/>
          </p:nvSpPr>
          <p:spPr>
            <a:xfrm>
              <a:off x="5841100" y="4252270"/>
              <a:ext cx="680085" cy="384810"/>
            </a:xfrm>
            <a:custGeom>
              <a:avLst/>
              <a:gdLst/>
              <a:ahLst/>
              <a:cxnLst/>
              <a:rect l="l" t="t" r="r" b="b"/>
              <a:pathLst>
                <a:path w="680084" h="384810">
                  <a:moveTo>
                    <a:pt x="679607" y="384731"/>
                  </a:moveTo>
                  <a:lnTo>
                    <a:pt x="0" y="0"/>
                  </a:lnTo>
                </a:path>
              </a:pathLst>
            </a:custGeom>
            <a:ln w="8932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5" name="object 175"/>
            <p:cNvSpPr/>
            <p:nvPr/>
          </p:nvSpPr>
          <p:spPr>
            <a:xfrm>
              <a:off x="6529638" y="4637002"/>
              <a:ext cx="679450" cy="0"/>
            </a:xfrm>
            <a:custGeom>
              <a:avLst/>
              <a:gdLst/>
              <a:ahLst/>
              <a:cxnLst/>
              <a:rect l="l" t="t" r="r" b="b"/>
              <a:pathLst>
                <a:path w="679450" h="0">
                  <a:moveTo>
                    <a:pt x="679235" y="0"/>
                  </a:moveTo>
                  <a:lnTo>
                    <a:pt x="0" y="0"/>
                  </a:lnTo>
                </a:path>
              </a:pathLst>
            </a:custGeom>
            <a:ln w="8932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6" name="object 176"/>
            <p:cNvSpPr/>
            <p:nvPr/>
          </p:nvSpPr>
          <p:spPr>
            <a:xfrm>
              <a:off x="7217804" y="4645935"/>
              <a:ext cx="670560" cy="635000"/>
            </a:xfrm>
            <a:custGeom>
              <a:avLst/>
              <a:gdLst/>
              <a:ahLst/>
              <a:cxnLst/>
              <a:rect l="l" t="t" r="r" b="b"/>
              <a:pathLst>
                <a:path w="670559" h="635000">
                  <a:moveTo>
                    <a:pt x="670304" y="634974"/>
                  </a:moveTo>
                  <a:lnTo>
                    <a:pt x="0" y="0"/>
                  </a:lnTo>
                </a:path>
              </a:pathLst>
            </a:custGeom>
            <a:ln w="8931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77" name="object 17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094884" y="4069148"/>
              <a:ext cx="80377" cy="98259"/>
            </a:xfrm>
            <a:prstGeom prst="rect">
              <a:avLst/>
            </a:prstGeom>
          </p:spPr>
        </p:pic>
        <p:pic>
          <p:nvPicPr>
            <p:cNvPr id="178" name="object 178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783050" y="4203140"/>
              <a:ext cx="80625" cy="89575"/>
            </a:xfrm>
            <a:prstGeom prst="rect">
              <a:avLst/>
            </a:prstGeom>
          </p:spPr>
        </p:pic>
        <p:pic>
          <p:nvPicPr>
            <p:cNvPr id="179" name="object 179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462285" y="4587872"/>
              <a:ext cx="89680" cy="98259"/>
            </a:xfrm>
            <a:prstGeom prst="rect">
              <a:avLst/>
            </a:prstGeom>
          </p:spPr>
        </p:pic>
        <p:pic>
          <p:nvPicPr>
            <p:cNvPr id="180" name="object 18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150823" y="4587872"/>
              <a:ext cx="80377" cy="98259"/>
            </a:xfrm>
            <a:prstGeom prst="rect">
              <a:avLst/>
            </a:prstGeom>
          </p:spPr>
        </p:pic>
        <p:pic>
          <p:nvPicPr>
            <p:cNvPr id="181" name="object 18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838989" y="5231531"/>
              <a:ext cx="80377" cy="98507"/>
            </a:xfrm>
            <a:prstGeom prst="rect">
              <a:avLst/>
            </a:prstGeom>
          </p:spPr>
        </p:pic>
      </p:grpSp>
      <p:sp>
        <p:nvSpPr>
          <p:cNvPr id="182" name="object 182"/>
          <p:cNvSpPr txBox="1"/>
          <p:nvPr/>
        </p:nvSpPr>
        <p:spPr>
          <a:xfrm>
            <a:off x="331264" y="2782825"/>
            <a:ext cx="185420" cy="1630045"/>
          </a:xfrm>
          <a:prstGeom prst="rect">
            <a:avLst/>
          </a:prstGeom>
        </p:spPr>
        <p:txBody>
          <a:bodyPr wrap="square" lIns="0" tIns="254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dirty="0" sz="1100">
                <a:latin typeface="Arial"/>
                <a:cs typeface="Arial"/>
              </a:rPr>
              <a:t>Group</a:t>
            </a:r>
            <a:r>
              <a:rPr dirty="0" sz="1100" spc="65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Mean</a:t>
            </a:r>
            <a:r>
              <a:rPr dirty="0" sz="1100" spc="65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Index</a:t>
            </a:r>
            <a:r>
              <a:rPr dirty="0" sz="1100" spc="60">
                <a:latin typeface="Arial"/>
                <a:cs typeface="Arial"/>
              </a:rPr>
              <a:t> </a:t>
            </a:r>
            <a:r>
              <a:rPr dirty="0" sz="1100" spc="-20">
                <a:latin typeface="Arial"/>
                <a:cs typeface="Arial"/>
              </a:rPr>
              <a:t>Score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3" name="object 183"/>
          <p:cNvSpPr txBox="1"/>
          <p:nvPr/>
        </p:nvSpPr>
        <p:spPr>
          <a:xfrm>
            <a:off x="2373925" y="5934288"/>
            <a:ext cx="720090" cy="19748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100">
                <a:latin typeface="Arial"/>
                <a:cs typeface="Arial"/>
              </a:rPr>
              <a:t>Age</a:t>
            </a:r>
            <a:r>
              <a:rPr dirty="0" sz="1100" spc="30">
                <a:latin typeface="Arial"/>
                <a:cs typeface="Arial"/>
              </a:rPr>
              <a:t> </a:t>
            </a:r>
            <a:r>
              <a:rPr dirty="0" sz="1100" spc="-10">
                <a:latin typeface="Arial"/>
                <a:cs typeface="Arial"/>
              </a:rPr>
              <a:t>Group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4" name="object 184"/>
          <p:cNvSpPr txBox="1"/>
          <p:nvPr/>
        </p:nvSpPr>
        <p:spPr>
          <a:xfrm>
            <a:off x="2320093" y="1105367"/>
            <a:ext cx="4227195" cy="315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739515" algn="l"/>
              </a:tabLst>
            </a:pPr>
            <a:r>
              <a:rPr dirty="0" sz="1800" spc="-10">
                <a:latin typeface="Arial"/>
                <a:cs typeface="Arial"/>
              </a:rPr>
              <a:t>Women</a:t>
            </a:r>
            <a:r>
              <a:rPr dirty="0" sz="1800">
                <a:latin typeface="Arial"/>
                <a:cs typeface="Arial"/>
              </a:rPr>
              <a:t>	</a:t>
            </a:r>
            <a:r>
              <a:rPr dirty="0" baseline="1461" sz="2850" spc="-37">
                <a:latin typeface="Arial"/>
                <a:cs typeface="Arial"/>
              </a:rPr>
              <a:t>Men</a:t>
            </a:r>
            <a:endParaRPr baseline="1461" sz="2850">
              <a:latin typeface="Arial"/>
              <a:cs typeface="Arial"/>
            </a:endParaRPr>
          </a:p>
        </p:txBody>
      </p:sp>
      <p:grpSp>
        <p:nvGrpSpPr>
          <p:cNvPr id="185" name="object 185"/>
          <p:cNvGrpSpPr/>
          <p:nvPr/>
        </p:nvGrpSpPr>
        <p:grpSpPr>
          <a:xfrm>
            <a:off x="7602076" y="970327"/>
            <a:ext cx="1072515" cy="894715"/>
            <a:chOff x="7602076" y="970327"/>
            <a:chExt cx="1072515" cy="894715"/>
          </a:xfrm>
        </p:grpSpPr>
        <p:sp>
          <p:nvSpPr>
            <p:cNvPr id="186" name="object 186"/>
            <p:cNvSpPr/>
            <p:nvPr/>
          </p:nvSpPr>
          <p:spPr>
            <a:xfrm>
              <a:off x="7602076" y="970327"/>
              <a:ext cx="1072515" cy="894715"/>
            </a:xfrm>
            <a:custGeom>
              <a:avLst/>
              <a:gdLst/>
              <a:ahLst/>
              <a:cxnLst/>
              <a:rect l="l" t="t" r="r" b="b"/>
              <a:pathLst>
                <a:path w="1072515" h="894714">
                  <a:moveTo>
                    <a:pt x="1072487" y="0"/>
                  </a:moveTo>
                  <a:lnTo>
                    <a:pt x="0" y="0"/>
                  </a:lnTo>
                  <a:lnTo>
                    <a:pt x="0" y="894398"/>
                  </a:lnTo>
                  <a:lnTo>
                    <a:pt x="1072487" y="894398"/>
                  </a:lnTo>
                  <a:lnTo>
                    <a:pt x="10724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7" name="object 187"/>
            <p:cNvSpPr/>
            <p:nvPr/>
          </p:nvSpPr>
          <p:spPr>
            <a:xfrm>
              <a:off x="7646730" y="1077521"/>
              <a:ext cx="375920" cy="0"/>
            </a:xfrm>
            <a:custGeom>
              <a:avLst/>
              <a:gdLst/>
              <a:ahLst/>
              <a:cxnLst/>
              <a:rect l="l" t="t" r="r" b="b"/>
              <a:pathLst>
                <a:path w="375920" h="0">
                  <a:moveTo>
                    <a:pt x="0" y="0"/>
                  </a:moveTo>
                  <a:lnTo>
                    <a:pt x="375340" y="0"/>
                  </a:lnTo>
                </a:path>
              </a:pathLst>
            </a:custGeom>
            <a:ln w="89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8" name="object 188"/>
            <p:cNvSpPr/>
            <p:nvPr/>
          </p:nvSpPr>
          <p:spPr>
            <a:xfrm>
              <a:off x="7776474" y="1019408"/>
              <a:ext cx="107314" cy="99060"/>
            </a:xfrm>
            <a:custGeom>
              <a:avLst/>
              <a:gdLst/>
              <a:ahLst/>
              <a:cxnLst/>
              <a:rect l="l" t="t" r="r" b="b"/>
              <a:pathLst>
                <a:path w="107315" h="99059">
                  <a:moveTo>
                    <a:pt x="107156" y="0"/>
                  </a:moveTo>
                  <a:lnTo>
                    <a:pt x="0" y="0"/>
                  </a:lnTo>
                  <a:lnTo>
                    <a:pt x="0" y="98558"/>
                  </a:lnTo>
                  <a:lnTo>
                    <a:pt x="107156" y="98558"/>
                  </a:lnTo>
                  <a:lnTo>
                    <a:pt x="10715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9" name="object 189"/>
            <p:cNvSpPr/>
            <p:nvPr/>
          </p:nvSpPr>
          <p:spPr>
            <a:xfrm>
              <a:off x="7776474" y="1019408"/>
              <a:ext cx="107314" cy="99060"/>
            </a:xfrm>
            <a:custGeom>
              <a:avLst/>
              <a:gdLst/>
              <a:ahLst/>
              <a:cxnLst/>
              <a:rect l="l" t="t" r="r" b="b"/>
              <a:pathLst>
                <a:path w="107315" h="99059">
                  <a:moveTo>
                    <a:pt x="0" y="98558"/>
                  </a:moveTo>
                  <a:lnTo>
                    <a:pt x="107156" y="98558"/>
                  </a:lnTo>
                  <a:lnTo>
                    <a:pt x="107156" y="0"/>
                  </a:lnTo>
                  <a:lnTo>
                    <a:pt x="0" y="0"/>
                  </a:lnTo>
                  <a:lnTo>
                    <a:pt x="0" y="98558"/>
                  </a:lnTo>
                  <a:close/>
                </a:path>
              </a:pathLst>
            </a:custGeom>
            <a:ln w="89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0" name="object 190"/>
            <p:cNvSpPr/>
            <p:nvPr/>
          </p:nvSpPr>
          <p:spPr>
            <a:xfrm>
              <a:off x="7646730" y="1247493"/>
              <a:ext cx="375920" cy="0"/>
            </a:xfrm>
            <a:custGeom>
              <a:avLst/>
              <a:gdLst/>
              <a:ahLst/>
              <a:cxnLst/>
              <a:rect l="l" t="t" r="r" b="b"/>
              <a:pathLst>
                <a:path w="375920" h="0">
                  <a:moveTo>
                    <a:pt x="0" y="0"/>
                  </a:moveTo>
                  <a:lnTo>
                    <a:pt x="375340" y="0"/>
                  </a:lnTo>
                </a:path>
              </a:pathLst>
            </a:custGeom>
            <a:ln w="893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1" name="object 191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7763077" y="1184963"/>
              <a:ext cx="125031" cy="125058"/>
            </a:xfrm>
            <a:prstGeom prst="rect">
              <a:avLst/>
            </a:prstGeom>
          </p:spPr>
        </p:pic>
        <p:sp>
          <p:nvSpPr>
            <p:cNvPr id="192" name="object 192"/>
            <p:cNvSpPr/>
            <p:nvPr/>
          </p:nvSpPr>
          <p:spPr>
            <a:xfrm>
              <a:off x="7646730" y="1426521"/>
              <a:ext cx="375920" cy="0"/>
            </a:xfrm>
            <a:custGeom>
              <a:avLst/>
              <a:gdLst/>
              <a:ahLst/>
              <a:cxnLst/>
              <a:rect l="l" t="t" r="r" b="b"/>
              <a:pathLst>
                <a:path w="375920" h="0">
                  <a:moveTo>
                    <a:pt x="0" y="0"/>
                  </a:moveTo>
                  <a:lnTo>
                    <a:pt x="375340" y="0"/>
                  </a:lnTo>
                </a:path>
              </a:pathLst>
            </a:custGeom>
            <a:ln w="8932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3" name="object 193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758612" y="1341288"/>
              <a:ext cx="151824" cy="134239"/>
            </a:xfrm>
            <a:prstGeom prst="rect">
              <a:avLst/>
            </a:prstGeom>
          </p:spPr>
        </p:pic>
        <p:sp>
          <p:nvSpPr>
            <p:cNvPr id="194" name="object 194"/>
            <p:cNvSpPr/>
            <p:nvPr/>
          </p:nvSpPr>
          <p:spPr>
            <a:xfrm>
              <a:off x="7646730" y="1605426"/>
              <a:ext cx="375920" cy="0"/>
            </a:xfrm>
            <a:custGeom>
              <a:avLst/>
              <a:gdLst/>
              <a:ahLst/>
              <a:cxnLst/>
              <a:rect l="l" t="t" r="r" b="b"/>
              <a:pathLst>
                <a:path w="375920" h="0">
                  <a:moveTo>
                    <a:pt x="0" y="0"/>
                  </a:moveTo>
                  <a:lnTo>
                    <a:pt x="375340" y="0"/>
                  </a:lnTo>
                </a:path>
              </a:pathLst>
            </a:custGeom>
            <a:ln w="8932">
              <a:solidFill>
                <a:srgbClr val="00808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5" name="object 195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7758612" y="1564856"/>
              <a:ext cx="151824" cy="125430"/>
            </a:xfrm>
            <a:prstGeom prst="rect">
              <a:avLst/>
            </a:prstGeom>
          </p:spPr>
        </p:pic>
        <p:sp>
          <p:nvSpPr>
            <p:cNvPr id="196" name="object 196"/>
            <p:cNvSpPr/>
            <p:nvPr/>
          </p:nvSpPr>
          <p:spPr>
            <a:xfrm>
              <a:off x="7646730" y="1784082"/>
              <a:ext cx="375920" cy="0"/>
            </a:xfrm>
            <a:custGeom>
              <a:avLst/>
              <a:gdLst/>
              <a:ahLst/>
              <a:cxnLst/>
              <a:rect l="l" t="t" r="r" b="b"/>
              <a:pathLst>
                <a:path w="375920" h="0">
                  <a:moveTo>
                    <a:pt x="0" y="0"/>
                  </a:moveTo>
                  <a:lnTo>
                    <a:pt x="375340" y="0"/>
                  </a:lnTo>
                </a:path>
              </a:pathLst>
            </a:custGeom>
            <a:ln w="8932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7" name="object 197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7749681" y="1708154"/>
              <a:ext cx="125031" cy="152104"/>
            </a:xfrm>
            <a:prstGeom prst="rect">
              <a:avLst/>
            </a:prstGeom>
          </p:spPr>
        </p:pic>
      </p:grpSp>
      <p:sp>
        <p:nvSpPr>
          <p:cNvPr id="198" name="object 198"/>
          <p:cNvSpPr txBox="1"/>
          <p:nvPr/>
        </p:nvSpPr>
        <p:spPr>
          <a:xfrm>
            <a:off x="7602076" y="970327"/>
            <a:ext cx="1072515" cy="894715"/>
          </a:xfrm>
          <a:prstGeom prst="rect">
            <a:avLst/>
          </a:prstGeom>
          <a:ln w="8931">
            <a:solidFill>
              <a:srgbClr val="000000"/>
            </a:solidFill>
          </a:ln>
        </p:spPr>
        <p:txBody>
          <a:bodyPr wrap="square" lIns="0" tIns="4445" rIns="0" bIns="0" rtlCol="0" vert="horz">
            <a:spAutoFit/>
          </a:bodyPr>
          <a:lstStyle/>
          <a:p>
            <a:pPr marL="450850" marR="170815">
              <a:lnSpc>
                <a:spcPts val="1410"/>
              </a:lnSpc>
              <a:spcBef>
                <a:spcPts val="35"/>
              </a:spcBef>
            </a:pPr>
            <a:r>
              <a:rPr dirty="0" sz="1100">
                <a:latin typeface="Arial"/>
                <a:cs typeface="Arial"/>
              </a:rPr>
              <a:t>EQ-</a:t>
            </a:r>
            <a:r>
              <a:rPr dirty="0" sz="1100" spc="-25">
                <a:latin typeface="Arial"/>
                <a:cs typeface="Arial"/>
              </a:rPr>
              <a:t>5D </a:t>
            </a:r>
            <a:r>
              <a:rPr dirty="0" sz="1100" spc="-20">
                <a:latin typeface="Arial"/>
                <a:cs typeface="Arial"/>
              </a:rPr>
              <a:t>HUI2 HUI3</a:t>
            </a:r>
            <a:endParaRPr sz="1100">
              <a:latin typeface="Arial"/>
              <a:cs typeface="Arial"/>
            </a:endParaRPr>
          </a:p>
          <a:p>
            <a:pPr marL="450850" marR="18415">
              <a:lnSpc>
                <a:spcPct val="101200"/>
              </a:lnSpc>
              <a:spcBef>
                <a:spcPts val="5"/>
              </a:spcBef>
            </a:pPr>
            <a:r>
              <a:rPr dirty="0" sz="1100">
                <a:latin typeface="Arial"/>
                <a:cs typeface="Arial"/>
              </a:rPr>
              <a:t>SF-</a:t>
            </a:r>
            <a:r>
              <a:rPr dirty="0" sz="1100" spc="-35">
                <a:latin typeface="Arial"/>
                <a:cs typeface="Arial"/>
              </a:rPr>
              <a:t>6D </a:t>
            </a:r>
            <a:r>
              <a:rPr dirty="0" sz="1100">
                <a:latin typeface="Arial"/>
                <a:cs typeface="Arial"/>
              </a:rPr>
              <a:t>QWB-</a:t>
            </a:r>
            <a:r>
              <a:rPr dirty="0" sz="1100" spc="-25">
                <a:latin typeface="Arial"/>
                <a:cs typeface="Arial"/>
              </a:rPr>
              <a:t>SA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1" name="object 201"/>
          <p:cNvSpPr txBox="1"/>
          <p:nvPr/>
        </p:nvSpPr>
        <p:spPr>
          <a:xfrm>
            <a:off x="2350452" y="6546653"/>
            <a:ext cx="1370965" cy="171450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1000" spc="-10">
                <a:latin typeface="Arial Narrow"/>
                <a:cs typeface="Arial Narrow"/>
                <a:hlinkClick r:id="rId41"/>
              </a:rPr>
              <a:t>www.healthmeasurement.org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199" name="object 199"/>
          <p:cNvSpPr txBox="1"/>
          <p:nvPr/>
        </p:nvSpPr>
        <p:spPr>
          <a:xfrm>
            <a:off x="6235377" y="5969977"/>
            <a:ext cx="720090" cy="19748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100">
                <a:latin typeface="Arial"/>
                <a:cs typeface="Arial"/>
              </a:rPr>
              <a:t>Age</a:t>
            </a:r>
            <a:r>
              <a:rPr dirty="0" sz="1100" spc="30">
                <a:latin typeface="Arial"/>
                <a:cs typeface="Arial"/>
              </a:rPr>
              <a:t> </a:t>
            </a:r>
            <a:r>
              <a:rPr dirty="0" sz="1100" spc="-10">
                <a:latin typeface="Arial"/>
                <a:cs typeface="Arial"/>
              </a:rPr>
              <a:t>Group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0" name="object 200" descr="$PPTXTitle"/>
          <p:cNvSpPr txBox="1">
            <a:spLocks noGrp="1"/>
          </p:cNvSpPr>
          <p:nvPr>
            <p:ph type="title"/>
          </p:nvPr>
        </p:nvSpPr>
        <p:spPr>
          <a:xfrm>
            <a:off x="1787525" y="718820"/>
            <a:ext cx="5799455" cy="2997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0">
                <a:latin typeface="Arial"/>
                <a:cs typeface="Arial"/>
              </a:rPr>
              <a:t>Data</a:t>
            </a:r>
            <a:r>
              <a:rPr dirty="0" sz="1800" spc="-30" b="0">
                <a:latin typeface="Arial"/>
                <a:cs typeface="Arial"/>
              </a:rPr>
              <a:t> </a:t>
            </a:r>
            <a:r>
              <a:rPr dirty="0" sz="1800" b="0">
                <a:latin typeface="Arial"/>
                <a:cs typeface="Arial"/>
              </a:rPr>
              <a:t>from</a:t>
            </a:r>
            <a:r>
              <a:rPr dirty="0" sz="1800" spc="-15" b="0">
                <a:latin typeface="Arial"/>
                <a:cs typeface="Arial"/>
              </a:rPr>
              <a:t> </a:t>
            </a:r>
            <a:r>
              <a:rPr dirty="0" sz="1800" b="0">
                <a:latin typeface="Arial"/>
                <a:cs typeface="Arial"/>
              </a:rPr>
              <a:t>the</a:t>
            </a:r>
            <a:r>
              <a:rPr dirty="0" sz="1800" spc="-15" b="0">
                <a:latin typeface="Arial"/>
                <a:cs typeface="Arial"/>
              </a:rPr>
              <a:t> </a:t>
            </a:r>
            <a:r>
              <a:rPr dirty="0" sz="1800" b="0">
                <a:latin typeface="Arial"/>
                <a:cs typeface="Arial"/>
              </a:rPr>
              <a:t>NHMS</a:t>
            </a:r>
            <a:r>
              <a:rPr dirty="0" sz="1800" spc="-20" b="0">
                <a:latin typeface="Arial"/>
                <a:cs typeface="Arial"/>
              </a:rPr>
              <a:t> </a:t>
            </a:r>
            <a:r>
              <a:rPr dirty="0" sz="1800" spc="-10" b="0">
                <a:latin typeface="Arial"/>
                <a:cs typeface="Arial"/>
              </a:rPr>
              <a:t>–</a:t>
            </a:r>
            <a:r>
              <a:rPr dirty="0" sz="1800" b="0">
                <a:latin typeface="Arial"/>
                <a:cs typeface="Arial"/>
              </a:rPr>
              <a:t>population</a:t>
            </a:r>
            <a:r>
              <a:rPr dirty="0" sz="1800" spc="-15" b="0">
                <a:latin typeface="Arial"/>
                <a:cs typeface="Arial"/>
              </a:rPr>
              <a:t> </a:t>
            </a:r>
            <a:r>
              <a:rPr dirty="0" sz="1800" b="0">
                <a:latin typeface="Arial"/>
                <a:cs typeface="Arial"/>
              </a:rPr>
              <a:t>sample</a:t>
            </a:r>
            <a:r>
              <a:rPr dirty="0" sz="1800" spc="-10" b="0">
                <a:latin typeface="Arial"/>
                <a:cs typeface="Arial"/>
              </a:rPr>
              <a:t> </a:t>
            </a:r>
            <a:r>
              <a:rPr dirty="0" sz="1800" b="0">
                <a:latin typeface="Arial"/>
                <a:cs typeface="Arial"/>
              </a:rPr>
              <a:t>(n=3844)</a:t>
            </a:r>
            <a:r>
              <a:rPr dirty="0" sz="1800" spc="-15" b="0">
                <a:latin typeface="Arial"/>
                <a:cs typeface="Arial"/>
              </a:rPr>
              <a:t> </a:t>
            </a:r>
            <a:r>
              <a:rPr dirty="0" sz="1800" b="0">
                <a:latin typeface="Arial"/>
                <a:cs typeface="Arial"/>
              </a:rPr>
              <a:t>in</a:t>
            </a:r>
            <a:r>
              <a:rPr dirty="0" sz="1800" spc="-10" b="0">
                <a:latin typeface="Arial"/>
                <a:cs typeface="Arial"/>
              </a:rPr>
              <a:t> </a:t>
            </a:r>
            <a:r>
              <a:rPr dirty="0" sz="1800" spc="-25" b="0">
                <a:latin typeface="Arial"/>
                <a:cs typeface="Arial"/>
              </a:rPr>
              <a:t>US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7437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805749" y="3384780"/>
            <a:ext cx="96520" cy="11366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">
                <a:latin typeface="Arial"/>
                <a:cs typeface="Arial"/>
              </a:rPr>
              <a:t>-</a:t>
            </a:r>
            <a:r>
              <a:rPr dirty="0" sz="550" spc="-50">
                <a:latin typeface="Arial"/>
                <a:cs typeface="Arial"/>
              </a:rPr>
              <a:t>2</a:t>
            </a:r>
            <a:endParaRPr sz="550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2350452" y="6546653"/>
            <a:ext cx="1370965" cy="171450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1000" spc="-10">
                <a:latin typeface="Arial Narrow"/>
                <a:cs typeface="Arial Narrow"/>
                <a:hlinkClick r:id="rId3"/>
              </a:rPr>
              <a:t>www.healthmeasurement.org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503020" y="3384780"/>
            <a:ext cx="69850" cy="11366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" spc="-50">
                <a:latin typeface="Arial"/>
                <a:cs typeface="Arial"/>
              </a:rPr>
              <a:t>2</a:t>
            </a:r>
            <a:endParaRPr sz="5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12920" y="3027578"/>
            <a:ext cx="167640" cy="11366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">
                <a:latin typeface="Arial"/>
                <a:cs typeface="Arial"/>
              </a:rPr>
              <a:t>-</a:t>
            </a:r>
            <a:r>
              <a:rPr dirty="0" sz="550" spc="-25">
                <a:latin typeface="Arial"/>
                <a:cs typeface="Arial"/>
              </a:rPr>
              <a:t>0.2</a:t>
            </a:r>
            <a:endParaRPr sz="5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39382" y="2697846"/>
            <a:ext cx="140970" cy="11366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" spc="-25">
                <a:latin typeface="Arial"/>
                <a:cs typeface="Arial"/>
              </a:rPr>
              <a:t>0.0</a:t>
            </a:r>
            <a:endParaRPr sz="5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39382" y="2357419"/>
            <a:ext cx="140970" cy="11366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" spc="-25">
                <a:latin typeface="Arial"/>
                <a:cs typeface="Arial"/>
              </a:rPr>
              <a:t>0.2</a:t>
            </a:r>
            <a:endParaRPr sz="5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239382" y="2018530"/>
            <a:ext cx="140970" cy="11366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" spc="-25">
                <a:latin typeface="Arial"/>
                <a:cs typeface="Arial"/>
              </a:rPr>
              <a:t>0.4</a:t>
            </a:r>
            <a:endParaRPr sz="5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39382" y="1679641"/>
            <a:ext cx="140970" cy="11366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" spc="-25">
                <a:latin typeface="Arial"/>
                <a:cs typeface="Arial"/>
              </a:rPr>
              <a:t>0.6</a:t>
            </a:r>
            <a:endParaRPr sz="5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239382" y="1339214"/>
            <a:ext cx="140970" cy="11366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" spc="-25">
                <a:latin typeface="Arial"/>
                <a:cs typeface="Arial"/>
              </a:rPr>
              <a:t>0.8</a:t>
            </a:r>
            <a:endParaRPr sz="5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39382" y="1000325"/>
            <a:ext cx="140970" cy="11366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" spc="-25">
                <a:latin typeface="Arial"/>
                <a:cs typeface="Arial"/>
              </a:rPr>
              <a:t>1.0</a:t>
            </a:r>
            <a:endParaRPr sz="5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335637" y="3347650"/>
            <a:ext cx="509270" cy="30162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335280">
              <a:lnSpc>
                <a:spcPct val="100000"/>
              </a:lnSpc>
              <a:spcBef>
                <a:spcPts val="420"/>
              </a:spcBef>
            </a:pPr>
            <a:r>
              <a:rPr dirty="0" sz="550" spc="-50">
                <a:latin typeface="Arial"/>
                <a:cs typeface="Arial"/>
              </a:rPr>
              <a:t>0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5"/>
              </a:spcBef>
            </a:pP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dirty="0" sz="700" spc="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Axis</a:t>
            </a:r>
            <a:r>
              <a:rPr dirty="0" sz="700" spc="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FFFFFF"/>
                </a:solidFill>
                <a:latin typeface="Arial"/>
                <a:cs typeface="Arial"/>
              </a:rPr>
              <a:t>Title</a:t>
            </a:r>
            <a:endParaRPr sz="7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125468" y="681262"/>
            <a:ext cx="307975" cy="15938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850" spc="45">
                <a:latin typeface="Arial"/>
                <a:cs typeface="Arial"/>
              </a:rPr>
              <a:t>HUI2</a:t>
            </a:r>
            <a:endParaRPr sz="8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321027" y="3384780"/>
            <a:ext cx="96520" cy="11366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">
                <a:latin typeface="Arial"/>
                <a:cs typeface="Arial"/>
              </a:rPr>
              <a:t>-</a:t>
            </a:r>
            <a:r>
              <a:rPr dirty="0" sz="550" spc="-50">
                <a:latin typeface="Arial"/>
                <a:cs typeface="Arial"/>
              </a:rPr>
              <a:t>2</a:t>
            </a:r>
            <a:endParaRPr sz="5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028232" y="3384780"/>
            <a:ext cx="69850" cy="11366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" spc="-50">
                <a:latin typeface="Arial"/>
                <a:cs typeface="Arial"/>
              </a:rPr>
              <a:t>2</a:t>
            </a:r>
            <a:endParaRPr sz="5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736463" y="3027578"/>
            <a:ext cx="159385" cy="11366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">
                <a:latin typeface="Arial"/>
                <a:cs typeface="Arial"/>
              </a:rPr>
              <a:t>-</a:t>
            </a:r>
            <a:r>
              <a:rPr dirty="0" sz="550" spc="-25">
                <a:latin typeface="Arial"/>
                <a:cs typeface="Arial"/>
              </a:rPr>
              <a:t>0.2</a:t>
            </a:r>
            <a:endParaRPr sz="5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762925" y="2697846"/>
            <a:ext cx="132715" cy="11366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" spc="-25">
                <a:latin typeface="Arial"/>
                <a:cs typeface="Arial"/>
              </a:rPr>
              <a:t>0.0</a:t>
            </a:r>
            <a:endParaRPr sz="5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762925" y="2357419"/>
            <a:ext cx="132715" cy="11366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" spc="-25">
                <a:latin typeface="Arial"/>
                <a:cs typeface="Arial"/>
              </a:rPr>
              <a:t>0.2</a:t>
            </a:r>
            <a:endParaRPr sz="5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762925" y="2018530"/>
            <a:ext cx="132715" cy="11366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" spc="-25">
                <a:latin typeface="Arial"/>
                <a:cs typeface="Arial"/>
              </a:rPr>
              <a:t>0.4</a:t>
            </a:r>
            <a:endParaRPr sz="5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762925" y="1679641"/>
            <a:ext cx="132715" cy="11366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" spc="-25">
                <a:latin typeface="Arial"/>
                <a:cs typeface="Arial"/>
              </a:rPr>
              <a:t>0.6</a:t>
            </a:r>
            <a:endParaRPr sz="5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762925" y="1339214"/>
            <a:ext cx="132715" cy="11366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" spc="-25">
                <a:latin typeface="Arial"/>
                <a:cs typeface="Arial"/>
              </a:rPr>
              <a:t>0.8</a:t>
            </a:r>
            <a:endParaRPr sz="5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762925" y="1000325"/>
            <a:ext cx="132715" cy="11366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" spc="-25">
                <a:latin typeface="Arial"/>
                <a:cs typeface="Arial"/>
              </a:rPr>
              <a:t>1.0</a:t>
            </a:r>
            <a:endParaRPr sz="5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859193" y="3347650"/>
            <a:ext cx="501015" cy="30162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algn="r" marR="111125">
              <a:lnSpc>
                <a:spcPct val="100000"/>
              </a:lnSpc>
              <a:spcBef>
                <a:spcPts val="420"/>
              </a:spcBef>
            </a:pPr>
            <a:r>
              <a:rPr dirty="0" sz="550" spc="-50">
                <a:latin typeface="Arial"/>
                <a:cs typeface="Arial"/>
              </a:rPr>
              <a:t>0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5"/>
              </a:spcBef>
            </a:pP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dirty="0" sz="700" spc="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>
                <a:solidFill>
                  <a:srgbClr val="FFFFFF"/>
                </a:solidFill>
                <a:latin typeface="Arial"/>
                <a:cs typeface="Arial"/>
              </a:rPr>
              <a:t>Axis</a:t>
            </a:r>
            <a:r>
              <a:rPr dirty="0" sz="700" spc="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700" spc="-10">
                <a:solidFill>
                  <a:srgbClr val="FFFFFF"/>
                </a:solidFill>
                <a:latin typeface="Arial"/>
                <a:cs typeface="Arial"/>
              </a:rPr>
              <a:t>Title</a:t>
            </a:r>
            <a:endParaRPr sz="7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892406" y="730105"/>
            <a:ext cx="307975" cy="15938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850" spc="45">
                <a:latin typeface="Arial"/>
                <a:cs typeface="Arial"/>
              </a:rPr>
              <a:t>HUI3</a:t>
            </a:r>
            <a:endParaRPr sz="8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98727" y="6207320"/>
            <a:ext cx="80010" cy="11366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" spc="-50">
                <a:latin typeface="Arial"/>
                <a:cs typeface="Arial"/>
              </a:rPr>
              <a:t>-2</a:t>
            </a:r>
            <a:endParaRPr sz="5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151495" y="6207320"/>
            <a:ext cx="69850" cy="11366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" spc="-50">
                <a:latin typeface="Arial"/>
                <a:cs typeface="Arial"/>
              </a:rPr>
              <a:t>0</a:t>
            </a:r>
            <a:endParaRPr sz="5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995998" y="6207320"/>
            <a:ext cx="69850" cy="11366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" spc="-50">
                <a:latin typeface="Arial"/>
                <a:cs typeface="Arial"/>
              </a:rPr>
              <a:t>2</a:t>
            </a:r>
            <a:endParaRPr sz="5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05898" y="5850117"/>
            <a:ext cx="159385" cy="11366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">
                <a:latin typeface="Arial"/>
                <a:cs typeface="Arial"/>
              </a:rPr>
              <a:t>-</a:t>
            </a:r>
            <a:r>
              <a:rPr dirty="0" sz="550" spc="-25">
                <a:latin typeface="Arial"/>
                <a:cs typeface="Arial"/>
              </a:rPr>
              <a:t>0.2</a:t>
            </a:r>
            <a:endParaRPr sz="5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32440" y="5511228"/>
            <a:ext cx="132715" cy="11366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" spc="-25">
                <a:latin typeface="Arial"/>
                <a:cs typeface="Arial"/>
              </a:rPr>
              <a:t>0.0</a:t>
            </a:r>
            <a:endParaRPr sz="5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32440" y="5172339"/>
            <a:ext cx="132715" cy="11366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" spc="-25">
                <a:latin typeface="Arial"/>
                <a:cs typeface="Arial"/>
              </a:rPr>
              <a:t>0.2</a:t>
            </a:r>
            <a:endParaRPr sz="5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32440" y="4831912"/>
            <a:ext cx="132715" cy="11366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" spc="-25">
                <a:latin typeface="Arial"/>
                <a:cs typeface="Arial"/>
              </a:rPr>
              <a:t>0.4</a:t>
            </a:r>
            <a:endParaRPr sz="5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32440" y="4502181"/>
            <a:ext cx="132715" cy="11366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" spc="-25">
                <a:latin typeface="Arial"/>
                <a:cs typeface="Arial"/>
              </a:rPr>
              <a:t>0.6</a:t>
            </a:r>
            <a:endParaRPr sz="5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32440" y="4161753"/>
            <a:ext cx="132715" cy="11366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" spc="-25">
                <a:latin typeface="Arial"/>
                <a:cs typeface="Arial"/>
              </a:rPr>
              <a:t>0.8</a:t>
            </a:r>
            <a:endParaRPr sz="5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32440" y="3822865"/>
            <a:ext cx="132715" cy="11366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" spc="-25">
                <a:latin typeface="Arial"/>
                <a:cs typeface="Arial"/>
              </a:rPr>
              <a:t>1.0</a:t>
            </a:r>
            <a:endParaRPr sz="5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035608" y="6350775"/>
            <a:ext cx="98425" cy="17970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00" spc="-50">
                <a:latin typeface="Arial"/>
                <a:cs typeface="Arial"/>
              </a:rPr>
              <a:t>8</a:t>
            </a:r>
            <a:endParaRPr sz="10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07126" y="4763003"/>
            <a:ext cx="160655" cy="624205"/>
          </a:xfrm>
          <a:prstGeom prst="rect">
            <a:avLst/>
          </a:prstGeom>
        </p:spPr>
        <p:txBody>
          <a:bodyPr wrap="square" lIns="0" tIns="127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950" spc="-35">
                <a:latin typeface="Arial"/>
                <a:cs typeface="Arial"/>
              </a:rPr>
              <a:t>Index</a:t>
            </a:r>
            <a:r>
              <a:rPr dirty="0" sz="950" spc="-30">
                <a:latin typeface="Arial"/>
                <a:cs typeface="Arial"/>
              </a:rPr>
              <a:t> </a:t>
            </a:r>
            <a:r>
              <a:rPr dirty="0" sz="950" spc="-25">
                <a:latin typeface="Arial"/>
                <a:cs typeface="Arial"/>
              </a:rPr>
              <a:t>Score</a:t>
            </a:r>
            <a:endParaRPr sz="9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853571" y="3545076"/>
            <a:ext cx="527685" cy="15938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850" spc="85">
                <a:latin typeface="Arial"/>
                <a:cs typeface="Arial"/>
              </a:rPr>
              <a:t>QWB-</a:t>
            </a:r>
            <a:r>
              <a:rPr dirty="0" sz="850" spc="40">
                <a:latin typeface="Arial"/>
                <a:cs typeface="Arial"/>
              </a:rPr>
              <a:t>SA</a:t>
            </a:r>
            <a:endParaRPr sz="8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805749" y="6207320"/>
            <a:ext cx="96520" cy="11366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">
                <a:latin typeface="Arial"/>
                <a:cs typeface="Arial"/>
              </a:rPr>
              <a:t>-</a:t>
            </a:r>
            <a:r>
              <a:rPr dirty="0" sz="550" spc="-50">
                <a:latin typeface="Arial"/>
                <a:cs typeface="Arial"/>
              </a:rPr>
              <a:t>2</a:t>
            </a:r>
            <a:endParaRPr sz="5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658517" y="6207320"/>
            <a:ext cx="69850" cy="11366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" spc="-50">
                <a:latin typeface="Arial"/>
                <a:cs typeface="Arial"/>
              </a:rPr>
              <a:t>0</a:t>
            </a:r>
            <a:endParaRPr sz="5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503020" y="6207320"/>
            <a:ext cx="69850" cy="11366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" spc="-50">
                <a:latin typeface="Arial"/>
                <a:cs typeface="Arial"/>
              </a:rPr>
              <a:t>2</a:t>
            </a:r>
            <a:endParaRPr sz="5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212920" y="5850117"/>
            <a:ext cx="167640" cy="11366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">
                <a:latin typeface="Arial"/>
                <a:cs typeface="Arial"/>
              </a:rPr>
              <a:t>-</a:t>
            </a:r>
            <a:r>
              <a:rPr dirty="0" sz="550" spc="-25">
                <a:latin typeface="Arial"/>
                <a:cs typeface="Arial"/>
              </a:rPr>
              <a:t>0.2</a:t>
            </a:r>
            <a:endParaRPr sz="5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239382" y="5511228"/>
            <a:ext cx="140970" cy="11366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" spc="-25">
                <a:latin typeface="Arial"/>
                <a:cs typeface="Arial"/>
              </a:rPr>
              <a:t>0.0</a:t>
            </a:r>
            <a:endParaRPr sz="55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239382" y="5172339"/>
            <a:ext cx="140970" cy="11366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" spc="-25">
                <a:latin typeface="Arial"/>
                <a:cs typeface="Arial"/>
              </a:rPr>
              <a:t>0.2</a:t>
            </a:r>
            <a:endParaRPr sz="55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239382" y="4831912"/>
            <a:ext cx="140970" cy="11366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" spc="-25">
                <a:latin typeface="Arial"/>
                <a:cs typeface="Arial"/>
              </a:rPr>
              <a:t>0.4</a:t>
            </a:r>
            <a:endParaRPr sz="55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239382" y="4502181"/>
            <a:ext cx="140970" cy="11366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" spc="-25">
                <a:latin typeface="Arial"/>
                <a:cs typeface="Arial"/>
              </a:rPr>
              <a:t>0.6</a:t>
            </a:r>
            <a:endParaRPr sz="55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239382" y="4161753"/>
            <a:ext cx="140970" cy="11366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" spc="-25">
                <a:latin typeface="Arial"/>
                <a:cs typeface="Arial"/>
              </a:rPr>
              <a:t>0.8</a:t>
            </a:r>
            <a:endParaRPr sz="55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239382" y="3822865"/>
            <a:ext cx="140970" cy="11366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" spc="-25">
                <a:latin typeface="Arial"/>
                <a:cs typeface="Arial"/>
              </a:rPr>
              <a:t>1.0</a:t>
            </a:r>
            <a:endParaRPr sz="55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542630" y="6350775"/>
            <a:ext cx="98425" cy="17970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00" spc="-50">
                <a:latin typeface="Arial"/>
                <a:cs typeface="Arial"/>
              </a:rPr>
              <a:t>8</a:t>
            </a:r>
            <a:endParaRPr sz="10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358976" y="3545076"/>
            <a:ext cx="382270" cy="15938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850" spc="55">
                <a:latin typeface="Arial"/>
                <a:cs typeface="Arial"/>
              </a:rPr>
              <a:t>SF-</a:t>
            </a:r>
            <a:r>
              <a:rPr dirty="0" sz="850" spc="50">
                <a:latin typeface="Arial"/>
                <a:cs typeface="Arial"/>
              </a:rPr>
              <a:t>6D</a:t>
            </a:r>
            <a:endParaRPr sz="85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321027" y="6207320"/>
            <a:ext cx="96520" cy="11366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">
                <a:latin typeface="Arial"/>
                <a:cs typeface="Arial"/>
              </a:rPr>
              <a:t>-</a:t>
            </a:r>
            <a:r>
              <a:rPr dirty="0" sz="550" spc="-50">
                <a:latin typeface="Arial"/>
                <a:cs typeface="Arial"/>
              </a:rPr>
              <a:t>2</a:t>
            </a:r>
            <a:endParaRPr sz="55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7183728" y="6207320"/>
            <a:ext cx="69850" cy="11366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" spc="-50">
                <a:latin typeface="Arial"/>
                <a:cs typeface="Arial"/>
              </a:rPr>
              <a:t>0</a:t>
            </a:r>
            <a:endParaRPr sz="55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8028232" y="6207320"/>
            <a:ext cx="69850" cy="11366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" spc="-50">
                <a:latin typeface="Arial"/>
                <a:cs typeface="Arial"/>
              </a:rPr>
              <a:t>2</a:t>
            </a:r>
            <a:endParaRPr sz="55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5736463" y="5850117"/>
            <a:ext cx="159385" cy="11366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">
                <a:latin typeface="Arial"/>
                <a:cs typeface="Arial"/>
              </a:rPr>
              <a:t>-</a:t>
            </a:r>
            <a:r>
              <a:rPr dirty="0" sz="550" spc="-25">
                <a:latin typeface="Arial"/>
                <a:cs typeface="Arial"/>
              </a:rPr>
              <a:t>0.2</a:t>
            </a:r>
            <a:endParaRPr sz="55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5762925" y="5511228"/>
            <a:ext cx="132715" cy="11366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" spc="-25">
                <a:latin typeface="Arial"/>
                <a:cs typeface="Arial"/>
              </a:rPr>
              <a:t>0.0</a:t>
            </a:r>
            <a:endParaRPr sz="55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5762925" y="5172339"/>
            <a:ext cx="132715" cy="11366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" spc="-25">
                <a:latin typeface="Arial"/>
                <a:cs typeface="Arial"/>
              </a:rPr>
              <a:t>0.2</a:t>
            </a:r>
            <a:endParaRPr sz="55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5762925" y="4831912"/>
            <a:ext cx="132715" cy="11366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" spc="-25">
                <a:latin typeface="Arial"/>
                <a:cs typeface="Arial"/>
              </a:rPr>
              <a:t>0.4</a:t>
            </a:r>
            <a:endParaRPr sz="55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5762925" y="4502181"/>
            <a:ext cx="132715" cy="11366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" spc="-25">
                <a:latin typeface="Arial"/>
                <a:cs typeface="Arial"/>
              </a:rPr>
              <a:t>0.6</a:t>
            </a:r>
            <a:endParaRPr sz="55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5762925" y="4161753"/>
            <a:ext cx="132715" cy="11366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" spc="-25">
                <a:latin typeface="Arial"/>
                <a:cs typeface="Arial"/>
              </a:rPr>
              <a:t>0.8</a:t>
            </a:r>
            <a:endParaRPr sz="55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5762925" y="3822865"/>
            <a:ext cx="132715" cy="11366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" spc="-25">
                <a:latin typeface="Arial"/>
                <a:cs typeface="Arial"/>
              </a:rPr>
              <a:t>1.0</a:t>
            </a:r>
            <a:endParaRPr sz="55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7057862" y="6350775"/>
            <a:ext cx="98425" cy="17970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00" spc="-50">
                <a:latin typeface="Arial"/>
                <a:cs typeface="Arial"/>
              </a:rPr>
              <a:t>8</a:t>
            </a:r>
            <a:endParaRPr sz="100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7884103" y="3545076"/>
            <a:ext cx="382270" cy="15938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850" spc="-10">
                <a:latin typeface="Arial"/>
                <a:cs typeface="Arial"/>
              </a:rPr>
              <a:t>HALex</a:t>
            </a:r>
            <a:endParaRPr sz="85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298727" y="3384780"/>
            <a:ext cx="80010" cy="11366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" spc="-50">
                <a:latin typeface="Arial"/>
                <a:cs typeface="Arial"/>
              </a:rPr>
              <a:t>-2</a:t>
            </a:r>
            <a:endParaRPr sz="55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2151495" y="3384780"/>
            <a:ext cx="69850" cy="11366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" spc="-50">
                <a:latin typeface="Arial"/>
                <a:cs typeface="Arial"/>
              </a:rPr>
              <a:t>0</a:t>
            </a:r>
            <a:endParaRPr sz="55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2995998" y="3384780"/>
            <a:ext cx="69850" cy="11366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" spc="-50">
                <a:latin typeface="Arial"/>
                <a:cs typeface="Arial"/>
              </a:rPr>
              <a:t>2</a:t>
            </a:r>
            <a:endParaRPr sz="55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705898" y="3027578"/>
            <a:ext cx="159385" cy="11366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">
                <a:latin typeface="Arial"/>
                <a:cs typeface="Arial"/>
              </a:rPr>
              <a:t>-</a:t>
            </a:r>
            <a:r>
              <a:rPr dirty="0" sz="550" spc="-25">
                <a:latin typeface="Arial"/>
                <a:cs typeface="Arial"/>
              </a:rPr>
              <a:t>0.2</a:t>
            </a:r>
            <a:endParaRPr sz="55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732440" y="2697846"/>
            <a:ext cx="132715" cy="11366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" spc="-25">
                <a:latin typeface="Arial"/>
                <a:cs typeface="Arial"/>
              </a:rPr>
              <a:t>0.0</a:t>
            </a:r>
            <a:endParaRPr sz="55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732440" y="2357419"/>
            <a:ext cx="132715" cy="11366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" spc="-25">
                <a:latin typeface="Arial"/>
                <a:cs typeface="Arial"/>
              </a:rPr>
              <a:t>0.2</a:t>
            </a:r>
            <a:endParaRPr sz="55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732440" y="2018530"/>
            <a:ext cx="132715" cy="11366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" spc="-25">
                <a:latin typeface="Arial"/>
                <a:cs typeface="Arial"/>
              </a:rPr>
              <a:t>0.4</a:t>
            </a:r>
            <a:endParaRPr sz="55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732440" y="1679641"/>
            <a:ext cx="132715" cy="11366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" spc="-25">
                <a:latin typeface="Arial"/>
                <a:cs typeface="Arial"/>
              </a:rPr>
              <a:t>0.6</a:t>
            </a:r>
            <a:endParaRPr sz="55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732440" y="1339214"/>
            <a:ext cx="132715" cy="11366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" spc="-25">
                <a:latin typeface="Arial"/>
                <a:cs typeface="Arial"/>
              </a:rPr>
              <a:t>0.8</a:t>
            </a:r>
            <a:endParaRPr sz="550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732440" y="1000325"/>
            <a:ext cx="132715" cy="11366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" spc="-25">
                <a:latin typeface="Arial"/>
                <a:cs typeface="Arial"/>
              </a:rPr>
              <a:t>1.0</a:t>
            </a:r>
            <a:endParaRPr sz="550"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489646" y="1908829"/>
            <a:ext cx="170180" cy="680085"/>
          </a:xfrm>
          <a:prstGeom prst="rect">
            <a:avLst/>
          </a:prstGeom>
        </p:spPr>
        <p:txBody>
          <a:bodyPr wrap="square" lIns="0" tIns="254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dirty="0" sz="1000">
                <a:latin typeface="Arial"/>
                <a:cs typeface="Arial"/>
              </a:rPr>
              <a:t>Index</a:t>
            </a:r>
            <a:r>
              <a:rPr dirty="0" sz="1000" spc="-60">
                <a:latin typeface="Arial"/>
                <a:cs typeface="Arial"/>
              </a:rPr>
              <a:t> </a:t>
            </a:r>
            <a:r>
              <a:rPr dirty="0" sz="1000" spc="-10">
                <a:latin typeface="Arial"/>
                <a:cs typeface="Arial"/>
              </a:rPr>
              <a:t>Score</a:t>
            </a:r>
            <a:endParaRPr sz="1000"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2520763" y="696525"/>
            <a:ext cx="400685" cy="15938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850" spc="55">
                <a:latin typeface="Arial"/>
                <a:cs typeface="Arial"/>
              </a:rPr>
              <a:t>EQ-5D</a:t>
            </a:r>
            <a:endParaRPr sz="850">
              <a:latin typeface="Arial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2357564" y="184403"/>
            <a:ext cx="511492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Arial"/>
                <a:cs typeface="Arial"/>
              </a:rPr>
              <a:t>NHMS: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Relation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between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summary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health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6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HRQoL</a:t>
            </a:r>
            <a:r>
              <a:rPr dirty="0" sz="1400" spc="-8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indexes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3705225" y="462788"/>
            <a:ext cx="173482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Summary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350452" y="6546653"/>
            <a:ext cx="1370965" cy="171450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1000" spc="-10">
                <a:latin typeface="Arial Narrow"/>
                <a:cs typeface="Arial Narrow"/>
                <a:hlinkClick r:id="rId2"/>
              </a:rPr>
              <a:t>www.healthmeasurement.org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4540" y="1353820"/>
            <a:ext cx="7536180" cy="4578985"/>
          </a:xfrm>
          <a:prstGeom prst="rect">
            <a:avLst/>
          </a:prstGeom>
        </p:spPr>
        <p:txBody>
          <a:bodyPr wrap="square" lIns="0" tIns="63500" rIns="0" bIns="0" rtlCol="0" vert="horz">
            <a:spAutoFit/>
          </a:bodyPr>
          <a:lstStyle/>
          <a:p>
            <a:pPr marL="354965" marR="1058545" indent="-342900">
              <a:lnSpc>
                <a:spcPts val="3000"/>
              </a:lnSpc>
              <a:spcBef>
                <a:spcPts val="500"/>
              </a:spcBef>
              <a:buFont typeface="Arial Narrow"/>
              <a:buChar char="•"/>
              <a:tabLst>
                <a:tab pos="354965" algn="l"/>
              </a:tabLst>
            </a:pPr>
            <a:r>
              <a:rPr dirty="0" sz="2800" b="1">
                <a:latin typeface="Arial Narrow"/>
                <a:cs typeface="Arial Narrow"/>
              </a:rPr>
              <a:t>Surrogate</a:t>
            </a:r>
            <a:r>
              <a:rPr dirty="0" sz="2800" spc="-35" b="1">
                <a:latin typeface="Arial Narrow"/>
                <a:cs typeface="Arial Narrow"/>
              </a:rPr>
              <a:t> </a:t>
            </a:r>
            <a:r>
              <a:rPr dirty="0" sz="2800" b="1">
                <a:latin typeface="Arial Narrow"/>
                <a:cs typeface="Arial Narrow"/>
              </a:rPr>
              <a:t>markers</a:t>
            </a:r>
            <a:r>
              <a:rPr dirty="0" sz="2800" spc="-30" b="1">
                <a:latin typeface="Arial Narrow"/>
                <a:cs typeface="Arial Narrow"/>
              </a:rPr>
              <a:t> </a:t>
            </a:r>
            <a:r>
              <a:rPr dirty="0" sz="2800" b="1">
                <a:latin typeface="Arial Narrow"/>
                <a:cs typeface="Arial Narrow"/>
              </a:rPr>
              <a:t>are</a:t>
            </a:r>
            <a:r>
              <a:rPr dirty="0" sz="2800" spc="-30" b="1">
                <a:latin typeface="Arial Narrow"/>
                <a:cs typeface="Arial Narrow"/>
              </a:rPr>
              <a:t> </a:t>
            </a:r>
            <a:r>
              <a:rPr dirty="0" sz="2800" b="1">
                <a:latin typeface="Arial Narrow"/>
                <a:cs typeface="Arial Narrow"/>
              </a:rPr>
              <a:t>not</a:t>
            </a:r>
            <a:r>
              <a:rPr dirty="0" sz="2800" spc="-30" b="1">
                <a:latin typeface="Arial Narrow"/>
                <a:cs typeface="Arial Narrow"/>
              </a:rPr>
              <a:t> </a:t>
            </a:r>
            <a:r>
              <a:rPr dirty="0" sz="2800" b="1">
                <a:latin typeface="Arial Narrow"/>
                <a:cs typeface="Arial Narrow"/>
              </a:rPr>
              <a:t>health</a:t>
            </a:r>
            <a:r>
              <a:rPr dirty="0" sz="2800" spc="-30" b="1">
                <a:latin typeface="Arial Narrow"/>
                <a:cs typeface="Arial Narrow"/>
              </a:rPr>
              <a:t> </a:t>
            </a:r>
            <a:r>
              <a:rPr dirty="0" sz="2800" spc="-10" b="1">
                <a:latin typeface="Arial Narrow"/>
                <a:cs typeface="Arial Narrow"/>
              </a:rPr>
              <a:t>outcomes. </a:t>
            </a:r>
            <a:r>
              <a:rPr dirty="0" sz="2800" b="1">
                <a:latin typeface="Arial Narrow"/>
                <a:cs typeface="Arial Narrow"/>
              </a:rPr>
              <a:t>Sometimes</a:t>
            </a:r>
            <a:r>
              <a:rPr dirty="0" sz="2800" spc="-35" b="1">
                <a:latin typeface="Arial Narrow"/>
                <a:cs typeface="Arial Narrow"/>
              </a:rPr>
              <a:t> </a:t>
            </a:r>
            <a:r>
              <a:rPr dirty="0" sz="2800" b="1">
                <a:latin typeface="Arial Narrow"/>
                <a:cs typeface="Arial Narrow"/>
              </a:rPr>
              <a:t>they</a:t>
            </a:r>
            <a:r>
              <a:rPr dirty="0" sz="2800" spc="-35" b="1">
                <a:latin typeface="Arial Narrow"/>
                <a:cs typeface="Arial Narrow"/>
              </a:rPr>
              <a:t> </a:t>
            </a:r>
            <a:r>
              <a:rPr dirty="0" sz="2800" b="1">
                <a:latin typeface="Arial Narrow"/>
                <a:cs typeface="Arial Narrow"/>
              </a:rPr>
              <a:t>offer</a:t>
            </a:r>
            <a:r>
              <a:rPr dirty="0" sz="2800" spc="-35" b="1">
                <a:latin typeface="Arial Narrow"/>
                <a:cs typeface="Arial Narrow"/>
              </a:rPr>
              <a:t> </a:t>
            </a:r>
            <a:r>
              <a:rPr dirty="0" sz="2800" b="1">
                <a:latin typeface="Arial Narrow"/>
                <a:cs typeface="Arial Narrow"/>
              </a:rPr>
              <a:t>misleading</a:t>
            </a:r>
            <a:r>
              <a:rPr dirty="0" sz="2800" spc="-35" b="1">
                <a:latin typeface="Arial Narrow"/>
                <a:cs typeface="Arial Narrow"/>
              </a:rPr>
              <a:t> </a:t>
            </a:r>
            <a:r>
              <a:rPr dirty="0" sz="2800" spc="-10" b="1">
                <a:latin typeface="Arial Narrow"/>
                <a:cs typeface="Arial Narrow"/>
              </a:rPr>
              <a:t>guidance.</a:t>
            </a:r>
            <a:endParaRPr sz="2800">
              <a:latin typeface="Arial Narrow"/>
              <a:cs typeface="Arial Narrow"/>
            </a:endParaRPr>
          </a:p>
          <a:p>
            <a:pPr marL="354965" marR="102235" indent="-342900">
              <a:lnSpc>
                <a:spcPct val="90700"/>
              </a:lnSpc>
              <a:spcBef>
                <a:spcPts val="605"/>
              </a:spcBef>
              <a:buFont typeface="Arial Narrow"/>
              <a:buChar char="•"/>
              <a:tabLst>
                <a:tab pos="354965" algn="l"/>
              </a:tabLst>
            </a:pPr>
            <a:r>
              <a:rPr dirty="0" sz="2800" b="1">
                <a:latin typeface="Arial Narrow"/>
                <a:cs typeface="Arial Narrow"/>
              </a:rPr>
              <a:t>Common</a:t>
            </a:r>
            <a:r>
              <a:rPr dirty="0" sz="2800" spc="-30" b="1">
                <a:latin typeface="Arial Narrow"/>
                <a:cs typeface="Arial Narrow"/>
              </a:rPr>
              <a:t> </a:t>
            </a:r>
            <a:r>
              <a:rPr dirty="0" sz="2800" b="1">
                <a:latin typeface="Arial Narrow"/>
                <a:cs typeface="Arial Narrow"/>
              </a:rPr>
              <a:t>metrics</a:t>
            </a:r>
            <a:r>
              <a:rPr dirty="0" sz="2800" spc="-30" b="1">
                <a:latin typeface="Arial Narrow"/>
                <a:cs typeface="Arial Narrow"/>
              </a:rPr>
              <a:t> </a:t>
            </a:r>
            <a:r>
              <a:rPr dirty="0" sz="2800" b="1">
                <a:latin typeface="Arial Narrow"/>
                <a:cs typeface="Arial Narrow"/>
              </a:rPr>
              <a:t>are</a:t>
            </a:r>
            <a:r>
              <a:rPr dirty="0" sz="2800" spc="-30" b="1">
                <a:latin typeface="Arial Narrow"/>
                <a:cs typeface="Arial Narrow"/>
              </a:rPr>
              <a:t> </a:t>
            </a:r>
            <a:r>
              <a:rPr dirty="0" sz="2800" b="1">
                <a:latin typeface="Arial Narrow"/>
                <a:cs typeface="Arial Narrow"/>
              </a:rPr>
              <a:t>needed</a:t>
            </a:r>
            <a:r>
              <a:rPr dirty="0" sz="2800" spc="-30" b="1">
                <a:latin typeface="Arial Narrow"/>
                <a:cs typeface="Arial Narrow"/>
              </a:rPr>
              <a:t> </a:t>
            </a:r>
            <a:r>
              <a:rPr dirty="0" sz="2800" b="1">
                <a:latin typeface="Arial Narrow"/>
                <a:cs typeface="Arial Narrow"/>
              </a:rPr>
              <a:t>to</a:t>
            </a:r>
            <a:r>
              <a:rPr dirty="0" sz="2800" spc="-30" b="1">
                <a:latin typeface="Arial Narrow"/>
                <a:cs typeface="Arial Narrow"/>
              </a:rPr>
              <a:t> </a:t>
            </a:r>
            <a:r>
              <a:rPr dirty="0" sz="2800" b="1">
                <a:latin typeface="Arial Narrow"/>
                <a:cs typeface="Arial Narrow"/>
              </a:rPr>
              <a:t>make</a:t>
            </a:r>
            <a:r>
              <a:rPr dirty="0" sz="2800" spc="-30" b="1">
                <a:latin typeface="Arial Narrow"/>
                <a:cs typeface="Arial Narrow"/>
              </a:rPr>
              <a:t> </a:t>
            </a:r>
            <a:r>
              <a:rPr dirty="0" sz="2800" spc="-10" b="1">
                <a:latin typeface="Arial Narrow"/>
                <a:cs typeface="Arial Narrow"/>
              </a:rPr>
              <a:t>comparisons </a:t>
            </a:r>
            <a:r>
              <a:rPr dirty="0" sz="2800" b="1">
                <a:latin typeface="Arial Narrow"/>
                <a:cs typeface="Arial Narrow"/>
              </a:rPr>
              <a:t>between</a:t>
            </a:r>
            <a:r>
              <a:rPr dirty="0" sz="2800" spc="-40" b="1">
                <a:latin typeface="Arial Narrow"/>
                <a:cs typeface="Arial Narrow"/>
              </a:rPr>
              <a:t> </a:t>
            </a:r>
            <a:r>
              <a:rPr dirty="0" sz="2800" b="1">
                <a:latin typeface="Arial Narrow"/>
                <a:cs typeface="Arial Narrow"/>
              </a:rPr>
              <a:t>studies</a:t>
            </a:r>
            <a:r>
              <a:rPr dirty="0" sz="2800" spc="-30" b="1">
                <a:latin typeface="Arial Narrow"/>
                <a:cs typeface="Arial Narrow"/>
              </a:rPr>
              <a:t> </a:t>
            </a:r>
            <a:r>
              <a:rPr dirty="0" sz="2800" b="1">
                <a:latin typeface="Arial Narrow"/>
                <a:cs typeface="Arial Narrow"/>
              </a:rPr>
              <a:t>and</a:t>
            </a:r>
            <a:r>
              <a:rPr dirty="0" sz="2800" spc="-30" b="1">
                <a:latin typeface="Arial Narrow"/>
                <a:cs typeface="Arial Narrow"/>
              </a:rPr>
              <a:t> </a:t>
            </a:r>
            <a:r>
              <a:rPr dirty="0" sz="2800" b="1">
                <a:latin typeface="Arial Narrow"/>
                <a:cs typeface="Arial Narrow"/>
              </a:rPr>
              <a:t>between</a:t>
            </a:r>
            <a:r>
              <a:rPr dirty="0" sz="2800" spc="-30" b="1">
                <a:latin typeface="Arial Narrow"/>
                <a:cs typeface="Arial Narrow"/>
              </a:rPr>
              <a:t> </a:t>
            </a:r>
            <a:r>
              <a:rPr dirty="0" sz="2800" spc="-10" b="1">
                <a:latin typeface="Arial Narrow"/>
                <a:cs typeface="Arial Narrow"/>
              </a:rPr>
              <a:t>competing </a:t>
            </a:r>
            <a:r>
              <a:rPr dirty="0" sz="2800" b="1">
                <a:latin typeface="Arial Narrow"/>
                <a:cs typeface="Arial Narrow"/>
              </a:rPr>
              <a:t>approaches</a:t>
            </a:r>
            <a:r>
              <a:rPr dirty="0" sz="2800" spc="-35" b="1">
                <a:latin typeface="Arial Narrow"/>
                <a:cs typeface="Arial Narrow"/>
              </a:rPr>
              <a:t> </a:t>
            </a:r>
            <a:r>
              <a:rPr dirty="0" sz="2800" b="1">
                <a:latin typeface="Arial Narrow"/>
                <a:cs typeface="Arial Narrow"/>
              </a:rPr>
              <a:t>to</a:t>
            </a:r>
            <a:r>
              <a:rPr dirty="0" sz="2800" spc="-30" b="1">
                <a:latin typeface="Arial Narrow"/>
                <a:cs typeface="Arial Narrow"/>
              </a:rPr>
              <a:t> </a:t>
            </a:r>
            <a:r>
              <a:rPr dirty="0" sz="2800" b="1">
                <a:latin typeface="Arial Narrow"/>
                <a:cs typeface="Arial Narrow"/>
              </a:rPr>
              <a:t>improve</a:t>
            </a:r>
            <a:r>
              <a:rPr dirty="0" sz="2800" spc="-30" b="1">
                <a:latin typeface="Arial Narrow"/>
                <a:cs typeface="Arial Narrow"/>
              </a:rPr>
              <a:t> </a:t>
            </a:r>
            <a:r>
              <a:rPr dirty="0" sz="2800" b="1">
                <a:latin typeface="Arial Narrow"/>
                <a:cs typeface="Arial Narrow"/>
              </a:rPr>
              <a:t>health</a:t>
            </a:r>
            <a:r>
              <a:rPr dirty="0" sz="2800" spc="-30" b="1">
                <a:latin typeface="Arial Narrow"/>
                <a:cs typeface="Arial Narrow"/>
              </a:rPr>
              <a:t> </a:t>
            </a:r>
            <a:r>
              <a:rPr dirty="0" sz="2800" spc="-10" b="1">
                <a:latin typeface="Arial Narrow"/>
                <a:cs typeface="Arial Narrow"/>
              </a:rPr>
              <a:t>outcomes</a:t>
            </a:r>
            <a:endParaRPr sz="2800">
              <a:latin typeface="Arial Narrow"/>
              <a:cs typeface="Arial Narrow"/>
            </a:endParaRPr>
          </a:p>
          <a:p>
            <a:pPr lvl="1" marL="755015" indent="-285115">
              <a:lnSpc>
                <a:spcPct val="100000"/>
              </a:lnSpc>
              <a:spcBef>
                <a:spcPts val="259"/>
              </a:spcBef>
              <a:buChar char="–"/>
              <a:tabLst>
                <a:tab pos="755015" algn="l"/>
              </a:tabLst>
            </a:pPr>
            <a:r>
              <a:rPr dirty="0" sz="2400">
                <a:latin typeface="Arial Narrow"/>
                <a:cs typeface="Arial Narrow"/>
              </a:rPr>
              <a:t>Prevention</a:t>
            </a:r>
            <a:r>
              <a:rPr dirty="0" sz="2400" spc="-5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vs</a:t>
            </a:r>
            <a:r>
              <a:rPr dirty="0" sz="2400" spc="-50">
                <a:latin typeface="Arial Narrow"/>
                <a:cs typeface="Arial Narrow"/>
              </a:rPr>
              <a:t> </a:t>
            </a:r>
            <a:r>
              <a:rPr dirty="0" sz="2400" spc="-10">
                <a:latin typeface="Arial Narrow"/>
                <a:cs typeface="Arial Narrow"/>
              </a:rPr>
              <a:t>treatment</a:t>
            </a:r>
            <a:endParaRPr sz="2400">
              <a:latin typeface="Arial Narrow"/>
              <a:cs typeface="Arial Narrow"/>
            </a:endParaRPr>
          </a:p>
          <a:p>
            <a:pPr lvl="1" marL="755015" indent="-285115">
              <a:lnSpc>
                <a:spcPct val="100000"/>
              </a:lnSpc>
              <a:spcBef>
                <a:spcPts val="310"/>
              </a:spcBef>
              <a:buChar char="–"/>
              <a:tabLst>
                <a:tab pos="755015" algn="l"/>
              </a:tabLst>
            </a:pPr>
            <a:r>
              <a:rPr dirty="0" sz="2400">
                <a:latin typeface="Arial Narrow"/>
                <a:cs typeface="Arial Narrow"/>
              </a:rPr>
              <a:t>Investments</a:t>
            </a:r>
            <a:r>
              <a:rPr dirty="0" sz="2400" spc="-45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in</a:t>
            </a:r>
            <a:r>
              <a:rPr dirty="0" sz="2400" spc="-4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medical</a:t>
            </a:r>
            <a:r>
              <a:rPr dirty="0" sz="2400" spc="-45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treatment</a:t>
            </a:r>
            <a:r>
              <a:rPr dirty="0" sz="2400" spc="-4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vs</a:t>
            </a:r>
            <a:r>
              <a:rPr dirty="0" sz="2400" spc="-4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social</a:t>
            </a:r>
            <a:r>
              <a:rPr dirty="0" sz="2400" spc="-45">
                <a:latin typeface="Arial Narrow"/>
                <a:cs typeface="Arial Narrow"/>
              </a:rPr>
              <a:t> </a:t>
            </a:r>
            <a:r>
              <a:rPr dirty="0" sz="2400" spc="-10">
                <a:latin typeface="Arial Narrow"/>
                <a:cs typeface="Arial Narrow"/>
              </a:rPr>
              <a:t>determinants</a:t>
            </a:r>
            <a:endParaRPr sz="2400">
              <a:latin typeface="Arial Narrow"/>
              <a:cs typeface="Arial Narrow"/>
            </a:endParaRPr>
          </a:p>
          <a:p>
            <a:pPr marL="354965" marR="5080" indent="-342900">
              <a:lnSpc>
                <a:spcPts val="3000"/>
              </a:lnSpc>
              <a:spcBef>
                <a:spcPts val="720"/>
              </a:spcBef>
              <a:buFont typeface="Arial Narrow"/>
              <a:buChar char="•"/>
              <a:tabLst>
                <a:tab pos="354965" algn="l"/>
              </a:tabLst>
            </a:pPr>
            <a:r>
              <a:rPr dirty="0" sz="2800" b="1">
                <a:latin typeface="Arial Narrow"/>
                <a:cs typeface="Arial Narrow"/>
              </a:rPr>
              <a:t>Many</a:t>
            </a:r>
            <a:r>
              <a:rPr dirty="0" sz="2800" spc="-40" b="1">
                <a:latin typeface="Arial Narrow"/>
                <a:cs typeface="Arial Narrow"/>
              </a:rPr>
              <a:t> </a:t>
            </a:r>
            <a:r>
              <a:rPr dirty="0" sz="2800" b="1">
                <a:latin typeface="Arial Narrow"/>
                <a:cs typeface="Arial Narrow"/>
              </a:rPr>
              <a:t>generic</a:t>
            </a:r>
            <a:r>
              <a:rPr dirty="0" sz="2800" spc="-30" b="1">
                <a:latin typeface="Arial Narrow"/>
                <a:cs typeface="Arial Narrow"/>
              </a:rPr>
              <a:t> </a:t>
            </a:r>
            <a:r>
              <a:rPr dirty="0" sz="2800" b="1">
                <a:latin typeface="Arial Narrow"/>
                <a:cs typeface="Arial Narrow"/>
              </a:rPr>
              <a:t>measures</a:t>
            </a:r>
            <a:r>
              <a:rPr dirty="0" sz="2800" spc="-30" b="1">
                <a:latin typeface="Arial Narrow"/>
                <a:cs typeface="Arial Narrow"/>
              </a:rPr>
              <a:t> </a:t>
            </a:r>
            <a:r>
              <a:rPr dirty="0" sz="2800" b="1">
                <a:latin typeface="Arial Narrow"/>
                <a:cs typeface="Arial Narrow"/>
              </a:rPr>
              <a:t>appear</a:t>
            </a:r>
            <a:r>
              <a:rPr dirty="0" sz="2800" spc="-30" b="1">
                <a:latin typeface="Arial Narrow"/>
                <a:cs typeface="Arial Narrow"/>
              </a:rPr>
              <a:t> </a:t>
            </a:r>
            <a:r>
              <a:rPr dirty="0" sz="2800" b="1">
                <a:latin typeface="Arial Narrow"/>
                <a:cs typeface="Arial Narrow"/>
              </a:rPr>
              <a:t>to</a:t>
            </a:r>
            <a:r>
              <a:rPr dirty="0" sz="2800" spc="-30" b="1">
                <a:latin typeface="Arial Narrow"/>
                <a:cs typeface="Arial Narrow"/>
              </a:rPr>
              <a:t> </a:t>
            </a:r>
            <a:r>
              <a:rPr dirty="0" sz="2800" b="1">
                <a:latin typeface="Arial Narrow"/>
                <a:cs typeface="Arial Narrow"/>
              </a:rPr>
              <a:t>capture</a:t>
            </a:r>
            <a:r>
              <a:rPr dirty="0" sz="2800" spc="-30" b="1">
                <a:latin typeface="Arial Narrow"/>
                <a:cs typeface="Arial Narrow"/>
              </a:rPr>
              <a:t> </a:t>
            </a:r>
            <a:r>
              <a:rPr dirty="0" sz="2800" b="1">
                <a:latin typeface="Arial Narrow"/>
                <a:cs typeface="Arial Narrow"/>
              </a:rPr>
              <a:t>the</a:t>
            </a:r>
            <a:r>
              <a:rPr dirty="0" sz="2800" spc="-25" b="1">
                <a:latin typeface="Arial Narrow"/>
                <a:cs typeface="Arial Narrow"/>
              </a:rPr>
              <a:t> </a:t>
            </a:r>
            <a:r>
              <a:rPr dirty="0" sz="2800" spc="-20" b="1">
                <a:latin typeface="Arial Narrow"/>
                <a:cs typeface="Arial Narrow"/>
              </a:rPr>
              <a:t>same </a:t>
            </a:r>
            <a:r>
              <a:rPr dirty="0" sz="2800" b="1">
                <a:latin typeface="Arial Narrow"/>
                <a:cs typeface="Arial Narrow"/>
              </a:rPr>
              <a:t>or</a:t>
            </a:r>
            <a:r>
              <a:rPr dirty="0" sz="2800" spc="-40" b="1">
                <a:latin typeface="Arial Narrow"/>
                <a:cs typeface="Arial Narrow"/>
              </a:rPr>
              <a:t> </a:t>
            </a:r>
            <a:r>
              <a:rPr dirty="0" sz="2800" b="1">
                <a:latin typeface="Arial Narrow"/>
                <a:cs typeface="Arial Narrow"/>
              </a:rPr>
              <a:t>very</a:t>
            </a:r>
            <a:r>
              <a:rPr dirty="0" sz="2800" spc="-20" b="1">
                <a:latin typeface="Arial Narrow"/>
                <a:cs typeface="Arial Narrow"/>
              </a:rPr>
              <a:t> </a:t>
            </a:r>
            <a:r>
              <a:rPr dirty="0" sz="2800" b="1">
                <a:latin typeface="Arial Narrow"/>
                <a:cs typeface="Arial Narrow"/>
              </a:rPr>
              <a:t>similar</a:t>
            </a:r>
            <a:r>
              <a:rPr dirty="0" sz="2800" spc="-25" b="1">
                <a:latin typeface="Arial Narrow"/>
                <a:cs typeface="Arial Narrow"/>
              </a:rPr>
              <a:t> </a:t>
            </a:r>
            <a:r>
              <a:rPr dirty="0" sz="2800" spc="-10" b="1">
                <a:latin typeface="Arial Narrow"/>
                <a:cs typeface="Arial Narrow"/>
              </a:rPr>
              <a:t>information</a:t>
            </a:r>
            <a:endParaRPr sz="2800">
              <a:latin typeface="Arial Narrow"/>
              <a:cs typeface="Arial Narrow"/>
            </a:endParaRPr>
          </a:p>
          <a:p>
            <a:pPr marL="354965" marR="1011555" indent="-342900">
              <a:lnSpc>
                <a:spcPts val="3000"/>
              </a:lnSpc>
              <a:spcBef>
                <a:spcPts val="695"/>
              </a:spcBef>
              <a:buFont typeface="Arial Narrow"/>
              <a:buChar char="•"/>
              <a:tabLst>
                <a:tab pos="354965" algn="l"/>
              </a:tabLst>
            </a:pPr>
            <a:r>
              <a:rPr dirty="0" sz="2800" b="1">
                <a:latin typeface="Arial Narrow"/>
                <a:cs typeface="Arial Narrow"/>
              </a:rPr>
              <a:t>We</a:t>
            </a:r>
            <a:r>
              <a:rPr dirty="0" sz="2800" spc="-35" b="1">
                <a:latin typeface="Arial Narrow"/>
                <a:cs typeface="Arial Narrow"/>
              </a:rPr>
              <a:t> </a:t>
            </a:r>
            <a:r>
              <a:rPr dirty="0" sz="2800" b="1">
                <a:latin typeface="Arial Narrow"/>
                <a:cs typeface="Arial Narrow"/>
              </a:rPr>
              <a:t>need</a:t>
            </a:r>
            <a:r>
              <a:rPr dirty="0" sz="2800" spc="-20" b="1">
                <a:latin typeface="Arial Narrow"/>
                <a:cs typeface="Arial Narrow"/>
              </a:rPr>
              <a:t> </a:t>
            </a:r>
            <a:r>
              <a:rPr dirty="0" sz="2800" b="1">
                <a:latin typeface="Arial Narrow"/>
                <a:cs typeface="Arial Narrow"/>
              </a:rPr>
              <a:t>more</a:t>
            </a:r>
            <a:r>
              <a:rPr dirty="0" sz="2800" spc="-20" b="1">
                <a:latin typeface="Arial Narrow"/>
                <a:cs typeface="Arial Narrow"/>
              </a:rPr>
              <a:t> </a:t>
            </a:r>
            <a:r>
              <a:rPr dirty="0" sz="2800" b="1">
                <a:latin typeface="Arial Narrow"/>
                <a:cs typeface="Arial Narrow"/>
              </a:rPr>
              <a:t>effort</a:t>
            </a:r>
            <a:r>
              <a:rPr dirty="0" sz="2800" spc="-25" b="1">
                <a:latin typeface="Arial Narrow"/>
                <a:cs typeface="Arial Narrow"/>
              </a:rPr>
              <a:t> </a:t>
            </a:r>
            <a:r>
              <a:rPr dirty="0" sz="2800" b="1">
                <a:latin typeface="Arial Narrow"/>
                <a:cs typeface="Arial Narrow"/>
              </a:rPr>
              <a:t>to</a:t>
            </a:r>
            <a:r>
              <a:rPr dirty="0" sz="2800" spc="-20" b="1">
                <a:latin typeface="Arial Narrow"/>
                <a:cs typeface="Arial Narrow"/>
              </a:rPr>
              <a:t> </a:t>
            </a:r>
            <a:r>
              <a:rPr dirty="0" sz="2800" b="1">
                <a:latin typeface="Arial Narrow"/>
                <a:cs typeface="Arial Narrow"/>
              </a:rPr>
              <a:t>identify</a:t>
            </a:r>
            <a:r>
              <a:rPr dirty="0" sz="2800" spc="-20" b="1">
                <a:latin typeface="Arial Narrow"/>
                <a:cs typeface="Arial Narrow"/>
              </a:rPr>
              <a:t> </a:t>
            </a:r>
            <a:r>
              <a:rPr dirty="0" sz="2800" spc="-10" b="1">
                <a:latin typeface="Arial Narrow"/>
                <a:cs typeface="Arial Narrow"/>
              </a:rPr>
              <a:t>standardized </a:t>
            </a:r>
            <a:r>
              <a:rPr dirty="0" sz="2800" b="1">
                <a:latin typeface="Arial Narrow"/>
                <a:cs typeface="Arial Narrow"/>
              </a:rPr>
              <a:t>approaches</a:t>
            </a:r>
            <a:r>
              <a:rPr dirty="0" sz="2800" spc="-30" b="1">
                <a:latin typeface="Arial Narrow"/>
                <a:cs typeface="Arial Narrow"/>
              </a:rPr>
              <a:t> </a:t>
            </a:r>
            <a:r>
              <a:rPr dirty="0" sz="2800" b="1">
                <a:latin typeface="Arial Narrow"/>
                <a:cs typeface="Arial Narrow"/>
              </a:rPr>
              <a:t>to</a:t>
            </a:r>
            <a:r>
              <a:rPr dirty="0" sz="2800" spc="-30" b="1">
                <a:latin typeface="Arial Narrow"/>
                <a:cs typeface="Arial Narrow"/>
              </a:rPr>
              <a:t> </a:t>
            </a:r>
            <a:r>
              <a:rPr dirty="0" sz="2800" b="1">
                <a:latin typeface="Arial Narrow"/>
                <a:cs typeface="Arial Narrow"/>
              </a:rPr>
              <a:t>health</a:t>
            </a:r>
            <a:r>
              <a:rPr dirty="0" sz="2800" spc="-30" b="1">
                <a:latin typeface="Arial Narrow"/>
                <a:cs typeface="Arial Narrow"/>
              </a:rPr>
              <a:t> </a:t>
            </a:r>
            <a:r>
              <a:rPr dirty="0" sz="2800" b="1">
                <a:latin typeface="Arial Narrow"/>
                <a:cs typeface="Arial Narrow"/>
              </a:rPr>
              <a:t>status</a:t>
            </a:r>
            <a:r>
              <a:rPr dirty="0" sz="2800" spc="-30" b="1">
                <a:latin typeface="Arial Narrow"/>
                <a:cs typeface="Arial Narrow"/>
              </a:rPr>
              <a:t> </a:t>
            </a:r>
            <a:r>
              <a:rPr dirty="0" sz="2800" spc="-10" b="1">
                <a:latin typeface="Arial Narrow"/>
                <a:cs typeface="Arial Narrow"/>
              </a:rPr>
              <a:t>measurement</a:t>
            </a:r>
            <a:endParaRPr sz="2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250281" y="816355"/>
            <a:ext cx="4939030" cy="1119505"/>
          </a:xfrm>
          <a:prstGeom prst="rect"/>
        </p:spPr>
        <p:txBody>
          <a:bodyPr wrap="square" lIns="0" tIns="29844" rIns="0" bIns="0" rtlCol="0" vert="horz">
            <a:spAutoFit/>
          </a:bodyPr>
          <a:lstStyle/>
          <a:p>
            <a:pPr marL="998855" marR="5080" indent="-986790">
              <a:lnSpc>
                <a:spcPts val="4290"/>
              </a:lnSpc>
              <a:spcBef>
                <a:spcPts val="234"/>
              </a:spcBef>
            </a:pPr>
            <a:r>
              <a:rPr dirty="0"/>
              <a:t>Released</a:t>
            </a:r>
            <a:r>
              <a:rPr dirty="0" spc="-25"/>
              <a:t> </a:t>
            </a:r>
            <a:r>
              <a:rPr dirty="0"/>
              <a:t>Today</a:t>
            </a:r>
            <a:r>
              <a:rPr dirty="0" spc="-25"/>
              <a:t> </a:t>
            </a:r>
            <a:r>
              <a:rPr dirty="0"/>
              <a:t>by</a:t>
            </a:r>
            <a:r>
              <a:rPr dirty="0" spc="-20"/>
              <a:t> </a:t>
            </a:r>
            <a:r>
              <a:rPr dirty="0" spc="-10"/>
              <a:t>Harvard </a:t>
            </a:r>
            <a:r>
              <a:rPr dirty="0"/>
              <a:t>University</a:t>
            </a:r>
            <a:r>
              <a:rPr dirty="0" spc="-70"/>
              <a:t> </a:t>
            </a:r>
            <a:r>
              <a:rPr dirty="0" spc="-10"/>
              <a:t>Press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65387" y="2133600"/>
            <a:ext cx="2370137" cy="357663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60135" y="2286000"/>
            <a:ext cx="2371343" cy="326440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350452" y="6546653"/>
            <a:ext cx="1370965" cy="171450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1000" spc="-10">
                <a:latin typeface="Arial Narrow"/>
                <a:cs typeface="Arial Narrow"/>
                <a:hlinkClick r:id="rId4"/>
              </a:rPr>
              <a:t>www.healthmeasurement.org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4540" y="2002028"/>
            <a:ext cx="4004310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Font typeface="Arial Narrow"/>
              <a:buChar char="•"/>
              <a:tabLst>
                <a:tab pos="354965" algn="l"/>
              </a:tabLst>
            </a:pPr>
            <a:r>
              <a:rPr dirty="0" sz="4800" b="1">
                <a:latin typeface="Arial Narrow"/>
                <a:cs typeface="Arial Narrow"/>
              </a:rPr>
              <a:t>EXTRA</a:t>
            </a:r>
            <a:r>
              <a:rPr dirty="0" sz="4800" spc="-30" b="1">
                <a:latin typeface="Arial Narrow"/>
                <a:cs typeface="Arial Narrow"/>
              </a:rPr>
              <a:t> </a:t>
            </a:r>
            <a:r>
              <a:rPr dirty="0" sz="4800" spc="-10" b="1">
                <a:latin typeface="Arial Narrow"/>
                <a:cs typeface="Arial Narrow"/>
              </a:rPr>
              <a:t>SLIDES</a:t>
            </a:r>
            <a:endParaRPr sz="480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50452" y="6546653"/>
            <a:ext cx="1370965" cy="171450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1000" spc="-10">
                <a:latin typeface="Arial Narrow"/>
                <a:cs typeface="Arial Narrow"/>
                <a:hlinkClick r:id="rId2"/>
              </a:rPr>
              <a:t>www.healthmeasurement.org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915974" y="606044"/>
            <a:ext cx="7315834" cy="1119505"/>
          </a:xfrm>
          <a:prstGeom prst="rect"/>
        </p:spPr>
        <p:txBody>
          <a:bodyPr wrap="square" lIns="0" tIns="29844" rIns="0" bIns="0" rtlCol="0" vert="horz">
            <a:spAutoFit/>
          </a:bodyPr>
          <a:lstStyle/>
          <a:p>
            <a:pPr marL="12700" marR="5080" indent="829944">
              <a:lnSpc>
                <a:spcPts val="4290"/>
              </a:lnSpc>
              <a:spcBef>
                <a:spcPts val="234"/>
              </a:spcBef>
            </a:pPr>
            <a:r>
              <a:rPr dirty="0"/>
              <a:t>Examples</a:t>
            </a:r>
            <a:r>
              <a:rPr dirty="0" spc="-55"/>
              <a:t> </a:t>
            </a:r>
            <a:r>
              <a:rPr dirty="0"/>
              <a:t>of</a:t>
            </a:r>
            <a:r>
              <a:rPr dirty="0" spc="-40"/>
              <a:t> </a:t>
            </a:r>
            <a:r>
              <a:rPr dirty="0" spc="-10"/>
              <a:t>Symptom/Problem </a:t>
            </a:r>
            <a:r>
              <a:rPr dirty="0"/>
              <a:t>Complexes</a:t>
            </a:r>
            <a:r>
              <a:rPr dirty="0" spc="-40"/>
              <a:t> </a:t>
            </a:r>
            <a:r>
              <a:rPr dirty="0"/>
              <a:t>and</a:t>
            </a:r>
            <a:r>
              <a:rPr dirty="0" spc="-40"/>
              <a:t> </a:t>
            </a:r>
            <a:r>
              <a:rPr dirty="0"/>
              <a:t>Linear</a:t>
            </a:r>
            <a:r>
              <a:rPr dirty="0" spc="-30"/>
              <a:t> </a:t>
            </a:r>
            <a:r>
              <a:rPr dirty="0"/>
              <a:t>Weights</a:t>
            </a:r>
            <a:r>
              <a:rPr dirty="0" spc="-40"/>
              <a:t> </a:t>
            </a:r>
            <a:r>
              <a:rPr dirty="0"/>
              <a:t>to</a:t>
            </a:r>
            <a:r>
              <a:rPr dirty="0" spc="-40"/>
              <a:t> </a:t>
            </a:r>
            <a:r>
              <a:rPr dirty="0" spc="-10"/>
              <a:t>Adjust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3167" y="2209800"/>
            <a:ext cx="7693152" cy="27432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350452" y="6546653"/>
            <a:ext cx="1370965" cy="171450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1000" spc="-10">
                <a:latin typeface="Arial Narrow"/>
                <a:cs typeface="Arial Narrow"/>
                <a:hlinkClick r:id="rId3"/>
              </a:rPr>
              <a:t>www.healthmeasurement.org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176780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Evolution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350452" y="6546653"/>
            <a:ext cx="1370965" cy="171450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1000" spc="-10">
                <a:latin typeface="Arial Narrow"/>
                <a:cs typeface="Arial Narrow"/>
                <a:hlinkClick r:id="rId2"/>
              </a:rPr>
              <a:t>www.healthmeasurement.org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4184" y="1905169"/>
            <a:ext cx="7250430" cy="2022475"/>
          </a:xfrm>
          <a:prstGeom prst="rect">
            <a:avLst/>
          </a:prstGeom>
        </p:spPr>
        <p:txBody>
          <a:bodyPr wrap="square" lIns="0" tIns="107314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44"/>
              </a:spcBef>
              <a:buFont typeface="Arial Narrow"/>
              <a:buChar char="•"/>
              <a:tabLst>
                <a:tab pos="355600" algn="l"/>
              </a:tabLst>
            </a:pPr>
            <a:r>
              <a:rPr dirty="0" sz="2800" b="1">
                <a:latin typeface="Arial Narrow"/>
                <a:cs typeface="Arial Narrow"/>
              </a:rPr>
              <a:t>Items</a:t>
            </a:r>
            <a:r>
              <a:rPr dirty="0" sz="2800" spc="-35" b="1">
                <a:latin typeface="Arial Narrow"/>
                <a:cs typeface="Arial Narrow"/>
              </a:rPr>
              <a:t> </a:t>
            </a:r>
            <a:r>
              <a:rPr dirty="0" sz="2800" b="1">
                <a:latin typeface="Arial Narrow"/>
                <a:cs typeface="Arial Narrow"/>
              </a:rPr>
              <a:t>used</a:t>
            </a:r>
            <a:r>
              <a:rPr dirty="0" sz="2800" spc="-35" b="1">
                <a:latin typeface="Arial Narrow"/>
                <a:cs typeface="Arial Narrow"/>
              </a:rPr>
              <a:t> </a:t>
            </a:r>
            <a:r>
              <a:rPr dirty="0" sz="2800" b="1">
                <a:latin typeface="Arial Narrow"/>
                <a:cs typeface="Arial Narrow"/>
              </a:rPr>
              <a:t>in</a:t>
            </a:r>
            <a:r>
              <a:rPr dirty="0" sz="2800" spc="-30" b="1">
                <a:latin typeface="Arial Narrow"/>
                <a:cs typeface="Arial Narrow"/>
              </a:rPr>
              <a:t> </a:t>
            </a:r>
            <a:r>
              <a:rPr dirty="0" sz="2800" b="1">
                <a:latin typeface="Arial Narrow"/>
                <a:cs typeface="Arial Narrow"/>
              </a:rPr>
              <a:t>RAND</a:t>
            </a:r>
            <a:r>
              <a:rPr dirty="0" sz="2800" spc="-30" b="1">
                <a:latin typeface="Arial Narrow"/>
                <a:cs typeface="Arial Narrow"/>
              </a:rPr>
              <a:t> </a:t>
            </a:r>
            <a:r>
              <a:rPr dirty="0" sz="2800" b="1">
                <a:latin typeface="Arial Narrow"/>
                <a:cs typeface="Arial Narrow"/>
              </a:rPr>
              <a:t>Health</a:t>
            </a:r>
            <a:r>
              <a:rPr dirty="0" sz="2800" spc="-35" b="1">
                <a:latin typeface="Arial Narrow"/>
                <a:cs typeface="Arial Narrow"/>
              </a:rPr>
              <a:t> </a:t>
            </a:r>
            <a:r>
              <a:rPr dirty="0" sz="2800" b="1">
                <a:latin typeface="Arial Narrow"/>
                <a:cs typeface="Arial Narrow"/>
              </a:rPr>
              <a:t>Insurance</a:t>
            </a:r>
            <a:r>
              <a:rPr dirty="0" sz="2800" spc="-30" b="1">
                <a:latin typeface="Arial Narrow"/>
                <a:cs typeface="Arial Narrow"/>
              </a:rPr>
              <a:t> </a:t>
            </a:r>
            <a:r>
              <a:rPr dirty="0" sz="2800" spc="-10" b="1">
                <a:latin typeface="Arial Narrow"/>
                <a:cs typeface="Arial Narrow"/>
              </a:rPr>
              <a:t>Experiment</a:t>
            </a:r>
            <a:endParaRPr sz="2800">
              <a:latin typeface="Arial Narrow"/>
              <a:cs typeface="Arial Narrow"/>
            </a:endParaRPr>
          </a:p>
          <a:p>
            <a:pPr marL="469900">
              <a:lnSpc>
                <a:spcPct val="100000"/>
              </a:lnSpc>
              <a:spcBef>
                <a:spcPts val="640"/>
              </a:spcBef>
              <a:tabLst>
                <a:tab pos="755650" algn="l"/>
              </a:tabLst>
            </a:pPr>
            <a:r>
              <a:rPr dirty="0" sz="2400" spc="-50">
                <a:latin typeface="Arial Narrow"/>
                <a:cs typeface="Arial Narrow"/>
              </a:rPr>
              <a:t>–</a:t>
            </a:r>
            <a:r>
              <a:rPr dirty="0" sz="2400">
                <a:latin typeface="Arial Narrow"/>
                <a:cs typeface="Arial Narrow"/>
              </a:rPr>
              <a:t>	Evolved</a:t>
            </a:r>
            <a:r>
              <a:rPr dirty="0" sz="2400" spc="-15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into</a:t>
            </a:r>
            <a:r>
              <a:rPr dirty="0" sz="2400" spc="-10">
                <a:latin typeface="Arial Narrow"/>
                <a:cs typeface="Arial Narrow"/>
              </a:rPr>
              <a:t> SF-36/SF-12/VF-</a:t>
            </a:r>
            <a:r>
              <a:rPr dirty="0" sz="2400" spc="-25">
                <a:latin typeface="Arial Narrow"/>
                <a:cs typeface="Arial Narrow"/>
              </a:rPr>
              <a:t>12</a:t>
            </a:r>
            <a:endParaRPr sz="2400">
              <a:latin typeface="Arial Narrow"/>
              <a:cs typeface="Arial Narrow"/>
            </a:endParaRPr>
          </a:p>
          <a:p>
            <a:pPr marL="355600" indent="-342900">
              <a:lnSpc>
                <a:spcPct val="100000"/>
              </a:lnSpc>
              <a:spcBef>
                <a:spcPts val="630"/>
              </a:spcBef>
              <a:buFont typeface="Arial Narrow"/>
              <a:buChar char="•"/>
              <a:tabLst>
                <a:tab pos="355600" algn="l"/>
              </a:tabLst>
            </a:pPr>
            <a:r>
              <a:rPr dirty="0" sz="2800" b="1">
                <a:latin typeface="Arial Narrow"/>
                <a:cs typeface="Arial Narrow"/>
              </a:rPr>
              <a:t>Similar</a:t>
            </a:r>
            <a:r>
              <a:rPr dirty="0" sz="2800" spc="-35" b="1">
                <a:latin typeface="Arial Narrow"/>
                <a:cs typeface="Arial Narrow"/>
              </a:rPr>
              <a:t> </a:t>
            </a:r>
            <a:r>
              <a:rPr dirty="0" sz="2800" b="1">
                <a:latin typeface="Arial Narrow"/>
                <a:cs typeface="Arial Narrow"/>
              </a:rPr>
              <a:t>structure</a:t>
            </a:r>
            <a:r>
              <a:rPr dirty="0" sz="2800" spc="-20" b="1">
                <a:latin typeface="Arial Narrow"/>
                <a:cs typeface="Arial Narrow"/>
              </a:rPr>
              <a:t> </a:t>
            </a:r>
            <a:r>
              <a:rPr dirty="0" sz="2800" b="1">
                <a:latin typeface="Arial Narrow"/>
                <a:cs typeface="Arial Narrow"/>
              </a:rPr>
              <a:t>used</a:t>
            </a:r>
            <a:r>
              <a:rPr dirty="0" sz="2800" spc="-25" b="1">
                <a:latin typeface="Arial Narrow"/>
                <a:cs typeface="Arial Narrow"/>
              </a:rPr>
              <a:t> </a:t>
            </a:r>
            <a:r>
              <a:rPr dirty="0" sz="2800" b="1">
                <a:latin typeface="Arial Narrow"/>
                <a:cs typeface="Arial Narrow"/>
              </a:rPr>
              <a:t>for</a:t>
            </a:r>
            <a:r>
              <a:rPr dirty="0" sz="2800" spc="-20" b="1">
                <a:latin typeface="Arial Narrow"/>
                <a:cs typeface="Arial Narrow"/>
              </a:rPr>
              <a:t> EQ-</a:t>
            </a:r>
            <a:r>
              <a:rPr dirty="0" sz="2800" spc="-25" b="1">
                <a:latin typeface="Arial Narrow"/>
                <a:cs typeface="Arial Narrow"/>
              </a:rPr>
              <a:t>5D</a:t>
            </a:r>
            <a:endParaRPr sz="2800">
              <a:latin typeface="Arial Narrow"/>
              <a:cs typeface="Arial Narrow"/>
            </a:endParaRPr>
          </a:p>
          <a:p>
            <a:pPr marL="354965" indent="-342265">
              <a:lnSpc>
                <a:spcPct val="100000"/>
              </a:lnSpc>
              <a:spcBef>
                <a:spcPts val="745"/>
              </a:spcBef>
              <a:buFont typeface="Arial Narrow"/>
              <a:buChar char="•"/>
              <a:tabLst>
                <a:tab pos="354965" algn="l"/>
              </a:tabLst>
            </a:pPr>
            <a:r>
              <a:rPr dirty="0" sz="2800" b="1">
                <a:latin typeface="Arial Narrow"/>
                <a:cs typeface="Arial Narrow"/>
              </a:rPr>
              <a:t>Provided</a:t>
            </a:r>
            <a:r>
              <a:rPr dirty="0" sz="2800" spc="-30" b="1">
                <a:latin typeface="Arial Narrow"/>
                <a:cs typeface="Arial Narrow"/>
              </a:rPr>
              <a:t> </a:t>
            </a:r>
            <a:r>
              <a:rPr dirty="0" sz="2800" b="1">
                <a:latin typeface="Arial Narrow"/>
                <a:cs typeface="Arial Narrow"/>
              </a:rPr>
              <a:t>basis</a:t>
            </a:r>
            <a:r>
              <a:rPr dirty="0" sz="2800" spc="-30" b="1">
                <a:latin typeface="Arial Narrow"/>
                <a:cs typeface="Arial Narrow"/>
              </a:rPr>
              <a:t> </a:t>
            </a:r>
            <a:r>
              <a:rPr dirty="0" sz="2800" b="1">
                <a:latin typeface="Arial Narrow"/>
                <a:cs typeface="Arial Narrow"/>
              </a:rPr>
              <a:t>for</a:t>
            </a:r>
            <a:r>
              <a:rPr dirty="0" sz="2800" spc="-35" b="1">
                <a:latin typeface="Arial Narrow"/>
                <a:cs typeface="Arial Narrow"/>
              </a:rPr>
              <a:t> </a:t>
            </a:r>
            <a:r>
              <a:rPr dirty="0" sz="2800" spc="-10" b="1">
                <a:latin typeface="Arial Narrow"/>
                <a:cs typeface="Arial Narrow"/>
              </a:rPr>
              <a:t>PROMIS</a:t>
            </a:r>
            <a:endParaRPr sz="28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416" y="6127"/>
            <a:ext cx="9119870" cy="6558915"/>
            <a:chOff x="24416" y="6127"/>
            <a:chExt cx="9119870" cy="65589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416" y="6127"/>
              <a:ext cx="9119583" cy="655874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173068" y="180172"/>
              <a:ext cx="720725" cy="0"/>
            </a:xfrm>
            <a:custGeom>
              <a:avLst/>
              <a:gdLst/>
              <a:ahLst/>
              <a:cxnLst/>
              <a:rect l="l" t="t" r="r" b="b"/>
              <a:pathLst>
                <a:path w="720725" h="0">
                  <a:moveTo>
                    <a:pt x="0" y="0"/>
                  </a:moveTo>
                  <a:lnTo>
                    <a:pt x="720286" y="0"/>
                  </a:lnTo>
                </a:path>
              </a:pathLst>
            </a:custGeom>
            <a:ln w="7633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2133758" y="305639"/>
            <a:ext cx="819150" cy="8274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5250" spc="40" b="0">
                <a:solidFill>
                  <a:srgbClr val="2F2F2F"/>
                </a:solidFill>
                <a:latin typeface="Times New Roman"/>
                <a:cs typeface="Times New Roman"/>
              </a:rPr>
              <a:t>s</a:t>
            </a:r>
            <a:r>
              <a:rPr dirty="0" sz="5250" spc="40" b="0">
                <a:solidFill>
                  <a:srgbClr val="414141"/>
                </a:solidFill>
                <a:latin typeface="Times New Roman"/>
                <a:cs typeface="Times New Roman"/>
              </a:rPr>
              <a:t>...</a:t>
            </a:r>
            <a:endParaRPr sz="52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350452" y="6546653"/>
            <a:ext cx="1370965" cy="171450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1000" spc="-10">
                <a:latin typeface="Arial Narrow"/>
                <a:cs typeface="Arial Narrow"/>
                <a:hlinkClick r:id="rId3"/>
              </a:rPr>
              <a:t>www.healthmeasurement.org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350452" y="6546653"/>
            <a:ext cx="1370965" cy="171450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1000" spc="-10">
                <a:latin typeface="Arial Narrow"/>
                <a:cs typeface="Arial Narrow"/>
                <a:hlinkClick r:id="rId3"/>
              </a:rPr>
              <a:t>www.healthmeasurement.org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9916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350452" y="6546653"/>
            <a:ext cx="1370965" cy="171450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1000" spc="-10">
                <a:latin typeface="Arial Narrow"/>
                <a:cs typeface="Arial Narrow"/>
                <a:hlinkClick r:id="rId3"/>
              </a:rPr>
              <a:t>www.healthmeasurement.org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1923256" y="803147"/>
            <a:ext cx="5373370" cy="330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0"/>
              <a:t>Overall</a:t>
            </a:r>
            <a:r>
              <a:rPr dirty="0" sz="2000" spc="-80"/>
              <a:t> </a:t>
            </a:r>
            <a:r>
              <a:rPr dirty="0" sz="2000" spc="-10"/>
              <a:t>Goals</a:t>
            </a:r>
            <a:r>
              <a:rPr dirty="0" sz="2000" spc="-85"/>
              <a:t> </a:t>
            </a:r>
            <a:r>
              <a:rPr dirty="0" sz="2000"/>
              <a:t>of</a:t>
            </a:r>
            <a:r>
              <a:rPr dirty="0" sz="2000" spc="-70"/>
              <a:t> </a:t>
            </a:r>
            <a:r>
              <a:rPr dirty="0" sz="2000" spc="-35"/>
              <a:t>DHHS</a:t>
            </a:r>
            <a:r>
              <a:rPr dirty="0" sz="2000" spc="-75"/>
              <a:t> </a:t>
            </a:r>
            <a:r>
              <a:rPr dirty="0" sz="2000" spc="-20"/>
              <a:t>Healthy</a:t>
            </a:r>
            <a:r>
              <a:rPr dirty="0" sz="2000" spc="-85"/>
              <a:t> </a:t>
            </a:r>
            <a:r>
              <a:rPr dirty="0" sz="2000" spc="-20"/>
              <a:t>People</a:t>
            </a:r>
            <a:r>
              <a:rPr dirty="0" sz="2000" spc="-85"/>
              <a:t> </a:t>
            </a:r>
            <a:r>
              <a:rPr dirty="0" sz="2000" spc="-10"/>
              <a:t>2000,</a:t>
            </a:r>
            <a:r>
              <a:rPr dirty="0" sz="2000" spc="-70"/>
              <a:t> </a:t>
            </a:r>
            <a:r>
              <a:rPr dirty="0" sz="2000" spc="-10"/>
              <a:t>2010,</a:t>
            </a:r>
            <a:r>
              <a:rPr dirty="0" sz="2000" spc="-65"/>
              <a:t> </a:t>
            </a:r>
            <a:r>
              <a:rPr dirty="0" sz="2000" spc="-20"/>
              <a:t>2020</a:t>
            </a:r>
            <a:endParaRPr sz="2000"/>
          </a:p>
        </p:txBody>
      </p:sp>
      <p:sp>
        <p:nvSpPr>
          <p:cNvPr id="6" name="object 6"/>
          <p:cNvSpPr txBox="1"/>
          <p:nvPr/>
        </p:nvSpPr>
        <p:spPr>
          <a:xfrm>
            <a:off x="2350452" y="6546653"/>
            <a:ext cx="1370965" cy="171450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1000" spc="-10">
                <a:latin typeface="Arial Narrow"/>
                <a:cs typeface="Arial Narrow"/>
                <a:hlinkClick r:id="rId2"/>
              </a:rPr>
              <a:t>www.healthmeasurement.org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12986" y="404876"/>
            <a:ext cx="44164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latin typeface="Arial Narrow"/>
                <a:cs typeface="Arial Narrow"/>
              </a:rPr>
              <a:t>Our</a:t>
            </a:r>
            <a:r>
              <a:rPr dirty="0" sz="1800" spc="-25" b="1">
                <a:latin typeface="Arial Narrow"/>
                <a:cs typeface="Arial Narrow"/>
              </a:rPr>
              <a:t> </a:t>
            </a:r>
            <a:r>
              <a:rPr dirty="0" sz="1800" b="1">
                <a:latin typeface="Arial Narrow"/>
                <a:cs typeface="Arial Narrow"/>
              </a:rPr>
              <a:t>Primary</a:t>
            </a:r>
            <a:r>
              <a:rPr dirty="0" sz="1800" spc="-20" b="1">
                <a:latin typeface="Arial Narrow"/>
                <a:cs typeface="Arial Narrow"/>
              </a:rPr>
              <a:t> </a:t>
            </a:r>
            <a:r>
              <a:rPr dirty="0" sz="1800" b="1">
                <a:latin typeface="Arial Narrow"/>
                <a:cs typeface="Arial Narrow"/>
              </a:rPr>
              <a:t>Goal:</a:t>
            </a:r>
            <a:r>
              <a:rPr dirty="0" sz="1800" spc="360" b="1">
                <a:latin typeface="Arial Narrow"/>
                <a:cs typeface="Arial Narrow"/>
              </a:rPr>
              <a:t> </a:t>
            </a:r>
            <a:r>
              <a:rPr dirty="0" sz="1800" b="1">
                <a:latin typeface="Arial Narrow"/>
                <a:cs typeface="Arial Narrow"/>
              </a:rPr>
              <a:t>Improve</a:t>
            </a:r>
            <a:r>
              <a:rPr dirty="0" sz="1800" spc="-20" b="1">
                <a:latin typeface="Arial Narrow"/>
                <a:cs typeface="Arial Narrow"/>
              </a:rPr>
              <a:t> </a:t>
            </a:r>
            <a:r>
              <a:rPr dirty="0" sz="1800" spc="-10" b="1">
                <a:latin typeface="Arial Narrow"/>
                <a:cs typeface="Arial Narrow"/>
              </a:rPr>
              <a:t>Quality-</a:t>
            </a:r>
            <a:r>
              <a:rPr dirty="0" sz="1800" b="1">
                <a:latin typeface="Arial Narrow"/>
                <a:cs typeface="Arial Narrow"/>
              </a:rPr>
              <a:t>Adjusted</a:t>
            </a:r>
            <a:r>
              <a:rPr dirty="0" sz="1800" spc="-20" b="1">
                <a:latin typeface="Arial Narrow"/>
                <a:cs typeface="Arial Narrow"/>
              </a:rPr>
              <a:t> Life</a:t>
            </a:r>
            <a:endParaRPr sz="180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40435" y="1694179"/>
            <a:ext cx="3531235" cy="3238500"/>
          </a:xfrm>
          <a:prstGeom prst="rect">
            <a:avLst/>
          </a:prstGeom>
        </p:spPr>
        <p:txBody>
          <a:bodyPr wrap="square" lIns="0" tIns="51435" rIns="0" bIns="0" rtlCol="0" vert="horz">
            <a:spAutoFit/>
          </a:bodyPr>
          <a:lstStyle/>
          <a:p>
            <a:pPr marL="355600" marR="366395" indent="-342900">
              <a:lnSpc>
                <a:spcPts val="2620"/>
              </a:lnSpc>
              <a:spcBef>
                <a:spcPts val="405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2400" b="1">
                <a:solidFill>
                  <a:srgbClr val="FF0000"/>
                </a:solidFill>
                <a:latin typeface="Arial Narrow"/>
                <a:cs typeface="Arial Narrow"/>
              </a:rPr>
              <a:t>#1</a:t>
            </a:r>
            <a:r>
              <a:rPr dirty="0" sz="2400" spc="-50" b="1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dirty="0" sz="2400" b="1">
                <a:solidFill>
                  <a:srgbClr val="FF0000"/>
                </a:solidFill>
                <a:latin typeface="Arial Narrow"/>
                <a:cs typeface="Arial Narrow"/>
              </a:rPr>
              <a:t>Overall</a:t>
            </a:r>
            <a:r>
              <a:rPr dirty="0" sz="2400" spc="-45" b="1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dirty="0" sz="2400" b="1">
                <a:solidFill>
                  <a:srgbClr val="FF0000"/>
                </a:solidFill>
                <a:latin typeface="Arial Narrow"/>
                <a:cs typeface="Arial Narrow"/>
              </a:rPr>
              <a:t>Objective</a:t>
            </a:r>
            <a:r>
              <a:rPr dirty="0" sz="2400" spc="-45" b="1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dirty="0" sz="2400" spc="-25" b="1">
                <a:solidFill>
                  <a:srgbClr val="FF0000"/>
                </a:solidFill>
                <a:latin typeface="Arial Narrow"/>
                <a:cs typeface="Arial Narrow"/>
              </a:rPr>
              <a:t>for </a:t>
            </a:r>
            <a:r>
              <a:rPr dirty="0" sz="2400" b="1">
                <a:solidFill>
                  <a:srgbClr val="FF0000"/>
                </a:solidFill>
                <a:latin typeface="Arial Narrow"/>
                <a:cs typeface="Arial Narrow"/>
              </a:rPr>
              <a:t>Health</a:t>
            </a:r>
            <a:r>
              <a:rPr dirty="0" sz="2400" spc="-45" b="1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dirty="0" sz="2400" b="1">
                <a:solidFill>
                  <a:srgbClr val="FF0000"/>
                </a:solidFill>
                <a:latin typeface="Arial Narrow"/>
                <a:cs typeface="Arial Narrow"/>
              </a:rPr>
              <a:t>People</a:t>
            </a:r>
            <a:r>
              <a:rPr dirty="0" sz="2400" spc="-35" b="1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dirty="0" sz="2400" spc="-20" b="1">
                <a:solidFill>
                  <a:srgbClr val="FF0000"/>
                </a:solidFill>
                <a:latin typeface="Arial Narrow"/>
                <a:cs typeface="Arial Narrow"/>
              </a:rPr>
              <a:t>2000</a:t>
            </a:r>
            <a:endParaRPr sz="2400">
              <a:latin typeface="Arial Narrow"/>
              <a:cs typeface="Arial Narrow"/>
            </a:endParaRPr>
          </a:p>
          <a:p>
            <a:pPr lvl="1" marL="755650" marR="5080" indent="-285750">
              <a:lnSpc>
                <a:spcPts val="2590"/>
              </a:lnSpc>
              <a:spcBef>
                <a:spcPts val="495"/>
              </a:spcBef>
              <a:buChar char="–"/>
              <a:tabLst>
                <a:tab pos="755650" algn="l"/>
              </a:tabLst>
            </a:pPr>
            <a:r>
              <a:rPr dirty="0" sz="2400">
                <a:latin typeface="Arial Narrow"/>
                <a:cs typeface="Arial Narrow"/>
              </a:rPr>
              <a:t>To</a:t>
            </a:r>
            <a:r>
              <a:rPr dirty="0" sz="2400" spc="-4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increase</a:t>
            </a:r>
            <a:r>
              <a:rPr dirty="0" sz="2400" spc="-35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the</a:t>
            </a:r>
            <a:r>
              <a:rPr dirty="0" sz="2400" spc="-35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span</a:t>
            </a:r>
            <a:r>
              <a:rPr dirty="0" sz="2400" spc="-35">
                <a:latin typeface="Arial Narrow"/>
                <a:cs typeface="Arial Narrow"/>
              </a:rPr>
              <a:t> </a:t>
            </a:r>
            <a:r>
              <a:rPr dirty="0" sz="2400" spc="-25">
                <a:latin typeface="Arial Narrow"/>
                <a:cs typeface="Arial Narrow"/>
              </a:rPr>
              <a:t>of </a:t>
            </a:r>
            <a:r>
              <a:rPr dirty="0" sz="2400">
                <a:latin typeface="Arial Narrow"/>
                <a:cs typeface="Arial Narrow"/>
              </a:rPr>
              <a:t>healthy</a:t>
            </a:r>
            <a:r>
              <a:rPr dirty="0" sz="2400" spc="-3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life</a:t>
            </a:r>
            <a:r>
              <a:rPr dirty="0" sz="2400" spc="-30">
                <a:latin typeface="Arial Narrow"/>
                <a:cs typeface="Arial Narrow"/>
              </a:rPr>
              <a:t> </a:t>
            </a:r>
            <a:r>
              <a:rPr dirty="0" sz="2400" spc="-10">
                <a:latin typeface="Arial Narrow"/>
                <a:cs typeface="Arial Narrow"/>
              </a:rPr>
              <a:t>(quality-</a:t>
            </a:r>
            <a:r>
              <a:rPr dirty="0" sz="2400">
                <a:latin typeface="Arial Narrow"/>
                <a:cs typeface="Arial Narrow"/>
              </a:rPr>
              <a:t>adjusted</a:t>
            </a:r>
            <a:r>
              <a:rPr dirty="0" sz="2400" spc="-35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life</a:t>
            </a:r>
            <a:r>
              <a:rPr dirty="0" sz="2400" spc="-35">
                <a:latin typeface="Arial Narrow"/>
                <a:cs typeface="Arial Narrow"/>
              </a:rPr>
              <a:t> </a:t>
            </a:r>
            <a:r>
              <a:rPr dirty="0" sz="2400" spc="-10">
                <a:latin typeface="Arial Narrow"/>
                <a:cs typeface="Arial Narrow"/>
              </a:rPr>
              <a:t>expectancy)</a:t>
            </a:r>
            <a:endParaRPr sz="2400">
              <a:latin typeface="Arial Narrow"/>
              <a:cs typeface="Arial Narrow"/>
            </a:endParaRPr>
          </a:p>
          <a:p>
            <a:pPr marL="355600" marR="366395" indent="-342900">
              <a:lnSpc>
                <a:spcPts val="2590"/>
              </a:lnSpc>
              <a:spcBef>
                <a:spcPts val="630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2400" b="1">
                <a:solidFill>
                  <a:srgbClr val="FF0000"/>
                </a:solidFill>
                <a:latin typeface="Arial Narrow"/>
                <a:cs typeface="Arial Narrow"/>
              </a:rPr>
              <a:t>#1</a:t>
            </a:r>
            <a:r>
              <a:rPr dirty="0" sz="2400" spc="-50" b="1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dirty="0" sz="2400" b="1">
                <a:solidFill>
                  <a:srgbClr val="FF0000"/>
                </a:solidFill>
                <a:latin typeface="Arial Narrow"/>
                <a:cs typeface="Arial Narrow"/>
              </a:rPr>
              <a:t>Overall</a:t>
            </a:r>
            <a:r>
              <a:rPr dirty="0" sz="2400" spc="-45" b="1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dirty="0" sz="2400" b="1">
                <a:solidFill>
                  <a:srgbClr val="FF0000"/>
                </a:solidFill>
                <a:latin typeface="Arial Narrow"/>
                <a:cs typeface="Arial Narrow"/>
              </a:rPr>
              <a:t>Objective</a:t>
            </a:r>
            <a:r>
              <a:rPr dirty="0" sz="2400" spc="-45" b="1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dirty="0" sz="2400" spc="-25" b="1">
                <a:solidFill>
                  <a:srgbClr val="FF0000"/>
                </a:solidFill>
                <a:latin typeface="Arial Narrow"/>
                <a:cs typeface="Arial Narrow"/>
              </a:rPr>
              <a:t>for </a:t>
            </a:r>
            <a:r>
              <a:rPr dirty="0" sz="2400" b="1">
                <a:solidFill>
                  <a:srgbClr val="FF0000"/>
                </a:solidFill>
                <a:latin typeface="Arial Narrow"/>
                <a:cs typeface="Arial Narrow"/>
              </a:rPr>
              <a:t>Healthy</a:t>
            </a:r>
            <a:r>
              <a:rPr dirty="0" sz="2400" spc="-45" b="1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dirty="0" sz="2400" b="1">
                <a:solidFill>
                  <a:srgbClr val="FF0000"/>
                </a:solidFill>
                <a:latin typeface="Arial Narrow"/>
                <a:cs typeface="Arial Narrow"/>
              </a:rPr>
              <a:t>People</a:t>
            </a:r>
            <a:r>
              <a:rPr dirty="0" sz="2400" spc="-45" b="1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dirty="0" sz="2400" spc="-20" b="1">
                <a:solidFill>
                  <a:srgbClr val="FF0000"/>
                </a:solidFill>
                <a:latin typeface="Arial Narrow"/>
                <a:cs typeface="Arial Narrow"/>
              </a:rPr>
              <a:t>2010</a:t>
            </a:r>
            <a:endParaRPr sz="2400">
              <a:latin typeface="Arial Narrow"/>
              <a:cs typeface="Arial Narrow"/>
            </a:endParaRPr>
          </a:p>
          <a:p>
            <a:pPr lvl="1" marL="755015" marR="103505" indent="-285750">
              <a:lnSpc>
                <a:spcPts val="2620"/>
              </a:lnSpc>
              <a:spcBef>
                <a:spcPts val="484"/>
              </a:spcBef>
              <a:buChar char="–"/>
              <a:tabLst>
                <a:tab pos="755015" algn="l"/>
              </a:tabLst>
            </a:pPr>
            <a:r>
              <a:rPr dirty="0" sz="2400">
                <a:latin typeface="Arial Narrow"/>
                <a:cs typeface="Arial Narrow"/>
              </a:rPr>
              <a:t>Increase</a:t>
            </a:r>
            <a:r>
              <a:rPr dirty="0" sz="2400" spc="-35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the</a:t>
            </a:r>
            <a:r>
              <a:rPr dirty="0" sz="2400" spc="-35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quality</a:t>
            </a:r>
            <a:r>
              <a:rPr dirty="0" sz="2400" spc="-30">
                <a:latin typeface="Arial Narrow"/>
                <a:cs typeface="Arial Narrow"/>
              </a:rPr>
              <a:t> </a:t>
            </a:r>
            <a:r>
              <a:rPr dirty="0" sz="2400" spc="-25">
                <a:latin typeface="Arial Narrow"/>
                <a:cs typeface="Arial Narrow"/>
              </a:rPr>
              <a:t>and </a:t>
            </a:r>
            <a:r>
              <a:rPr dirty="0" sz="2400">
                <a:latin typeface="Arial Narrow"/>
                <a:cs typeface="Arial Narrow"/>
              </a:rPr>
              <a:t>years</a:t>
            </a:r>
            <a:r>
              <a:rPr dirty="0" sz="2400" spc="-25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of</a:t>
            </a:r>
            <a:r>
              <a:rPr dirty="0" sz="2400" spc="-20">
                <a:latin typeface="Arial Narrow"/>
                <a:cs typeface="Arial Narrow"/>
              </a:rPr>
              <a:t> life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54423" y="1669796"/>
            <a:ext cx="3247390" cy="2296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</a:tabLst>
            </a:pPr>
            <a:r>
              <a:rPr dirty="0" sz="2400">
                <a:solidFill>
                  <a:srgbClr val="FF0000"/>
                </a:solidFill>
                <a:latin typeface="Arial Narrow"/>
                <a:cs typeface="Arial Narrow"/>
              </a:rPr>
              <a:t>Healthy</a:t>
            </a:r>
            <a:r>
              <a:rPr dirty="0" sz="2400" spc="-45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FF0000"/>
                </a:solidFill>
                <a:latin typeface="Arial Narrow"/>
                <a:cs typeface="Arial Narrow"/>
              </a:rPr>
              <a:t>People</a:t>
            </a:r>
            <a:r>
              <a:rPr dirty="0" sz="2400" spc="-4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dirty="0" sz="2400" spc="-10">
                <a:solidFill>
                  <a:srgbClr val="FF0000"/>
                </a:solidFill>
                <a:latin typeface="Arial Narrow"/>
                <a:cs typeface="Arial Narrow"/>
              </a:rPr>
              <a:t>2020:</a:t>
            </a:r>
            <a:endParaRPr sz="2400">
              <a:latin typeface="Arial Narrow"/>
              <a:cs typeface="Arial Narrow"/>
            </a:endParaRPr>
          </a:p>
          <a:p>
            <a:pPr marL="355600">
              <a:lnSpc>
                <a:spcPct val="100000"/>
              </a:lnSpc>
              <a:spcBef>
                <a:spcPts val="20"/>
              </a:spcBef>
            </a:pPr>
            <a:r>
              <a:rPr dirty="0" sz="2400">
                <a:solidFill>
                  <a:srgbClr val="FF0000"/>
                </a:solidFill>
                <a:latin typeface="Arial Narrow"/>
                <a:cs typeface="Arial Narrow"/>
              </a:rPr>
              <a:t>4</a:t>
            </a:r>
            <a:r>
              <a:rPr dirty="0" sz="2400" spc="-3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FF0000"/>
                </a:solidFill>
                <a:latin typeface="Arial Narrow"/>
                <a:cs typeface="Arial Narrow"/>
              </a:rPr>
              <a:t>overall</a:t>
            </a:r>
            <a:r>
              <a:rPr dirty="0" sz="2400" spc="-35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dirty="0" sz="2400">
                <a:solidFill>
                  <a:srgbClr val="FF0000"/>
                </a:solidFill>
                <a:latin typeface="Arial Narrow"/>
                <a:cs typeface="Arial Narrow"/>
              </a:rPr>
              <a:t>goals,</a:t>
            </a:r>
            <a:r>
              <a:rPr dirty="0" sz="2400" spc="-3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dirty="0" sz="2400" spc="-10">
                <a:solidFill>
                  <a:srgbClr val="FF0000"/>
                </a:solidFill>
                <a:latin typeface="Arial Narrow"/>
                <a:cs typeface="Arial Narrow"/>
              </a:rPr>
              <a:t>including</a:t>
            </a:r>
            <a:endParaRPr sz="2400">
              <a:latin typeface="Arial Narrow"/>
              <a:cs typeface="Arial Narrow"/>
            </a:endParaRPr>
          </a:p>
          <a:p>
            <a:pPr marL="755015" marR="5080" indent="-285750">
              <a:lnSpc>
                <a:spcPct val="99400"/>
              </a:lnSpc>
              <a:spcBef>
                <a:spcPts val="645"/>
              </a:spcBef>
              <a:tabLst>
                <a:tab pos="755015" algn="l"/>
              </a:tabLst>
            </a:pPr>
            <a:r>
              <a:rPr dirty="0" sz="2400" spc="-50">
                <a:latin typeface="Arial Narrow"/>
                <a:cs typeface="Arial Narrow"/>
              </a:rPr>
              <a:t>–</a:t>
            </a:r>
            <a:r>
              <a:rPr dirty="0" sz="2400">
                <a:latin typeface="Arial Narrow"/>
                <a:cs typeface="Arial Narrow"/>
              </a:rPr>
              <a:t>	Promote</a:t>
            </a:r>
            <a:r>
              <a:rPr dirty="0" sz="2400" spc="-45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quality</a:t>
            </a:r>
            <a:r>
              <a:rPr dirty="0" sz="2400" spc="-4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of</a:t>
            </a:r>
            <a:r>
              <a:rPr dirty="0" sz="2400" spc="-45">
                <a:latin typeface="Arial Narrow"/>
                <a:cs typeface="Arial Narrow"/>
              </a:rPr>
              <a:t> </a:t>
            </a:r>
            <a:r>
              <a:rPr dirty="0" sz="2400" spc="-20">
                <a:latin typeface="Arial Narrow"/>
                <a:cs typeface="Arial Narrow"/>
              </a:rPr>
              <a:t>life, </a:t>
            </a:r>
            <a:r>
              <a:rPr dirty="0" sz="2400">
                <a:latin typeface="Arial Narrow"/>
                <a:cs typeface="Arial Narrow"/>
              </a:rPr>
              <a:t>healthy</a:t>
            </a:r>
            <a:r>
              <a:rPr dirty="0" sz="2400" spc="-40">
                <a:latin typeface="Arial Narrow"/>
                <a:cs typeface="Arial Narrow"/>
              </a:rPr>
              <a:t> </a:t>
            </a:r>
            <a:r>
              <a:rPr dirty="0" sz="2400" spc="-10">
                <a:latin typeface="Arial Narrow"/>
                <a:cs typeface="Arial Narrow"/>
              </a:rPr>
              <a:t>development, </a:t>
            </a:r>
            <a:r>
              <a:rPr dirty="0" sz="2400">
                <a:latin typeface="Arial Narrow"/>
                <a:cs typeface="Arial Narrow"/>
              </a:rPr>
              <a:t>and</a:t>
            </a:r>
            <a:r>
              <a:rPr dirty="0" sz="2400" spc="-3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healthy</a:t>
            </a:r>
            <a:r>
              <a:rPr dirty="0" sz="2400" spc="-30">
                <a:latin typeface="Arial Narrow"/>
                <a:cs typeface="Arial Narrow"/>
              </a:rPr>
              <a:t> </a:t>
            </a:r>
            <a:r>
              <a:rPr dirty="0" sz="2400" spc="-10">
                <a:latin typeface="Arial Narrow"/>
                <a:cs typeface="Arial Narrow"/>
              </a:rPr>
              <a:t>behaviors </a:t>
            </a:r>
            <a:r>
              <a:rPr dirty="0" sz="2400">
                <a:latin typeface="Arial Narrow"/>
                <a:cs typeface="Arial Narrow"/>
              </a:rPr>
              <a:t>across</a:t>
            </a:r>
            <a:r>
              <a:rPr dirty="0" sz="2400" spc="-3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all</a:t>
            </a:r>
            <a:r>
              <a:rPr dirty="0" sz="2400" spc="-3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life</a:t>
            </a:r>
            <a:r>
              <a:rPr dirty="0" sz="2400" spc="-25">
                <a:latin typeface="Arial Narrow"/>
                <a:cs typeface="Arial Narrow"/>
              </a:rPr>
              <a:t> </a:t>
            </a:r>
            <a:r>
              <a:rPr dirty="0" sz="2400" spc="-10">
                <a:latin typeface="Arial Narrow"/>
                <a:cs typeface="Arial Narrow"/>
              </a:rPr>
              <a:t>stages</a:t>
            </a:r>
            <a:endParaRPr sz="24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9740" y="324103"/>
            <a:ext cx="7864475" cy="3210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871219">
              <a:lnSpc>
                <a:spcPct val="100000"/>
              </a:lnSpc>
              <a:spcBef>
                <a:spcPts val="100"/>
              </a:spcBef>
            </a:pPr>
            <a:r>
              <a:rPr dirty="0" sz="2700" b="1">
                <a:latin typeface="Arial Narrow"/>
                <a:cs typeface="Arial Narrow"/>
              </a:rPr>
              <a:t>New</a:t>
            </a:r>
            <a:r>
              <a:rPr dirty="0" sz="2700" spc="-40" b="1">
                <a:latin typeface="Arial Narrow"/>
                <a:cs typeface="Arial Narrow"/>
              </a:rPr>
              <a:t> </a:t>
            </a:r>
            <a:r>
              <a:rPr dirty="0" sz="2700" b="1">
                <a:latin typeface="Arial Narrow"/>
                <a:cs typeface="Arial Narrow"/>
              </a:rPr>
              <a:t>Mission</a:t>
            </a:r>
            <a:r>
              <a:rPr dirty="0" sz="2700" spc="-45" b="1">
                <a:latin typeface="Arial Narrow"/>
                <a:cs typeface="Arial Narrow"/>
              </a:rPr>
              <a:t> </a:t>
            </a:r>
            <a:r>
              <a:rPr dirty="0" sz="2700" b="1">
                <a:latin typeface="Arial Narrow"/>
                <a:cs typeface="Arial Narrow"/>
              </a:rPr>
              <a:t>of</a:t>
            </a:r>
            <a:r>
              <a:rPr dirty="0" sz="2700" spc="-40" b="1">
                <a:latin typeface="Arial Narrow"/>
                <a:cs typeface="Arial Narrow"/>
              </a:rPr>
              <a:t> </a:t>
            </a:r>
            <a:r>
              <a:rPr dirty="0" sz="2700" b="1">
                <a:latin typeface="Arial Narrow"/>
                <a:cs typeface="Arial Narrow"/>
              </a:rPr>
              <a:t>the</a:t>
            </a:r>
            <a:r>
              <a:rPr dirty="0" sz="2700" spc="-40" b="1">
                <a:latin typeface="Arial Narrow"/>
                <a:cs typeface="Arial Narrow"/>
              </a:rPr>
              <a:t> </a:t>
            </a:r>
            <a:r>
              <a:rPr dirty="0" sz="2700" b="1">
                <a:latin typeface="Arial Narrow"/>
                <a:cs typeface="Arial Narrow"/>
              </a:rPr>
              <a:t>American</a:t>
            </a:r>
            <a:r>
              <a:rPr dirty="0" sz="2700" spc="-40" b="1">
                <a:latin typeface="Arial Narrow"/>
                <a:cs typeface="Arial Narrow"/>
              </a:rPr>
              <a:t> </a:t>
            </a:r>
            <a:r>
              <a:rPr dirty="0" sz="2700" b="1">
                <a:latin typeface="Arial Narrow"/>
                <a:cs typeface="Arial Narrow"/>
              </a:rPr>
              <a:t>Heart</a:t>
            </a:r>
            <a:r>
              <a:rPr dirty="0" sz="2700" spc="-40" b="1">
                <a:latin typeface="Arial Narrow"/>
                <a:cs typeface="Arial Narrow"/>
              </a:rPr>
              <a:t> </a:t>
            </a:r>
            <a:r>
              <a:rPr dirty="0" sz="2700" spc="-10" b="1">
                <a:latin typeface="Arial Narrow"/>
                <a:cs typeface="Arial Narrow"/>
              </a:rPr>
              <a:t>Association</a:t>
            </a:r>
            <a:endParaRPr sz="27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</a:pPr>
            <a:endParaRPr sz="27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2020"/>
              </a:spcBef>
            </a:pPr>
            <a:endParaRPr sz="2700">
              <a:latin typeface="Arial Narrow"/>
              <a:cs typeface="Arial Narrow"/>
            </a:endParaRPr>
          </a:p>
          <a:p>
            <a:pPr marL="354330" marR="5080" indent="-342265">
              <a:lnSpc>
                <a:spcPts val="4800"/>
              </a:lnSpc>
              <a:buFont typeface="Arial"/>
              <a:buChar char="•"/>
              <a:tabLst>
                <a:tab pos="355600" algn="l"/>
              </a:tabLst>
            </a:pPr>
            <a:r>
              <a:rPr dirty="0" sz="4100" b="1">
                <a:latin typeface="Arial Narrow"/>
                <a:cs typeface="Arial Narrow"/>
              </a:rPr>
              <a:t>To</a:t>
            </a:r>
            <a:r>
              <a:rPr dirty="0" sz="4100" spc="-120" b="1">
                <a:latin typeface="Arial Narrow"/>
                <a:cs typeface="Arial Narrow"/>
              </a:rPr>
              <a:t> </a:t>
            </a:r>
            <a:r>
              <a:rPr dirty="0" sz="4100" b="1">
                <a:latin typeface="Arial Narrow"/>
                <a:cs typeface="Arial Narrow"/>
              </a:rPr>
              <a:t>be</a:t>
            </a:r>
            <a:r>
              <a:rPr dirty="0" sz="4100" spc="-110" b="1">
                <a:latin typeface="Arial Narrow"/>
                <a:cs typeface="Arial Narrow"/>
              </a:rPr>
              <a:t> </a:t>
            </a:r>
            <a:r>
              <a:rPr dirty="0" sz="4100" b="1">
                <a:latin typeface="Arial Narrow"/>
                <a:cs typeface="Arial Narrow"/>
              </a:rPr>
              <a:t>a</a:t>
            </a:r>
            <a:r>
              <a:rPr dirty="0" sz="4100" spc="-110" b="1">
                <a:latin typeface="Arial Narrow"/>
                <a:cs typeface="Arial Narrow"/>
              </a:rPr>
              <a:t> </a:t>
            </a:r>
            <a:r>
              <a:rPr dirty="0" sz="4100" spc="-25" b="1">
                <a:latin typeface="Arial Narrow"/>
                <a:cs typeface="Arial Narrow"/>
              </a:rPr>
              <a:t>relentless</a:t>
            </a:r>
            <a:r>
              <a:rPr dirty="0" sz="4100" spc="-110" b="1">
                <a:latin typeface="Arial Narrow"/>
                <a:cs typeface="Arial Narrow"/>
              </a:rPr>
              <a:t> </a:t>
            </a:r>
            <a:r>
              <a:rPr dirty="0" sz="4100" b="1">
                <a:latin typeface="Arial Narrow"/>
                <a:cs typeface="Arial Narrow"/>
              </a:rPr>
              <a:t>force</a:t>
            </a:r>
            <a:r>
              <a:rPr dirty="0" sz="4100" spc="-110" b="1">
                <a:latin typeface="Arial Narrow"/>
                <a:cs typeface="Arial Narrow"/>
              </a:rPr>
              <a:t> </a:t>
            </a:r>
            <a:r>
              <a:rPr dirty="0" sz="4100" b="1">
                <a:latin typeface="Arial Narrow"/>
                <a:cs typeface="Arial Narrow"/>
              </a:rPr>
              <a:t>for</a:t>
            </a:r>
            <a:r>
              <a:rPr dirty="0" sz="4100" spc="-110" b="1">
                <a:latin typeface="Arial Narrow"/>
                <a:cs typeface="Arial Narrow"/>
              </a:rPr>
              <a:t> </a:t>
            </a:r>
            <a:r>
              <a:rPr dirty="0" sz="4100" b="1">
                <a:latin typeface="Arial Narrow"/>
                <a:cs typeface="Arial Narrow"/>
              </a:rPr>
              <a:t>a</a:t>
            </a:r>
            <a:r>
              <a:rPr dirty="0" sz="4100" spc="-110" b="1">
                <a:latin typeface="Arial Narrow"/>
                <a:cs typeface="Arial Narrow"/>
              </a:rPr>
              <a:t> </a:t>
            </a:r>
            <a:r>
              <a:rPr dirty="0" sz="4100" b="1">
                <a:latin typeface="Arial Narrow"/>
                <a:cs typeface="Arial Narrow"/>
              </a:rPr>
              <a:t>world</a:t>
            </a:r>
            <a:r>
              <a:rPr dirty="0" sz="4100" spc="-120" b="1">
                <a:latin typeface="Arial Narrow"/>
                <a:cs typeface="Arial Narrow"/>
              </a:rPr>
              <a:t> </a:t>
            </a:r>
            <a:r>
              <a:rPr dirty="0" sz="4100" spc="-25" b="1">
                <a:latin typeface="Arial Narrow"/>
                <a:cs typeface="Arial Narrow"/>
              </a:rPr>
              <a:t>of </a:t>
            </a:r>
            <a:r>
              <a:rPr dirty="0" sz="4100" spc="-25" b="1">
                <a:latin typeface="Arial Narrow"/>
                <a:cs typeface="Arial Narrow"/>
              </a:rPr>
              <a:t>	</a:t>
            </a:r>
            <a:r>
              <a:rPr dirty="0" sz="4100" b="1">
                <a:latin typeface="Arial Narrow"/>
                <a:cs typeface="Arial Narrow"/>
              </a:rPr>
              <a:t>longer,</a:t>
            </a:r>
            <a:r>
              <a:rPr dirty="0" sz="4100" spc="-220" b="1">
                <a:latin typeface="Arial Narrow"/>
                <a:cs typeface="Arial Narrow"/>
              </a:rPr>
              <a:t> </a:t>
            </a:r>
            <a:r>
              <a:rPr dirty="0" sz="4100" spc="-10" b="1">
                <a:latin typeface="Arial Narrow"/>
                <a:cs typeface="Arial Narrow"/>
              </a:rPr>
              <a:t>healthier</a:t>
            </a:r>
            <a:r>
              <a:rPr dirty="0" sz="4100" spc="-225" b="1">
                <a:latin typeface="Arial Narrow"/>
                <a:cs typeface="Arial Narrow"/>
              </a:rPr>
              <a:t> </a:t>
            </a:r>
            <a:r>
              <a:rPr dirty="0" sz="4100" spc="-10" b="1">
                <a:latin typeface="Arial Narrow"/>
                <a:cs typeface="Arial Narrow"/>
              </a:rPr>
              <a:t>lives</a:t>
            </a:r>
            <a:endParaRPr sz="4100">
              <a:latin typeface="Arial Narrow"/>
              <a:cs typeface="Arial Narrow"/>
            </a:endParaRPr>
          </a:p>
          <a:p>
            <a:pPr marL="469900">
              <a:lnSpc>
                <a:spcPct val="100000"/>
              </a:lnSpc>
              <a:spcBef>
                <a:spcPts val="660"/>
              </a:spcBef>
              <a:tabLst>
                <a:tab pos="1629410" algn="l"/>
              </a:tabLst>
            </a:pPr>
            <a:r>
              <a:rPr dirty="0" sz="2800">
                <a:latin typeface="Arial Narrow"/>
                <a:cs typeface="Arial Narrow"/>
              </a:rPr>
              <a:t>–</a:t>
            </a:r>
            <a:r>
              <a:rPr dirty="0" sz="2800" spc="330">
                <a:latin typeface="Arial Narrow"/>
                <a:cs typeface="Arial Narrow"/>
              </a:rPr>
              <a:t> </a:t>
            </a:r>
            <a:r>
              <a:rPr dirty="0" sz="2800" spc="-20">
                <a:latin typeface="Arial Narrow"/>
                <a:cs typeface="Arial Narrow"/>
              </a:rPr>
              <a:t>Note:</a:t>
            </a:r>
            <a:r>
              <a:rPr dirty="0" sz="2800">
                <a:latin typeface="Arial Narrow"/>
                <a:cs typeface="Arial Narrow"/>
              </a:rPr>
              <a:t>	Does</a:t>
            </a:r>
            <a:r>
              <a:rPr dirty="0" sz="2800" spc="95">
                <a:latin typeface="Arial Narrow"/>
                <a:cs typeface="Arial Narrow"/>
              </a:rPr>
              <a:t> </a:t>
            </a:r>
            <a:r>
              <a:rPr dirty="0" sz="2800">
                <a:latin typeface="Arial Narrow"/>
                <a:cs typeface="Arial Narrow"/>
              </a:rPr>
              <a:t>not</a:t>
            </a:r>
            <a:r>
              <a:rPr dirty="0" sz="2800" spc="80">
                <a:latin typeface="Arial Narrow"/>
                <a:cs typeface="Arial Narrow"/>
              </a:rPr>
              <a:t> </a:t>
            </a:r>
            <a:r>
              <a:rPr dirty="0" sz="2800">
                <a:latin typeface="Arial Narrow"/>
                <a:cs typeface="Arial Narrow"/>
              </a:rPr>
              <a:t>mention</a:t>
            </a:r>
            <a:r>
              <a:rPr dirty="0" sz="2800" spc="95">
                <a:latin typeface="Arial Narrow"/>
                <a:cs typeface="Arial Narrow"/>
              </a:rPr>
              <a:t> </a:t>
            </a:r>
            <a:r>
              <a:rPr dirty="0" sz="2800">
                <a:latin typeface="Arial Narrow"/>
                <a:cs typeface="Arial Narrow"/>
              </a:rPr>
              <a:t>heart</a:t>
            </a:r>
            <a:r>
              <a:rPr dirty="0" sz="2800" spc="80">
                <a:latin typeface="Arial Narrow"/>
                <a:cs typeface="Arial Narrow"/>
              </a:rPr>
              <a:t> </a:t>
            </a:r>
            <a:r>
              <a:rPr dirty="0" sz="2800" spc="-10">
                <a:latin typeface="Arial Narrow"/>
                <a:cs typeface="Arial Narrow"/>
              </a:rPr>
              <a:t>disease</a:t>
            </a:r>
            <a:endParaRPr sz="2800">
              <a:latin typeface="Arial Narrow"/>
              <a:cs typeface="Arial Narrow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95662" y="4316412"/>
            <a:ext cx="2371725" cy="13970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350452" y="6546653"/>
            <a:ext cx="1370965" cy="171450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1000" spc="-10">
                <a:latin typeface="Arial Narrow"/>
                <a:cs typeface="Arial Narrow"/>
                <a:hlinkClick r:id="rId3"/>
              </a:rPr>
              <a:t>www.healthmeasurement.org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19_HealthOutcomes_BobKaplan_0203PM</dc:title>
  <dcterms:created xsi:type="dcterms:W3CDTF">2026-06-17T21:31:17Z</dcterms:created>
  <dcterms:modified xsi:type="dcterms:W3CDTF">2026-06-17T21:31:17Z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2019-02-08T00:00:00Z</vt:filetime>
  </property>
  <property fmtid="{D5CDD505-2E9C-101B-9397-08002B2CF9AE}" pid="3" name="Creator">
    <vt:lpwstr>PowerPoint</vt:lpwstr>
  </property>
  <property fmtid="{D5CDD505-2E9C-101B-9397-08002B2CF9AE}" pid="4" name="LastSaved">
    <vt:filetime>2026-06-17T00:00:00Z</vt:filetime>
  </property>
  <property fmtid="{D5CDD505-2E9C-101B-9397-08002B2CF9AE}" pid="5" name="Producer">
    <vt:lpwstr>Mac OS X 10.13.3 Quartz PDFContext</vt:lpwstr>
  </property>
</Properties>
</file>