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8AA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8AA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8AA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8AA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75" y="438912"/>
            <a:ext cx="8485632" cy="6291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324" y="669036"/>
            <a:ext cx="80153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8AA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3339" y="3406648"/>
            <a:ext cx="5128259" cy="17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" y="0"/>
            <a:ext cx="914019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21739" y="1326896"/>
            <a:ext cx="5716270" cy="132080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760"/>
              </a:spcBef>
            </a:pPr>
            <a:r>
              <a:rPr dirty="0" sz="4500" spc="-10">
                <a:solidFill>
                  <a:srgbClr val="FFFFFF"/>
                </a:solidFill>
                <a:latin typeface="Helvetica Neue Light"/>
                <a:cs typeface="Helvetica Neue Light"/>
              </a:rPr>
              <a:t>Validity</a:t>
            </a:r>
            <a:r>
              <a:rPr dirty="0" sz="4500" spc="-1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4500">
                <a:solidFill>
                  <a:srgbClr val="FFFFFF"/>
                </a:solidFill>
                <a:latin typeface="Helvetica Neue Light"/>
                <a:cs typeface="Helvetica Neue Light"/>
              </a:rPr>
              <a:t>of</a:t>
            </a:r>
            <a:r>
              <a:rPr dirty="0" sz="4500" spc="-1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4500">
                <a:solidFill>
                  <a:srgbClr val="FFFFFF"/>
                </a:solidFill>
                <a:latin typeface="Helvetica Neue Light"/>
                <a:cs typeface="Helvetica Neue Light"/>
              </a:rPr>
              <a:t>Social</a:t>
            </a:r>
            <a:r>
              <a:rPr dirty="0" sz="4500" spc="-1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4500" spc="-10">
                <a:solidFill>
                  <a:srgbClr val="FFFFFF"/>
                </a:solidFill>
                <a:latin typeface="Helvetica Neue Light"/>
                <a:cs typeface="Helvetica Neue Light"/>
              </a:rPr>
              <a:t>Health </a:t>
            </a:r>
            <a:r>
              <a:rPr dirty="0" sz="4500">
                <a:solidFill>
                  <a:srgbClr val="FFFFFF"/>
                </a:solidFill>
                <a:latin typeface="Helvetica Neue Light"/>
                <a:cs typeface="Helvetica Neue Light"/>
              </a:rPr>
              <a:t>Screening</a:t>
            </a:r>
            <a:r>
              <a:rPr dirty="0" sz="4500" spc="-1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4500" spc="-415">
                <a:solidFill>
                  <a:srgbClr val="FFFFFF"/>
                </a:solidFill>
                <a:latin typeface="Helvetica Neue Light"/>
                <a:cs typeface="Helvetica Neue Light"/>
              </a:rPr>
              <a:t>T</a:t>
            </a:r>
            <a:r>
              <a:rPr dirty="0" sz="4500" spc="85">
                <a:solidFill>
                  <a:srgbClr val="FFFFFF"/>
                </a:solidFill>
                <a:latin typeface="Helvetica Neue Light"/>
                <a:cs typeface="Helvetica Neue Light"/>
              </a:rPr>
              <a:t>oo</a:t>
            </a:r>
            <a:r>
              <a:rPr dirty="0" sz="4500" spc="95">
                <a:solidFill>
                  <a:srgbClr val="FFFFFF"/>
                </a:solidFill>
                <a:latin typeface="Helvetica Neue Light"/>
                <a:cs typeface="Helvetica Neue Light"/>
              </a:rPr>
              <a:t>l</a:t>
            </a:r>
            <a:r>
              <a:rPr dirty="0" sz="4500" spc="90">
                <a:solidFill>
                  <a:srgbClr val="FFFFFF"/>
                </a:solidFill>
                <a:latin typeface="Helvetica Neue Light"/>
                <a:cs typeface="Helvetica Neue Light"/>
              </a:rPr>
              <a:t>s</a:t>
            </a:r>
            <a:endParaRPr sz="4500">
              <a:latin typeface="Helvetica Neue Light"/>
              <a:cs typeface="Helvetica Neue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3406648"/>
            <a:ext cx="117348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solidFill>
                  <a:srgbClr val="FFFFFF"/>
                </a:solidFill>
                <a:latin typeface="Helvetica Neue Light"/>
                <a:cs typeface="Helvetica Neue Light"/>
              </a:rPr>
              <a:t>Moderator:</a:t>
            </a:r>
            <a:endParaRPr sz="1900">
              <a:latin typeface="Helvetica Neue Light"/>
              <a:cs typeface="Helvetica Neue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3976623"/>
            <a:ext cx="101854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solidFill>
                  <a:srgbClr val="FFFFFF"/>
                </a:solidFill>
                <a:latin typeface="Helvetica Neue Light"/>
                <a:cs typeface="Helvetica Neue Light"/>
              </a:rPr>
              <a:t>Panelists:</a:t>
            </a:r>
            <a:endParaRPr sz="1900">
              <a:latin typeface="Helvetica Neue Light"/>
              <a:cs typeface="Helvetica Neue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306070">
              <a:lnSpc>
                <a:spcPct val="78900"/>
              </a:lnSpc>
              <a:spcBef>
                <a:spcPts val="580"/>
              </a:spcBef>
            </a:pPr>
            <a:r>
              <a:rPr dirty="0"/>
              <a:t>Alex</a:t>
            </a:r>
            <a:r>
              <a:rPr dirty="0" spc="-40"/>
              <a:t> </a:t>
            </a:r>
            <a:r>
              <a:rPr dirty="0"/>
              <a:t>Krist,</a:t>
            </a:r>
            <a:r>
              <a:rPr dirty="0" spc="-40"/>
              <a:t> </a:t>
            </a:r>
            <a:r>
              <a:rPr dirty="0"/>
              <a:t>MD,</a:t>
            </a:r>
            <a:r>
              <a:rPr dirty="0" spc="-40"/>
              <a:t> </a:t>
            </a:r>
            <a:r>
              <a:rPr dirty="0"/>
              <a:t>MPH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Virginia</a:t>
            </a:r>
            <a:r>
              <a:rPr dirty="0" spc="-35"/>
              <a:t> </a:t>
            </a:r>
            <a:r>
              <a:rPr dirty="0" spc="-10"/>
              <a:t>Commonwealth University</a:t>
            </a:r>
          </a:p>
          <a:p>
            <a:pPr marL="12700" marR="5080">
              <a:lnSpc>
                <a:spcPct val="78900"/>
              </a:lnSpc>
              <a:spcBef>
                <a:spcPts val="890"/>
              </a:spcBef>
            </a:pPr>
            <a:r>
              <a:rPr dirty="0"/>
              <a:t>Cara</a:t>
            </a:r>
            <a:r>
              <a:rPr dirty="0" spc="-50"/>
              <a:t> </a:t>
            </a:r>
            <a:r>
              <a:rPr dirty="0"/>
              <a:t>Lewis,</a:t>
            </a:r>
            <a:r>
              <a:rPr dirty="0" spc="-50"/>
              <a:t> </a:t>
            </a:r>
            <a:r>
              <a:rPr dirty="0"/>
              <a:t>PhD</a:t>
            </a:r>
            <a:r>
              <a:rPr dirty="0" spc="-5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Kaiser</a:t>
            </a:r>
            <a:r>
              <a:rPr dirty="0" spc="-45"/>
              <a:t> </a:t>
            </a:r>
            <a:r>
              <a:rPr dirty="0"/>
              <a:t>Permanente</a:t>
            </a:r>
            <a:r>
              <a:rPr dirty="0" spc="-45"/>
              <a:t> </a:t>
            </a:r>
            <a:r>
              <a:rPr dirty="0"/>
              <a:t>WA</a:t>
            </a:r>
            <a:r>
              <a:rPr dirty="0" spc="-45"/>
              <a:t> </a:t>
            </a:r>
            <a:r>
              <a:rPr dirty="0" spc="-10"/>
              <a:t>Health </a:t>
            </a:r>
            <a:r>
              <a:rPr dirty="0"/>
              <a:t>Research</a:t>
            </a:r>
            <a:r>
              <a:rPr dirty="0" spc="-95"/>
              <a:t> </a:t>
            </a:r>
            <a:r>
              <a:rPr dirty="0" spc="-10"/>
              <a:t>Institute</a:t>
            </a:r>
          </a:p>
          <a:p>
            <a:pPr marL="12700" marR="426084">
              <a:lnSpc>
                <a:spcPts val="2620"/>
              </a:lnSpc>
              <a:spcBef>
                <a:spcPts val="65"/>
              </a:spcBef>
            </a:pPr>
            <a:r>
              <a:rPr dirty="0"/>
              <a:t>Megan</a:t>
            </a:r>
            <a:r>
              <a:rPr dirty="0" spc="-40"/>
              <a:t> </a:t>
            </a:r>
            <a:r>
              <a:rPr dirty="0"/>
              <a:t>Sandel,</a:t>
            </a:r>
            <a:r>
              <a:rPr dirty="0" spc="-50"/>
              <a:t> </a:t>
            </a:r>
            <a:r>
              <a:rPr dirty="0"/>
              <a:t>MD,</a:t>
            </a:r>
            <a:r>
              <a:rPr dirty="0" spc="-45"/>
              <a:t> </a:t>
            </a:r>
            <a:r>
              <a:rPr dirty="0"/>
              <a:t>MPH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45"/>
              <a:t> </a:t>
            </a:r>
            <a:r>
              <a:rPr dirty="0"/>
              <a:t>Boston</a:t>
            </a:r>
            <a:r>
              <a:rPr dirty="0" spc="-40"/>
              <a:t> </a:t>
            </a:r>
            <a:r>
              <a:rPr dirty="0" spc="-10"/>
              <a:t>University </a:t>
            </a:r>
            <a:r>
              <a:rPr dirty="0"/>
              <a:t>Arvin</a:t>
            </a:r>
            <a:r>
              <a:rPr dirty="0" spc="-35"/>
              <a:t> </a:t>
            </a:r>
            <a:r>
              <a:rPr dirty="0"/>
              <a:t>Garg,</a:t>
            </a:r>
            <a:r>
              <a:rPr dirty="0" spc="-40"/>
              <a:t> </a:t>
            </a:r>
            <a:r>
              <a:rPr dirty="0"/>
              <a:t>MD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Boston</a:t>
            </a:r>
            <a:r>
              <a:rPr dirty="0" spc="-30"/>
              <a:t> </a:t>
            </a:r>
            <a:r>
              <a:rPr dirty="0" spc="-10"/>
              <a:t>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0879" y="186167"/>
            <a:ext cx="19367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What</a:t>
            </a:r>
            <a:r>
              <a:rPr dirty="0" spc="-275"/>
              <a:t> </a:t>
            </a:r>
            <a:r>
              <a:rPr dirty="0" spc="-245"/>
              <a:t>the</a:t>
            </a:r>
            <a:r>
              <a:rPr dirty="0" spc="-280"/>
              <a:t> </a:t>
            </a:r>
            <a:r>
              <a:rPr dirty="0" spc="-360"/>
              <a:t>Grades</a:t>
            </a:r>
            <a:r>
              <a:rPr dirty="0" spc="-280"/>
              <a:t> </a:t>
            </a:r>
            <a:r>
              <a:rPr dirty="0" spc="-360"/>
              <a:t>Mean</a:t>
            </a:r>
            <a:r>
              <a:rPr dirty="0" spc="-270"/>
              <a:t> </a:t>
            </a:r>
            <a:r>
              <a:rPr dirty="0" spc="-305"/>
              <a:t>and</a:t>
            </a:r>
            <a:r>
              <a:rPr dirty="0" spc="-275"/>
              <a:t> </a:t>
            </a:r>
            <a:r>
              <a:rPr dirty="0" spc="-305"/>
              <a:t>Suggestions</a:t>
            </a:r>
            <a:r>
              <a:rPr dirty="0" spc="-285"/>
              <a:t> </a:t>
            </a:r>
            <a:r>
              <a:rPr dirty="0" spc="-200"/>
              <a:t>for</a:t>
            </a:r>
            <a:r>
              <a:rPr dirty="0" spc="-270"/>
              <a:t> </a:t>
            </a:r>
            <a:r>
              <a:rPr dirty="0" spc="-265"/>
              <a:t>Practice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84" y="1447800"/>
            <a:ext cx="8091029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8720" y="186167"/>
            <a:ext cx="19812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11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53351" y="620268"/>
            <a:ext cx="7836534" cy="995044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2559050" marR="5080" indent="-2546985">
              <a:lnSpc>
                <a:spcPts val="3790"/>
              </a:lnSpc>
              <a:spcBef>
                <a:spcPts val="250"/>
              </a:spcBef>
            </a:pPr>
            <a:r>
              <a:rPr dirty="0" spc="-254"/>
              <a:t>Practice</a:t>
            </a:r>
            <a:r>
              <a:rPr dirty="0" spc="-270"/>
              <a:t> </a:t>
            </a:r>
            <a:r>
              <a:rPr dirty="0" spc="-285"/>
              <a:t>Perspective:</a:t>
            </a:r>
            <a:r>
              <a:rPr dirty="0" spc="-260"/>
              <a:t> </a:t>
            </a:r>
            <a:r>
              <a:rPr dirty="0" spc="-215"/>
              <a:t>Implications</a:t>
            </a:r>
            <a:r>
              <a:rPr dirty="0" spc="-265"/>
              <a:t> </a:t>
            </a:r>
            <a:r>
              <a:rPr dirty="0" spc="-204"/>
              <a:t>of</a:t>
            </a:r>
            <a:r>
              <a:rPr dirty="0" spc="-260"/>
              <a:t> </a:t>
            </a:r>
            <a:r>
              <a:rPr dirty="0" spc="-365"/>
              <a:t>Recommending </a:t>
            </a:r>
            <a:r>
              <a:rPr dirty="0" spc="-290"/>
              <a:t>Routine</a:t>
            </a:r>
            <a:r>
              <a:rPr dirty="0" spc="-270"/>
              <a:t> </a:t>
            </a:r>
            <a:r>
              <a:rPr dirty="0" spc="-325"/>
              <a:t>Screening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646427"/>
            <a:ext cx="6916420" cy="3152775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565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Expectation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assess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everyone</a:t>
            </a:r>
            <a:endParaRPr sz="22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460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100">
                <a:solidFill>
                  <a:srgbClr val="404040"/>
                </a:solidFill>
                <a:latin typeface="Arial"/>
                <a:cs typeface="Arial"/>
              </a:rPr>
              <a:t>Need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validated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tools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endParaRPr sz="22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465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100">
                <a:solidFill>
                  <a:srgbClr val="404040"/>
                </a:solidFill>
                <a:latin typeface="Arial"/>
                <a:cs typeface="Arial"/>
              </a:rPr>
              <a:t>Need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Arial"/>
                <a:cs typeface="Arial"/>
              </a:rPr>
              <a:t>figure</a:t>
            </a:r>
            <a:r>
              <a:rPr dirty="0" sz="22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out</a:t>
            </a:r>
            <a:r>
              <a:rPr dirty="0" sz="22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often</a:t>
            </a:r>
            <a:r>
              <a:rPr dirty="0" sz="22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screen</a:t>
            </a:r>
            <a:endParaRPr sz="22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465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covered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benefit</a:t>
            </a:r>
            <a:endParaRPr sz="22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465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2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quality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alert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your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electronic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medical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record</a:t>
            </a:r>
            <a:endParaRPr sz="22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465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Becomes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2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quality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measure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judge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clinicians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5990" y="186167"/>
            <a:ext cx="20320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30">
                <a:solidFill>
                  <a:srgbClr val="013976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5650">
              <a:lnSpc>
                <a:spcPct val="100000"/>
              </a:lnSpc>
              <a:spcBef>
                <a:spcPts val="100"/>
              </a:spcBef>
            </a:pPr>
            <a:r>
              <a:rPr dirty="0" spc="-370"/>
              <a:t>What</a:t>
            </a:r>
            <a:r>
              <a:rPr dirty="0" spc="-270"/>
              <a:t> </a:t>
            </a:r>
            <a:r>
              <a:rPr dirty="0" spc="-245"/>
              <a:t>the</a:t>
            </a:r>
            <a:r>
              <a:rPr dirty="0" spc="-275"/>
              <a:t> </a:t>
            </a:r>
            <a:r>
              <a:rPr dirty="0" spc="-245"/>
              <a:t>Letter</a:t>
            </a:r>
            <a:r>
              <a:rPr dirty="0" spc="-270"/>
              <a:t> </a:t>
            </a:r>
            <a:r>
              <a:rPr dirty="0" spc="-360"/>
              <a:t>Grades</a:t>
            </a:r>
            <a:r>
              <a:rPr dirty="0" spc="-275"/>
              <a:t> </a:t>
            </a:r>
            <a:r>
              <a:rPr dirty="0" spc="-360"/>
              <a:t>Mean</a:t>
            </a:r>
            <a:r>
              <a:rPr dirty="0" spc="-270"/>
              <a:t> </a:t>
            </a:r>
            <a:r>
              <a:rPr dirty="0" spc="-165"/>
              <a:t>to</a:t>
            </a:r>
            <a:r>
              <a:rPr dirty="0" spc="-265"/>
              <a:t> </a:t>
            </a:r>
            <a:r>
              <a:rPr dirty="0" spc="-245"/>
              <a:t>the</a:t>
            </a:r>
            <a:r>
              <a:rPr dirty="0" spc="-275"/>
              <a:t> </a:t>
            </a:r>
            <a:r>
              <a:rPr dirty="0" spc="-595"/>
              <a:t>USPSTF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898650"/>
          <a:ext cx="8699500" cy="281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2120"/>
                <a:gridCol w="1722120"/>
                <a:gridCol w="1722119"/>
                <a:gridCol w="1722120"/>
                <a:gridCol w="1722120"/>
              </a:tblGrid>
              <a:tr h="721360">
                <a:tc rowSpan="2">
                  <a:txBody>
                    <a:bodyPr/>
                    <a:lstStyle/>
                    <a:p>
                      <a:pPr marL="91440" marR="387350">
                        <a:lnSpc>
                          <a:spcPct val="102600"/>
                        </a:lnSpc>
                        <a:spcBef>
                          <a:spcPts val="219"/>
                        </a:spcBef>
                      </a:pPr>
                      <a:r>
                        <a:rPr dirty="0" sz="195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Certainty</a:t>
                      </a:r>
                      <a:r>
                        <a:rPr dirty="0" sz="195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95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Magnitude</a:t>
                      </a:r>
                      <a:r>
                        <a:rPr dirty="0" sz="195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95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95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3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Substantial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Moderate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Small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Zero/Negative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High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950" spc="-5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950" spc="-5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950" spc="-32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950" spc="-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Moderate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5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5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32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Low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950" spc="-3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I—</a:t>
                      </a:r>
                      <a:r>
                        <a:rPr dirty="0" sz="19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insufficient</a:t>
                      </a:r>
                      <a:r>
                        <a:rPr dirty="0" sz="1950" spc="7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38600" y="18288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304800"/>
                </a:moveTo>
                <a:lnTo>
                  <a:pt x="11662" y="250011"/>
                </a:lnTo>
                <a:lnTo>
                  <a:pt x="45289" y="198445"/>
                </a:lnTo>
                <a:lnTo>
                  <a:pt x="98833" y="150961"/>
                </a:lnTo>
                <a:lnTo>
                  <a:pt x="132436" y="129019"/>
                </a:lnTo>
                <a:lnTo>
                  <a:pt x="170252" y="108421"/>
                </a:lnTo>
                <a:lnTo>
                  <a:pt x="212025" y="89273"/>
                </a:lnTo>
                <a:lnTo>
                  <a:pt x="257500" y="71685"/>
                </a:lnTo>
                <a:lnTo>
                  <a:pt x="306421" y="55762"/>
                </a:lnTo>
                <a:lnTo>
                  <a:pt x="358533" y="41614"/>
                </a:lnTo>
                <a:lnTo>
                  <a:pt x="413581" y="29347"/>
                </a:lnTo>
                <a:lnTo>
                  <a:pt x="471307" y="19069"/>
                </a:lnTo>
                <a:lnTo>
                  <a:pt x="531458" y="10887"/>
                </a:lnTo>
                <a:lnTo>
                  <a:pt x="593778" y="4910"/>
                </a:lnTo>
                <a:lnTo>
                  <a:pt x="658010" y="1245"/>
                </a:lnTo>
                <a:lnTo>
                  <a:pt x="723900" y="0"/>
                </a:lnTo>
                <a:lnTo>
                  <a:pt x="789789" y="1245"/>
                </a:lnTo>
                <a:lnTo>
                  <a:pt x="854021" y="4910"/>
                </a:lnTo>
                <a:lnTo>
                  <a:pt x="916341" y="10887"/>
                </a:lnTo>
                <a:lnTo>
                  <a:pt x="976492" y="19069"/>
                </a:lnTo>
                <a:lnTo>
                  <a:pt x="1034219" y="29347"/>
                </a:lnTo>
                <a:lnTo>
                  <a:pt x="1089266" y="41614"/>
                </a:lnTo>
                <a:lnTo>
                  <a:pt x="1141378" y="55762"/>
                </a:lnTo>
                <a:lnTo>
                  <a:pt x="1190299" y="71685"/>
                </a:lnTo>
                <a:lnTo>
                  <a:pt x="1235774" y="89273"/>
                </a:lnTo>
                <a:lnTo>
                  <a:pt x="1277547" y="108421"/>
                </a:lnTo>
                <a:lnTo>
                  <a:pt x="1315363" y="129019"/>
                </a:lnTo>
                <a:lnTo>
                  <a:pt x="1348966" y="150961"/>
                </a:lnTo>
                <a:lnTo>
                  <a:pt x="1402511" y="198445"/>
                </a:lnTo>
                <a:lnTo>
                  <a:pt x="1436137" y="250011"/>
                </a:lnTo>
                <a:lnTo>
                  <a:pt x="1447800" y="304800"/>
                </a:lnTo>
                <a:lnTo>
                  <a:pt x="1444841" y="332543"/>
                </a:lnTo>
                <a:lnTo>
                  <a:pt x="1421941" y="385827"/>
                </a:lnTo>
                <a:lnTo>
                  <a:pt x="1378100" y="435460"/>
                </a:lnTo>
                <a:lnTo>
                  <a:pt x="1315363" y="480580"/>
                </a:lnTo>
                <a:lnTo>
                  <a:pt x="1277547" y="501178"/>
                </a:lnTo>
                <a:lnTo>
                  <a:pt x="1235774" y="520326"/>
                </a:lnTo>
                <a:lnTo>
                  <a:pt x="1190299" y="537914"/>
                </a:lnTo>
                <a:lnTo>
                  <a:pt x="1141378" y="553837"/>
                </a:lnTo>
                <a:lnTo>
                  <a:pt x="1089266" y="567985"/>
                </a:lnTo>
                <a:lnTo>
                  <a:pt x="1034219" y="580252"/>
                </a:lnTo>
                <a:lnTo>
                  <a:pt x="976492" y="590530"/>
                </a:lnTo>
                <a:lnTo>
                  <a:pt x="916341" y="598712"/>
                </a:lnTo>
                <a:lnTo>
                  <a:pt x="854021" y="604689"/>
                </a:lnTo>
                <a:lnTo>
                  <a:pt x="789789" y="608354"/>
                </a:lnTo>
                <a:lnTo>
                  <a:pt x="723900" y="609600"/>
                </a:lnTo>
                <a:lnTo>
                  <a:pt x="658010" y="608354"/>
                </a:lnTo>
                <a:lnTo>
                  <a:pt x="593778" y="604689"/>
                </a:lnTo>
                <a:lnTo>
                  <a:pt x="531458" y="598712"/>
                </a:lnTo>
                <a:lnTo>
                  <a:pt x="471307" y="590530"/>
                </a:lnTo>
                <a:lnTo>
                  <a:pt x="413581" y="580252"/>
                </a:lnTo>
                <a:lnTo>
                  <a:pt x="358533" y="567985"/>
                </a:lnTo>
                <a:lnTo>
                  <a:pt x="306421" y="553837"/>
                </a:lnTo>
                <a:lnTo>
                  <a:pt x="257500" y="537914"/>
                </a:lnTo>
                <a:lnTo>
                  <a:pt x="212025" y="520326"/>
                </a:lnTo>
                <a:lnTo>
                  <a:pt x="170252" y="501178"/>
                </a:lnTo>
                <a:lnTo>
                  <a:pt x="132436" y="480580"/>
                </a:lnTo>
                <a:lnTo>
                  <a:pt x="98833" y="458638"/>
                </a:lnTo>
                <a:lnTo>
                  <a:pt x="45289" y="411154"/>
                </a:lnTo>
                <a:lnTo>
                  <a:pt x="11662" y="359588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700" y="1851211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0" y="228600"/>
                </a:moveTo>
                <a:lnTo>
                  <a:pt x="13158" y="182529"/>
                </a:lnTo>
                <a:lnTo>
                  <a:pt x="50899" y="139618"/>
                </a:lnTo>
                <a:lnTo>
                  <a:pt x="110616" y="100787"/>
                </a:lnTo>
                <a:lnTo>
                  <a:pt x="147903" y="83189"/>
                </a:lnTo>
                <a:lnTo>
                  <a:pt x="189706" y="66955"/>
                </a:lnTo>
                <a:lnTo>
                  <a:pt x="235702" y="52201"/>
                </a:lnTo>
                <a:lnTo>
                  <a:pt x="285564" y="39041"/>
                </a:lnTo>
                <a:lnTo>
                  <a:pt x="338967" y="27590"/>
                </a:lnTo>
                <a:lnTo>
                  <a:pt x="395585" y="17964"/>
                </a:lnTo>
                <a:lnTo>
                  <a:pt x="455093" y="10277"/>
                </a:lnTo>
                <a:lnTo>
                  <a:pt x="517165" y="4644"/>
                </a:lnTo>
                <a:lnTo>
                  <a:pt x="581476" y="1180"/>
                </a:lnTo>
                <a:lnTo>
                  <a:pt x="647700" y="0"/>
                </a:lnTo>
                <a:lnTo>
                  <a:pt x="713923" y="1180"/>
                </a:lnTo>
                <a:lnTo>
                  <a:pt x="778234" y="4644"/>
                </a:lnTo>
                <a:lnTo>
                  <a:pt x="840306" y="10277"/>
                </a:lnTo>
                <a:lnTo>
                  <a:pt x="899814" y="17964"/>
                </a:lnTo>
                <a:lnTo>
                  <a:pt x="956432" y="27590"/>
                </a:lnTo>
                <a:lnTo>
                  <a:pt x="1009835" y="39041"/>
                </a:lnTo>
                <a:lnTo>
                  <a:pt x="1059697" y="52201"/>
                </a:lnTo>
                <a:lnTo>
                  <a:pt x="1105693" y="66955"/>
                </a:lnTo>
                <a:lnTo>
                  <a:pt x="1147496" y="83189"/>
                </a:lnTo>
                <a:lnTo>
                  <a:pt x="1184783" y="100787"/>
                </a:lnTo>
                <a:lnTo>
                  <a:pt x="1244500" y="139618"/>
                </a:lnTo>
                <a:lnTo>
                  <a:pt x="1282241" y="182529"/>
                </a:lnTo>
                <a:lnTo>
                  <a:pt x="1295400" y="228600"/>
                </a:lnTo>
                <a:lnTo>
                  <a:pt x="1292056" y="251973"/>
                </a:lnTo>
                <a:lnTo>
                  <a:pt x="1266280" y="296578"/>
                </a:lnTo>
                <a:lnTo>
                  <a:pt x="1217226" y="337564"/>
                </a:lnTo>
                <a:lnTo>
                  <a:pt x="1147496" y="374010"/>
                </a:lnTo>
                <a:lnTo>
                  <a:pt x="1105693" y="390244"/>
                </a:lnTo>
                <a:lnTo>
                  <a:pt x="1059697" y="404998"/>
                </a:lnTo>
                <a:lnTo>
                  <a:pt x="1009835" y="418158"/>
                </a:lnTo>
                <a:lnTo>
                  <a:pt x="956432" y="429609"/>
                </a:lnTo>
                <a:lnTo>
                  <a:pt x="899814" y="439235"/>
                </a:lnTo>
                <a:lnTo>
                  <a:pt x="840306" y="446922"/>
                </a:lnTo>
                <a:lnTo>
                  <a:pt x="778234" y="452555"/>
                </a:lnTo>
                <a:lnTo>
                  <a:pt x="713923" y="456019"/>
                </a:lnTo>
                <a:lnTo>
                  <a:pt x="647700" y="457200"/>
                </a:lnTo>
                <a:lnTo>
                  <a:pt x="581476" y="456019"/>
                </a:lnTo>
                <a:lnTo>
                  <a:pt x="517165" y="452555"/>
                </a:lnTo>
                <a:lnTo>
                  <a:pt x="455093" y="446922"/>
                </a:lnTo>
                <a:lnTo>
                  <a:pt x="395585" y="439235"/>
                </a:lnTo>
                <a:lnTo>
                  <a:pt x="338967" y="429609"/>
                </a:lnTo>
                <a:lnTo>
                  <a:pt x="285564" y="418158"/>
                </a:lnTo>
                <a:lnTo>
                  <a:pt x="235702" y="404998"/>
                </a:lnTo>
                <a:lnTo>
                  <a:pt x="189706" y="390244"/>
                </a:lnTo>
                <a:lnTo>
                  <a:pt x="147903" y="374010"/>
                </a:lnTo>
                <a:lnTo>
                  <a:pt x="110616" y="356412"/>
                </a:lnTo>
                <a:lnTo>
                  <a:pt x="50899" y="317581"/>
                </a:lnTo>
                <a:lnTo>
                  <a:pt x="13158" y="274670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7323" y="186167"/>
            <a:ext cx="20066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2330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Example</a:t>
            </a:r>
            <a:r>
              <a:rPr dirty="0" spc="-285"/>
              <a:t> </a:t>
            </a:r>
            <a:r>
              <a:rPr dirty="0" spc="-254"/>
              <a:t>Analytic</a:t>
            </a:r>
            <a:r>
              <a:rPr dirty="0" spc="-270"/>
              <a:t> </a:t>
            </a:r>
            <a:r>
              <a:rPr dirty="0" spc="-350"/>
              <a:t>Framework</a:t>
            </a:r>
            <a:r>
              <a:rPr dirty="0" spc="-275"/>
              <a:t> </a:t>
            </a:r>
            <a:r>
              <a:rPr dirty="0" spc="-200"/>
              <a:t>for</a:t>
            </a:r>
            <a:r>
              <a:rPr dirty="0" spc="-275"/>
              <a:t> </a:t>
            </a:r>
            <a:r>
              <a:rPr dirty="0" spc="-325"/>
              <a:t>Screening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28" y="1307591"/>
            <a:ext cx="8381628" cy="42428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0879" y="186167"/>
            <a:ext cx="19367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dirty="0" sz="2900" spc="-535"/>
              <a:t>USPSTF</a:t>
            </a:r>
            <a:r>
              <a:rPr dirty="0" sz="2900" spc="-215"/>
              <a:t> </a:t>
            </a:r>
            <a:r>
              <a:rPr dirty="0" sz="2900" spc="-254"/>
              <a:t>Considerations</a:t>
            </a:r>
            <a:r>
              <a:rPr dirty="0" sz="2900" spc="-215"/>
              <a:t> </a:t>
            </a:r>
            <a:r>
              <a:rPr dirty="0" sz="2900" spc="-180"/>
              <a:t>for</a:t>
            </a:r>
            <a:r>
              <a:rPr dirty="0" sz="2900" spc="-215"/>
              <a:t> </a:t>
            </a:r>
            <a:r>
              <a:rPr dirty="0" sz="2900" spc="-235"/>
              <a:t>Social</a:t>
            </a:r>
            <a:r>
              <a:rPr dirty="0" sz="2900" spc="-220"/>
              <a:t> </a:t>
            </a:r>
            <a:r>
              <a:rPr dirty="0" sz="2900" spc="-254"/>
              <a:t>Determinants</a:t>
            </a:r>
            <a:r>
              <a:rPr dirty="0" sz="2900" spc="-215"/>
              <a:t> </a:t>
            </a:r>
            <a:r>
              <a:rPr dirty="0" sz="2900" spc="-295"/>
              <a:t>Screening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59740" y="1437132"/>
            <a:ext cx="7781290" cy="411924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46379" marR="382270" indent="-233679">
              <a:lnSpc>
                <a:spcPts val="3100"/>
              </a:lnSpc>
              <a:spcBef>
                <a:spcPts val="219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dirty="0" sz="2600" spc="-1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404040"/>
                </a:solidFill>
                <a:latin typeface="Arial"/>
                <a:cs typeface="Arial"/>
              </a:rPr>
              <a:t>intervention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address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404040"/>
                </a:solidFill>
                <a:latin typeface="Arial"/>
                <a:cs typeface="Arial"/>
              </a:rPr>
              <a:t>social 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needs?</a:t>
            </a: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15">
                <a:solidFill>
                  <a:srgbClr val="404040"/>
                </a:solidFill>
                <a:latin typeface="Arial"/>
                <a:cs typeface="Arial"/>
              </a:rPr>
              <a:t>(KQ</a:t>
            </a: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4)</a:t>
            </a:r>
            <a:endParaRPr sz="260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1789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18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demonstrate</a:t>
            </a:r>
            <a:r>
              <a:rPr dirty="0" sz="26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improved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outcome?</a:t>
            </a:r>
            <a:endParaRPr sz="260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177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improvements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looking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404040"/>
                </a:solidFill>
                <a:latin typeface="Arial"/>
                <a:cs typeface="Arial"/>
              </a:rPr>
              <a:t>for?</a:t>
            </a:r>
            <a:endParaRPr sz="2600">
              <a:latin typeface="Arial"/>
              <a:cs typeface="Arial"/>
            </a:endParaRPr>
          </a:p>
          <a:p>
            <a:pPr marL="246379" marR="254000" indent="-233679">
              <a:lnSpc>
                <a:spcPts val="3100"/>
              </a:lnSpc>
              <a:spcBef>
                <a:spcPts val="189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benefit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everyone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versus </a:t>
            </a:r>
            <a:r>
              <a:rPr dirty="0" sz="2600" spc="-40">
                <a:solidFill>
                  <a:srgbClr val="404040"/>
                </a:solidFill>
                <a:latin typeface="Arial"/>
                <a:cs typeface="Arial"/>
              </a:rPr>
              <a:t>case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finding?</a:t>
            </a:r>
            <a:endParaRPr sz="2600">
              <a:latin typeface="Arial"/>
              <a:cs typeface="Arial"/>
            </a:endParaRPr>
          </a:p>
          <a:p>
            <a:pPr marL="246379" marR="5080" indent="-233679">
              <a:lnSpc>
                <a:spcPct val="103099"/>
              </a:lnSpc>
              <a:spcBef>
                <a:spcPts val="158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135">
                <a:solidFill>
                  <a:srgbClr val="404040"/>
                </a:solidFill>
                <a:latin typeface="Arial"/>
                <a:cs typeface="Arial"/>
              </a:rPr>
              <a:t>Does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finding</a:t>
            </a:r>
            <a:r>
              <a:rPr dirty="0" sz="2600" spc="-1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600" spc="-1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need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earlier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make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difference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(lead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dirty="0" sz="26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bias)?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8148" y="186167"/>
            <a:ext cx="19939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1694">
              <a:lnSpc>
                <a:spcPct val="100000"/>
              </a:lnSpc>
              <a:spcBef>
                <a:spcPts val="100"/>
              </a:spcBef>
            </a:pPr>
            <a:r>
              <a:rPr dirty="0" spc="-270"/>
              <a:t>Health</a:t>
            </a:r>
            <a:r>
              <a:rPr dirty="0" spc="-250"/>
              <a:t> </a:t>
            </a:r>
            <a:r>
              <a:rPr dirty="0" spc="-355"/>
              <a:t>Outcome</a:t>
            </a:r>
            <a:r>
              <a:rPr dirty="0" spc="-254"/>
              <a:t> </a:t>
            </a:r>
            <a:r>
              <a:rPr dirty="0" spc="-310"/>
              <a:t>vs.</a:t>
            </a:r>
            <a:r>
              <a:rPr dirty="0" spc="-254"/>
              <a:t> </a:t>
            </a:r>
            <a:r>
              <a:rPr dirty="0" spc="-245"/>
              <a:t>Intermediate</a:t>
            </a:r>
            <a:r>
              <a:rPr dirty="0" spc="-254"/>
              <a:t> </a:t>
            </a:r>
            <a:r>
              <a:rPr dirty="0" spc="-365"/>
              <a:t>Outcome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437132"/>
            <a:ext cx="8028305" cy="46126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46379" marR="102235" indent="-233679">
              <a:lnSpc>
                <a:spcPct val="101200"/>
              </a:lnSpc>
              <a:spcBef>
                <a:spcPts val="6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6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outcome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7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outcomes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patients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experience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2600" spc="-1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404040"/>
                </a:solidFill>
                <a:latin typeface="Arial"/>
                <a:cs typeface="Arial"/>
              </a:rPr>
              <a:t>feel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affect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long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patient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lives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600" spc="-1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404040"/>
                </a:solidFill>
                <a:latin typeface="Arial"/>
                <a:cs typeface="Arial"/>
              </a:rPr>
              <a:t>quality</a:t>
            </a:r>
            <a:r>
              <a:rPr dirty="0" sz="26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600" spc="-1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life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endParaRPr sz="2600">
              <a:latin typeface="Arial"/>
              <a:cs typeface="Arial"/>
            </a:endParaRPr>
          </a:p>
          <a:p>
            <a:pPr marL="246379" marR="67310" indent="-233679">
              <a:lnSpc>
                <a:spcPts val="3100"/>
              </a:lnSpc>
              <a:spcBef>
                <a:spcPts val="1895"/>
              </a:spcBef>
              <a:buClr>
                <a:srgbClr val="008AAF"/>
              </a:buClr>
              <a:buChar char="•"/>
              <a:tabLst>
                <a:tab pos="246379" algn="l"/>
                <a:tab pos="3762375" algn="l"/>
              </a:tabLst>
            </a:pP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Intermediate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outcome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2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outcomes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dirty="0" sz="2600" spc="-40">
                <a:solidFill>
                  <a:srgbClr val="404040"/>
                </a:solidFill>
                <a:latin typeface="Arial"/>
                <a:cs typeface="Arial"/>
              </a:rPr>
              <a:t>influenced</a:t>
            </a:r>
            <a:r>
              <a:rPr dirty="0" sz="26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65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preventive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service,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health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outcomes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themselves;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they </a:t>
            </a:r>
            <a:r>
              <a:rPr dirty="0" sz="2600" spc="-5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pathologic, 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physiologic,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psychologic,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social,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404040"/>
                </a:solidFill>
                <a:latin typeface="Arial"/>
                <a:cs typeface="Arial"/>
              </a:rPr>
              <a:t>measures</a:t>
            </a:r>
            <a:endParaRPr sz="2600">
              <a:latin typeface="Arial"/>
              <a:cs typeface="Arial"/>
            </a:endParaRPr>
          </a:p>
          <a:p>
            <a:pPr lvl="1" marL="701675" marR="5080" indent="-232410">
              <a:lnSpc>
                <a:spcPts val="2810"/>
              </a:lnSpc>
              <a:spcBef>
                <a:spcPts val="1920"/>
              </a:spcBef>
              <a:buClr>
                <a:srgbClr val="008AAF"/>
              </a:buClr>
              <a:buChar char="•"/>
              <a:tabLst>
                <a:tab pos="702945" algn="l"/>
              </a:tabLst>
            </a:pPr>
            <a:r>
              <a:rPr dirty="0" sz="2400" spc="-120">
                <a:solidFill>
                  <a:srgbClr val="404040"/>
                </a:solidFill>
                <a:latin typeface="Arial"/>
                <a:cs typeface="Arial"/>
              </a:rPr>
              <a:t>Examples</a:t>
            </a:r>
            <a:r>
              <a:rPr dirty="0" sz="24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404040"/>
                </a:solidFill>
                <a:latin typeface="Arial"/>
                <a:cs typeface="Arial"/>
              </a:rPr>
              <a:t>include</a:t>
            </a:r>
            <a:r>
              <a:rPr dirty="0" sz="24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404040"/>
                </a:solidFill>
                <a:latin typeface="Arial"/>
                <a:cs typeface="Arial"/>
              </a:rPr>
              <a:t>blood</a:t>
            </a:r>
            <a:r>
              <a:rPr dirty="0" sz="24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404040"/>
                </a:solidFill>
                <a:latin typeface="Arial"/>
                <a:cs typeface="Arial"/>
              </a:rPr>
              <a:t>pressure, serum</a:t>
            </a:r>
            <a:r>
              <a:rPr dirty="0" sz="24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cholesterol, 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400" spc="-25">
                <a:solidFill>
                  <a:srgbClr val="404040"/>
                </a:solidFill>
                <a:latin typeface="Arial"/>
                <a:cs typeface="Arial"/>
              </a:rPr>
              <a:t>vitamin</a:t>
            </a:r>
            <a:r>
              <a:rPr dirty="0" sz="24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404040"/>
                </a:solidFill>
                <a:latin typeface="Arial"/>
                <a:cs typeface="Arial"/>
              </a:rPr>
              <a:t>levels,</a:t>
            </a:r>
            <a:r>
              <a:rPr dirty="0" sz="24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404040"/>
                </a:solidFill>
                <a:latin typeface="Arial"/>
                <a:cs typeface="Arial"/>
              </a:rPr>
              <a:t>viral</a:t>
            </a:r>
            <a:r>
              <a:rPr dirty="0" sz="24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404040"/>
                </a:solidFill>
                <a:latin typeface="Arial"/>
                <a:cs typeface="Arial"/>
              </a:rPr>
              <a:t>levels,</a:t>
            </a:r>
            <a:r>
              <a:rPr dirty="0" sz="24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4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dirty="0" sz="24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r>
              <a:rPr dirty="0" sz="24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404040"/>
                </a:solidFill>
                <a:latin typeface="Arial"/>
                <a:cs typeface="Arial"/>
              </a:rPr>
              <a:t>measures</a:t>
            </a:r>
            <a:endParaRPr sz="240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173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2600" spc="-1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“health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outcome”</a:t>
            </a:r>
            <a:r>
              <a:rPr dirty="0" sz="26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needs?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1196" y="186167"/>
            <a:ext cx="19304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07715">
              <a:lnSpc>
                <a:spcPct val="100000"/>
              </a:lnSpc>
              <a:spcBef>
                <a:spcPts val="100"/>
              </a:spcBef>
            </a:pPr>
            <a:r>
              <a:rPr dirty="0" spc="-335"/>
              <a:t>Speakers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413255"/>
            <a:ext cx="6321425" cy="45377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6379" marR="31115" indent="-233679">
              <a:lnSpc>
                <a:spcPts val="2090"/>
              </a:lnSpc>
              <a:spcBef>
                <a:spcPts val="325"/>
              </a:spcBef>
              <a:buClr>
                <a:srgbClr val="008AAF"/>
              </a:buClr>
              <a:buSzPct val="102702"/>
              <a:buChar char="•"/>
              <a:tabLst>
                <a:tab pos="246379" algn="l"/>
              </a:tabLst>
            </a:pPr>
            <a:r>
              <a:rPr dirty="0" sz="1850" spc="-70">
                <a:solidFill>
                  <a:srgbClr val="404040"/>
                </a:solidFill>
                <a:latin typeface="Arial"/>
                <a:cs typeface="Arial"/>
              </a:rPr>
              <a:t>Cara</a:t>
            </a:r>
            <a:r>
              <a:rPr dirty="0" sz="185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404040"/>
                </a:solidFill>
                <a:latin typeface="Arial"/>
                <a:cs typeface="Arial"/>
              </a:rPr>
              <a:t>Lewis,</a:t>
            </a:r>
            <a:r>
              <a:rPr dirty="0" sz="185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90">
                <a:solidFill>
                  <a:srgbClr val="404040"/>
                </a:solidFill>
                <a:latin typeface="Arial"/>
                <a:cs typeface="Arial"/>
              </a:rPr>
              <a:t>PhD,</a:t>
            </a:r>
            <a:r>
              <a:rPr dirty="0" sz="185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Associate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404040"/>
                </a:solidFill>
                <a:latin typeface="Arial"/>
                <a:cs typeface="Arial"/>
              </a:rPr>
              <a:t>Investigator,</a:t>
            </a:r>
            <a:r>
              <a:rPr dirty="0" sz="19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Kaiser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Permanente </a:t>
            </a:r>
            <a:r>
              <a:rPr dirty="0" sz="1900" spc="-85">
                <a:solidFill>
                  <a:srgbClr val="404040"/>
                </a:solidFill>
                <a:latin typeface="Arial"/>
                <a:cs typeface="Arial"/>
              </a:rPr>
              <a:t>Washington</a:t>
            </a:r>
            <a:r>
              <a:rPr dirty="0" sz="19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dirty="0" sz="19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404040"/>
                </a:solidFill>
                <a:latin typeface="Arial"/>
                <a:cs typeface="Arial"/>
              </a:rPr>
              <a:t>Research</a:t>
            </a:r>
            <a:r>
              <a:rPr dirty="0" sz="19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Institute</a:t>
            </a:r>
            <a:endParaRPr sz="1900">
              <a:latin typeface="Arial"/>
              <a:cs typeface="Arial"/>
            </a:endParaRPr>
          </a:p>
          <a:p>
            <a:pPr lvl="1" marL="702945" marR="325755" indent="-233679">
              <a:lnSpc>
                <a:spcPts val="1900"/>
              </a:lnSpc>
              <a:spcBef>
                <a:spcPts val="459"/>
              </a:spcBef>
              <a:buClr>
                <a:srgbClr val="008AAF"/>
              </a:buClr>
              <a:buFont typeface="Arial"/>
              <a:buChar char="•"/>
              <a:tabLst>
                <a:tab pos="702945" algn="l"/>
              </a:tabLst>
            </a:pP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Think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about</a:t>
            </a:r>
            <a:r>
              <a:rPr dirty="0" sz="1700" spc="-8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90" i="1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700" spc="-4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40" i="1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1700" spc="-7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30" i="1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55" i="1">
                <a:solidFill>
                  <a:srgbClr val="404040"/>
                </a:solidFill>
                <a:latin typeface="Arial"/>
                <a:cs typeface="Arial"/>
              </a:rPr>
              <a:t>needs</a:t>
            </a: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50" i="1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1700" spc="-30" i="1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1700" spc="-9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need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  <a:buClr>
                <a:srgbClr val="008AA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246379" marR="134620" indent="-233679">
              <a:lnSpc>
                <a:spcPct val="90500"/>
              </a:lnSpc>
              <a:buClr>
                <a:srgbClr val="008AAF"/>
              </a:buClr>
              <a:buSzPct val="102702"/>
              <a:buChar char="•"/>
              <a:tabLst>
                <a:tab pos="246379" algn="l"/>
              </a:tabLst>
            </a:pPr>
            <a:r>
              <a:rPr dirty="0" sz="1850" spc="-25">
                <a:solidFill>
                  <a:srgbClr val="404040"/>
                </a:solidFill>
                <a:latin typeface="Arial"/>
                <a:cs typeface="Arial"/>
              </a:rPr>
              <a:t>Megan</a:t>
            </a:r>
            <a:r>
              <a:rPr dirty="0" sz="185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35">
                <a:solidFill>
                  <a:srgbClr val="404040"/>
                </a:solidFill>
                <a:latin typeface="Arial"/>
                <a:cs typeface="Arial"/>
              </a:rPr>
              <a:t>Sandel,</a:t>
            </a:r>
            <a:r>
              <a:rPr dirty="0" sz="185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404040"/>
                </a:solidFill>
                <a:latin typeface="Arial"/>
                <a:cs typeface="Arial"/>
              </a:rPr>
              <a:t>MD,</a:t>
            </a:r>
            <a:r>
              <a:rPr dirty="0" sz="185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90">
                <a:solidFill>
                  <a:srgbClr val="404040"/>
                </a:solidFill>
                <a:latin typeface="Arial"/>
                <a:cs typeface="Arial"/>
              </a:rPr>
              <a:t>MPH,</a:t>
            </a:r>
            <a:r>
              <a:rPr dirty="0" sz="185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Associate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404040"/>
                </a:solidFill>
                <a:latin typeface="Arial"/>
                <a:cs typeface="Arial"/>
              </a:rPr>
              <a:t>Director,</a:t>
            </a:r>
            <a:r>
              <a:rPr dirty="0" sz="19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254" i="1">
                <a:solidFill>
                  <a:srgbClr val="404040"/>
                </a:solidFill>
                <a:latin typeface="Arial"/>
                <a:cs typeface="Arial"/>
              </a:rPr>
              <a:t>GROW</a:t>
            </a:r>
            <a:r>
              <a:rPr dirty="0" sz="19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25" i="1">
                <a:solidFill>
                  <a:srgbClr val="404040"/>
                </a:solidFill>
                <a:latin typeface="Arial"/>
                <a:cs typeface="Arial"/>
              </a:rPr>
              <a:t>Clinic, </a:t>
            </a:r>
            <a:r>
              <a:rPr dirty="0" sz="1900" spc="-75" i="1">
                <a:solidFill>
                  <a:srgbClr val="404040"/>
                </a:solidFill>
                <a:latin typeface="Arial"/>
                <a:cs typeface="Arial"/>
              </a:rPr>
              <a:t>Boston</a:t>
            </a:r>
            <a:r>
              <a:rPr dirty="0" sz="1900" spc="-4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35" i="1">
                <a:solidFill>
                  <a:srgbClr val="404040"/>
                </a:solidFill>
                <a:latin typeface="Arial"/>
                <a:cs typeface="Arial"/>
              </a:rPr>
              <a:t>Medical </a:t>
            </a:r>
            <a:r>
              <a:rPr dirty="0" sz="1900" spc="-85" i="1">
                <a:solidFill>
                  <a:srgbClr val="404040"/>
                </a:solidFill>
                <a:latin typeface="Arial"/>
                <a:cs typeface="Arial"/>
              </a:rPr>
              <a:t>Center</a:t>
            </a:r>
            <a:r>
              <a:rPr dirty="0" sz="1900" spc="-85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Principal</a:t>
            </a:r>
            <a:r>
              <a:rPr dirty="0" sz="19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404040"/>
                </a:solidFill>
                <a:latin typeface="Arial"/>
                <a:cs typeface="Arial"/>
              </a:rPr>
              <a:t>Investigator,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404040"/>
                </a:solidFill>
                <a:latin typeface="Arial"/>
                <a:cs typeface="Arial"/>
              </a:rPr>
              <a:t>Children’s </a:t>
            </a:r>
            <a:r>
              <a:rPr dirty="0" sz="1900" spc="-45" i="1">
                <a:solidFill>
                  <a:srgbClr val="404040"/>
                </a:solidFill>
                <a:latin typeface="Arial"/>
                <a:cs typeface="Arial"/>
              </a:rPr>
              <a:t>Health </a:t>
            </a:r>
            <a:r>
              <a:rPr dirty="0" sz="1900" spc="-85" i="1">
                <a:solidFill>
                  <a:srgbClr val="404040"/>
                </a:solidFill>
                <a:latin typeface="Arial"/>
                <a:cs typeface="Arial"/>
              </a:rPr>
              <a:t>Watch;</a:t>
            </a:r>
            <a:r>
              <a:rPr dirty="0" sz="1900" spc="-5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Associate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Professor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Pediatrics,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Boston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University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404040"/>
                </a:solidFill>
                <a:latin typeface="Arial"/>
                <a:cs typeface="Arial"/>
              </a:rPr>
              <a:t>Schools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Medicine and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404040"/>
                </a:solidFill>
                <a:latin typeface="Arial"/>
                <a:cs typeface="Arial"/>
              </a:rPr>
              <a:t>Public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endParaRPr sz="1900">
              <a:latin typeface="Arial"/>
              <a:cs typeface="Arial"/>
            </a:endParaRPr>
          </a:p>
          <a:p>
            <a:pPr lvl="1" marL="702945" marR="27940" indent="-233679">
              <a:lnSpc>
                <a:spcPts val="1800"/>
              </a:lnSpc>
              <a:spcBef>
                <a:spcPts val="675"/>
              </a:spcBef>
              <a:buClr>
                <a:srgbClr val="008AAF"/>
              </a:buClr>
              <a:buFont typeface="Arial"/>
              <a:buChar char="•"/>
              <a:tabLst>
                <a:tab pos="702945" algn="l"/>
              </a:tabLst>
            </a:pP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Think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about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404040"/>
                </a:solidFill>
                <a:latin typeface="Arial"/>
                <a:cs typeface="Arial"/>
              </a:rPr>
              <a:t>state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55" i="1">
                <a:solidFill>
                  <a:srgbClr val="404040"/>
                </a:solidFill>
                <a:latin typeface="Arial"/>
                <a:cs typeface="Arial"/>
              </a:rPr>
              <a:t>evidence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30" i="1">
                <a:solidFill>
                  <a:srgbClr val="404040"/>
                </a:solidFill>
                <a:latin typeface="Arial"/>
                <a:cs typeface="Arial"/>
              </a:rPr>
              <a:t>specific</a:t>
            </a:r>
            <a:r>
              <a:rPr dirty="0" sz="1700" spc="-7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35" i="1">
                <a:solidFill>
                  <a:srgbClr val="404040"/>
                </a:solidFill>
                <a:latin typeface="Arial"/>
                <a:cs typeface="Arial"/>
              </a:rPr>
              <a:t>domains</a:t>
            </a: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45" i="1">
                <a:solidFill>
                  <a:srgbClr val="404040"/>
                </a:solidFill>
                <a:latin typeface="Arial"/>
                <a:cs typeface="Arial"/>
              </a:rPr>
              <a:t>(housing</a:t>
            </a:r>
            <a:r>
              <a:rPr dirty="0" sz="1700" spc="-7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265" i="1">
                <a:solidFill>
                  <a:srgbClr val="404040"/>
                </a:solidFill>
                <a:latin typeface="Arial"/>
                <a:cs typeface="Arial"/>
              </a:rPr>
              <a:t>/ </a:t>
            </a:r>
            <a:r>
              <a:rPr dirty="0" sz="1700" spc="-10" i="1">
                <a:solidFill>
                  <a:srgbClr val="404040"/>
                </a:solidFill>
                <a:latin typeface="Arial"/>
                <a:cs typeface="Arial"/>
              </a:rPr>
              <a:t>food)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05"/>
              </a:spcBef>
              <a:buClr>
                <a:srgbClr val="008AAF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246379" marR="5080" indent="-233679">
              <a:lnSpc>
                <a:spcPct val="90000"/>
              </a:lnSpc>
              <a:buClr>
                <a:srgbClr val="008AAF"/>
              </a:buClr>
              <a:buSzPct val="102702"/>
              <a:buChar char="•"/>
              <a:tabLst>
                <a:tab pos="246379" algn="l"/>
              </a:tabLst>
            </a:pPr>
            <a:r>
              <a:rPr dirty="0" sz="1850" spc="-45">
                <a:solidFill>
                  <a:srgbClr val="404040"/>
                </a:solidFill>
                <a:latin typeface="Arial"/>
                <a:cs typeface="Arial"/>
              </a:rPr>
              <a:t>Arvin</a:t>
            </a:r>
            <a:r>
              <a:rPr dirty="0" sz="185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404040"/>
                </a:solidFill>
                <a:latin typeface="Arial"/>
                <a:cs typeface="Arial"/>
              </a:rPr>
              <a:t>Garg,</a:t>
            </a:r>
            <a:r>
              <a:rPr dirty="0" sz="1850" spc="-45">
                <a:solidFill>
                  <a:srgbClr val="404040"/>
                </a:solidFill>
                <a:latin typeface="Arial"/>
                <a:cs typeface="Arial"/>
              </a:rPr>
              <a:t> MD, </a:t>
            </a:r>
            <a:r>
              <a:rPr dirty="0" sz="1850" spc="-90">
                <a:solidFill>
                  <a:srgbClr val="404040"/>
                </a:solidFill>
                <a:latin typeface="Arial"/>
                <a:cs typeface="Arial"/>
              </a:rPr>
              <a:t>MPH,</a:t>
            </a:r>
            <a:r>
              <a:rPr dirty="0" sz="185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Associate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Professor</a:t>
            </a:r>
            <a:r>
              <a:rPr dirty="0" sz="19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Pediatrics, 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Assistant </a:t>
            </a:r>
            <a:r>
              <a:rPr dirty="0" sz="1900" spc="-95">
                <a:solidFill>
                  <a:srgbClr val="404040"/>
                </a:solidFill>
                <a:latin typeface="Arial"/>
                <a:cs typeface="Arial"/>
              </a:rPr>
              <a:t>Dean</a:t>
            </a:r>
            <a:r>
              <a:rPr dirty="0" sz="19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35">
                <a:solidFill>
                  <a:srgbClr val="404040"/>
                </a:solidFill>
                <a:latin typeface="Arial"/>
                <a:cs typeface="Arial"/>
              </a:rPr>
              <a:t>Student</a:t>
            </a:r>
            <a:r>
              <a:rPr dirty="0" sz="19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404040"/>
                </a:solidFill>
                <a:latin typeface="Arial"/>
                <a:cs typeface="Arial"/>
              </a:rPr>
              <a:t>Affairs,</a:t>
            </a:r>
            <a:r>
              <a:rPr dirty="0" sz="19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0">
                <a:solidFill>
                  <a:srgbClr val="404040"/>
                </a:solidFill>
                <a:latin typeface="Arial"/>
                <a:cs typeface="Arial"/>
              </a:rPr>
              <a:t>Boston</a:t>
            </a:r>
            <a:r>
              <a:rPr dirty="0" sz="19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040"/>
                </a:solidFill>
                <a:latin typeface="Arial"/>
                <a:cs typeface="Arial"/>
              </a:rPr>
              <a:t>University</a:t>
            </a:r>
            <a:r>
              <a:rPr dirty="0" sz="19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404040"/>
                </a:solidFill>
                <a:latin typeface="Arial"/>
                <a:cs typeface="Arial"/>
              </a:rPr>
              <a:t>School </a:t>
            </a:r>
            <a:r>
              <a:rPr dirty="0" sz="19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9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Arial"/>
                <a:cs typeface="Arial"/>
              </a:rPr>
              <a:t>Medicine</a:t>
            </a:r>
            <a:endParaRPr sz="1900">
              <a:latin typeface="Arial"/>
              <a:cs typeface="Arial"/>
            </a:endParaRPr>
          </a:p>
          <a:p>
            <a:pPr lvl="1" marL="702945" indent="-233045">
              <a:lnSpc>
                <a:spcPct val="100000"/>
              </a:lnSpc>
              <a:spcBef>
                <a:spcPts val="320"/>
              </a:spcBef>
              <a:buClr>
                <a:srgbClr val="008AAF"/>
              </a:buClr>
              <a:buFont typeface="Arial"/>
              <a:buChar char="•"/>
              <a:tabLst>
                <a:tab pos="702945" algn="l"/>
              </a:tabLst>
            </a:pP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Think </a:t>
            </a:r>
            <a:r>
              <a:rPr dirty="0" sz="1700" spc="-20" i="1">
                <a:solidFill>
                  <a:srgbClr val="404040"/>
                </a:solidFill>
                <a:latin typeface="Arial"/>
                <a:cs typeface="Arial"/>
              </a:rPr>
              <a:t>about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if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dirty="0" sz="1700" spc="-6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700" spc="-6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40" i="1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35" i="1">
                <a:solidFill>
                  <a:srgbClr val="404040"/>
                </a:solidFill>
                <a:latin typeface="Arial"/>
                <a:cs typeface="Arial"/>
              </a:rPr>
              <a:t>universal</a:t>
            </a:r>
            <a:r>
              <a:rPr dirty="0" sz="1700" spc="-7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404040"/>
                </a:solidFill>
                <a:latin typeface="Arial"/>
                <a:cs typeface="Arial"/>
              </a:rPr>
              <a:t>treatment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5427" y="1076827"/>
            <a:ext cx="1413882" cy="14529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5426" y="4253162"/>
            <a:ext cx="1409024" cy="16182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720" y="2677115"/>
            <a:ext cx="1428750" cy="14287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6467" y="186167"/>
            <a:ext cx="18224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5">
                <a:solidFill>
                  <a:srgbClr val="013976"/>
                </a:solidFill>
                <a:latin typeface="Arial"/>
                <a:cs typeface="Arial"/>
              </a:rPr>
              <a:t>17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3647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Small</a:t>
            </a:r>
            <a:r>
              <a:rPr dirty="0" spc="-280"/>
              <a:t> </a:t>
            </a:r>
            <a:r>
              <a:rPr dirty="0" spc="-350"/>
              <a:t>Group</a:t>
            </a:r>
            <a:r>
              <a:rPr dirty="0" spc="-275"/>
              <a:t> </a:t>
            </a:r>
            <a:r>
              <a:rPr dirty="0" spc="-300"/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449324"/>
            <a:ext cx="8208645" cy="39547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AutoNum type="arabicPeriod"/>
              <a:tabLst>
                <a:tab pos="526415" algn="l"/>
              </a:tabLst>
            </a:pP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Introduce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yourself</a:t>
            </a:r>
            <a:endParaRPr sz="26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2085"/>
              </a:spcBef>
              <a:buClr>
                <a:srgbClr val="008AAF"/>
              </a:buClr>
              <a:buAutoNum type="arabicPeriod"/>
              <a:tabLst>
                <a:tab pos="526415" algn="l"/>
              </a:tabLst>
            </a:pP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Briefly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share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your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experiences </a:t>
            </a:r>
            <a:r>
              <a:rPr dirty="0" sz="26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your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endParaRPr sz="2600">
              <a:latin typeface="Arial"/>
              <a:cs typeface="Arial"/>
            </a:endParaRPr>
          </a:p>
          <a:p>
            <a:pPr marL="527050" marR="5080" indent="-514350">
              <a:lnSpc>
                <a:spcPct val="110400"/>
              </a:lnSpc>
              <a:spcBef>
                <a:spcPts val="1764"/>
              </a:spcBef>
              <a:buClr>
                <a:srgbClr val="008AAF"/>
              </a:buClr>
              <a:buAutoNum type="arabicPeriod"/>
              <a:tabLst>
                <a:tab pos="527050" algn="l"/>
              </a:tabLst>
            </a:pP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Develop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3-</a:t>
            </a:r>
            <a:r>
              <a:rPr dirty="0" sz="2600" spc="7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404040"/>
                </a:solidFill>
                <a:latin typeface="Arial"/>
                <a:cs typeface="Arial"/>
              </a:rPr>
              <a:t>priority</a:t>
            </a:r>
            <a:r>
              <a:rPr dirty="0" sz="2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research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404040"/>
                </a:solidFill>
                <a:latin typeface="Arial"/>
                <a:cs typeface="Arial"/>
              </a:rPr>
              <a:t>questions</a:t>
            </a:r>
            <a:r>
              <a:rPr dirty="0" sz="2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2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group thinks</a:t>
            </a:r>
            <a:r>
              <a:rPr dirty="0" sz="2600" spc="-1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need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6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404040"/>
                </a:solidFill>
                <a:latin typeface="Arial"/>
                <a:cs typeface="Arial"/>
              </a:rPr>
              <a:t>answered</a:t>
            </a:r>
            <a:r>
              <a:rPr dirty="0" sz="2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404040"/>
                </a:solidFill>
                <a:latin typeface="Arial"/>
                <a:cs typeface="Arial"/>
              </a:rPr>
              <a:t>help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move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00">
                <a:solidFill>
                  <a:srgbClr val="404040"/>
                </a:solidFill>
                <a:latin typeface="Arial"/>
                <a:cs typeface="Arial"/>
              </a:rPr>
              <a:t>USPSTF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6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dirty="0" sz="2600" spc="-35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8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 screening</a:t>
            </a:r>
            <a:r>
              <a:rPr dirty="0" sz="26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AAF"/>
              </a:buClr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  <a:buClr>
                <a:srgbClr val="008AAF"/>
              </a:buClr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 lvl="1" marL="246379" indent="-233679">
              <a:lnSpc>
                <a:spcPct val="100000"/>
              </a:lnSpc>
              <a:spcBef>
                <a:spcPts val="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Large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7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404040"/>
                </a:solidFill>
                <a:latin typeface="Arial"/>
                <a:cs typeface="Arial"/>
              </a:rPr>
              <a:t>share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404040"/>
                </a:solidFill>
                <a:latin typeface="Arial"/>
                <a:cs typeface="Arial"/>
              </a:rPr>
              <a:t>priority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 research </a:t>
            </a:r>
            <a:r>
              <a:rPr dirty="0" sz="2600" spc="-10">
                <a:solidFill>
                  <a:srgbClr val="404040"/>
                </a:solidFill>
                <a:latin typeface="Arial"/>
                <a:cs typeface="Arial"/>
              </a:rPr>
              <a:t>domains/questions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502" y="1626107"/>
            <a:ext cx="8147684" cy="302196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40690" algn="l"/>
              </a:tabLst>
            </a:pP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Go</a:t>
            </a:r>
            <a:r>
              <a:rPr dirty="0" sz="2600" spc="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to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menti.com</a:t>
            </a:r>
            <a:r>
              <a:rPr dirty="0" sz="2600" spc="1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and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enter</a:t>
            </a:r>
            <a:r>
              <a:rPr dirty="0" sz="2600" spc="-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98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82</a:t>
            </a:r>
            <a:r>
              <a:rPr dirty="0" sz="2600" spc="1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Helvetica Neue Light"/>
                <a:cs typeface="Helvetica Neue Light"/>
              </a:rPr>
              <a:t>58</a:t>
            </a:r>
            <a:endParaRPr sz="2600">
              <a:latin typeface="Helvetica Neue Light"/>
              <a:cs typeface="Helvetica Neue Light"/>
            </a:endParaRPr>
          </a:p>
          <a:p>
            <a:pPr marL="441325" marR="120014" indent="-428625">
              <a:lnSpc>
                <a:spcPts val="2810"/>
              </a:lnSpc>
              <a:spcBef>
                <a:spcPts val="830"/>
              </a:spcBef>
              <a:buFont typeface="Arial"/>
              <a:buChar char="•"/>
              <a:tabLst>
                <a:tab pos="441325" algn="l"/>
              </a:tabLst>
            </a:pP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Alternative:</a:t>
            </a:r>
            <a:r>
              <a:rPr dirty="0" sz="2600" spc="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Point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smartphone</a:t>
            </a:r>
            <a:r>
              <a:rPr dirty="0" sz="2600" spc="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camera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at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the</a:t>
            </a:r>
            <a:r>
              <a:rPr dirty="0" sz="2600" spc="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Helvetica Neue Light"/>
                <a:cs typeface="Helvetica Neue Light"/>
              </a:rPr>
              <a:t>QR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code</a:t>
            </a:r>
            <a:r>
              <a:rPr dirty="0" sz="2600" spc="1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in</a:t>
            </a:r>
            <a:r>
              <a:rPr dirty="0" sz="2600" spc="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2600" spc="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Helvetica Neue Light"/>
                <a:cs typeface="Helvetica Neue Light"/>
              </a:rPr>
              <a:t>program</a:t>
            </a:r>
            <a:endParaRPr sz="2600">
              <a:latin typeface="Helvetica Neue Light"/>
              <a:cs typeface="Helvetica Neue Light"/>
            </a:endParaRPr>
          </a:p>
          <a:p>
            <a:pPr marL="440690" indent="-42799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440690" algn="l"/>
              </a:tabLst>
            </a:pP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Share</a:t>
            </a:r>
            <a:r>
              <a:rPr dirty="0" sz="2600" spc="-1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2600" spc="-1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response</a:t>
            </a:r>
            <a:r>
              <a:rPr dirty="0" sz="2600" spc="-1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FF"/>
                </a:solidFill>
                <a:latin typeface="Helvetica Neue Light"/>
                <a:cs typeface="Helvetica Neue Light"/>
              </a:rPr>
              <a:t>to this</a:t>
            </a:r>
            <a:r>
              <a:rPr dirty="0" sz="2600" spc="-10">
                <a:solidFill>
                  <a:srgbClr val="FFFFFF"/>
                </a:solidFill>
                <a:latin typeface="Helvetica Neue Light"/>
                <a:cs typeface="Helvetica Neue Light"/>
              </a:rPr>
              <a:t> question:</a:t>
            </a:r>
            <a:endParaRPr sz="2600">
              <a:latin typeface="Helvetica Neue Light"/>
              <a:cs typeface="Helvetica Neue Ligh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600">
              <a:latin typeface="Helvetica Neue Light"/>
              <a:cs typeface="Helvetica Neue Light"/>
            </a:endParaRPr>
          </a:p>
          <a:p>
            <a:pPr marL="355600" marR="5080">
              <a:lnSpc>
                <a:spcPts val="3100"/>
              </a:lnSpc>
            </a:pP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“What is</a:t>
            </a:r>
            <a:r>
              <a:rPr dirty="0" sz="2600" spc="10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one</a:t>
            </a:r>
            <a:r>
              <a:rPr dirty="0" sz="2600" spc="1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word</a:t>
            </a:r>
            <a:r>
              <a:rPr dirty="0" sz="2600" spc="1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that comes</a:t>
            </a:r>
            <a:r>
              <a:rPr dirty="0" sz="2600" spc="1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to</a:t>
            </a:r>
            <a:r>
              <a:rPr dirty="0" sz="2600" spc="1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mind</a:t>
            </a:r>
            <a:r>
              <a:rPr dirty="0" sz="2600" spc="20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when</a:t>
            </a:r>
            <a:r>
              <a:rPr dirty="0" sz="2600" spc="10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you</a:t>
            </a:r>
            <a:r>
              <a:rPr dirty="0" sz="2600" spc="10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Helvetica Neue Light"/>
                <a:cs typeface="Helvetica Neue Light"/>
              </a:rPr>
              <a:t>think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about</a:t>
            </a:r>
            <a:r>
              <a:rPr dirty="0" sz="2600" spc="20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social</a:t>
            </a:r>
            <a:r>
              <a:rPr dirty="0" sz="2600" spc="2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>
                <a:solidFill>
                  <a:srgbClr val="FFFF00"/>
                </a:solidFill>
                <a:latin typeface="Helvetica Neue Light"/>
                <a:cs typeface="Helvetica Neue Light"/>
              </a:rPr>
              <a:t>health</a:t>
            </a:r>
            <a:r>
              <a:rPr dirty="0" sz="2600" spc="35">
                <a:solidFill>
                  <a:srgbClr val="FFFF00"/>
                </a:solidFill>
                <a:latin typeface="Helvetica Neue Light"/>
                <a:cs typeface="Helvetica Neue Light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Helvetica Neue Light"/>
                <a:cs typeface="Helvetica Neue Light"/>
              </a:rPr>
              <a:t>screening?”</a:t>
            </a:r>
            <a:endParaRPr sz="2600">
              <a:latin typeface="Helvetica Neue Light"/>
              <a:cs typeface="Helvetica Neue Ligh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1361" y="557276"/>
            <a:ext cx="22942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Helvetica Neue Light"/>
                <a:cs typeface="Helvetica Neue Light"/>
              </a:rPr>
              <a:t>Word</a:t>
            </a:r>
            <a:r>
              <a:rPr dirty="0" sz="3600" spc="-16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600" spc="-20">
                <a:solidFill>
                  <a:srgbClr val="FFFFFF"/>
                </a:solidFill>
                <a:latin typeface="Helvetica Neue Light"/>
                <a:cs typeface="Helvetica Neue Light"/>
              </a:rPr>
              <a:t>cloud</a:t>
            </a:r>
            <a:endParaRPr sz="360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142" y="2683764"/>
            <a:ext cx="7510780" cy="200088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2700" marR="5080" indent="-3175">
              <a:lnSpc>
                <a:spcPct val="101699"/>
              </a:lnSpc>
              <a:spcBef>
                <a:spcPts val="35"/>
              </a:spcBef>
            </a:pPr>
            <a:r>
              <a:rPr dirty="0" sz="3200" spc="-80" b="1">
                <a:solidFill>
                  <a:srgbClr val="013976"/>
                </a:solidFill>
                <a:latin typeface="Arial"/>
                <a:cs typeface="Arial"/>
              </a:rPr>
              <a:t>What</a:t>
            </a:r>
            <a:r>
              <a:rPr dirty="0" sz="3200" spc="-9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10" b="1">
                <a:solidFill>
                  <a:srgbClr val="013976"/>
                </a:solidFill>
                <a:latin typeface="Arial"/>
                <a:cs typeface="Arial"/>
              </a:rPr>
              <a:t>Would</a:t>
            </a:r>
            <a:r>
              <a:rPr dirty="0" sz="3200" spc="-5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13976"/>
                </a:solidFill>
                <a:latin typeface="Arial"/>
                <a:cs typeface="Arial"/>
              </a:rPr>
              <a:t>It</a:t>
            </a:r>
            <a:r>
              <a:rPr dirty="0" sz="3200" spc="-7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90" b="1">
                <a:solidFill>
                  <a:srgbClr val="013976"/>
                </a:solidFill>
                <a:latin typeface="Arial"/>
                <a:cs typeface="Arial"/>
              </a:rPr>
              <a:t>Take</a:t>
            </a:r>
            <a:r>
              <a:rPr dirty="0" sz="3200" spc="-6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45" b="1">
                <a:solidFill>
                  <a:srgbClr val="013976"/>
                </a:solidFill>
                <a:latin typeface="Arial"/>
                <a:cs typeface="Arial"/>
              </a:rPr>
              <a:t>for</a:t>
            </a:r>
            <a:r>
              <a:rPr dirty="0" sz="3200" spc="-7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013976"/>
                </a:solidFill>
                <a:latin typeface="Arial"/>
                <a:cs typeface="Arial"/>
              </a:rPr>
              <a:t>the</a:t>
            </a:r>
            <a:r>
              <a:rPr dirty="0" sz="3200" spc="-7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70" b="1">
                <a:solidFill>
                  <a:srgbClr val="013976"/>
                </a:solidFill>
                <a:latin typeface="Arial"/>
                <a:cs typeface="Arial"/>
              </a:rPr>
              <a:t>US</a:t>
            </a:r>
            <a:r>
              <a:rPr dirty="0" sz="3200" spc="-6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013976"/>
                </a:solidFill>
                <a:latin typeface="Arial"/>
                <a:cs typeface="Arial"/>
              </a:rPr>
              <a:t>Preventive </a:t>
            </a:r>
            <a:r>
              <a:rPr dirty="0" sz="3200" spc="-155" b="1">
                <a:solidFill>
                  <a:srgbClr val="013976"/>
                </a:solidFill>
                <a:latin typeface="Arial"/>
                <a:cs typeface="Arial"/>
              </a:rPr>
              <a:t>Services</a:t>
            </a:r>
            <a:r>
              <a:rPr dirty="0" sz="3200" spc="-2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013976"/>
                </a:solidFill>
                <a:latin typeface="Arial"/>
                <a:cs typeface="Arial"/>
              </a:rPr>
              <a:t>Task</a:t>
            </a:r>
            <a:r>
              <a:rPr dirty="0" sz="3200" spc="-2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75" b="1">
                <a:solidFill>
                  <a:srgbClr val="013976"/>
                </a:solidFill>
                <a:latin typeface="Arial"/>
                <a:cs typeface="Arial"/>
              </a:rPr>
              <a:t>Force</a:t>
            </a:r>
            <a:r>
              <a:rPr dirty="0" sz="3200" spc="-2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013976"/>
                </a:solidFill>
                <a:latin typeface="Arial"/>
                <a:cs typeface="Arial"/>
              </a:rPr>
              <a:t>(USPSTF)</a:t>
            </a:r>
            <a:r>
              <a:rPr dirty="0" sz="3200" spc="-3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013976"/>
                </a:solidFill>
                <a:latin typeface="Arial"/>
                <a:cs typeface="Arial"/>
              </a:rPr>
              <a:t>to </a:t>
            </a:r>
            <a:r>
              <a:rPr dirty="0" sz="3200" spc="-180" b="1">
                <a:solidFill>
                  <a:srgbClr val="013976"/>
                </a:solidFill>
                <a:latin typeface="Arial"/>
                <a:cs typeface="Arial"/>
              </a:rPr>
              <a:t>Recommend</a:t>
            </a:r>
            <a:r>
              <a:rPr dirty="0" sz="3200" spc="-4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u="heavy" sz="3200" spc="-135" b="1">
                <a:solidFill>
                  <a:srgbClr val="013976"/>
                </a:solidFill>
                <a:uFill>
                  <a:solidFill>
                    <a:srgbClr val="013976"/>
                  </a:solidFill>
                </a:uFill>
                <a:latin typeface="Arial"/>
                <a:cs typeface="Arial"/>
              </a:rPr>
              <a:t>Routine</a:t>
            </a:r>
            <a:r>
              <a:rPr dirty="0" sz="3200" spc="-5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40" b="1">
                <a:solidFill>
                  <a:srgbClr val="013976"/>
                </a:solidFill>
                <a:latin typeface="Arial"/>
                <a:cs typeface="Arial"/>
              </a:rPr>
              <a:t>Screening</a:t>
            </a:r>
            <a:r>
              <a:rPr dirty="0" sz="3200" spc="-5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45" b="1">
                <a:solidFill>
                  <a:srgbClr val="013976"/>
                </a:solidFill>
                <a:latin typeface="Arial"/>
                <a:cs typeface="Arial"/>
              </a:rPr>
              <a:t>for</a:t>
            </a:r>
            <a:r>
              <a:rPr dirty="0" sz="3200" spc="-5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75" b="1">
                <a:solidFill>
                  <a:srgbClr val="013976"/>
                </a:solidFill>
                <a:latin typeface="Arial"/>
                <a:cs typeface="Arial"/>
              </a:rPr>
              <a:t>Social </a:t>
            </a:r>
            <a:r>
              <a:rPr dirty="0" sz="3200" spc="-110" b="1">
                <a:solidFill>
                  <a:srgbClr val="013976"/>
                </a:solidFill>
                <a:latin typeface="Arial"/>
                <a:cs typeface="Arial"/>
              </a:rPr>
              <a:t>Determinants</a:t>
            </a:r>
            <a:r>
              <a:rPr dirty="0" sz="3200" spc="-55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35" b="1">
                <a:solidFill>
                  <a:srgbClr val="013976"/>
                </a:solidFill>
                <a:latin typeface="Arial"/>
                <a:cs typeface="Arial"/>
              </a:rPr>
              <a:t>of</a:t>
            </a:r>
            <a:r>
              <a:rPr dirty="0" sz="3200" spc="-50" b="1">
                <a:solidFill>
                  <a:srgbClr val="013976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13976"/>
                </a:solidFill>
                <a:latin typeface="Arial"/>
                <a:cs typeface="Arial"/>
              </a:rPr>
              <a:t>Health?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8" y="152400"/>
            <a:ext cx="8534401" cy="1997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7535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Multiple</a:t>
            </a:r>
            <a:r>
              <a:rPr dirty="0" spc="-275"/>
              <a:t> </a:t>
            </a:r>
            <a:r>
              <a:rPr dirty="0" spc="-265"/>
              <a:t>Calls</a:t>
            </a:r>
            <a:r>
              <a:rPr dirty="0" spc="-275"/>
              <a:t> </a:t>
            </a:r>
            <a:r>
              <a:rPr dirty="0" spc="-165"/>
              <a:t>to</a:t>
            </a:r>
            <a:r>
              <a:rPr dirty="0" spc="-265"/>
              <a:t> </a:t>
            </a:r>
            <a:r>
              <a:rPr dirty="0" spc="-340"/>
              <a:t>Address</a:t>
            </a:r>
            <a:r>
              <a:rPr dirty="0" spc="-290"/>
              <a:t> </a:t>
            </a:r>
            <a:r>
              <a:rPr dirty="0" spc="-495"/>
              <a:t>SDoH</a:t>
            </a:r>
            <a:r>
              <a:rPr dirty="0" spc="-265"/>
              <a:t> </a:t>
            </a:r>
            <a:r>
              <a:rPr dirty="0" spc="-170"/>
              <a:t>in</a:t>
            </a:r>
            <a:r>
              <a:rPr dirty="0" spc="-265"/>
              <a:t> </a:t>
            </a:r>
            <a:r>
              <a:rPr dirty="0" spc="-295"/>
              <a:t>Primary</a:t>
            </a:r>
            <a:r>
              <a:rPr dirty="0" spc="-265"/>
              <a:t> </a:t>
            </a:r>
            <a:r>
              <a:rPr dirty="0" spc="-400"/>
              <a:t>Care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6222" y="1396691"/>
            <a:ext cx="8743950" cy="4857115"/>
            <a:chOff x="276222" y="1396691"/>
            <a:chExt cx="8743950" cy="48571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222" y="1396691"/>
              <a:ext cx="4643733" cy="2344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5897" y="3528981"/>
              <a:ext cx="4781878" cy="2272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4179" y="1505230"/>
              <a:ext cx="3875995" cy="17660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222" y="4192150"/>
              <a:ext cx="3713017" cy="2061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85"/>
              <a:t>USPSTF</a:t>
            </a:r>
            <a:r>
              <a:rPr dirty="0" spc="-260"/>
              <a:t> </a:t>
            </a:r>
            <a:r>
              <a:rPr dirty="0" spc="-315"/>
              <a:t>Recommendations:</a:t>
            </a:r>
            <a:r>
              <a:rPr dirty="0" spc="-260"/>
              <a:t> </a:t>
            </a:r>
            <a:r>
              <a:rPr dirty="0" spc="-210"/>
              <a:t>Intimate</a:t>
            </a:r>
            <a:r>
              <a:rPr dirty="0" spc="-265"/>
              <a:t> </a:t>
            </a:r>
            <a:r>
              <a:rPr dirty="0" spc="-270"/>
              <a:t>Partner</a:t>
            </a:r>
            <a:r>
              <a:rPr dirty="0" spc="-260"/>
              <a:t> </a:t>
            </a:r>
            <a:r>
              <a:rPr dirty="0" spc="-310"/>
              <a:t>Violence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417638"/>
            <a:ext cx="8317353" cy="3868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73727" y="469391"/>
            <a:ext cx="6396355" cy="912494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279015" marR="5080" indent="-2266950">
              <a:lnSpc>
                <a:spcPct val="100699"/>
              </a:lnSpc>
              <a:spcBef>
                <a:spcPts val="75"/>
              </a:spcBef>
            </a:pPr>
            <a:r>
              <a:rPr dirty="0" sz="2900" spc="-535"/>
              <a:t>USPSTF</a:t>
            </a:r>
            <a:r>
              <a:rPr dirty="0" sz="2900" spc="-240"/>
              <a:t> </a:t>
            </a:r>
            <a:r>
              <a:rPr dirty="0" sz="2900" spc="-290"/>
              <a:t>Recommendations:</a:t>
            </a:r>
            <a:r>
              <a:rPr dirty="0" sz="2900" spc="-240"/>
              <a:t> </a:t>
            </a:r>
            <a:r>
              <a:rPr dirty="0" sz="2900" spc="-285"/>
              <a:t>Screening</a:t>
            </a:r>
            <a:r>
              <a:rPr dirty="0" sz="2900" spc="-235"/>
              <a:t> </a:t>
            </a:r>
            <a:r>
              <a:rPr dirty="0" sz="2900" spc="-180"/>
              <a:t>for</a:t>
            </a:r>
            <a:r>
              <a:rPr dirty="0" sz="2900" spc="-245"/>
              <a:t> </a:t>
            </a:r>
            <a:r>
              <a:rPr dirty="0" sz="2900" spc="-140"/>
              <a:t>Child </a:t>
            </a:r>
            <a:r>
              <a:rPr dirty="0" sz="2900" spc="-135"/>
              <a:t>Maltreatment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8" y="1994919"/>
            <a:ext cx="8298582" cy="2844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dirty="0" sz="2900" spc="-535"/>
              <a:t>USPSTF</a:t>
            </a:r>
            <a:r>
              <a:rPr dirty="0" sz="2900" spc="-245"/>
              <a:t> </a:t>
            </a:r>
            <a:r>
              <a:rPr dirty="0" sz="2900" spc="-300"/>
              <a:t>Recommendations</a:t>
            </a:r>
            <a:r>
              <a:rPr dirty="0" sz="2900" spc="-240"/>
              <a:t> </a:t>
            </a:r>
            <a:r>
              <a:rPr dirty="0" sz="2900" spc="-180"/>
              <a:t>for</a:t>
            </a:r>
            <a:r>
              <a:rPr dirty="0" sz="2900" spc="-245"/>
              <a:t> </a:t>
            </a:r>
            <a:r>
              <a:rPr dirty="0" sz="2900" spc="-285"/>
              <a:t>Screening</a:t>
            </a:r>
            <a:r>
              <a:rPr dirty="0" sz="2900" spc="-240"/>
              <a:t> </a:t>
            </a:r>
            <a:r>
              <a:rPr dirty="0" sz="2900" spc="-180"/>
              <a:t>for</a:t>
            </a:r>
            <a:r>
              <a:rPr dirty="0" sz="2900" spc="-245"/>
              <a:t> </a:t>
            </a:r>
            <a:r>
              <a:rPr dirty="0" sz="2900" spc="-229"/>
              <a:t>“Other</a:t>
            </a:r>
            <a:r>
              <a:rPr dirty="0" sz="2900" spc="-245"/>
              <a:t> </a:t>
            </a:r>
            <a:r>
              <a:rPr dirty="0" sz="2900" spc="-325"/>
              <a:t>DoH”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59740" y="1412747"/>
            <a:ext cx="7988300" cy="426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indent="-233045">
              <a:lnSpc>
                <a:spcPts val="2305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5745" algn="l"/>
              </a:tabLst>
            </a:pP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Counseling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Interventions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404040"/>
                </a:solidFill>
                <a:latin typeface="Arial"/>
                <a:cs typeface="Arial"/>
              </a:rPr>
              <a:t>Reduce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Unhealthy</a:t>
            </a:r>
            <a:endParaRPr sz="2000">
              <a:latin typeface="Arial"/>
              <a:cs typeface="Arial"/>
            </a:endParaRPr>
          </a:p>
          <a:p>
            <a:pPr marL="246379">
              <a:lnSpc>
                <a:spcPts val="2305"/>
              </a:lnSpc>
            </a:pPr>
            <a:r>
              <a:rPr dirty="0" baseline="1424" sz="2925" spc="-75">
                <a:solidFill>
                  <a:srgbClr val="404040"/>
                </a:solidFill>
                <a:latin typeface="Arial"/>
                <a:cs typeface="Arial"/>
              </a:rPr>
              <a:t>Alcohol</a:t>
            </a:r>
            <a:r>
              <a:rPr dirty="0" baseline="1424" sz="2925" spc="-5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Adolescents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404040"/>
                </a:solidFill>
                <a:latin typeface="Arial"/>
                <a:cs typeface="Arial"/>
              </a:rPr>
              <a:t>(B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recommendation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2013)</a:t>
            </a:r>
            <a:endParaRPr sz="2000">
              <a:latin typeface="Arial"/>
              <a:cs typeface="Arial"/>
            </a:endParaRPr>
          </a:p>
          <a:p>
            <a:pPr marL="246379" marR="313055" indent="-233679">
              <a:lnSpc>
                <a:spcPts val="2210"/>
              </a:lnSpc>
              <a:spcBef>
                <a:spcPts val="172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424" sz="2925" spc="-75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dirty="0" baseline="1424" sz="2925" spc="-67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Adolescents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Adults,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Including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Pregnant </a:t>
            </a:r>
            <a:r>
              <a:rPr dirty="0" sz="2000" spc="-120">
                <a:solidFill>
                  <a:srgbClr val="404040"/>
                </a:solidFill>
                <a:latin typeface="Arial"/>
                <a:cs typeface="Arial"/>
              </a:rPr>
              <a:t>Women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(I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2008)</a:t>
            </a:r>
            <a:endParaRPr sz="2000">
              <a:latin typeface="Arial"/>
              <a:cs typeface="Arial"/>
            </a:endParaRPr>
          </a:p>
          <a:p>
            <a:pPr algn="just" marL="244475" marR="937894" indent="-231775">
              <a:lnSpc>
                <a:spcPts val="2210"/>
              </a:lnSpc>
              <a:spcBef>
                <a:spcPts val="167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000" spc="-75">
                <a:solidFill>
                  <a:srgbClr val="404040"/>
                </a:solidFill>
                <a:latin typeface="Arial"/>
                <a:cs typeface="Arial"/>
              </a:rPr>
              <a:t>Primary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Interventions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404040"/>
                </a:solidFill>
                <a:latin typeface="Arial"/>
                <a:cs typeface="Arial"/>
              </a:rPr>
              <a:t>Reduce</a:t>
            </a:r>
            <a:r>
              <a:rPr dirty="0"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Illicit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424" sz="2925" spc="-75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dirty="0" baseline="1424" sz="2925" spc="-4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Nonmedical</a:t>
            </a:r>
            <a:r>
              <a:rPr dirty="0" sz="20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Pharmaceutical</a:t>
            </a:r>
            <a:r>
              <a:rPr dirty="0"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2000" spc="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Children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Adolescents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 (I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2014)</a:t>
            </a:r>
            <a:endParaRPr sz="2000">
              <a:latin typeface="Arial"/>
              <a:cs typeface="Arial"/>
            </a:endParaRPr>
          </a:p>
          <a:p>
            <a:pPr marL="246379" marR="254635" indent="-233679">
              <a:lnSpc>
                <a:spcPct val="89500"/>
              </a:lnSpc>
              <a:spcBef>
                <a:spcPts val="169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Pharmacotherapy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Interventions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424" sz="2925" spc="-135">
                <a:solidFill>
                  <a:srgbClr val="404040"/>
                </a:solidFill>
                <a:latin typeface="Arial"/>
                <a:cs typeface="Arial"/>
              </a:rPr>
              <a:t>Tobacco</a:t>
            </a:r>
            <a:r>
              <a:rPr dirty="0" baseline="1424" sz="2925" spc="-5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Smoking </a:t>
            </a:r>
            <a:r>
              <a:rPr dirty="0" sz="2000" spc="-75">
                <a:solidFill>
                  <a:srgbClr val="404040"/>
                </a:solidFill>
                <a:latin typeface="Arial"/>
                <a:cs typeface="Arial"/>
              </a:rPr>
              <a:t>Cessation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Adults,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Including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Pregnant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404040"/>
                </a:solidFill>
                <a:latin typeface="Arial"/>
                <a:cs typeface="Arial"/>
              </a:rPr>
              <a:t>Women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404040"/>
                </a:solidFill>
                <a:latin typeface="Arial"/>
                <a:cs typeface="Arial"/>
              </a:rPr>
              <a:t>(A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recommendation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2015)</a:t>
            </a:r>
            <a:endParaRPr sz="2000">
              <a:latin typeface="Arial"/>
              <a:cs typeface="Arial"/>
            </a:endParaRPr>
          </a:p>
          <a:p>
            <a:pPr marL="246379" marR="653415" indent="-233679">
              <a:lnSpc>
                <a:spcPts val="2210"/>
              </a:lnSpc>
              <a:spcBef>
                <a:spcPts val="184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000" spc="-75">
                <a:solidFill>
                  <a:srgbClr val="404040"/>
                </a:solidFill>
                <a:latin typeface="Arial"/>
                <a:cs typeface="Arial"/>
              </a:rPr>
              <a:t>Primary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Interventions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Prevent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424" sz="2925" spc="-135">
                <a:solidFill>
                  <a:srgbClr val="404040"/>
                </a:solidFill>
                <a:latin typeface="Arial"/>
                <a:cs typeface="Arial"/>
              </a:rPr>
              <a:t>Tobacco</a:t>
            </a:r>
            <a:r>
              <a:rPr dirty="0" baseline="1424" sz="2925" spc="-4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Nicotine </a:t>
            </a:r>
            <a:r>
              <a:rPr dirty="0" sz="2000" spc="-145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Children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and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Adolescents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404040"/>
                </a:solidFill>
                <a:latin typeface="Arial"/>
                <a:cs typeface="Arial"/>
              </a:rPr>
              <a:t>(B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2013)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dirty="0" sz="2900" spc="-535"/>
              <a:t>USPSTF</a:t>
            </a:r>
            <a:r>
              <a:rPr dirty="0" sz="2900" spc="-245"/>
              <a:t> </a:t>
            </a:r>
            <a:r>
              <a:rPr dirty="0" sz="2900" spc="-300"/>
              <a:t>Recommendations</a:t>
            </a:r>
            <a:r>
              <a:rPr dirty="0" sz="2900" spc="-240"/>
              <a:t> </a:t>
            </a:r>
            <a:r>
              <a:rPr dirty="0" sz="2900" spc="-180"/>
              <a:t>for</a:t>
            </a:r>
            <a:r>
              <a:rPr dirty="0" sz="2900" spc="-245"/>
              <a:t> </a:t>
            </a:r>
            <a:r>
              <a:rPr dirty="0" sz="2900" spc="-285"/>
              <a:t>Screening</a:t>
            </a:r>
            <a:r>
              <a:rPr dirty="0" sz="2900" spc="-240"/>
              <a:t> </a:t>
            </a:r>
            <a:r>
              <a:rPr dirty="0" sz="2900" spc="-180"/>
              <a:t>for</a:t>
            </a:r>
            <a:r>
              <a:rPr dirty="0" sz="2900" spc="-245"/>
              <a:t> </a:t>
            </a:r>
            <a:r>
              <a:rPr dirty="0" sz="2900" spc="-229"/>
              <a:t>“Other</a:t>
            </a:r>
            <a:r>
              <a:rPr dirty="0" sz="2900" spc="-245"/>
              <a:t> </a:t>
            </a:r>
            <a:r>
              <a:rPr dirty="0" sz="2900" spc="-325"/>
              <a:t>DoH”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59740" y="1439164"/>
            <a:ext cx="7665084" cy="439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6379" marR="5080" indent="-233679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Counseling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Promote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2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Healthful</a:t>
            </a: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15">
                <a:solidFill>
                  <a:srgbClr val="404040"/>
                </a:solidFill>
                <a:latin typeface="Arial"/>
                <a:cs typeface="Arial"/>
              </a:rPr>
              <a:t>Diet</a:t>
            </a:r>
            <a:r>
              <a:rPr dirty="0" baseline="1291" sz="3225" spc="-11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44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dirty="0" baseline="1291" sz="3225" spc="-75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r>
              <a:rPr dirty="0" baseline="1291" sz="3225" spc="-5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Cardiovascular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Disease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Prevention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Cardiovascular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Risk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Factors</a:t>
            </a:r>
            <a:r>
              <a:rPr dirty="0" sz="2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25">
                <a:solidFill>
                  <a:srgbClr val="404040"/>
                </a:solidFill>
                <a:latin typeface="Arial"/>
                <a:cs typeface="Arial"/>
              </a:rPr>
              <a:t>(B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2014)</a:t>
            </a:r>
            <a:endParaRPr sz="2200">
              <a:latin typeface="Arial"/>
              <a:cs typeface="Arial"/>
            </a:endParaRPr>
          </a:p>
          <a:p>
            <a:pPr algn="just" marL="246379" marR="5080" indent="-233679">
              <a:lnSpc>
                <a:spcPct val="98600"/>
              </a:lnSpc>
              <a:spcBef>
                <a:spcPts val="190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Counseling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2200" spc="-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Promote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22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Healthful</a:t>
            </a:r>
            <a:r>
              <a:rPr dirty="0" sz="22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15">
                <a:solidFill>
                  <a:srgbClr val="404040"/>
                </a:solidFill>
                <a:latin typeface="Arial"/>
                <a:cs typeface="Arial"/>
              </a:rPr>
              <a:t>Diet</a:t>
            </a:r>
            <a:r>
              <a:rPr dirty="0" baseline="1291" sz="3225" spc="-11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44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dirty="0" baseline="1291" sz="3225" spc="-75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r>
              <a:rPr dirty="0" baseline="1291" sz="3225" spc="-5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Cardiovascular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Disease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Prevention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Without 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Known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Risk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Factors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15">
                <a:solidFill>
                  <a:srgbClr val="404040"/>
                </a:solidFill>
                <a:latin typeface="Arial"/>
                <a:cs typeface="Arial"/>
              </a:rPr>
              <a:t>(C</a:t>
            </a:r>
            <a:r>
              <a:rPr dirty="0" sz="2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2017)</a:t>
            </a:r>
            <a:endParaRPr sz="2200">
              <a:latin typeface="Arial"/>
              <a:cs typeface="Arial"/>
            </a:endParaRPr>
          </a:p>
          <a:p>
            <a:pPr marL="246379" marR="107314" indent="-233679">
              <a:lnSpc>
                <a:spcPct val="100499"/>
              </a:lnSpc>
              <a:spcBef>
                <a:spcPts val="1835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Behavioral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Pharmacotherapy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97">
                <a:solidFill>
                  <a:srgbClr val="404040"/>
                </a:solidFill>
                <a:latin typeface="Arial"/>
                <a:cs typeface="Arial"/>
              </a:rPr>
              <a:t>Weight</a:t>
            </a:r>
            <a:r>
              <a:rPr dirty="0" baseline="1291" sz="3225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112">
                <a:solidFill>
                  <a:srgbClr val="404040"/>
                </a:solidFill>
                <a:latin typeface="Arial"/>
                <a:cs typeface="Arial"/>
              </a:rPr>
              <a:t>Loss</a:t>
            </a:r>
            <a:r>
              <a:rPr dirty="0" baseline="1291" sz="3225" spc="-8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Interventions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2200" spc="-90">
                <a:solidFill>
                  <a:srgbClr val="404040"/>
                </a:solidFill>
                <a:latin typeface="Arial"/>
                <a:cs typeface="Arial"/>
              </a:rPr>
              <a:t>Prevent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404040"/>
                </a:solidFill>
                <a:latin typeface="Arial"/>
                <a:cs typeface="Arial"/>
              </a:rPr>
              <a:t>Obesity-</a:t>
            </a:r>
            <a:r>
              <a:rPr dirty="0" sz="2200" spc="-85">
                <a:solidFill>
                  <a:srgbClr val="404040"/>
                </a:solidFill>
                <a:latin typeface="Arial"/>
                <a:cs typeface="Arial"/>
              </a:rPr>
              <a:t>Related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Arial"/>
                <a:cs typeface="Arial"/>
              </a:rPr>
              <a:t>Morbidity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Mortality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(B 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2018)</a:t>
            </a:r>
            <a:endParaRPr sz="2200">
              <a:latin typeface="Arial"/>
              <a:cs typeface="Arial"/>
            </a:endParaRPr>
          </a:p>
          <a:p>
            <a:pPr marL="246379" marR="1245235" indent="-233679">
              <a:lnSpc>
                <a:spcPts val="2620"/>
              </a:lnSpc>
              <a:spcBef>
                <a:spcPts val="1860"/>
              </a:spcBef>
              <a:buClr>
                <a:srgbClr val="008AAF"/>
              </a:buClr>
              <a:buChar char="•"/>
              <a:tabLst>
                <a:tab pos="246379" algn="l"/>
              </a:tabLst>
            </a:pP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Screening</a:t>
            </a:r>
            <a:r>
              <a:rPr dirty="0" sz="22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baseline="1291" sz="3225" spc="-120">
                <a:solidFill>
                  <a:srgbClr val="404040"/>
                </a:solidFill>
                <a:latin typeface="Arial"/>
                <a:cs typeface="Arial"/>
              </a:rPr>
              <a:t>Obesity</a:t>
            </a:r>
            <a:r>
              <a:rPr dirty="0" baseline="1291" sz="3225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75">
                <a:solidFill>
                  <a:srgbClr val="404040"/>
                </a:solidFill>
                <a:latin typeface="Arial"/>
                <a:cs typeface="Arial"/>
              </a:rPr>
              <a:t> Children</a:t>
            </a:r>
            <a:r>
              <a:rPr dirty="0" sz="22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Arial"/>
                <a:cs typeface="Arial"/>
              </a:rPr>
              <a:t>Adolescents</a:t>
            </a:r>
            <a:r>
              <a:rPr dirty="0" sz="22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(B </a:t>
            </a:r>
            <a:r>
              <a:rPr dirty="0" sz="2200" spc="-55">
                <a:solidFill>
                  <a:srgbClr val="404040"/>
                </a:solidFill>
                <a:latin typeface="Arial"/>
                <a:cs typeface="Arial"/>
              </a:rPr>
              <a:t>recommendation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22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2017)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4890" y="186167"/>
            <a:ext cx="11493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0">
                <a:solidFill>
                  <a:srgbClr val="013976"/>
                </a:solidFill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dirty="0" spc="-425"/>
              <a:t>No</a:t>
            </a:r>
            <a:r>
              <a:rPr dirty="0" spc="-270"/>
              <a:t> </a:t>
            </a:r>
            <a:r>
              <a:rPr dirty="0" spc="-585"/>
              <a:t>USPSTF</a:t>
            </a:r>
            <a:r>
              <a:rPr dirty="0" spc="-270"/>
              <a:t> </a:t>
            </a:r>
            <a:r>
              <a:rPr dirty="0" spc="-325"/>
              <a:t>Recommendations</a:t>
            </a:r>
            <a:r>
              <a:rPr dirty="0" spc="-275"/>
              <a:t> </a:t>
            </a:r>
            <a:r>
              <a:rPr dirty="0" spc="-200"/>
              <a:t>for</a:t>
            </a:r>
            <a:r>
              <a:rPr dirty="0" spc="-265"/>
              <a:t> </a:t>
            </a:r>
            <a:r>
              <a:rPr dirty="0" spc="-270"/>
              <a:t>Most </a:t>
            </a:r>
            <a:r>
              <a:rPr dirty="0" spc="-254"/>
              <a:t>Social</a:t>
            </a:r>
            <a:r>
              <a:rPr dirty="0" spc="-270"/>
              <a:t> </a:t>
            </a:r>
            <a:r>
              <a:rPr dirty="0" spc="-390"/>
              <a:t>Needs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39" y="1633220"/>
            <a:ext cx="2197735" cy="1647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20">
                <a:solidFill>
                  <a:srgbClr val="404040"/>
                </a:solidFill>
                <a:latin typeface="Arial"/>
                <a:cs typeface="Arial"/>
              </a:rPr>
              <a:t>Transportation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014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140">
                <a:solidFill>
                  <a:srgbClr val="404040"/>
                </a:solidFill>
                <a:latin typeface="Arial"/>
                <a:cs typeface="Arial"/>
              </a:rPr>
              <a:t>Food</a:t>
            </a:r>
            <a:r>
              <a:rPr dirty="0" sz="2400" spc="-45">
                <a:solidFill>
                  <a:srgbClr val="404040"/>
                </a:solidFill>
                <a:latin typeface="Arial"/>
                <a:cs typeface="Arial"/>
              </a:rPr>
              <a:t> insecurity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11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55">
                <a:solidFill>
                  <a:srgbClr val="404040"/>
                </a:solidFill>
                <a:latin typeface="Arial"/>
                <a:cs typeface="Arial"/>
              </a:rPr>
              <a:t>Dental</a:t>
            </a:r>
            <a:r>
              <a:rPr dirty="0" sz="24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3526028"/>
            <a:ext cx="137858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014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70">
                <a:solidFill>
                  <a:srgbClr val="404040"/>
                </a:solidFill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4140" y="1633220"/>
            <a:ext cx="2704465" cy="1647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85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24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404040"/>
                </a:solidFill>
                <a:latin typeface="Arial"/>
                <a:cs typeface="Arial"/>
              </a:rPr>
              <a:t>Connections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014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Education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11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60">
                <a:solidFill>
                  <a:srgbClr val="404040"/>
                </a:solidFill>
                <a:latin typeface="Arial"/>
                <a:cs typeface="Arial"/>
              </a:rPr>
              <a:t>Financial</a:t>
            </a:r>
            <a:r>
              <a:rPr dirty="0" sz="24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4140" y="3526028"/>
            <a:ext cx="2063750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0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2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  <a:p>
            <a:pPr marL="245110" indent="-232410">
              <a:lnSpc>
                <a:spcPct val="100000"/>
              </a:lnSpc>
              <a:spcBef>
                <a:spcPts val="2014"/>
              </a:spcBef>
              <a:buClr>
                <a:srgbClr val="008AAF"/>
              </a:buClr>
              <a:buChar char="•"/>
              <a:tabLst>
                <a:tab pos="245110" algn="l"/>
              </a:tabLst>
            </a:pPr>
            <a:r>
              <a:rPr dirty="0" sz="2400" spc="-105">
                <a:solidFill>
                  <a:srgbClr val="404040"/>
                </a:solidFill>
                <a:latin typeface="Arial"/>
                <a:cs typeface="Arial"/>
              </a:rPr>
              <a:t>Overall</a:t>
            </a:r>
            <a:r>
              <a:rPr dirty="0" sz="24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125" y="4702555"/>
            <a:ext cx="7395209" cy="10642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65125" indent="-232410">
              <a:lnSpc>
                <a:spcPct val="100000"/>
              </a:lnSpc>
              <a:spcBef>
                <a:spcPts val="725"/>
              </a:spcBef>
              <a:buClr>
                <a:srgbClr val="008AAF"/>
              </a:buClr>
              <a:buChar char="•"/>
              <a:tabLst>
                <a:tab pos="365125" algn="l"/>
              </a:tabLst>
            </a:pP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Housing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3200" spc="-405">
                <a:solidFill>
                  <a:srgbClr val="008AAF"/>
                </a:solidFill>
                <a:latin typeface="Arial"/>
                <a:cs typeface="Arial"/>
              </a:rPr>
              <a:t>No</a:t>
            </a:r>
            <a:r>
              <a:rPr dirty="0" sz="3200" spc="-280">
                <a:solidFill>
                  <a:srgbClr val="008AAF"/>
                </a:solidFill>
                <a:latin typeface="Arial"/>
                <a:cs typeface="Arial"/>
              </a:rPr>
              <a:t> </a:t>
            </a:r>
            <a:r>
              <a:rPr dirty="0" sz="3200" spc="-290">
                <a:solidFill>
                  <a:srgbClr val="008AAF"/>
                </a:solidFill>
                <a:latin typeface="Arial"/>
                <a:cs typeface="Arial"/>
              </a:rPr>
              <a:t>recommendation</a:t>
            </a:r>
            <a:r>
              <a:rPr dirty="0" sz="3200" spc="-280">
                <a:solidFill>
                  <a:srgbClr val="008AAF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008AAF"/>
                </a:solidFill>
                <a:latin typeface="Arial"/>
                <a:cs typeface="Arial"/>
              </a:rPr>
              <a:t>≠</a:t>
            </a:r>
            <a:r>
              <a:rPr dirty="0" sz="3200" spc="-280">
                <a:solidFill>
                  <a:srgbClr val="008AAF"/>
                </a:solidFill>
                <a:latin typeface="Arial"/>
                <a:cs typeface="Arial"/>
              </a:rPr>
              <a:t> </a:t>
            </a:r>
            <a:r>
              <a:rPr dirty="0" sz="3200" spc="-320">
                <a:solidFill>
                  <a:srgbClr val="008AAF"/>
                </a:solidFill>
                <a:latin typeface="Arial"/>
                <a:cs typeface="Arial"/>
              </a:rPr>
              <a:t>a</a:t>
            </a:r>
            <a:r>
              <a:rPr dirty="0" sz="3200" spc="-280">
                <a:solidFill>
                  <a:srgbClr val="008AAF"/>
                </a:solidFill>
                <a:latin typeface="Arial"/>
                <a:cs typeface="Arial"/>
              </a:rPr>
              <a:t> </a:t>
            </a:r>
            <a:r>
              <a:rPr dirty="0" sz="3200" spc="-285">
                <a:solidFill>
                  <a:srgbClr val="008AAF"/>
                </a:solidFill>
                <a:latin typeface="Arial"/>
                <a:cs typeface="Arial"/>
              </a:rPr>
              <a:t>recommendation</a:t>
            </a:r>
            <a:r>
              <a:rPr dirty="0" sz="3200" spc="-280">
                <a:solidFill>
                  <a:srgbClr val="008AAF"/>
                </a:solidFill>
                <a:latin typeface="Arial"/>
                <a:cs typeface="Arial"/>
              </a:rPr>
              <a:t> </a:t>
            </a:r>
            <a:r>
              <a:rPr dirty="0" sz="3200" spc="-170">
                <a:solidFill>
                  <a:srgbClr val="008AAF"/>
                </a:solidFill>
                <a:latin typeface="Arial"/>
                <a:cs typeface="Arial"/>
              </a:rPr>
              <a:t>against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2026-06-18T16:28:53Z</dcterms:created>
  <dcterms:modified xsi:type="dcterms:W3CDTF">2026-06-18T16:28:53Z</dcterms:modified>
</cp:coreProperties>
</file>