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Default Extension="png" ContentType="image/png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9144000" cy="6858000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00" b="0" i="0">
                <a:solidFill>
                  <a:srgbClr val="154E7C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0" i="0">
                <a:solidFill>
                  <a:srgbClr val="154E7C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7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0" i="0">
                <a:solidFill>
                  <a:srgbClr val="154E7C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5940" y="1505163"/>
            <a:ext cx="3865245" cy="4232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23765" y="1419054"/>
            <a:ext cx="3759834" cy="4394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0" i="0">
                <a:solidFill>
                  <a:srgbClr val="154E7C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0374" y="4823628"/>
            <a:ext cx="8223250" cy="12331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00" b="0" i="0">
                <a:solidFill>
                  <a:srgbClr val="154E7C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22484" y="1934105"/>
            <a:ext cx="7747000" cy="1595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hyperlink" Target="mailto:slindau@uchicago.edu" TargetMode="Externa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slindau@uchicago.edu" TargetMode="External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Relationship Id="rId4" Type="http://schemas.openxmlformats.org/officeDocument/2006/relationships/image" Target="../media/image18.png"/><Relationship Id="rId5" Type="http://schemas.openxmlformats.org/officeDocument/2006/relationships/hyperlink" Target="mailto:slindau@uchicago.edu" TargetMode="External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mailto:slindau@uchicago.edu" TargetMode="External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5" Type="http://schemas.openxmlformats.org/officeDocument/2006/relationships/image" Target="../media/image22.jpg"/><Relationship Id="rId6" Type="http://schemas.openxmlformats.org/officeDocument/2006/relationships/hyperlink" Target="mailto:slindau@uchicago.edu" TargetMode="External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Relationship Id="rId4" Type="http://schemas.openxmlformats.org/officeDocument/2006/relationships/image" Target="../media/image25.jpg"/><Relationship Id="rId5" Type="http://schemas.openxmlformats.org/officeDocument/2006/relationships/image" Target="../media/image26.jpg"/><Relationship Id="rId6" Type="http://schemas.openxmlformats.org/officeDocument/2006/relationships/image" Target="../media/image27.jpg"/><Relationship Id="rId7" Type="http://schemas.openxmlformats.org/officeDocument/2006/relationships/image" Target="../media/image28.jpg"/><Relationship Id="rId8" Type="http://schemas.openxmlformats.org/officeDocument/2006/relationships/image" Target="../media/image29.jpg"/><Relationship Id="rId9" Type="http://schemas.openxmlformats.org/officeDocument/2006/relationships/image" Target="../media/image30.png"/><Relationship Id="rId10" Type="http://schemas.openxmlformats.org/officeDocument/2006/relationships/image" Target="../media/image31.jpg"/><Relationship Id="rId11" Type="http://schemas.openxmlformats.org/officeDocument/2006/relationships/image" Target="../media/image32.png"/><Relationship Id="rId12" Type="http://schemas.openxmlformats.org/officeDocument/2006/relationships/image" Target="../media/image33.png"/><Relationship Id="rId13" Type="http://schemas.openxmlformats.org/officeDocument/2006/relationships/image" Target="../media/image17.jpg"/><Relationship Id="rId14" Type="http://schemas.openxmlformats.org/officeDocument/2006/relationships/hyperlink" Target="mailto:slindau@uchicago.edu" TargetMode="External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png"/><Relationship Id="rId3" Type="http://schemas.openxmlformats.org/officeDocument/2006/relationships/image" Target="../media/image35.jpg"/><Relationship Id="rId4" Type="http://schemas.openxmlformats.org/officeDocument/2006/relationships/image" Target="../media/image36.jp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jpg"/><Relationship Id="rId8" Type="http://schemas.openxmlformats.org/officeDocument/2006/relationships/image" Target="../media/image40.jpg"/><Relationship Id="rId9" Type="http://schemas.openxmlformats.org/officeDocument/2006/relationships/hyperlink" Target="mailto:slindau@uchicago.edu" TargetMode="External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mailto:slindau@uchicago.edu" TargetMode="External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jpg"/><Relationship Id="rId3" Type="http://schemas.openxmlformats.org/officeDocument/2006/relationships/image" Target="../media/image41.jpg"/><Relationship Id="rId4" Type="http://schemas.openxmlformats.org/officeDocument/2006/relationships/image" Target="../media/image42.jp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hyperlink" Target="mailto:slindau@uchicago.edu" TargetMode="External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5.jpg"/><Relationship Id="rId3" Type="http://schemas.openxmlformats.org/officeDocument/2006/relationships/image" Target="../media/image46.jpg"/><Relationship Id="rId4" Type="http://schemas.openxmlformats.org/officeDocument/2006/relationships/image" Target="../media/image47.jpg"/><Relationship Id="rId5" Type="http://schemas.openxmlformats.org/officeDocument/2006/relationships/image" Target="../media/image48.jpg"/><Relationship Id="rId6" Type="http://schemas.openxmlformats.org/officeDocument/2006/relationships/image" Target="../media/image49.jpg"/><Relationship Id="rId7" Type="http://schemas.openxmlformats.org/officeDocument/2006/relationships/hyperlink" Target="mailto:slindau@uchicago.edu" TargetMode="External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g"/><Relationship Id="rId3" Type="http://schemas.openxmlformats.org/officeDocument/2006/relationships/image" Target="../media/image51.jpg"/><Relationship Id="rId4" Type="http://schemas.openxmlformats.org/officeDocument/2006/relationships/image" Target="../media/image52.jpg"/><Relationship Id="rId5" Type="http://schemas.openxmlformats.org/officeDocument/2006/relationships/image" Target="../media/image53.jpg"/><Relationship Id="rId6" Type="http://schemas.openxmlformats.org/officeDocument/2006/relationships/image" Target="../media/image54.jpg"/><Relationship Id="rId7" Type="http://schemas.openxmlformats.org/officeDocument/2006/relationships/image" Target="../media/image55.jpg"/><Relationship Id="rId8" Type="http://schemas.openxmlformats.org/officeDocument/2006/relationships/image" Target="../media/image56.png"/><Relationship Id="rId9" Type="http://schemas.openxmlformats.org/officeDocument/2006/relationships/image" Target="../media/image57.png"/><Relationship Id="rId10" Type="http://schemas.openxmlformats.org/officeDocument/2006/relationships/hyperlink" Target="mailto:slindau@uchicago.edu" TargetMode="Externa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slindau@uchicago.edu" TargetMode="External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6" Type="http://schemas.openxmlformats.org/officeDocument/2006/relationships/image" Target="../media/image62.png"/><Relationship Id="rId7" Type="http://schemas.openxmlformats.org/officeDocument/2006/relationships/image" Target="../media/image63.png"/><Relationship Id="rId8" Type="http://schemas.openxmlformats.org/officeDocument/2006/relationships/image" Target="../media/image64.png"/><Relationship Id="rId9" Type="http://schemas.openxmlformats.org/officeDocument/2006/relationships/image" Target="../media/image65.png"/><Relationship Id="rId10" Type="http://schemas.openxmlformats.org/officeDocument/2006/relationships/image" Target="../media/image66.png"/><Relationship Id="rId11" Type="http://schemas.openxmlformats.org/officeDocument/2006/relationships/image" Target="../media/image67.png"/><Relationship Id="rId12" Type="http://schemas.openxmlformats.org/officeDocument/2006/relationships/image" Target="../media/image68.png"/><Relationship Id="rId13" Type="http://schemas.openxmlformats.org/officeDocument/2006/relationships/image" Target="../media/image69.png"/><Relationship Id="rId14" Type="http://schemas.openxmlformats.org/officeDocument/2006/relationships/image" Target="../media/image70.png"/><Relationship Id="rId15" Type="http://schemas.openxmlformats.org/officeDocument/2006/relationships/hyperlink" Target="mailto:slindau@uchicago.edu" TargetMode="External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mailto:slindau@uchicago.edu" TargetMode="External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1.jpg"/><Relationship Id="rId3" Type="http://schemas.openxmlformats.org/officeDocument/2006/relationships/hyperlink" Target="mailto:slindau@uchicago.edu" TargetMode="External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apscorps.org/" TargetMode="External"/><Relationship Id="rId3" Type="http://schemas.openxmlformats.org/officeDocument/2006/relationships/hyperlink" Target="mailto:slindau@uchicago.edu" TargetMode="External"/><Relationship Id="rId4" Type="http://schemas.openxmlformats.org/officeDocument/2006/relationships/image" Target="../media/image72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mailto:slindau@uchicago.edu" TargetMode="Externa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hyperlink" Target="mailto:slindau@uchicago.edu" TargetMode="Externa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mailto:slindau@uchicago.edu" TargetMode="Externa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mailto:slindau@uchicago.edu" TargetMode="Externa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6" Type="http://schemas.openxmlformats.org/officeDocument/2006/relationships/image" Target="../media/image11.png"/><Relationship Id="rId7" Type="http://schemas.openxmlformats.org/officeDocument/2006/relationships/hyperlink" Target="mailto:slindau@uchicago.edu" TargetMode="Externa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5" Type="http://schemas.openxmlformats.org/officeDocument/2006/relationships/hyperlink" Target="mailto:slindau@uchicago.edu" TargetMode="External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3" Type="http://schemas.openxmlformats.org/officeDocument/2006/relationships/hyperlink" Target="mailto:slindau@uchicago.edu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154E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83540" y="4364735"/>
            <a:ext cx="6050280" cy="1579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90">
                <a:solidFill>
                  <a:srgbClr val="FFFFFF"/>
                </a:solidFill>
                <a:latin typeface="Arial"/>
                <a:cs typeface="Arial"/>
              </a:rPr>
              <a:t>Stacy</a:t>
            </a:r>
            <a:r>
              <a:rPr dirty="0" sz="17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95">
                <a:solidFill>
                  <a:srgbClr val="FFFFFF"/>
                </a:solidFill>
                <a:latin typeface="Arial"/>
                <a:cs typeface="Arial"/>
              </a:rPr>
              <a:t>Tessler</a:t>
            </a:r>
            <a:r>
              <a:rPr dirty="0" sz="17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55">
                <a:solidFill>
                  <a:srgbClr val="FFFFFF"/>
                </a:solidFill>
                <a:latin typeface="Arial"/>
                <a:cs typeface="Arial"/>
              </a:rPr>
              <a:t>Lindau,</a:t>
            </a:r>
            <a:r>
              <a:rPr dirty="0" sz="17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80">
                <a:solidFill>
                  <a:srgbClr val="FFFFFF"/>
                </a:solidFill>
                <a:latin typeface="Arial"/>
                <a:cs typeface="Arial"/>
              </a:rPr>
              <a:t>MD,</a:t>
            </a:r>
            <a:r>
              <a:rPr dirty="0" sz="17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20">
                <a:solidFill>
                  <a:srgbClr val="FFFFFF"/>
                </a:solidFill>
                <a:latin typeface="Arial"/>
                <a:cs typeface="Arial"/>
              </a:rPr>
              <a:t>MAPP</a:t>
            </a:r>
            <a:endParaRPr sz="1700">
              <a:latin typeface="Arial"/>
              <a:cs typeface="Arial"/>
            </a:endParaRPr>
          </a:p>
          <a:p>
            <a:pPr marL="12700" marR="1972310">
              <a:lnSpc>
                <a:spcPts val="1989"/>
              </a:lnSpc>
              <a:spcBef>
                <a:spcPts val="155"/>
              </a:spcBef>
            </a:pPr>
            <a:r>
              <a:rPr dirty="0" sz="1700" spc="-70">
                <a:solidFill>
                  <a:srgbClr val="FFFFFF"/>
                </a:solidFill>
                <a:latin typeface="Arial"/>
                <a:cs typeface="Arial"/>
              </a:rPr>
              <a:t>Professor</a:t>
            </a:r>
            <a:r>
              <a:rPr dirty="0" sz="17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7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75">
                <a:solidFill>
                  <a:srgbClr val="FFFFFF"/>
                </a:solidFill>
                <a:latin typeface="Arial"/>
                <a:cs typeface="Arial"/>
              </a:rPr>
              <a:t>Ob/Gyn</a:t>
            </a:r>
            <a:r>
              <a:rPr dirty="0" sz="17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4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7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55">
                <a:solidFill>
                  <a:srgbClr val="FFFFFF"/>
                </a:solidFill>
                <a:latin typeface="Arial"/>
                <a:cs typeface="Arial"/>
              </a:rPr>
              <a:t>Medicine-</a:t>
            </a:r>
            <a:r>
              <a:rPr dirty="0" sz="1700" spc="-30">
                <a:solidFill>
                  <a:srgbClr val="FFFFFF"/>
                </a:solidFill>
                <a:latin typeface="Arial"/>
                <a:cs typeface="Arial"/>
              </a:rPr>
              <a:t>Geriatrics </a:t>
            </a:r>
            <a:r>
              <a:rPr dirty="0" sz="1700" spc="-12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7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60">
                <a:solidFill>
                  <a:srgbClr val="FFFFFF"/>
                </a:solidFill>
                <a:latin typeface="Arial"/>
                <a:cs typeface="Arial"/>
              </a:rPr>
              <a:t>University</a:t>
            </a:r>
            <a:r>
              <a:rPr dirty="0" sz="17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7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FFFFFF"/>
                </a:solidFill>
                <a:latin typeface="Arial"/>
                <a:cs typeface="Arial"/>
              </a:rPr>
              <a:t>Chicago</a:t>
            </a:r>
            <a:endParaRPr sz="1700">
              <a:latin typeface="Arial"/>
              <a:cs typeface="Arial"/>
            </a:endParaRPr>
          </a:p>
          <a:p>
            <a:pPr marL="12700" marR="5080">
              <a:lnSpc>
                <a:spcPts val="1989"/>
              </a:lnSpc>
              <a:spcBef>
                <a:spcPts val="125"/>
              </a:spcBef>
            </a:pPr>
            <a:r>
              <a:rPr dirty="0" sz="1700" spc="-155">
                <a:solidFill>
                  <a:srgbClr val="FFFFFF"/>
                </a:solidFill>
                <a:latin typeface="Arial"/>
                <a:cs typeface="Arial"/>
              </a:rPr>
              <a:t>SIREN</a:t>
            </a:r>
            <a:r>
              <a:rPr dirty="0" sz="17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50">
                <a:solidFill>
                  <a:srgbClr val="FFFFFF"/>
                </a:solidFill>
                <a:latin typeface="Arial"/>
                <a:cs typeface="Arial"/>
              </a:rPr>
              <a:t>State</a:t>
            </a:r>
            <a:r>
              <a:rPr dirty="0" sz="17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7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7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75">
                <a:solidFill>
                  <a:srgbClr val="FFFFFF"/>
                </a:solidFill>
                <a:latin typeface="Arial"/>
                <a:cs typeface="Arial"/>
              </a:rPr>
              <a:t>Science</a:t>
            </a:r>
            <a:r>
              <a:rPr dirty="0" sz="17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5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17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35">
                <a:solidFill>
                  <a:srgbClr val="FFFFFF"/>
                </a:solidFill>
                <a:latin typeface="Arial"/>
                <a:cs typeface="Arial"/>
              </a:rPr>
              <a:t>Medical</a:t>
            </a:r>
            <a:r>
              <a:rPr dirty="0" sz="17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4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7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65">
                <a:solidFill>
                  <a:srgbClr val="FFFFFF"/>
                </a:solidFill>
                <a:latin typeface="Arial"/>
                <a:cs typeface="Arial"/>
              </a:rPr>
              <a:t>Social</a:t>
            </a:r>
            <a:r>
              <a:rPr dirty="0" sz="17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100">
                <a:solidFill>
                  <a:srgbClr val="FFFFFF"/>
                </a:solidFill>
                <a:latin typeface="Arial"/>
                <a:cs typeface="Arial"/>
              </a:rPr>
              <a:t>Care</a:t>
            </a:r>
            <a:r>
              <a:rPr dirty="0" sz="17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20">
                <a:solidFill>
                  <a:srgbClr val="FFFFFF"/>
                </a:solidFill>
                <a:latin typeface="Arial"/>
                <a:cs typeface="Arial"/>
              </a:rPr>
              <a:t>Integration </a:t>
            </a:r>
            <a:r>
              <a:rPr dirty="0" sz="1700" spc="-40">
                <a:solidFill>
                  <a:srgbClr val="FFFFFF"/>
                </a:solidFill>
                <a:latin typeface="Arial"/>
                <a:cs typeface="Arial"/>
              </a:rPr>
              <a:t>Portland,</a:t>
            </a:r>
            <a:r>
              <a:rPr dirty="0" sz="17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25">
                <a:solidFill>
                  <a:srgbClr val="FFFFFF"/>
                </a:solidFill>
                <a:latin typeface="Arial"/>
                <a:cs typeface="Arial"/>
              </a:rPr>
              <a:t>OR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ts val="1960"/>
              </a:lnSpc>
            </a:pPr>
            <a:r>
              <a:rPr dirty="0" sz="1700" spc="-75">
                <a:solidFill>
                  <a:srgbClr val="FFFFFF"/>
                </a:solidFill>
                <a:latin typeface="Arial"/>
                <a:cs typeface="Arial"/>
              </a:rPr>
              <a:t>February</a:t>
            </a:r>
            <a:r>
              <a:rPr dirty="0" sz="17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5,</a:t>
            </a:r>
            <a:r>
              <a:rPr dirty="0" sz="17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20">
                <a:solidFill>
                  <a:srgbClr val="FFFFFF"/>
                </a:solidFill>
                <a:latin typeface="Arial"/>
                <a:cs typeface="Arial"/>
              </a:rPr>
              <a:t>2019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1828800" cy="531773"/>
          </a:xfrm>
          <a:prstGeom prst="rect">
            <a:avLst/>
          </a:prstGeom>
        </p:spPr>
      </p:pic>
      <p:sp>
        <p:nvSpPr>
          <p:cNvPr id="5" name="object 5" descr="$PPTXTitle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105"/>
              </a:spcBef>
            </a:pPr>
            <a:r>
              <a:rPr dirty="0" spc="-70"/>
              <a:t>CommunityRx</a:t>
            </a:r>
          </a:p>
          <a:p>
            <a:pPr marL="12700" marR="5080" indent="314960">
              <a:lnSpc>
                <a:spcPts val="3290"/>
              </a:lnSpc>
              <a:spcBef>
                <a:spcPts val="229"/>
              </a:spcBef>
            </a:pPr>
            <a:r>
              <a:rPr dirty="0" sz="2750" spc="-185"/>
              <a:t>An</a:t>
            </a:r>
            <a:r>
              <a:rPr dirty="0" sz="2750" spc="-60"/>
              <a:t> </a:t>
            </a:r>
            <a:r>
              <a:rPr dirty="0" sz="2750" spc="-105"/>
              <a:t>Asset</a:t>
            </a:r>
            <a:r>
              <a:rPr dirty="0" sz="2750" spc="-70"/>
              <a:t> </a:t>
            </a:r>
            <a:r>
              <a:rPr dirty="0" sz="2750" spc="-65"/>
              <a:t>Based, </a:t>
            </a:r>
            <a:r>
              <a:rPr dirty="0" sz="2750" spc="-75"/>
              <a:t>Community</a:t>
            </a:r>
            <a:r>
              <a:rPr dirty="0" sz="2750" spc="-65"/>
              <a:t> </a:t>
            </a:r>
            <a:r>
              <a:rPr dirty="0" sz="2750" spc="-114"/>
              <a:t>Engaged</a:t>
            </a:r>
            <a:r>
              <a:rPr dirty="0" sz="2750" spc="-65"/>
              <a:t> </a:t>
            </a:r>
            <a:r>
              <a:rPr dirty="0" sz="2750" spc="-10"/>
              <a:t>Approach </a:t>
            </a:r>
            <a:r>
              <a:rPr dirty="0" sz="2750"/>
              <a:t>to</a:t>
            </a:r>
            <a:r>
              <a:rPr dirty="0" sz="2750" spc="-95"/>
              <a:t> </a:t>
            </a:r>
            <a:r>
              <a:rPr dirty="0" sz="2750" spc="-25"/>
              <a:t>Implementing</a:t>
            </a:r>
            <a:r>
              <a:rPr dirty="0" sz="2750" spc="-85"/>
              <a:t> </a:t>
            </a:r>
            <a:r>
              <a:rPr dirty="0" sz="2750"/>
              <a:t>a</a:t>
            </a:r>
            <a:r>
              <a:rPr dirty="0" sz="2750" spc="-80"/>
              <a:t> </a:t>
            </a:r>
            <a:r>
              <a:rPr dirty="0" sz="2750" spc="-75"/>
              <a:t>Community</a:t>
            </a:r>
            <a:r>
              <a:rPr dirty="0" sz="2750" spc="-85"/>
              <a:t> </a:t>
            </a:r>
            <a:r>
              <a:rPr dirty="0" sz="2750" spc="-265"/>
              <a:t>E-</a:t>
            </a:r>
            <a:r>
              <a:rPr dirty="0" sz="2750" spc="-35"/>
              <a:t>prescribing</a:t>
            </a:r>
            <a:r>
              <a:rPr dirty="0" sz="2750" spc="-85"/>
              <a:t> </a:t>
            </a:r>
            <a:r>
              <a:rPr dirty="0" sz="2750" spc="-50"/>
              <a:t>System</a:t>
            </a:r>
            <a:endParaRPr sz="2750"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96200" y="173217"/>
            <a:ext cx="1148473" cy="108347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83540" y="6373659"/>
            <a:ext cx="7646034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110"/>
              </a:lnSpc>
            </a:pPr>
            <a:r>
              <a:rPr dirty="0" sz="1800" spc="65">
                <a:solidFill>
                  <a:srgbClr val="FFFFFF"/>
                </a:solidFill>
                <a:latin typeface="Arial"/>
                <a:cs typeface="Arial"/>
              </a:rPr>
              <a:t>©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35">
                <a:solidFill>
                  <a:srgbClr val="FFFFFF"/>
                </a:solidFill>
                <a:latin typeface="Arial"/>
                <a:cs typeface="Arial"/>
              </a:rPr>
              <a:t>ST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Lindau,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5">
                <a:solidFill>
                  <a:srgbClr val="FFFFFF"/>
                </a:solidFill>
                <a:latin typeface="Arial"/>
                <a:cs typeface="Arial"/>
              </a:rPr>
              <a:t>UChicago,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2019.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Please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contact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u="sng" sz="1800" spc="-7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4"/>
              </a:rPr>
              <a:t>slindau@uchicago.edu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90">
                <a:solidFill>
                  <a:srgbClr val="FFFFFF"/>
                </a:solidFill>
                <a:latin typeface="Arial"/>
                <a:cs typeface="Arial"/>
              </a:rPr>
              <a:t>re-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use.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90451" y="128175"/>
            <a:ext cx="7719059" cy="683260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sz="4300"/>
              <a:t>Self</a:t>
            </a:r>
            <a:r>
              <a:rPr dirty="0" sz="4300" spc="240"/>
              <a:t> </a:t>
            </a:r>
            <a:r>
              <a:rPr dirty="0" sz="4300"/>
              <a:t>Management</a:t>
            </a:r>
            <a:r>
              <a:rPr dirty="0" sz="4300" spc="235"/>
              <a:t> </a:t>
            </a:r>
            <a:r>
              <a:rPr dirty="0" sz="4300" spc="-10"/>
              <a:t>Framework</a:t>
            </a:r>
            <a:r>
              <a:rPr dirty="0" baseline="27100" sz="3075" spc="-15"/>
              <a:t>1,2</a:t>
            </a:r>
            <a:endParaRPr baseline="27100" sz="3075"/>
          </a:p>
        </p:txBody>
      </p:sp>
      <p:sp>
        <p:nvSpPr>
          <p:cNvPr id="3" name="object 3"/>
          <p:cNvSpPr txBox="1"/>
          <p:nvPr/>
        </p:nvSpPr>
        <p:spPr>
          <a:xfrm>
            <a:off x="2902972" y="2885397"/>
            <a:ext cx="1114425" cy="13341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09550">
              <a:lnSpc>
                <a:spcPct val="117000"/>
              </a:lnSpc>
              <a:spcBef>
                <a:spcPts val="100"/>
              </a:spcBef>
            </a:pPr>
            <a:r>
              <a:rPr dirty="0" sz="1300" spc="-10" b="1">
                <a:latin typeface="Arial"/>
                <a:cs typeface="Arial"/>
              </a:rPr>
              <a:t>Knowledge </a:t>
            </a:r>
            <a:r>
              <a:rPr dirty="0" sz="1200" i="1">
                <a:latin typeface="Arial"/>
                <a:cs typeface="Arial"/>
              </a:rPr>
              <a:t>“I</a:t>
            </a:r>
            <a:r>
              <a:rPr dirty="0" sz="1200" spc="-5" i="1">
                <a:latin typeface="Arial"/>
                <a:cs typeface="Arial"/>
              </a:rPr>
              <a:t> </a:t>
            </a:r>
            <a:r>
              <a:rPr dirty="0" sz="1200" spc="-20" i="1">
                <a:latin typeface="Arial"/>
                <a:cs typeface="Arial"/>
              </a:rPr>
              <a:t>have </a:t>
            </a:r>
            <a:r>
              <a:rPr dirty="0" sz="1200" spc="-10" i="1">
                <a:latin typeface="Arial"/>
                <a:cs typeface="Arial"/>
              </a:rPr>
              <a:t>knowledge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17500"/>
              </a:lnSpc>
              <a:spcBef>
                <a:spcPts val="10"/>
              </a:spcBef>
            </a:pPr>
            <a:r>
              <a:rPr dirty="0" sz="1200" i="1">
                <a:latin typeface="Arial"/>
                <a:cs typeface="Arial"/>
              </a:rPr>
              <a:t>about</a:t>
            </a:r>
            <a:r>
              <a:rPr dirty="0" sz="1200" spc="-25" i="1">
                <a:latin typeface="Arial"/>
                <a:cs typeface="Arial"/>
              </a:rPr>
              <a:t> </a:t>
            </a:r>
            <a:r>
              <a:rPr dirty="0" sz="1200" spc="-10" i="1">
                <a:latin typeface="Arial"/>
                <a:cs typeface="Arial"/>
              </a:rPr>
              <a:t>resources </a:t>
            </a:r>
            <a:r>
              <a:rPr dirty="0" sz="1200" i="1">
                <a:latin typeface="Arial"/>
                <a:cs typeface="Arial"/>
              </a:rPr>
              <a:t>in</a:t>
            </a:r>
            <a:r>
              <a:rPr dirty="0" sz="1200" spc="-10" i="1">
                <a:latin typeface="Arial"/>
                <a:cs typeface="Arial"/>
              </a:rPr>
              <a:t> </a:t>
            </a:r>
            <a:r>
              <a:rPr dirty="0" sz="1200" spc="-35" i="1">
                <a:latin typeface="Arial"/>
                <a:cs typeface="Arial"/>
              </a:rPr>
              <a:t>my </a:t>
            </a:r>
            <a:r>
              <a:rPr dirty="0" sz="1200" spc="-10" i="1">
                <a:latin typeface="Arial"/>
                <a:cs typeface="Arial"/>
              </a:rPr>
              <a:t>community”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84464" y="2885397"/>
            <a:ext cx="1098550" cy="1117600"/>
          </a:xfrm>
          <a:prstGeom prst="rect">
            <a:avLst/>
          </a:prstGeom>
        </p:spPr>
        <p:txBody>
          <a:bodyPr wrap="square" lIns="0" tIns="463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dirty="0" sz="1300" spc="-10" b="1">
                <a:latin typeface="Arial"/>
                <a:cs typeface="Arial"/>
              </a:rPr>
              <a:t>Beliefs</a:t>
            </a:r>
            <a:endParaRPr sz="1300">
              <a:latin typeface="Arial"/>
              <a:cs typeface="Arial"/>
            </a:endParaRPr>
          </a:p>
          <a:p>
            <a:pPr marL="12700" marR="5080">
              <a:lnSpc>
                <a:spcPts val="1700"/>
              </a:lnSpc>
              <a:spcBef>
                <a:spcPts val="80"/>
              </a:spcBef>
            </a:pPr>
            <a:r>
              <a:rPr dirty="0" sz="1200" i="1">
                <a:latin typeface="Arial"/>
                <a:cs typeface="Arial"/>
              </a:rPr>
              <a:t>“I</a:t>
            </a:r>
            <a:r>
              <a:rPr dirty="0" sz="1200" spc="-1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have</a:t>
            </a:r>
            <a:r>
              <a:rPr dirty="0" sz="1200" spc="-15" i="1">
                <a:latin typeface="Arial"/>
                <a:cs typeface="Arial"/>
              </a:rPr>
              <a:t> </a:t>
            </a:r>
            <a:r>
              <a:rPr dirty="0" sz="1200" spc="-10" i="1">
                <a:latin typeface="Arial"/>
                <a:cs typeface="Arial"/>
              </a:rPr>
              <a:t>enough </a:t>
            </a:r>
            <a:r>
              <a:rPr dirty="0" sz="1200" i="1">
                <a:latin typeface="Arial"/>
                <a:cs typeface="Arial"/>
              </a:rPr>
              <a:t>resources</a:t>
            </a:r>
            <a:r>
              <a:rPr dirty="0" sz="1200" spc="-2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in</a:t>
            </a:r>
            <a:r>
              <a:rPr dirty="0" sz="1200" spc="-25" i="1">
                <a:latin typeface="Arial"/>
                <a:cs typeface="Arial"/>
              </a:rPr>
              <a:t> my</a:t>
            </a:r>
            <a:endParaRPr sz="1200">
              <a:latin typeface="Arial"/>
              <a:cs typeface="Arial"/>
            </a:endParaRPr>
          </a:p>
          <a:p>
            <a:pPr marL="12700" marR="23495">
              <a:lnSpc>
                <a:spcPts val="1680"/>
              </a:lnSpc>
              <a:spcBef>
                <a:spcPts val="25"/>
              </a:spcBef>
            </a:pPr>
            <a:r>
              <a:rPr dirty="0" sz="1200" i="1">
                <a:latin typeface="Arial"/>
                <a:cs typeface="Arial"/>
              </a:rPr>
              <a:t>community</a:t>
            </a:r>
            <a:r>
              <a:rPr dirty="0" sz="1200" spc="-40" i="1">
                <a:latin typeface="Arial"/>
                <a:cs typeface="Arial"/>
              </a:rPr>
              <a:t> </a:t>
            </a:r>
            <a:r>
              <a:rPr dirty="0" sz="1200" spc="-25" i="1">
                <a:latin typeface="Arial"/>
                <a:cs typeface="Arial"/>
              </a:rPr>
              <a:t>to </a:t>
            </a:r>
            <a:r>
              <a:rPr dirty="0" sz="1200" i="1">
                <a:latin typeface="Arial"/>
                <a:cs typeface="Arial"/>
              </a:rPr>
              <a:t>manage</a:t>
            </a:r>
            <a:r>
              <a:rPr dirty="0" sz="1200" spc="-25" i="1">
                <a:latin typeface="Arial"/>
                <a:cs typeface="Arial"/>
              </a:rPr>
              <a:t> </a:t>
            </a:r>
            <a:r>
              <a:rPr dirty="0" sz="1200" spc="-10" i="1">
                <a:latin typeface="Arial"/>
                <a:cs typeface="Arial"/>
              </a:rPr>
              <a:t>health”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36717" y="2601912"/>
            <a:ext cx="1580515" cy="21170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87960" indent="-635">
              <a:lnSpc>
                <a:spcPct val="115399"/>
              </a:lnSpc>
              <a:spcBef>
                <a:spcPts val="100"/>
              </a:spcBef>
            </a:pPr>
            <a:r>
              <a:rPr dirty="0" sz="1300" spc="-10" b="1">
                <a:latin typeface="Arial"/>
                <a:cs typeface="Arial"/>
              </a:rPr>
              <a:t>Self-Management Behaviors</a:t>
            </a:r>
            <a:endParaRPr sz="1300">
              <a:latin typeface="Arial"/>
              <a:cs typeface="Arial"/>
            </a:endParaRPr>
          </a:p>
          <a:p>
            <a:pPr marL="12700" marR="325120">
              <a:lnSpc>
                <a:spcPct val="118300"/>
              </a:lnSpc>
              <a:spcBef>
                <a:spcPts val="75"/>
              </a:spcBef>
            </a:pPr>
            <a:r>
              <a:rPr dirty="0" sz="1200" i="1">
                <a:latin typeface="Arial"/>
                <a:cs typeface="Arial"/>
              </a:rPr>
              <a:t>“I</a:t>
            </a:r>
            <a:r>
              <a:rPr dirty="0" sz="1200" spc="-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will</a:t>
            </a:r>
            <a:r>
              <a:rPr dirty="0" sz="1200" spc="-1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use</a:t>
            </a:r>
            <a:r>
              <a:rPr dirty="0" sz="1200" spc="-1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this</a:t>
            </a:r>
            <a:r>
              <a:rPr dirty="0" sz="1200" spc="-10" i="1">
                <a:latin typeface="Arial"/>
                <a:cs typeface="Arial"/>
              </a:rPr>
              <a:t> </a:t>
            </a:r>
            <a:r>
              <a:rPr dirty="0" sz="1200" spc="-25" i="1">
                <a:latin typeface="Arial"/>
                <a:cs typeface="Arial"/>
              </a:rPr>
              <a:t>new </a:t>
            </a:r>
            <a:r>
              <a:rPr dirty="0" sz="1200" i="1">
                <a:latin typeface="Arial"/>
                <a:cs typeface="Arial"/>
              </a:rPr>
              <a:t>resource</a:t>
            </a:r>
            <a:r>
              <a:rPr dirty="0" sz="1200" spc="-3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to</a:t>
            </a:r>
            <a:r>
              <a:rPr dirty="0" sz="1200" spc="-25" i="1">
                <a:latin typeface="Arial"/>
                <a:cs typeface="Arial"/>
              </a:rPr>
              <a:t> </a:t>
            </a:r>
            <a:r>
              <a:rPr dirty="0" sz="1200" spc="-20" i="1">
                <a:latin typeface="Arial"/>
                <a:cs typeface="Arial"/>
              </a:rPr>
              <a:t>lose </a:t>
            </a:r>
            <a:r>
              <a:rPr dirty="0" sz="1200" spc="-10" i="1">
                <a:latin typeface="Arial"/>
                <a:cs typeface="Arial"/>
              </a:rPr>
              <a:t>weight”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</a:pPr>
            <a:r>
              <a:rPr dirty="0" sz="1300" b="1">
                <a:latin typeface="Arial"/>
                <a:cs typeface="Arial"/>
              </a:rPr>
              <a:t>Caring</a:t>
            </a:r>
            <a:r>
              <a:rPr dirty="0" sz="1300" spc="-40" b="1">
                <a:latin typeface="Arial"/>
                <a:cs typeface="Arial"/>
              </a:rPr>
              <a:t> </a:t>
            </a:r>
            <a:r>
              <a:rPr dirty="0" sz="1300" spc="-10" b="1">
                <a:latin typeface="Arial"/>
                <a:cs typeface="Arial"/>
              </a:rPr>
              <a:t>Behaviors</a:t>
            </a:r>
            <a:endParaRPr sz="1300">
              <a:latin typeface="Arial"/>
              <a:cs typeface="Arial"/>
            </a:endParaRPr>
          </a:p>
          <a:p>
            <a:pPr marL="12700" marR="5080">
              <a:lnSpc>
                <a:spcPts val="1700"/>
              </a:lnSpc>
              <a:spcBef>
                <a:spcPts val="80"/>
              </a:spcBef>
            </a:pPr>
            <a:r>
              <a:rPr dirty="0" sz="1200" i="1">
                <a:latin typeface="Arial"/>
                <a:cs typeface="Arial"/>
              </a:rPr>
              <a:t>“I</a:t>
            </a:r>
            <a:r>
              <a:rPr dirty="0" sz="1200" spc="-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will</a:t>
            </a:r>
            <a:r>
              <a:rPr dirty="0" sz="1200" spc="-1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use</a:t>
            </a:r>
            <a:r>
              <a:rPr dirty="0" sz="1200" spc="-1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this</a:t>
            </a:r>
            <a:r>
              <a:rPr dirty="0" sz="1200" spc="-10" i="1">
                <a:latin typeface="Arial"/>
                <a:cs typeface="Arial"/>
              </a:rPr>
              <a:t> </a:t>
            </a:r>
            <a:r>
              <a:rPr dirty="0" sz="1200" spc="-25" i="1">
                <a:latin typeface="Arial"/>
                <a:cs typeface="Arial"/>
              </a:rPr>
              <a:t>new </a:t>
            </a:r>
            <a:r>
              <a:rPr dirty="0" sz="1200" i="1">
                <a:latin typeface="Arial"/>
                <a:cs typeface="Arial"/>
              </a:rPr>
              <a:t>resource</a:t>
            </a:r>
            <a:r>
              <a:rPr dirty="0" sz="1200" spc="-5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information</a:t>
            </a:r>
            <a:r>
              <a:rPr dirty="0" sz="1200" spc="-45" i="1">
                <a:latin typeface="Arial"/>
                <a:cs typeface="Arial"/>
              </a:rPr>
              <a:t> </a:t>
            </a:r>
            <a:r>
              <a:rPr dirty="0" sz="1200" spc="-25" i="1">
                <a:latin typeface="Arial"/>
                <a:cs typeface="Arial"/>
              </a:rPr>
              <a:t>to </a:t>
            </a:r>
            <a:r>
              <a:rPr dirty="0" sz="1200" i="1">
                <a:latin typeface="Arial"/>
                <a:cs typeface="Arial"/>
              </a:rPr>
              <a:t>help</a:t>
            </a:r>
            <a:r>
              <a:rPr dirty="0" sz="1200" spc="-20" i="1">
                <a:latin typeface="Arial"/>
                <a:cs typeface="Arial"/>
              </a:rPr>
              <a:t> </a:t>
            </a:r>
            <a:r>
              <a:rPr dirty="0" sz="1200" spc="-10" i="1">
                <a:latin typeface="Arial"/>
                <a:cs typeface="Arial"/>
              </a:rPr>
              <a:t>others.”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1220469"/>
            <a:ext cx="9120505" cy="1153795"/>
          </a:xfrm>
          <a:custGeom>
            <a:avLst/>
            <a:gdLst/>
            <a:ahLst/>
            <a:cxnLst/>
            <a:rect l="l" t="t" r="r" b="b"/>
            <a:pathLst>
              <a:path w="9120505" h="1153795">
                <a:moveTo>
                  <a:pt x="2108390" y="576681"/>
                </a:moveTo>
                <a:lnTo>
                  <a:pt x="1352397" y="0"/>
                </a:lnTo>
                <a:lnTo>
                  <a:pt x="1352397" y="178358"/>
                </a:lnTo>
                <a:lnTo>
                  <a:pt x="0" y="178358"/>
                </a:lnTo>
                <a:lnTo>
                  <a:pt x="446760" y="576681"/>
                </a:lnTo>
                <a:lnTo>
                  <a:pt x="0" y="975106"/>
                </a:lnTo>
                <a:lnTo>
                  <a:pt x="1352397" y="975106"/>
                </a:lnTo>
                <a:lnTo>
                  <a:pt x="1352397" y="1153464"/>
                </a:lnTo>
                <a:lnTo>
                  <a:pt x="2108390" y="576681"/>
                </a:lnTo>
                <a:close/>
              </a:path>
              <a:path w="9120505" h="1153795">
                <a:moveTo>
                  <a:pt x="3861879" y="576681"/>
                </a:moveTo>
                <a:lnTo>
                  <a:pt x="3105886" y="0"/>
                </a:lnTo>
                <a:lnTo>
                  <a:pt x="3105886" y="178358"/>
                </a:lnTo>
                <a:lnTo>
                  <a:pt x="1753476" y="178358"/>
                </a:lnTo>
                <a:lnTo>
                  <a:pt x="2200249" y="576681"/>
                </a:lnTo>
                <a:lnTo>
                  <a:pt x="1753476" y="975106"/>
                </a:lnTo>
                <a:lnTo>
                  <a:pt x="3105886" y="975106"/>
                </a:lnTo>
                <a:lnTo>
                  <a:pt x="3105886" y="1153464"/>
                </a:lnTo>
                <a:lnTo>
                  <a:pt x="3861879" y="576681"/>
                </a:lnTo>
                <a:close/>
              </a:path>
              <a:path w="9120505" h="1153795">
                <a:moveTo>
                  <a:pt x="5622683" y="576681"/>
                </a:moveTo>
                <a:lnTo>
                  <a:pt x="4866691" y="0"/>
                </a:lnTo>
                <a:lnTo>
                  <a:pt x="4866691" y="178358"/>
                </a:lnTo>
                <a:lnTo>
                  <a:pt x="3514280" y="178358"/>
                </a:lnTo>
                <a:lnTo>
                  <a:pt x="3961053" y="576681"/>
                </a:lnTo>
                <a:lnTo>
                  <a:pt x="3514280" y="975106"/>
                </a:lnTo>
                <a:lnTo>
                  <a:pt x="4866691" y="975106"/>
                </a:lnTo>
                <a:lnTo>
                  <a:pt x="4866691" y="1153464"/>
                </a:lnTo>
                <a:lnTo>
                  <a:pt x="5622683" y="576681"/>
                </a:lnTo>
                <a:close/>
              </a:path>
              <a:path w="9120505" h="1153795">
                <a:moveTo>
                  <a:pt x="7376782" y="576681"/>
                </a:moveTo>
                <a:lnTo>
                  <a:pt x="6620789" y="0"/>
                </a:lnTo>
                <a:lnTo>
                  <a:pt x="6620789" y="178358"/>
                </a:lnTo>
                <a:lnTo>
                  <a:pt x="5268379" y="178358"/>
                </a:lnTo>
                <a:lnTo>
                  <a:pt x="5715152" y="576681"/>
                </a:lnTo>
                <a:lnTo>
                  <a:pt x="5268379" y="975106"/>
                </a:lnTo>
                <a:lnTo>
                  <a:pt x="6620789" y="975106"/>
                </a:lnTo>
                <a:lnTo>
                  <a:pt x="6620789" y="1153464"/>
                </a:lnTo>
                <a:lnTo>
                  <a:pt x="7376782" y="576681"/>
                </a:lnTo>
                <a:close/>
              </a:path>
              <a:path w="9120505" h="1153795">
                <a:moveTo>
                  <a:pt x="9119933" y="576681"/>
                </a:moveTo>
                <a:lnTo>
                  <a:pt x="8363940" y="0"/>
                </a:lnTo>
                <a:lnTo>
                  <a:pt x="8363940" y="178358"/>
                </a:lnTo>
                <a:lnTo>
                  <a:pt x="7011530" y="178358"/>
                </a:lnTo>
                <a:lnTo>
                  <a:pt x="7458303" y="576681"/>
                </a:lnTo>
                <a:lnTo>
                  <a:pt x="7011530" y="975106"/>
                </a:lnTo>
                <a:lnTo>
                  <a:pt x="8363940" y="975106"/>
                </a:lnTo>
                <a:lnTo>
                  <a:pt x="8363940" y="1153464"/>
                </a:lnTo>
                <a:lnTo>
                  <a:pt x="9119933" y="57668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604817" y="1559559"/>
            <a:ext cx="835025" cy="415925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12700" marR="5080">
              <a:lnSpc>
                <a:spcPts val="1510"/>
              </a:lnSpc>
              <a:spcBef>
                <a:spcPts val="190"/>
              </a:spcBef>
            </a:pPr>
            <a:r>
              <a:rPr dirty="0" sz="1300" spc="-10" b="1">
                <a:latin typeface="Arial"/>
                <a:cs typeface="Arial"/>
              </a:rPr>
              <a:t>Distal Outcomes</a:t>
            </a:r>
            <a:endParaRPr sz="13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093476" y="1545907"/>
            <a:ext cx="1204595" cy="407670"/>
          </a:xfrm>
          <a:custGeom>
            <a:avLst/>
            <a:gdLst/>
            <a:ahLst/>
            <a:cxnLst/>
            <a:rect l="l" t="t" r="r" b="b"/>
            <a:pathLst>
              <a:path w="1204595" h="407669">
                <a:moveTo>
                  <a:pt x="1203998" y="0"/>
                </a:moveTo>
                <a:lnTo>
                  <a:pt x="0" y="0"/>
                </a:lnTo>
                <a:lnTo>
                  <a:pt x="0" y="407415"/>
                </a:lnTo>
                <a:lnTo>
                  <a:pt x="1203998" y="407415"/>
                </a:lnTo>
                <a:lnTo>
                  <a:pt x="120399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107564" y="1559559"/>
            <a:ext cx="835025" cy="415925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12700" marR="5080">
              <a:lnSpc>
                <a:spcPts val="1510"/>
              </a:lnSpc>
              <a:spcBef>
                <a:spcPts val="190"/>
              </a:spcBef>
            </a:pPr>
            <a:r>
              <a:rPr dirty="0" sz="1300" spc="-10" b="1">
                <a:latin typeface="Arial"/>
                <a:cs typeface="Arial"/>
              </a:rPr>
              <a:t>Proximal Outcomes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327338" y="1645361"/>
            <a:ext cx="1129665" cy="289560"/>
          </a:xfrm>
          <a:custGeom>
            <a:avLst/>
            <a:gdLst/>
            <a:ahLst/>
            <a:cxnLst/>
            <a:rect l="l" t="t" r="r" b="b"/>
            <a:pathLst>
              <a:path w="1129664" h="289560">
                <a:moveTo>
                  <a:pt x="1129233" y="0"/>
                </a:moveTo>
                <a:lnTo>
                  <a:pt x="0" y="0"/>
                </a:lnTo>
                <a:lnTo>
                  <a:pt x="0" y="288937"/>
                </a:lnTo>
                <a:lnTo>
                  <a:pt x="1129233" y="288937"/>
                </a:lnTo>
                <a:lnTo>
                  <a:pt x="1129233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341421" y="1660144"/>
            <a:ext cx="852169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0" b="1">
                <a:latin typeface="Arial"/>
                <a:cs typeface="Arial"/>
              </a:rPr>
              <a:t>Processes</a:t>
            </a:r>
            <a:endParaRPr sz="13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35190" y="1573364"/>
            <a:ext cx="1169670" cy="433070"/>
          </a:xfrm>
          <a:custGeom>
            <a:avLst/>
            <a:gdLst/>
            <a:ahLst/>
            <a:cxnLst/>
            <a:rect l="l" t="t" r="r" b="b"/>
            <a:pathLst>
              <a:path w="1169670" h="433069">
                <a:moveTo>
                  <a:pt x="1169644" y="0"/>
                </a:moveTo>
                <a:lnTo>
                  <a:pt x="0" y="0"/>
                </a:lnTo>
                <a:lnTo>
                  <a:pt x="0" y="432930"/>
                </a:lnTo>
                <a:lnTo>
                  <a:pt x="1169644" y="432930"/>
                </a:lnTo>
                <a:lnTo>
                  <a:pt x="1169644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549281" y="1586991"/>
            <a:ext cx="955675" cy="415925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12700" marR="5080">
              <a:lnSpc>
                <a:spcPts val="1510"/>
              </a:lnSpc>
              <a:spcBef>
                <a:spcPts val="190"/>
              </a:spcBef>
            </a:pPr>
            <a:r>
              <a:rPr dirty="0" sz="1300" spc="-10" b="1">
                <a:latin typeface="Arial"/>
                <a:cs typeface="Arial"/>
              </a:rPr>
              <a:t>Facilitators, Barriers</a:t>
            </a:r>
            <a:endParaRPr sz="13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836627" y="1545907"/>
            <a:ext cx="1280795" cy="407670"/>
          </a:xfrm>
          <a:custGeom>
            <a:avLst/>
            <a:gdLst/>
            <a:ahLst/>
            <a:cxnLst/>
            <a:rect l="l" t="t" r="r" b="b"/>
            <a:pathLst>
              <a:path w="1280795" h="407669">
                <a:moveTo>
                  <a:pt x="1280668" y="0"/>
                </a:moveTo>
                <a:lnTo>
                  <a:pt x="0" y="0"/>
                </a:lnTo>
                <a:lnTo>
                  <a:pt x="0" y="407415"/>
                </a:lnTo>
                <a:lnTo>
                  <a:pt x="1280668" y="407415"/>
                </a:lnTo>
                <a:lnTo>
                  <a:pt x="128066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5850716" y="1559559"/>
            <a:ext cx="1010285" cy="415925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12700" marR="5080">
              <a:lnSpc>
                <a:spcPts val="1510"/>
              </a:lnSpc>
              <a:spcBef>
                <a:spcPts val="190"/>
              </a:spcBef>
            </a:pPr>
            <a:r>
              <a:rPr dirty="0" sz="1300" spc="-10" b="1">
                <a:latin typeface="Arial"/>
                <a:cs typeface="Arial"/>
              </a:rPr>
              <a:t>Intermediate Outcomes</a:t>
            </a:r>
            <a:endParaRPr sz="13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43523" y="2852430"/>
            <a:ext cx="890269" cy="1259840"/>
          </a:xfrm>
          <a:prstGeom prst="rect">
            <a:avLst/>
          </a:prstGeom>
        </p:spPr>
        <p:txBody>
          <a:bodyPr wrap="square" lIns="0" tIns="79375" rIns="0" bIns="0" rtlCol="0" vert="horz">
            <a:spAutoFit/>
          </a:bodyPr>
          <a:lstStyle/>
          <a:p>
            <a:pPr marL="17145" indent="-5080">
              <a:lnSpc>
                <a:spcPct val="100000"/>
              </a:lnSpc>
              <a:spcBef>
                <a:spcPts val="625"/>
              </a:spcBef>
            </a:pPr>
            <a:r>
              <a:rPr dirty="0" sz="1300" spc="-10" b="1">
                <a:solidFill>
                  <a:srgbClr val="941100"/>
                </a:solidFill>
                <a:latin typeface="Arial"/>
                <a:cs typeface="Arial"/>
              </a:rPr>
              <a:t>HealtheRx</a:t>
            </a:r>
            <a:endParaRPr sz="1300">
              <a:latin typeface="Arial"/>
              <a:cs typeface="Arial"/>
            </a:endParaRPr>
          </a:p>
          <a:p>
            <a:pPr marL="17145" marR="5080">
              <a:lnSpc>
                <a:spcPct val="99200"/>
              </a:lnSpc>
              <a:spcBef>
                <a:spcPts val="495"/>
              </a:spcBef>
            </a:pPr>
            <a:r>
              <a:rPr dirty="0" sz="1200">
                <a:latin typeface="Arial"/>
                <a:cs typeface="Arial"/>
              </a:rPr>
              <a:t>Delivery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of </a:t>
            </a:r>
            <a:r>
              <a:rPr dirty="0" sz="1200" spc="-10">
                <a:latin typeface="Arial"/>
                <a:cs typeface="Arial"/>
              </a:rPr>
              <a:t>personalized information about resources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3713" y="2897695"/>
            <a:ext cx="934719" cy="5073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1500"/>
              </a:lnSpc>
              <a:spcBef>
                <a:spcPts val="100"/>
              </a:spcBef>
            </a:pPr>
            <a:r>
              <a:rPr dirty="0" sz="1300" spc="-10" b="1">
                <a:latin typeface="Arial"/>
                <a:cs typeface="Arial"/>
              </a:rPr>
              <a:t>Community assets</a:t>
            </a:r>
            <a:endParaRPr sz="13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636746" y="4918354"/>
            <a:ext cx="1248410" cy="922655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2700" marR="5080">
              <a:lnSpc>
                <a:spcPct val="118000"/>
              </a:lnSpc>
              <a:spcBef>
                <a:spcPts val="60"/>
              </a:spcBef>
            </a:pPr>
            <a:r>
              <a:rPr dirty="0" sz="1300" b="1">
                <a:latin typeface="Arial"/>
                <a:cs typeface="Arial"/>
              </a:rPr>
              <a:t>Mental</a:t>
            </a:r>
            <a:r>
              <a:rPr dirty="0" sz="1300" spc="-40" b="1">
                <a:latin typeface="Arial"/>
                <a:cs typeface="Arial"/>
              </a:rPr>
              <a:t> </a:t>
            </a:r>
            <a:r>
              <a:rPr dirty="0" sz="1300" spc="-25" b="1">
                <a:latin typeface="Arial"/>
                <a:cs typeface="Arial"/>
              </a:rPr>
              <a:t>and </a:t>
            </a:r>
            <a:r>
              <a:rPr dirty="0" sz="1300" b="1">
                <a:latin typeface="Arial"/>
                <a:cs typeface="Arial"/>
              </a:rPr>
              <a:t>Physical</a:t>
            </a:r>
            <a:r>
              <a:rPr dirty="0" sz="1300" spc="-55" b="1">
                <a:latin typeface="Arial"/>
                <a:cs typeface="Arial"/>
              </a:rPr>
              <a:t> </a:t>
            </a:r>
            <a:r>
              <a:rPr dirty="0" sz="1300" spc="-10" b="1">
                <a:latin typeface="Arial"/>
                <a:cs typeface="Arial"/>
              </a:rPr>
              <a:t>Health </a:t>
            </a:r>
            <a:r>
              <a:rPr dirty="0" sz="1200" spc="-10">
                <a:latin typeface="Arial"/>
                <a:cs typeface="Arial"/>
              </a:rPr>
              <a:t>SF-</a:t>
            </a:r>
            <a:r>
              <a:rPr dirty="0" sz="1200">
                <a:latin typeface="Arial"/>
                <a:cs typeface="Arial"/>
              </a:rPr>
              <a:t>12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MCS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and PCS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185536" y="4266141"/>
            <a:ext cx="1193165" cy="1117600"/>
          </a:xfrm>
          <a:prstGeom prst="rect">
            <a:avLst/>
          </a:prstGeom>
        </p:spPr>
        <p:txBody>
          <a:bodyPr wrap="square" lIns="0" tIns="463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dirty="0" sz="1300" spc="-10" b="1">
                <a:latin typeface="Arial"/>
                <a:cs typeface="Arial"/>
              </a:rPr>
              <a:t>Confidence</a:t>
            </a:r>
            <a:endParaRPr sz="1300">
              <a:latin typeface="Arial"/>
              <a:cs typeface="Arial"/>
            </a:endParaRPr>
          </a:p>
          <a:p>
            <a:pPr marL="12700" marR="5080">
              <a:lnSpc>
                <a:spcPct val="116700"/>
              </a:lnSpc>
            </a:pPr>
            <a:r>
              <a:rPr dirty="0" sz="1200" i="1">
                <a:latin typeface="Arial"/>
                <a:cs typeface="Arial"/>
              </a:rPr>
              <a:t>“I</a:t>
            </a:r>
            <a:r>
              <a:rPr dirty="0" sz="1200" spc="-2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am</a:t>
            </a:r>
            <a:r>
              <a:rPr dirty="0" sz="1200" spc="-2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confident</a:t>
            </a:r>
            <a:r>
              <a:rPr dirty="0" sz="1200" spc="-15" i="1">
                <a:latin typeface="Arial"/>
                <a:cs typeface="Arial"/>
              </a:rPr>
              <a:t> </a:t>
            </a:r>
            <a:r>
              <a:rPr dirty="0" sz="1200" spc="-25" i="1">
                <a:latin typeface="Arial"/>
                <a:cs typeface="Arial"/>
              </a:rPr>
              <a:t>in </a:t>
            </a:r>
            <a:r>
              <a:rPr dirty="0" sz="1200" i="1">
                <a:latin typeface="Arial"/>
                <a:cs typeface="Arial"/>
              </a:rPr>
              <a:t>my</a:t>
            </a:r>
            <a:r>
              <a:rPr dirty="0" sz="1200" spc="-2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ability</a:t>
            </a:r>
            <a:r>
              <a:rPr dirty="0" sz="1200" spc="-1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to</a:t>
            </a:r>
            <a:r>
              <a:rPr dirty="0" sz="1200" spc="-20" i="1">
                <a:latin typeface="Arial"/>
                <a:cs typeface="Arial"/>
              </a:rPr>
              <a:t> </a:t>
            </a:r>
            <a:r>
              <a:rPr dirty="0" sz="1200" spc="-25" i="1">
                <a:latin typeface="Arial"/>
                <a:cs typeface="Arial"/>
              </a:rPr>
              <a:t>get</a:t>
            </a:r>
            <a:endParaRPr sz="1200">
              <a:latin typeface="Arial"/>
              <a:cs typeface="Arial"/>
            </a:endParaRPr>
          </a:p>
          <a:p>
            <a:pPr marL="12700" marR="166370">
              <a:lnSpc>
                <a:spcPct val="118300"/>
              </a:lnSpc>
            </a:pPr>
            <a:r>
              <a:rPr dirty="0" sz="1200" i="1">
                <a:latin typeface="Arial"/>
                <a:cs typeface="Arial"/>
              </a:rPr>
              <a:t>the</a:t>
            </a:r>
            <a:r>
              <a:rPr dirty="0" sz="1200" spc="-3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resources</a:t>
            </a:r>
            <a:r>
              <a:rPr dirty="0" sz="1200" spc="-25" i="1">
                <a:latin typeface="Arial"/>
                <a:cs typeface="Arial"/>
              </a:rPr>
              <a:t> </a:t>
            </a:r>
            <a:r>
              <a:rPr dirty="0" sz="1200" spc="-50" i="1">
                <a:latin typeface="Arial"/>
                <a:cs typeface="Arial"/>
              </a:rPr>
              <a:t>I </a:t>
            </a:r>
            <a:r>
              <a:rPr dirty="0" sz="1200" spc="-10" i="1">
                <a:latin typeface="Arial"/>
                <a:cs typeface="Arial"/>
              </a:rPr>
              <a:t>need”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4071" y="5898540"/>
            <a:ext cx="7441565" cy="944880"/>
          </a:xfrm>
          <a:prstGeom prst="rect">
            <a:avLst/>
          </a:prstGeom>
        </p:spPr>
        <p:txBody>
          <a:bodyPr wrap="square" lIns="0" tIns="78105" rIns="0" bIns="0" rtlCol="0" vert="horz">
            <a:spAutoFit/>
          </a:bodyPr>
          <a:lstStyle/>
          <a:p>
            <a:pPr algn="r" marR="635000">
              <a:lnSpc>
                <a:spcPct val="100000"/>
              </a:lnSpc>
              <a:spcBef>
                <a:spcPts val="615"/>
              </a:spcBef>
            </a:pPr>
            <a:r>
              <a:rPr dirty="0" sz="1300" b="1">
                <a:latin typeface="Arial"/>
                <a:cs typeface="Arial"/>
              </a:rPr>
              <a:t>Healthcare</a:t>
            </a:r>
            <a:r>
              <a:rPr dirty="0" sz="1300" spc="-75" b="1">
                <a:latin typeface="Arial"/>
                <a:cs typeface="Arial"/>
              </a:rPr>
              <a:t> </a:t>
            </a:r>
            <a:r>
              <a:rPr dirty="0" sz="1300" spc="-20" b="1">
                <a:latin typeface="Arial"/>
                <a:cs typeface="Arial"/>
              </a:rPr>
              <a:t>cost</a:t>
            </a:r>
            <a:endParaRPr sz="13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395"/>
              </a:spcBef>
            </a:pPr>
            <a:r>
              <a:rPr dirty="0" baseline="23809" sz="1050">
                <a:latin typeface="Arial"/>
                <a:cs typeface="Arial"/>
              </a:rPr>
              <a:t>1</a:t>
            </a:r>
            <a:r>
              <a:rPr dirty="0" baseline="23809" sz="1050" spc="-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Grey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M,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Schulman-</a:t>
            </a:r>
            <a:r>
              <a:rPr dirty="0" sz="1000">
                <a:latin typeface="Arial"/>
                <a:cs typeface="Arial"/>
              </a:rPr>
              <a:t>Green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D,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Knafl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K,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Reynolds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NR.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revised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self-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family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management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framework.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Nurses</a:t>
            </a:r>
            <a:r>
              <a:rPr dirty="0" sz="1000" spc="-2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Outlook.</a:t>
            </a:r>
            <a:r>
              <a:rPr dirty="0" sz="1000" spc="-25" i="1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2015</a:t>
            </a:r>
            <a:endParaRPr sz="10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</a:pPr>
            <a:r>
              <a:rPr dirty="0" baseline="23809" sz="1050">
                <a:latin typeface="Arial"/>
                <a:cs typeface="Arial"/>
              </a:rPr>
              <a:t>2</a:t>
            </a:r>
            <a:r>
              <a:rPr dirty="0" baseline="23809" sz="1050" spc="-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Andersen,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R.M.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Revisitng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behavioral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model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access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medical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care: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does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it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matter?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J</a:t>
            </a:r>
            <a:r>
              <a:rPr dirty="0" sz="1000" spc="-2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Health</a:t>
            </a:r>
            <a:r>
              <a:rPr dirty="0" sz="1000" spc="-3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and</a:t>
            </a:r>
            <a:r>
              <a:rPr dirty="0" sz="1000" spc="-3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Social</a:t>
            </a:r>
            <a:r>
              <a:rPr dirty="0" sz="1000" spc="-2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Behavior.</a:t>
            </a:r>
            <a:r>
              <a:rPr dirty="0" sz="1000" spc="-25" i="1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1995</a:t>
            </a:r>
            <a:endParaRPr sz="1000">
              <a:latin typeface="Arial"/>
              <a:cs typeface="Arial"/>
            </a:endParaRPr>
          </a:p>
          <a:p>
            <a:pPr marL="103505">
              <a:lnSpc>
                <a:spcPct val="100000"/>
              </a:lnSpc>
              <a:spcBef>
                <a:spcPts val="204"/>
              </a:spcBef>
            </a:pPr>
            <a:r>
              <a:rPr dirty="0" sz="1800" spc="170">
                <a:latin typeface="Arial"/>
                <a:cs typeface="Arial"/>
              </a:rPr>
              <a:t>©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315">
                <a:latin typeface="Arial"/>
                <a:cs typeface="Arial"/>
              </a:rPr>
              <a:t>ST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Lindau,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135">
                <a:latin typeface="Arial"/>
                <a:cs typeface="Arial"/>
              </a:rPr>
              <a:t>UChicago,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85">
                <a:latin typeface="Arial"/>
                <a:cs typeface="Arial"/>
              </a:rPr>
              <a:t>2019.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150">
                <a:latin typeface="Arial"/>
                <a:cs typeface="Arial"/>
              </a:rPr>
              <a:t>Please</a:t>
            </a:r>
            <a:r>
              <a:rPr dirty="0" sz="1800" spc="-60">
                <a:latin typeface="Arial"/>
                <a:cs typeface="Arial"/>
              </a:rPr>
              <a:t> contact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u="sng" sz="1800" spc="-95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2"/>
              </a:rPr>
              <a:t>slindau@uchicago.edu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for</a:t>
            </a:r>
            <a:r>
              <a:rPr dirty="0" sz="1800" spc="-65">
                <a:latin typeface="Arial"/>
                <a:cs typeface="Arial"/>
              </a:rPr>
              <a:t> re-</a:t>
            </a:r>
            <a:r>
              <a:rPr dirty="0" sz="1800" spc="-20">
                <a:latin typeface="Arial"/>
                <a:cs typeface="Arial"/>
              </a:rPr>
              <a:t>use.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512970" y="3412680"/>
            <a:ext cx="1287145" cy="9525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dirty="0" sz="1300" b="1">
                <a:latin typeface="Arial"/>
                <a:cs typeface="Arial"/>
              </a:rPr>
              <a:t>Health</a:t>
            </a:r>
            <a:r>
              <a:rPr dirty="0" sz="1300" spc="-50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and</a:t>
            </a:r>
            <a:r>
              <a:rPr dirty="0" sz="1300" spc="-50" b="1">
                <a:latin typeface="Arial"/>
                <a:cs typeface="Arial"/>
              </a:rPr>
              <a:t> </a:t>
            </a:r>
            <a:r>
              <a:rPr dirty="0" sz="1300" spc="-20" b="1">
                <a:latin typeface="Arial"/>
                <a:cs typeface="Arial"/>
              </a:rPr>
              <a:t>well-</a:t>
            </a:r>
            <a:r>
              <a:rPr dirty="0" sz="1300" spc="-10" b="1">
                <a:latin typeface="Arial"/>
                <a:cs typeface="Arial"/>
              </a:rPr>
              <a:t>being</a:t>
            </a:r>
            <a:endParaRPr sz="1300">
              <a:latin typeface="Arial"/>
              <a:cs typeface="Arial"/>
            </a:endParaRPr>
          </a:p>
          <a:p>
            <a:pPr marL="12700" marR="170180">
              <a:lnSpc>
                <a:spcPct val="115399"/>
              </a:lnSpc>
              <a:spcBef>
                <a:spcPts val="95"/>
              </a:spcBef>
            </a:pPr>
            <a:r>
              <a:rPr dirty="0" sz="1300" b="1">
                <a:latin typeface="Arial"/>
                <a:cs typeface="Arial"/>
              </a:rPr>
              <a:t>of</a:t>
            </a:r>
            <a:r>
              <a:rPr dirty="0" sz="1300" spc="-5" b="1">
                <a:latin typeface="Arial"/>
                <a:cs typeface="Arial"/>
              </a:rPr>
              <a:t> </a:t>
            </a:r>
            <a:r>
              <a:rPr dirty="0" sz="1300" spc="-10" b="1">
                <a:latin typeface="Arial"/>
                <a:cs typeface="Arial"/>
              </a:rPr>
              <a:t>geographic population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3060852"/>
            <a:ext cx="4739640" cy="3012440"/>
          </a:xfrm>
          <a:prstGeom prst="rect">
            <a:avLst/>
          </a:prstGeom>
        </p:spPr>
        <p:txBody>
          <a:bodyPr wrap="square" lIns="0" tIns="94615" rIns="0" bIns="0" rtlCol="0" vert="horz">
            <a:spAutoFit/>
          </a:bodyPr>
          <a:lstStyle/>
          <a:p>
            <a:pPr marL="396240" indent="-383540">
              <a:lnSpc>
                <a:spcPct val="100000"/>
              </a:lnSpc>
              <a:spcBef>
                <a:spcPts val="745"/>
              </a:spcBef>
              <a:buAutoNum type="arabicPeriod"/>
              <a:tabLst>
                <a:tab pos="396240" algn="l"/>
              </a:tabLst>
            </a:pPr>
            <a:r>
              <a:rPr dirty="0" sz="2800" spc="-40">
                <a:latin typeface="Arial"/>
                <a:cs typeface="Arial"/>
              </a:rPr>
              <a:t>Better</a:t>
            </a:r>
            <a:r>
              <a:rPr dirty="0" sz="2800" spc="-15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Health</a:t>
            </a:r>
            <a:endParaRPr sz="2800">
              <a:latin typeface="Arial"/>
              <a:cs typeface="Arial"/>
            </a:endParaRPr>
          </a:p>
          <a:p>
            <a:pPr marL="396240" indent="-383540">
              <a:lnSpc>
                <a:spcPct val="100000"/>
              </a:lnSpc>
              <a:spcBef>
                <a:spcPts val="645"/>
              </a:spcBef>
              <a:buAutoNum type="arabicPeriod"/>
              <a:tabLst>
                <a:tab pos="396240" algn="l"/>
              </a:tabLst>
            </a:pPr>
            <a:r>
              <a:rPr dirty="0" sz="2800" spc="-40">
                <a:latin typeface="Arial"/>
                <a:cs typeface="Arial"/>
              </a:rPr>
              <a:t>Better</a:t>
            </a:r>
            <a:r>
              <a:rPr dirty="0" sz="2800" spc="-114">
                <a:latin typeface="Arial"/>
                <a:cs typeface="Arial"/>
              </a:rPr>
              <a:t> </a:t>
            </a:r>
            <a:r>
              <a:rPr dirty="0" sz="2800" spc="-70">
                <a:latin typeface="Arial"/>
                <a:cs typeface="Arial"/>
              </a:rPr>
              <a:t>Health</a:t>
            </a:r>
            <a:r>
              <a:rPr dirty="0" sz="2800" spc="-114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Care</a:t>
            </a:r>
            <a:endParaRPr sz="2800">
              <a:latin typeface="Arial"/>
              <a:cs typeface="Arial"/>
            </a:endParaRPr>
          </a:p>
          <a:p>
            <a:pPr marL="396240" indent="-383540">
              <a:lnSpc>
                <a:spcPct val="100000"/>
              </a:lnSpc>
              <a:spcBef>
                <a:spcPts val="745"/>
              </a:spcBef>
              <a:buAutoNum type="arabicPeriod"/>
              <a:tabLst>
                <a:tab pos="396240" algn="l"/>
              </a:tabLst>
            </a:pPr>
            <a:r>
              <a:rPr dirty="0" sz="2800" spc="-145">
                <a:latin typeface="Arial"/>
                <a:cs typeface="Arial"/>
              </a:rPr>
              <a:t>Lower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Costs</a:t>
            </a:r>
            <a:endParaRPr sz="2800">
              <a:latin typeface="Arial"/>
              <a:cs typeface="Arial"/>
            </a:endParaRPr>
          </a:p>
          <a:p>
            <a:pPr marL="395605" marR="5080" indent="-383540">
              <a:lnSpc>
                <a:spcPct val="100699"/>
              </a:lnSpc>
              <a:spcBef>
                <a:spcPts val="625"/>
              </a:spcBef>
              <a:buAutoNum type="arabicPeriod"/>
              <a:tabLst>
                <a:tab pos="396875" algn="l"/>
              </a:tabLst>
            </a:pPr>
            <a:r>
              <a:rPr dirty="0" sz="2800" spc="-114">
                <a:solidFill>
                  <a:srgbClr val="C00000"/>
                </a:solidFill>
                <a:latin typeface="Arial"/>
                <a:cs typeface="Arial"/>
              </a:rPr>
              <a:t>Promote</a:t>
            </a:r>
            <a:r>
              <a:rPr dirty="0" sz="2800" spc="-8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C00000"/>
                </a:solidFill>
                <a:latin typeface="Arial"/>
                <a:cs typeface="Arial"/>
              </a:rPr>
              <a:t>the</a:t>
            </a:r>
            <a:r>
              <a:rPr dirty="0" sz="2800" spc="-10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 spc="-90">
                <a:solidFill>
                  <a:srgbClr val="C00000"/>
                </a:solidFill>
                <a:latin typeface="Arial"/>
                <a:cs typeface="Arial"/>
              </a:rPr>
              <a:t>workforce </a:t>
            </a:r>
            <a:r>
              <a:rPr dirty="0" sz="2800">
                <a:solidFill>
                  <a:srgbClr val="C00000"/>
                </a:solidFill>
                <a:latin typeface="Arial"/>
                <a:cs typeface="Arial"/>
              </a:rPr>
              <a:t>of</a:t>
            </a:r>
            <a:r>
              <a:rPr dirty="0" sz="2800" spc="-9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dirty="0" sz="2800" spc="-25">
                <a:solidFill>
                  <a:srgbClr val="C00000"/>
                </a:solidFill>
                <a:latin typeface="Arial"/>
                <a:cs typeface="Arial"/>
              </a:rPr>
              <a:t>	</a:t>
            </a:r>
            <a:r>
              <a:rPr dirty="0" sz="2800" spc="-10">
                <a:solidFill>
                  <a:srgbClr val="C00000"/>
                </a:solidFill>
                <a:latin typeface="Arial"/>
                <a:cs typeface="Arial"/>
              </a:rPr>
              <a:t>future</a:t>
            </a:r>
            <a:endParaRPr sz="2800">
              <a:latin typeface="Arial"/>
              <a:cs typeface="Arial"/>
            </a:endParaRPr>
          </a:p>
          <a:p>
            <a:pPr marL="396240" indent="-383540">
              <a:lnSpc>
                <a:spcPct val="100000"/>
              </a:lnSpc>
              <a:spcBef>
                <a:spcPts val="645"/>
              </a:spcBef>
              <a:buAutoNum type="arabicPeriod"/>
              <a:tabLst>
                <a:tab pos="396240" algn="l"/>
              </a:tabLst>
            </a:pPr>
            <a:r>
              <a:rPr dirty="0" sz="2800" spc="-65">
                <a:latin typeface="Arial"/>
                <a:cs typeface="Arial"/>
              </a:rPr>
              <a:t>Sustainable</a:t>
            </a:r>
            <a:r>
              <a:rPr dirty="0" sz="2800" spc="-80">
                <a:latin typeface="Arial"/>
                <a:cs typeface="Arial"/>
              </a:rPr>
              <a:t> business</a:t>
            </a:r>
            <a:r>
              <a:rPr dirty="0" sz="2800" spc="-8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model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260692"/>
            <a:ext cx="8458200" cy="252856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580888" y="3925823"/>
            <a:ext cx="3213735" cy="2621280"/>
            <a:chOff x="5580888" y="3925823"/>
            <a:chExt cx="3213735" cy="262128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83382" y="4438620"/>
              <a:ext cx="3210669" cy="210787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80888" y="3925823"/>
              <a:ext cx="2103119" cy="47853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21194" y="6529106"/>
            <a:ext cx="7646034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110"/>
              </a:lnSpc>
            </a:pPr>
            <a:r>
              <a:rPr dirty="0" sz="1800" spc="65">
                <a:latin typeface="Arial"/>
                <a:cs typeface="Arial"/>
              </a:rPr>
              <a:t>©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235">
                <a:latin typeface="Arial"/>
                <a:cs typeface="Arial"/>
              </a:rPr>
              <a:t>ST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40">
                <a:latin typeface="Arial"/>
                <a:cs typeface="Arial"/>
              </a:rPr>
              <a:t>Lindau,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5">
                <a:latin typeface="Arial"/>
                <a:cs typeface="Arial"/>
              </a:rPr>
              <a:t>UChicago,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2019.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Please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contact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u="sng" sz="1800" spc="-7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5"/>
              </a:rPr>
              <a:t>slindau@uchicago.edu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for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re-</a:t>
            </a:r>
            <a:r>
              <a:rPr dirty="0" sz="1800" spc="-20">
                <a:latin typeface="Arial"/>
                <a:cs typeface="Arial"/>
              </a:rPr>
              <a:t>use.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83540" y="6373659"/>
            <a:ext cx="7646034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110"/>
              </a:lnSpc>
            </a:pPr>
            <a:r>
              <a:rPr dirty="0" sz="1800" spc="65">
                <a:latin typeface="Arial"/>
                <a:cs typeface="Arial"/>
              </a:rPr>
              <a:t>©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235">
                <a:latin typeface="Arial"/>
                <a:cs typeface="Arial"/>
              </a:rPr>
              <a:t>ST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40">
                <a:latin typeface="Arial"/>
                <a:cs typeface="Arial"/>
              </a:rPr>
              <a:t>Lindau,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5">
                <a:latin typeface="Arial"/>
                <a:cs typeface="Arial"/>
              </a:rPr>
              <a:t>UChicago,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2019.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Please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contact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u="sng" sz="1800" spc="-7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2"/>
              </a:rPr>
              <a:t>slindau@uchicago.edu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for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re-</a:t>
            </a:r>
            <a:r>
              <a:rPr dirty="0" sz="1800" spc="-20">
                <a:latin typeface="Arial"/>
                <a:cs typeface="Arial"/>
              </a:rPr>
              <a:t>use.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0040" rIns="0" bIns="0" rtlCol="0" vert="horz">
            <a:spAutoFit/>
          </a:bodyPr>
          <a:lstStyle/>
          <a:p>
            <a:pPr marL="12065">
              <a:lnSpc>
                <a:spcPct val="100000"/>
              </a:lnSpc>
              <a:spcBef>
                <a:spcPts val="120"/>
              </a:spcBef>
            </a:pPr>
            <a:r>
              <a:rPr dirty="0" spc="-310"/>
              <a:t>WE</a:t>
            </a:r>
            <a:r>
              <a:rPr dirty="0" spc="-75"/>
              <a:t> </a:t>
            </a:r>
            <a:r>
              <a:rPr dirty="0" spc="-365"/>
              <a:t>USED</a:t>
            </a:r>
            <a:r>
              <a:rPr dirty="0" spc="-65"/>
              <a:t> </a:t>
            </a:r>
            <a:r>
              <a:rPr dirty="0" spc="-185"/>
              <a:t>RAPID</a:t>
            </a:r>
            <a:r>
              <a:rPr dirty="0" spc="-65"/>
              <a:t> </a:t>
            </a:r>
            <a:r>
              <a:rPr dirty="0" spc="-450"/>
              <a:t>CYCLE</a:t>
            </a:r>
            <a:r>
              <a:rPr dirty="0" spc="-70"/>
              <a:t> </a:t>
            </a:r>
            <a:r>
              <a:rPr dirty="0" spc="-330"/>
              <a:t>ITERATION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32040" y="228600"/>
            <a:ext cx="7722234" cy="6132195"/>
            <a:chOff x="1032040" y="228600"/>
            <a:chExt cx="7722234" cy="61321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2040" y="263235"/>
              <a:ext cx="3822228" cy="491719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4600" y="853414"/>
              <a:ext cx="3808713" cy="491719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81259" y="1443592"/>
              <a:ext cx="3810397" cy="491718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57558" y="228600"/>
              <a:ext cx="1896628" cy="146229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83540" y="6373659"/>
            <a:ext cx="7646034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110"/>
              </a:lnSpc>
            </a:pPr>
            <a:r>
              <a:rPr dirty="0" sz="1800" spc="65">
                <a:latin typeface="Arial"/>
                <a:cs typeface="Arial"/>
              </a:rPr>
              <a:t>©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235">
                <a:latin typeface="Arial"/>
                <a:cs typeface="Arial"/>
              </a:rPr>
              <a:t>ST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40">
                <a:latin typeface="Arial"/>
                <a:cs typeface="Arial"/>
              </a:rPr>
              <a:t>Lindau,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5">
                <a:latin typeface="Arial"/>
                <a:cs typeface="Arial"/>
              </a:rPr>
              <a:t>UChicago,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2019.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Please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contact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u="sng" sz="1800" spc="-7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6"/>
              </a:rPr>
              <a:t>slindau@uchicago.edu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for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re-</a:t>
            </a:r>
            <a:r>
              <a:rPr dirty="0" sz="1800" spc="-20">
                <a:latin typeface="Arial"/>
                <a:cs typeface="Arial"/>
              </a:rPr>
              <a:t>use.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20698" y="520698"/>
            <a:ext cx="8123555" cy="5834380"/>
            <a:chOff x="520698" y="520698"/>
            <a:chExt cx="8123555" cy="5834380"/>
          </a:xfrm>
        </p:grpSpPr>
        <p:sp>
          <p:nvSpPr>
            <p:cNvPr id="3" name="object 3"/>
            <p:cNvSpPr/>
            <p:nvPr/>
          </p:nvSpPr>
          <p:spPr>
            <a:xfrm>
              <a:off x="533399" y="533400"/>
              <a:ext cx="8102600" cy="5812155"/>
            </a:xfrm>
            <a:custGeom>
              <a:avLst/>
              <a:gdLst/>
              <a:ahLst/>
              <a:cxnLst/>
              <a:rect l="l" t="t" r="r" b="b"/>
              <a:pathLst>
                <a:path w="8102600" h="5812155">
                  <a:moveTo>
                    <a:pt x="8102168" y="0"/>
                  </a:moveTo>
                  <a:lnTo>
                    <a:pt x="0" y="0"/>
                  </a:lnTo>
                  <a:lnTo>
                    <a:pt x="0" y="5811774"/>
                  </a:lnTo>
                  <a:lnTo>
                    <a:pt x="8102168" y="5811774"/>
                  </a:lnTo>
                  <a:lnTo>
                    <a:pt x="810216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33398" y="533398"/>
              <a:ext cx="8098155" cy="5808980"/>
            </a:xfrm>
            <a:custGeom>
              <a:avLst/>
              <a:gdLst/>
              <a:ahLst/>
              <a:cxnLst/>
              <a:rect l="l" t="t" r="r" b="b"/>
              <a:pathLst>
                <a:path w="8098155" h="5808980">
                  <a:moveTo>
                    <a:pt x="0" y="0"/>
                  </a:moveTo>
                  <a:lnTo>
                    <a:pt x="8098037" y="0"/>
                  </a:lnTo>
                  <a:lnTo>
                    <a:pt x="8098037" y="5808815"/>
                  </a:lnTo>
                  <a:lnTo>
                    <a:pt x="0" y="5808815"/>
                  </a:lnTo>
                  <a:lnTo>
                    <a:pt x="0" y="0"/>
                  </a:lnTo>
                  <a:close/>
                </a:path>
              </a:pathLst>
            </a:custGeom>
            <a:ln w="25387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615073" y="2634386"/>
            <a:ext cx="3530600" cy="638810"/>
          </a:xfrm>
          <a:prstGeom prst="rect">
            <a:avLst/>
          </a:prstGeom>
          <a:solidFill>
            <a:srgbClr val="FFFFFF">
              <a:alpha val="79998"/>
            </a:srgbClr>
          </a:solidFill>
        </p:spPr>
        <p:txBody>
          <a:bodyPr wrap="square" lIns="0" tIns="46355" rIns="0" bIns="0" rtlCol="0" vert="horz">
            <a:spAutoFit/>
          </a:bodyPr>
          <a:lstStyle/>
          <a:p>
            <a:pPr marL="943610" marR="420370" indent="-516890">
              <a:lnSpc>
                <a:spcPct val="100000"/>
              </a:lnSpc>
              <a:spcBef>
                <a:spcPts val="365"/>
              </a:spcBef>
            </a:pPr>
            <a:r>
              <a:rPr dirty="0" sz="1500" spc="-140">
                <a:solidFill>
                  <a:srgbClr val="17375E"/>
                </a:solidFill>
                <a:latin typeface="Arial Black"/>
                <a:cs typeface="Arial Black"/>
              </a:rPr>
              <a:t>288</a:t>
            </a:r>
            <a:r>
              <a:rPr dirty="0" sz="1500" spc="-100">
                <a:solidFill>
                  <a:srgbClr val="17375E"/>
                </a:solidFill>
                <a:latin typeface="Arial Black"/>
                <a:cs typeface="Arial Black"/>
              </a:rPr>
              <a:t> </a:t>
            </a:r>
            <a:r>
              <a:rPr dirty="0" sz="1200" spc="-55" b="1">
                <a:latin typeface="Arial"/>
                <a:cs typeface="Arial"/>
              </a:rPr>
              <a:t>local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90" b="1">
                <a:latin typeface="Arial"/>
                <a:cs typeface="Arial"/>
              </a:rPr>
              <a:t>youth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80" b="1">
                <a:latin typeface="Arial"/>
                <a:cs typeface="Arial"/>
              </a:rPr>
              <a:t>employed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to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generated </a:t>
            </a:r>
            <a:r>
              <a:rPr dirty="0" sz="1200" spc="-20" b="1">
                <a:latin typeface="Arial"/>
                <a:cs typeface="Arial"/>
              </a:rPr>
              <a:t>data </a:t>
            </a:r>
            <a:r>
              <a:rPr dirty="0" sz="1200" spc="-65" b="1">
                <a:latin typeface="Arial"/>
                <a:cs typeface="Arial"/>
              </a:rPr>
              <a:t>for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500" spc="-135">
                <a:solidFill>
                  <a:srgbClr val="17375E"/>
                </a:solidFill>
                <a:latin typeface="Arial Black"/>
                <a:cs typeface="Arial Black"/>
              </a:rPr>
              <a:t>19,589</a:t>
            </a:r>
            <a:r>
              <a:rPr dirty="0" sz="1500" spc="-185">
                <a:solidFill>
                  <a:srgbClr val="17375E"/>
                </a:solidFill>
                <a:latin typeface="Arial Black"/>
                <a:cs typeface="Arial Black"/>
              </a:rPr>
              <a:t> </a:t>
            </a:r>
            <a:r>
              <a:rPr dirty="0" sz="1200" spc="-10" b="1">
                <a:latin typeface="Arial"/>
                <a:cs typeface="Arial"/>
              </a:rPr>
              <a:t>places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29868" y="3168364"/>
            <a:ext cx="7459345" cy="3315335"/>
            <a:chOff x="1029868" y="3168364"/>
            <a:chExt cx="7459345" cy="331533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68221" y="4342448"/>
              <a:ext cx="1455719" cy="93638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21048" y="4497120"/>
              <a:ext cx="362851" cy="58949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10264" y="4116519"/>
              <a:ext cx="592147" cy="38692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9868" y="4284256"/>
              <a:ext cx="2098662" cy="111212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45243" y="4121442"/>
              <a:ext cx="398357" cy="41152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73753" y="4014266"/>
              <a:ext cx="539991" cy="41975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21266" y="3315906"/>
              <a:ext cx="2712783" cy="45732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193376" y="4866477"/>
              <a:ext cx="804545" cy="233045"/>
            </a:xfrm>
            <a:custGeom>
              <a:avLst/>
              <a:gdLst/>
              <a:ahLst/>
              <a:cxnLst/>
              <a:rect l="l" t="t" r="r" b="b"/>
              <a:pathLst>
                <a:path w="804545" h="233045">
                  <a:moveTo>
                    <a:pt x="116382" y="0"/>
                  </a:moveTo>
                  <a:lnTo>
                    <a:pt x="0" y="116370"/>
                  </a:lnTo>
                  <a:lnTo>
                    <a:pt x="116382" y="232752"/>
                  </a:lnTo>
                  <a:lnTo>
                    <a:pt x="116382" y="174561"/>
                  </a:lnTo>
                  <a:lnTo>
                    <a:pt x="804227" y="174561"/>
                  </a:lnTo>
                  <a:lnTo>
                    <a:pt x="804227" y="58178"/>
                  </a:lnTo>
                  <a:lnTo>
                    <a:pt x="116382" y="58178"/>
                  </a:lnTo>
                  <a:lnTo>
                    <a:pt x="116382" y="0"/>
                  </a:lnTo>
                  <a:close/>
                </a:path>
              </a:pathLst>
            </a:custGeom>
            <a:solidFill>
              <a:srgbClr val="CF841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71943" y="4937759"/>
              <a:ext cx="1316736" cy="154533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007125" y="3168370"/>
              <a:ext cx="1374140" cy="1918335"/>
            </a:xfrm>
            <a:custGeom>
              <a:avLst/>
              <a:gdLst/>
              <a:ahLst/>
              <a:cxnLst/>
              <a:rect l="l" t="t" r="r" b="b"/>
              <a:pathLst>
                <a:path w="1374140" h="1918335">
                  <a:moveTo>
                    <a:pt x="817092" y="1753920"/>
                  </a:moveTo>
                  <a:lnTo>
                    <a:pt x="109550" y="1753920"/>
                  </a:lnTo>
                  <a:lnTo>
                    <a:pt x="109550" y="1699145"/>
                  </a:lnTo>
                  <a:lnTo>
                    <a:pt x="0" y="1808695"/>
                  </a:lnTo>
                  <a:lnTo>
                    <a:pt x="109550" y="1918246"/>
                  </a:lnTo>
                  <a:lnTo>
                    <a:pt x="109550" y="1863471"/>
                  </a:lnTo>
                  <a:lnTo>
                    <a:pt x="817092" y="1863471"/>
                  </a:lnTo>
                  <a:lnTo>
                    <a:pt x="817092" y="1753920"/>
                  </a:lnTo>
                  <a:close/>
                </a:path>
                <a:path w="1374140" h="1918335">
                  <a:moveTo>
                    <a:pt x="1374089" y="513359"/>
                  </a:moveTo>
                  <a:lnTo>
                    <a:pt x="1305153" y="513359"/>
                  </a:lnTo>
                  <a:lnTo>
                    <a:pt x="1305153" y="0"/>
                  </a:lnTo>
                  <a:lnTo>
                    <a:pt x="1167282" y="0"/>
                  </a:lnTo>
                  <a:lnTo>
                    <a:pt x="1167282" y="513359"/>
                  </a:lnTo>
                  <a:lnTo>
                    <a:pt x="1098346" y="513359"/>
                  </a:lnTo>
                  <a:lnTo>
                    <a:pt x="1236218" y="651230"/>
                  </a:lnTo>
                  <a:lnTo>
                    <a:pt x="1374089" y="513359"/>
                  </a:lnTo>
                  <a:close/>
                </a:path>
              </a:pathLst>
            </a:custGeom>
            <a:solidFill>
              <a:srgbClr val="CF841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823620" y="5467248"/>
            <a:ext cx="2729230" cy="744855"/>
          </a:xfrm>
          <a:prstGeom prst="rect">
            <a:avLst/>
          </a:prstGeom>
          <a:solidFill>
            <a:srgbClr val="FFFFFF">
              <a:alpha val="79998"/>
            </a:srgbClr>
          </a:solidFill>
        </p:spPr>
        <p:txBody>
          <a:bodyPr wrap="square" lIns="0" tIns="57785" rIns="0" bIns="0" rtlCol="0" vert="horz">
            <a:spAutoFit/>
          </a:bodyPr>
          <a:lstStyle/>
          <a:p>
            <a:pPr marL="215265" marR="104775" indent="-103505">
              <a:lnSpc>
                <a:spcPts val="1390"/>
              </a:lnSpc>
              <a:spcBef>
                <a:spcPts val="455"/>
              </a:spcBef>
            </a:pPr>
            <a:r>
              <a:rPr dirty="0" sz="1200" spc="-80" b="1">
                <a:latin typeface="Arial"/>
                <a:cs typeface="Arial"/>
              </a:rPr>
              <a:t>Businesses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spc="-70" b="1">
                <a:latin typeface="Arial"/>
                <a:cs typeface="Arial"/>
              </a:rPr>
              <a:t>and</a:t>
            </a:r>
            <a:r>
              <a:rPr dirty="0" sz="1200" b="1">
                <a:latin typeface="Arial"/>
                <a:cs typeface="Arial"/>
              </a:rPr>
              <a:t> </a:t>
            </a:r>
            <a:r>
              <a:rPr dirty="0" sz="1200" spc="-65" b="1">
                <a:latin typeface="Arial"/>
                <a:cs typeface="Arial"/>
              </a:rPr>
              <a:t>organizations</a:t>
            </a:r>
            <a:r>
              <a:rPr dirty="0" sz="1200" b="1">
                <a:latin typeface="Arial"/>
                <a:cs typeface="Arial"/>
              </a:rPr>
              <a:t> </a:t>
            </a:r>
            <a:r>
              <a:rPr dirty="0" sz="1200" spc="-55" b="1">
                <a:latin typeface="Arial"/>
                <a:cs typeface="Arial"/>
              </a:rPr>
              <a:t>serving </a:t>
            </a:r>
            <a:r>
              <a:rPr dirty="0" sz="1200" spc="-35" b="1">
                <a:latin typeface="Arial"/>
                <a:cs typeface="Arial"/>
              </a:rPr>
              <a:t>the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75" b="1">
                <a:latin typeface="Arial"/>
                <a:cs typeface="Arial"/>
              </a:rPr>
              <a:t>community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80" b="1">
                <a:latin typeface="Arial"/>
                <a:cs typeface="Arial"/>
              </a:rPr>
              <a:t>have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70" b="1">
                <a:latin typeface="Arial"/>
                <a:cs typeface="Arial"/>
              </a:rPr>
              <a:t>more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demand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787644" y="3869867"/>
            <a:ext cx="2755265" cy="891540"/>
          </a:xfrm>
          <a:prstGeom prst="rect">
            <a:avLst/>
          </a:prstGeom>
          <a:solidFill>
            <a:srgbClr val="FFFFFF">
              <a:alpha val="79998"/>
            </a:srgbClr>
          </a:solidFill>
        </p:spPr>
        <p:txBody>
          <a:bodyPr wrap="square" lIns="0" tIns="33020" rIns="0" bIns="0" rtlCol="0" vert="horz">
            <a:spAutoFit/>
          </a:bodyPr>
          <a:lstStyle/>
          <a:p>
            <a:pPr algn="ctr" marL="156845" marR="147955">
              <a:lnSpc>
                <a:spcPct val="100000"/>
              </a:lnSpc>
              <a:spcBef>
                <a:spcPts val="260"/>
              </a:spcBef>
            </a:pPr>
            <a:r>
              <a:rPr dirty="0" sz="1500" spc="-175">
                <a:solidFill>
                  <a:srgbClr val="17375E"/>
                </a:solidFill>
                <a:latin typeface="Arial Black"/>
                <a:cs typeface="Arial Black"/>
              </a:rPr>
              <a:t>&gt;113K</a:t>
            </a:r>
            <a:r>
              <a:rPr dirty="0" sz="1500" spc="-75">
                <a:solidFill>
                  <a:srgbClr val="17375E"/>
                </a:solidFill>
                <a:latin typeface="Arial Black"/>
                <a:cs typeface="Arial Black"/>
              </a:rPr>
              <a:t> </a:t>
            </a:r>
            <a:r>
              <a:rPr dirty="0" sz="1100" spc="-65" b="1">
                <a:latin typeface="Arial"/>
                <a:cs typeface="Arial"/>
              </a:rPr>
              <a:t>participants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spc="-80" b="1">
                <a:latin typeface="Arial"/>
                <a:cs typeface="Arial"/>
              </a:rPr>
              <a:t>received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500" spc="-140">
                <a:solidFill>
                  <a:srgbClr val="17375E"/>
                </a:solidFill>
                <a:latin typeface="Arial Black"/>
                <a:cs typeface="Arial Black"/>
              </a:rPr>
              <a:t>&gt;253K </a:t>
            </a:r>
            <a:r>
              <a:rPr dirty="0" sz="1100" spc="-85" b="1">
                <a:latin typeface="Arial"/>
                <a:cs typeface="Arial"/>
              </a:rPr>
              <a:t>personalized</a:t>
            </a:r>
            <a:r>
              <a:rPr dirty="0" sz="1100" spc="-5" b="1">
                <a:latin typeface="Arial"/>
                <a:cs typeface="Arial"/>
              </a:rPr>
              <a:t> </a:t>
            </a:r>
            <a:r>
              <a:rPr dirty="0" sz="1100" spc="-70" b="1">
                <a:latin typeface="Arial"/>
                <a:cs typeface="Arial"/>
              </a:rPr>
              <a:t>HealtheRx</a:t>
            </a:r>
            <a:r>
              <a:rPr dirty="0" sz="1100" b="1"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17375E"/>
                </a:solidFill>
                <a:latin typeface="Arial Black"/>
                <a:cs typeface="Arial Black"/>
              </a:rPr>
              <a:t>&gt;7,000 </a:t>
            </a:r>
            <a:r>
              <a:rPr dirty="0" sz="1100" spc="-95" b="1">
                <a:latin typeface="Arial"/>
                <a:cs typeface="Arial"/>
              </a:rPr>
              <a:t>community</a:t>
            </a:r>
            <a:r>
              <a:rPr dirty="0" sz="1100" spc="-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resources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693094" y="2227719"/>
            <a:ext cx="3917950" cy="904240"/>
          </a:xfrm>
          <a:prstGeom prst="rect">
            <a:avLst/>
          </a:prstGeom>
          <a:solidFill>
            <a:srgbClr val="FFFFFF">
              <a:alpha val="79998"/>
            </a:srgbClr>
          </a:solidFill>
        </p:spPr>
        <p:txBody>
          <a:bodyPr wrap="square" lIns="0" tIns="4445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50"/>
              </a:spcBef>
            </a:pPr>
            <a:r>
              <a:rPr dirty="0" sz="1500" spc="-155">
                <a:solidFill>
                  <a:srgbClr val="17375E"/>
                </a:solidFill>
                <a:latin typeface="Arial Black"/>
                <a:cs typeface="Arial Black"/>
              </a:rPr>
              <a:t>37</a:t>
            </a:r>
            <a:r>
              <a:rPr dirty="0" sz="1500" spc="-105">
                <a:solidFill>
                  <a:srgbClr val="17375E"/>
                </a:solidFill>
                <a:latin typeface="Arial Black"/>
                <a:cs typeface="Arial Black"/>
              </a:rPr>
              <a:t> </a:t>
            </a:r>
            <a:r>
              <a:rPr dirty="0" sz="1200" spc="-65" b="1">
                <a:latin typeface="Arial"/>
                <a:cs typeface="Arial"/>
              </a:rPr>
              <a:t>condition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spc="-60" b="1">
                <a:latin typeface="Arial"/>
                <a:cs typeface="Arial"/>
              </a:rPr>
              <a:t>algorithms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linked</a:t>
            </a:r>
            <a:endParaRPr sz="1200">
              <a:latin typeface="Arial"/>
              <a:cs typeface="Arial"/>
            </a:endParaRPr>
          </a:p>
          <a:p>
            <a:pPr algn="ctr" marL="501015" marR="455295">
              <a:lnSpc>
                <a:spcPct val="100000"/>
              </a:lnSpc>
            </a:pPr>
            <a:r>
              <a:rPr dirty="0" sz="1500" spc="-130">
                <a:solidFill>
                  <a:srgbClr val="17375E"/>
                </a:solidFill>
                <a:latin typeface="Arial Black"/>
                <a:cs typeface="Arial Black"/>
              </a:rPr>
              <a:t>3</a:t>
            </a:r>
            <a:r>
              <a:rPr dirty="0" sz="1500" spc="-120">
                <a:solidFill>
                  <a:srgbClr val="17375E"/>
                </a:solidFill>
                <a:latin typeface="Arial Black"/>
                <a:cs typeface="Arial Black"/>
              </a:rPr>
              <a:t> </a:t>
            </a:r>
            <a:r>
              <a:rPr dirty="0" sz="1200" spc="-55" b="1">
                <a:latin typeface="Arial"/>
                <a:cs typeface="Arial"/>
              </a:rPr>
              <a:t>EMR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55" b="1">
                <a:latin typeface="Arial"/>
                <a:cs typeface="Arial"/>
              </a:rPr>
              <a:t>platforms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to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80" b="1">
                <a:latin typeface="Arial"/>
                <a:cs typeface="Arial"/>
              </a:rPr>
              <a:t>CommunityRx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database </a:t>
            </a:r>
            <a:r>
              <a:rPr dirty="0" sz="1200" b="1">
                <a:latin typeface="Arial"/>
                <a:cs typeface="Arial"/>
              </a:rPr>
              <a:t>at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500" spc="-140">
                <a:solidFill>
                  <a:srgbClr val="17375E"/>
                </a:solidFill>
                <a:latin typeface="Arial Black"/>
                <a:cs typeface="Arial Black"/>
              </a:rPr>
              <a:t>33</a:t>
            </a:r>
            <a:r>
              <a:rPr dirty="0" sz="1500" spc="-185">
                <a:solidFill>
                  <a:srgbClr val="17375E"/>
                </a:solidFill>
                <a:latin typeface="Arial Black"/>
                <a:cs typeface="Arial Black"/>
              </a:rPr>
              <a:t> </a:t>
            </a:r>
            <a:r>
              <a:rPr dirty="0" sz="1200" spc="-50" b="1">
                <a:latin typeface="Arial"/>
                <a:cs typeface="Arial"/>
              </a:rPr>
              <a:t>health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care</a:t>
            </a:r>
            <a:r>
              <a:rPr dirty="0" sz="1200" spc="-20" b="1">
                <a:latin typeface="Arial"/>
                <a:cs typeface="Arial"/>
              </a:rPr>
              <a:t> sites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832103" y="557783"/>
            <a:ext cx="7092950" cy="4352925"/>
            <a:chOff x="832103" y="557783"/>
            <a:chExt cx="7092950" cy="4352925"/>
          </a:xfrm>
        </p:grpSpPr>
        <p:sp>
          <p:nvSpPr>
            <p:cNvPr id="21" name="object 21"/>
            <p:cNvSpPr/>
            <p:nvPr/>
          </p:nvSpPr>
          <p:spPr>
            <a:xfrm>
              <a:off x="1949246" y="1274851"/>
              <a:ext cx="3107055" cy="2876550"/>
            </a:xfrm>
            <a:custGeom>
              <a:avLst/>
              <a:gdLst/>
              <a:ahLst/>
              <a:cxnLst/>
              <a:rect l="l" t="t" r="r" b="b"/>
              <a:pathLst>
                <a:path w="3107054" h="2876550">
                  <a:moveTo>
                    <a:pt x="277279" y="2312581"/>
                  </a:moveTo>
                  <a:lnTo>
                    <a:pt x="138633" y="2173935"/>
                  </a:lnTo>
                  <a:lnTo>
                    <a:pt x="0" y="2312581"/>
                  </a:lnTo>
                  <a:lnTo>
                    <a:pt x="69316" y="2312581"/>
                  </a:lnTo>
                  <a:lnTo>
                    <a:pt x="69316" y="2876131"/>
                  </a:lnTo>
                  <a:lnTo>
                    <a:pt x="207962" y="2876131"/>
                  </a:lnTo>
                  <a:lnTo>
                    <a:pt x="207962" y="2312581"/>
                  </a:lnTo>
                  <a:lnTo>
                    <a:pt x="277279" y="2312581"/>
                  </a:lnTo>
                  <a:close/>
                </a:path>
                <a:path w="3107054" h="2876550">
                  <a:moveTo>
                    <a:pt x="3106801" y="124358"/>
                  </a:moveTo>
                  <a:lnTo>
                    <a:pt x="2982442" y="0"/>
                  </a:lnTo>
                  <a:lnTo>
                    <a:pt x="2982442" y="62179"/>
                  </a:lnTo>
                  <a:lnTo>
                    <a:pt x="2196096" y="62179"/>
                  </a:lnTo>
                  <a:lnTo>
                    <a:pt x="2196096" y="186537"/>
                  </a:lnTo>
                  <a:lnTo>
                    <a:pt x="2982442" y="186537"/>
                  </a:lnTo>
                  <a:lnTo>
                    <a:pt x="2982442" y="248729"/>
                  </a:lnTo>
                  <a:lnTo>
                    <a:pt x="3106801" y="124358"/>
                  </a:lnTo>
                  <a:close/>
                </a:path>
              </a:pathLst>
            </a:custGeom>
            <a:solidFill>
              <a:srgbClr val="CF841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37636" y="605218"/>
              <a:ext cx="2087162" cy="151466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31829" y="4778574"/>
              <a:ext cx="279575" cy="13166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32103" y="557783"/>
              <a:ext cx="1712976" cy="36576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37361" y="990833"/>
              <a:ext cx="2383903" cy="1565092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1073556" y="4387989"/>
            <a:ext cx="705485" cy="325120"/>
          </a:xfrm>
          <a:prstGeom prst="rect">
            <a:avLst/>
          </a:prstGeom>
          <a:solidFill>
            <a:srgbClr val="792916"/>
          </a:solidFill>
        </p:spPr>
        <p:txBody>
          <a:bodyPr wrap="square" lIns="0" tIns="92075" rIns="0" bIns="0" rtlCol="0" vert="horz">
            <a:spAutoFit/>
          </a:bodyPr>
          <a:lstStyle/>
          <a:p>
            <a:pPr marL="15240">
              <a:lnSpc>
                <a:spcPct val="100000"/>
              </a:lnSpc>
              <a:spcBef>
                <a:spcPts val="725"/>
              </a:spcBef>
            </a:pPr>
            <a:r>
              <a:rPr dirty="0" sz="1300" spc="-10">
                <a:solidFill>
                  <a:srgbClr val="FFC000"/>
                </a:solidFill>
                <a:latin typeface="Times New Roman"/>
                <a:cs typeface="Times New Roman"/>
              </a:rPr>
              <a:t>MOVIES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83540" y="6373659"/>
            <a:ext cx="7646034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110"/>
              </a:lnSpc>
            </a:pPr>
            <a:r>
              <a:rPr dirty="0" sz="1800" spc="65">
                <a:latin typeface="Arial"/>
                <a:cs typeface="Arial"/>
              </a:rPr>
              <a:t>©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235">
                <a:latin typeface="Arial"/>
                <a:cs typeface="Arial"/>
              </a:rPr>
              <a:t>ST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40">
                <a:latin typeface="Arial"/>
                <a:cs typeface="Arial"/>
              </a:rPr>
              <a:t>Lindau,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5">
                <a:latin typeface="Arial"/>
                <a:cs typeface="Arial"/>
              </a:rPr>
              <a:t>UChicago,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2019.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Please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contact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u="sng" sz="1800" spc="-7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14"/>
              </a:rPr>
              <a:t>slindau@uchicago.edu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for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re-</a:t>
            </a:r>
            <a:r>
              <a:rPr dirty="0" sz="1800" spc="-20">
                <a:latin typeface="Arial"/>
                <a:cs typeface="Arial"/>
              </a:rPr>
              <a:t>use.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819694" y="4234357"/>
            <a:ext cx="722630" cy="315595"/>
          </a:xfrm>
          <a:prstGeom prst="rect">
            <a:avLst/>
          </a:prstGeom>
          <a:solidFill>
            <a:srgbClr val="FFFFFF"/>
          </a:solidFill>
          <a:ln w="25387">
            <a:solidFill>
              <a:srgbClr val="F2F2F2"/>
            </a:solidFill>
          </a:ln>
        </p:spPr>
        <p:txBody>
          <a:bodyPr wrap="square" lIns="0" tIns="105410" rIns="0" bIns="0" rtlCol="0" vert="horz">
            <a:spAutoFit/>
          </a:bodyPr>
          <a:lstStyle/>
          <a:p>
            <a:pPr marL="635">
              <a:lnSpc>
                <a:spcPct val="100000"/>
              </a:lnSpc>
              <a:spcBef>
                <a:spcPts val="830"/>
              </a:spcBef>
            </a:pPr>
            <a:r>
              <a:rPr dirty="0" sz="850" spc="-35" b="1">
                <a:solidFill>
                  <a:srgbClr val="00B050"/>
                </a:solidFill>
                <a:latin typeface="Times New Roman"/>
                <a:cs typeface="Times New Roman"/>
              </a:rPr>
              <a:t>Counseling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661033" y="4091470"/>
            <a:ext cx="40513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6200" marR="5080" indent="-64135">
              <a:lnSpc>
                <a:spcPct val="111100"/>
              </a:lnSpc>
              <a:spcBef>
                <a:spcPts val="100"/>
              </a:spcBef>
            </a:pPr>
            <a:r>
              <a:rPr dirty="0" sz="900" spc="-10" b="1">
                <a:solidFill>
                  <a:srgbClr val="254061"/>
                </a:solidFill>
                <a:latin typeface="Times New Roman"/>
                <a:cs typeface="Times New Roman"/>
              </a:rPr>
              <a:t>Respite </a:t>
            </a:r>
            <a:r>
              <a:rPr dirty="0" sz="900" spc="-20" b="1">
                <a:solidFill>
                  <a:srgbClr val="254061"/>
                </a:solidFill>
                <a:latin typeface="Times New Roman"/>
                <a:cs typeface="Times New Roman"/>
              </a:rPr>
              <a:t>Care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733317" y="5336692"/>
            <a:ext cx="2700655" cy="934719"/>
          </a:xfrm>
          <a:prstGeom prst="rect">
            <a:avLst/>
          </a:prstGeom>
          <a:solidFill>
            <a:srgbClr val="FFFFFF">
              <a:alpha val="79998"/>
            </a:srgbClr>
          </a:solidFill>
        </p:spPr>
        <p:txBody>
          <a:bodyPr wrap="square" lIns="0" tIns="101600" rIns="0" bIns="0" rtlCol="0" vert="horz">
            <a:spAutoFit/>
          </a:bodyPr>
          <a:lstStyle/>
          <a:p>
            <a:pPr algn="ctr" marL="196850" marR="196215">
              <a:lnSpc>
                <a:spcPts val="1490"/>
              </a:lnSpc>
              <a:spcBef>
                <a:spcPts val="800"/>
              </a:spcBef>
            </a:pPr>
            <a:r>
              <a:rPr dirty="0" sz="1500" spc="-245">
                <a:solidFill>
                  <a:srgbClr val="17375E"/>
                </a:solidFill>
                <a:latin typeface="Arial Black"/>
                <a:cs typeface="Arial Black"/>
              </a:rPr>
              <a:t>19%</a:t>
            </a:r>
            <a:r>
              <a:rPr dirty="0" sz="1500" spc="-105">
                <a:solidFill>
                  <a:srgbClr val="17375E"/>
                </a:solidFill>
                <a:latin typeface="Arial Black"/>
                <a:cs typeface="Arial Black"/>
              </a:rPr>
              <a:t> </a:t>
            </a:r>
            <a:r>
              <a:rPr dirty="0" sz="1200" spc="-50" b="1">
                <a:latin typeface="Arial"/>
                <a:cs typeface="Arial"/>
              </a:rPr>
              <a:t>went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to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75" b="1">
                <a:latin typeface="Arial"/>
                <a:cs typeface="Arial"/>
              </a:rPr>
              <a:t>community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60" b="1">
                <a:latin typeface="Arial"/>
                <a:cs typeface="Arial"/>
              </a:rPr>
              <a:t>resource </a:t>
            </a:r>
            <a:r>
              <a:rPr dirty="0" sz="1200" spc="-85" b="1">
                <a:latin typeface="Arial"/>
                <a:cs typeface="Arial"/>
              </a:rPr>
              <a:t>found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100" b="1">
                <a:latin typeface="Arial"/>
                <a:cs typeface="Arial"/>
              </a:rPr>
              <a:t>on</a:t>
            </a:r>
            <a:r>
              <a:rPr dirty="0" sz="1200" spc="-10" b="1">
                <a:latin typeface="Arial"/>
                <a:cs typeface="Arial"/>
              </a:rPr>
              <a:t> HealtheRx</a:t>
            </a:r>
            <a:endParaRPr sz="1200">
              <a:latin typeface="Arial"/>
              <a:cs typeface="Arial"/>
            </a:endParaRPr>
          </a:p>
          <a:p>
            <a:pPr algn="ctr" marL="304165" marR="351790">
              <a:lnSpc>
                <a:spcPts val="1510"/>
              </a:lnSpc>
              <a:spcBef>
                <a:spcPts val="195"/>
              </a:spcBef>
            </a:pPr>
            <a:r>
              <a:rPr dirty="0" sz="1500" spc="-245">
                <a:solidFill>
                  <a:srgbClr val="17375E"/>
                </a:solidFill>
                <a:latin typeface="Arial Black"/>
                <a:cs typeface="Arial Black"/>
              </a:rPr>
              <a:t>49%</a:t>
            </a:r>
            <a:r>
              <a:rPr dirty="0" sz="1500" spc="-90">
                <a:solidFill>
                  <a:srgbClr val="17375E"/>
                </a:solidFill>
                <a:latin typeface="Arial Black"/>
                <a:cs typeface="Arial Black"/>
              </a:rPr>
              <a:t> </a:t>
            </a:r>
            <a:r>
              <a:rPr dirty="0" sz="1200" spc="-60" b="1">
                <a:latin typeface="Arial"/>
                <a:cs typeface="Arial"/>
              </a:rPr>
              <a:t>told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spc="-85" b="1">
                <a:latin typeface="Arial"/>
                <a:cs typeface="Arial"/>
              </a:rPr>
              <a:t>someone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spc="-55" b="1">
                <a:latin typeface="Arial"/>
                <a:cs typeface="Arial"/>
              </a:rPr>
              <a:t>else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about </a:t>
            </a:r>
            <a:r>
              <a:rPr dirty="0" sz="1200" spc="-10" b="1">
                <a:latin typeface="Arial"/>
                <a:cs typeface="Arial"/>
              </a:rPr>
              <a:t>HealtheRx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47615" y="1328927"/>
            <a:ext cx="4596384" cy="491642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3384" y="1299083"/>
            <a:ext cx="3639625" cy="121559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9534" y="472224"/>
            <a:ext cx="2485943" cy="4928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35223" y="4980432"/>
            <a:ext cx="3529584" cy="122224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3418" y="1073828"/>
            <a:ext cx="3007423" cy="235731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496690" y="2467695"/>
            <a:ext cx="5427980" cy="2301240"/>
            <a:chOff x="496690" y="2467695"/>
            <a:chExt cx="5427980" cy="2301240"/>
          </a:xfrm>
        </p:grpSpPr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6690" y="2608863"/>
              <a:ext cx="2239933" cy="11773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43199" y="2467695"/>
              <a:ext cx="3181299" cy="2300786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83540" y="6373659"/>
            <a:ext cx="7646034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110"/>
              </a:lnSpc>
            </a:pPr>
            <a:r>
              <a:rPr dirty="0" sz="1800" spc="65">
                <a:latin typeface="Arial"/>
                <a:cs typeface="Arial"/>
              </a:rPr>
              <a:t>©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235">
                <a:latin typeface="Arial"/>
                <a:cs typeface="Arial"/>
              </a:rPr>
              <a:t>ST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40">
                <a:latin typeface="Arial"/>
                <a:cs typeface="Arial"/>
              </a:rPr>
              <a:t>Lindau,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5">
                <a:latin typeface="Arial"/>
                <a:cs typeface="Arial"/>
              </a:rPr>
              <a:t>UChicago,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2019.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Please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contact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u="sng" sz="1800" spc="-7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9"/>
              </a:rPr>
              <a:t>slindau@uchicago.edu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for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re-</a:t>
            </a:r>
            <a:r>
              <a:rPr dirty="0" sz="1800" spc="-20">
                <a:latin typeface="Arial"/>
                <a:cs typeface="Arial"/>
              </a:rPr>
              <a:t>use.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83540" y="6373659"/>
            <a:ext cx="7646034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110"/>
              </a:lnSpc>
            </a:pPr>
            <a:r>
              <a:rPr dirty="0" sz="1800" spc="65">
                <a:latin typeface="Arial"/>
                <a:cs typeface="Arial"/>
              </a:rPr>
              <a:t>©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235">
                <a:latin typeface="Arial"/>
                <a:cs typeface="Arial"/>
              </a:rPr>
              <a:t>ST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40">
                <a:latin typeface="Arial"/>
                <a:cs typeface="Arial"/>
              </a:rPr>
              <a:t>Lindau,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5">
                <a:latin typeface="Arial"/>
                <a:cs typeface="Arial"/>
              </a:rPr>
              <a:t>UChicago,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2019.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Please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contact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u="sng" sz="1800" spc="-7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2"/>
              </a:rPr>
              <a:t>slindau@uchicago.edu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for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re-</a:t>
            </a:r>
            <a:r>
              <a:rPr dirty="0" sz="1800" spc="-20">
                <a:latin typeface="Arial"/>
                <a:cs typeface="Arial"/>
              </a:rPr>
              <a:t>use.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612140" y="4976028"/>
            <a:ext cx="6494145" cy="123317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2600"/>
              </a:lnSpc>
            </a:pPr>
            <a:r>
              <a:rPr dirty="0" spc="-290"/>
              <a:t>ADOPTION</a:t>
            </a:r>
            <a:r>
              <a:rPr dirty="0" spc="-80"/>
              <a:t> </a:t>
            </a:r>
            <a:r>
              <a:rPr dirty="0" spc="-275"/>
              <a:t>DYNAMICS</a:t>
            </a:r>
            <a:r>
              <a:rPr dirty="0" spc="-75"/>
              <a:t> </a:t>
            </a:r>
            <a:r>
              <a:rPr dirty="0" spc="-285"/>
              <a:t>LED</a:t>
            </a:r>
            <a:r>
              <a:rPr dirty="0" spc="-75"/>
              <a:t> </a:t>
            </a:r>
            <a:r>
              <a:rPr dirty="0" spc="-535"/>
              <a:t>TO </a:t>
            </a:r>
            <a:r>
              <a:rPr dirty="0" spc="-280"/>
              <a:t>NEW</a:t>
            </a:r>
            <a:r>
              <a:rPr dirty="0" spc="-60"/>
              <a:t> </a:t>
            </a:r>
            <a:r>
              <a:rPr dirty="0" spc="-300"/>
              <a:t>SCIENTIFIC</a:t>
            </a:r>
            <a:r>
              <a:rPr dirty="0" spc="-70"/>
              <a:t> </a:t>
            </a:r>
            <a:r>
              <a:rPr dirty="0" spc="-385"/>
              <a:t>DISCOVERY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609600"/>
            <a:ext cx="2087162" cy="151466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50623" y="381000"/>
            <a:ext cx="8204200" cy="5940425"/>
            <a:chOff x="450623" y="381000"/>
            <a:chExt cx="8204200" cy="594042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0623" y="2206459"/>
              <a:ext cx="6200772" cy="411479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8199" y="381000"/>
              <a:ext cx="4006399" cy="299055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80070" y="2993106"/>
              <a:ext cx="179209" cy="14114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80068" y="2749784"/>
              <a:ext cx="179209" cy="141147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7315200" y="2438400"/>
            <a:ext cx="1210945" cy="774700"/>
          </a:xfrm>
          <a:prstGeom prst="rect">
            <a:avLst/>
          </a:prstGeom>
          <a:ln w="12693">
            <a:solidFill>
              <a:srgbClr val="000000"/>
            </a:solidFill>
          </a:ln>
        </p:spPr>
        <p:txBody>
          <a:bodyPr wrap="square" lIns="0" tIns="33655" rIns="0" bIns="0" rtlCol="0" vert="horz">
            <a:spAutoFit/>
          </a:bodyPr>
          <a:lstStyle/>
          <a:p>
            <a:pPr marL="124460">
              <a:lnSpc>
                <a:spcPts val="2100"/>
              </a:lnSpc>
              <a:spcBef>
                <a:spcPts val="265"/>
              </a:spcBef>
            </a:pPr>
            <a:r>
              <a:rPr dirty="0" sz="1800" spc="-85">
                <a:latin typeface="Arial"/>
                <a:cs typeface="Arial"/>
              </a:rPr>
              <a:t>Agent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45">
                <a:latin typeface="Arial"/>
                <a:cs typeface="Arial"/>
              </a:rPr>
              <a:t>ages</a:t>
            </a:r>
            <a:endParaRPr sz="1800">
              <a:latin typeface="Arial"/>
              <a:cs typeface="Arial"/>
            </a:endParaRPr>
          </a:p>
          <a:p>
            <a:pPr marL="514350">
              <a:lnSpc>
                <a:spcPts val="1930"/>
              </a:lnSpc>
            </a:pPr>
            <a:r>
              <a:rPr dirty="0" sz="1800" spc="-50">
                <a:latin typeface="Arial"/>
                <a:cs typeface="Arial"/>
              </a:rPr>
              <a:t>16-</a:t>
            </a:r>
            <a:r>
              <a:rPr dirty="0" sz="1800" spc="-25">
                <a:latin typeface="Arial"/>
                <a:cs typeface="Arial"/>
              </a:rPr>
              <a:t>25</a:t>
            </a:r>
            <a:endParaRPr sz="1800">
              <a:latin typeface="Arial"/>
              <a:cs typeface="Arial"/>
            </a:endParaRPr>
          </a:p>
          <a:p>
            <a:pPr marL="598170">
              <a:lnSpc>
                <a:spcPts val="1800"/>
              </a:lnSpc>
            </a:pPr>
            <a:r>
              <a:rPr dirty="0" sz="1800" spc="-25">
                <a:latin typeface="Arial"/>
                <a:cs typeface="Arial"/>
              </a:rPr>
              <a:t>65+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3540" y="6373659"/>
            <a:ext cx="7646034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110"/>
              </a:lnSpc>
            </a:pPr>
            <a:r>
              <a:rPr dirty="0" sz="1800" spc="65">
                <a:latin typeface="Arial"/>
                <a:cs typeface="Arial"/>
              </a:rPr>
              <a:t>©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235">
                <a:latin typeface="Arial"/>
                <a:cs typeface="Arial"/>
              </a:rPr>
              <a:t>ST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40">
                <a:latin typeface="Arial"/>
                <a:cs typeface="Arial"/>
              </a:rPr>
              <a:t>Lindau,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5">
                <a:latin typeface="Arial"/>
                <a:cs typeface="Arial"/>
              </a:rPr>
              <a:t>UChicago,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2019.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Please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contact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u="sng" sz="1800" spc="-7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7"/>
              </a:rPr>
              <a:t>slindau@uchicago.edu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for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re-</a:t>
            </a:r>
            <a:r>
              <a:rPr dirty="0" sz="1800" spc="-20">
                <a:latin typeface="Arial"/>
                <a:cs typeface="Arial"/>
              </a:rPr>
              <a:t>use.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85257" y="3405632"/>
            <a:ext cx="1664335" cy="4279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 marR="5080">
              <a:lnSpc>
                <a:spcPct val="96700"/>
              </a:lnSpc>
              <a:spcBef>
                <a:spcPts val="135"/>
              </a:spcBef>
            </a:pPr>
            <a:r>
              <a:rPr dirty="0" sz="900" spc="-40">
                <a:latin typeface="Arial"/>
                <a:cs typeface="Arial"/>
              </a:rPr>
              <a:t>Image</a:t>
            </a:r>
            <a:r>
              <a:rPr dirty="0" sz="900" spc="-25">
                <a:latin typeface="Arial"/>
                <a:cs typeface="Arial"/>
              </a:rPr>
              <a:t> created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using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Gephi </a:t>
            </a:r>
            <a:r>
              <a:rPr dirty="0" sz="900" spc="-40">
                <a:latin typeface="Arial"/>
                <a:cs typeface="Arial"/>
              </a:rPr>
              <a:t>(gephi.org)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-50">
                <a:latin typeface="Arial"/>
                <a:cs typeface="Arial"/>
              </a:rPr>
              <a:t>by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 spc="-35">
                <a:latin typeface="Arial"/>
                <a:cs typeface="Arial"/>
              </a:rPr>
              <a:t>Jonathan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 spc="-50">
                <a:latin typeface="Arial"/>
                <a:cs typeface="Arial"/>
              </a:rPr>
              <a:t>Ozik,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 spc="-40">
                <a:latin typeface="Arial"/>
                <a:cs typeface="Arial"/>
              </a:rPr>
              <a:t>PhD, </a:t>
            </a:r>
            <a:r>
              <a:rPr dirty="0" sz="900" spc="-10">
                <a:latin typeface="Arial"/>
                <a:cs typeface="Arial"/>
              </a:rPr>
              <a:t>2018.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9981" y="5270170"/>
            <a:ext cx="7568565" cy="11163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90"/>
              </a:spcBef>
            </a:pPr>
            <a:r>
              <a:rPr dirty="0" sz="3500" spc="-275">
                <a:solidFill>
                  <a:srgbClr val="154E7C"/>
                </a:solidFill>
                <a:latin typeface="Arial"/>
                <a:cs typeface="Arial"/>
              </a:rPr>
              <a:t>WE</a:t>
            </a:r>
            <a:r>
              <a:rPr dirty="0" sz="3500" spc="-35">
                <a:solidFill>
                  <a:srgbClr val="154E7C"/>
                </a:solidFill>
                <a:latin typeface="Arial"/>
                <a:cs typeface="Arial"/>
              </a:rPr>
              <a:t> </a:t>
            </a:r>
            <a:r>
              <a:rPr dirty="0" sz="3500" spc="-235">
                <a:solidFill>
                  <a:srgbClr val="154E7C"/>
                </a:solidFill>
                <a:latin typeface="Arial"/>
                <a:cs typeface="Arial"/>
              </a:rPr>
              <a:t>IMPLEMENTED</a:t>
            </a:r>
            <a:r>
              <a:rPr dirty="0" sz="3500" spc="-35">
                <a:solidFill>
                  <a:srgbClr val="154E7C"/>
                </a:solidFill>
                <a:latin typeface="Arial"/>
                <a:cs typeface="Arial"/>
              </a:rPr>
              <a:t> </a:t>
            </a:r>
            <a:r>
              <a:rPr dirty="0" sz="3500" spc="-190">
                <a:solidFill>
                  <a:srgbClr val="154E7C"/>
                </a:solidFill>
                <a:latin typeface="Arial"/>
                <a:cs typeface="Arial"/>
              </a:rPr>
              <a:t>A</a:t>
            </a:r>
            <a:r>
              <a:rPr dirty="0" sz="3500" spc="-35">
                <a:solidFill>
                  <a:srgbClr val="154E7C"/>
                </a:solidFill>
                <a:latin typeface="Arial"/>
                <a:cs typeface="Arial"/>
              </a:rPr>
              <a:t> </a:t>
            </a:r>
            <a:r>
              <a:rPr dirty="0" sz="3500" spc="-280">
                <a:solidFill>
                  <a:srgbClr val="154E7C"/>
                </a:solidFill>
                <a:latin typeface="Arial"/>
                <a:cs typeface="Arial"/>
              </a:rPr>
              <a:t>SUSTAINABLE </a:t>
            </a:r>
            <a:r>
              <a:rPr dirty="0" sz="3500" spc="-265">
                <a:solidFill>
                  <a:srgbClr val="154E7C"/>
                </a:solidFill>
                <a:latin typeface="Arial"/>
                <a:cs typeface="Arial"/>
              </a:rPr>
              <a:t>BUSINESS</a:t>
            </a:r>
            <a:r>
              <a:rPr dirty="0" sz="3500" spc="-55">
                <a:solidFill>
                  <a:srgbClr val="154E7C"/>
                </a:solidFill>
                <a:latin typeface="Arial"/>
                <a:cs typeface="Arial"/>
              </a:rPr>
              <a:t> </a:t>
            </a:r>
            <a:r>
              <a:rPr dirty="0" sz="3500" spc="-250">
                <a:solidFill>
                  <a:srgbClr val="154E7C"/>
                </a:solidFill>
                <a:latin typeface="Arial"/>
                <a:cs typeface="Arial"/>
              </a:rPr>
              <a:t>MODEL</a:t>
            </a:r>
            <a:r>
              <a:rPr dirty="0" sz="3500" spc="-45">
                <a:solidFill>
                  <a:srgbClr val="154E7C"/>
                </a:solidFill>
                <a:latin typeface="Arial"/>
                <a:cs typeface="Arial"/>
              </a:rPr>
              <a:t> </a:t>
            </a:r>
            <a:r>
              <a:rPr dirty="0" u="sng" sz="3600" spc="-175">
                <a:solidFill>
                  <a:srgbClr val="154E7C"/>
                </a:solidFill>
                <a:uFill>
                  <a:solidFill>
                    <a:srgbClr val="154E7C"/>
                  </a:solidFill>
                </a:uFill>
                <a:latin typeface="Arial"/>
                <a:cs typeface="Arial"/>
              </a:rPr>
              <a:t>IN</a:t>
            </a:r>
            <a:r>
              <a:rPr dirty="0" u="sng" sz="3600" spc="-90">
                <a:solidFill>
                  <a:srgbClr val="154E7C"/>
                </a:solidFill>
                <a:uFill>
                  <a:solidFill>
                    <a:srgbClr val="154E7C"/>
                  </a:solidFill>
                </a:uFill>
                <a:latin typeface="Arial"/>
                <a:cs typeface="Arial"/>
              </a:rPr>
              <a:t> </a:t>
            </a:r>
            <a:r>
              <a:rPr dirty="0" u="sng" sz="3600" spc="-420">
                <a:solidFill>
                  <a:srgbClr val="154E7C"/>
                </a:solidFill>
                <a:uFill>
                  <a:solidFill>
                    <a:srgbClr val="154E7C"/>
                  </a:solidFill>
                </a:uFill>
                <a:latin typeface="Arial"/>
                <a:cs typeface="Arial"/>
              </a:rPr>
              <a:t>THE</a:t>
            </a:r>
            <a:r>
              <a:rPr dirty="0" u="sng" sz="3600" spc="-75">
                <a:solidFill>
                  <a:srgbClr val="154E7C"/>
                </a:solidFill>
                <a:uFill>
                  <a:solidFill>
                    <a:srgbClr val="154E7C"/>
                  </a:solidFill>
                </a:uFill>
                <a:latin typeface="Arial"/>
                <a:cs typeface="Arial"/>
              </a:rPr>
              <a:t> </a:t>
            </a:r>
            <a:r>
              <a:rPr dirty="0" u="sng" sz="3600" spc="-330">
                <a:solidFill>
                  <a:srgbClr val="154E7C"/>
                </a:solidFill>
                <a:uFill>
                  <a:solidFill>
                    <a:srgbClr val="154E7C"/>
                  </a:solidFill>
                </a:uFill>
                <a:latin typeface="Arial"/>
                <a:cs typeface="Arial"/>
              </a:rPr>
              <a:t>COMMUNITY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05095" y="684763"/>
            <a:ext cx="8675370" cy="4344670"/>
            <a:chOff x="205095" y="684763"/>
            <a:chExt cx="8675370" cy="43446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74063" y="3124200"/>
              <a:ext cx="4106005" cy="1905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78288" y="684763"/>
              <a:ext cx="2648699" cy="290353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5095" y="1904999"/>
              <a:ext cx="3631751" cy="192156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472935" y="2233560"/>
              <a:ext cx="1403985" cy="586740"/>
            </a:xfrm>
            <a:custGeom>
              <a:avLst/>
              <a:gdLst/>
              <a:ahLst/>
              <a:cxnLst/>
              <a:rect l="l" t="t" r="r" b="b"/>
              <a:pathLst>
                <a:path w="1403985" h="586739">
                  <a:moveTo>
                    <a:pt x="1319034" y="26502"/>
                  </a:moveTo>
                  <a:lnTo>
                    <a:pt x="0" y="559892"/>
                  </a:lnTo>
                  <a:lnTo>
                    <a:pt x="10706" y="586384"/>
                  </a:lnTo>
                  <a:lnTo>
                    <a:pt x="1329749" y="52995"/>
                  </a:lnTo>
                  <a:lnTo>
                    <a:pt x="1319034" y="26502"/>
                  </a:lnTo>
                  <a:close/>
                </a:path>
                <a:path w="1403985" h="586739">
                  <a:moveTo>
                    <a:pt x="1391925" y="21145"/>
                  </a:moveTo>
                  <a:lnTo>
                    <a:pt x="1332280" y="21145"/>
                  </a:lnTo>
                  <a:lnTo>
                    <a:pt x="1342999" y="47637"/>
                  </a:lnTo>
                  <a:lnTo>
                    <a:pt x="1329749" y="52995"/>
                  </a:lnTo>
                  <a:lnTo>
                    <a:pt x="1340459" y="79476"/>
                  </a:lnTo>
                  <a:lnTo>
                    <a:pt x="1391925" y="21145"/>
                  </a:lnTo>
                  <a:close/>
                </a:path>
                <a:path w="1403985" h="586739">
                  <a:moveTo>
                    <a:pt x="1332280" y="21145"/>
                  </a:moveTo>
                  <a:lnTo>
                    <a:pt x="1319034" y="26502"/>
                  </a:lnTo>
                  <a:lnTo>
                    <a:pt x="1329749" y="52995"/>
                  </a:lnTo>
                  <a:lnTo>
                    <a:pt x="1342999" y="47637"/>
                  </a:lnTo>
                  <a:lnTo>
                    <a:pt x="1332280" y="21145"/>
                  </a:lnTo>
                  <a:close/>
                </a:path>
                <a:path w="1403985" h="586739">
                  <a:moveTo>
                    <a:pt x="1308315" y="0"/>
                  </a:moveTo>
                  <a:lnTo>
                    <a:pt x="1319034" y="26502"/>
                  </a:lnTo>
                  <a:lnTo>
                    <a:pt x="1332280" y="21145"/>
                  </a:lnTo>
                  <a:lnTo>
                    <a:pt x="1391925" y="21145"/>
                  </a:lnTo>
                  <a:lnTo>
                    <a:pt x="1403870" y="7607"/>
                  </a:lnTo>
                  <a:lnTo>
                    <a:pt x="1308315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333998" y="2241165"/>
              <a:ext cx="1275080" cy="1047115"/>
            </a:xfrm>
            <a:custGeom>
              <a:avLst/>
              <a:gdLst/>
              <a:ahLst/>
              <a:cxnLst/>
              <a:rect l="l" t="t" r="r" b="b"/>
              <a:pathLst>
                <a:path w="1275079" h="1047114">
                  <a:moveTo>
                    <a:pt x="75401" y="43226"/>
                  </a:moveTo>
                  <a:lnTo>
                    <a:pt x="57308" y="65340"/>
                  </a:lnTo>
                  <a:lnTo>
                    <a:pt x="1256639" y="1046492"/>
                  </a:lnTo>
                  <a:lnTo>
                    <a:pt x="1274737" y="1024382"/>
                  </a:lnTo>
                  <a:lnTo>
                    <a:pt x="75401" y="43226"/>
                  </a:lnTo>
                  <a:close/>
                </a:path>
                <a:path w="1275079" h="1047114">
                  <a:moveTo>
                    <a:pt x="0" y="0"/>
                  </a:moveTo>
                  <a:lnTo>
                    <a:pt x="39217" y="87452"/>
                  </a:lnTo>
                  <a:lnTo>
                    <a:pt x="57308" y="65340"/>
                  </a:lnTo>
                  <a:lnTo>
                    <a:pt x="46240" y="56286"/>
                  </a:lnTo>
                  <a:lnTo>
                    <a:pt x="64338" y="34175"/>
                  </a:lnTo>
                  <a:lnTo>
                    <a:pt x="82805" y="34175"/>
                  </a:lnTo>
                  <a:lnTo>
                    <a:pt x="93497" y="21107"/>
                  </a:lnTo>
                  <a:lnTo>
                    <a:pt x="0" y="0"/>
                  </a:lnTo>
                  <a:close/>
                </a:path>
                <a:path w="1275079" h="1047114">
                  <a:moveTo>
                    <a:pt x="64338" y="34175"/>
                  </a:moveTo>
                  <a:lnTo>
                    <a:pt x="46240" y="56286"/>
                  </a:lnTo>
                  <a:lnTo>
                    <a:pt x="57308" y="65340"/>
                  </a:lnTo>
                  <a:lnTo>
                    <a:pt x="75401" y="43226"/>
                  </a:lnTo>
                  <a:lnTo>
                    <a:pt x="64338" y="34175"/>
                  </a:lnTo>
                  <a:close/>
                </a:path>
                <a:path w="1275079" h="1047114">
                  <a:moveTo>
                    <a:pt x="82805" y="34175"/>
                  </a:moveTo>
                  <a:lnTo>
                    <a:pt x="64338" y="34175"/>
                  </a:lnTo>
                  <a:lnTo>
                    <a:pt x="75401" y="43226"/>
                  </a:lnTo>
                  <a:lnTo>
                    <a:pt x="82805" y="34175"/>
                  </a:lnTo>
                  <a:close/>
                </a:path>
              </a:pathLst>
            </a:custGeom>
            <a:solidFill>
              <a:srgbClr val="17375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08813" y="1109992"/>
              <a:ext cx="1932292" cy="1648890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7888" y="927625"/>
            <a:ext cx="1981196" cy="772611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83540" y="6373659"/>
            <a:ext cx="7646034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110"/>
              </a:lnSpc>
            </a:pPr>
            <a:r>
              <a:rPr dirty="0" sz="1800" spc="65">
                <a:latin typeface="Arial"/>
                <a:cs typeface="Arial"/>
              </a:rPr>
              <a:t>©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235">
                <a:latin typeface="Arial"/>
                <a:cs typeface="Arial"/>
              </a:rPr>
              <a:t>ST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40">
                <a:latin typeface="Arial"/>
                <a:cs typeface="Arial"/>
              </a:rPr>
              <a:t>Lindau,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5">
                <a:latin typeface="Arial"/>
                <a:cs typeface="Arial"/>
              </a:rPr>
              <a:t>UChicago,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2019.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Please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contact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u="sng" sz="1800" spc="-7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7"/>
              </a:rPr>
              <a:t>slindau@uchicago.edu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for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re-</a:t>
            </a:r>
            <a:r>
              <a:rPr dirty="0" sz="1800" spc="-20">
                <a:latin typeface="Arial"/>
                <a:cs typeface="Arial"/>
              </a:rPr>
              <a:t>use.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3252" y="2823425"/>
            <a:ext cx="1551940" cy="1478280"/>
          </a:xfrm>
          <a:prstGeom prst="rect">
            <a:avLst/>
          </a:prstGeom>
          <a:ln w="32751">
            <a:solidFill>
              <a:srgbClr val="000000"/>
            </a:solidFill>
          </a:ln>
        </p:spPr>
        <p:txBody>
          <a:bodyPr wrap="square" lIns="0" tIns="76835" rIns="0" bIns="0" rtlCol="0" vert="horz">
            <a:spAutoFit/>
          </a:bodyPr>
          <a:lstStyle/>
          <a:p>
            <a:pPr marL="29845">
              <a:lnSpc>
                <a:spcPct val="100000"/>
              </a:lnSpc>
              <a:spcBef>
                <a:spcPts val="605"/>
              </a:spcBef>
            </a:pPr>
            <a:r>
              <a:rPr dirty="0" sz="1500" spc="-45">
                <a:latin typeface="Arial"/>
                <a:cs typeface="Arial"/>
              </a:rPr>
              <a:t>Practice </a:t>
            </a:r>
            <a:r>
              <a:rPr dirty="0" sz="1500" spc="-10">
                <a:latin typeface="Arial"/>
                <a:cs typeface="Arial"/>
              </a:rPr>
              <a:t>Facilitator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43675" y="2801670"/>
            <a:ext cx="2708107" cy="168937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3874" y="4848682"/>
            <a:ext cx="1164165" cy="95796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9120" y="1741907"/>
            <a:ext cx="1053667" cy="89962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6949" y="3194470"/>
            <a:ext cx="1374380" cy="101703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32686" y="4448204"/>
            <a:ext cx="1551305" cy="1478280"/>
          </a:xfrm>
          <a:prstGeom prst="rect">
            <a:avLst/>
          </a:prstGeom>
          <a:ln w="32751">
            <a:solidFill>
              <a:srgbClr val="000000"/>
            </a:solidFill>
          </a:ln>
        </p:spPr>
        <p:txBody>
          <a:bodyPr wrap="square" lIns="0" tIns="121920" rIns="0" bIns="0" rtlCol="0" vert="horz">
            <a:spAutoFit/>
          </a:bodyPr>
          <a:lstStyle/>
          <a:p>
            <a:pPr marL="53340">
              <a:lnSpc>
                <a:spcPct val="100000"/>
              </a:lnSpc>
              <a:spcBef>
                <a:spcPts val="960"/>
              </a:spcBef>
            </a:pPr>
            <a:r>
              <a:rPr dirty="0" sz="1500" spc="-85">
                <a:latin typeface="Arial"/>
                <a:cs typeface="Arial"/>
              </a:rPr>
              <a:t>CommunityRx-</a:t>
            </a:r>
            <a:r>
              <a:rPr dirty="0" sz="1500" spc="-25">
                <a:latin typeface="Arial"/>
                <a:cs typeface="Arial"/>
              </a:rPr>
              <a:t>H3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90155" y="2617723"/>
            <a:ext cx="2106930" cy="580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800000"/>
                </a:solidFill>
                <a:latin typeface="Arial"/>
                <a:cs typeface="Arial"/>
              </a:rPr>
              <a:t>112</a:t>
            </a:r>
            <a:r>
              <a:rPr dirty="0" sz="1800" spc="4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800000"/>
                </a:solidFill>
                <a:latin typeface="Arial"/>
                <a:cs typeface="Arial"/>
              </a:rPr>
              <a:t>practices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1800" spc="-185">
                <a:solidFill>
                  <a:srgbClr val="800000"/>
                </a:solidFill>
                <a:latin typeface="Arial"/>
                <a:cs typeface="Arial"/>
              </a:rPr>
              <a:t>POINT</a:t>
            </a:r>
            <a:r>
              <a:rPr dirty="0" sz="1800" spc="-25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dirty="0" sz="1800" spc="-235">
                <a:solidFill>
                  <a:srgbClr val="800000"/>
                </a:solidFill>
                <a:latin typeface="Arial"/>
                <a:cs typeface="Arial"/>
              </a:rPr>
              <a:t>OF</a:t>
            </a:r>
            <a:r>
              <a:rPr dirty="0" sz="1800" spc="-3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dirty="0" sz="1800" spc="-240">
                <a:solidFill>
                  <a:srgbClr val="800000"/>
                </a:solidFill>
                <a:latin typeface="Arial"/>
                <a:cs typeface="Arial"/>
              </a:rPr>
              <a:t>CARE</a:t>
            </a:r>
            <a:r>
              <a:rPr dirty="0" sz="1800" spc="-2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dirty="0" sz="1800" spc="-155">
                <a:solidFill>
                  <a:srgbClr val="800000"/>
                </a:solidFill>
                <a:latin typeface="Arial"/>
                <a:cs typeface="Arial"/>
              </a:rPr>
              <a:t>(POC)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15758" y="3544468"/>
            <a:ext cx="3232150" cy="8610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3D389E"/>
                </a:solidFill>
                <a:latin typeface="Arial"/>
                <a:cs typeface="Arial"/>
              </a:rPr>
              <a:t>114</a:t>
            </a:r>
            <a:r>
              <a:rPr dirty="0" sz="1800" spc="-15">
                <a:solidFill>
                  <a:srgbClr val="3D389E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D389E"/>
                </a:solidFill>
                <a:latin typeface="Arial"/>
                <a:cs typeface="Arial"/>
              </a:rPr>
              <a:t>practices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ts val="2210"/>
              </a:lnSpc>
              <a:spcBef>
                <a:spcPts val="80"/>
              </a:spcBef>
            </a:pPr>
            <a:r>
              <a:rPr dirty="0" sz="1800" spc="-185">
                <a:solidFill>
                  <a:srgbClr val="3D389E"/>
                </a:solidFill>
                <a:latin typeface="Arial"/>
                <a:cs typeface="Arial"/>
              </a:rPr>
              <a:t>POINT</a:t>
            </a:r>
            <a:r>
              <a:rPr dirty="0" sz="1800" spc="-20">
                <a:solidFill>
                  <a:srgbClr val="3D389E"/>
                </a:solidFill>
                <a:latin typeface="Arial"/>
                <a:cs typeface="Arial"/>
              </a:rPr>
              <a:t> </a:t>
            </a:r>
            <a:r>
              <a:rPr dirty="0" sz="1800" spc="-235">
                <a:solidFill>
                  <a:srgbClr val="3D389E"/>
                </a:solidFill>
                <a:latin typeface="Arial"/>
                <a:cs typeface="Arial"/>
              </a:rPr>
              <a:t>OF</a:t>
            </a:r>
            <a:r>
              <a:rPr dirty="0" sz="1800" spc="-25">
                <a:solidFill>
                  <a:srgbClr val="3D389E"/>
                </a:solidFill>
                <a:latin typeface="Arial"/>
                <a:cs typeface="Arial"/>
              </a:rPr>
              <a:t> </a:t>
            </a:r>
            <a:r>
              <a:rPr dirty="0" sz="1800" spc="-240">
                <a:solidFill>
                  <a:srgbClr val="3D389E"/>
                </a:solidFill>
                <a:latin typeface="Arial"/>
                <a:cs typeface="Arial"/>
              </a:rPr>
              <a:t>CARE</a:t>
            </a:r>
            <a:r>
              <a:rPr dirty="0" sz="1800" spc="-15">
                <a:solidFill>
                  <a:srgbClr val="3D389E"/>
                </a:solidFill>
                <a:latin typeface="Arial"/>
                <a:cs typeface="Arial"/>
              </a:rPr>
              <a:t> </a:t>
            </a:r>
            <a:r>
              <a:rPr dirty="0" sz="1800" spc="-185">
                <a:solidFill>
                  <a:srgbClr val="3D389E"/>
                </a:solidFill>
                <a:latin typeface="Arial"/>
                <a:cs typeface="Arial"/>
              </a:rPr>
              <a:t>(POC)</a:t>
            </a:r>
            <a:r>
              <a:rPr dirty="0" sz="1800" spc="-25">
                <a:solidFill>
                  <a:srgbClr val="3D389E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3D389E"/>
                </a:solidFill>
                <a:latin typeface="Arial"/>
                <a:cs typeface="Arial"/>
              </a:rPr>
              <a:t>+ </a:t>
            </a:r>
            <a:r>
              <a:rPr dirty="0" sz="1800" spc="-204">
                <a:solidFill>
                  <a:srgbClr val="3D389E"/>
                </a:solidFill>
                <a:latin typeface="Arial"/>
                <a:cs typeface="Arial"/>
              </a:rPr>
              <a:t>POPULATION</a:t>
            </a:r>
            <a:r>
              <a:rPr dirty="0" sz="1800" spc="-5">
                <a:solidFill>
                  <a:srgbClr val="3D389E"/>
                </a:solidFill>
                <a:latin typeface="Arial"/>
                <a:cs typeface="Arial"/>
              </a:rPr>
              <a:t> </a:t>
            </a:r>
            <a:r>
              <a:rPr dirty="0" sz="1800" spc="-185">
                <a:solidFill>
                  <a:srgbClr val="3D389E"/>
                </a:solidFill>
                <a:latin typeface="Arial"/>
                <a:cs typeface="Arial"/>
              </a:rPr>
              <a:t>MANAGEMENT</a:t>
            </a:r>
            <a:r>
              <a:rPr dirty="0" sz="1800" spc="-5">
                <a:solidFill>
                  <a:srgbClr val="3D389E"/>
                </a:solidFill>
                <a:latin typeface="Arial"/>
                <a:cs typeface="Arial"/>
              </a:rPr>
              <a:t> </a:t>
            </a:r>
            <a:r>
              <a:rPr dirty="0" sz="1800" spc="-80">
                <a:solidFill>
                  <a:srgbClr val="3D389E"/>
                </a:solidFill>
                <a:latin typeface="Arial"/>
                <a:cs typeface="Arial"/>
              </a:rPr>
              <a:t>(PM)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 descr="$PPTXTitle"/>
          <p:cNvSpPr txBox="1">
            <a:spLocks noGrp="1"/>
          </p:cNvSpPr>
          <p:nvPr>
            <p:ph type="title"/>
          </p:nvPr>
        </p:nvSpPr>
        <p:spPr>
          <a:xfrm>
            <a:off x="993139" y="139700"/>
            <a:ext cx="619823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85"/>
              <a:t>Healthy</a:t>
            </a:r>
            <a:r>
              <a:rPr dirty="0" sz="3600" spc="-135"/>
              <a:t> </a:t>
            </a:r>
            <a:r>
              <a:rPr dirty="0" sz="3600" spc="-70"/>
              <a:t>Hearts</a:t>
            </a:r>
            <a:r>
              <a:rPr dirty="0" sz="3600" spc="-130"/>
              <a:t> </a:t>
            </a:r>
            <a:r>
              <a:rPr dirty="0" sz="3600"/>
              <a:t>in</a:t>
            </a:r>
            <a:r>
              <a:rPr dirty="0" sz="3600" spc="-125"/>
              <a:t> </a:t>
            </a:r>
            <a:r>
              <a:rPr dirty="0" sz="3600"/>
              <a:t>the</a:t>
            </a:r>
            <a:r>
              <a:rPr dirty="0" sz="3600" spc="-135"/>
              <a:t> </a:t>
            </a:r>
            <a:r>
              <a:rPr dirty="0" sz="3600" spc="-10"/>
              <a:t>Heartland</a:t>
            </a:r>
            <a:endParaRPr sz="3600"/>
          </a:p>
        </p:txBody>
      </p:sp>
      <p:sp>
        <p:nvSpPr>
          <p:cNvPr id="11" name="object 11"/>
          <p:cNvSpPr txBox="1"/>
          <p:nvPr/>
        </p:nvSpPr>
        <p:spPr>
          <a:xfrm>
            <a:off x="6823116" y="2378426"/>
            <a:ext cx="1691005" cy="29464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1750" spc="-10">
                <a:latin typeface="Arial"/>
                <a:cs typeface="Arial"/>
              </a:rPr>
              <a:t>Health</a:t>
            </a:r>
            <a:r>
              <a:rPr dirty="0" sz="1750" spc="-100">
                <a:latin typeface="Arial"/>
                <a:cs typeface="Arial"/>
              </a:rPr>
              <a:t> </a:t>
            </a:r>
            <a:r>
              <a:rPr dirty="0" sz="1750" spc="-35">
                <a:latin typeface="Arial"/>
                <a:cs typeface="Arial"/>
              </a:rPr>
              <a:t>Outcomes</a:t>
            </a:r>
            <a:endParaRPr sz="17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268458" y="5982163"/>
            <a:ext cx="2607310" cy="385445"/>
          </a:xfrm>
          <a:custGeom>
            <a:avLst/>
            <a:gdLst/>
            <a:ahLst/>
            <a:cxnLst/>
            <a:rect l="l" t="t" r="r" b="b"/>
            <a:pathLst>
              <a:path w="2607310" h="385445">
                <a:moveTo>
                  <a:pt x="2414409" y="0"/>
                </a:moveTo>
                <a:lnTo>
                  <a:pt x="0" y="0"/>
                </a:lnTo>
                <a:lnTo>
                  <a:pt x="192570" y="192570"/>
                </a:lnTo>
                <a:lnTo>
                  <a:pt x="0" y="385127"/>
                </a:lnTo>
                <a:lnTo>
                  <a:pt x="2414409" y="385127"/>
                </a:lnTo>
                <a:lnTo>
                  <a:pt x="2606967" y="192570"/>
                </a:lnTo>
                <a:lnTo>
                  <a:pt x="2414409" y="0"/>
                </a:lnTo>
                <a:close/>
              </a:path>
            </a:pathLst>
          </a:custGeom>
          <a:solidFill>
            <a:srgbClr val="3D389E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3" name="object 13"/>
          <p:cNvGrpSpPr/>
          <p:nvPr/>
        </p:nvGrpSpPr>
        <p:grpSpPr>
          <a:xfrm>
            <a:off x="426995" y="1198278"/>
            <a:ext cx="2402840" cy="4006215"/>
            <a:chOff x="426995" y="1198278"/>
            <a:chExt cx="2402840" cy="4006215"/>
          </a:xfrm>
        </p:grpSpPr>
        <p:sp>
          <p:nvSpPr>
            <p:cNvPr id="14" name="object 14"/>
            <p:cNvSpPr/>
            <p:nvPr/>
          </p:nvSpPr>
          <p:spPr>
            <a:xfrm>
              <a:off x="443370" y="1214654"/>
              <a:ext cx="1553210" cy="1457325"/>
            </a:xfrm>
            <a:custGeom>
              <a:avLst/>
              <a:gdLst/>
              <a:ahLst/>
              <a:cxnLst/>
              <a:rect l="l" t="t" r="r" b="b"/>
              <a:pathLst>
                <a:path w="1553210" h="1457325">
                  <a:moveTo>
                    <a:pt x="0" y="0"/>
                  </a:moveTo>
                  <a:lnTo>
                    <a:pt x="1552717" y="0"/>
                  </a:lnTo>
                  <a:lnTo>
                    <a:pt x="1552717" y="1457299"/>
                  </a:lnTo>
                  <a:lnTo>
                    <a:pt x="0" y="1457299"/>
                  </a:lnTo>
                  <a:lnTo>
                    <a:pt x="0" y="0"/>
                  </a:lnTo>
                  <a:close/>
                </a:path>
              </a:pathLst>
            </a:custGeom>
            <a:ln w="3275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996880" y="1943675"/>
              <a:ext cx="177165" cy="0"/>
            </a:xfrm>
            <a:custGeom>
              <a:avLst/>
              <a:gdLst/>
              <a:ahLst/>
              <a:cxnLst/>
              <a:rect l="l" t="t" r="r" b="b"/>
              <a:pathLst>
                <a:path w="177164" h="0">
                  <a:moveTo>
                    <a:pt x="0" y="0"/>
                  </a:moveTo>
                  <a:lnTo>
                    <a:pt x="176743" y="0"/>
                  </a:lnTo>
                </a:path>
              </a:pathLst>
            </a:custGeom>
            <a:ln w="3275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173715" y="1935923"/>
              <a:ext cx="0" cy="1874520"/>
            </a:xfrm>
            <a:custGeom>
              <a:avLst/>
              <a:gdLst/>
              <a:ahLst/>
              <a:cxnLst/>
              <a:rect l="l" t="t" r="r" b="b"/>
              <a:pathLst>
                <a:path w="0" h="1874520">
                  <a:moveTo>
                    <a:pt x="0" y="0"/>
                  </a:moveTo>
                  <a:lnTo>
                    <a:pt x="0" y="1874356"/>
                  </a:lnTo>
                </a:path>
              </a:pathLst>
            </a:custGeom>
            <a:ln w="32751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2265522" y="1950416"/>
              <a:ext cx="205104" cy="0"/>
            </a:xfrm>
            <a:custGeom>
              <a:avLst/>
              <a:gdLst/>
              <a:ahLst/>
              <a:cxnLst/>
              <a:rect l="l" t="t" r="r" b="b"/>
              <a:pathLst>
                <a:path w="205105" h="0">
                  <a:moveTo>
                    <a:pt x="0" y="0"/>
                  </a:moveTo>
                  <a:lnTo>
                    <a:pt x="204603" y="0"/>
                  </a:lnTo>
                </a:path>
              </a:pathLst>
            </a:custGeom>
            <a:ln w="32751">
              <a:solidFill>
                <a:srgbClr val="3D389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2456582" y="1950416"/>
              <a:ext cx="1905" cy="3235960"/>
            </a:xfrm>
            <a:custGeom>
              <a:avLst/>
              <a:gdLst/>
              <a:ahLst/>
              <a:cxnLst/>
              <a:rect l="l" t="t" r="r" b="b"/>
              <a:pathLst>
                <a:path w="1905" h="3235960">
                  <a:moveTo>
                    <a:pt x="0" y="0"/>
                  </a:moveTo>
                  <a:lnTo>
                    <a:pt x="1548" y="3235515"/>
                  </a:lnTo>
                </a:path>
              </a:pathLst>
            </a:custGeom>
            <a:ln w="32751">
              <a:solidFill>
                <a:srgbClr val="3D389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016124" y="3793820"/>
              <a:ext cx="169545" cy="635"/>
            </a:xfrm>
            <a:custGeom>
              <a:avLst/>
              <a:gdLst/>
              <a:ahLst/>
              <a:cxnLst/>
              <a:rect l="l" t="t" r="r" b="b"/>
              <a:pathLst>
                <a:path w="169544" h="635">
                  <a:moveTo>
                    <a:pt x="0" y="0"/>
                  </a:moveTo>
                  <a:lnTo>
                    <a:pt x="169546" y="349"/>
                  </a:lnTo>
                </a:path>
              </a:pathLst>
            </a:custGeom>
            <a:ln w="32751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2184722" y="2779082"/>
              <a:ext cx="598805" cy="114300"/>
            </a:xfrm>
            <a:custGeom>
              <a:avLst/>
              <a:gdLst/>
              <a:ahLst/>
              <a:cxnLst/>
              <a:rect l="l" t="t" r="r" b="b"/>
              <a:pathLst>
                <a:path w="598805" h="114300">
                  <a:moveTo>
                    <a:pt x="484009" y="0"/>
                  </a:moveTo>
                  <a:lnTo>
                    <a:pt x="484009" y="114300"/>
                  </a:lnTo>
                  <a:lnTo>
                    <a:pt x="560209" y="76200"/>
                  </a:lnTo>
                  <a:lnTo>
                    <a:pt x="503059" y="76200"/>
                  </a:lnTo>
                  <a:lnTo>
                    <a:pt x="503059" y="38100"/>
                  </a:lnTo>
                  <a:lnTo>
                    <a:pt x="560209" y="38100"/>
                  </a:lnTo>
                  <a:lnTo>
                    <a:pt x="484009" y="0"/>
                  </a:lnTo>
                  <a:close/>
                </a:path>
                <a:path w="598805" h="114300">
                  <a:moveTo>
                    <a:pt x="484009" y="38100"/>
                  </a:moveTo>
                  <a:lnTo>
                    <a:pt x="0" y="38100"/>
                  </a:lnTo>
                  <a:lnTo>
                    <a:pt x="0" y="76200"/>
                  </a:lnTo>
                  <a:lnTo>
                    <a:pt x="484009" y="76200"/>
                  </a:lnTo>
                  <a:lnTo>
                    <a:pt x="484009" y="38100"/>
                  </a:lnTo>
                  <a:close/>
                </a:path>
                <a:path w="598805" h="114300">
                  <a:moveTo>
                    <a:pt x="560209" y="38100"/>
                  </a:moveTo>
                  <a:lnTo>
                    <a:pt x="503059" y="38100"/>
                  </a:lnTo>
                  <a:lnTo>
                    <a:pt x="503059" y="76200"/>
                  </a:lnTo>
                  <a:lnTo>
                    <a:pt x="560209" y="76200"/>
                  </a:lnTo>
                  <a:lnTo>
                    <a:pt x="598309" y="57150"/>
                  </a:lnTo>
                  <a:lnTo>
                    <a:pt x="560209" y="3810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984273" y="5187583"/>
              <a:ext cx="485775" cy="0"/>
            </a:xfrm>
            <a:custGeom>
              <a:avLst/>
              <a:gdLst/>
              <a:ahLst/>
              <a:cxnLst/>
              <a:rect l="l" t="t" r="r" b="b"/>
              <a:pathLst>
                <a:path w="485775" h="0">
                  <a:moveTo>
                    <a:pt x="0" y="0"/>
                  </a:moveTo>
                  <a:lnTo>
                    <a:pt x="485709" y="0"/>
                  </a:lnTo>
                </a:path>
              </a:pathLst>
            </a:custGeom>
            <a:ln w="32751">
              <a:solidFill>
                <a:srgbClr val="3D389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2456582" y="3754085"/>
              <a:ext cx="373380" cy="114300"/>
            </a:xfrm>
            <a:custGeom>
              <a:avLst/>
              <a:gdLst/>
              <a:ahLst/>
              <a:cxnLst/>
              <a:rect l="l" t="t" r="r" b="b"/>
              <a:pathLst>
                <a:path w="373380" h="114300">
                  <a:moveTo>
                    <a:pt x="258940" y="0"/>
                  </a:moveTo>
                  <a:lnTo>
                    <a:pt x="258940" y="114299"/>
                  </a:lnTo>
                  <a:lnTo>
                    <a:pt x="335140" y="76199"/>
                  </a:lnTo>
                  <a:lnTo>
                    <a:pt x="277990" y="76199"/>
                  </a:lnTo>
                  <a:lnTo>
                    <a:pt x="277990" y="38099"/>
                  </a:lnTo>
                  <a:lnTo>
                    <a:pt x="335140" y="38099"/>
                  </a:lnTo>
                  <a:lnTo>
                    <a:pt x="258940" y="0"/>
                  </a:lnTo>
                  <a:close/>
                </a:path>
                <a:path w="373380" h="114300">
                  <a:moveTo>
                    <a:pt x="258940" y="38099"/>
                  </a:moveTo>
                  <a:lnTo>
                    <a:pt x="0" y="38099"/>
                  </a:lnTo>
                  <a:lnTo>
                    <a:pt x="0" y="76199"/>
                  </a:lnTo>
                  <a:lnTo>
                    <a:pt x="258940" y="76199"/>
                  </a:lnTo>
                  <a:lnTo>
                    <a:pt x="258940" y="38099"/>
                  </a:lnTo>
                  <a:close/>
                </a:path>
                <a:path w="373380" h="114300">
                  <a:moveTo>
                    <a:pt x="335140" y="38099"/>
                  </a:moveTo>
                  <a:lnTo>
                    <a:pt x="277990" y="38099"/>
                  </a:lnTo>
                  <a:lnTo>
                    <a:pt x="277990" y="76199"/>
                  </a:lnTo>
                  <a:lnTo>
                    <a:pt x="335140" y="76199"/>
                  </a:lnTo>
                  <a:lnTo>
                    <a:pt x="373240" y="57149"/>
                  </a:lnTo>
                  <a:lnTo>
                    <a:pt x="335140" y="38099"/>
                  </a:lnTo>
                  <a:close/>
                </a:path>
              </a:pathLst>
            </a:custGeom>
            <a:solidFill>
              <a:srgbClr val="3D389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8728" y="1303731"/>
              <a:ext cx="1230824" cy="383994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1509671" y="5920312"/>
            <a:ext cx="1927225" cy="830580"/>
          </a:xfrm>
          <a:prstGeom prst="rect">
            <a:avLst/>
          </a:prstGeom>
        </p:spPr>
        <p:txBody>
          <a:bodyPr wrap="square" lIns="0" tIns="83820" rIns="0" bIns="0" rtlCol="0" vert="horz">
            <a:spAutoFit/>
          </a:bodyPr>
          <a:lstStyle/>
          <a:p>
            <a:pPr marL="380365">
              <a:lnSpc>
                <a:spcPct val="100000"/>
              </a:lnSpc>
              <a:spcBef>
                <a:spcPts val="660"/>
              </a:spcBef>
            </a:pPr>
            <a:r>
              <a:rPr dirty="0" sz="1850" spc="-65">
                <a:solidFill>
                  <a:srgbClr val="FFFFFF"/>
                </a:solidFill>
                <a:latin typeface="Arial"/>
                <a:cs typeface="Arial"/>
              </a:rPr>
              <a:t>ONBOARDING</a:t>
            </a:r>
            <a:endParaRPr sz="1850">
              <a:latin typeface="Arial"/>
              <a:cs typeface="Arial"/>
            </a:endParaRPr>
          </a:p>
          <a:p>
            <a:pPr algn="r" marL="117475" marR="5080" indent="-117475">
              <a:lnSpc>
                <a:spcPts val="1600"/>
              </a:lnSpc>
              <a:spcBef>
                <a:spcPts val="415"/>
              </a:spcBef>
              <a:buSzPct val="96296"/>
              <a:buChar char="•"/>
              <a:tabLst>
                <a:tab pos="117475" algn="l"/>
              </a:tabLst>
            </a:pPr>
            <a:r>
              <a:rPr dirty="0" sz="1350" spc="-20">
                <a:latin typeface="Arial"/>
                <a:cs typeface="Arial"/>
              </a:rPr>
              <a:t>Fall</a:t>
            </a:r>
            <a:r>
              <a:rPr dirty="0" sz="1350" spc="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2015; </a:t>
            </a:r>
            <a:r>
              <a:rPr dirty="0" sz="1350" spc="-10">
                <a:latin typeface="Arial"/>
                <a:cs typeface="Arial"/>
              </a:rPr>
              <a:t>Winter</a:t>
            </a:r>
            <a:r>
              <a:rPr dirty="0" sz="1350" spc="5">
                <a:latin typeface="Arial"/>
                <a:cs typeface="Arial"/>
              </a:rPr>
              <a:t> </a:t>
            </a:r>
            <a:r>
              <a:rPr dirty="0" sz="1350" spc="-20">
                <a:latin typeface="Arial"/>
                <a:cs typeface="Arial"/>
              </a:rPr>
              <a:t>2016;</a:t>
            </a:r>
            <a:endParaRPr sz="1350">
              <a:latin typeface="Arial"/>
              <a:cs typeface="Arial"/>
            </a:endParaRPr>
          </a:p>
          <a:p>
            <a:pPr algn="r" marR="34290">
              <a:lnSpc>
                <a:spcPts val="1540"/>
              </a:lnSpc>
            </a:pPr>
            <a:r>
              <a:rPr dirty="0" sz="1350" spc="-20">
                <a:latin typeface="Arial"/>
                <a:cs typeface="Arial"/>
              </a:rPr>
              <a:t>Spring</a:t>
            </a:r>
            <a:r>
              <a:rPr dirty="0" sz="1350" spc="-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2016;</a:t>
            </a:r>
            <a:r>
              <a:rPr dirty="0" sz="1350" spc="-10">
                <a:latin typeface="Arial"/>
                <a:cs typeface="Arial"/>
              </a:rPr>
              <a:t> </a:t>
            </a:r>
            <a:r>
              <a:rPr dirty="0" sz="1350" spc="-20">
                <a:latin typeface="Arial"/>
                <a:cs typeface="Arial"/>
              </a:rPr>
              <a:t>Fall</a:t>
            </a:r>
            <a:r>
              <a:rPr dirty="0" sz="1350" spc="-5">
                <a:latin typeface="Arial"/>
                <a:cs typeface="Arial"/>
              </a:rPr>
              <a:t> </a:t>
            </a:r>
            <a:r>
              <a:rPr dirty="0" sz="1350" spc="-20">
                <a:latin typeface="Arial"/>
                <a:cs typeface="Arial"/>
              </a:rPr>
              <a:t>2016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646731" y="5969463"/>
            <a:ext cx="2631440" cy="410845"/>
            <a:chOff x="3646731" y="5969463"/>
            <a:chExt cx="2631440" cy="410845"/>
          </a:xfrm>
        </p:grpSpPr>
        <p:sp>
          <p:nvSpPr>
            <p:cNvPr id="26" name="object 26"/>
            <p:cNvSpPr/>
            <p:nvPr/>
          </p:nvSpPr>
          <p:spPr>
            <a:xfrm>
              <a:off x="3659431" y="5982163"/>
              <a:ext cx="2607310" cy="385445"/>
            </a:xfrm>
            <a:custGeom>
              <a:avLst/>
              <a:gdLst/>
              <a:ahLst/>
              <a:cxnLst/>
              <a:rect l="l" t="t" r="r" b="b"/>
              <a:pathLst>
                <a:path w="2607310" h="385445">
                  <a:moveTo>
                    <a:pt x="2414409" y="0"/>
                  </a:moveTo>
                  <a:lnTo>
                    <a:pt x="0" y="0"/>
                  </a:lnTo>
                  <a:lnTo>
                    <a:pt x="192570" y="192570"/>
                  </a:lnTo>
                  <a:lnTo>
                    <a:pt x="0" y="385127"/>
                  </a:lnTo>
                  <a:lnTo>
                    <a:pt x="2414409" y="385127"/>
                  </a:lnTo>
                  <a:lnTo>
                    <a:pt x="2606967" y="192570"/>
                  </a:lnTo>
                  <a:lnTo>
                    <a:pt x="2414409" y="0"/>
                  </a:lnTo>
                  <a:close/>
                </a:path>
              </a:pathLst>
            </a:custGeom>
            <a:solidFill>
              <a:srgbClr val="3D38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3659431" y="5982163"/>
              <a:ext cx="2606040" cy="385445"/>
            </a:xfrm>
            <a:custGeom>
              <a:avLst/>
              <a:gdLst/>
              <a:ahLst/>
              <a:cxnLst/>
              <a:rect l="l" t="t" r="r" b="b"/>
              <a:pathLst>
                <a:path w="2606040" h="385445">
                  <a:moveTo>
                    <a:pt x="0" y="0"/>
                  </a:moveTo>
                  <a:lnTo>
                    <a:pt x="2413177" y="0"/>
                  </a:lnTo>
                  <a:lnTo>
                    <a:pt x="2605643" y="192466"/>
                  </a:lnTo>
                  <a:lnTo>
                    <a:pt x="2413177" y="384932"/>
                  </a:lnTo>
                  <a:lnTo>
                    <a:pt x="0" y="384932"/>
                  </a:lnTo>
                  <a:lnTo>
                    <a:pt x="192465" y="192466"/>
                  </a:lnTo>
                  <a:lnTo>
                    <a:pt x="0" y="0"/>
                  </a:lnTo>
                  <a:close/>
                </a:path>
              </a:pathLst>
            </a:custGeom>
            <a:ln w="253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 txBox="1"/>
          <p:nvPr/>
        </p:nvSpPr>
        <p:spPr>
          <a:xfrm>
            <a:off x="4316360" y="5920312"/>
            <a:ext cx="1344295" cy="645160"/>
          </a:xfrm>
          <a:prstGeom prst="rect">
            <a:avLst/>
          </a:prstGeom>
        </p:spPr>
        <p:txBody>
          <a:bodyPr wrap="square" lIns="0" tIns="838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dirty="0" sz="1850" spc="-180">
                <a:solidFill>
                  <a:srgbClr val="FFFFFF"/>
                </a:solidFill>
                <a:latin typeface="Arial"/>
                <a:cs typeface="Arial"/>
              </a:rPr>
              <a:t>FACILITATION</a:t>
            </a:r>
            <a:endParaRPr sz="1850">
              <a:latin typeface="Arial"/>
              <a:cs typeface="Arial"/>
            </a:endParaRPr>
          </a:p>
          <a:p>
            <a:pPr marL="170815" indent="-117475">
              <a:lnSpc>
                <a:spcPct val="100000"/>
              </a:lnSpc>
              <a:spcBef>
                <a:spcPts val="415"/>
              </a:spcBef>
              <a:buSzPct val="96296"/>
              <a:buChar char="•"/>
              <a:tabLst>
                <a:tab pos="170815" algn="l"/>
              </a:tabLst>
            </a:pPr>
            <a:r>
              <a:rPr dirty="0" sz="1350">
                <a:latin typeface="Arial"/>
                <a:cs typeface="Arial"/>
              </a:rPr>
              <a:t>Months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 spc="-25">
                <a:latin typeface="Arial"/>
                <a:cs typeface="Arial"/>
              </a:rPr>
              <a:t>0-</a:t>
            </a:r>
            <a:r>
              <a:rPr dirty="0" sz="1350" spc="40">
                <a:latin typeface="Arial"/>
                <a:cs typeface="Arial"/>
              </a:rPr>
              <a:t>12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6037710" y="5969470"/>
            <a:ext cx="2631440" cy="410845"/>
            <a:chOff x="6037710" y="5969470"/>
            <a:chExt cx="2631440" cy="410845"/>
          </a:xfrm>
        </p:grpSpPr>
        <p:sp>
          <p:nvSpPr>
            <p:cNvPr id="30" name="object 30"/>
            <p:cNvSpPr/>
            <p:nvPr/>
          </p:nvSpPr>
          <p:spPr>
            <a:xfrm>
              <a:off x="6050404" y="5982163"/>
              <a:ext cx="2607310" cy="385445"/>
            </a:xfrm>
            <a:custGeom>
              <a:avLst/>
              <a:gdLst/>
              <a:ahLst/>
              <a:cxnLst/>
              <a:rect l="l" t="t" r="r" b="b"/>
              <a:pathLst>
                <a:path w="2607309" h="385445">
                  <a:moveTo>
                    <a:pt x="2414409" y="0"/>
                  </a:moveTo>
                  <a:lnTo>
                    <a:pt x="0" y="0"/>
                  </a:lnTo>
                  <a:lnTo>
                    <a:pt x="192570" y="192570"/>
                  </a:lnTo>
                  <a:lnTo>
                    <a:pt x="0" y="385127"/>
                  </a:lnTo>
                  <a:lnTo>
                    <a:pt x="2414409" y="385127"/>
                  </a:lnTo>
                  <a:lnTo>
                    <a:pt x="2606967" y="192570"/>
                  </a:lnTo>
                  <a:lnTo>
                    <a:pt x="2414409" y="0"/>
                  </a:lnTo>
                  <a:close/>
                </a:path>
              </a:pathLst>
            </a:custGeom>
            <a:solidFill>
              <a:srgbClr val="3D38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6050404" y="5982163"/>
              <a:ext cx="2606040" cy="385445"/>
            </a:xfrm>
            <a:custGeom>
              <a:avLst/>
              <a:gdLst/>
              <a:ahLst/>
              <a:cxnLst/>
              <a:rect l="l" t="t" r="r" b="b"/>
              <a:pathLst>
                <a:path w="2606040" h="385445">
                  <a:moveTo>
                    <a:pt x="0" y="0"/>
                  </a:moveTo>
                  <a:lnTo>
                    <a:pt x="2413177" y="0"/>
                  </a:lnTo>
                  <a:lnTo>
                    <a:pt x="2605643" y="192466"/>
                  </a:lnTo>
                  <a:lnTo>
                    <a:pt x="2413177" y="384932"/>
                  </a:lnTo>
                  <a:lnTo>
                    <a:pt x="0" y="384932"/>
                  </a:lnTo>
                  <a:lnTo>
                    <a:pt x="192465" y="192466"/>
                  </a:lnTo>
                  <a:lnTo>
                    <a:pt x="0" y="0"/>
                  </a:lnTo>
                  <a:close/>
                </a:path>
              </a:pathLst>
            </a:custGeom>
            <a:ln w="253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/>
          <p:cNvSpPr txBox="1"/>
          <p:nvPr/>
        </p:nvSpPr>
        <p:spPr>
          <a:xfrm>
            <a:off x="6690158" y="5904090"/>
            <a:ext cx="1378585" cy="673100"/>
          </a:xfrm>
          <a:prstGeom prst="rect">
            <a:avLst/>
          </a:prstGeom>
        </p:spPr>
        <p:txBody>
          <a:bodyPr wrap="square" lIns="0" tIns="996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dirty="0" sz="1850" spc="-140">
                <a:solidFill>
                  <a:srgbClr val="FFFFFF"/>
                </a:solidFill>
                <a:latin typeface="Arial"/>
                <a:cs typeface="Arial"/>
              </a:rPr>
              <a:t>MONITORING</a:t>
            </a:r>
            <a:endParaRPr sz="1850">
              <a:latin typeface="Arial"/>
              <a:cs typeface="Arial"/>
            </a:endParaRPr>
          </a:p>
          <a:p>
            <a:pPr marL="260350" indent="-117475">
              <a:lnSpc>
                <a:spcPct val="100000"/>
              </a:lnSpc>
              <a:spcBef>
                <a:spcPts val="515"/>
              </a:spcBef>
              <a:buSzPct val="96296"/>
              <a:buChar char="•"/>
              <a:tabLst>
                <a:tab pos="260350" algn="l"/>
              </a:tabLst>
            </a:pPr>
            <a:r>
              <a:rPr dirty="0" sz="1350">
                <a:latin typeface="Arial"/>
                <a:cs typeface="Arial"/>
              </a:rPr>
              <a:t>Months</a:t>
            </a:r>
            <a:r>
              <a:rPr dirty="0" sz="1350" spc="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12-</a:t>
            </a:r>
            <a:r>
              <a:rPr dirty="0" sz="1350" spc="30">
                <a:latin typeface="Arial"/>
                <a:cs typeface="Arial"/>
              </a:rPr>
              <a:t>18</a:t>
            </a:r>
            <a:endParaRPr sz="1350">
              <a:latin typeface="Arial"/>
              <a:cs typeface="Arial"/>
            </a:endParaRPr>
          </a:p>
        </p:txBody>
      </p:sp>
      <p:pic>
        <p:nvPicPr>
          <p:cNvPr id="33" name="object 3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2400" y="168914"/>
            <a:ext cx="838200" cy="805162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038088" y="673608"/>
            <a:ext cx="2828543" cy="673608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496055" y="713231"/>
            <a:ext cx="2093976" cy="1935480"/>
          </a:xfrm>
          <a:prstGeom prst="rect">
            <a:avLst/>
          </a:prstGeom>
        </p:spPr>
      </p:pic>
      <p:sp>
        <p:nvSpPr>
          <p:cNvPr id="36" name="object 36"/>
          <p:cNvSpPr txBox="1"/>
          <p:nvPr/>
        </p:nvSpPr>
        <p:spPr>
          <a:xfrm>
            <a:off x="78739" y="6272783"/>
            <a:ext cx="1344295" cy="510540"/>
          </a:xfrm>
          <a:prstGeom prst="rect">
            <a:avLst/>
          </a:prstGeom>
        </p:spPr>
        <p:txBody>
          <a:bodyPr wrap="square" lIns="0" tIns="21590" rIns="0" bIns="0" rtlCol="0" vert="horz">
            <a:spAutoFit/>
          </a:bodyPr>
          <a:lstStyle/>
          <a:p>
            <a:pPr marL="12700" marR="5080">
              <a:lnSpc>
                <a:spcPct val="94500"/>
              </a:lnSpc>
              <a:spcBef>
                <a:spcPts val="170"/>
              </a:spcBef>
            </a:pPr>
            <a:r>
              <a:rPr dirty="0" sz="1100" spc="-25">
                <a:latin typeface="Arial"/>
                <a:cs typeface="Arial"/>
              </a:rPr>
              <a:t>Ciolino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et</a:t>
            </a:r>
            <a:r>
              <a:rPr dirty="0" sz="1100" spc="-7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al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(2018) </a:t>
            </a:r>
            <a:r>
              <a:rPr dirty="0" sz="1100" spc="-30" i="1">
                <a:latin typeface="Arial"/>
                <a:cs typeface="Arial"/>
              </a:rPr>
              <a:t>Contemporary</a:t>
            </a:r>
            <a:r>
              <a:rPr dirty="0" sz="1100" spc="-10" i="1">
                <a:latin typeface="Arial"/>
                <a:cs typeface="Arial"/>
              </a:rPr>
              <a:t> </a:t>
            </a:r>
            <a:r>
              <a:rPr dirty="0" sz="1100" spc="-25" i="1">
                <a:latin typeface="Arial"/>
                <a:cs typeface="Arial"/>
              </a:rPr>
              <a:t>Clinical </a:t>
            </a:r>
            <a:r>
              <a:rPr dirty="0" sz="1100" spc="-10" i="1">
                <a:latin typeface="Arial"/>
                <a:cs typeface="Arial"/>
              </a:rPr>
              <a:t>Trials</a:t>
            </a:r>
            <a:r>
              <a:rPr dirty="0" sz="1100" spc="-1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048585" y="5150611"/>
            <a:ext cx="3989070" cy="58039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12700" marR="5080">
              <a:lnSpc>
                <a:spcPct val="102299"/>
              </a:lnSpc>
              <a:spcBef>
                <a:spcPts val="50"/>
              </a:spcBef>
            </a:pPr>
            <a:r>
              <a:rPr dirty="0" sz="1800" spc="65">
                <a:latin typeface="Arial"/>
                <a:cs typeface="Arial"/>
              </a:rPr>
              <a:t>©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235">
                <a:latin typeface="Arial"/>
                <a:cs typeface="Arial"/>
              </a:rPr>
              <a:t>ST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40">
                <a:latin typeface="Arial"/>
                <a:cs typeface="Arial"/>
              </a:rPr>
              <a:t>Lindau,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5">
                <a:latin typeface="Arial"/>
                <a:cs typeface="Arial"/>
              </a:rPr>
              <a:t>UChicago,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2019.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Please </a:t>
            </a:r>
            <a:r>
              <a:rPr dirty="0" sz="1800" spc="-25">
                <a:latin typeface="Arial"/>
                <a:cs typeface="Arial"/>
              </a:rPr>
              <a:t>contact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u="sng" sz="1800" spc="-7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10"/>
              </a:rPr>
              <a:t>slindau@uchicago.edu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for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re-</a:t>
            </a:r>
            <a:r>
              <a:rPr dirty="0" sz="1800" spc="-20">
                <a:latin typeface="Arial"/>
                <a:cs typeface="Arial"/>
              </a:rPr>
              <a:t>use.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83540" y="6373659"/>
            <a:ext cx="7646034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110"/>
              </a:lnSpc>
            </a:pPr>
            <a:r>
              <a:rPr dirty="0" sz="1800" spc="65">
                <a:solidFill>
                  <a:srgbClr val="FFFFFF"/>
                </a:solidFill>
                <a:latin typeface="Arial"/>
                <a:cs typeface="Arial"/>
              </a:rPr>
              <a:t>©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35">
                <a:solidFill>
                  <a:srgbClr val="FFFFFF"/>
                </a:solidFill>
                <a:latin typeface="Arial"/>
                <a:cs typeface="Arial"/>
              </a:rPr>
              <a:t>ST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Lindau,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5">
                <a:solidFill>
                  <a:srgbClr val="FFFFFF"/>
                </a:solidFill>
                <a:latin typeface="Arial"/>
                <a:cs typeface="Arial"/>
              </a:rPr>
              <a:t>UChicago,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2019.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Please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contact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u="sng" sz="1800" spc="-7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slindau@uchicago.edu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90">
                <a:solidFill>
                  <a:srgbClr val="FFFFFF"/>
                </a:solidFill>
                <a:latin typeface="Arial"/>
                <a:cs typeface="Arial"/>
              </a:rPr>
              <a:t>re-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use.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307340" y="184553"/>
            <a:ext cx="3014980" cy="7429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700" spc="-70"/>
              <a:t>Disclosures</a:t>
            </a:r>
            <a:endParaRPr sz="4700"/>
          </a:p>
        </p:txBody>
      </p:sp>
      <p:sp>
        <p:nvSpPr>
          <p:cNvPr id="3" name="object 3"/>
          <p:cNvSpPr txBox="1"/>
          <p:nvPr/>
        </p:nvSpPr>
        <p:spPr>
          <a:xfrm>
            <a:off x="307340" y="1011935"/>
            <a:ext cx="8589645" cy="495744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75"/>
              </a:spcBef>
            </a:pPr>
            <a:r>
              <a:rPr dirty="0" sz="1700" spc="-80">
                <a:latin typeface="Arial"/>
                <a:cs typeface="Arial"/>
              </a:rPr>
              <a:t>Under</a:t>
            </a:r>
            <a:r>
              <a:rPr dirty="0" sz="1700" spc="-5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the</a:t>
            </a:r>
            <a:r>
              <a:rPr dirty="0" sz="1700" spc="-40">
                <a:latin typeface="Arial"/>
                <a:cs typeface="Arial"/>
              </a:rPr>
              <a:t> </a:t>
            </a:r>
            <a:r>
              <a:rPr dirty="0" sz="1700" spc="-25">
                <a:latin typeface="Arial"/>
                <a:cs typeface="Arial"/>
              </a:rPr>
              <a:t>terms</a:t>
            </a:r>
            <a:r>
              <a:rPr dirty="0" sz="1700" spc="-4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of</a:t>
            </a:r>
            <a:r>
              <a:rPr dirty="0" sz="1700" spc="-45">
                <a:latin typeface="Arial"/>
                <a:cs typeface="Arial"/>
              </a:rPr>
              <a:t> </a:t>
            </a:r>
            <a:r>
              <a:rPr dirty="0" sz="1700" spc="-60">
                <a:latin typeface="Arial"/>
                <a:cs typeface="Arial"/>
              </a:rPr>
              <a:t>Grant</a:t>
            </a:r>
            <a:r>
              <a:rPr dirty="0" sz="1700" spc="-45">
                <a:latin typeface="Arial"/>
                <a:cs typeface="Arial"/>
              </a:rPr>
              <a:t> </a:t>
            </a:r>
            <a:r>
              <a:rPr dirty="0" sz="1700" spc="-60">
                <a:latin typeface="Arial"/>
                <a:cs typeface="Arial"/>
              </a:rPr>
              <a:t>Number</a:t>
            </a:r>
            <a:r>
              <a:rPr dirty="0" sz="1700" spc="-45">
                <a:latin typeface="Arial"/>
                <a:cs typeface="Arial"/>
              </a:rPr>
              <a:t> </a:t>
            </a:r>
            <a:r>
              <a:rPr dirty="0" sz="1700" spc="-60">
                <a:latin typeface="Arial"/>
                <a:cs typeface="Arial"/>
              </a:rPr>
              <a:t>1C1CMS330997-</a:t>
            </a:r>
            <a:r>
              <a:rPr dirty="0" sz="1700" spc="-50">
                <a:latin typeface="Arial"/>
                <a:cs typeface="Arial"/>
              </a:rPr>
              <a:t>01-</a:t>
            </a:r>
            <a:r>
              <a:rPr dirty="0" sz="1700">
                <a:latin typeface="Arial"/>
                <a:cs typeface="Arial"/>
              </a:rPr>
              <a:t>00</a:t>
            </a:r>
            <a:r>
              <a:rPr dirty="0" sz="1700" spc="-45">
                <a:latin typeface="Arial"/>
                <a:cs typeface="Arial"/>
              </a:rPr>
              <a:t> </a:t>
            </a:r>
            <a:r>
              <a:rPr dirty="0" sz="1700" spc="-50">
                <a:latin typeface="Arial"/>
                <a:cs typeface="Arial"/>
              </a:rPr>
              <a:t>(Lindau,</a:t>
            </a:r>
            <a:r>
              <a:rPr dirty="0" sz="1700" spc="-45">
                <a:latin typeface="Arial"/>
                <a:cs typeface="Arial"/>
              </a:rPr>
              <a:t> </a:t>
            </a:r>
            <a:r>
              <a:rPr dirty="0" sz="1700" spc="-110">
                <a:latin typeface="Arial"/>
                <a:cs typeface="Arial"/>
              </a:rPr>
              <a:t>PI)</a:t>
            </a:r>
            <a:r>
              <a:rPr dirty="0" sz="1700" spc="-45">
                <a:latin typeface="Arial"/>
                <a:cs typeface="Arial"/>
              </a:rPr>
              <a:t> </a:t>
            </a:r>
            <a:r>
              <a:rPr dirty="0" sz="1700" spc="-20">
                <a:latin typeface="Arial"/>
                <a:cs typeface="Arial"/>
              </a:rPr>
              <a:t>from</a:t>
            </a:r>
            <a:r>
              <a:rPr dirty="0" sz="1700" spc="-4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the</a:t>
            </a:r>
            <a:r>
              <a:rPr dirty="0" sz="1700" spc="-45">
                <a:latin typeface="Arial"/>
                <a:cs typeface="Arial"/>
              </a:rPr>
              <a:t> </a:t>
            </a:r>
            <a:r>
              <a:rPr dirty="0" sz="1700" spc="-30">
                <a:latin typeface="Arial"/>
                <a:cs typeface="Arial"/>
              </a:rPr>
              <a:t>Department</a:t>
            </a:r>
            <a:r>
              <a:rPr dirty="0" sz="1700" spc="-45">
                <a:latin typeface="Arial"/>
                <a:cs typeface="Arial"/>
              </a:rPr>
              <a:t> </a:t>
            </a:r>
            <a:r>
              <a:rPr dirty="0" sz="1700" spc="-25">
                <a:latin typeface="Arial"/>
                <a:cs typeface="Arial"/>
              </a:rPr>
              <a:t>of </a:t>
            </a:r>
            <a:r>
              <a:rPr dirty="0" sz="1700" spc="-45">
                <a:latin typeface="Arial"/>
                <a:cs typeface="Arial"/>
              </a:rPr>
              <a:t>Health</a:t>
            </a:r>
            <a:r>
              <a:rPr dirty="0" sz="1700" spc="-55">
                <a:latin typeface="Arial"/>
                <a:cs typeface="Arial"/>
              </a:rPr>
              <a:t> </a:t>
            </a:r>
            <a:r>
              <a:rPr dirty="0" sz="1700" spc="-40">
                <a:latin typeface="Arial"/>
                <a:cs typeface="Arial"/>
              </a:rPr>
              <a:t>and</a:t>
            </a:r>
            <a:r>
              <a:rPr dirty="0" sz="1700" spc="-55">
                <a:latin typeface="Arial"/>
                <a:cs typeface="Arial"/>
              </a:rPr>
              <a:t> </a:t>
            </a:r>
            <a:r>
              <a:rPr dirty="0" sz="1700" spc="-65">
                <a:latin typeface="Arial"/>
                <a:cs typeface="Arial"/>
              </a:rPr>
              <a:t>Human</a:t>
            </a:r>
            <a:r>
              <a:rPr dirty="0" sz="1700" spc="-40">
                <a:latin typeface="Arial"/>
                <a:cs typeface="Arial"/>
              </a:rPr>
              <a:t> </a:t>
            </a:r>
            <a:r>
              <a:rPr dirty="0" sz="1700" spc="-60">
                <a:latin typeface="Arial"/>
                <a:cs typeface="Arial"/>
              </a:rPr>
              <a:t>Services,</a:t>
            </a:r>
            <a:r>
              <a:rPr dirty="0" sz="1700" spc="-50">
                <a:latin typeface="Arial"/>
                <a:cs typeface="Arial"/>
              </a:rPr>
              <a:t> </a:t>
            </a:r>
            <a:r>
              <a:rPr dirty="0" sz="1700" spc="-75">
                <a:latin typeface="Arial"/>
                <a:cs typeface="Arial"/>
              </a:rPr>
              <a:t>Centers</a:t>
            </a:r>
            <a:r>
              <a:rPr dirty="0" sz="1700" spc="-45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for</a:t>
            </a:r>
            <a:r>
              <a:rPr dirty="0" sz="1700" spc="-50">
                <a:latin typeface="Arial"/>
                <a:cs typeface="Arial"/>
              </a:rPr>
              <a:t> </a:t>
            </a:r>
            <a:r>
              <a:rPr dirty="0" sz="1700" spc="-40">
                <a:latin typeface="Arial"/>
                <a:cs typeface="Arial"/>
              </a:rPr>
              <a:t>Medicare </a:t>
            </a:r>
            <a:r>
              <a:rPr dirty="0" sz="1700">
                <a:latin typeface="Arial"/>
                <a:cs typeface="Arial"/>
              </a:rPr>
              <a:t>&amp;</a:t>
            </a:r>
            <a:r>
              <a:rPr dirty="0" sz="1700" spc="-45">
                <a:latin typeface="Arial"/>
                <a:cs typeface="Arial"/>
              </a:rPr>
              <a:t> </a:t>
            </a:r>
            <a:r>
              <a:rPr dirty="0" sz="1700" spc="-35">
                <a:latin typeface="Arial"/>
                <a:cs typeface="Arial"/>
              </a:rPr>
              <a:t>Medicaid</a:t>
            </a:r>
            <a:r>
              <a:rPr dirty="0" sz="1700" spc="-50">
                <a:latin typeface="Arial"/>
                <a:cs typeface="Arial"/>
              </a:rPr>
              <a:t> </a:t>
            </a:r>
            <a:r>
              <a:rPr dirty="0" sz="1700" spc="-60">
                <a:latin typeface="Arial"/>
                <a:cs typeface="Arial"/>
              </a:rPr>
              <a:t>Services</a:t>
            </a:r>
            <a:r>
              <a:rPr dirty="0" sz="1700" spc="-50">
                <a:latin typeface="Arial"/>
                <a:cs typeface="Arial"/>
              </a:rPr>
              <a:t> </a:t>
            </a:r>
            <a:r>
              <a:rPr dirty="0" sz="1700" spc="-100">
                <a:latin typeface="Arial"/>
                <a:cs typeface="Arial"/>
              </a:rPr>
              <a:t>we</a:t>
            </a:r>
            <a:r>
              <a:rPr dirty="0" sz="1700" spc="-40">
                <a:latin typeface="Arial"/>
                <a:cs typeface="Arial"/>
              </a:rPr>
              <a:t> </a:t>
            </a:r>
            <a:r>
              <a:rPr dirty="0" sz="1700" spc="-65">
                <a:latin typeface="Arial"/>
                <a:cs typeface="Arial"/>
              </a:rPr>
              <a:t>were</a:t>
            </a:r>
            <a:r>
              <a:rPr dirty="0" sz="1700" spc="-45">
                <a:latin typeface="Arial"/>
                <a:cs typeface="Arial"/>
              </a:rPr>
              <a:t> </a:t>
            </a:r>
            <a:r>
              <a:rPr dirty="0" sz="1700" spc="-70">
                <a:latin typeface="Arial"/>
                <a:cs typeface="Arial"/>
              </a:rPr>
              <a:t>expected</a:t>
            </a:r>
            <a:r>
              <a:rPr dirty="0" sz="1700" spc="-50">
                <a:latin typeface="Arial"/>
                <a:cs typeface="Arial"/>
              </a:rPr>
              <a:t> </a:t>
            </a:r>
            <a:r>
              <a:rPr dirty="0" sz="1700" spc="-25">
                <a:latin typeface="Arial"/>
                <a:cs typeface="Arial"/>
              </a:rPr>
              <a:t>to </a:t>
            </a:r>
            <a:r>
              <a:rPr dirty="0" sz="1700" spc="-70">
                <a:latin typeface="Arial"/>
                <a:cs typeface="Arial"/>
              </a:rPr>
              <a:t>develop</a:t>
            </a:r>
            <a:r>
              <a:rPr dirty="0" sz="1700" spc="-5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a</a:t>
            </a:r>
            <a:r>
              <a:rPr dirty="0" sz="1700" spc="-65">
                <a:latin typeface="Arial"/>
                <a:cs typeface="Arial"/>
              </a:rPr>
              <a:t> </a:t>
            </a:r>
            <a:r>
              <a:rPr dirty="0" sz="1700" spc="-35">
                <a:latin typeface="Arial"/>
                <a:cs typeface="Arial"/>
              </a:rPr>
              <a:t>sustainable</a:t>
            </a:r>
            <a:r>
              <a:rPr dirty="0" sz="1700" spc="-50">
                <a:latin typeface="Arial"/>
                <a:cs typeface="Arial"/>
              </a:rPr>
              <a:t> </a:t>
            </a:r>
            <a:r>
              <a:rPr dirty="0" sz="1700" spc="-55">
                <a:latin typeface="Arial"/>
                <a:cs typeface="Arial"/>
              </a:rPr>
              <a:t>business</a:t>
            </a:r>
            <a:r>
              <a:rPr dirty="0" sz="1700" spc="-60">
                <a:latin typeface="Arial"/>
                <a:cs typeface="Arial"/>
              </a:rPr>
              <a:t> </a:t>
            </a:r>
            <a:r>
              <a:rPr dirty="0" sz="1700" spc="-45">
                <a:latin typeface="Arial"/>
                <a:cs typeface="Arial"/>
              </a:rPr>
              <a:t>model</a:t>
            </a:r>
            <a:r>
              <a:rPr dirty="0" sz="1700" spc="-60">
                <a:latin typeface="Arial"/>
                <a:cs typeface="Arial"/>
              </a:rPr>
              <a:t> </a:t>
            </a:r>
            <a:r>
              <a:rPr dirty="0" sz="1700" spc="-45">
                <a:latin typeface="Arial"/>
                <a:cs typeface="Arial"/>
              </a:rPr>
              <a:t>which</a:t>
            </a:r>
            <a:r>
              <a:rPr dirty="0" sz="1700" spc="-65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will</a:t>
            </a:r>
            <a:r>
              <a:rPr dirty="0" sz="1700" spc="-60">
                <a:latin typeface="Arial"/>
                <a:cs typeface="Arial"/>
              </a:rPr>
              <a:t> </a:t>
            </a:r>
            <a:r>
              <a:rPr dirty="0" sz="1700" spc="-30">
                <a:latin typeface="Arial"/>
                <a:cs typeface="Arial"/>
              </a:rPr>
              <a:t>continue</a:t>
            </a:r>
            <a:r>
              <a:rPr dirty="0" sz="1700" spc="-55">
                <a:latin typeface="Arial"/>
                <a:cs typeface="Arial"/>
              </a:rPr>
              <a:t> </a:t>
            </a:r>
            <a:r>
              <a:rPr dirty="0" sz="1700" spc="-40">
                <a:latin typeface="Arial"/>
                <a:cs typeface="Arial"/>
              </a:rPr>
              <a:t>and</a:t>
            </a:r>
            <a:r>
              <a:rPr dirty="0" sz="1700" spc="-60">
                <a:latin typeface="Arial"/>
                <a:cs typeface="Arial"/>
              </a:rPr>
              <a:t> </a:t>
            </a:r>
            <a:r>
              <a:rPr dirty="0" sz="1700" spc="-25">
                <a:latin typeface="Arial"/>
                <a:cs typeface="Arial"/>
              </a:rPr>
              <a:t>support</a:t>
            </a:r>
            <a:r>
              <a:rPr dirty="0" sz="1700" spc="-6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the</a:t>
            </a:r>
            <a:r>
              <a:rPr dirty="0" sz="1700" spc="-50">
                <a:latin typeface="Arial"/>
                <a:cs typeface="Arial"/>
              </a:rPr>
              <a:t> </a:t>
            </a:r>
            <a:r>
              <a:rPr dirty="0" sz="1700" spc="-45">
                <a:latin typeface="Arial"/>
                <a:cs typeface="Arial"/>
              </a:rPr>
              <a:t>model</a:t>
            </a:r>
            <a:r>
              <a:rPr dirty="0" sz="1700" spc="-6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that</a:t>
            </a:r>
            <a:r>
              <a:rPr dirty="0" sz="1700" spc="-55">
                <a:latin typeface="Arial"/>
                <a:cs typeface="Arial"/>
              </a:rPr>
              <a:t> </a:t>
            </a:r>
            <a:r>
              <a:rPr dirty="0" sz="1700" spc="-25">
                <a:latin typeface="Arial"/>
                <a:cs typeface="Arial"/>
              </a:rPr>
              <a:t>we </a:t>
            </a:r>
            <a:r>
              <a:rPr dirty="0" sz="1700" spc="-30">
                <a:latin typeface="Arial"/>
                <a:cs typeface="Arial"/>
              </a:rPr>
              <a:t>tested</a:t>
            </a:r>
            <a:r>
              <a:rPr dirty="0" sz="1700" spc="-8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after</a:t>
            </a:r>
            <a:r>
              <a:rPr dirty="0" sz="1700" spc="-65">
                <a:latin typeface="Arial"/>
                <a:cs typeface="Arial"/>
              </a:rPr>
              <a:t> </a:t>
            </a:r>
            <a:r>
              <a:rPr dirty="0" sz="1700" spc="-75">
                <a:latin typeface="Arial"/>
                <a:cs typeface="Arial"/>
              </a:rPr>
              <a:t>award</a:t>
            </a:r>
            <a:r>
              <a:rPr dirty="0" sz="1700" spc="-55">
                <a:latin typeface="Arial"/>
                <a:cs typeface="Arial"/>
              </a:rPr>
              <a:t> </a:t>
            </a:r>
            <a:r>
              <a:rPr dirty="0" sz="1700" spc="-30">
                <a:latin typeface="Arial"/>
                <a:cs typeface="Arial"/>
              </a:rPr>
              <a:t>funding</a:t>
            </a:r>
            <a:r>
              <a:rPr dirty="0" sz="1700" spc="-60">
                <a:latin typeface="Arial"/>
                <a:cs typeface="Arial"/>
              </a:rPr>
              <a:t> </a:t>
            </a:r>
            <a:r>
              <a:rPr dirty="0" sz="1700" spc="-20">
                <a:latin typeface="Arial"/>
                <a:cs typeface="Arial"/>
              </a:rPr>
              <a:t>ends.</a:t>
            </a:r>
            <a:endParaRPr sz="1700">
              <a:latin typeface="Arial"/>
              <a:cs typeface="Arial"/>
            </a:endParaRPr>
          </a:p>
          <a:p>
            <a:pPr marL="12700" marR="589915">
              <a:lnSpc>
                <a:spcPct val="102299"/>
              </a:lnSpc>
              <a:spcBef>
                <a:spcPts val="1920"/>
              </a:spcBef>
            </a:pPr>
            <a:r>
              <a:rPr dirty="0" sz="1700" spc="-105">
                <a:latin typeface="Arial"/>
                <a:cs typeface="Arial"/>
              </a:rPr>
              <a:t>Dr.</a:t>
            </a:r>
            <a:r>
              <a:rPr dirty="0" sz="1700" spc="-50">
                <a:latin typeface="Arial"/>
                <a:cs typeface="Arial"/>
              </a:rPr>
              <a:t> </a:t>
            </a:r>
            <a:r>
              <a:rPr dirty="0" sz="1700" spc="-90">
                <a:latin typeface="Arial"/>
                <a:cs typeface="Arial"/>
              </a:rPr>
              <a:t>Stacy</a:t>
            </a:r>
            <a:r>
              <a:rPr dirty="0" sz="1700" spc="-55">
                <a:latin typeface="Arial"/>
                <a:cs typeface="Arial"/>
              </a:rPr>
              <a:t> </a:t>
            </a:r>
            <a:r>
              <a:rPr dirty="0" sz="1700" spc="-45">
                <a:latin typeface="Arial"/>
                <a:cs typeface="Arial"/>
              </a:rPr>
              <a:t>Lindau</a:t>
            </a:r>
            <a:r>
              <a:rPr dirty="0" sz="1700" spc="-7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is</a:t>
            </a:r>
            <a:r>
              <a:rPr dirty="0" sz="1700" spc="-7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the</a:t>
            </a:r>
            <a:r>
              <a:rPr dirty="0" sz="1700" spc="-50">
                <a:latin typeface="Arial"/>
                <a:cs typeface="Arial"/>
              </a:rPr>
              <a:t> </a:t>
            </a:r>
            <a:r>
              <a:rPr dirty="0" sz="1700" spc="-35">
                <a:latin typeface="Arial"/>
                <a:cs typeface="Arial"/>
              </a:rPr>
              <a:t>founder</a:t>
            </a:r>
            <a:r>
              <a:rPr dirty="0" sz="1700" spc="-60">
                <a:latin typeface="Arial"/>
                <a:cs typeface="Arial"/>
              </a:rPr>
              <a:t> </a:t>
            </a:r>
            <a:r>
              <a:rPr dirty="0" sz="1700" spc="-40">
                <a:latin typeface="Arial"/>
                <a:cs typeface="Arial"/>
              </a:rPr>
              <a:t>and</a:t>
            </a:r>
            <a:r>
              <a:rPr dirty="0" sz="1700" spc="-60">
                <a:latin typeface="Arial"/>
                <a:cs typeface="Arial"/>
              </a:rPr>
              <a:t> </a:t>
            </a:r>
            <a:r>
              <a:rPr dirty="0" sz="1700" spc="-65">
                <a:latin typeface="Arial"/>
                <a:cs typeface="Arial"/>
              </a:rPr>
              <a:t>owner</a:t>
            </a:r>
            <a:r>
              <a:rPr dirty="0" sz="1700" spc="-5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of</a:t>
            </a:r>
            <a:r>
              <a:rPr dirty="0" sz="1700" spc="-5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a</a:t>
            </a:r>
            <a:r>
              <a:rPr dirty="0" sz="1700" spc="-55">
                <a:latin typeface="Arial"/>
                <a:cs typeface="Arial"/>
              </a:rPr>
              <a:t> </a:t>
            </a:r>
            <a:r>
              <a:rPr dirty="0" sz="1700" spc="-45">
                <a:latin typeface="Arial"/>
                <a:cs typeface="Arial"/>
              </a:rPr>
              <a:t>social</a:t>
            </a:r>
            <a:r>
              <a:rPr dirty="0" sz="1700" spc="-65">
                <a:latin typeface="Arial"/>
                <a:cs typeface="Arial"/>
              </a:rPr>
              <a:t> </a:t>
            </a:r>
            <a:r>
              <a:rPr dirty="0" sz="1700" spc="-25">
                <a:latin typeface="Arial"/>
                <a:cs typeface="Arial"/>
              </a:rPr>
              <a:t>impact</a:t>
            </a:r>
            <a:r>
              <a:rPr dirty="0" sz="1700" spc="-55">
                <a:latin typeface="Arial"/>
                <a:cs typeface="Arial"/>
              </a:rPr>
              <a:t> </a:t>
            </a:r>
            <a:r>
              <a:rPr dirty="0" sz="1700" spc="-75">
                <a:latin typeface="Arial"/>
                <a:cs typeface="Arial"/>
              </a:rPr>
              <a:t>company</a:t>
            </a:r>
            <a:r>
              <a:rPr dirty="0" sz="1700" spc="-55">
                <a:latin typeface="Arial"/>
                <a:cs typeface="Arial"/>
              </a:rPr>
              <a:t> </a:t>
            </a:r>
            <a:r>
              <a:rPr dirty="0" sz="1700" spc="-130">
                <a:latin typeface="Arial"/>
                <a:cs typeface="Arial"/>
              </a:rPr>
              <a:t>NowPow,</a:t>
            </a:r>
            <a:r>
              <a:rPr dirty="0" sz="1700" spc="-50">
                <a:latin typeface="Arial"/>
                <a:cs typeface="Arial"/>
              </a:rPr>
              <a:t> </a:t>
            </a:r>
            <a:r>
              <a:rPr dirty="0" sz="1700" spc="-185">
                <a:latin typeface="Arial"/>
                <a:cs typeface="Arial"/>
              </a:rPr>
              <a:t>LLC</a:t>
            </a:r>
            <a:r>
              <a:rPr dirty="0" sz="1700" spc="-45">
                <a:latin typeface="Arial"/>
                <a:cs typeface="Arial"/>
              </a:rPr>
              <a:t> </a:t>
            </a:r>
            <a:r>
              <a:rPr dirty="0" sz="1700" spc="-25">
                <a:latin typeface="Arial"/>
                <a:cs typeface="Arial"/>
              </a:rPr>
              <a:t>and </a:t>
            </a:r>
            <a:r>
              <a:rPr dirty="0" sz="1700" spc="-30">
                <a:latin typeface="Arial"/>
                <a:cs typeface="Arial"/>
              </a:rPr>
              <a:t>president</a:t>
            </a:r>
            <a:r>
              <a:rPr dirty="0" sz="1700" spc="-7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of</a:t>
            </a:r>
            <a:r>
              <a:rPr dirty="0" sz="1700" spc="-50">
                <a:latin typeface="Arial"/>
                <a:cs typeface="Arial"/>
              </a:rPr>
              <a:t> </a:t>
            </a:r>
            <a:r>
              <a:rPr dirty="0" sz="1700" spc="-120">
                <a:latin typeface="Arial"/>
                <a:cs typeface="Arial"/>
              </a:rPr>
              <a:t>MAPSCorps,</a:t>
            </a:r>
            <a:r>
              <a:rPr dirty="0" sz="1700" spc="-50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501(c)(3).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5"/>
              </a:spcBef>
            </a:pPr>
            <a:endParaRPr sz="1700">
              <a:latin typeface="Arial"/>
              <a:cs typeface="Arial"/>
            </a:endParaRPr>
          </a:p>
          <a:p>
            <a:pPr marL="12700" marR="374650">
              <a:lnSpc>
                <a:spcPct val="98200"/>
              </a:lnSpc>
            </a:pPr>
            <a:r>
              <a:rPr dirty="0" sz="1700" spc="-120">
                <a:latin typeface="Arial"/>
                <a:cs typeface="Arial"/>
              </a:rPr>
              <a:t>The</a:t>
            </a:r>
            <a:r>
              <a:rPr dirty="0" sz="1700" spc="-45">
                <a:latin typeface="Arial"/>
                <a:cs typeface="Arial"/>
              </a:rPr>
              <a:t> </a:t>
            </a:r>
            <a:r>
              <a:rPr dirty="0" sz="1700" spc="-35">
                <a:latin typeface="Arial"/>
                <a:cs typeface="Arial"/>
              </a:rPr>
              <a:t>contents</a:t>
            </a:r>
            <a:r>
              <a:rPr dirty="0" sz="1700" spc="-8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of</a:t>
            </a:r>
            <a:r>
              <a:rPr dirty="0" sz="1700" spc="-7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this</a:t>
            </a:r>
            <a:r>
              <a:rPr dirty="0" sz="1700" spc="-65">
                <a:latin typeface="Arial"/>
                <a:cs typeface="Arial"/>
              </a:rPr>
              <a:t> </a:t>
            </a:r>
            <a:r>
              <a:rPr dirty="0" sz="1700" spc="-30">
                <a:latin typeface="Arial"/>
                <a:cs typeface="Arial"/>
              </a:rPr>
              <a:t>presentation</a:t>
            </a:r>
            <a:r>
              <a:rPr dirty="0" sz="1700" spc="-65">
                <a:latin typeface="Arial"/>
                <a:cs typeface="Arial"/>
              </a:rPr>
              <a:t> </a:t>
            </a:r>
            <a:r>
              <a:rPr dirty="0" sz="1700" spc="-35">
                <a:latin typeface="Arial"/>
                <a:cs typeface="Arial"/>
              </a:rPr>
              <a:t>are</a:t>
            </a:r>
            <a:r>
              <a:rPr dirty="0" sz="1700" spc="-60">
                <a:latin typeface="Arial"/>
                <a:cs typeface="Arial"/>
              </a:rPr>
              <a:t> </a:t>
            </a:r>
            <a:r>
              <a:rPr dirty="0" sz="1700" spc="-65">
                <a:latin typeface="Arial"/>
                <a:cs typeface="Arial"/>
              </a:rPr>
              <a:t>solely</a:t>
            </a:r>
            <a:r>
              <a:rPr dirty="0" sz="1700" spc="-5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the</a:t>
            </a:r>
            <a:r>
              <a:rPr dirty="0" sz="1700" spc="-60">
                <a:latin typeface="Arial"/>
                <a:cs typeface="Arial"/>
              </a:rPr>
              <a:t> </a:t>
            </a:r>
            <a:r>
              <a:rPr dirty="0" sz="1700" spc="-40">
                <a:latin typeface="Arial"/>
                <a:cs typeface="Arial"/>
              </a:rPr>
              <a:t>responsibility</a:t>
            </a:r>
            <a:r>
              <a:rPr dirty="0" sz="1700" spc="-7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of</a:t>
            </a:r>
            <a:r>
              <a:rPr dirty="0" sz="1700" spc="-6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the</a:t>
            </a:r>
            <a:r>
              <a:rPr dirty="0" sz="1700" spc="-60">
                <a:latin typeface="Arial"/>
                <a:cs typeface="Arial"/>
              </a:rPr>
              <a:t> </a:t>
            </a:r>
            <a:r>
              <a:rPr dirty="0" sz="1700" spc="-30">
                <a:latin typeface="Arial"/>
                <a:cs typeface="Arial"/>
              </a:rPr>
              <a:t>authors</a:t>
            </a:r>
            <a:r>
              <a:rPr dirty="0" sz="1700" spc="-65">
                <a:latin typeface="Arial"/>
                <a:cs typeface="Arial"/>
              </a:rPr>
              <a:t> </a:t>
            </a:r>
            <a:r>
              <a:rPr dirty="0" sz="1700" spc="-40">
                <a:latin typeface="Arial"/>
                <a:cs typeface="Arial"/>
              </a:rPr>
              <a:t>and</a:t>
            </a:r>
            <a:r>
              <a:rPr dirty="0" sz="1700" spc="-70">
                <a:latin typeface="Arial"/>
                <a:cs typeface="Arial"/>
              </a:rPr>
              <a:t> </a:t>
            </a:r>
            <a:r>
              <a:rPr dirty="0" sz="1700" spc="-50">
                <a:latin typeface="Arial"/>
                <a:cs typeface="Arial"/>
              </a:rPr>
              <a:t>do</a:t>
            </a:r>
            <a:r>
              <a:rPr dirty="0" sz="1700" spc="-60">
                <a:latin typeface="Arial"/>
                <a:cs typeface="Arial"/>
              </a:rPr>
              <a:t> </a:t>
            </a:r>
            <a:r>
              <a:rPr dirty="0" sz="1700" spc="-25">
                <a:latin typeface="Arial"/>
                <a:cs typeface="Arial"/>
              </a:rPr>
              <a:t>not </a:t>
            </a:r>
            <a:r>
              <a:rPr dirty="0" sz="1700" spc="-55">
                <a:latin typeface="Arial"/>
                <a:cs typeface="Arial"/>
              </a:rPr>
              <a:t>necessarily</a:t>
            </a:r>
            <a:r>
              <a:rPr dirty="0" sz="1700" spc="-65">
                <a:latin typeface="Arial"/>
                <a:cs typeface="Arial"/>
              </a:rPr>
              <a:t> </a:t>
            </a:r>
            <a:r>
              <a:rPr dirty="0" sz="1700" spc="-35">
                <a:latin typeface="Arial"/>
                <a:cs typeface="Arial"/>
              </a:rPr>
              <a:t>represent</a:t>
            </a:r>
            <a:r>
              <a:rPr dirty="0" sz="1700" spc="-8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the</a:t>
            </a:r>
            <a:r>
              <a:rPr dirty="0" sz="1700" spc="-5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official</a:t>
            </a:r>
            <a:r>
              <a:rPr dirty="0" sz="1700" spc="-65">
                <a:latin typeface="Arial"/>
                <a:cs typeface="Arial"/>
              </a:rPr>
              <a:t> </a:t>
            </a:r>
            <a:r>
              <a:rPr dirty="0" sz="1700" spc="-75">
                <a:latin typeface="Arial"/>
                <a:cs typeface="Arial"/>
              </a:rPr>
              <a:t>views</a:t>
            </a:r>
            <a:r>
              <a:rPr dirty="0" sz="1700" spc="-5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of</a:t>
            </a:r>
            <a:r>
              <a:rPr dirty="0" sz="1700" spc="-50">
                <a:latin typeface="Arial"/>
                <a:cs typeface="Arial"/>
              </a:rPr>
              <a:t> </a:t>
            </a:r>
            <a:r>
              <a:rPr dirty="0" sz="1700" spc="-20">
                <a:latin typeface="Arial"/>
                <a:cs typeface="Arial"/>
              </a:rPr>
              <a:t>or</a:t>
            </a:r>
            <a:r>
              <a:rPr dirty="0" sz="1700" spc="-60">
                <a:latin typeface="Arial"/>
                <a:cs typeface="Arial"/>
              </a:rPr>
              <a:t> </a:t>
            </a:r>
            <a:r>
              <a:rPr dirty="0" sz="1700" spc="-50">
                <a:latin typeface="Arial"/>
                <a:cs typeface="Arial"/>
              </a:rPr>
              <a:t>imply</a:t>
            </a:r>
            <a:r>
              <a:rPr dirty="0" sz="1700" spc="-60">
                <a:latin typeface="Arial"/>
                <a:cs typeface="Arial"/>
              </a:rPr>
              <a:t> </a:t>
            </a:r>
            <a:r>
              <a:rPr dirty="0" sz="1700" spc="-45">
                <a:latin typeface="Arial"/>
                <a:cs typeface="Arial"/>
              </a:rPr>
              <a:t>endorsement</a:t>
            </a:r>
            <a:r>
              <a:rPr dirty="0" sz="1700" spc="-60">
                <a:latin typeface="Arial"/>
                <a:cs typeface="Arial"/>
              </a:rPr>
              <a:t> </a:t>
            </a:r>
            <a:r>
              <a:rPr dirty="0" sz="1700" spc="-114">
                <a:latin typeface="Arial"/>
                <a:cs typeface="Arial"/>
              </a:rPr>
              <a:t>by</a:t>
            </a:r>
            <a:r>
              <a:rPr dirty="0" sz="1700" spc="-5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the</a:t>
            </a:r>
            <a:r>
              <a:rPr dirty="0" sz="1700" spc="-50">
                <a:latin typeface="Arial"/>
                <a:cs typeface="Arial"/>
              </a:rPr>
              <a:t> </a:t>
            </a:r>
            <a:r>
              <a:rPr dirty="0" sz="1700" spc="-135">
                <a:latin typeface="Arial"/>
                <a:cs typeface="Arial"/>
              </a:rPr>
              <a:t>U.S.</a:t>
            </a:r>
            <a:r>
              <a:rPr dirty="0" sz="1700" spc="-50">
                <a:latin typeface="Arial"/>
                <a:cs typeface="Arial"/>
              </a:rPr>
              <a:t> </a:t>
            </a:r>
            <a:r>
              <a:rPr dirty="0" sz="1700" spc="-30">
                <a:latin typeface="Arial"/>
                <a:cs typeface="Arial"/>
              </a:rPr>
              <a:t>Department</a:t>
            </a:r>
            <a:r>
              <a:rPr dirty="0" sz="1700" spc="-60">
                <a:latin typeface="Arial"/>
                <a:cs typeface="Arial"/>
              </a:rPr>
              <a:t> </a:t>
            </a:r>
            <a:r>
              <a:rPr dirty="0" sz="1700" spc="-25">
                <a:latin typeface="Arial"/>
                <a:cs typeface="Arial"/>
              </a:rPr>
              <a:t>of </a:t>
            </a:r>
            <a:r>
              <a:rPr dirty="0" sz="1700" spc="-45">
                <a:latin typeface="Arial"/>
                <a:cs typeface="Arial"/>
              </a:rPr>
              <a:t>Health</a:t>
            </a:r>
            <a:r>
              <a:rPr dirty="0" sz="1700" spc="-70">
                <a:latin typeface="Arial"/>
                <a:cs typeface="Arial"/>
              </a:rPr>
              <a:t> </a:t>
            </a:r>
            <a:r>
              <a:rPr dirty="0" sz="1700" spc="-40">
                <a:latin typeface="Arial"/>
                <a:cs typeface="Arial"/>
              </a:rPr>
              <a:t>and</a:t>
            </a:r>
            <a:r>
              <a:rPr dirty="0" sz="1700" spc="-60">
                <a:latin typeface="Arial"/>
                <a:cs typeface="Arial"/>
              </a:rPr>
              <a:t> </a:t>
            </a:r>
            <a:r>
              <a:rPr dirty="0" sz="1700" spc="-65">
                <a:latin typeface="Arial"/>
                <a:cs typeface="Arial"/>
              </a:rPr>
              <a:t>Human</a:t>
            </a:r>
            <a:r>
              <a:rPr dirty="0" sz="1700" spc="-55">
                <a:latin typeface="Arial"/>
                <a:cs typeface="Arial"/>
              </a:rPr>
              <a:t> </a:t>
            </a:r>
            <a:r>
              <a:rPr dirty="0" sz="1700" spc="-60">
                <a:latin typeface="Arial"/>
                <a:cs typeface="Arial"/>
              </a:rPr>
              <a:t>Services</a:t>
            </a:r>
            <a:r>
              <a:rPr dirty="0" sz="1700" spc="-55">
                <a:latin typeface="Arial"/>
                <a:cs typeface="Arial"/>
              </a:rPr>
              <a:t> </a:t>
            </a:r>
            <a:r>
              <a:rPr dirty="0" sz="1700" spc="-20">
                <a:latin typeface="Arial"/>
                <a:cs typeface="Arial"/>
              </a:rPr>
              <a:t>or</a:t>
            </a:r>
            <a:r>
              <a:rPr dirty="0" sz="1700" spc="-55">
                <a:latin typeface="Arial"/>
                <a:cs typeface="Arial"/>
              </a:rPr>
              <a:t> </a:t>
            </a:r>
            <a:r>
              <a:rPr dirty="0" sz="1700" spc="-100">
                <a:latin typeface="Arial"/>
                <a:cs typeface="Arial"/>
              </a:rPr>
              <a:t>any</a:t>
            </a:r>
            <a:r>
              <a:rPr dirty="0" sz="1700" spc="-5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of</a:t>
            </a:r>
            <a:r>
              <a:rPr dirty="0" sz="1700" spc="-5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its</a:t>
            </a:r>
            <a:r>
              <a:rPr dirty="0" sz="1700" spc="-60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agencies.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00">
              <a:latin typeface="Arial"/>
              <a:cs typeface="Arial"/>
            </a:endParaRPr>
          </a:p>
          <a:p>
            <a:pPr marL="12700" marR="23495">
              <a:lnSpc>
                <a:spcPct val="103499"/>
              </a:lnSpc>
            </a:pPr>
            <a:r>
              <a:rPr dirty="0" sz="1700" spc="-35">
                <a:latin typeface="Arial"/>
                <a:cs typeface="Arial"/>
              </a:rPr>
              <a:t>Neither</a:t>
            </a:r>
            <a:r>
              <a:rPr dirty="0" sz="1700" spc="-6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the</a:t>
            </a:r>
            <a:r>
              <a:rPr dirty="0" sz="1700" spc="-50">
                <a:latin typeface="Arial"/>
                <a:cs typeface="Arial"/>
              </a:rPr>
              <a:t> </a:t>
            </a:r>
            <a:r>
              <a:rPr dirty="0" sz="1700" spc="-60">
                <a:latin typeface="Arial"/>
                <a:cs typeface="Arial"/>
              </a:rPr>
              <a:t>University</a:t>
            </a:r>
            <a:r>
              <a:rPr dirty="0" sz="1700" spc="-5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of</a:t>
            </a:r>
            <a:r>
              <a:rPr dirty="0" sz="1700" spc="-50">
                <a:latin typeface="Arial"/>
                <a:cs typeface="Arial"/>
              </a:rPr>
              <a:t> </a:t>
            </a:r>
            <a:r>
              <a:rPr dirty="0" sz="1700" spc="-95">
                <a:latin typeface="Arial"/>
                <a:cs typeface="Arial"/>
              </a:rPr>
              <a:t>Chicago</a:t>
            </a:r>
            <a:r>
              <a:rPr dirty="0" sz="1700" spc="-45">
                <a:latin typeface="Arial"/>
                <a:cs typeface="Arial"/>
              </a:rPr>
              <a:t> </a:t>
            </a:r>
            <a:r>
              <a:rPr dirty="0" sz="1700" spc="-35">
                <a:latin typeface="Arial"/>
                <a:cs typeface="Arial"/>
              </a:rPr>
              <a:t>nor</a:t>
            </a:r>
            <a:r>
              <a:rPr dirty="0" sz="1700" spc="-50">
                <a:latin typeface="Arial"/>
                <a:cs typeface="Arial"/>
              </a:rPr>
              <a:t> </a:t>
            </a:r>
            <a:r>
              <a:rPr dirty="0" sz="1700" spc="-110">
                <a:latin typeface="Arial"/>
                <a:cs typeface="Arial"/>
              </a:rPr>
              <a:t>UChicago</a:t>
            </a:r>
            <a:r>
              <a:rPr dirty="0" sz="1700" spc="-45">
                <a:latin typeface="Arial"/>
                <a:cs typeface="Arial"/>
              </a:rPr>
              <a:t> </a:t>
            </a:r>
            <a:r>
              <a:rPr dirty="0" sz="1700" spc="-35">
                <a:latin typeface="Arial"/>
                <a:cs typeface="Arial"/>
              </a:rPr>
              <a:t>Medicine</a:t>
            </a:r>
            <a:r>
              <a:rPr dirty="0" sz="1700" spc="-50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is</a:t>
            </a:r>
            <a:r>
              <a:rPr dirty="0" sz="1700" spc="-50">
                <a:latin typeface="Arial"/>
                <a:cs typeface="Arial"/>
              </a:rPr>
              <a:t> endorsing </a:t>
            </a:r>
            <a:r>
              <a:rPr dirty="0" sz="1700" spc="-20">
                <a:latin typeface="Arial"/>
                <a:cs typeface="Arial"/>
              </a:rPr>
              <a:t>or</a:t>
            </a:r>
            <a:r>
              <a:rPr dirty="0" sz="1700" spc="-50">
                <a:latin typeface="Arial"/>
                <a:cs typeface="Arial"/>
              </a:rPr>
              <a:t> </a:t>
            </a:r>
            <a:r>
              <a:rPr dirty="0" sz="1700" spc="-45">
                <a:latin typeface="Arial"/>
                <a:cs typeface="Arial"/>
              </a:rPr>
              <a:t>promoting</a:t>
            </a:r>
            <a:r>
              <a:rPr dirty="0" sz="1700" spc="-50">
                <a:latin typeface="Arial"/>
                <a:cs typeface="Arial"/>
              </a:rPr>
              <a:t> </a:t>
            </a:r>
            <a:r>
              <a:rPr dirty="0" sz="1700" spc="-130">
                <a:latin typeface="Arial"/>
                <a:cs typeface="Arial"/>
              </a:rPr>
              <a:t>NowPow</a:t>
            </a:r>
            <a:r>
              <a:rPr dirty="0" sz="1700" spc="-50">
                <a:latin typeface="Arial"/>
                <a:cs typeface="Arial"/>
              </a:rPr>
              <a:t> </a:t>
            </a:r>
            <a:r>
              <a:rPr dirty="0" sz="1700" spc="-25">
                <a:latin typeface="Arial"/>
                <a:cs typeface="Arial"/>
              </a:rPr>
              <a:t>or </a:t>
            </a:r>
            <a:r>
              <a:rPr dirty="0" sz="1700">
                <a:latin typeface="Arial"/>
                <a:cs typeface="Arial"/>
              </a:rPr>
              <a:t>its</a:t>
            </a:r>
            <a:r>
              <a:rPr dirty="0" sz="1700" spc="-70">
                <a:latin typeface="Arial"/>
                <a:cs typeface="Arial"/>
              </a:rPr>
              <a:t> </a:t>
            </a:r>
            <a:r>
              <a:rPr dirty="0" sz="1700" spc="-50">
                <a:latin typeface="Arial"/>
                <a:cs typeface="Arial"/>
              </a:rPr>
              <a:t>business,</a:t>
            </a:r>
            <a:r>
              <a:rPr dirty="0" sz="1700" spc="-65">
                <a:latin typeface="Arial"/>
                <a:cs typeface="Arial"/>
              </a:rPr>
              <a:t> </a:t>
            </a:r>
            <a:r>
              <a:rPr dirty="0" sz="1700" spc="-40">
                <a:latin typeface="Arial"/>
                <a:cs typeface="Arial"/>
              </a:rPr>
              <a:t>products,</a:t>
            </a:r>
            <a:r>
              <a:rPr dirty="0" sz="1700" spc="-65">
                <a:latin typeface="Arial"/>
                <a:cs typeface="Arial"/>
              </a:rPr>
              <a:t> </a:t>
            </a:r>
            <a:r>
              <a:rPr dirty="0" sz="1700" spc="-20">
                <a:latin typeface="Arial"/>
                <a:cs typeface="Arial"/>
              </a:rPr>
              <a:t>or</a:t>
            </a:r>
            <a:r>
              <a:rPr dirty="0" sz="1700" spc="-70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services.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700" spc="-70">
                <a:latin typeface="Arial"/>
                <a:cs typeface="Arial"/>
              </a:rPr>
              <a:t>Other</a:t>
            </a:r>
            <a:r>
              <a:rPr dirty="0" sz="1700" spc="-50">
                <a:latin typeface="Arial"/>
                <a:cs typeface="Arial"/>
              </a:rPr>
              <a:t> </a:t>
            </a:r>
            <a:r>
              <a:rPr dirty="0" sz="1700" spc="-20">
                <a:latin typeface="Arial"/>
                <a:cs typeface="Arial"/>
              </a:rPr>
              <a:t>current</a:t>
            </a:r>
            <a:r>
              <a:rPr dirty="0" sz="1700" spc="-65">
                <a:latin typeface="Arial"/>
                <a:cs typeface="Arial"/>
              </a:rPr>
              <a:t> </a:t>
            </a:r>
            <a:r>
              <a:rPr dirty="0" sz="1700" spc="-30">
                <a:latin typeface="Arial"/>
                <a:cs typeface="Arial"/>
              </a:rPr>
              <a:t>funding</a:t>
            </a:r>
            <a:r>
              <a:rPr dirty="0" sz="1700" spc="-50">
                <a:latin typeface="Arial"/>
                <a:cs typeface="Arial"/>
              </a:rPr>
              <a:t> </a:t>
            </a:r>
            <a:r>
              <a:rPr dirty="0" sz="1700" spc="-65">
                <a:latin typeface="Arial"/>
                <a:cs typeface="Arial"/>
              </a:rPr>
              <a:t>sources</a:t>
            </a:r>
            <a:r>
              <a:rPr dirty="0" sz="1700" spc="-55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for</a:t>
            </a:r>
            <a:r>
              <a:rPr dirty="0" sz="1700" spc="-55">
                <a:latin typeface="Arial"/>
                <a:cs typeface="Arial"/>
              </a:rPr>
              <a:t> work </a:t>
            </a:r>
            <a:r>
              <a:rPr dirty="0" sz="1700" spc="-45">
                <a:latin typeface="Arial"/>
                <a:cs typeface="Arial"/>
              </a:rPr>
              <a:t>presented</a:t>
            </a:r>
            <a:r>
              <a:rPr dirty="0" sz="1700" spc="-65">
                <a:latin typeface="Arial"/>
                <a:cs typeface="Arial"/>
              </a:rPr>
              <a:t> </a:t>
            </a:r>
            <a:r>
              <a:rPr dirty="0" sz="1700" spc="-45">
                <a:latin typeface="Arial"/>
                <a:cs typeface="Arial"/>
              </a:rPr>
              <a:t>here</a:t>
            </a:r>
            <a:r>
              <a:rPr dirty="0" sz="1700" spc="-50">
                <a:latin typeface="Arial"/>
                <a:cs typeface="Arial"/>
              </a:rPr>
              <a:t> </a:t>
            </a:r>
            <a:r>
              <a:rPr dirty="0" sz="1700" spc="-10">
                <a:latin typeface="Arial"/>
                <a:cs typeface="Arial"/>
              </a:rPr>
              <a:t>include:</a:t>
            </a:r>
            <a:endParaRPr sz="1700">
              <a:latin typeface="Arial"/>
              <a:cs typeface="Arial"/>
            </a:endParaRPr>
          </a:p>
          <a:p>
            <a:pPr marL="12700" marR="904875">
              <a:lnSpc>
                <a:spcPts val="1989"/>
              </a:lnSpc>
              <a:spcBef>
                <a:spcPts val="155"/>
              </a:spcBef>
            </a:pPr>
            <a:r>
              <a:rPr dirty="0" sz="1700" spc="-215">
                <a:latin typeface="Arial"/>
                <a:cs typeface="Arial"/>
              </a:rPr>
              <a:t>AHRQ</a:t>
            </a:r>
            <a:r>
              <a:rPr dirty="0" sz="1700" spc="-25">
                <a:latin typeface="Arial"/>
                <a:cs typeface="Arial"/>
              </a:rPr>
              <a:t> </a:t>
            </a:r>
            <a:r>
              <a:rPr dirty="0" sz="1700" spc="-80">
                <a:latin typeface="Arial"/>
                <a:cs typeface="Arial"/>
              </a:rPr>
              <a:t>Evidence</a:t>
            </a:r>
            <a:r>
              <a:rPr dirty="0" sz="1700" spc="-20">
                <a:latin typeface="Arial"/>
                <a:cs typeface="Arial"/>
              </a:rPr>
              <a:t> </a:t>
            </a:r>
            <a:r>
              <a:rPr dirty="0" sz="1700" spc="-110">
                <a:latin typeface="Arial"/>
                <a:cs typeface="Arial"/>
              </a:rPr>
              <a:t>Now</a:t>
            </a:r>
            <a:r>
              <a:rPr dirty="0" sz="1700" spc="-35">
                <a:latin typeface="Arial"/>
                <a:cs typeface="Arial"/>
              </a:rPr>
              <a:t> </a:t>
            </a:r>
            <a:r>
              <a:rPr dirty="0" sz="1700" spc="-70">
                <a:latin typeface="Arial"/>
                <a:cs typeface="Arial"/>
              </a:rPr>
              <a:t>Healthy</a:t>
            </a:r>
            <a:r>
              <a:rPr dirty="0" sz="1700" spc="-35">
                <a:latin typeface="Arial"/>
                <a:cs typeface="Arial"/>
              </a:rPr>
              <a:t> Hearts</a:t>
            </a:r>
            <a:r>
              <a:rPr dirty="0" sz="1700" spc="-2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in</a:t>
            </a:r>
            <a:r>
              <a:rPr dirty="0" sz="1700" spc="-25">
                <a:latin typeface="Arial"/>
                <a:cs typeface="Arial"/>
              </a:rPr>
              <a:t> </a:t>
            </a:r>
            <a:r>
              <a:rPr dirty="0" sz="1700">
                <a:latin typeface="Arial"/>
                <a:cs typeface="Arial"/>
              </a:rPr>
              <a:t>the</a:t>
            </a:r>
            <a:r>
              <a:rPr dirty="0" sz="1700" spc="-20">
                <a:latin typeface="Arial"/>
                <a:cs typeface="Arial"/>
              </a:rPr>
              <a:t> </a:t>
            </a:r>
            <a:r>
              <a:rPr dirty="0" sz="1700" spc="-30">
                <a:latin typeface="Arial"/>
                <a:cs typeface="Arial"/>
              </a:rPr>
              <a:t>Heartland</a:t>
            </a:r>
            <a:r>
              <a:rPr dirty="0" sz="1700" spc="-35">
                <a:latin typeface="Arial"/>
                <a:cs typeface="Arial"/>
              </a:rPr>
              <a:t> 5R18HS023921-</a:t>
            </a:r>
            <a:r>
              <a:rPr dirty="0" sz="1700">
                <a:latin typeface="Arial"/>
                <a:cs typeface="Arial"/>
              </a:rPr>
              <a:t>03</a:t>
            </a:r>
            <a:r>
              <a:rPr dirty="0" sz="1700" spc="-20">
                <a:latin typeface="Arial"/>
                <a:cs typeface="Arial"/>
              </a:rPr>
              <a:t> </a:t>
            </a:r>
            <a:r>
              <a:rPr dirty="0" sz="1700" spc="-155">
                <a:latin typeface="Arial"/>
                <a:cs typeface="Arial"/>
              </a:rPr>
              <a:t>(A</a:t>
            </a:r>
            <a:r>
              <a:rPr dirty="0" sz="1700" spc="-30">
                <a:latin typeface="Arial"/>
                <a:cs typeface="Arial"/>
              </a:rPr>
              <a:t> </a:t>
            </a:r>
            <a:r>
              <a:rPr dirty="0" sz="1700" spc="-70">
                <a:latin typeface="Arial"/>
                <a:cs typeface="Arial"/>
              </a:rPr>
              <a:t>Kho,</a:t>
            </a:r>
            <a:r>
              <a:rPr dirty="0" sz="1700" spc="-25">
                <a:latin typeface="Arial"/>
                <a:cs typeface="Arial"/>
              </a:rPr>
              <a:t> PI) </a:t>
            </a:r>
            <a:r>
              <a:rPr dirty="0" sz="1700" spc="-145">
                <a:latin typeface="Arial"/>
                <a:cs typeface="Arial"/>
              </a:rPr>
              <a:t>NIA</a:t>
            </a:r>
            <a:r>
              <a:rPr dirty="0" sz="1700" spc="20">
                <a:latin typeface="Arial"/>
                <a:cs typeface="Arial"/>
              </a:rPr>
              <a:t> </a:t>
            </a:r>
            <a:r>
              <a:rPr dirty="0" sz="1700" spc="-60">
                <a:latin typeface="Arial"/>
                <a:cs typeface="Arial"/>
              </a:rPr>
              <a:t>5R01AG047869-</a:t>
            </a:r>
            <a:r>
              <a:rPr dirty="0" sz="1700">
                <a:latin typeface="Arial"/>
                <a:cs typeface="Arial"/>
              </a:rPr>
              <a:t>05</a:t>
            </a:r>
            <a:r>
              <a:rPr dirty="0" sz="1700" spc="30">
                <a:latin typeface="Arial"/>
                <a:cs typeface="Arial"/>
              </a:rPr>
              <a:t> </a:t>
            </a:r>
            <a:r>
              <a:rPr dirty="0" sz="1700" spc="-175">
                <a:latin typeface="Arial"/>
                <a:cs typeface="Arial"/>
              </a:rPr>
              <a:t>(ST</a:t>
            </a:r>
            <a:r>
              <a:rPr dirty="0" sz="1700" spc="25">
                <a:latin typeface="Arial"/>
                <a:cs typeface="Arial"/>
              </a:rPr>
              <a:t> </a:t>
            </a:r>
            <a:r>
              <a:rPr dirty="0" sz="1700" spc="-55">
                <a:latin typeface="Arial"/>
                <a:cs typeface="Arial"/>
              </a:rPr>
              <a:t>Lindau,</a:t>
            </a:r>
            <a:r>
              <a:rPr dirty="0" sz="1700" spc="25">
                <a:latin typeface="Arial"/>
                <a:cs typeface="Arial"/>
              </a:rPr>
              <a:t> </a:t>
            </a:r>
            <a:r>
              <a:rPr dirty="0" sz="1700" spc="-25">
                <a:latin typeface="Arial"/>
                <a:cs typeface="Arial"/>
              </a:rPr>
              <a:t>PI)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700" spc="-110">
                <a:latin typeface="Arial"/>
                <a:cs typeface="Arial"/>
              </a:rPr>
              <a:t>NIH</a:t>
            </a:r>
            <a:r>
              <a:rPr dirty="0" sz="1700" spc="-25">
                <a:latin typeface="Arial"/>
                <a:cs typeface="Arial"/>
              </a:rPr>
              <a:t> </a:t>
            </a:r>
            <a:r>
              <a:rPr dirty="0" sz="1700" spc="-225">
                <a:latin typeface="Arial"/>
                <a:cs typeface="Arial"/>
              </a:rPr>
              <a:t>CTSA</a:t>
            </a:r>
            <a:r>
              <a:rPr dirty="0" sz="1700" spc="-20">
                <a:latin typeface="Arial"/>
                <a:cs typeface="Arial"/>
              </a:rPr>
              <a:t> </a:t>
            </a:r>
            <a:r>
              <a:rPr dirty="0" sz="1700" spc="-40">
                <a:latin typeface="Arial"/>
                <a:cs typeface="Arial"/>
              </a:rPr>
              <a:t>Pilot</a:t>
            </a:r>
            <a:r>
              <a:rPr dirty="0" sz="1700" spc="-15">
                <a:latin typeface="Arial"/>
                <a:cs typeface="Arial"/>
              </a:rPr>
              <a:t> </a:t>
            </a:r>
            <a:r>
              <a:rPr dirty="0" sz="1700" spc="-50">
                <a:latin typeface="Arial"/>
                <a:cs typeface="Arial"/>
              </a:rPr>
              <a:t>4UL1TR000430-</a:t>
            </a:r>
            <a:r>
              <a:rPr dirty="0" sz="1700">
                <a:latin typeface="Arial"/>
                <a:cs typeface="Arial"/>
              </a:rPr>
              <a:t>10</a:t>
            </a:r>
            <a:r>
              <a:rPr dirty="0" sz="1700" spc="-15">
                <a:latin typeface="Arial"/>
                <a:cs typeface="Arial"/>
              </a:rPr>
              <a:t> </a:t>
            </a:r>
            <a:r>
              <a:rPr dirty="0" sz="1700" spc="-175">
                <a:latin typeface="Arial"/>
                <a:cs typeface="Arial"/>
              </a:rPr>
              <a:t>(ST</a:t>
            </a:r>
            <a:r>
              <a:rPr dirty="0" sz="1700" spc="-15">
                <a:latin typeface="Arial"/>
                <a:cs typeface="Arial"/>
              </a:rPr>
              <a:t> </a:t>
            </a:r>
            <a:r>
              <a:rPr dirty="0" sz="1700" spc="-55">
                <a:latin typeface="Arial"/>
                <a:cs typeface="Arial"/>
              </a:rPr>
              <a:t>Lindau,</a:t>
            </a:r>
            <a:r>
              <a:rPr dirty="0" sz="1700" spc="-20">
                <a:latin typeface="Arial"/>
                <a:cs typeface="Arial"/>
              </a:rPr>
              <a:t> </a:t>
            </a:r>
            <a:r>
              <a:rPr dirty="0" sz="1700" spc="-25">
                <a:latin typeface="Arial"/>
                <a:cs typeface="Arial"/>
              </a:rPr>
              <a:t>PI)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74063" y="853439"/>
            <a:ext cx="6156960" cy="4130040"/>
            <a:chOff x="1274063" y="853439"/>
            <a:chExt cx="6156960" cy="41300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86839" y="4565904"/>
              <a:ext cx="6044184" cy="30784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429619" y="4640456"/>
              <a:ext cx="5848350" cy="118110"/>
            </a:xfrm>
            <a:custGeom>
              <a:avLst/>
              <a:gdLst/>
              <a:ahLst/>
              <a:cxnLst/>
              <a:rect l="l" t="t" r="r" b="b"/>
              <a:pathLst>
                <a:path w="5848350" h="118110">
                  <a:moveTo>
                    <a:pt x="5816409" y="48107"/>
                  </a:moveTo>
                  <a:lnTo>
                    <a:pt x="5734062" y="95935"/>
                  </a:lnTo>
                  <a:lnTo>
                    <a:pt x="5732005" y="103708"/>
                  </a:lnTo>
                  <a:lnTo>
                    <a:pt x="5739053" y="115849"/>
                  </a:lnTo>
                  <a:lnTo>
                    <a:pt x="5746826" y="117906"/>
                  </a:lnTo>
                  <a:lnTo>
                    <a:pt x="5826199" y="71793"/>
                  </a:lnTo>
                  <a:lnTo>
                    <a:pt x="5822657" y="71793"/>
                  </a:lnTo>
                  <a:lnTo>
                    <a:pt x="5822661" y="70053"/>
                  </a:lnTo>
                  <a:lnTo>
                    <a:pt x="5816371" y="70053"/>
                  </a:lnTo>
                  <a:lnTo>
                    <a:pt x="5797731" y="59131"/>
                  </a:lnTo>
                  <a:lnTo>
                    <a:pt x="5816390" y="59131"/>
                  </a:lnTo>
                  <a:lnTo>
                    <a:pt x="5816409" y="48107"/>
                  </a:lnTo>
                  <a:close/>
                </a:path>
                <a:path w="5848350" h="118110">
                  <a:moveTo>
                    <a:pt x="50" y="35801"/>
                  </a:moveTo>
                  <a:lnTo>
                    <a:pt x="0" y="61201"/>
                  </a:lnTo>
                  <a:lnTo>
                    <a:pt x="5822657" y="71793"/>
                  </a:lnTo>
                  <a:lnTo>
                    <a:pt x="5775629" y="71793"/>
                  </a:lnTo>
                  <a:lnTo>
                    <a:pt x="5797429" y="59131"/>
                  </a:lnTo>
                  <a:lnTo>
                    <a:pt x="5797731" y="59131"/>
                  </a:lnTo>
                  <a:lnTo>
                    <a:pt x="5775991" y="46393"/>
                  </a:lnTo>
                  <a:lnTo>
                    <a:pt x="5822708" y="46393"/>
                  </a:lnTo>
                  <a:lnTo>
                    <a:pt x="50" y="35801"/>
                  </a:lnTo>
                  <a:close/>
                </a:path>
                <a:path w="5848350" h="118110">
                  <a:moveTo>
                    <a:pt x="5826246" y="46393"/>
                  </a:moveTo>
                  <a:lnTo>
                    <a:pt x="5822708" y="46393"/>
                  </a:lnTo>
                  <a:lnTo>
                    <a:pt x="5822657" y="71793"/>
                  </a:lnTo>
                  <a:lnTo>
                    <a:pt x="5826199" y="71793"/>
                  </a:lnTo>
                  <a:lnTo>
                    <a:pt x="5847994" y="59131"/>
                  </a:lnTo>
                  <a:lnTo>
                    <a:pt x="5826246" y="46393"/>
                  </a:lnTo>
                  <a:close/>
                </a:path>
                <a:path w="5848350" h="118110">
                  <a:moveTo>
                    <a:pt x="5816390" y="59131"/>
                  </a:moveTo>
                  <a:lnTo>
                    <a:pt x="5797731" y="59131"/>
                  </a:lnTo>
                  <a:lnTo>
                    <a:pt x="5816371" y="70053"/>
                  </a:lnTo>
                  <a:lnTo>
                    <a:pt x="5816390" y="59131"/>
                  </a:lnTo>
                  <a:close/>
                </a:path>
                <a:path w="5848350" h="118110">
                  <a:moveTo>
                    <a:pt x="5822705" y="48107"/>
                  </a:moveTo>
                  <a:lnTo>
                    <a:pt x="5816409" y="48107"/>
                  </a:lnTo>
                  <a:lnTo>
                    <a:pt x="5816371" y="70053"/>
                  </a:lnTo>
                  <a:lnTo>
                    <a:pt x="5822661" y="70053"/>
                  </a:lnTo>
                  <a:lnTo>
                    <a:pt x="5822705" y="48107"/>
                  </a:lnTo>
                  <a:close/>
                </a:path>
                <a:path w="5848350" h="118110">
                  <a:moveTo>
                    <a:pt x="5747042" y="0"/>
                  </a:moveTo>
                  <a:lnTo>
                    <a:pt x="5739257" y="2031"/>
                  </a:lnTo>
                  <a:lnTo>
                    <a:pt x="5732170" y="14135"/>
                  </a:lnTo>
                  <a:lnTo>
                    <a:pt x="5734202" y="21907"/>
                  </a:lnTo>
                  <a:lnTo>
                    <a:pt x="5797731" y="59131"/>
                  </a:lnTo>
                  <a:lnTo>
                    <a:pt x="5797429" y="59131"/>
                  </a:lnTo>
                  <a:lnTo>
                    <a:pt x="5816409" y="48107"/>
                  </a:lnTo>
                  <a:lnTo>
                    <a:pt x="5822705" y="48107"/>
                  </a:lnTo>
                  <a:lnTo>
                    <a:pt x="5822708" y="46393"/>
                  </a:lnTo>
                  <a:lnTo>
                    <a:pt x="5826246" y="46393"/>
                  </a:lnTo>
                  <a:lnTo>
                    <a:pt x="57470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74063" y="853439"/>
              <a:ext cx="310896" cy="389839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370694" y="988774"/>
              <a:ext cx="118110" cy="3700779"/>
            </a:xfrm>
            <a:custGeom>
              <a:avLst/>
              <a:gdLst/>
              <a:ahLst/>
              <a:cxnLst/>
              <a:rect l="l" t="t" r="r" b="b"/>
              <a:pathLst>
                <a:path w="118109" h="3700779">
                  <a:moveTo>
                    <a:pt x="58954" y="50406"/>
                  </a:moveTo>
                  <a:lnTo>
                    <a:pt x="46253" y="72182"/>
                  </a:lnTo>
                  <a:lnTo>
                    <a:pt x="46253" y="3700183"/>
                  </a:lnTo>
                  <a:lnTo>
                    <a:pt x="71653" y="3700183"/>
                  </a:lnTo>
                  <a:lnTo>
                    <a:pt x="71653" y="72182"/>
                  </a:lnTo>
                  <a:lnTo>
                    <a:pt x="58954" y="50406"/>
                  </a:lnTo>
                  <a:close/>
                </a:path>
                <a:path w="118109" h="3700779">
                  <a:moveTo>
                    <a:pt x="58953" y="0"/>
                  </a:moveTo>
                  <a:lnTo>
                    <a:pt x="0" y="101053"/>
                  </a:lnTo>
                  <a:lnTo>
                    <a:pt x="2044" y="108838"/>
                  </a:lnTo>
                  <a:lnTo>
                    <a:pt x="14160" y="115900"/>
                  </a:lnTo>
                  <a:lnTo>
                    <a:pt x="21945" y="113855"/>
                  </a:lnTo>
                  <a:lnTo>
                    <a:pt x="46253" y="72182"/>
                  </a:lnTo>
                  <a:lnTo>
                    <a:pt x="46253" y="25196"/>
                  </a:lnTo>
                  <a:lnTo>
                    <a:pt x="73653" y="25196"/>
                  </a:lnTo>
                  <a:lnTo>
                    <a:pt x="58953" y="0"/>
                  </a:lnTo>
                  <a:close/>
                </a:path>
                <a:path w="118109" h="3700779">
                  <a:moveTo>
                    <a:pt x="73653" y="25196"/>
                  </a:moveTo>
                  <a:lnTo>
                    <a:pt x="71653" y="25196"/>
                  </a:lnTo>
                  <a:lnTo>
                    <a:pt x="71659" y="72182"/>
                  </a:lnTo>
                  <a:lnTo>
                    <a:pt x="95973" y="113855"/>
                  </a:lnTo>
                  <a:lnTo>
                    <a:pt x="103746" y="115900"/>
                  </a:lnTo>
                  <a:lnTo>
                    <a:pt x="115862" y="108838"/>
                  </a:lnTo>
                  <a:lnTo>
                    <a:pt x="117906" y="101053"/>
                  </a:lnTo>
                  <a:lnTo>
                    <a:pt x="73653" y="25196"/>
                  </a:lnTo>
                  <a:close/>
                </a:path>
                <a:path w="118109" h="3700779">
                  <a:moveTo>
                    <a:pt x="71653" y="25196"/>
                  </a:moveTo>
                  <a:lnTo>
                    <a:pt x="46253" y="25196"/>
                  </a:lnTo>
                  <a:lnTo>
                    <a:pt x="46253" y="72182"/>
                  </a:lnTo>
                  <a:lnTo>
                    <a:pt x="58954" y="50406"/>
                  </a:lnTo>
                  <a:lnTo>
                    <a:pt x="47980" y="31597"/>
                  </a:lnTo>
                  <a:lnTo>
                    <a:pt x="71653" y="31597"/>
                  </a:lnTo>
                  <a:lnTo>
                    <a:pt x="71653" y="25196"/>
                  </a:lnTo>
                  <a:close/>
                </a:path>
                <a:path w="118109" h="3700779">
                  <a:moveTo>
                    <a:pt x="71653" y="31597"/>
                  </a:moveTo>
                  <a:lnTo>
                    <a:pt x="69926" y="31597"/>
                  </a:lnTo>
                  <a:lnTo>
                    <a:pt x="58954" y="50406"/>
                  </a:lnTo>
                  <a:lnTo>
                    <a:pt x="71659" y="72182"/>
                  </a:lnTo>
                  <a:lnTo>
                    <a:pt x="71653" y="31597"/>
                  </a:lnTo>
                  <a:close/>
                </a:path>
                <a:path w="118109" h="3700779">
                  <a:moveTo>
                    <a:pt x="69926" y="31597"/>
                  </a:moveTo>
                  <a:lnTo>
                    <a:pt x="47980" y="31597"/>
                  </a:lnTo>
                  <a:lnTo>
                    <a:pt x="58954" y="50406"/>
                  </a:lnTo>
                  <a:lnTo>
                    <a:pt x="69926" y="315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93263" y="4507992"/>
              <a:ext cx="106680" cy="4572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546068" y="4529470"/>
              <a:ext cx="0" cy="361950"/>
            </a:xfrm>
            <a:custGeom>
              <a:avLst/>
              <a:gdLst/>
              <a:ahLst/>
              <a:cxnLst/>
              <a:rect l="l" t="t" r="r" b="b"/>
              <a:pathLst>
                <a:path w="0" h="361950">
                  <a:moveTo>
                    <a:pt x="0" y="0"/>
                  </a:moveTo>
                  <a:lnTo>
                    <a:pt x="0" y="361322"/>
                  </a:lnTo>
                </a:path>
              </a:pathLst>
            </a:custGeom>
            <a:ln w="253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93591" y="4495799"/>
              <a:ext cx="109727" cy="46024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648311" y="4518836"/>
              <a:ext cx="0" cy="361950"/>
            </a:xfrm>
            <a:custGeom>
              <a:avLst/>
              <a:gdLst/>
              <a:ahLst/>
              <a:cxnLst/>
              <a:rect l="l" t="t" r="r" b="b"/>
              <a:pathLst>
                <a:path w="0" h="361950">
                  <a:moveTo>
                    <a:pt x="0" y="0"/>
                  </a:moveTo>
                  <a:lnTo>
                    <a:pt x="0" y="361322"/>
                  </a:lnTo>
                </a:path>
              </a:pathLst>
            </a:custGeom>
            <a:ln w="253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75631" y="4526280"/>
              <a:ext cx="106679" cy="45720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729285" y="4547189"/>
              <a:ext cx="0" cy="361950"/>
            </a:xfrm>
            <a:custGeom>
              <a:avLst/>
              <a:gdLst/>
              <a:ahLst/>
              <a:cxnLst/>
              <a:rect l="l" t="t" r="r" b="b"/>
              <a:pathLst>
                <a:path w="0" h="361950">
                  <a:moveTo>
                    <a:pt x="0" y="0"/>
                  </a:moveTo>
                  <a:lnTo>
                    <a:pt x="0" y="361322"/>
                  </a:lnTo>
                </a:path>
              </a:pathLst>
            </a:custGeom>
            <a:ln w="253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96711" y="4526280"/>
              <a:ext cx="106679" cy="45720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750011" y="4547189"/>
              <a:ext cx="0" cy="361950"/>
            </a:xfrm>
            <a:custGeom>
              <a:avLst/>
              <a:gdLst/>
              <a:ahLst/>
              <a:cxnLst/>
              <a:rect l="l" t="t" r="r" b="b"/>
              <a:pathLst>
                <a:path w="0" h="361950">
                  <a:moveTo>
                    <a:pt x="0" y="0"/>
                  </a:moveTo>
                  <a:lnTo>
                    <a:pt x="0" y="361322"/>
                  </a:lnTo>
                </a:path>
              </a:pathLst>
            </a:custGeom>
            <a:ln w="253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53784" y="4526280"/>
              <a:ext cx="106679" cy="45720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706941" y="4547189"/>
              <a:ext cx="0" cy="361950"/>
            </a:xfrm>
            <a:custGeom>
              <a:avLst/>
              <a:gdLst/>
              <a:ahLst/>
              <a:cxnLst/>
              <a:rect l="l" t="t" r="r" b="b"/>
              <a:pathLst>
                <a:path w="0" h="361950">
                  <a:moveTo>
                    <a:pt x="0" y="0"/>
                  </a:moveTo>
                  <a:lnTo>
                    <a:pt x="0" y="361322"/>
                  </a:lnTo>
                </a:path>
              </a:pathLst>
            </a:custGeom>
            <a:ln w="253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2473965" y="4918964"/>
            <a:ext cx="1416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76274" y="4928107"/>
            <a:ext cx="1416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657323" y="4928107"/>
            <a:ext cx="1416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latin typeface="Arial"/>
                <a:cs typeface="Arial"/>
              </a:rPr>
              <a:t>9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619501" y="4943424"/>
            <a:ext cx="2571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70">
                <a:latin typeface="Arial"/>
                <a:cs typeface="Arial"/>
              </a:rPr>
              <a:t>12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576421" y="4918964"/>
            <a:ext cx="2571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70">
                <a:latin typeface="Arial"/>
                <a:cs typeface="Arial"/>
              </a:rPr>
              <a:t>15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917781" y="5754039"/>
            <a:ext cx="12274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85">
                <a:latin typeface="Arial"/>
                <a:cs typeface="Arial"/>
              </a:rPr>
              <a:t>Tech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45">
                <a:latin typeface="Arial"/>
                <a:cs typeface="Arial"/>
              </a:rPr>
              <a:t>transfer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392679" y="5132832"/>
            <a:ext cx="307975" cy="533400"/>
            <a:chOff x="2392679" y="5132832"/>
            <a:chExt cx="307975" cy="533400"/>
          </a:xfrm>
        </p:grpSpPr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92679" y="5132832"/>
              <a:ext cx="307848" cy="533400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2487114" y="5266973"/>
              <a:ext cx="118110" cy="336550"/>
            </a:xfrm>
            <a:custGeom>
              <a:avLst/>
              <a:gdLst/>
              <a:ahLst/>
              <a:cxnLst/>
              <a:rect l="l" t="t" r="r" b="b"/>
              <a:pathLst>
                <a:path w="118110" h="336550">
                  <a:moveTo>
                    <a:pt x="58953" y="50404"/>
                  </a:moveTo>
                  <a:lnTo>
                    <a:pt x="46253" y="72171"/>
                  </a:lnTo>
                  <a:lnTo>
                    <a:pt x="46253" y="336384"/>
                  </a:lnTo>
                  <a:lnTo>
                    <a:pt x="71653" y="336384"/>
                  </a:lnTo>
                  <a:lnTo>
                    <a:pt x="71653" y="72171"/>
                  </a:lnTo>
                  <a:lnTo>
                    <a:pt x="58953" y="50404"/>
                  </a:lnTo>
                  <a:close/>
                </a:path>
                <a:path w="118110" h="336550">
                  <a:moveTo>
                    <a:pt x="58953" y="0"/>
                  </a:moveTo>
                  <a:lnTo>
                    <a:pt x="0" y="101066"/>
                  </a:lnTo>
                  <a:lnTo>
                    <a:pt x="2044" y="108838"/>
                  </a:lnTo>
                  <a:lnTo>
                    <a:pt x="14182" y="115912"/>
                  </a:lnTo>
                  <a:lnTo>
                    <a:pt x="21932" y="113855"/>
                  </a:lnTo>
                  <a:lnTo>
                    <a:pt x="46253" y="72171"/>
                  </a:lnTo>
                  <a:lnTo>
                    <a:pt x="46253" y="25196"/>
                  </a:lnTo>
                  <a:lnTo>
                    <a:pt x="73653" y="25196"/>
                  </a:lnTo>
                  <a:lnTo>
                    <a:pt x="58953" y="0"/>
                  </a:lnTo>
                  <a:close/>
                </a:path>
                <a:path w="118110" h="336550">
                  <a:moveTo>
                    <a:pt x="73653" y="25196"/>
                  </a:moveTo>
                  <a:lnTo>
                    <a:pt x="71653" y="25196"/>
                  </a:lnTo>
                  <a:lnTo>
                    <a:pt x="71653" y="72171"/>
                  </a:lnTo>
                  <a:lnTo>
                    <a:pt x="95973" y="113855"/>
                  </a:lnTo>
                  <a:lnTo>
                    <a:pt x="103746" y="115912"/>
                  </a:lnTo>
                  <a:lnTo>
                    <a:pt x="115862" y="108838"/>
                  </a:lnTo>
                  <a:lnTo>
                    <a:pt x="117906" y="101066"/>
                  </a:lnTo>
                  <a:lnTo>
                    <a:pt x="73653" y="25196"/>
                  </a:lnTo>
                  <a:close/>
                </a:path>
                <a:path w="118110" h="336550">
                  <a:moveTo>
                    <a:pt x="71653" y="25196"/>
                  </a:moveTo>
                  <a:lnTo>
                    <a:pt x="46253" y="25196"/>
                  </a:lnTo>
                  <a:lnTo>
                    <a:pt x="46253" y="72171"/>
                  </a:lnTo>
                  <a:lnTo>
                    <a:pt x="58953" y="50404"/>
                  </a:lnTo>
                  <a:lnTo>
                    <a:pt x="47980" y="31597"/>
                  </a:lnTo>
                  <a:lnTo>
                    <a:pt x="71653" y="31597"/>
                  </a:lnTo>
                  <a:lnTo>
                    <a:pt x="71653" y="25196"/>
                  </a:lnTo>
                  <a:close/>
                </a:path>
                <a:path w="118110" h="336550">
                  <a:moveTo>
                    <a:pt x="71653" y="31597"/>
                  </a:moveTo>
                  <a:lnTo>
                    <a:pt x="69926" y="31597"/>
                  </a:lnTo>
                  <a:lnTo>
                    <a:pt x="58953" y="50404"/>
                  </a:lnTo>
                  <a:lnTo>
                    <a:pt x="71653" y="72171"/>
                  </a:lnTo>
                  <a:lnTo>
                    <a:pt x="71653" y="31597"/>
                  </a:lnTo>
                  <a:close/>
                </a:path>
                <a:path w="118110" h="336550">
                  <a:moveTo>
                    <a:pt x="69926" y="31597"/>
                  </a:moveTo>
                  <a:lnTo>
                    <a:pt x="47980" y="31597"/>
                  </a:lnTo>
                  <a:lnTo>
                    <a:pt x="58953" y="50404"/>
                  </a:lnTo>
                  <a:lnTo>
                    <a:pt x="69926" y="315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/>
          <p:nvPr/>
        </p:nvSpPr>
        <p:spPr>
          <a:xfrm>
            <a:off x="940732" y="1849053"/>
            <a:ext cx="304800" cy="2098675"/>
          </a:xfrm>
          <a:prstGeom prst="rect">
            <a:avLst/>
          </a:prstGeom>
        </p:spPr>
        <p:txBody>
          <a:bodyPr wrap="square" lIns="0" tIns="127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800" spc="-50">
                <a:latin typeface="Arial"/>
                <a:cs typeface="Arial"/>
              </a:rPr>
              <a:t>Adoption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into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practice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944880" y="1359408"/>
            <a:ext cx="5477510" cy="3416935"/>
            <a:chOff x="944880" y="1359408"/>
            <a:chExt cx="5477510" cy="3416935"/>
          </a:xfrm>
        </p:grpSpPr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44880" y="1359408"/>
              <a:ext cx="3185160" cy="339852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986541" y="1382069"/>
              <a:ext cx="3088640" cy="3296285"/>
            </a:xfrm>
            <a:custGeom>
              <a:avLst/>
              <a:gdLst/>
              <a:ahLst/>
              <a:cxnLst/>
              <a:rect l="l" t="t" r="r" b="b"/>
              <a:pathLst>
                <a:path w="3088640" h="3296285">
                  <a:moveTo>
                    <a:pt x="3088508" y="0"/>
                  </a:moveTo>
                  <a:lnTo>
                    <a:pt x="3074659" y="58804"/>
                  </a:lnTo>
                  <a:lnTo>
                    <a:pt x="3060334" y="117269"/>
                  </a:lnTo>
                  <a:lnTo>
                    <a:pt x="3045538" y="175390"/>
                  </a:lnTo>
                  <a:lnTo>
                    <a:pt x="3030277" y="233161"/>
                  </a:lnTo>
                  <a:lnTo>
                    <a:pt x="3014555" y="290577"/>
                  </a:lnTo>
                  <a:lnTo>
                    <a:pt x="2998378" y="347631"/>
                  </a:lnTo>
                  <a:lnTo>
                    <a:pt x="2981752" y="404319"/>
                  </a:lnTo>
                  <a:lnTo>
                    <a:pt x="2964681" y="460634"/>
                  </a:lnTo>
                  <a:lnTo>
                    <a:pt x="2947171" y="516571"/>
                  </a:lnTo>
                  <a:lnTo>
                    <a:pt x="2929228" y="572124"/>
                  </a:lnTo>
                  <a:lnTo>
                    <a:pt x="2910857" y="627287"/>
                  </a:lnTo>
                  <a:lnTo>
                    <a:pt x="2892063" y="682056"/>
                  </a:lnTo>
                  <a:lnTo>
                    <a:pt x="2872851" y="736424"/>
                  </a:lnTo>
                  <a:lnTo>
                    <a:pt x="2853227" y="790385"/>
                  </a:lnTo>
                  <a:lnTo>
                    <a:pt x="2833196" y="843935"/>
                  </a:lnTo>
                  <a:lnTo>
                    <a:pt x="2812763" y="897067"/>
                  </a:lnTo>
                  <a:lnTo>
                    <a:pt x="2791935" y="949776"/>
                  </a:lnTo>
                  <a:lnTo>
                    <a:pt x="2770715" y="1002056"/>
                  </a:lnTo>
                  <a:lnTo>
                    <a:pt x="2749110" y="1053902"/>
                  </a:lnTo>
                  <a:lnTo>
                    <a:pt x="2727125" y="1105307"/>
                  </a:lnTo>
                  <a:lnTo>
                    <a:pt x="2704765" y="1156266"/>
                  </a:lnTo>
                  <a:lnTo>
                    <a:pt x="2682035" y="1206775"/>
                  </a:lnTo>
                  <a:lnTo>
                    <a:pt x="2658941" y="1256826"/>
                  </a:lnTo>
                  <a:lnTo>
                    <a:pt x="2635489" y="1306414"/>
                  </a:lnTo>
                  <a:lnTo>
                    <a:pt x="2611683" y="1355534"/>
                  </a:lnTo>
                  <a:lnTo>
                    <a:pt x="2587528" y="1404180"/>
                  </a:lnTo>
                  <a:lnTo>
                    <a:pt x="2563031" y="1452347"/>
                  </a:lnTo>
                  <a:lnTo>
                    <a:pt x="2538197" y="1500028"/>
                  </a:lnTo>
                  <a:lnTo>
                    <a:pt x="2513030" y="1547218"/>
                  </a:lnTo>
                  <a:lnTo>
                    <a:pt x="2487537" y="1593912"/>
                  </a:lnTo>
                  <a:lnTo>
                    <a:pt x="2461722" y="1640104"/>
                  </a:lnTo>
                  <a:lnTo>
                    <a:pt x="2435591" y="1685788"/>
                  </a:lnTo>
                  <a:lnTo>
                    <a:pt x="2409149" y="1730958"/>
                  </a:lnTo>
                  <a:lnTo>
                    <a:pt x="2382402" y="1775610"/>
                  </a:lnTo>
                  <a:lnTo>
                    <a:pt x="2355354" y="1819736"/>
                  </a:lnTo>
                  <a:lnTo>
                    <a:pt x="2328012" y="1863333"/>
                  </a:lnTo>
                  <a:lnTo>
                    <a:pt x="2300381" y="1906393"/>
                  </a:lnTo>
                  <a:lnTo>
                    <a:pt x="2272465" y="1948912"/>
                  </a:lnTo>
                  <a:lnTo>
                    <a:pt x="2244271" y="1990883"/>
                  </a:lnTo>
                  <a:lnTo>
                    <a:pt x="2215803" y="2032302"/>
                  </a:lnTo>
                  <a:lnTo>
                    <a:pt x="2187067" y="2073162"/>
                  </a:lnTo>
                  <a:lnTo>
                    <a:pt x="2158068" y="2113458"/>
                  </a:lnTo>
                  <a:lnTo>
                    <a:pt x="2128812" y="2153184"/>
                  </a:lnTo>
                  <a:lnTo>
                    <a:pt x="2099304" y="2192335"/>
                  </a:lnTo>
                  <a:lnTo>
                    <a:pt x="2069550" y="2230905"/>
                  </a:lnTo>
                  <a:lnTo>
                    <a:pt x="2039554" y="2268888"/>
                  </a:lnTo>
                  <a:lnTo>
                    <a:pt x="2009321" y="2306278"/>
                  </a:lnTo>
                  <a:lnTo>
                    <a:pt x="1978859" y="2343071"/>
                  </a:lnTo>
                  <a:lnTo>
                    <a:pt x="1948170" y="2379260"/>
                  </a:lnTo>
                  <a:lnTo>
                    <a:pt x="1917262" y="2414840"/>
                  </a:lnTo>
                  <a:lnTo>
                    <a:pt x="1886139" y="2449804"/>
                  </a:lnTo>
                  <a:lnTo>
                    <a:pt x="1854807" y="2484149"/>
                  </a:lnTo>
                  <a:lnTo>
                    <a:pt x="1823271" y="2517867"/>
                  </a:lnTo>
                  <a:lnTo>
                    <a:pt x="1791536" y="2550953"/>
                  </a:lnTo>
                  <a:lnTo>
                    <a:pt x="1759608" y="2583402"/>
                  </a:lnTo>
                  <a:lnTo>
                    <a:pt x="1727492" y="2615208"/>
                  </a:lnTo>
                  <a:lnTo>
                    <a:pt x="1695193" y="2646365"/>
                  </a:lnTo>
                  <a:lnTo>
                    <a:pt x="1662717" y="2676868"/>
                  </a:lnTo>
                  <a:lnTo>
                    <a:pt x="1630069" y="2706710"/>
                  </a:lnTo>
                  <a:lnTo>
                    <a:pt x="1597254" y="2735888"/>
                  </a:lnTo>
                  <a:lnTo>
                    <a:pt x="1564278" y="2764393"/>
                  </a:lnTo>
                  <a:lnTo>
                    <a:pt x="1531146" y="2792222"/>
                  </a:lnTo>
                  <a:lnTo>
                    <a:pt x="1497864" y="2819369"/>
                  </a:lnTo>
                  <a:lnTo>
                    <a:pt x="1464436" y="2845827"/>
                  </a:lnTo>
                  <a:lnTo>
                    <a:pt x="1430868" y="2871591"/>
                  </a:lnTo>
                  <a:lnTo>
                    <a:pt x="1397166" y="2896656"/>
                  </a:lnTo>
                  <a:lnTo>
                    <a:pt x="1363334" y="2921016"/>
                  </a:lnTo>
                  <a:lnTo>
                    <a:pt x="1329379" y="2944665"/>
                  </a:lnTo>
                  <a:lnTo>
                    <a:pt x="1295305" y="2967598"/>
                  </a:lnTo>
                  <a:lnTo>
                    <a:pt x="1261117" y="2989809"/>
                  </a:lnTo>
                  <a:lnTo>
                    <a:pt x="1226822" y="3011292"/>
                  </a:lnTo>
                  <a:lnTo>
                    <a:pt x="1192424" y="3032042"/>
                  </a:lnTo>
                  <a:lnTo>
                    <a:pt x="1157929" y="3052053"/>
                  </a:lnTo>
                  <a:lnTo>
                    <a:pt x="1123342" y="3071319"/>
                  </a:lnTo>
                  <a:lnTo>
                    <a:pt x="1088669" y="3089835"/>
                  </a:lnTo>
                  <a:lnTo>
                    <a:pt x="1053914" y="3107596"/>
                  </a:lnTo>
                  <a:lnTo>
                    <a:pt x="1019084" y="3124595"/>
                  </a:lnTo>
                  <a:lnTo>
                    <a:pt x="984183" y="3140826"/>
                  </a:lnTo>
                  <a:lnTo>
                    <a:pt x="949217" y="3156286"/>
                  </a:lnTo>
                  <a:lnTo>
                    <a:pt x="879110" y="3184863"/>
                  </a:lnTo>
                  <a:lnTo>
                    <a:pt x="808807" y="3210282"/>
                  </a:lnTo>
                  <a:lnTo>
                    <a:pt x="738350" y="3232497"/>
                  </a:lnTo>
                  <a:lnTo>
                    <a:pt x="667782" y="3251463"/>
                  </a:lnTo>
                  <a:lnTo>
                    <a:pt x="597145" y="3267136"/>
                  </a:lnTo>
                  <a:lnTo>
                    <a:pt x="526482" y="3279469"/>
                  </a:lnTo>
                  <a:lnTo>
                    <a:pt x="455836" y="3288418"/>
                  </a:lnTo>
                  <a:lnTo>
                    <a:pt x="385250" y="3293939"/>
                  </a:lnTo>
                  <a:lnTo>
                    <a:pt x="314766" y="3295985"/>
                  </a:lnTo>
                  <a:lnTo>
                    <a:pt x="279576" y="3295691"/>
                  </a:lnTo>
                  <a:lnTo>
                    <a:pt x="209325" y="3292441"/>
                  </a:lnTo>
                  <a:lnTo>
                    <a:pt x="139284" y="3285603"/>
                  </a:lnTo>
                  <a:lnTo>
                    <a:pt x="69494" y="3275134"/>
                  </a:lnTo>
                  <a:lnTo>
                    <a:pt x="34707" y="3268524"/>
                  </a:lnTo>
                  <a:lnTo>
                    <a:pt x="0" y="3260988"/>
                  </a:lnTo>
                </a:path>
              </a:pathLst>
            </a:custGeom>
            <a:ln w="25392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86840" y="4654296"/>
              <a:ext cx="4416552" cy="118871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429647" y="4688958"/>
              <a:ext cx="4318635" cy="10795"/>
            </a:xfrm>
            <a:custGeom>
              <a:avLst/>
              <a:gdLst/>
              <a:ahLst/>
              <a:cxnLst/>
              <a:rect l="l" t="t" r="r" b="b"/>
              <a:pathLst>
                <a:path w="4318635" h="10795">
                  <a:moveTo>
                    <a:pt x="0" y="0"/>
                  </a:moveTo>
                  <a:lnTo>
                    <a:pt x="4318160" y="10627"/>
                  </a:lnTo>
                </a:path>
              </a:pathLst>
            </a:custGeom>
            <a:ln w="253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745480" y="4157472"/>
              <a:ext cx="676655" cy="618744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5795605" y="4193917"/>
              <a:ext cx="570865" cy="510540"/>
            </a:xfrm>
            <a:custGeom>
              <a:avLst/>
              <a:gdLst/>
              <a:ahLst/>
              <a:cxnLst/>
              <a:rect l="l" t="t" r="r" b="b"/>
              <a:pathLst>
                <a:path w="570864" h="510539">
                  <a:moveTo>
                    <a:pt x="0" y="510102"/>
                  </a:moveTo>
                  <a:lnTo>
                    <a:pt x="570322" y="0"/>
                  </a:lnTo>
                </a:path>
              </a:pathLst>
            </a:custGeom>
            <a:ln w="285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/>
          <p:cNvSpPr txBox="1"/>
          <p:nvPr/>
        </p:nvSpPr>
        <p:spPr>
          <a:xfrm>
            <a:off x="4274070" y="1172971"/>
            <a:ext cx="13296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95">
                <a:solidFill>
                  <a:srgbClr val="0000CC"/>
                </a:solidFill>
                <a:latin typeface="Arial"/>
                <a:cs typeface="Arial"/>
              </a:rPr>
              <a:t>CommunityRx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937321" y="2800603"/>
            <a:ext cx="13169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14">
                <a:latin typeface="Arial"/>
                <a:cs typeface="Arial"/>
              </a:rPr>
              <a:t>Enters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45">
                <a:latin typeface="Arial"/>
                <a:cs typeface="Arial"/>
              </a:rPr>
              <a:t>market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60615" y="4809083"/>
            <a:ext cx="1313815" cy="891540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509270">
              <a:lnSpc>
                <a:spcPct val="100000"/>
              </a:lnSpc>
              <a:spcBef>
                <a:spcPts val="290"/>
              </a:spcBef>
            </a:pPr>
            <a:r>
              <a:rPr dirty="0" sz="1800" spc="-5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ts val="2110"/>
              </a:lnSpc>
              <a:spcBef>
                <a:spcPts val="305"/>
              </a:spcBef>
            </a:pPr>
            <a:r>
              <a:rPr dirty="0" sz="1800" spc="-80">
                <a:latin typeface="Arial"/>
                <a:cs typeface="Arial"/>
              </a:rPr>
              <a:t>Grant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funding </a:t>
            </a:r>
            <a:r>
              <a:rPr dirty="0" sz="1800" spc="-10">
                <a:latin typeface="Arial"/>
                <a:cs typeface="Arial"/>
              </a:rPr>
              <a:t>begins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2636520" y="3264408"/>
            <a:ext cx="3325495" cy="1057910"/>
            <a:chOff x="2636520" y="3264408"/>
            <a:chExt cx="3325495" cy="1057910"/>
          </a:xfrm>
        </p:grpSpPr>
        <p:pic>
          <p:nvPicPr>
            <p:cNvPr id="38" name="object 3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636520" y="3264408"/>
              <a:ext cx="307848" cy="771144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2729804" y="3285224"/>
              <a:ext cx="118110" cy="574675"/>
            </a:xfrm>
            <a:custGeom>
              <a:avLst/>
              <a:gdLst/>
              <a:ahLst/>
              <a:cxnLst/>
              <a:rect l="l" t="t" r="r" b="b"/>
              <a:pathLst>
                <a:path w="118110" h="574675">
                  <a:moveTo>
                    <a:pt x="13881" y="459397"/>
                  </a:moveTo>
                  <a:lnTo>
                    <a:pt x="1904" y="466686"/>
                  </a:lnTo>
                  <a:lnTo>
                    <a:pt x="0" y="474497"/>
                  </a:lnTo>
                  <a:lnTo>
                    <a:pt x="60820" y="574446"/>
                  </a:lnTo>
                  <a:lnTo>
                    <a:pt x="74763" y="549490"/>
                  </a:lnTo>
                  <a:lnTo>
                    <a:pt x="47650" y="549490"/>
                  </a:lnTo>
                  <a:lnTo>
                    <a:pt x="46779" y="502509"/>
                  </a:lnTo>
                  <a:lnTo>
                    <a:pt x="21704" y="461289"/>
                  </a:lnTo>
                  <a:lnTo>
                    <a:pt x="13881" y="459397"/>
                  </a:lnTo>
                  <a:close/>
                </a:path>
                <a:path w="118110" h="574675">
                  <a:moveTo>
                    <a:pt x="46779" y="502509"/>
                  </a:moveTo>
                  <a:lnTo>
                    <a:pt x="47523" y="542645"/>
                  </a:lnTo>
                  <a:lnTo>
                    <a:pt x="47650" y="549490"/>
                  </a:lnTo>
                  <a:lnTo>
                    <a:pt x="73050" y="549021"/>
                  </a:lnTo>
                  <a:lnTo>
                    <a:pt x="72939" y="543052"/>
                  </a:lnTo>
                  <a:lnTo>
                    <a:pt x="49263" y="543052"/>
                  </a:lnTo>
                  <a:lnTo>
                    <a:pt x="59883" y="524049"/>
                  </a:lnTo>
                  <a:lnTo>
                    <a:pt x="46779" y="502509"/>
                  </a:lnTo>
                  <a:close/>
                </a:path>
                <a:path w="118110" h="574675">
                  <a:moveTo>
                    <a:pt x="103454" y="457733"/>
                  </a:moveTo>
                  <a:lnTo>
                    <a:pt x="95719" y="459930"/>
                  </a:lnTo>
                  <a:lnTo>
                    <a:pt x="72180" y="502048"/>
                  </a:lnTo>
                  <a:lnTo>
                    <a:pt x="72932" y="542645"/>
                  </a:lnTo>
                  <a:lnTo>
                    <a:pt x="73050" y="549021"/>
                  </a:lnTo>
                  <a:lnTo>
                    <a:pt x="47650" y="549490"/>
                  </a:lnTo>
                  <a:lnTo>
                    <a:pt x="74763" y="549490"/>
                  </a:lnTo>
                  <a:lnTo>
                    <a:pt x="117881" y="472313"/>
                  </a:lnTo>
                  <a:lnTo>
                    <a:pt x="115696" y="464578"/>
                  </a:lnTo>
                  <a:lnTo>
                    <a:pt x="103454" y="457733"/>
                  </a:lnTo>
                  <a:close/>
                </a:path>
                <a:path w="118110" h="574675">
                  <a:moveTo>
                    <a:pt x="59883" y="524049"/>
                  </a:moveTo>
                  <a:lnTo>
                    <a:pt x="49263" y="543052"/>
                  </a:lnTo>
                  <a:lnTo>
                    <a:pt x="71196" y="542645"/>
                  </a:lnTo>
                  <a:lnTo>
                    <a:pt x="59883" y="524049"/>
                  </a:lnTo>
                  <a:close/>
                </a:path>
                <a:path w="118110" h="574675">
                  <a:moveTo>
                    <a:pt x="72180" y="502048"/>
                  </a:moveTo>
                  <a:lnTo>
                    <a:pt x="59883" y="524049"/>
                  </a:lnTo>
                  <a:lnTo>
                    <a:pt x="71196" y="542645"/>
                  </a:lnTo>
                  <a:lnTo>
                    <a:pt x="49263" y="543052"/>
                  </a:lnTo>
                  <a:lnTo>
                    <a:pt x="72939" y="543052"/>
                  </a:lnTo>
                  <a:lnTo>
                    <a:pt x="72188" y="502509"/>
                  </a:lnTo>
                  <a:lnTo>
                    <a:pt x="72180" y="502048"/>
                  </a:lnTo>
                  <a:close/>
                </a:path>
                <a:path w="118110" h="574675">
                  <a:moveTo>
                    <a:pt x="62877" y="0"/>
                  </a:moveTo>
                  <a:lnTo>
                    <a:pt x="37477" y="469"/>
                  </a:lnTo>
                  <a:lnTo>
                    <a:pt x="46771" y="502048"/>
                  </a:lnTo>
                  <a:lnTo>
                    <a:pt x="46779" y="502509"/>
                  </a:lnTo>
                  <a:lnTo>
                    <a:pt x="59883" y="524049"/>
                  </a:lnTo>
                  <a:lnTo>
                    <a:pt x="72180" y="502048"/>
                  </a:lnTo>
                  <a:lnTo>
                    <a:pt x="62886" y="469"/>
                  </a:lnTo>
                  <a:lnTo>
                    <a:pt x="628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654040" y="3550920"/>
              <a:ext cx="307848" cy="771143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5746767" y="3572304"/>
              <a:ext cx="118110" cy="574675"/>
            </a:xfrm>
            <a:custGeom>
              <a:avLst/>
              <a:gdLst/>
              <a:ahLst/>
              <a:cxnLst/>
              <a:rect l="l" t="t" r="r" b="b"/>
              <a:pathLst>
                <a:path w="118110" h="574675">
                  <a:moveTo>
                    <a:pt x="13881" y="459397"/>
                  </a:moveTo>
                  <a:lnTo>
                    <a:pt x="1905" y="466686"/>
                  </a:lnTo>
                  <a:lnTo>
                    <a:pt x="0" y="474497"/>
                  </a:lnTo>
                  <a:lnTo>
                    <a:pt x="60807" y="574446"/>
                  </a:lnTo>
                  <a:lnTo>
                    <a:pt x="74754" y="549490"/>
                  </a:lnTo>
                  <a:lnTo>
                    <a:pt x="47650" y="549490"/>
                  </a:lnTo>
                  <a:lnTo>
                    <a:pt x="46779" y="502509"/>
                  </a:lnTo>
                  <a:lnTo>
                    <a:pt x="21704" y="461289"/>
                  </a:lnTo>
                  <a:lnTo>
                    <a:pt x="13881" y="459397"/>
                  </a:lnTo>
                  <a:close/>
                </a:path>
                <a:path w="118110" h="574675">
                  <a:moveTo>
                    <a:pt x="46779" y="502509"/>
                  </a:moveTo>
                  <a:lnTo>
                    <a:pt x="47523" y="542645"/>
                  </a:lnTo>
                  <a:lnTo>
                    <a:pt x="47650" y="549490"/>
                  </a:lnTo>
                  <a:lnTo>
                    <a:pt x="73050" y="549021"/>
                  </a:lnTo>
                  <a:lnTo>
                    <a:pt x="72939" y="543052"/>
                  </a:lnTo>
                  <a:lnTo>
                    <a:pt x="49263" y="543052"/>
                  </a:lnTo>
                  <a:lnTo>
                    <a:pt x="59882" y="524048"/>
                  </a:lnTo>
                  <a:lnTo>
                    <a:pt x="46779" y="502509"/>
                  </a:lnTo>
                  <a:close/>
                </a:path>
                <a:path w="118110" h="574675">
                  <a:moveTo>
                    <a:pt x="103454" y="457733"/>
                  </a:moveTo>
                  <a:lnTo>
                    <a:pt x="95719" y="459917"/>
                  </a:lnTo>
                  <a:lnTo>
                    <a:pt x="72179" y="502042"/>
                  </a:lnTo>
                  <a:lnTo>
                    <a:pt x="72932" y="542645"/>
                  </a:lnTo>
                  <a:lnTo>
                    <a:pt x="73050" y="549021"/>
                  </a:lnTo>
                  <a:lnTo>
                    <a:pt x="47650" y="549490"/>
                  </a:lnTo>
                  <a:lnTo>
                    <a:pt x="74754" y="549490"/>
                  </a:lnTo>
                  <a:lnTo>
                    <a:pt x="117881" y="472313"/>
                  </a:lnTo>
                  <a:lnTo>
                    <a:pt x="115697" y="464578"/>
                  </a:lnTo>
                  <a:lnTo>
                    <a:pt x="103454" y="457733"/>
                  </a:lnTo>
                  <a:close/>
                </a:path>
                <a:path w="118110" h="574675">
                  <a:moveTo>
                    <a:pt x="59882" y="524048"/>
                  </a:moveTo>
                  <a:lnTo>
                    <a:pt x="49263" y="543052"/>
                  </a:lnTo>
                  <a:lnTo>
                    <a:pt x="71196" y="542645"/>
                  </a:lnTo>
                  <a:lnTo>
                    <a:pt x="59882" y="524048"/>
                  </a:lnTo>
                  <a:close/>
                </a:path>
                <a:path w="118110" h="574675">
                  <a:moveTo>
                    <a:pt x="72179" y="502042"/>
                  </a:moveTo>
                  <a:lnTo>
                    <a:pt x="59882" y="524048"/>
                  </a:lnTo>
                  <a:lnTo>
                    <a:pt x="71196" y="542645"/>
                  </a:lnTo>
                  <a:lnTo>
                    <a:pt x="49263" y="543052"/>
                  </a:lnTo>
                  <a:lnTo>
                    <a:pt x="72939" y="543052"/>
                  </a:lnTo>
                  <a:lnTo>
                    <a:pt x="72188" y="502509"/>
                  </a:lnTo>
                  <a:lnTo>
                    <a:pt x="72179" y="502042"/>
                  </a:lnTo>
                  <a:close/>
                </a:path>
                <a:path w="118110" h="574675">
                  <a:moveTo>
                    <a:pt x="62877" y="0"/>
                  </a:moveTo>
                  <a:lnTo>
                    <a:pt x="37477" y="469"/>
                  </a:lnTo>
                  <a:lnTo>
                    <a:pt x="46771" y="502042"/>
                  </a:lnTo>
                  <a:lnTo>
                    <a:pt x="46779" y="502509"/>
                  </a:lnTo>
                  <a:lnTo>
                    <a:pt x="59882" y="524048"/>
                  </a:lnTo>
                  <a:lnTo>
                    <a:pt x="72179" y="502042"/>
                  </a:lnTo>
                  <a:lnTo>
                    <a:pt x="62886" y="469"/>
                  </a:lnTo>
                  <a:lnTo>
                    <a:pt x="628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2" name="object 42"/>
          <p:cNvSpPr txBox="1"/>
          <p:nvPr/>
        </p:nvSpPr>
        <p:spPr>
          <a:xfrm>
            <a:off x="5305278" y="3035300"/>
            <a:ext cx="2117725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14">
                <a:latin typeface="Arial"/>
                <a:cs typeface="Arial"/>
              </a:rPr>
              <a:t>Enters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market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0"/>
              </a:spcBef>
            </a:pPr>
            <a:endParaRPr sz="1800">
              <a:latin typeface="Arial"/>
              <a:cs typeface="Arial"/>
            </a:endParaRPr>
          </a:p>
          <a:p>
            <a:pPr marL="1179195">
              <a:lnSpc>
                <a:spcPct val="100000"/>
              </a:lnSpc>
            </a:pPr>
            <a:r>
              <a:rPr dirty="0" sz="1800" spc="-100">
                <a:solidFill>
                  <a:srgbClr val="FF0000"/>
                </a:solidFill>
                <a:latin typeface="Arial"/>
                <a:cs typeface="Arial"/>
              </a:rPr>
              <a:t>New</a:t>
            </a:r>
            <a:r>
              <a:rPr dirty="0" sz="1800" spc="-7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-80">
                <a:solidFill>
                  <a:srgbClr val="FF0000"/>
                </a:solidFill>
                <a:latin typeface="Arial"/>
                <a:cs typeface="Arial"/>
              </a:rPr>
              <a:t>Drug</a:t>
            </a:r>
            <a:endParaRPr sz="18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974351" y="5339588"/>
            <a:ext cx="5092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75">
                <a:latin typeface="Arial"/>
                <a:cs typeface="Arial"/>
              </a:rPr>
              <a:t>Years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4" name="object 44" descr="$PPTXTitle"/>
          <p:cNvSpPr txBox="1">
            <a:spLocks noGrp="1"/>
          </p:cNvSpPr>
          <p:nvPr>
            <p:ph type="title"/>
          </p:nvPr>
        </p:nvSpPr>
        <p:spPr>
          <a:xfrm>
            <a:off x="233582" y="465835"/>
            <a:ext cx="868997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20">
                <a:solidFill>
                  <a:srgbClr val="000000"/>
                </a:solidFill>
              </a:rPr>
              <a:t>Translation</a:t>
            </a:r>
            <a:r>
              <a:rPr dirty="0" sz="2400" spc="-100">
                <a:solidFill>
                  <a:srgbClr val="000000"/>
                </a:solidFill>
              </a:rPr>
              <a:t> </a:t>
            </a:r>
            <a:r>
              <a:rPr dirty="0" sz="2400">
                <a:solidFill>
                  <a:srgbClr val="000000"/>
                </a:solidFill>
              </a:rPr>
              <a:t>to</a:t>
            </a:r>
            <a:r>
              <a:rPr dirty="0" sz="2400" spc="-100">
                <a:solidFill>
                  <a:srgbClr val="000000"/>
                </a:solidFill>
              </a:rPr>
              <a:t> </a:t>
            </a:r>
            <a:r>
              <a:rPr dirty="0" sz="2400" spc="-125">
                <a:solidFill>
                  <a:srgbClr val="000000"/>
                </a:solidFill>
              </a:rPr>
              <a:t>Practice</a:t>
            </a:r>
            <a:r>
              <a:rPr dirty="0" sz="2400" spc="-90">
                <a:solidFill>
                  <a:srgbClr val="000000"/>
                </a:solidFill>
              </a:rPr>
              <a:t> </a:t>
            </a:r>
            <a:r>
              <a:rPr dirty="0" sz="2400">
                <a:solidFill>
                  <a:srgbClr val="000000"/>
                </a:solidFill>
              </a:rPr>
              <a:t>of</a:t>
            </a:r>
            <a:r>
              <a:rPr dirty="0" sz="2400" spc="-110">
                <a:solidFill>
                  <a:srgbClr val="000000"/>
                </a:solidFill>
              </a:rPr>
              <a:t> </a:t>
            </a:r>
            <a:r>
              <a:rPr dirty="0" sz="2400" spc="-145">
                <a:solidFill>
                  <a:srgbClr val="000000"/>
                </a:solidFill>
              </a:rPr>
              <a:t>CommunityRx</a:t>
            </a:r>
            <a:r>
              <a:rPr dirty="0" sz="2400" spc="-105">
                <a:solidFill>
                  <a:srgbClr val="000000"/>
                </a:solidFill>
              </a:rPr>
              <a:t> </a:t>
            </a:r>
            <a:r>
              <a:rPr dirty="0" sz="2400" spc="-155">
                <a:solidFill>
                  <a:srgbClr val="000000"/>
                </a:solidFill>
              </a:rPr>
              <a:t>versus</a:t>
            </a:r>
            <a:r>
              <a:rPr dirty="0" sz="2400" spc="-95">
                <a:solidFill>
                  <a:srgbClr val="000000"/>
                </a:solidFill>
              </a:rPr>
              <a:t> </a:t>
            </a:r>
            <a:r>
              <a:rPr dirty="0" sz="2400" spc="-80">
                <a:solidFill>
                  <a:srgbClr val="000000"/>
                </a:solidFill>
              </a:rPr>
              <a:t>Hypothetical</a:t>
            </a:r>
            <a:r>
              <a:rPr dirty="0" sz="2400" spc="-105">
                <a:solidFill>
                  <a:srgbClr val="000000"/>
                </a:solidFill>
              </a:rPr>
              <a:t> </a:t>
            </a:r>
            <a:r>
              <a:rPr dirty="0" sz="2400" spc="-135">
                <a:solidFill>
                  <a:srgbClr val="000000"/>
                </a:solidFill>
              </a:rPr>
              <a:t>New</a:t>
            </a:r>
            <a:r>
              <a:rPr dirty="0" sz="2400" spc="-105">
                <a:solidFill>
                  <a:srgbClr val="000000"/>
                </a:solidFill>
              </a:rPr>
              <a:t> </a:t>
            </a:r>
            <a:r>
              <a:rPr dirty="0" sz="2400" spc="-20">
                <a:solidFill>
                  <a:srgbClr val="000000"/>
                </a:solidFill>
              </a:rPr>
              <a:t>Drug</a:t>
            </a:r>
            <a:endParaRPr sz="2400"/>
          </a:p>
        </p:txBody>
      </p:sp>
      <p:sp>
        <p:nvSpPr>
          <p:cNvPr id="45" name="object 45"/>
          <p:cNvSpPr/>
          <p:nvPr/>
        </p:nvSpPr>
        <p:spPr>
          <a:xfrm>
            <a:off x="439648" y="4231754"/>
            <a:ext cx="974090" cy="648970"/>
          </a:xfrm>
          <a:custGeom>
            <a:avLst/>
            <a:gdLst/>
            <a:ahLst/>
            <a:cxnLst/>
            <a:rect l="l" t="t" r="r" b="b"/>
            <a:pathLst>
              <a:path w="974090" h="648970">
                <a:moveTo>
                  <a:pt x="973467" y="0"/>
                </a:moveTo>
                <a:lnTo>
                  <a:pt x="0" y="0"/>
                </a:lnTo>
                <a:lnTo>
                  <a:pt x="0" y="648588"/>
                </a:lnTo>
                <a:lnTo>
                  <a:pt x="973467" y="648588"/>
                </a:lnTo>
                <a:lnTo>
                  <a:pt x="9734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/>
          <p:nvPr/>
        </p:nvSpPr>
        <p:spPr>
          <a:xfrm>
            <a:off x="263014" y="6071616"/>
            <a:ext cx="1647189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30">
                <a:latin typeface="Arial"/>
                <a:cs typeface="Arial"/>
              </a:rPr>
              <a:t>Chong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et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al.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(2007)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 i="1">
                <a:latin typeface="Arial"/>
                <a:cs typeface="Arial"/>
              </a:rPr>
              <a:t>Nature</a:t>
            </a:r>
            <a:r>
              <a:rPr dirty="0" sz="1100" spc="-1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60512" y="6533150"/>
            <a:ext cx="7325359" cy="304800"/>
          </a:xfrm>
          <a:prstGeom prst="rect">
            <a:avLst/>
          </a:prstGeom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800" spc="170">
                <a:latin typeface="Arial"/>
                <a:cs typeface="Arial"/>
              </a:rPr>
              <a:t>©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315">
                <a:latin typeface="Arial"/>
                <a:cs typeface="Arial"/>
              </a:rPr>
              <a:t>ST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Lindau,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135">
                <a:latin typeface="Arial"/>
                <a:cs typeface="Arial"/>
              </a:rPr>
              <a:t>UChicago,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85">
                <a:latin typeface="Arial"/>
                <a:cs typeface="Arial"/>
              </a:rPr>
              <a:t>2019.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150">
                <a:latin typeface="Arial"/>
                <a:cs typeface="Arial"/>
              </a:rPr>
              <a:t>Please</a:t>
            </a:r>
            <a:r>
              <a:rPr dirty="0" sz="1800" spc="-60">
                <a:latin typeface="Arial"/>
                <a:cs typeface="Arial"/>
              </a:rPr>
              <a:t> contact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u="sng" sz="1800" spc="-95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15"/>
              </a:rPr>
              <a:t>slindau@uchicago.edu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for</a:t>
            </a:r>
            <a:r>
              <a:rPr dirty="0" sz="1800" spc="-65">
                <a:latin typeface="Arial"/>
                <a:cs typeface="Arial"/>
              </a:rPr>
              <a:t> re-</a:t>
            </a:r>
            <a:r>
              <a:rPr dirty="0" sz="1800" spc="-20">
                <a:latin typeface="Arial"/>
                <a:cs typeface="Arial"/>
              </a:rPr>
              <a:t>use.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383540" y="6365510"/>
            <a:ext cx="7325359" cy="304800"/>
          </a:xfrm>
          <a:prstGeom prst="rect">
            <a:avLst/>
          </a:prstGeom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800" spc="170">
                <a:latin typeface="Arial"/>
                <a:cs typeface="Arial"/>
              </a:rPr>
              <a:t>©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315">
                <a:latin typeface="Arial"/>
                <a:cs typeface="Arial"/>
              </a:rPr>
              <a:t>ST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Lindau,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135">
                <a:latin typeface="Arial"/>
                <a:cs typeface="Arial"/>
              </a:rPr>
              <a:t>UChicago,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85">
                <a:latin typeface="Arial"/>
                <a:cs typeface="Arial"/>
              </a:rPr>
              <a:t>2019.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150">
                <a:latin typeface="Arial"/>
                <a:cs typeface="Arial"/>
              </a:rPr>
              <a:t>Please</a:t>
            </a:r>
            <a:r>
              <a:rPr dirty="0" sz="1800" spc="-60">
                <a:latin typeface="Arial"/>
                <a:cs typeface="Arial"/>
              </a:rPr>
              <a:t> contact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u="sng" sz="1800" spc="-95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2"/>
              </a:rPr>
              <a:t>slindau@uchicago.edu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for</a:t>
            </a:r>
            <a:r>
              <a:rPr dirty="0" sz="1800" spc="-65">
                <a:latin typeface="Arial"/>
                <a:cs typeface="Arial"/>
              </a:rPr>
              <a:t> re-</a:t>
            </a:r>
            <a:r>
              <a:rPr dirty="0" sz="1800" spc="-20">
                <a:latin typeface="Arial"/>
                <a:cs typeface="Arial"/>
              </a:rPr>
              <a:t>use.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Barriers</a:t>
            </a:r>
          </a:p>
          <a:p>
            <a:pPr>
              <a:lnSpc>
                <a:spcPct val="100000"/>
              </a:lnSpc>
              <a:spcBef>
                <a:spcPts val="355"/>
              </a:spcBef>
            </a:pPr>
          </a:p>
          <a:p>
            <a:pPr marL="355600" marR="565785" indent="-342900">
              <a:lnSpc>
                <a:spcPct val="90400"/>
              </a:lnSpc>
              <a:buChar char="•"/>
              <a:tabLst>
                <a:tab pos="355600" algn="l"/>
              </a:tabLst>
            </a:pPr>
            <a:r>
              <a:rPr dirty="0" sz="2400" spc="-80"/>
              <a:t>Lack</a:t>
            </a:r>
            <a:r>
              <a:rPr dirty="0" sz="2400" spc="-90"/>
              <a:t> </a:t>
            </a:r>
            <a:r>
              <a:rPr dirty="0" sz="2400"/>
              <a:t>of</a:t>
            </a:r>
            <a:r>
              <a:rPr dirty="0" sz="2400" spc="-100"/>
              <a:t> </a:t>
            </a:r>
            <a:r>
              <a:rPr dirty="0" sz="2400" spc="-10"/>
              <a:t>institutional </a:t>
            </a:r>
            <a:r>
              <a:rPr dirty="0" sz="2400" spc="-90"/>
              <a:t>experience</a:t>
            </a:r>
            <a:r>
              <a:rPr dirty="0" sz="2400" spc="-75"/>
              <a:t> </a:t>
            </a:r>
            <a:r>
              <a:rPr dirty="0" sz="2400" spc="-10"/>
              <a:t>with</a:t>
            </a:r>
            <a:r>
              <a:rPr dirty="0" sz="2400" spc="-70"/>
              <a:t> </a:t>
            </a:r>
            <a:r>
              <a:rPr dirty="0" sz="2400" spc="-190"/>
              <a:t>IT</a:t>
            </a:r>
            <a:r>
              <a:rPr dirty="0" sz="2400" spc="-70"/>
              <a:t> </a:t>
            </a:r>
            <a:r>
              <a:rPr dirty="0" sz="2400" spc="-25"/>
              <a:t>tech </a:t>
            </a:r>
            <a:r>
              <a:rPr dirty="0" sz="2400" spc="-10"/>
              <a:t>transfer</a:t>
            </a:r>
            <a:endParaRPr sz="2400"/>
          </a:p>
          <a:p>
            <a:pPr marL="355600" marR="5080" indent="-342900">
              <a:lnSpc>
                <a:spcPct val="90300"/>
              </a:lnSpc>
              <a:spcBef>
                <a:spcPts val="590"/>
              </a:spcBef>
              <a:buChar char="•"/>
              <a:tabLst>
                <a:tab pos="355600" algn="l"/>
              </a:tabLst>
            </a:pPr>
            <a:r>
              <a:rPr dirty="0" sz="2400" spc="-120"/>
              <a:t>Angst</a:t>
            </a:r>
            <a:r>
              <a:rPr dirty="0" sz="2400" spc="-70"/>
              <a:t> </a:t>
            </a:r>
            <a:r>
              <a:rPr dirty="0" sz="2400" spc="-30"/>
              <a:t>about</a:t>
            </a:r>
            <a:r>
              <a:rPr dirty="0" sz="2400" spc="-85"/>
              <a:t> </a:t>
            </a:r>
            <a:r>
              <a:rPr dirty="0" sz="2400" spc="-10"/>
              <a:t>shifting </a:t>
            </a:r>
            <a:r>
              <a:rPr dirty="0" sz="2400" spc="-25"/>
              <a:t>partners</a:t>
            </a:r>
            <a:r>
              <a:rPr dirty="0" sz="2400" spc="-105"/>
              <a:t> </a:t>
            </a:r>
            <a:r>
              <a:rPr dirty="0" sz="2400" spc="-25"/>
              <a:t>from</a:t>
            </a:r>
            <a:r>
              <a:rPr dirty="0" sz="2400" spc="-105"/>
              <a:t> </a:t>
            </a:r>
            <a:r>
              <a:rPr dirty="0" sz="2400" spc="-80"/>
              <a:t>grant-</a:t>
            </a:r>
            <a:r>
              <a:rPr dirty="0" sz="2400" spc="-20"/>
              <a:t>funded </a:t>
            </a:r>
            <a:r>
              <a:rPr dirty="0" sz="2400" spc="-35"/>
              <a:t>solution</a:t>
            </a:r>
            <a:r>
              <a:rPr dirty="0" sz="2400" spc="-100"/>
              <a:t> </a:t>
            </a:r>
            <a:r>
              <a:rPr dirty="0" sz="2400"/>
              <a:t>to</a:t>
            </a:r>
            <a:r>
              <a:rPr dirty="0" sz="2400" spc="-95"/>
              <a:t> </a:t>
            </a:r>
            <a:r>
              <a:rPr dirty="0" sz="2400" spc="-105"/>
              <a:t>fee-</a:t>
            </a:r>
            <a:r>
              <a:rPr dirty="0" sz="2400" spc="-10"/>
              <a:t>funded solution</a:t>
            </a:r>
            <a:endParaRPr sz="2400"/>
          </a:p>
          <a:p>
            <a:pPr marL="354965" indent="-342265">
              <a:lnSpc>
                <a:spcPct val="100000"/>
              </a:lnSpc>
              <a:spcBef>
                <a:spcPts val="215"/>
              </a:spcBef>
              <a:buChar char="•"/>
              <a:tabLst>
                <a:tab pos="354965" algn="l"/>
              </a:tabLst>
            </a:pPr>
            <a:r>
              <a:rPr dirty="0" sz="2400"/>
              <a:t>“Dirty</a:t>
            </a:r>
            <a:r>
              <a:rPr dirty="0" sz="2400" spc="-114"/>
              <a:t> </a:t>
            </a:r>
            <a:r>
              <a:rPr dirty="0" sz="2400" spc="-10"/>
              <a:t>scientist”</a:t>
            </a:r>
            <a:r>
              <a:rPr dirty="0" sz="2400" spc="-114"/>
              <a:t> </a:t>
            </a:r>
            <a:r>
              <a:rPr dirty="0" sz="2400" spc="-10"/>
              <a:t>problem</a:t>
            </a:r>
            <a:endParaRPr sz="2400"/>
          </a:p>
          <a:p>
            <a:pPr marL="355600" marR="623570" indent="-342900">
              <a:lnSpc>
                <a:spcPts val="2620"/>
              </a:lnSpc>
              <a:spcBef>
                <a:spcPts val="615"/>
              </a:spcBef>
              <a:buChar char="•"/>
              <a:tabLst>
                <a:tab pos="355600" algn="l"/>
              </a:tabLst>
            </a:pPr>
            <a:r>
              <a:rPr dirty="0" sz="2400" spc="-65"/>
              <a:t>Intra-</a:t>
            </a:r>
            <a:r>
              <a:rPr dirty="0" sz="2400" spc="-10"/>
              <a:t>institutional </a:t>
            </a:r>
            <a:r>
              <a:rPr dirty="0" sz="2400" spc="-50"/>
              <a:t>communication</a:t>
            </a:r>
            <a:r>
              <a:rPr dirty="0" sz="2400" spc="-70"/>
              <a:t> </a:t>
            </a:r>
            <a:r>
              <a:rPr dirty="0" sz="2400" spc="-10"/>
              <a:t>failure</a:t>
            </a:r>
            <a:endParaRPr sz="2400"/>
          </a:p>
        </p:txBody>
      </p:sp>
      <p:sp>
        <p:nvSpPr>
          <p:cNvPr id="3" name="object 3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68275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Facilitators</a:t>
            </a:r>
          </a:p>
          <a:p>
            <a:pPr>
              <a:lnSpc>
                <a:spcPct val="100000"/>
              </a:lnSpc>
              <a:spcBef>
                <a:spcPts val="555"/>
              </a:spcBef>
            </a:pPr>
          </a:p>
          <a:p>
            <a:pPr marL="355600" marR="870585" indent="-342900">
              <a:lnSpc>
                <a:spcPct val="100800"/>
              </a:lnSpc>
              <a:buChar char="•"/>
              <a:tabLst>
                <a:tab pos="355600" algn="l"/>
              </a:tabLst>
            </a:pPr>
            <a:r>
              <a:rPr dirty="0" sz="2400" spc="-75"/>
              <a:t>Expectation</a:t>
            </a:r>
            <a:r>
              <a:rPr dirty="0" sz="2400" spc="-85"/>
              <a:t> </a:t>
            </a:r>
            <a:r>
              <a:rPr dirty="0" sz="2400"/>
              <a:t>of</a:t>
            </a:r>
            <a:r>
              <a:rPr dirty="0" sz="2400" spc="-80"/>
              <a:t> </a:t>
            </a:r>
            <a:r>
              <a:rPr dirty="0" sz="2400" spc="-200"/>
              <a:t>HCIA </a:t>
            </a:r>
            <a:r>
              <a:rPr dirty="0" sz="2400" spc="-35"/>
              <a:t>funding</a:t>
            </a:r>
            <a:r>
              <a:rPr dirty="0" sz="2400" spc="-120"/>
              <a:t> </a:t>
            </a:r>
            <a:r>
              <a:rPr dirty="0" sz="2400" spc="-25"/>
              <a:t>from</a:t>
            </a:r>
            <a:r>
              <a:rPr dirty="0" sz="2400" spc="-120"/>
              <a:t> </a:t>
            </a:r>
            <a:r>
              <a:rPr dirty="0" sz="2400" spc="-25"/>
              <a:t>outset</a:t>
            </a:r>
            <a:endParaRPr sz="2400"/>
          </a:p>
          <a:p>
            <a:pPr marL="354965" indent="-342265">
              <a:lnSpc>
                <a:spcPct val="100000"/>
              </a:lnSpc>
              <a:spcBef>
                <a:spcPts val="625"/>
              </a:spcBef>
              <a:buChar char="•"/>
              <a:tabLst>
                <a:tab pos="354965" algn="l"/>
              </a:tabLst>
            </a:pPr>
            <a:r>
              <a:rPr dirty="0" sz="2400" spc="-180"/>
              <a:t>IP</a:t>
            </a:r>
            <a:r>
              <a:rPr dirty="0" sz="2400" spc="-75"/>
              <a:t> </a:t>
            </a:r>
            <a:r>
              <a:rPr dirty="0" sz="2400" spc="-70"/>
              <a:t>sharing </a:t>
            </a:r>
            <a:r>
              <a:rPr dirty="0" sz="2400" spc="-35"/>
              <a:t>plan</a:t>
            </a:r>
            <a:r>
              <a:rPr dirty="0" sz="2400" spc="-65"/>
              <a:t> </a:t>
            </a:r>
            <a:r>
              <a:rPr dirty="0" sz="2400"/>
              <a:t>at</a:t>
            </a:r>
            <a:r>
              <a:rPr dirty="0" sz="2400" spc="-65"/>
              <a:t> </a:t>
            </a:r>
            <a:r>
              <a:rPr dirty="0" sz="2400" spc="-10"/>
              <a:t>outset</a:t>
            </a:r>
            <a:endParaRPr sz="2400"/>
          </a:p>
          <a:p>
            <a:pPr marL="354965" indent="-342265">
              <a:lnSpc>
                <a:spcPct val="100000"/>
              </a:lnSpc>
              <a:spcBef>
                <a:spcPts val="530"/>
              </a:spcBef>
              <a:buChar char="•"/>
              <a:tabLst>
                <a:tab pos="354965" algn="l"/>
              </a:tabLst>
            </a:pPr>
            <a:r>
              <a:rPr dirty="0" sz="2400" spc="-65"/>
              <a:t>Entrepreneur</a:t>
            </a:r>
            <a:r>
              <a:rPr dirty="0" sz="2400" spc="-100"/>
              <a:t> </a:t>
            </a:r>
            <a:r>
              <a:rPr dirty="0" sz="2400"/>
              <a:t>in</a:t>
            </a:r>
            <a:r>
              <a:rPr dirty="0" sz="2400" spc="-95"/>
              <a:t> </a:t>
            </a:r>
            <a:r>
              <a:rPr dirty="0" sz="2400" spc="-10"/>
              <a:t>residence</a:t>
            </a:r>
            <a:endParaRPr sz="2400"/>
          </a:p>
          <a:p>
            <a:pPr marL="355600" marR="5080" indent="-342900">
              <a:lnSpc>
                <a:spcPct val="100000"/>
              </a:lnSpc>
              <a:spcBef>
                <a:spcPts val="620"/>
              </a:spcBef>
              <a:buChar char="•"/>
              <a:tabLst>
                <a:tab pos="355600" algn="l"/>
              </a:tabLst>
            </a:pPr>
            <a:r>
              <a:rPr dirty="0" sz="2400" spc="-45"/>
              <a:t>Sustainability</a:t>
            </a:r>
            <a:r>
              <a:rPr dirty="0" sz="2400" spc="-80"/>
              <a:t> </a:t>
            </a:r>
            <a:r>
              <a:rPr dirty="0" sz="2400" spc="-75"/>
              <a:t>work</a:t>
            </a:r>
            <a:r>
              <a:rPr dirty="0" sz="2400" spc="-80"/>
              <a:t> </a:t>
            </a:r>
            <a:r>
              <a:rPr dirty="0" sz="2400" spc="-30"/>
              <a:t>stream </a:t>
            </a:r>
            <a:r>
              <a:rPr dirty="0" sz="2400" spc="-20"/>
              <a:t>started</a:t>
            </a:r>
            <a:r>
              <a:rPr dirty="0" sz="2400" spc="-80"/>
              <a:t> </a:t>
            </a:r>
            <a:r>
              <a:rPr dirty="0" sz="2400" spc="-135"/>
              <a:t>day</a:t>
            </a:r>
            <a:r>
              <a:rPr dirty="0" sz="2400" spc="-65"/>
              <a:t> </a:t>
            </a:r>
            <a:r>
              <a:rPr dirty="0" sz="2400" spc="15"/>
              <a:t>1</a:t>
            </a:r>
            <a:endParaRPr sz="2400"/>
          </a:p>
          <a:p>
            <a:pPr marL="355600" marR="20955" indent="-342900">
              <a:lnSpc>
                <a:spcPct val="100800"/>
              </a:lnSpc>
              <a:spcBef>
                <a:spcPts val="505"/>
              </a:spcBef>
              <a:buChar char="•"/>
              <a:tabLst>
                <a:tab pos="355600" algn="l"/>
              </a:tabLst>
            </a:pPr>
            <a:r>
              <a:rPr dirty="0" sz="2400" spc="-95"/>
              <a:t>Community</a:t>
            </a:r>
            <a:r>
              <a:rPr dirty="0" sz="2400" spc="-60"/>
              <a:t> </a:t>
            </a:r>
            <a:r>
              <a:rPr dirty="0" sz="2400" spc="-25"/>
              <a:t>partners</a:t>
            </a:r>
            <a:r>
              <a:rPr dirty="0" sz="2400" spc="-60"/>
              <a:t> </a:t>
            </a:r>
            <a:r>
              <a:rPr dirty="0" sz="2400" spc="-65"/>
              <a:t>given </a:t>
            </a:r>
            <a:r>
              <a:rPr dirty="0" sz="2400" spc="-35"/>
              <a:t>opportunity</a:t>
            </a:r>
            <a:r>
              <a:rPr dirty="0" sz="2400" spc="-100"/>
              <a:t> </a:t>
            </a:r>
            <a:r>
              <a:rPr dirty="0" sz="2400"/>
              <a:t>to</a:t>
            </a:r>
            <a:r>
              <a:rPr dirty="0" sz="2400" spc="-100"/>
              <a:t> </a:t>
            </a:r>
            <a:r>
              <a:rPr dirty="0" sz="2400" spc="-25"/>
              <a:t>own </a:t>
            </a:r>
            <a:r>
              <a:rPr dirty="0" sz="2400" spc="-10"/>
              <a:t>sustainability</a:t>
            </a:r>
            <a:endParaRPr sz="2400"/>
          </a:p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535940" y="486155"/>
            <a:ext cx="6744334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75"/>
              <a:t>Sustainable</a:t>
            </a:r>
            <a:r>
              <a:rPr dirty="0" sz="4400" spc="-120"/>
              <a:t> </a:t>
            </a:r>
            <a:r>
              <a:rPr dirty="0" sz="4400" spc="-150"/>
              <a:t>Business</a:t>
            </a:r>
            <a:r>
              <a:rPr dirty="0" sz="4400" spc="-125"/>
              <a:t> </a:t>
            </a:r>
            <a:r>
              <a:rPr dirty="0" sz="4400" spc="-25"/>
              <a:t>Model</a:t>
            </a:r>
            <a:endParaRPr sz="4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20782"/>
            <a:ext cx="7772400" cy="540828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88111" y="5455411"/>
            <a:ext cx="7931784" cy="11830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5080">
              <a:lnSpc>
                <a:spcPct val="99400"/>
              </a:lnSpc>
              <a:spcBef>
                <a:spcPts val="110"/>
              </a:spcBef>
            </a:pPr>
            <a:r>
              <a:rPr dirty="0" sz="1800" spc="-90">
                <a:latin typeface="Arial"/>
                <a:cs typeface="Arial"/>
              </a:rPr>
              <a:t>2016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165">
                <a:latin typeface="Arial"/>
                <a:cs typeface="Arial"/>
              </a:rPr>
              <a:t>MAPSCorps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70">
                <a:latin typeface="Arial"/>
                <a:cs typeface="Arial"/>
              </a:rPr>
              <a:t>team </a:t>
            </a:r>
            <a:r>
              <a:rPr dirty="0" sz="1800" spc="-65">
                <a:latin typeface="Arial"/>
                <a:cs typeface="Arial"/>
              </a:rPr>
              <a:t>visits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114">
                <a:latin typeface="Arial"/>
                <a:cs typeface="Arial"/>
              </a:rPr>
              <a:t>NowPow</a:t>
            </a:r>
            <a:r>
              <a:rPr dirty="0" sz="1800" spc="-70">
                <a:latin typeface="Arial"/>
                <a:cs typeface="Arial"/>
              </a:rPr>
              <a:t> team </a:t>
            </a:r>
            <a:r>
              <a:rPr dirty="0" sz="1800">
                <a:latin typeface="Arial"/>
                <a:cs typeface="Arial"/>
              </a:rPr>
              <a:t>to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learn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45">
                <a:latin typeface="Arial"/>
                <a:cs typeface="Arial"/>
              </a:rPr>
              <a:t>about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60">
                <a:latin typeface="Arial"/>
                <a:cs typeface="Arial"/>
              </a:rPr>
              <a:t>how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114">
                <a:latin typeface="Arial"/>
                <a:cs typeface="Arial"/>
              </a:rPr>
              <a:t>NowPow</a:t>
            </a:r>
            <a:r>
              <a:rPr dirty="0" sz="1800" spc="-70">
                <a:latin typeface="Arial"/>
                <a:cs typeface="Arial"/>
              </a:rPr>
              <a:t> obtains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and </a:t>
            </a:r>
            <a:r>
              <a:rPr dirty="0" sz="1800" spc="-145">
                <a:latin typeface="Arial"/>
                <a:cs typeface="Arial"/>
              </a:rPr>
              <a:t>uses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165">
                <a:latin typeface="Arial"/>
                <a:cs typeface="Arial"/>
              </a:rPr>
              <a:t>MAPSCorps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data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e-</a:t>
            </a:r>
            <a:r>
              <a:rPr dirty="0" sz="1800" spc="-75">
                <a:latin typeface="Arial"/>
                <a:cs typeface="Arial"/>
              </a:rPr>
              <a:t>prescribe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70">
                <a:latin typeface="Arial"/>
                <a:cs typeface="Arial"/>
              </a:rPr>
              <a:t>community. </a:t>
            </a:r>
            <a:r>
              <a:rPr dirty="0" sz="1800" spc="-114">
                <a:latin typeface="Arial"/>
                <a:cs typeface="Arial"/>
              </a:rPr>
              <a:t>&gt;1600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40">
                <a:latin typeface="Arial"/>
                <a:cs typeface="Arial"/>
              </a:rPr>
              <a:t>youth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75">
                <a:latin typeface="Arial"/>
                <a:cs typeface="Arial"/>
              </a:rPr>
              <a:t>employed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date. </a:t>
            </a:r>
            <a:r>
              <a:rPr dirty="0" sz="1800" spc="-40">
                <a:latin typeface="Arial"/>
                <a:cs typeface="Arial"/>
              </a:rPr>
              <a:t>@mapscorps.org</a:t>
            </a:r>
            <a:endParaRPr sz="1800">
              <a:latin typeface="Arial"/>
              <a:cs typeface="Arial"/>
            </a:endParaRPr>
          </a:p>
          <a:p>
            <a:pPr marL="850900">
              <a:lnSpc>
                <a:spcPct val="100000"/>
              </a:lnSpc>
              <a:spcBef>
                <a:spcPts val="980"/>
              </a:spcBef>
            </a:pPr>
            <a:r>
              <a:rPr dirty="0" sz="1400" spc="120">
                <a:latin typeface="Arial"/>
                <a:cs typeface="Arial"/>
              </a:rPr>
              <a:t>©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 spc="-245">
                <a:latin typeface="Arial"/>
                <a:cs typeface="Arial"/>
              </a:rPr>
              <a:t>ST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 spc="-75">
                <a:latin typeface="Arial"/>
                <a:cs typeface="Arial"/>
              </a:rPr>
              <a:t>Lindau,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 spc="-105">
                <a:latin typeface="Arial"/>
                <a:cs typeface="Arial"/>
              </a:rPr>
              <a:t>UChicago,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 spc="-65">
                <a:latin typeface="Arial"/>
                <a:cs typeface="Arial"/>
              </a:rPr>
              <a:t>2019.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 spc="-110">
                <a:latin typeface="Arial"/>
                <a:cs typeface="Arial"/>
              </a:rPr>
              <a:t>Please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 spc="-50">
                <a:latin typeface="Arial"/>
                <a:cs typeface="Arial"/>
              </a:rPr>
              <a:t>contact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u="sng" sz="1400" spc="-75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3"/>
              </a:rPr>
              <a:t>slindau@uchicago.edu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for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 spc="-50">
                <a:latin typeface="Arial"/>
                <a:cs typeface="Arial"/>
              </a:rPr>
              <a:t>re-</a:t>
            </a:r>
            <a:r>
              <a:rPr dirty="0" sz="1400" spc="-20">
                <a:latin typeface="Arial"/>
                <a:cs typeface="Arial"/>
              </a:rPr>
              <a:t>use.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154E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535940" y="486155"/>
            <a:ext cx="473202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75">
                <a:solidFill>
                  <a:srgbClr val="FFFFFF"/>
                </a:solidFill>
              </a:rPr>
              <a:t>Acknowledgements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399869" y="1526671"/>
            <a:ext cx="3321685" cy="3474720"/>
          </a:xfrm>
          <a:prstGeom prst="rect">
            <a:avLst/>
          </a:prstGeom>
        </p:spPr>
        <p:txBody>
          <a:bodyPr wrap="square" lIns="0" tIns="1130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dirty="0" sz="2750" spc="-25">
                <a:solidFill>
                  <a:srgbClr val="FFFFFF"/>
                </a:solidFill>
                <a:latin typeface="Arial"/>
                <a:cs typeface="Arial"/>
              </a:rPr>
              <a:t>Lindau</a:t>
            </a:r>
            <a:r>
              <a:rPr dirty="0" sz="2750" spc="-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50" spc="-25">
                <a:solidFill>
                  <a:srgbClr val="FFFFFF"/>
                </a:solidFill>
                <a:latin typeface="Arial"/>
                <a:cs typeface="Arial"/>
              </a:rPr>
              <a:t>Lab</a:t>
            </a:r>
            <a:endParaRPr sz="2750">
              <a:latin typeface="Arial"/>
              <a:cs typeface="Arial"/>
            </a:endParaRPr>
          </a:p>
          <a:p>
            <a:pPr marL="12700" marR="810895">
              <a:lnSpc>
                <a:spcPct val="121000"/>
              </a:lnSpc>
              <a:spcBef>
                <a:spcPts val="75"/>
              </a:spcBef>
            </a:pPr>
            <a:r>
              <a:rPr dirty="0" sz="2000" spc="-100">
                <a:solidFill>
                  <a:srgbClr val="FFFFFF"/>
                </a:solidFill>
                <a:latin typeface="Arial"/>
                <a:cs typeface="Arial"/>
              </a:rPr>
              <a:t>Emily</a:t>
            </a:r>
            <a:r>
              <a:rPr dirty="0" sz="20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75">
                <a:solidFill>
                  <a:srgbClr val="FFFFFF"/>
                </a:solidFill>
                <a:latin typeface="Arial"/>
                <a:cs typeface="Arial"/>
              </a:rPr>
              <a:t>Abramsohn,</a:t>
            </a:r>
            <a:r>
              <a:rPr dirty="0" sz="20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14">
                <a:solidFill>
                  <a:srgbClr val="FFFFFF"/>
                </a:solidFill>
                <a:latin typeface="Arial"/>
                <a:cs typeface="Arial"/>
              </a:rPr>
              <a:t>MPH </a:t>
            </a:r>
            <a:r>
              <a:rPr dirty="0" sz="2000" spc="-80">
                <a:solidFill>
                  <a:srgbClr val="FFFFFF"/>
                </a:solidFill>
                <a:latin typeface="Arial"/>
                <a:cs typeface="Arial"/>
              </a:rPr>
              <a:t>Kelly</a:t>
            </a:r>
            <a:r>
              <a:rPr dirty="0" sz="20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Boyd</a:t>
            </a:r>
            <a:endParaRPr sz="2000">
              <a:latin typeface="Arial"/>
              <a:cs typeface="Arial"/>
            </a:endParaRPr>
          </a:p>
          <a:p>
            <a:pPr marL="12700" marR="984885">
              <a:lnSpc>
                <a:spcPts val="2900"/>
              </a:lnSpc>
              <a:spcBef>
                <a:spcPts val="65"/>
              </a:spcBef>
            </a:pPr>
            <a:r>
              <a:rPr dirty="0" sz="2000" spc="-75">
                <a:solidFill>
                  <a:srgbClr val="FFFFFF"/>
                </a:solidFill>
                <a:latin typeface="Arial"/>
                <a:cs typeface="Arial"/>
              </a:rPr>
              <a:t>Megan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95">
                <a:solidFill>
                  <a:srgbClr val="FFFFFF"/>
                </a:solidFill>
                <a:latin typeface="Arial"/>
                <a:cs typeface="Arial"/>
              </a:rPr>
              <a:t>DePumpo,</a:t>
            </a:r>
            <a:r>
              <a:rPr dirty="0" sz="20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20">
                <a:solidFill>
                  <a:srgbClr val="FFFFFF"/>
                </a:solidFill>
                <a:latin typeface="Arial"/>
                <a:cs typeface="Arial"/>
              </a:rPr>
              <a:t>AM </a:t>
            </a:r>
            <a:r>
              <a:rPr dirty="0" sz="2000" spc="-40">
                <a:solidFill>
                  <a:srgbClr val="FFFFFF"/>
                </a:solidFill>
                <a:latin typeface="Arial"/>
                <a:cs typeface="Arial"/>
              </a:rPr>
              <a:t>Leilani</a:t>
            </a:r>
            <a:r>
              <a:rPr dirty="0" sz="20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Douglas </a:t>
            </a:r>
            <a:r>
              <a:rPr dirty="0" sz="2000" spc="-95">
                <a:solidFill>
                  <a:srgbClr val="FFFFFF"/>
                </a:solidFill>
                <a:latin typeface="Arial"/>
                <a:cs typeface="Arial"/>
              </a:rPr>
              <a:t>Jessica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0">
                <a:solidFill>
                  <a:srgbClr val="FFFFFF"/>
                </a:solidFill>
                <a:latin typeface="Arial"/>
                <a:cs typeface="Arial"/>
              </a:rPr>
              <a:t>Jerome,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PhD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ts val="2900"/>
              </a:lnSpc>
              <a:spcBef>
                <a:spcPts val="10"/>
              </a:spcBef>
            </a:pPr>
            <a:r>
              <a:rPr dirty="0" sz="2000" spc="-60">
                <a:solidFill>
                  <a:srgbClr val="FFFFFF"/>
                </a:solidFill>
                <a:latin typeface="Arial"/>
                <a:cs typeface="Arial"/>
              </a:rPr>
              <a:t>Jennifer</a:t>
            </a:r>
            <a:r>
              <a:rPr dirty="0" sz="20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40">
                <a:solidFill>
                  <a:srgbClr val="FFFFFF"/>
                </a:solidFill>
                <a:latin typeface="Arial"/>
                <a:cs typeface="Arial"/>
              </a:rPr>
              <a:t>Makelarski,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30">
                <a:solidFill>
                  <a:srgbClr val="FFFFFF"/>
                </a:solidFill>
                <a:latin typeface="Arial"/>
                <a:cs typeface="Arial"/>
              </a:rPr>
              <a:t>PhD,</a:t>
            </a:r>
            <a:r>
              <a:rPr dirty="0" sz="20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0">
                <a:solidFill>
                  <a:srgbClr val="FFFFFF"/>
                </a:solidFill>
                <a:latin typeface="Arial"/>
                <a:cs typeface="Arial"/>
              </a:rPr>
              <a:t>MPH Chenab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Navalkha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dirty="0" sz="2000" spc="-105">
                <a:solidFill>
                  <a:srgbClr val="FFFFFF"/>
                </a:solidFill>
                <a:latin typeface="Arial"/>
                <a:cs typeface="Arial"/>
              </a:rPr>
              <a:t>Kelsey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Paradise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9825" y="5549900"/>
            <a:ext cx="2906395" cy="112585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469900" marR="307975" indent="-457200">
              <a:lnSpc>
                <a:spcPct val="100800"/>
              </a:lnSpc>
              <a:spcBef>
                <a:spcPts val="75"/>
              </a:spcBef>
            </a:pPr>
            <a:r>
              <a:rPr dirty="0" sz="2400" spc="-95">
                <a:solidFill>
                  <a:srgbClr val="FFFFFF"/>
                </a:solidFill>
                <a:latin typeface="Arial"/>
                <a:cs typeface="Arial"/>
                <a:hlinkClick r:id="rId2"/>
              </a:rPr>
              <a:t>www.mapscorps.org</a:t>
            </a:r>
            <a:r>
              <a:rPr dirty="0" sz="24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30">
                <a:solidFill>
                  <a:srgbClr val="FFFFFF"/>
                </a:solidFill>
                <a:latin typeface="Arial"/>
                <a:cs typeface="Arial"/>
              </a:rPr>
              <a:t>@stacylindau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400" spc="-9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slindau@uchicago.edu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" y="6016752"/>
            <a:ext cx="338328" cy="27736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041140" y="1518837"/>
            <a:ext cx="4893945" cy="5102225"/>
          </a:xfrm>
          <a:prstGeom prst="rect">
            <a:avLst/>
          </a:prstGeom>
        </p:spPr>
        <p:txBody>
          <a:bodyPr wrap="square" lIns="0" tIns="1028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dirty="0" sz="2750" spc="-100">
                <a:solidFill>
                  <a:srgbClr val="FFFFFF"/>
                </a:solidFill>
                <a:latin typeface="Arial"/>
                <a:cs typeface="Arial"/>
              </a:rPr>
              <a:t>CommunityRx</a:t>
            </a:r>
            <a:r>
              <a:rPr dirty="0" sz="275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50" spc="-10">
                <a:solidFill>
                  <a:srgbClr val="FFFFFF"/>
                </a:solidFill>
                <a:latin typeface="Arial"/>
                <a:cs typeface="Arial"/>
              </a:rPr>
              <a:t>Collaborators</a:t>
            </a:r>
            <a:endParaRPr sz="2750">
              <a:latin typeface="Arial"/>
              <a:cs typeface="Arial"/>
            </a:endParaRPr>
          </a:p>
          <a:p>
            <a:pPr marL="12700" marR="681355">
              <a:lnSpc>
                <a:spcPct val="121100"/>
              </a:lnSpc>
              <a:spcBef>
                <a:spcPts val="10"/>
              </a:spcBef>
            </a:pPr>
            <a:r>
              <a:rPr dirty="0" sz="1800" spc="-75">
                <a:solidFill>
                  <a:srgbClr val="FFFFFF"/>
                </a:solidFill>
                <a:latin typeface="Arial"/>
                <a:cs typeface="Arial"/>
              </a:rPr>
              <a:t>David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75">
                <a:solidFill>
                  <a:srgbClr val="FFFFFF"/>
                </a:solidFill>
                <a:latin typeface="Arial"/>
                <a:cs typeface="Arial"/>
              </a:rPr>
              <a:t>Beiser,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5">
                <a:solidFill>
                  <a:srgbClr val="FFFFFF"/>
                </a:solidFill>
                <a:latin typeface="Arial"/>
                <a:cs typeface="Arial"/>
              </a:rPr>
              <a:t>MD,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0">
                <a:solidFill>
                  <a:srgbClr val="FFFFFF"/>
                </a:solidFill>
                <a:latin typeface="Arial"/>
                <a:cs typeface="Arial"/>
              </a:rPr>
              <a:t>MS,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90">
                <a:solidFill>
                  <a:srgbClr val="FFFFFF"/>
                </a:solidFill>
                <a:latin typeface="Arial"/>
                <a:cs typeface="Arial"/>
              </a:rPr>
              <a:t>Emergency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Medicine </a:t>
            </a: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Nicholas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75">
                <a:solidFill>
                  <a:srgbClr val="FFFFFF"/>
                </a:solidFill>
                <a:latin typeface="Arial"/>
                <a:cs typeface="Arial"/>
              </a:rPr>
              <a:t>Collier,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14">
                <a:solidFill>
                  <a:srgbClr val="FFFFFF"/>
                </a:solidFill>
                <a:latin typeface="Arial"/>
                <a:cs typeface="Arial"/>
              </a:rPr>
              <a:t>PhD,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Engineer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dirty="0" sz="1800" spc="-110">
                <a:solidFill>
                  <a:srgbClr val="FFFFFF"/>
                </a:solidFill>
                <a:latin typeface="Arial"/>
                <a:cs typeface="Arial"/>
              </a:rPr>
              <a:t>Chia-</a:t>
            </a:r>
            <a:r>
              <a:rPr dirty="0" sz="1800" spc="-90">
                <a:solidFill>
                  <a:srgbClr val="FFFFFF"/>
                </a:solidFill>
                <a:latin typeface="Arial"/>
                <a:cs typeface="Arial"/>
              </a:rPr>
              <a:t>Hung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0">
                <a:solidFill>
                  <a:srgbClr val="FFFFFF"/>
                </a:solidFill>
                <a:latin typeface="Arial"/>
                <a:cs typeface="Arial"/>
              </a:rPr>
              <a:t>Chou,</a:t>
            </a: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PhD,</a:t>
            </a:r>
            <a:r>
              <a:rPr dirty="0" sz="1800" spc="2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HSR</a:t>
            </a:r>
            <a:endParaRPr sz="1800">
              <a:latin typeface="Arial"/>
              <a:cs typeface="Arial"/>
            </a:endParaRPr>
          </a:p>
          <a:p>
            <a:pPr marL="12700" marR="1555115">
              <a:lnSpc>
                <a:spcPts val="2620"/>
              </a:lnSpc>
              <a:spcBef>
                <a:spcPts val="135"/>
              </a:spcBef>
            </a:pP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Mihai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Giurcanu,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14">
                <a:solidFill>
                  <a:srgbClr val="FFFFFF"/>
                </a:solidFill>
                <a:latin typeface="Arial"/>
                <a:cs typeface="Arial"/>
              </a:rPr>
              <a:t>PhD,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Biostatistics 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Elbert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Huang,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5">
                <a:solidFill>
                  <a:srgbClr val="FFFFFF"/>
                </a:solidFill>
                <a:latin typeface="Arial"/>
                <a:cs typeface="Arial"/>
              </a:rPr>
              <a:t>MD,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20">
                <a:solidFill>
                  <a:srgbClr val="FFFFFF"/>
                </a:solidFill>
                <a:latin typeface="Arial"/>
                <a:cs typeface="Arial"/>
              </a:rPr>
              <a:t>MPH,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5">
                <a:solidFill>
                  <a:srgbClr val="FFFFFF"/>
                </a:solidFill>
                <a:latin typeface="Arial"/>
                <a:cs typeface="Arial"/>
              </a:rPr>
              <a:t>GIM,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30">
                <a:solidFill>
                  <a:srgbClr val="FFFFFF"/>
                </a:solidFill>
                <a:latin typeface="Arial"/>
                <a:cs typeface="Arial"/>
              </a:rPr>
              <a:t>HSR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dirty="0" sz="1800" spc="-70">
                <a:solidFill>
                  <a:srgbClr val="FFFFFF"/>
                </a:solidFill>
                <a:latin typeface="Arial"/>
                <a:cs typeface="Arial"/>
              </a:rPr>
              <a:t>Chaitanya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Kaligotla,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14">
                <a:solidFill>
                  <a:srgbClr val="FFFFFF"/>
                </a:solidFill>
                <a:latin typeface="Arial"/>
                <a:cs typeface="Arial"/>
              </a:rPr>
              <a:t>PhD,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90">
                <a:solidFill>
                  <a:srgbClr val="FFFFFF"/>
                </a:solidFill>
                <a:latin typeface="Arial"/>
                <a:cs typeface="Arial"/>
              </a:rPr>
              <a:t>Systems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Science*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dirty="0" sz="1800" spc="-100">
                <a:solidFill>
                  <a:srgbClr val="FFFFFF"/>
                </a:solidFill>
                <a:latin typeface="Arial"/>
                <a:cs typeface="Arial"/>
              </a:rPr>
              <a:t>Abel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Kho,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5">
                <a:solidFill>
                  <a:srgbClr val="FFFFFF"/>
                </a:solidFill>
                <a:latin typeface="Arial"/>
                <a:cs typeface="Arial"/>
              </a:rPr>
              <a:t>MD,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Internal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Medicine,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Informatics</a:t>
            </a:r>
            <a:endParaRPr sz="1800">
              <a:latin typeface="Arial"/>
              <a:cs typeface="Arial"/>
            </a:endParaRPr>
          </a:p>
          <a:p>
            <a:pPr marL="12700" marR="1267460">
              <a:lnSpc>
                <a:spcPct val="120000"/>
              </a:lnSpc>
              <a:spcBef>
                <a:spcPts val="20"/>
              </a:spcBef>
            </a:pP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Charles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Macal,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14">
                <a:solidFill>
                  <a:srgbClr val="FFFFFF"/>
                </a:solidFill>
                <a:latin typeface="Arial"/>
                <a:cs typeface="Arial"/>
              </a:rPr>
              <a:t>PhD,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90">
                <a:solidFill>
                  <a:srgbClr val="FFFFFF"/>
                </a:solidFill>
                <a:latin typeface="Arial"/>
                <a:cs typeface="Arial"/>
              </a:rPr>
              <a:t>Systems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science </a:t>
            </a:r>
            <a:r>
              <a:rPr dirty="0" sz="1800" spc="-65">
                <a:solidFill>
                  <a:srgbClr val="FFFFFF"/>
                </a:solidFill>
                <a:latin typeface="Arial"/>
                <a:cs typeface="Arial"/>
              </a:rPr>
              <a:t>Jonathan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95">
                <a:solidFill>
                  <a:srgbClr val="FFFFFF"/>
                </a:solidFill>
                <a:latin typeface="Arial"/>
                <a:cs typeface="Arial"/>
              </a:rPr>
              <a:t>Ozik,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14">
                <a:solidFill>
                  <a:srgbClr val="FFFFFF"/>
                </a:solidFill>
                <a:latin typeface="Arial"/>
                <a:cs typeface="Arial"/>
              </a:rPr>
              <a:t>PhD,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90">
                <a:solidFill>
                  <a:srgbClr val="FFFFFF"/>
                </a:solidFill>
                <a:latin typeface="Arial"/>
                <a:cs typeface="Arial"/>
              </a:rPr>
              <a:t>Systems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Science</a:t>
            </a:r>
            <a:endParaRPr sz="1800">
              <a:latin typeface="Arial"/>
              <a:cs typeface="Arial"/>
            </a:endParaRPr>
          </a:p>
          <a:p>
            <a:pPr marL="12700" marR="763270">
              <a:lnSpc>
                <a:spcPts val="2620"/>
              </a:lnSpc>
              <a:spcBef>
                <a:spcPts val="135"/>
              </a:spcBef>
            </a:pPr>
            <a:r>
              <a:rPr dirty="0" sz="1800" spc="-100">
                <a:solidFill>
                  <a:srgbClr val="FFFFFF"/>
                </a:solidFill>
                <a:latin typeface="Arial"/>
                <a:cs typeface="Arial"/>
              </a:rPr>
              <a:t>Fred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75">
                <a:solidFill>
                  <a:srgbClr val="FFFFFF"/>
                </a:solidFill>
                <a:latin typeface="Arial"/>
                <a:cs typeface="Arial"/>
              </a:rPr>
              <a:t>Rachman,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5">
                <a:solidFill>
                  <a:srgbClr val="FFFFFF"/>
                </a:solidFill>
                <a:latin typeface="Arial"/>
                <a:cs typeface="Arial"/>
              </a:rPr>
              <a:t>MD,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Pediatrics,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Informatics </a:t>
            </a: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Phil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75">
                <a:solidFill>
                  <a:srgbClr val="FFFFFF"/>
                </a:solidFill>
                <a:latin typeface="Arial"/>
                <a:cs typeface="Arial"/>
              </a:rPr>
              <a:t>Schumm,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5">
                <a:solidFill>
                  <a:srgbClr val="FFFFFF"/>
                </a:solidFill>
                <a:latin typeface="Arial"/>
                <a:cs typeface="Arial"/>
              </a:rPr>
              <a:t>MA,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Biostatistics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Kate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Thompson,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5">
                <a:solidFill>
                  <a:srgbClr val="FFFFFF"/>
                </a:solidFill>
                <a:latin typeface="Arial"/>
                <a:cs typeface="Arial"/>
              </a:rPr>
              <a:t>MD,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Geriatrics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dirty="0" sz="1800" spc="-55">
                <a:solidFill>
                  <a:srgbClr val="FFFFFF"/>
                </a:solidFill>
                <a:latin typeface="Arial"/>
                <a:cs typeface="Arial"/>
              </a:rPr>
              <a:t>Elizabeth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30">
                <a:solidFill>
                  <a:srgbClr val="FFFFFF"/>
                </a:solidFill>
                <a:latin typeface="Arial"/>
                <a:cs typeface="Arial"/>
              </a:rPr>
              <a:t>Tung,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5">
                <a:solidFill>
                  <a:srgbClr val="FFFFFF"/>
                </a:solidFill>
                <a:latin typeface="Arial"/>
                <a:cs typeface="Arial"/>
              </a:rPr>
              <a:t>MD,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0">
                <a:solidFill>
                  <a:srgbClr val="FFFFFF"/>
                </a:solidFill>
                <a:latin typeface="Arial"/>
                <a:cs typeface="Arial"/>
              </a:rPr>
              <a:t>MS,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5">
                <a:solidFill>
                  <a:srgbClr val="FFFFFF"/>
                </a:solidFill>
                <a:latin typeface="Arial"/>
                <a:cs typeface="Arial"/>
              </a:rPr>
              <a:t>GIM,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Population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Science*</a:t>
            </a:r>
            <a:endParaRPr sz="1800">
              <a:latin typeface="Arial"/>
              <a:cs typeface="Arial"/>
            </a:endParaRPr>
          </a:p>
          <a:p>
            <a:pPr marL="3626485">
              <a:lnSpc>
                <a:spcPct val="100000"/>
              </a:lnSpc>
              <a:spcBef>
                <a:spcPts val="75"/>
              </a:spcBef>
            </a:pP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*trainees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83540" y="6373659"/>
            <a:ext cx="7646034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110"/>
              </a:lnSpc>
            </a:pPr>
            <a:r>
              <a:rPr dirty="0" sz="1800" spc="65">
                <a:solidFill>
                  <a:srgbClr val="FFFFFF"/>
                </a:solidFill>
                <a:latin typeface="Arial"/>
                <a:cs typeface="Arial"/>
              </a:rPr>
              <a:t>©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35">
                <a:solidFill>
                  <a:srgbClr val="FFFFFF"/>
                </a:solidFill>
                <a:latin typeface="Arial"/>
                <a:cs typeface="Arial"/>
              </a:rPr>
              <a:t>ST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Lindau,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5">
                <a:solidFill>
                  <a:srgbClr val="FFFFFF"/>
                </a:solidFill>
                <a:latin typeface="Arial"/>
                <a:cs typeface="Arial"/>
              </a:rPr>
              <a:t>UChicago,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2019.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Please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contact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u="sng" sz="1800" spc="-7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slindau@uchicago.edu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90">
                <a:solidFill>
                  <a:srgbClr val="FFFFFF"/>
                </a:solidFill>
                <a:latin typeface="Arial"/>
                <a:cs typeface="Arial"/>
              </a:rPr>
              <a:t>re-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use.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065" marR="5080">
              <a:lnSpc>
                <a:spcPct val="102600"/>
              </a:lnSpc>
            </a:pPr>
            <a:r>
              <a:rPr dirty="0" spc="-310"/>
              <a:t>WE</a:t>
            </a:r>
            <a:r>
              <a:rPr dirty="0" spc="-75"/>
              <a:t> </a:t>
            </a:r>
            <a:r>
              <a:rPr dirty="0" spc="-450"/>
              <a:t>CO-</a:t>
            </a:r>
            <a:r>
              <a:rPr dirty="0" spc="-355"/>
              <a:t>DEVELOPED</a:t>
            </a:r>
            <a:r>
              <a:rPr dirty="0" spc="-65"/>
              <a:t> </a:t>
            </a:r>
            <a:r>
              <a:rPr dirty="0" spc="-420"/>
              <a:t>THE </a:t>
            </a:r>
            <a:r>
              <a:rPr dirty="0" spc="-290"/>
              <a:t>IMPLEMENTATION</a:t>
            </a:r>
            <a:r>
              <a:rPr dirty="0" spc="-85"/>
              <a:t> </a:t>
            </a:r>
            <a:r>
              <a:rPr dirty="0" spc="-290"/>
              <a:t>FRAMEWORK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80610" y="2868729"/>
            <a:ext cx="4267200" cy="320039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18210" y="0"/>
            <a:ext cx="8258175" cy="2353310"/>
            <a:chOff x="618210" y="0"/>
            <a:chExt cx="8258175" cy="235331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6283" y="1630489"/>
              <a:ext cx="8229594" cy="7225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8210" y="0"/>
              <a:ext cx="8229598" cy="1676755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7369" y="2488006"/>
            <a:ext cx="4117976" cy="379636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89160" y="34035"/>
            <a:ext cx="800862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Arial"/>
                <a:cs typeface="Arial"/>
              </a:rPr>
              <a:t>Lindau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ST,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Makelarski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JA,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Chin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MH,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Desautels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S,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Johnson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D,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Johnson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Jr,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Miller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D,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Peters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S,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Robinson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C,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Schneider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J,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Thicklin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F,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Watson </a:t>
            </a:r>
            <a:r>
              <a:rPr dirty="0" sz="1000">
                <a:latin typeface="Arial"/>
                <a:cs typeface="Arial"/>
              </a:rPr>
              <a:t>NP,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Wolfe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M,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Whitaker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EE.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Prev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Med,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2011.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3540" y="6373659"/>
            <a:ext cx="7646034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110"/>
              </a:lnSpc>
            </a:pPr>
            <a:r>
              <a:rPr dirty="0" sz="1800" spc="65">
                <a:solidFill>
                  <a:srgbClr val="FFFFFF"/>
                </a:solidFill>
                <a:latin typeface="Arial"/>
                <a:cs typeface="Arial"/>
              </a:rPr>
              <a:t>©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35">
                <a:solidFill>
                  <a:srgbClr val="FFFFFF"/>
                </a:solidFill>
                <a:latin typeface="Arial"/>
                <a:cs typeface="Arial"/>
              </a:rPr>
              <a:t>ST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Lindau,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5">
                <a:solidFill>
                  <a:srgbClr val="FFFFFF"/>
                </a:solidFill>
                <a:latin typeface="Arial"/>
                <a:cs typeface="Arial"/>
              </a:rPr>
              <a:t>UChicago,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2019.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Please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contact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u="sng" sz="1800" spc="-7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6"/>
              </a:rPr>
              <a:t>slindau@uchicago.edu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90">
                <a:solidFill>
                  <a:srgbClr val="FFFFFF"/>
                </a:solidFill>
                <a:latin typeface="Arial"/>
                <a:cs typeface="Arial"/>
              </a:rPr>
              <a:t>re-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use.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83540" y="6373659"/>
            <a:ext cx="7646034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110"/>
              </a:lnSpc>
            </a:pPr>
            <a:r>
              <a:rPr dirty="0" sz="1800" spc="65">
                <a:solidFill>
                  <a:srgbClr val="FFFFFF"/>
                </a:solidFill>
                <a:latin typeface="Arial"/>
                <a:cs typeface="Arial"/>
              </a:rPr>
              <a:t>©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35">
                <a:solidFill>
                  <a:srgbClr val="FFFFFF"/>
                </a:solidFill>
                <a:latin typeface="Arial"/>
                <a:cs typeface="Arial"/>
              </a:rPr>
              <a:t>ST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Lindau,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5">
                <a:solidFill>
                  <a:srgbClr val="FFFFFF"/>
                </a:solidFill>
                <a:latin typeface="Arial"/>
                <a:cs typeface="Arial"/>
              </a:rPr>
              <a:t>UChicago,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2019.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Please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contact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u="sng" sz="1800" spc="-7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slindau@uchicago.edu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90">
                <a:solidFill>
                  <a:srgbClr val="FFFFFF"/>
                </a:solidFill>
                <a:latin typeface="Arial"/>
                <a:cs typeface="Arial"/>
              </a:rPr>
              <a:t>re-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use.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5647" y="858011"/>
            <a:ext cx="7863205" cy="492061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algn="just" marL="355600" marR="328930" indent="-342900">
              <a:lnSpc>
                <a:spcPct val="100299"/>
              </a:lnSpc>
              <a:spcBef>
                <a:spcPts val="85"/>
              </a:spcBef>
              <a:buClr>
                <a:srgbClr val="B91F53"/>
              </a:buClr>
              <a:buSzPct val="103225"/>
              <a:buFont typeface="Wingdings"/>
              <a:buChar char=""/>
              <a:tabLst>
                <a:tab pos="355600" algn="l"/>
              </a:tabLst>
            </a:pPr>
            <a:r>
              <a:rPr dirty="0" sz="3100" spc="-55">
                <a:latin typeface="Arial"/>
                <a:cs typeface="Arial"/>
              </a:rPr>
              <a:t>Community:</a:t>
            </a:r>
            <a:r>
              <a:rPr dirty="0" sz="3100" spc="-155">
                <a:latin typeface="Arial"/>
                <a:cs typeface="Arial"/>
              </a:rPr>
              <a:t> </a:t>
            </a:r>
            <a:r>
              <a:rPr dirty="0" sz="3200" spc="-145">
                <a:latin typeface="Arial"/>
                <a:cs typeface="Arial"/>
              </a:rPr>
              <a:t>anyone</a:t>
            </a:r>
            <a:r>
              <a:rPr dirty="0" sz="3200" spc="-80">
                <a:latin typeface="Arial"/>
                <a:cs typeface="Arial"/>
              </a:rPr>
              <a:t> </a:t>
            </a:r>
            <a:r>
              <a:rPr dirty="0" sz="3200" spc="-125">
                <a:latin typeface="Arial"/>
                <a:cs typeface="Arial"/>
              </a:rPr>
              <a:t>who</a:t>
            </a:r>
            <a:r>
              <a:rPr dirty="0" sz="3200" spc="-95">
                <a:latin typeface="Arial"/>
                <a:cs typeface="Arial"/>
              </a:rPr>
              <a:t> </a:t>
            </a:r>
            <a:r>
              <a:rPr dirty="0" sz="3200" spc="-90">
                <a:latin typeface="Arial"/>
                <a:cs typeface="Arial"/>
              </a:rPr>
              <a:t>cares</a:t>
            </a:r>
            <a:r>
              <a:rPr dirty="0" sz="3200" spc="-114">
                <a:latin typeface="Arial"/>
                <a:cs typeface="Arial"/>
              </a:rPr>
              <a:t> </a:t>
            </a:r>
            <a:r>
              <a:rPr dirty="0" sz="3200" spc="-40">
                <a:latin typeface="Arial"/>
                <a:cs typeface="Arial"/>
              </a:rPr>
              <a:t>about</a:t>
            </a:r>
            <a:r>
              <a:rPr dirty="0" sz="3200" spc="-114">
                <a:latin typeface="Arial"/>
                <a:cs typeface="Arial"/>
              </a:rPr>
              <a:t> </a:t>
            </a:r>
            <a:r>
              <a:rPr dirty="0" sz="3200" spc="-25">
                <a:latin typeface="Arial"/>
                <a:cs typeface="Arial"/>
              </a:rPr>
              <a:t>and </a:t>
            </a:r>
            <a:r>
              <a:rPr dirty="0" sz="3200" spc="-80">
                <a:latin typeface="Arial"/>
                <a:cs typeface="Arial"/>
              </a:rPr>
              <a:t>has</a:t>
            </a:r>
            <a:r>
              <a:rPr dirty="0" sz="3200" spc="-145">
                <a:latin typeface="Arial"/>
                <a:cs typeface="Arial"/>
              </a:rPr>
              <a:t> </a:t>
            </a:r>
            <a:r>
              <a:rPr dirty="0" sz="3200" spc="-80">
                <a:latin typeface="Arial"/>
                <a:cs typeface="Arial"/>
              </a:rPr>
              <a:t>something</a:t>
            </a:r>
            <a:r>
              <a:rPr dirty="0" sz="3200" spc="-14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to</a:t>
            </a:r>
            <a:r>
              <a:rPr dirty="0" sz="3200" spc="-150">
                <a:latin typeface="Arial"/>
                <a:cs typeface="Arial"/>
              </a:rPr>
              <a:t> </a:t>
            </a:r>
            <a:r>
              <a:rPr dirty="0" sz="3200" spc="-35">
                <a:latin typeface="Arial"/>
                <a:cs typeface="Arial"/>
              </a:rPr>
              <a:t>contribute</a:t>
            </a:r>
            <a:r>
              <a:rPr dirty="0" sz="3200" spc="-15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to</a:t>
            </a:r>
            <a:r>
              <a:rPr dirty="0" sz="3200" spc="-145">
                <a:latin typeface="Arial"/>
                <a:cs typeface="Arial"/>
              </a:rPr>
              <a:t> </a:t>
            </a:r>
            <a:r>
              <a:rPr dirty="0" sz="3200" spc="-25">
                <a:latin typeface="Arial"/>
                <a:cs typeface="Arial"/>
              </a:rPr>
              <a:t>health</a:t>
            </a:r>
            <a:r>
              <a:rPr dirty="0" sz="3200" spc="-150">
                <a:latin typeface="Arial"/>
                <a:cs typeface="Arial"/>
              </a:rPr>
              <a:t> </a:t>
            </a:r>
            <a:r>
              <a:rPr dirty="0" sz="3200" spc="-25">
                <a:latin typeface="Arial"/>
                <a:cs typeface="Arial"/>
              </a:rPr>
              <a:t>and </a:t>
            </a:r>
            <a:r>
              <a:rPr dirty="0" sz="3200" spc="-10">
                <a:latin typeface="Arial"/>
                <a:cs typeface="Arial"/>
              </a:rPr>
              <a:t>vitality</a:t>
            </a:r>
            <a:endParaRPr sz="3200">
              <a:latin typeface="Arial"/>
              <a:cs typeface="Arial"/>
            </a:endParaRPr>
          </a:p>
          <a:p>
            <a:pPr marL="354330" marR="75565" indent="-342265">
              <a:lnSpc>
                <a:spcPct val="100000"/>
              </a:lnSpc>
              <a:spcBef>
                <a:spcPts val="1970"/>
              </a:spcBef>
              <a:buClr>
                <a:srgbClr val="B91F53"/>
              </a:buClr>
              <a:buSzPct val="103225"/>
              <a:buFont typeface="Wingdings"/>
              <a:buChar char=""/>
              <a:tabLst>
                <a:tab pos="355600" algn="l"/>
              </a:tabLst>
            </a:pPr>
            <a:r>
              <a:rPr dirty="0" sz="3100" spc="-30">
                <a:latin typeface="Arial"/>
                <a:cs typeface="Arial"/>
              </a:rPr>
              <a:t>Assets/resources:</a:t>
            </a:r>
            <a:r>
              <a:rPr dirty="0" sz="3100" spc="-60">
                <a:latin typeface="Arial"/>
                <a:cs typeface="Arial"/>
              </a:rPr>
              <a:t> </a:t>
            </a:r>
            <a:r>
              <a:rPr dirty="0" sz="3200" spc="-85">
                <a:latin typeface="Arial"/>
                <a:cs typeface="Arial"/>
              </a:rPr>
              <a:t>business</a:t>
            </a:r>
            <a:r>
              <a:rPr dirty="0" sz="3200" spc="-80">
                <a:latin typeface="Arial"/>
                <a:cs typeface="Arial"/>
              </a:rPr>
              <a:t> </a:t>
            </a:r>
            <a:r>
              <a:rPr dirty="0" sz="3200" spc="-25">
                <a:latin typeface="Arial"/>
                <a:cs typeface="Arial"/>
              </a:rPr>
              <a:t>and </a:t>
            </a:r>
            <a:r>
              <a:rPr dirty="0" sz="3200" spc="-25">
                <a:latin typeface="Arial"/>
                <a:cs typeface="Arial"/>
              </a:rPr>
              <a:t>	</a:t>
            </a:r>
            <a:r>
              <a:rPr dirty="0" sz="3200" spc="-85">
                <a:latin typeface="Arial"/>
                <a:cs typeface="Arial"/>
              </a:rPr>
              <a:t>organizations</a:t>
            </a:r>
            <a:r>
              <a:rPr dirty="0" sz="3200" spc="-125">
                <a:latin typeface="Arial"/>
                <a:cs typeface="Arial"/>
              </a:rPr>
              <a:t> </a:t>
            </a:r>
            <a:r>
              <a:rPr dirty="0" sz="3200" spc="-40">
                <a:latin typeface="Arial"/>
                <a:cs typeface="Arial"/>
              </a:rPr>
              <a:t>and</a:t>
            </a:r>
            <a:r>
              <a:rPr dirty="0" sz="3200" spc="-11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the</a:t>
            </a:r>
            <a:r>
              <a:rPr dirty="0" sz="3200" spc="-114">
                <a:latin typeface="Arial"/>
                <a:cs typeface="Arial"/>
              </a:rPr>
              <a:t> </a:t>
            </a:r>
            <a:r>
              <a:rPr dirty="0" sz="3200" spc="-125">
                <a:latin typeface="Arial"/>
                <a:cs typeface="Arial"/>
              </a:rPr>
              <a:t>goods,</a:t>
            </a:r>
            <a:r>
              <a:rPr dirty="0" sz="3200" spc="-95">
                <a:latin typeface="Arial"/>
                <a:cs typeface="Arial"/>
              </a:rPr>
              <a:t> </a:t>
            </a:r>
            <a:r>
              <a:rPr dirty="0" sz="3200" spc="-100">
                <a:latin typeface="Arial"/>
                <a:cs typeface="Arial"/>
              </a:rPr>
              <a:t>programs</a:t>
            </a:r>
            <a:r>
              <a:rPr dirty="0" sz="3200" spc="-110">
                <a:latin typeface="Arial"/>
                <a:cs typeface="Arial"/>
              </a:rPr>
              <a:t> </a:t>
            </a:r>
            <a:r>
              <a:rPr dirty="0" sz="3200" spc="-25">
                <a:latin typeface="Arial"/>
                <a:cs typeface="Arial"/>
              </a:rPr>
              <a:t>and </a:t>
            </a:r>
            <a:r>
              <a:rPr dirty="0" sz="3200" spc="-25">
                <a:latin typeface="Arial"/>
                <a:cs typeface="Arial"/>
              </a:rPr>
              <a:t>	</a:t>
            </a:r>
            <a:r>
              <a:rPr dirty="0" sz="3200" spc="-90">
                <a:latin typeface="Arial"/>
                <a:cs typeface="Arial"/>
              </a:rPr>
              <a:t>services</a:t>
            </a:r>
            <a:r>
              <a:rPr dirty="0" sz="3200" spc="-135">
                <a:latin typeface="Arial"/>
                <a:cs typeface="Arial"/>
              </a:rPr>
              <a:t> </a:t>
            </a:r>
            <a:r>
              <a:rPr dirty="0" sz="3200" spc="-100">
                <a:latin typeface="Arial"/>
                <a:cs typeface="Arial"/>
              </a:rPr>
              <a:t>they</a:t>
            </a:r>
            <a:r>
              <a:rPr dirty="0" sz="3200" spc="-120">
                <a:latin typeface="Arial"/>
                <a:cs typeface="Arial"/>
              </a:rPr>
              <a:t> </a:t>
            </a:r>
            <a:r>
              <a:rPr dirty="0" sz="3200" spc="-90">
                <a:latin typeface="Arial"/>
                <a:cs typeface="Arial"/>
              </a:rPr>
              <a:t>provide</a:t>
            </a:r>
            <a:r>
              <a:rPr dirty="0" sz="3200" spc="-13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to</a:t>
            </a:r>
            <a:r>
              <a:rPr dirty="0" sz="3200" spc="-15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the</a:t>
            </a:r>
            <a:r>
              <a:rPr dirty="0" sz="3200" spc="-13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public</a:t>
            </a:r>
            <a:endParaRPr sz="3200">
              <a:latin typeface="Arial"/>
              <a:cs typeface="Arial"/>
            </a:endParaRPr>
          </a:p>
          <a:p>
            <a:pPr marL="354330" marR="5080" indent="-342265">
              <a:lnSpc>
                <a:spcPct val="100299"/>
              </a:lnSpc>
              <a:spcBef>
                <a:spcPts val="1960"/>
              </a:spcBef>
              <a:buClr>
                <a:srgbClr val="B91F53"/>
              </a:buClr>
              <a:buSzPct val="103225"/>
              <a:buFont typeface="Wingdings"/>
              <a:buChar char=""/>
              <a:tabLst>
                <a:tab pos="355600" algn="l"/>
              </a:tabLst>
            </a:pPr>
            <a:r>
              <a:rPr dirty="0" sz="3100" spc="-20">
                <a:latin typeface="Arial"/>
                <a:cs typeface="Arial"/>
              </a:rPr>
              <a:t>Health:</a:t>
            </a:r>
            <a:r>
              <a:rPr dirty="0" sz="3100" spc="-13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a</a:t>
            </a:r>
            <a:r>
              <a:rPr dirty="0" sz="3200" spc="-140">
                <a:latin typeface="Arial"/>
                <a:cs typeface="Arial"/>
              </a:rPr>
              <a:t> </a:t>
            </a:r>
            <a:r>
              <a:rPr dirty="0" sz="3200" spc="-25">
                <a:latin typeface="Arial"/>
                <a:cs typeface="Arial"/>
              </a:rPr>
              <a:t>state</a:t>
            </a:r>
            <a:r>
              <a:rPr dirty="0" sz="3200" spc="-14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of</a:t>
            </a:r>
            <a:r>
              <a:rPr dirty="0" sz="3200" spc="-140">
                <a:latin typeface="Arial"/>
                <a:cs typeface="Arial"/>
              </a:rPr>
              <a:t> </a:t>
            </a:r>
            <a:r>
              <a:rPr dirty="0" sz="3200" spc="-80">
                <a:latin typeface="Arial"/>
                <a:cs typeface="Arial"/>
              </a:rPr>
              <a:t>complete</a:t>
            </a:r>
            <a:r>
              <a:rPr dirty="0" sz="3200" spc="-140">
                <a:latin typeface="Arial"/>
                <a:cs typeface="Arial"/>
              </a:rPr>
              <a:t> </a:t>
            </a:r>
            <a:r>
              <a:rPr dirty="0" sz="3200" spc="-100">
                <a:latin typeface="Arial"/>
                <a:cs typeface="Arial"/>
              </a:rPr>
              <a:t>physical,</a:t>
            </a:r>
            <a:r>
              <a:rPr dirty="0" sz="3200" spc="-12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mental </a:t>
            </a:r>
            <a:r>
              <a:rPr dirty="0" sz="3200" spc="-10">
                <a:latin typeface="Arial"/>
                <a:cs typeface="Arial"/>
              </a:rPr>
              <a:t>	</a:t>
            </a:r>
            <a:r>
              <a:rPr dirty="0" sz="3200" spc="-40">
                <a:latin typeface="Arial"/>
                <a:cs typeface="Arial"/>
              </a:rPr>
              <a:t>and</a:t>
            </a:r>
            <a:r>
              <a:rPr dirty="0" sz="3200" spc="-170">
                <a:latin typeface="Arial"/>
                <a:cs typeface="Arial"/>
              </a:rPr>
              <a:t> </a:t>
            </a:r>
            <a:r>
              <a:rPr dirty="0" sz="3200" spc="-65">
                <a:latin typeface="Arial"/>
                <a:cs typeface="Arial"/>
              </a:rPr>
              <a:t>social</a:t>
            </a:r>
            <a:r>
              <a:rPr dirty="0" sz="3200" spc="-140">
                <a:latin typeface="Arial"/>
                <a:cs typeface="Arial"/>
              </a:rPr>
              <a:t> </a:t>
            </a:r>
            <a:r>
              <a:rPr dirty="0" sz="3200" spc="-130">
                <a:latin typeface="Arial"/>
                <a:cs typeface="Arial"/>
              </a:rPr>
              <a:t>well-</a:t>
            </a:r>
            <a:r>
              <a:rPr dirty="0" sz="3200" spc="-80">
                <a:latin typeface="Arial"/>
                <a:cs typeface="Arial"/>
              </a:rPr>
              <a:t>being</a:t>
            </a:r>
            <a:r>
              <a:rPr dirty="0" sz="3200" spc="-140">
                <a:latin typeface="Arial"/>
                <a:cs typeface="Arial"/>
              </a:rPr>
              <a:t> </a:t>
            </a:r>
            <a:r>
              <a:rPr dirty="0" sz="3200" spc="-40">
                <a:latin typeface="Arial"/>
                <a:cs typeface="Arial"/>
              </a:rPr>
              <a:t>and</a:t>
            </a:r>
            <a:r>
              <a:rPr dirty="0" sz="3200" spc="-14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not</a:t>
            </a:r>
            <a:r>
              <a:rPr dirty="0" sz="3200" spc="-140">
                <a:latin typeface="Arial"/>
                <a:cs typeface="Arial"/>
              </a:rPr>
              <a:t> </a:t>
            </a:r>
            <a:r>
              <a:rPr dirty="0" sz="3200" spc="-105">
                <a:latin typeface="Arial"/>
                <a:cs typeface="Arial"/>
              </a:rPr>
              <a:t>merely</a:t>
            </a:r>
            <a:r>
              <a:rPr dirty="0" sz="3200" spc="-114">
                <a:latin typeface="Arial"/>
                <a:cs typeface="Arial"/>
              </a:rPr>
              <a:t> </a:t>
            </a:r>
            <a:r>
              <a:rPr dirty="0" sz="3200" spc="-25">
                <a:latin typeface="Arial"/>
                <a:cs typeface="Arial"/>
              </a:rPr>
              <a:t>the </a:t>
            </a:r>
            <a:r>
              <a:rPr dirty="0" sz="3200" spc="-25">
                <a:latin typeface="Arial"/>
                <a:cs typeface="Arial"/>
              </a:rPr>
              <a:t>	</a:t>
            </a:r>
            <a:r>
              <a:rPr dirty="0" sz="3200" spc="-100">
                <a:latin typeface="Arial"/>
                <a:cs typeface="Arial"/>
              </a:rPr>
              <a:t>absence</a:t>
            </a:r>
            <a:r>
              <a:rPr dirty="0" sz="3200" spc="-12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of</a:t>
            </a:r>
            <a:r>
              <a:rPr dirty="0" sz="3200" spc="-175">
                <a:latin typeface="Arial"/>
                <a:cs typeface="Arial"/>
              </a:rPr>
              <a:t> </a:t>
            </a:r>
            <a:r>
              <a:rPr dirty="0" sz="3200" spc="-95">
                <a:latin typeface="Arial"/>
                <a:cs typeface="Arial"/>
              </a:rPr>
              <a:t>disease</a:t>
            </a:r>
            <a:r>
              <a:rPr dirty="0" sz="3200" spc="-130">
                <a:latin typeface="Arial"/>
                <a:cs typeface="Arial"/>
              </a:rPr>
              <a:t> </a:t>
            </a:r>
            <a:r>
              <a:rPr dirty="0" sz="3200" spc="-20">
                <a:latin typeface="Arial"/>
                <a:cs typeface="Arial"/>
              </a:rPr>
              <a:t>or</a:t>
            </a:r>
            <a:r>
              <a:rPr dirty="0" sz="3200" spc="-13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infirmity</a:t>
            </a:r>
            <a:r>
              <a:rPr dirty="0" sz="3200" spc="-130">
                <a:latin typeface="Arial"/>
                <a:cs typeface="Arial"/>
              </a:rPr>
              <a:t> </a:t>
            </a:r>
            <a:r>
              <a:rPr dirty="0" sz="2200" spc="-229">
                <a:latin typeface="Arial"/>
                <a:cs typeface="Arial"/>
              </a:rPr>
              <a:t>(WHO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1948)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83540" y="6373659"/>
            <a:ext cx="7646034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110"/>
              </a:lnSpc>
            </a:pPr>
            <a:r>
              <a:rPr dirty="0" sz="1800" spc="65">
                <a:solidFill>
                  <a:srgbClr val="FFFFFF"/>
                </a:solidFill>
                <a:latin typeface="Arial"/>
                <a:cs typeface="Arial"/>
              </a:rPr>
              <a:t>©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35">
                <a:solidFill>
                  <a:srgbClr val="FFFFFF"/>
                </a:solidFill>
                <a:latin typeface="Arial"/>
                <a:cs typeface="Arial"/>
              </a:rPr>
              <a:t>ST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Lindau,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5">
                <a:solidFill>
                  <a:srgbClr val="FFFFFF"/>
                </a:solidFill>
                <a:latin typeface="Arial"/>
                <a:cs typeface="Arial"/>
              </a:rPr>
              <a:t>UChicago,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2019.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Please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contact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u="sng" sz="1800" spc="-7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slindau@uchicago.edu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90">
                <a:solidFill>
                  <a:srgbClr val="FFFFFF"/>
                </a:solidFill>
                <a:latin typeface="Arial"/>
                <a:cs typeface="Arial"/>
              </a:rPr>
              <a:t>re-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use.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64465" marR="5080">
              <a:lnSpc>
                <a:spcPct val="102600"/>
              </a:lnSpc>
            </a:pPr>
            <a:r>
              <a:rPr dirty="0" spc="-310"/>
              <a:t>WE</a:t>
            </a:r>
            <a:r>
              <a:rPr dirty="0" spc="-75"/>
              <a:t> </a:t>
            </a:r>
            <a:r>
              <a:rPr dirty="0" spc="-350"/>
              <a:t>ITERATED</a:t>
            </a:r>
            <a:r>
              <a:rPr dirty="0" spc="-65"/>
              <a:t> </a:t>
            </a:r>
            <a:r>
              <a:rPr dirty="0" spc="-395"/>
              <a:t>THE</a:t>
            </a:r>
            <a:r>
              <a:rPr dirty="0" spc="-70"/>
              <a:t> </a:t>
            </a:r>
            <a:r>
              <a:rPr dirty="0" spc="-405"/>
              <a:t>DATA</a:t>
            </a:r>
            <a:r>
              <a:rPr dirty="0" spc="-70"/>
              <a:t> </a:t>
            </a:r>
            <a:r>
              <a:rPr dirty="0" spc="-370"/>
              <a:t>COLLECTION </a:t>
            </a:r>
            <a:r>
              <a:rPr dirty="0" spc="-445"/>
              <a:t>STRATEGY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6354" y="638027"/>
            <a:ext cx="4267196" cy="284479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24400" y="621938"/>
            <a:ext cx="4290866" cy="286088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2224" y="3548494"/>
            <a:ext cx="4291326" cy="286059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24400" y="3533266"/>
            <a:ext cx="4290872" cy="289297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297167" y="27432"/>
            <a:ext cx="2459736" cy="56997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83540" y="6373659"/>
            <a:ext cx="7646034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110"/>
              </a:lnSpc>
            </a:pPr>
            <a:r>
              <a:rPr dirty="0" sz="1800" spc="65">
                <a:solidFill>
                  <a:srgbClr val="FFFFFF"/>
                </a:solidFill>
                <a:latin typeface="Arial"/>
                <a:cs typeface="Arial"/>
              </a:rPr>
              <a:t>©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35">
                <a:solidFill>
                  <a:srgbClr val="FFFFFF"/>
                </a:solidFill>
                <a:latin typeface="Arial"/>
                <a:cs typeface="Arial"/>
              </a:rPr>
              <a:t>ST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Lindau,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5">
                <a:solidFill>
                  <a:srgbClr val="FFFFFF"/>
                </a:solidFill>
                <a:latin typeface="Arial"/>
                <a:cs typeface="Arial"/>
              </a:rPr>
              <a:t>UChicago,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2019.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Please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contact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u="sng" sz="1800" spc="-7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7"/>
              </a:rPr>
              <a:t>slindau@uchicago.edu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90">
                <a:solidFill>
                  <a:srgbClr val="FFFFFF"/>
                </a:solidFill>
                <a:latin typeface="Arial"/>
                <a:cs typeface="Arial"/>
              </a:rPr>
              <a:t>re-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use.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4908" y="4669028"/>
            <a:ext cx="120967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85">
                <a:solidFill>
                  <a:srgbClr val="51C8EB"/>
                </a:solidFill>
                <a:latin typeface="Arial"/>
                <a:cs typeface="Arial"/>
              </a:rPr>
              <a:t>36%</a:t>
            </a:r>
            <a:endParaRPr sz="4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52208" y="4678171"/>
            <a:ext cx="2021839" cy="857885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60"/>
              </a:spcBef>
            </a:pP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1C8EB"/>
                </a:solidFill>
                <a:latin typeface="Arial"/>
                <a:cs typeface="Arial"/>
              </a:rPr>
              <a:t>Health</a:t>
            </a:r>
            <a:r>
              <a:rPr dirty="0" sz="1800" spc="-80">
                <a:solidFill>
                  <a:srgbClr val="51C8EB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1C8EB"/>
                </a:solidFill>
                <a:latin typeface="Arial"/>
                <a:cs typeface="Arial"/>
              </a:rPr>
              <a:t>Services </a:t>
            </a:r>
            <a:r>
              <a:rPr dirty="0" sz="1800" spc="-55">
                <a:latin typeface="Arial"/>
                <a:cs typeface="Arial"/>
              </a:rPr>
              <a:t>assets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discovered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85">
                <a:latin typeface="Arial"/>
                <a:cs typeface="Arial"/>
              </a:rPr>
              <a:t>by </a:t>
            </a:r>
            <a:r>
              <a:rPr dirty="0" sz="1800" spc="-10">
                <a:latin typeface="Arial"/>
                <a:cs typeface="Arial"/>
              </a:rPr>
              <a:t>MAPSCorps*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41520" y="536448"/>
            <a:ext cx="103632" cy="554736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137326" y="1093723"/>
            <a:ext cx="120967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85">
                <a:solidFill>
                  <a:srgbClr val="FF3666"/>
                </a:solidFill>
                <a:latin typeface="Arial"/>
                <a:cs typeface="Arial"/>
              </a:rPr>
              <a:t>28%</a:t>
            </a:r>
            <a:endParaRPr sz="4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16235" y="1078484"/>
            <a:ext cx="2021839" cy="857885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60"/>
              </a:spcBef>
            </a:pP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40">
                <a:solidFill>
                  <a:srgbClr val="FF3666"/>
                </a:solidFill>
                <a:latin typeface="Arial"/>
                <a:cs typeface="Arial"/>
              </a:rPr>
              <a:t>Human</a:t>
            </a:r>
            <a:r>
              <a:rPr dirty="0" sz="1800" spc="-65">
                <a:solidFill>
                  <a:srgbClr val="FF366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3666"/>
                </a:solidFill>
                <a:latin typeface="Arial"/>
                <a:cs typeface="Arial"/>
              </a:rPr>
              <a:t>Services </a:t>
            </a:r>
            <a:r>
              <a:rPr dirty="0" sz="1800" spc="-55">
                <a:latin typeface="Arial"/>
                <a:cs typeface="Arial"/>
              </a:rPr>
              <a:t>assets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discovered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85">
                <a:latin typeface="Arial"/>
                <a:cs typeface="Arial"/>
              </a:rPr>
              <a:t>by </a:t>
            </a:r>
            <a:r>
              <a:rPr dirty="0" sz="1800" spc="-10">
                <a:latin typeface="Arial"/>
                <a:cs typeface="Arial"/>
              </a:rPr>
              <a:t>MAPSCorps*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95715" y="155447"/>
            <a:ext cx="5543550" cy="5226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310"/>
              </a:lnSpc>
              <a:spcBef>
                <a:spcPts val="100"/>
              </a:spcBef>
            </a:pPr>
            <a:r>
              <a:rPr dirty="0" sz="1100" spc="-25">
                <a:latin typeface="Arial"/>
                <a:cs typeface="Arial"/>
              </a:rPr>
              <a:t>Makelarski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al.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(2012.)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40" i="1">
                <a:latin typeface="Arial"/>
                <a:cs typeface="Arial"/>
              </a:rPr>
              <a:t>Journal</a:t>
            </a:r>
            <a:r>
              <a:rPr dirty="0" sz="1100" spc="-2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of</a:t>
            </a:r>
            <a:r>
              <a:rPr dirty="0" sz="1100" spc="-30" i="1">
                <a:latin typeface="Arial"/>
                <a:cs typeface="Arial"/>
              </a:rPr>
              <a:t> </a:t>
            </a:r>
            <a:r>
              <a:rPr dirty="0" sz="1100" spc="-40" i="1">
                <a:latin typeface="Arial"/>
                <a:cs typeface="Arial"/>
              </a:rPr>
              <a:t>Urban</a:t>
            </a:r>
            <a:r>
              <a:rPr dirty="0" sz="1100" spc="-25" i="1">
                <a:latin typeface="Arial"/>
                <a:cs typeface="Arial"/>
              </a:rPr>
              <a:t> </a:t>
            </a:r>
            <a:r>
              <a:rPr dirty="0" sz="1100" spc="-10" i="1">
                <a:latin typeface="Arial"/>
                <a:cs typeface="Arial"/>
              </a:rPr>
              <a:t>Health.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ts val="1300"/>
              </a:lnSpc>
              <a:spcBef>
                <a:spcPts val="45"/>
              </a:spcBef>
            </a:pPr>
            <a:r>
              <a:rPr dirty="0" sz="1100" spc="-25">
                <a:latin typeface="Arial"/>
                <a:cs typeface="Arial"/>
              </a:rPr>
              <a:t>*Secondary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data </a:t>
            </a:r>
            <a:r>
              <a:rPr dirty="0" sz="1100">
                <a:latin typeface="Arial"/>
                <a:cs typeface="Arial"/>
              </a:rPr>
              <a:t>from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Dun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&amp;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Bradstreet, National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Center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Charitable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Statistics, </a:t>
            </a:r>
            <a:r>
              <a:rPr dirty="0" sz="1100" spc="-10">
                <a:latin typeface="Arial"/>
                <a:cs typeface="Arial"/>
              </a:rPr>
              <a:t>governmen </a:t>
            </a:r>
            <a:r>
              <a:rPr dirty="0" sz="1100" spc="-20">
                <a:latin typeface="Arial"/>
                <a:cs typeface="Arial"/>
              </a:rPr>
              <a:t>blue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pages,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City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Chicago,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University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Chicago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campus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directory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7652" y="685800"/>
            <a:ext cx="3815241" cy="381524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06950" y="2102892"/>
            <a:ext cx="4254524" cy="3908461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83540" y="6373659"/>
            <a:ext cx="7646034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110"/>
              </a:lnSpc>
            </a:pPr>
            <a:r>
              <a:rPr dirty="0" sz="1800" spc="65">
                <a:solidFill>
                  <a:srgbClr val="FFFFFF"/>
                </a:solidFill>
                <a:latin typeface="Arial"/>
                <a:cs typeface="Arial"/>
              </a:rPr>
              <a:t>©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35">
                <a:solidFill>
                  <a:srgbClr val="FFFFFF"/>
                </a:solidFill>
                <a:latin typeface="Arial"/>
                <a:cs typeface="Arial"/>
              </a:rPr>
              <a:t>ST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Lindau,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5">
                <a:solidFill>
                  <a:srgbClr val="FFFFFF"/>
                </a:solidFill>
                <a:latin typeface="Arial"/>
                <a:cs typeface="Arial"/>
              </a:rPr>
              <a:t>UChicago,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2019.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Please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contact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u="sng" sz="1800" spc="-7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5"/>
              </a:rPr>
              <a:t>slindau@uchicago.edu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90">
                <a:solidFill>
                  <a:srgbClr val="FFFFFF"/>
                </a:solidFill>
                <a:latin typeface="Arial"/>
                <a:cs typeface="Arial"/>
              </a:rPr>
              <a:t>re-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use.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5280828"/>
            <a:ext cx="7482205" cy="6235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3900" spc="-310">
                <a:solidFill>
                  <a:srgbClr val="154E7C"/>
                </a:solidFill>
                <a:latin typeface="Arial"/>
                <a:cs typeface="Arial"/>
              </a:rPr>
              <a:t>WE</a:t>
            </a:r>
            <a:r>
              <a:rPr dirty="0" sz="3900" spc="-70">
                <a:solidFill>
                  <a:srgbClr val="154E7C"/>
                </a:solidFill>
                <a:latin typeface="Arial"/>
                <a:cs typeface="Arial"/>
              </a:rPr>
              <a:t> </a:t>
            </a:r>
            <a:r>
              <a:rPr dirty="0" sz="3900" spc="-360">
                <a:solidFill>
                  <a:srgbClr val="154E7C"/>
                </a:solidFill>
                <a:latin typeface="Arial"/>
                <a:cs typeface="Arial"/>
              </a:rPr>
              <a:t>LEVERAGED</a:t>
            </a:r>
            <a:r>
              <a:rPr dirty="0" sz="3900" spc="-60">
                <a:solidFill>
                  <a:srgbClr val="154E7C"/>
                </a:solidFill>
                <a:latin typeface="Arial"/>
                <a:cs typeface="Arial"/>
              </a:rPr>
              <a:t> </a:t>
            </a:r>
            <a:r>
              <a:rPr dirty="0" sz="3900" spc="-300">
                <a:solidFill>
                  <a:srgbClr val="154E7C"/>
                </a:solidFill>
                <a:latin typeface="Arial"/>
                <a:cs typeface="Arial"/>
              </a:rPr>
              <a:t>EXISTING</a:t>
            </a:r>
            <a:r>
              <a:rPr dirty="0" sz="3900" spc="-60">
                <a:solidFill>
                  <a:srgbClr val="154E7C"/>
                </a:solidFill>
                <a:latin typeface="Arial"/>
                <a:cs typeface="Arial"/>
              </a:rPr>
              <a:t> </a:t>
            </a:r>
            <a:r>
              <a:rPr dirty="0" sz="3900" spc="-365">
                <a:solidFill>
                  <a:srgbClr val="154E7C"/>
                </a:solidFill>
                <a:latin typeface="Arial"/>
                <a:cs typeface="Arial"/>
              </a:rPr>
              <a:t>ASSETS</a:t>
            </a:r>
            <a:endParaRPr sz="39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98847" y="457200"/>
            <a:ext cx="4111752" cy="380085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83540" y="6373659"/>
            <a:ext cx="7646034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110"/>
              </a:lnSpc>
            </a:pPr>
            <a:r>
              <a:rPr dirty="0" sz="1800" spc="65">
                <a:solidFill>
                  <a:srgbClr val="FFFFFF"/>
                </a:solidFill>
                <a:latin typeface="Arial"/>
                <a:cs typeface="Arial"/>
              </a:rPr>
              <a:t>©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35">
                <a:solidFill>
                  <a:srgbClr val="FFFFFF"/>
                </a:solidFill>
                <a:latin typeface="Arial"/>
                <a:cs typeface="Arial"/>
              </a:rPr>
              <a:t>ST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Lindau,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5">
                <a:solidFill>
                  <a:srgbClr val="FFFFFF"/>
                </a:solidFill>
                <a:latin typeface="Arial"/>
                <a:cs typeface="Arial"/>
              </a:rPr>
              <a:t>UChicago,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2019.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Please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contact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u="sng" sz="1800" spc="-7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3"/>
              </a:rPr>
              <a:t>slindau@uchicago.edu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90">
                <a:solidFill>
                  <a:srgbClr val="FFFFFF"/>
                </a:solidFill>
                <a:latin typeface="Arial"/>
                <a:cs typeface="Arial"/>
              </a:rPr>
              <a:t>re-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use.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06_ResearchImplementation_StacyLindau_0201CR</dc:title>
  <dcterms:created xsi:type="dcterms:W3CDTF">2026-06-17T21:57:39Z</dcterms:created>
  <dcterms:modified xsi:type="dcterms:W3CDTF">2026-06-17T21:57:39Z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2019-02-08T00:00:00Z</vt:filetime>
  </property>
  <property fmtid="{D5CDD505-2E9C-101B-9397-08002B2CF9AE}" pid="3" name="Creator">
    <vt:lpwstr>PowerPoint</vt:lpwstr>
  </property>
  <property fmtid="{D5CDD505-2E9C-101B-9397-08002B2CF9AE}" pid="4" name="LastSaved">
    <vt:filetime>2026-06-17T00:00:00Z</vt:filetime>
  </property>
  <property fmtid="{D5CDD505-2E9C-101B-9397-08002B2CF9AE}" pid="5" name="Producer">
    <vt:lpwstr>Mac OS X 10.13.3 Quartz PDFContext</vt:lpwstr>
  </property>
</Properties>
</file>