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194" y="58419"/>
            <a:ext cx="8817610" cy="119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9726" y="2294635"/>
            <a:ext cx="5904547" cy="342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hyperlink" Target="mailto:Brigid.McCaw@kp.org" TargetMode="External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6.png"/><Relationship Id="rId6" Type="http://schemas.openxmlformats.org/officeDocument/2006/relationships/image" Target="../media/image37.jpg"/><Relationship Id="rId7" Type="http://schemas.openxmlformats.org/officeDocument/2006/relationships/image" Target="../media/image38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9.jpg"/><Relationship Id="rId6" Type="http://schemas.openxmlformats.org/officeDocument/2006/relationships/image" Target="../media/image40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41.jpg"/><Relationship Id="rId6" Type="http://schemas.openxmlformats.org/officeDocument/2006/relationships/image" Target="../media/image4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2OtqHiWaMPM" TargetMode="External"/><Relationship Id="rId3" Type="http://schemas.openxmlformats.org/officeDocument/2006/relationships/image" Target="../media/image44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1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1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227" y="3513835"/>
            <a:ext cx="6974840" cy="2458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</a:pPr>
            <a:r>
              <a:rPr dirty="0" sz="2400" b="1">
                <a:latin typeface="Arial Narrow"/>
                <a:cs typeface="Arial Narrow"/>
              </a:rPr>
              <a:t>Brigid</a:t>
            </a:r>
            <a:r>
              <a:rPr dirty="0" sz="2400" spc="-5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McCaw,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MD,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MPH,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MS,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spc="-20" b="1">
                <a:latin typeface="Arial Narrow"/>
                <a:cs typeface="Arial Narrow"/>
              </a:rPr>
              <a:t>FACP</a:t>
            </a:r>
            <a:endParaRPr sz="2400">
              <a:latin typeface="Arial Narrow"/>
              <a:cs typeface="Arial Narrow"/>
            </a:endParaRPr>
          </a:p>
          <a:p>
            <a:pPr marL="12700" marR="957580">
              <a:lnSpc>
                <a:spcPts val="2900"/>
              </a:lnSpc>
              <a:spcBef>
                <a:spcPts val="45"/>
              </a:spcBef>
            </a:pPr>
            <a:r>
              <a:rPr dirty="0" sz="2400">
                <a:latin typeface="Arial Narrow"/>
                <a:cs typeface="Arial Narrow"/>
              </a:rPr>
              <a:t>Medical</a:t>
            </a:r>
            <a:r>
              <a:rPr dirty="0" sz="2400" spc="-7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Director,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Family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Violence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Prevention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Program </a:t>
            </a:r>
            <a:r>
              <a:rPr dirty="0" sz="2400">
                <a:latin typeface="Arial Narrow"/>
                <a:cs typeface="Arial Narrow"/>
              </a:rPr>
              <a:t>Kaiser</a:t>
            </a:r>
            <a:r>
              <a:rPr dirty="0" sz="2400" spc="-6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Permanente</a:t>
            </a:r>
            <a:endParaRPr sz="2400">
              <a:latin typeface="Arial Narrow"/>
              <a:cs typeface="Arial Narrow"/>
            </a:endParaRPr>
          </a:p>
          <a:p>
            <a:pPr marL="12700" marR="5080">
              <a:lnSpc>
                <a:spcPct val="101800"/>
              </a:lnSpc>
              <a:spcBef>
                <a:spcPts val="2480"/>
              </a:spcBef>
            </a:pPr>
            <a:r>
              <a:rPr dirty="0" sz="2200" b="1">
                <a:latin typeface="Arial Narrow"/>
                <a:cs typeface="Arial Narrow"/>
              </a:rPr>
              <a:t>State</a:t>
            </a:r>
            <a:r>
              <a:rPr dirty="0" sz="2200" spc="-30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of</a:t>
            </a:r>
            <a:r>
              <a:rPr dirty="0" sz="2200" spc="-30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the</a:t>
            </a:r>
            <a:r>
              <a:rPr dirty="0" sz="2200" spc="-2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Science:</a:t>
            </a:r>
            <a:r>
              <a:rPr dirty="0" sz="2200" spc="-30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National</a:t>
            </a:r>
            <a:r>
              <a:rPr dirty="0" sz="2200" spc="-2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Research</a:t>
            </a:r>
            <a:r>
              <a:rPr dirty="0" sz="2200" spc="-30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Meeting</a:t>
            </a:r>
            <a:r>
              <a:rPr dirty="0" sz="2200" spc="-2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on</a:t>
            </a:r>
            <a:r>
              <a:rPr dirty="0" sz="2200" spc="-30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Medical</a:t>
            </a:r>
            <a:r>
              <a:rPr dirty="0" sz="2200" spc="-25" b="1">
                <a:latin typeface="Arial Narrow"/>
                <a:cs typeface="Arial Narrow"/>
              </a:rPr>
              <a:t> and </a:t>
            </a:r>
            <a:r>
              <a:rPr dirty="0" sz="2200" b="1">
                <a:latin typeface="Arial Narrow"/>
                <a:cs typeface="Arial Narrow"/>
              </a:rPr>
              <a:t>Social</a:t>
            </a:r>
            <a:r>
              <a:rPr dirty="0" sz="2200" spc="-25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Care</a:t>
            </a:r>
            <a:r>
              <a:rPr dirty="0" sz="2200" spc="-25" b="1">
                <a:latin typeface="Arial Narrow"/>
                <a:cs typeface="Arial Narrow"/>
              </a:rPr>
              <a:t> </a:t>
            </a:r>
            <a:r>
              <a:rPr dirty="0" sz="2200" spc="-10" b="1">
                <a:latin typeface="Arial Narrow"/>
                <a:cs typeface="Arial Narrow"/>
              </a:rPr>
              <a:t>Integration</a:t>
            </a:r>
            <a:endParaRPr sz="2200">
              <a:latin typeface="Arial Narrow"/>
              <a:cs typeface="Arial Narrow"/>
            </a:endParaRPr>
          </a:p>
          <a:p>
            <a:pPr marL="12700">
              <a:lnSpc>
                <a:spcPts val="2615"/>
              </a:lnSpc>
            </a:pPr>
            <a:r>
              <a:rPr dirty="0" sz="2200" b="1">
                <a:latin typeface="Arial Narrow"/>
                <a:cs typeface="Arial Narrow"/>
              </a:rPr>
              <a:t>February</a:t>
            </a:r>
            <a:r>
              <a:rPr dirty="0" sz="2200" spc="-30" b="1">
                <a:latin typeface="Arial Narrow"/>
                <a:cs typeface="Arial Narrow"/>
              </a:rPr>
              <a:t> </a:t>
            </a:r>
            <a:r>
              <a:rPr dirty="0" sz="2200" b="1">
                <a:latin typeface="Arial Narrow"/>
                <a:cs typeface="Arial Narrow"/>
              </a:rPr>
              <a:t>5,</a:t>
            </a:r>
            <a:r>
              <a:rPr dirty="0" sz="2200" spc="-25" b="1">
                <a:latin typeface="Arial Narrow"/>
                <a:cs typeface="Arial Narrow"/>
              </a:rPr>
              <a:t> </a:t>
            </a:r>
            <a:r>
              <a:rPr dirty="0" sz="2200" spc="-20" b="1">
                <a:latin typeface="Arial Narrow"/>
                <a:cs typeface="Arial Narrow"/>
              </a:rPr>
              <a:t>2019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13359"/>
            <a:ext cx="9144000" cy="2915920"/>
          </a:xfrm>
          <a:custGeom>
            <a:avLst/>
            <a:gdLst/>
            <a:ahLst/>
            <a:cxnLst/>
            <a:rect l="l" t="t" r="r" b="b"/>
            <a:pathLst>
              <a:path w="9144000" h="2915920">
                <a:moveTo>
                  <a:pt x="9144000" y="0"/>
                </a:moveTo>
                <a:lnTo>
                  <a:pt x="0" y="0"/>
                </a:lnTo>
                <a:lnTo>
                  <a:pt x="0" y="2915921"/>
                </a:lnTo>
                <a:lnTo>
                  <a:pt x="9144000" y="291592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50227" y="466852"/>
            <a:ext cx="7774305" cy="14217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dirty="0" spc="-10"/>
              <a:t>Transforming</a:t>
            </a:r>
            <a:r>
              <a:rPr dirty="0" spc="-100"/>
              <a:t> </a:t>
            </a:r>
            <a:r>
              <a:rPr dirty="0"/>
              <a:t>the</a:t>
            </a:r>
            <a:r>
              <a:rPr dirty="0" spc="-95"/>
              <a:t> </a:t>
            </a:r>
            <a:r>
              <a:rPr dirty="0"/>
              <a:t>Healthcare</a:t>
            </a:r>
            <a:r>
              <a:rPr dirty="0" spc="-90"/>
              <a:t> </a:t>
            </a:r>
            <a:r>
              <a:rPr dirty="0" spc="-10"/>
              <a:t>Response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Intimate</a:t>
            </a:r>
            <a:r>
              <a:rPr dirty="0" spc="-35"/>
              <a:t> </a:t>
            </a:r>
            <a:r>
              <a:rPr dirty="0"/>
              <a:t>Partner</a:t>
            </a:r>
            <a:r>
              <a:rPr dirty="0" spc="-35"/>
              <a:t> </a:t>
            </a:r>
            <a:r>
              <a:rPr dirty="0" spc="-10"/>
              <a:t>Violence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796" y="6192461"/>
            <a:ext cx="237398" cy="21942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81240" y="6283769"/>
            <a:ext cx="501650" cy="128270"/>
          </a:xfrm>
          <a:custGeom>
            <a:avLst/>
            <a:gdLst/>
            <a:ahLst/>
            <a:cxnLst/>
            <a:rect l="l" t="t" r="r" b="b"/>
            <a:pathLst>
              <a:path w="501650" h="128270">
                <a:moveTo>
                  <a:pt x="184315" y="128117"/>
                </a:moveTo>
                <a:lnTo>
                  <a:pt x="172745" y="94246"/>
                </a:lnTo>
                <a:lnTo>
                  <a:pt x="166700" y="76581"/>
                </a:lnTo>
                <a:lnTo>
                  <a:pt x="148590" y="23558"/>
                </a:lnTo>
                <a:lnTo>
                  <a:pt x="145973" y="15900"/>
                </a:lnTo>
                <a:lnTo>
                  <a:pt x="145973" y="76581"/>
                </a:lnTo>
                <a:lnTo>
                  <a:pt x="110591" y="76581"/>
                </a:lnTo>
                <a:lnTo>
                  <a:pt x="128282" y="23558"/>
                </a:lnTo>
                <a:lnTo>
                  <a:pt x="145973" y="76581"/>
                </a:lnTo>
                <a:lnTo>
                  <a:pt x="145973" y="15900"/>
                </a:lnTo>
                <a:lnTo>
                  <a:pt x="141554" y="2946"/>
                </a:lnTo>
                <a:lnTo>
                  <a:pt x="113538" y="2946"/>
                </a:lnTo>
                <a:lnTo>
                  <a:pt x="79616" y="111925"/>
                </a:lnTo>
                <a:lnTo>
                  <a:pt x="41287" y="66268"/>
                </a:lnTo>
                <a:lnTo>
                  <a:pt x="44678" y="61849"/>
                </a:lnTo>
                <a:lnTo>
                  <a:pt x="89941" y="2946"/>
                </a:lnTo>
                <a:lnTo>
                  <a:pt x="64871" y="2946"/>
                </a:lnTo>
                <a:lnTo>
                  <a:pt x="20637" y="61849"/>
                </a:lnTo>
                <a:lnTo>
                  <a:pt x="20637" y="2946"/>
                </a:lnTo>
                <a:lnTo>
                  <a:pt x="0" y="2946"/>
                </a:lnTo>
                <a:lnTo>
                  <a:pt x="0" y="128117"/>
                </a:lnTo>
                <a:lnTo>
                  <a:pt x="20637" y="128117"/>
                </a:lnTo>
                <a:lnTo>
                  <a:pt x="20637" y="66268"/>
                </a:lnTo>
                <a:lnTo>
                  <a:pt x="64871" y="128117"/>
                </a:lnTo>
                <a:lnTo>
                  <a:pt x="92887" y="128117"/>
                </a:lnTo>
                <a:lnTo>
                  <a:pt x="97828" y="111925"/>
                </a:lnTo>
                <a:lnTo>
                  <a:pt x="103212" y="94246"/>
                </a:lnTo>
                <a:lnTo>
                  <a:pt x="148920" y="94246"/>
                </a:lnTo>
                <a:lnTo>
                  <a:pt x="162191" y="128117"/>
                </a:lnTo>
                <a:lnTo>
                  <a:pt x="184315" y="128117"/>
                </a:lnTo>
                <a:close/>
              </a:path>
              <a:path w="501650" h="128270">
                <a:moveTo>
                  <a:pt x="212331" y="2946"/>
                </a:moveTo>
                <a:lnTo>
                  <a:pt x="190207" y="2946"/>
                </a:lnTo>
                <a:lnTo>
                  <a:pt x="190207" y="128117"/>
                </a:lnTo>
                <a:lnTo>
                  <a:pt x="212331" y="128117"/>
                </a:lnTo>
                <a:lnTo>
                  <a:pt x="212331" y="2946"/>
                </a:lnTo>
                <a:close/>
              </a:path>
              <a:path w="501650" h="128270">
                <a:moveTo>
                  <a:pt x="309651" y="93497"/>
                </a:moveTo>
                <a:lnTo>
                  <a:pt x="277914" y="55397"/>
                </a:lnTo>
                <a:lnTo>
                  <a:pt x="266065" y="50698"/>
                </a:lnTo>
                <a:lnTo>
                  <a:pt x="257200" y="46316"/>
                </a:lnTo>
                <a:lnTo>
                  <a:pt x="251637" y="41287"/>
                </a:lnTo>
                <a:lnTo>
                  <a:pt x="249707" y="34620"/>
                </a:lnTo>
                <a:lnTo>
                  <a:pt x="251574" y="28994"/>
                </a:lnTo>
                <a:lnTo>
                  <a:pt x="256755" y="23368"/>
                </a:lnTo>
                <a:lnTo>
                  <a:pt x="264579" y="19050"/>
                </a:lnTo>
                <a:lnTo>
                  <a:pt x="274383" y="17310"/>
                </a:lnTo>
                <a:lnTo>
                  <a:pt x="282270" y="17907"/>
                </a:lnTo>
                <a:lnTo>
                  <a:pt x="289814" y="19481"/>
                </a:lnTo>
                <a:lnTo>
                  <a:pt x="296697" y="21691"/>
                </a:lnTo>
                <a:lnTo>
                  <a:pt x="302590" y="24244"/>
                </a:lnTo>
                <a:lnTo>
                  <a:pt x="302590" y="17310"/>
                </a:lnTo>
                <a:lnTo>
                  <a:pt x="302590" y="6921"/>
                </a:lnTo>
                <a:lnTo>
                  <a:pt x="296697" y="4381"/>
                </a:lnTo>
                <a:lnTo>
                  <a:pt x="289814" y="2159"/>
                </a:lnTo>
                <a:lnTo>
                  <a:pt x="282270" y="596"/>
                </a:lnTo>
                <a:lnTo>
                  <a:pt x="274383" y="0"/>
                </a:lnTo>
                <a:lnTo>
                  <a:pt x="255320" y="3035"/>
                </a:lnTo>
                <a:lnTo>
                  <a:pt x="240893" y="11252"/>
                </a:lnTo>
                <a:lnTo>
                  <a:pt x="231749" y="23368"/>
                </a:lnTo>
                <a:lnTo>
                  <a:pt x="228549" y="38087"/>
                </a:lnTo>
                <a:lnTo>
                  <a:pt x="231076" y="49834"/>
                </a:lnTo>
                <a:lnTo>
                  <a:pt x="238239" y="59296"/>
                </a:lnTo>
                <a:lnTo>
                  <a:pt x="249377" y="66814"/>
                </a:lnTo>
                <a:lnTo>
                  <a:pt x="275107" y="77419"/>
                </a:lnTo>
                <a:lnTo>
                  <a:pt x="282765" y="81800"/>
                </a:lnTo>
                <a:lnTo>
                  <a:pt x="287108" y="86842"/>
                </a:lnTo>
                <a:lnTo>
                  <a:pt x="288493" y="93497"/>
                </a:lnTo>
                <a:lnTo>
                  <a:pt x="286613" y="100584"/>
                </a:lnTo>
                <a:lnTo>
                  <a:pt x="281444" y="106045"/>
                </a:lnTo>
                <a:lnTo>
                  <a:pt x="273621" y="109562"/>
                </a:lnTo>
                <a:lnTo>
                  <a:pt x="263804" y="110807"/>
                </a:lnTo>
                <a:lnTo>
                  <a:pt x="253339" y="110210"/>
                </a:lnTo>
                <a:lnTo>
                  <a:pt x="243535" y="108635"/>
                </a:lnTo>
                <a:lnTo>
                  <a:pt x="235051" y="106426"/>
                </a:lnTo>
                <a:lnTo>
                  <a:pt x="228549" y="103873"/>
                </a:lnTo>
                <a:lnTo>
                  <a:pt x="228549" y="121196"/>
                </a:lnTo>
                <a:lnTo>
                  <a:pt x="234988" y="125196"/>
                </a:lnTo>
                <a:lnTo>
                  <a:pt x="243090" y="127254"/>
                </a:lnTo>
                <a:lnTo>
                  <a:pt x="253111" y="128117"/>
                </a:lnTo>
                <a:lnTo>
                  <a:pt x="260286" y="128117"/>
                </a:lnTo>
                <a:lnTo>
                  <a:pt x="282460" y="125196"/>
                </a:lnTo>
                <a:lnTo>
                  <a:pt x="282765" y="125196"/>
                </a:lnTo>
                <a:lnTo>
                  <a:pt x="298183" y="117297"/>
                </a:lnTo>
                <a:lnTo>
                  <a:pt x="303288" y="110807"/>
                </a:lnTo>
                <a:lnTo>
                  <a:pt x="306895" y="106210"/>
                </a:lnTo>
                <a:lnTo>
                  <a:pt x="309651" y="93497"/>
                </a:lnTo>
                <a:close/>
              </a:path>
              <a:path w="501650" h="128270">
                <a:moveTo>
                  <a:pt x="501332" y="128117"/>
                </a:moveTo>
                <a:lnTo>
                  <a:pt x="468541" y="75958"/>
                </a:lnTo>
                <a:lnTo>
                  <a:pt x="466356" y="72491"/>
                </a:lnTo>
                <a:lnTo>
                  <a:pt x="473354" y="72491"/>
                </a:lnTo>
                <a:lnTo>
                  <a:pt x="497840" y="37719"/>
                </a:lnTo>
                <a:lnTo>
                  <a:pt x="496722" y="30594"/>
                </a:lnTo>
                <a:lnTo>
                  <a:pt x="496633" y="29997"/>
                </a:lnTo>
                <a:lnTo>
                  <a:pt x="493458" y="22936"/>
                </a:lnTo>
                <a:lnTo>
                  <a:pt x="491439" y="20332"/>
                </a:lnTo>
                <a:lnTo>
                  <a:pt x="488975" y="17183"/>
                </a:lnTo>
                <a:lnTo>
                  <a:pt x="483844" y="13373"/>
                </a:lnTo>
                <a:lnTo>
                  <a:pt x="477888" y="8813"/>
                </a:lnTo>
                <a:lnTo>
                  <a:pt x="473354" y="6870"/>
                </a:lnTo>
                <a:lnTo>
                  <a:pt x="473354" y="37719"/>
                </a:lnTo>
                <a:lnTo>
                  <a:pt x="472528" y="46304"/>
                </a:lnTo>
                <a:lnTo>
                  <a:pt x="469417" y="51625"/>
                </a:lnTo>
                <a:lnTo>
                  <a:pt x="463016" y="54343"/>
                </a:lnTo>
                <a:lnTo>
                  <a:pt x="452361" y="55105"/>
                </a:lnTo>
                <a:lnTo>
                  <a:pt x="434860" y="55105"/>
                </a:lnTo>
                <a:lnTo>
                  <a:pt x="434860" y="20332"/>
                </a:lnTo>
                <a:lnTo>
                  <a:pt x="452361" y="20332"/>
                </a:lnTo>
                <a:lnTo>
                  <a:pt x="463016" y="21577"/>
                </a:lnTo>
                <a:lnTo>
                  <a:pt x="469417" y="25107"/>
                </a:lnTo>
                <a:lnTo>
                  <a:pt x="472528" y="30594"/>
                </a:lnTo>
                <a:lnTo>
                  <a:pt x="473354" y="37719"/>
                </a:lnTo>
                <a:lnTo>
                  <a:pt x="473354" y="6870"/>
                </a:lnTo>
                <a:lnTo>
                  <a:pt x="470293" y="5549"/>
                </a:lnTo>
                <a:lnTo>
                  <a:pt x="460717" y="3594"/>
                </a:lnTo>
                <a:lnTo>
                  <a:pt x="448856" y="2946"/>
                </a:lnTo>
                <a:lnTo>
                  <a:pt x="410375" y="2946"/>
                </a:lnTo>
                <a:lnTo>
                  <a:pt x="410375" y="110731"/>
                </a:lnTo>
                <a:lnTo>
                  <a:pt x="343903" y="110731"/>
                </a:lnTo>
                <a:lnTo>
                  <a:pt x="343903" y="75958"/>
                </a:lnTo>
                <a:lnTo>
                  <a:pt x="382384" y="75958"/>
                </a:lnTo>
                <a:lnTo>
                  <a:pt x="382384" y="55105"/>
                </a:lnTo>
                <a:lnTo>
                  <a:pt x="343903" y="55105"/>
                </a:lnTo>
                <a:lnTo>
                  <a:pt x="343903" y="20332"/>
                </a:lnTo>
                <a:lnTo>
                  <a:pt x="392887" y="20332"/>
                </a:lnTo>
                <a:lnTo>
                  <a:pt x="392887" y="2946"/>
                </a:lnTo>
                <a:lnTo>
                  <a:pt x="322922" y="2946"/>
                </a:lnTo>
                <a:lnTo>
                  <a:pt x="322922" y="128117"/>
                </a:lnTo>
                <a:lnTo>
                  <a:pt x="434860" y="128117"/>
                </a:lnTo>
                <a:lnTo>
                  <a:pt x="434860" y="110731"/>
                </a:lnTo>
                <a:lnTo>
                  <a:pt x="434860" y="75958"/>
                </a:lnTo>
                <a:lnTo>
                  <a:pt x="445363" y="75958"/>
                </a:lnTo>
                <a:lnTo>
                  <a:pt x="454710" y="89979"/>
                </a:lnTo>
                <a:lnTo>
                  <a:pt x="465035" y="107251"/>
                </a:lnTo>
                <a:lnTo>
                  <a:pt x="473405" y="121932"/>
                </a:lnTo>
                <a:lnTo>
                  <a:pt x="476846" y="128117"/>
                </a:lnTo>
                <a:lnTo>
                  <a:pt x="501332" y="128117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447460" y="6286709"/>
            <a:ext cx="1101725" cy="130175"/>
            <a:chOff x="1447460" y="6286709"/>
            <a:chExt cx="1101725" cy="1301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0891" y="6286709"/>
              <a:ext cx="350937" cy="1251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8853" y="6286709"/>
              <a:ext cx="73726" cy="1251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47457" y="6286715"/>
              <a:ext cx="1101725" cy="130175"/>
            </a:xfrm>
            <a:custGeom>
              <a:avLst/>
              <a:gdLst/>
              <a:ahLst/>
              <a:cxnLst/>
              <a:rect l="l" t="t" r="r" b="b"/>
              <a:pathLst>
                <a:path w="1101725" h="130175">
                  <a:moveTo>
                    <a:pt x="86995" y="38252"/>
                  </a:moveTo>
                  <a:lnTo>
                    <a:pt x="85877" y="29121"/>
                  </a:lnTo>
                  <a:lnTo>
                    <a:pt x="85801" y="28524"/>
                  </a:lnTo>
                  <a:lnTo>
                    <a:pt x="82638" y="20421"/>
                  </a:lnTo>
                  <a:lnTo>
                    <a:pt x="80429" y="17386"/>
                  </a:lnTo>
                  <a:lnTo>
                    <a:pt x="78181" y="14287"/>
                  </a:lnTo>
                  <a:lnTo>
                    <a:pt x="73075" y="10426"/>
                  </a:lnTo>
                  <a:lnTo>
                    <a:pt x="67144" y="5867"/>
                  </a:lnTo>
                  <a:lnTo>
                    <a:pt x="62636" y="3924"/>
                  </a:lnTo>
                  <a:lnTo>
                    <a:pt x="62636" y="38252"/>
                  </a:lnTo>
                  <a:lnTo>
                    <a:pt x="61328" y="45364"/>
                  </a:lnTo>
                  <a:lnTo>
                    <a:pt x="57416" y="50850"/>
                  </a:lnTo>
                  <a:lnTo>
                    <a:pt x="50888" y="54381"/>
                  </a:lnTo>
                  <a:lnTo>
                    <a:pt x="41757" y="55626"/>
                  </a:lnTo>
                  <a:lnTo>
                    <a:pt x="24358" y="55626"/>
                  </a:lnTo>
                  <a:lnTo>
                    <a:pt x="24358" y="17386"/>
                  </a:lnTo>
                  <a:lnTo>
                    <a:pt x="41757" y="17386"/>
                  </a:lnTo>
                  <a:lnTo>
                    <a:pt x="52362" y="18694"/>
                  </a:lnTo>
                  <a:lnTo>
                    <a:pt x="58724" y="22606"/>
                  </a:lnTo>
                  <a:lnTo>
                    <a:pt x="61823" y="29121"/>
                  </a:lnTo>
                  <a:lnTo>
                    <a:pt x="62636" y="38252"/>
                  </a:lnTo>
                  <a:lnTo>
                    <a:pt x="62636" y="3924"/>
                  </a:lnTo>
                  <a:lnTo>
                    <a:pt x="59588" y="2603"/>
                  </a:lnTo>
                  <a:lnTo>
                    <a:pt x="50076" y="647"/>
                  </a:lnTo>
                  <a:lnTo>
                    <a:pt x="38277" y="0"/>
                  </a:lnTo>
                  <a:lnTo>
                    <a:pt x="0" y="0"/>
                  </a:lnTo>
                  <a:lnTo>
                    <a:pt x="0" y="125171"/>
                  </a:lnTo>
                  <a:lnTo>
                    <a:pt x="24358" y="125171"/>
                  </a:lnTo>
                  <a:lnTo>
                    <a:pt x="24358" y="73012"/>
                  </a:lnTo>
                  <a:lnTo>
                    <a:pt x="38277" y="73012"/>
                  </a:lnTo>
                  <a:lnTo>
                    <a:pt x="50076" y="72364"/>
                  </a:lnTo>
                  <a:lnTo>
                    <a:pt x="59588" y="70408"/>
                  </a:lnTo>
                  <a:lnTo>
                    <a:pt x="67144" y="67144"/>
                  </a:lnTo>
                  <a:lnTo>
                    <a:pt x="73075" y="62585"/>
                  </a:lnTo>
                  <a:lnTo>
                    <a:pt x="78181" y="58788"/>
                  </a:lnTo>
                  <a:lnTo>
                    <a:pt x="80632" y="55626"/>
                  </a:lnTo>
                  <a:lnTo>
                    <a:pt x="82638" y="53022"/>
                  </a:lnTo>
                  <a:lnTo>
                    <a:pt x="85801" y="45961"/>
                  </a:lnTo>
                  <a:lnTo>
                    <a:pt x="86995" y="38252"/>
                  </a:lnTo>
                  <a:close/>
                </a:path>
                <a:path w="1101725" h="130175">
                  <a:moveTo>
                    <a:pt x="275729" y="125171"/>
                  </a:moveTo>
                  <a:lnTo>
                    <a:pt x="246456" y="73012"/>
                  </a:lnTo>
                  <a:lnTo>
                    <a:pt x="244513" y="69545"/>
                  </a:lnTo>
                  <a:lnTo>
                    <a:pt x="251447" y="69545"/>
                  </a:lnTo>
                  <a:lnTo>
                    <a:pt x="254914" y="66065"/>
                  </a:lnTo>
                  <a:lnTo>
                    <a:pt x="261861" y="62585"/>
                  </a:lnTo>
                  <a:lnTo>
                    <a:pt x="266407" y="57264"/>
                  </a:lnTo>
                  <a:lnTo>
                    <a:pt x="269189" y="52158"/>
                  </a:lnTo>
                  <a:lnTo>
                    <a:pt x="269608" y="51396"/>
                  </a:lnTo>
                  <a:lnTo>
                    <a:pt x="270357" y="48679"/>
                  </a:lnTo>
                  <a:lnTo>
                    <a:pt x="271614" y="44005"/>
                  </a:lnTo>
                  <a:lnTo>
                    <a:pt x="272262" y="34772"/>
                  </a:lnTo>
                  <a:lnTo>
                    <a:pt x="271665" y="27647"/>
                  </a:lnTo>
                  <a:lnTo>
                    <a:pt x="271614" y="27051"/>
                  </a:lnTo>
                  <a:lnTo>
                    <a:pt x="269659" y="19989"/>
                  </a:lnTo>
                  <a:lnTo>
                    <a:pt x="268185" y="17386"/>
                  </a:lnTo>
                  <a:lnTo>
                    <a:pt x="266407" y="14236"/>
                  </a:lnTo>
                  <a:lnTo>
                    <a:pt x="261861" y="10426"/>
                  </a:lnTo>
                  <a:lnTo>
                    <a:pt x="253936" y="5867"/>
                  </a:lnTo>
                  <a:lnTo>
                    <a:pt x="251447" y="4927"/>
                  </a:lnTo>
                  <a:lnTo>
                    <a:pt x="251447" y="34772"/>
                  </a:lnTo>
                  <a:lnTo>
                    <a:pt x="250088" y="43357"/>
                  </a:lnTo>
                  <a:lnTo>
                    <a:pt x="245808" y="48679"/>
                  </a:lnTo>
                  <a:lnTo>
                    <a:pt x="238277" y="51396"/>
                  </a:lnTo>
                  <a:lnTo>
                    <a:pt x="227164" y="52158"/>
                  </a:lnTo>
                  <a:lnTo>
                    <a:pt x="209816" y="52158"/>
                  </a:lnTo>
                  <a:lnTo>
                    <a:pt x="209816" y="17386"/>
                  </a:lnTo>
                  <a:lnTo>
                    <a:pt x="227164" y="17386"/>
                  </a:lnTo>
                  <a:lnTo>
                    <a:pt x="238277" y="18630"/>
                  </a:lnTo>
                  <a:lnTo>
                    <a:pt x="245808" y="22161"/>
                  </a:lnTo>
                  <a:lnTo>
                    <a:pt x="250088" y="27647"/>
                  </a:lnTo>
                  <a:lnTo>
                    <a:pt x="251447" y="34772"/>
                  </a:lnTo>
                  <a:lnTo>
                    <a:pt x="251447" y="4927"/>
                  </a:lnTo>
                  <a:lnTo>
                    <a:pt x="245376" y="2603"/>
                  </a:lnTo>
                  <a:lnTo>
                    <a:pt x="235508" y="647"/>
                  </a:lnTo>
                  <a:lnTo>
                    <a:pt x="223697" y="0"/>
                  </a:lnTo>
                  <a:lnTo>
                    <a:pt x="189001" y="0"/>
                  </a:lnTo>
                  <a:lnTo>
                    <a:pt x="189001" y="107784"/>
                  </a:lnTo>
                  <a:lnTo>
                    <a:pt x="123075" y="107784"/>
                  </a:lnTo>
                  <a:lnTo>
                    <a:pt x="123075" y="73012"/>
                  </a:lnTo>
                  <a:lnTo>
                    <a:pt x="161239" y="73012"/>
                  </a:lnTo>
                  <a:lnTo>
                    <a:pt x="161239" y="52158"/>
                  </a:lnTo>
                  <a:lnTo>
                    <a:pt x="123075" y="52158"/>
                  </a:lnTo>
                  <a:lnTo>
                    <a:pt x="123075" y="17386"/>
                  </a:lnTo>
                  <a:lnTo>
                    <a:pt x="168186" y="17386"/>
                  </a:lnTo>
                  <a:lnTo>
                    <a:pt x="168186" y="0"/>
                  </a:lnTo>
                  <a:lnTo>
                    <a:pt x="98793" y="0"/>
                  </a:lnTo>
                  <a:lnTo>
                    <a:pt x="98793" y="125171"/>
                  </a:lnTo>
                  <a:lnTo>
                    <a:pt x="209816" y="125171"/>
                  </a:lnTo>
                  <a:lnTo>
                    <a:pt x="209816" y="107784"/>
                  </a:lnTo>
                  <a:lnTo>
                    <a:pt x="209816" y="73012"/>
                  </a:lnTo>
                  <a:lnTo>
                    <a:pt x="220218" y="73012"/>
                  </a:lnTo>
                  <a:lnTo>
                    <a:pt x="229489" y="87033"/>
                  </a:lnTo>
                  <a:lnTo>
                    <a:pt x="239737" y="104305"/>
                  </a:lnTo>
                  <a:lnTo>
                    <a:pt x="248031" y="118986"/>
                  </a:lnTo>
                  <a:lnTo>
                    <a:pt x="251447" y="125171"/>
                  </a:lnTo>
                  <a:lnTo>
                    <a:pt x="275729" y="125171"/>
                  </a:lnTo>
                  <a:close/>
                </a:path>
                <a:path w="1101725" h="130175">
                  <a:moveTo>
                    <a:pt x="951064" y="0"/>
                  </a:moveTo>
                  <a:lnTo>
                    <a:pt x="832459" y="0"/>
                  </a:lnTo>
                  <a:lnTo>
                    <a:pt x="832459" y="97358"/>
                  </a:lnTo>
                  <a:lnTo>
                    <a:pt x="799312" y="31292"/>
                  </a:lnTo>
                  <a:lnTo>
                    <a:pt x="783615" y="0"/>
                  </a:lnTo>
                  <a:lnTo>
                    <a:pt x="755713" y="0"/>
                  </a:lnTo>
                  <a:lnTo>
                    <a:pt x="755713" y="107784"/>
                  </a:lnTo>
                  <a:lnTo>
                    <a:pt x="689432" y="107784"/>
                  </a:lnTo>
                  <a:lnTo>
                    <a:pt x="689432" y="73012"/>
                  </a:lnTo>
                  <a:lnTo>
                    <a:pt x="727798" y="73012"/>
                  </a:lnTo>
                  <a:lnTo>
                    <a:pt x="727798" y="52158"/>
                  </a:lnTo>
                  <a:lnTo>
                    <a:pt x="689432" y="52158"/>
                  </a:lnTo>
                  <a:lnTo>
                    <a:pt x="689432" y="17386"/>
                  </a:lnTo>
                  <a:lnTo>
                    <a:pt x="734783" y="17386"/>
                  </a:lnTo>
                  <a:lnTo>
                    <a:pt x="734783" y="0"/>
                  </a:lnTo>
                  <a:lnTo>
                    <a:pt x="665010" y="0"/>
                  </a:lnTo>
                  <a:lnTo>
                    <a:pt x="665010" y="125171"/>
                  </a:lnTo>
                  <a:lnTo>
                    <a:pt x="773150" y="125171"/>
                  </a:lnTo>
                  <a:lnTo>
                    <a:pt x="773150" y="107784"/>
                  </a:lnTo>
                  <a:lnTo>
                    <a:pt x="773150" y="31292"/>
                  </a:lnTo>
                  <a:lnTo>
                    <a:pt x="825487" y="125171"/>
                  </a:lnTo>
                  <a:lnTo>
                    <a:pt x="853389" y="125171"/>
                  </a:lnTo>
                  <a:lnTo>
                    <a:pt x="853389" y="97358"/>
                  </a:lnTo>
                  <a:lnTo>
                    <a:pt x="853389" y="17386"/>
                  </a:lnTo>
                  <a:lnTo>
                    <a:pt x="891768" y="17386"/>
                  </a:lnTo>
                  <a:lnTo>
                    <a:pt x="891768" y="125171"/>
                  </a:lnTo>
                  <a:lnTo>
                    <a:pt x="912698" y="125171"/>
                  </a:lnTo>
                  <a:lnTo>
                    <a:pt x="912698" y="17386"/>
                  </a:lnTo>
                  <a:lnTo>
                    <a:pt x="951064" y="17386"/>
                  </a:lnTo>
                  <a:lnTo>
                    <a:pt x="951064" y="0"/>
                  </a:lnTo>
                  <a:close/>
                </a:path>
                <a:path w="1101725" h="130175">
                  <a:moveTo>
                    <a:pt x="1087310" y="90716"/>
                  </a:moveTo>
                  <a:lnTo>
                    <a:pt x="1083779" y="90716"/>
                  </a:lnTo>
                  <a:lnTo>
                    <a:pt x="1083779" y="94246"/>
                  </a:lnTo>
                  <a:lnTo>
                    <a:pt x="1083779" y="101320"/>
                  </a:lnTo>
                  <a:lnTo>
                    <a:pt x="1069619" y="101320"/>
                  </a:lnTo>
                  <a:lnTo>
                    <a:pt x="1069619" y="94246"/>
                  </a:lnTo>
                  <a:lnTo>
                    <a:pt x="1083779" y="94246"/>
                  </a:lnTo>
                  <a:lnTo>
                    <a:pt x="1083779" y="90716"/>
                  </a:lnTo>
                  <a:lnTo>
                    <a:pt x="1066076" y="90716"/>
                  </a:lnTo>
                  <a:lnTo>
                    <a:pt x="1066076" y="118986"/>
                  </a:lnTo>
                  <a:lnTo>
                    <a:pt x="1069619" y="118986"/>
                  </a:lnTo>
                  <a:lnTo>
                    <a:pt x="1069619" y="104851"/>
                  </a:lnTo>
                  <a:lnTo>
                    <a:pt x="1076693" y="104851"/>
                  </a:lnTo>
                  <a:lnTo>
                    <a:pt x="1083779" y="118986"/>
                  </a:lnTo>
                  <a:lnTo>
                    <a:pt x="1087310" y="118986"/>
                  </a:lnTo>
                  <a:lnTo>
                    <a:pt x="1080236" y="104851"/>
                  </a:lnTo>
                  <a:lnTo>
                    <a:pt x="1083779" y="104851"/>
                  </a:lnTo>
                  <a:lnTo>
                    <a:pt x="1087310" y="101320"/>
                  </a:lnTo>
                  <a:lnTo>
                    <a:pt x="1087310" y="94246"/>
                  </a:lnTo>
                  <a:lnTo>
                    <a:pt x="1087310" y="90716"/>
                  </a:lnTo>
                  <a:close/>
                </a:path>
                <a:path w="1101725" h="130175">
                  <a:moveTo>
                    <a:pt x="1101471" y="104851"/>
                  </a:moveTo>
                  <a:lnTo>
                    <a:pt x="1099591" y="94462"/>
                  </a:lnTo>
                  <a:lnTo>
                    <a:pt x="1097927" y="91567"/>
                  </a:lnTo>
                  <a:lnTo>
                    <a:pt x="1097927" y="104851"/>
                  </a:lnTo>
                  <a:lnTo>
                    <a:pt x="1096111" y="112636"/>
                  </a:lnTo>
                  <a:lnTo>
                    <a:pt x="1091298" y="119430"/>
                  </a:lnTo>
                  <a:lnTo>
                    <a:pt x="1084491" y="124231"/>
                  </a:lnTo>
                  <a:lnTo>
                    <a:pt x="1076693" y="126060"/>
                  </a:lnTo>
                  <a:lnTo>
                    <a:pt x="1067409" y="124231"/>
                  </a:lnTo>
                  <a:lnTo>
                    <a:pt x="1060767" y="119430"/>
                  </a:lnTo>
                  <a:lnTo>
                    <a:pt x="1056792" y="112636"/>
                  </a:lnTo>
                  <a:lnTo>
                    <a:pt x="1055458" y="104851"/>
                  </a:lnTo>
                  <a:lnTo>
                    <a:pt x="1056792" y="95567"/>
                  </a:lnTo>
                  <a:lnTo>
                    <a:pt x="1060767" y="88950"/>
                  </a:lnTo>
                  <a:lnTo>
                    <a:pt x="1067409" y="84975"/>
                  </a:lnTo>
                  <a:lnTo>
                    <a:pt x="1076693" y="83642"/>
                  </a:lnTo>
                  <a:lnTo>
                    <a:pt x="1084491" y="84975"/>
                  </a:lnTo>
                  <a:lnTo>
                    <a:pt x="1091298" y="88950"/>
                  </a:lnTo>
                  <a:lnTo>
                    <a:pt x="1096111" y="95567"/>
                  </a:lnTo>
                  <a:lnTo>
                    <a:pt x="1097927" y="104851"/>
                  </a:lnTo>
                  <a:lnTo>
                    <a:pt x="1097927" y="91567"/>
                  </a:lnTo>
                  <a:lnTo>
                    <a:pt x="1094397" y="85407"/>
                  </a:lnTo>
                  <a:lnTo>
                    <a:pt x="1092225" y="83642"/>
                  </a:lnTo>
                  <a:lnTo>
                    <a:pt x="1086535" y="79006"/>
                  </a:lnTo>
                  <a:lnTo>
                    <a:pt x="1076693" y="76581"/>
                  </a:lnTo>
                  <a:lnTo>
                    <a:pt x="1066304" y="79006"/>
                  </a:lnTo>
                  <a:lnTo>
                    <a:pt x="1057236" y="85407"/>
                  </a:lnTo>
                  <a:lnTo>
                    <a:pt x="1050823" y="94462"/>
                  </a:lnTo>
                  <a:lnTo>
                    <a:pt x="1048385" y="104851"/>
                  </a:lnTo>
                  <a:lnTo>
                    <a:pt x="1050823" y="114681"/>
                  </a:lnTo>
                  <a:lnTo>
                    <a:pt x="1057236" y="122516"/>
                  </a:lnTo>
                  <a:lnTo>
                    <a:pt x="1066304" y="127711"/>
                  </a:lnTo>
                  <a:lnTo>
                    <a:pt x="1076693" y="129590"/>
                  </a:lnTo>
                  <a:lnTo>
                    <a:pt x="1086535" y="127711"/>
                  </a:lnTo>
                  <a:lnTo>
                    <a:pt x="1089050" y="126060"/>
                  </a:lnTo>
                  <a:lnTo>
                    <a:pt x="1094397" y="122516"/>
                  </a:lnTo>
                  <a:lnTo>
                    <a:pt x="1099591" y="114681"/>
                  </a:lnTo>
                  <a:lnTo>
                    <a:pt x="1101471" y="104851"/>
                  </a:lnTo>
                  <a:close/>
                </a:path>
              </a:pathLst>
            </a:custGeom>
            <a:solidFill>
              <a:srgbClr val="216A8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785" y="2233676"/>
            <a:ext cx="7851140" cy="368046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54965" marR="300990" indent="-342900">
              <a:lnSpc>
                <a:spcPts val="2810"/>
              </a:lnSpc>
              <a:spcBef>
                <a:spcPts val="250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2400" b="1">
                <a:latin typeface="Arial Narrow"/>
                <a:cs typeface="Arial Narrow"/>
              </a:rPr>
              <a:t>A</a:t>
            </a:r>
            <a:r>
              <a:rPr dirty="0" sz="2400" spc="-3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Predictive</a:t>
            </a:r>
            <a:r>
              <a:rPr dirty="0" sz="2400" spc="-3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Model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to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Help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Identify</a:t>
            </a:r>
            <a:r>
              <a:rPr dirty="0" sz="2400" spc="-3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Intimate</a:t>
            </a:r>
            <a:r>
              <a:rPr dirty="0" sz="2400" spc="-3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Partner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Violence </a:t>
            </a:r>
            <a:r>
              <a:rPr dirty="0" sz="2400" b="1">
                <a:latin typeface="Arial Narrow"/>
                <a:cs typeface="Arial Narrow"/>
              </a:rPr>
              <a:t>Using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Diagnoses</a:t>
            </a:r>
            <a:r>
              <a:rPr dirty="0" sz="2400" spc="-2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and</a:t>
            </a:r>
            <a:r>
              <a:rPr dirty="0" sz="2400" spc="-3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Phone</a:t>
            </a:r>
            <a:r>
              <a:rPr dirty="0" sz="2400" spc="-3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Calls.</a:t>
            </a:r>
            <a:r>
              <a:rPr dirty="0" sz="2400" spc="-3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(2011)</a:t>
            </a:r>
            <a:r>
              <a:rPr dirty="0" sz="2400" spc="-25" b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Am</a:t>
            </a:r>
            <a:r>
              <a:rPr dirty="0" sz="2400" spc="-30" b="1" i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J</a:t>
            </a:r>
            <a:r>
              <a:rPr dirty="0" sz="2400" spc="-25" b="1" i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Prev</a:t>
            </a:r>
            <a:r>
              <a:rPr dirty="0" sz="2400" spc="-25" b="1" i="1">
                <a:latin typeface="Arial Narrow"/>
                <a:cs typeface="Arial Narrow"/>
              </a:rPr>
              <a:t> Med</a:t>
            </a:r>
            <a:endParaRPr sz="2400">
              <a:latin typeface="Arial Narrow"/>
              <a:cs typeface="Arial Narrow"/>
            </a:endParaRPr>
          </a:p>
          <a:p>
            <a:pPr lvl="1" marL="755015" indent="-285750">
              <a:lnSpc>
                <a:spcPct val="100000"/>
              </a:lnSpc>
              <a:spcBef>
                <a:spcPts val="540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 i="1">
                <a:latin typeface="Arial Narrow"/>
                <a:cs typeface="Arial Narrow"/>
              </a:rPr>
              <a:t>Patterns</a:t>
            </a:r>
            <a:r>
              <a:rPr dirty="0" sz="2400" spc="-5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of</a:t>
            </a:r>
            <a:r>
              <a:rPr dirty="0" sz="2400" spc="-5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diagnosis</a:t>
            </a:r>
            <a:r>
              <a:rPr dirty="0" sz="2400" spc="-5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and</a:t>
            </a:r>
            <a:r>
              <a:rPr dirty="0" sz="2400" spc="-5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health</a:t>
            </a:r>
            <a:r>
              <a:rPr dirty="0" sz="2400" spc="-5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service</a:t>
            </a:r>
            <a:r>
              <a:rPr dirty="0" sz="2400" spc="-50" i="1">
                <a:latin typeface="Arial Narrow"/>
                <a:cs typeface="Arial Narrow"/>
              </a:rPr>
              <a:t> </a:t>
            </a:r>
            <a:r>
              <a:rPr dirty="0" sz="2400" spc="-10" i="1">
                <a:latin typeface="Arial Narrow"/>
                <a:cs typeface="Arial Narrow"/>
              </a:rPr>
              <a:t>utilization</a:t>
            </a:r>
            <a:endParaRPr sz="2400">
              <a:latin typeface="Arial Narrow"/>
              <a:cs typeface="Arial Narrow"/>
            </a:endParaRPr>
          </a:p>
          <a:p>
            <a:pPr lvl="1" marL="755015" indent="-285750">
              <a:lnSpc>
                <a:spcPct val="100000"/>
              </a:lnSpc>
              <a:spcBef>
                <a:spcPts val="505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 i="1">
                <a:latin typeface="Arial Narrow"/>
                <a:cs typeface="Arial Narrow"/>
              </a:rPr>
              <a:t>Clinical</a:t>
            </a:r>
            <a:r>
              <a:rPr dirty="0" sz="2400" spc="-55" i="1">
                <a:latin typeface="Arial Narrow"/>
                <a:cs typeface="Arial Narrow"/>
              </a:rPr>
              <a:t> </a:t>
            </a:r>
            <a:r>
              <a:rPr dirty="0" sz="2400" spc="-10" i="1">
                <a:latin typeface="Arial Narrow"/>
                <a:cs typeface="Arial Narrow"/>
              </a:rPr>
              <a:t>profile</a:t>
            </a:r>
            <a:endParaRPr sz="24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1405"/>
              </a:spcBef>
              <a:buFont typeface="Arial"/>
              <a:buChar char="■"/>
            </a:pPr>
            <a:endParaRPr sz="2400">
              <a:latin typeface="Arial Narrow"/>
              <a:cs typeface="Arial Narrow"/>
            </a:endParaRPr>
          </a:p>
          <a:p>
            <a:pPr marL="354965" marR="5080" indent="-342900">
              <a:lnSpc>
                <a:spcPct val="98800"/>
              </a:lnSpc>
              <a:spcBef>
                <a:spcPts val="5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2400" b="1">
                <a:latin typeface="Arial Narrow"/>
                <a:cs typeface="Arial Narrow"/>
              </a:rPr>
              <a:t>A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Description</a:t>
            </a:r>
            <a:r>
              <a:rPr dirty="0" sz="2400" spc="-5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of</a:t>
            </a:r>
            <a:r>
              <a:rPr dirty="0" sz="2400" spc="-5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Midlife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Women</a:t>
            </a:r>
            <a:r>
              <a:rPr dirty="0" sz="2400" spc="-5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Experiencing</a:t>
            </a:r>
            <a:r>
              <a:rPr dirty="0" sz="2400" spc="-5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Intimate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Partner </a:t>
            </a:r>
            <a:r>
              <a:rPr dirty="0" sz="2400" b="1">
                <a:latin typeface="Arial Narrow"/>
                <a:cs typeface="Arial Narrow"/>
              </a:rPr>
              <a:t>Violence</a:t>
            </a:r>
            <a:r>
              <a:rPr dirty="0" sz="2400" spc="-6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using</a:t>
            </a:r>
            <a:r>
              <a:rPr dirty="0" sz="2400" spc="-6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Electronic</a:t>
            </a:r>
            <a:r>
              <a:rPr dirty="0" sz="2400" spc="-5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Medical</a:t>
            </a:r>
            <a:r>
              <a:rPr dirty="0" sz="2400" spc="-5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Record</a:t>
            </a:r>
            <a:r>
              <a:rPr dirty="0" sz="2400" spc="-6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Information.</a:t>
            </a:r>
            <a:r>
              <a:rPr dirty="0" sz="2400" spc="-5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(2016)</a:t>
            </a:r>
            <a:r>
              <a:rPr dirty="0" sz="2400" spc="-35" b="1">
                <a:latin typeface="Arial Narrow"/>
                <a:cs typeface="Arial Narrow"/>
              </a:rPr>
              <a:t> </a:t>
            </a:r>
            <a:r>
              <a:rPr dirty="0" sz="2400" spc="-50" b="1" i="1">
                <a:latin typeface="Arial Narrow"/>
                <a:cs typeface="Arial Narrow"/>
              </a:rPr>
              <a:t>J </a:t>
            </a:r>
            <a:r>
              <a:rPr dirty="0" sz="2400" b="1" i="1">
                <a:latin typeface="Arial Narrow"/>
                <a:cs typeface="Arial Narrow"/>
              </a:rPr>
              <a:t>Womens</a:t>
            </a:r>
            <a:r>
              <a:rPr dirty="0" sz="2400" spc="-65" b="1" i="1">
                <a:latin typeface="Arial Narrow"/>
                <a:cs typeface="Arial Narrow"/>
              </a:rPr>
              <a:t> </a:t>
            </a:r>
            <a:r>
              <a:rPr dirty="0" sz="2400" spc="-10" b="1" i="1">
                <a:latin typeface="Arial Narrow"/>
                <a:cs typeface="Arial Narrow"/>
              </a:rPr>
              <a:t>Health.</a:t>
            </a:r>
            <a:endParaRPr sz="2400">
              <a:latin typeface="Arial Narrow"/>
              <a:cs typeface="Arial Narrow"/>
            </a:endParaRPr>
          </a:p>
          <a:p>
            <a:pPr lvl="1" marL="755015" indent="-285750">
              <a:lnSpc>
                <a:spcPct val="100000"/>
              </a:lnSpc>
              <a:spcBef>
                <a:spcPts val="620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 i="1">
                <a:latin typeface="Arial Narrow"/>
                <a:cs typeface="Arial Narrow"/>
              </a:rPr>
              <a:t>Patterns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of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diagnosis</a:t>
            </a:r>
            <a:r>
              <a:rPr dirty="0" sz="2400" spc="-3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for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spc="-10" i="1">
                <a:latin typeface="Arial Narrow"/>
                <a:cs typeface="Arial Narrow"/>
              </a:rPr>
              <a:t>mid-</a:t>
            </a:r>
            <a:r>
              <a:rPr dirty="0" sz="2400" i="1">
                <a:latin typeface="Arial Narrow"/>
                <a:cs typeface="Arial Narrow"/>
              </a:rPr>
              <a:t>life</a:t>
            </a:r>
            <a:r>
              <a:rPr dirty="0" sz="2400" spc="-3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and</a:t>
            </a:r>
            <a:r>
              <a:rPr dirty="0" sz="2400" spc="-3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older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women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with</a:t>
            </a:r>
            <a:r>
              <a:rPr dirty="0" sz="2400" spc="-30" i="1">
                <a:latin typeface="Arial Narrow"/>
                <a:cs typeface="Arial Narrow"/>
              </a:rPr>
              <a:t> </a:t>
            </a:r>
            <a:r>
              <a:rPr dirty="0" sz="2400" spc="-25" i="1">
                <a:latin typeface="Arial Narrow"/>
                <a:cs typeface="Arial Narrow"/>
              </a:rPr>
              <a:t>IPV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755775"/>
          </a:xfrm>
          <a:custGeom>
            <a:avLst/>
            <a:gdLst/>
            <a:ahLst/>
            <a:cxnLst/>
            <a:rect l="l" t="t" r="r" b="b"/>
            <a:pathLst>
              <a:path w="9144000" h="1755775">
                <a:moveTo>
                  <a:pt x="9144000" y="0"/>
                </a:moveTo>
                <a:lnTo>
                  <a:pt x="0" y="0"/>
                </a:lnTo>
                <a:lnTo>
                  <a:pt x="0" y="1755648"/>
                </a:lnTo>
                <a:lnTo>
                  <a:pt x="9144000" y="175564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07340" y="311911"/>
            <a:ext cx="8583930" cy="1108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/>
              <a:t>Contributions</a:t>
            </a:r>
            <a:r>
              <a:rPr dirty="0" sz="3900" spc="-75"/>
              <a:t> </a:t>
            </a:r>
            <a:r>
              <a:rPr dirty="0" sz="3900"/>
              <a:t>from</a:t>
            </a:r>
            <a:r>
              <a:rPr dirty="0" sz="3900" spc="-70"/>
              <a:t> </a:t>
            </a:r>
            <a:r>
              <a:rPr dirty="0" sz="3900"/>
              <a:t>Research</a:t>
            </a:r>
            <a:r>
              <a:rPr dirty="0" sz="3900" spc="-70"/>
              <a:t> </a:t>
            </a:r>
            <a:r>
              <a:rPr dirty="0" sz="3900" spc="-10"/>
              <a:t>Collaborations</a:t>
            </a:r>
            <a:endParaRPr sz="3900"/>
          </a:p>
          <a:p>
            <a:pPr marL="12700">
              <a:lnSpc>
                <a:spcPct val="100000"/>
              </a:lnSpc>
            </a:pPr>
            <a:r>
              <a:rPr dirty="0" sz="3200"/>
              <a:t>Learnings</a:t>
            </a:r>
            <a:r>
              <a:rPr dirty="0" sz="3200" spc="-60"/>
              <a:t> </a:t>
            </a:r>
            <a:r>
              <a:rPr dirty="0" sz="3200"/>
              <a:t>from</a:t>
            </a:r>
            <a:r>
              <a:rPr dirty="0" sz="3200" spc="-50"/>
              <a:t> </a:t>
            </a:r>
            <a:r>
              <a:rPr dirty="0" sz="3200"/>
              <a:t>EHR</a:t>
            </a:r>
            <a:r>
              <a:rPr dirty="0" sz="3200" spc="-50"/>
              <a:t> </a:t>
            </a:r>
            <a:r>
              <a:rPr dirty="0" sz="3200"/>
              <a:t>&amp;</a:t>
            </a:r>
            <a:r>
              <a:rPr dirty="0" sz="3200" spc="-50"/>
              <a:t> </a:t>
            </a:r>
            <a:r>
              <a:rPr dirty="0" sz="3200"/>
              <a:t>Call</a:t>
            </a:r>
            <a:r>
              <a:rPr dirty="0" sz="3200" spc="-60"/>
              <a:t> </a:t>
            </a:r>
            <a:r>
              <a:rPr dirty="0" sz="3200"/>
              <a:t>Center</a:t>
            </a:r>
            <a:r>
              <a:rPr dirty="0" sz="3200" spc="-50"/>
              <a:t> </a:t>
            </a:r>
            <a:r>
              <a:rPr dirty="0" sz="3200" spc="-20"/>
              <a:t>data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9087" y="6400800"/>
            <a:ext cx="237399" cy="21942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90524" y="6495059"/>
            <a:ext cx="212725" cy="125730"/>
          </a:xfrm>
          <a:custGeom>
            <a:avLst/>
            <a:gdLst/>
            <a:ahLst/>
            <a:cxnLst/>
            <a:rect l="l" t="t" r="r" b="b"/>
            <a:pathLst>
              <a:path w="212725" h="125729">
                <a:moveTo>
                  <a:pt x="184315" y="125171"/>
                </a:moveTo>
                <a:lnTo>
                  <a:pt x="172745" y="91300"/>
                </a:lnTo>
                <a:lnTo>
                  <a:pt x="166712" y="73621"/>
                </a:lnTo>
                <a:lnTo>
                  <a:pt x="148602" y="20612"/>
                </a:lnTo>
                <a:lnTo>
                  <a:pt x="145986" y="12966"/>
                </a:lnTo>
                <a:lnTo>
                  <a:pt x="145986" y="73621"/>
                </a:lnTo>
                <a:lnTo>
                  <a:pt x="110591" y="73621"/>
                </a:lnTo>
                <a:lnTo>
                  <a:pt x="128282" y="20612"/>
                </a:lnTo>
                <a:lnTo>
                  <a:pt x="145986" y="73621"/>
                </a:lnTo>
                <a:lnTo>
                  <a:pt x="145986" y="12966"/>
                </a:lnTo>
                <a:lnTo>
                  <a:pt x="141554" y="0"/>
                </a:lnTo>
                <a:lnTo>
                  <a:pt x="113538" y="0"/>
                </a:lnTo>
                <a:lnTo>
                  <a:pt x="79629" y="108966"/>
                </a:lnTo>
                <a:lnTo>
                  <a:pt x="41287" y="63322"/>
                </a:lnTo>
                <a:lnTo>
                  <a:pt x="44691" y="58902"/>
                </a:lnTo>
                <a:lnTo>
                  <a:pt x="89954" y="0"/>
                </a:lnTo>
                <a:lnTo>
                  <a:pt x="64884" y="0"/>
                </a:lnTo>
                <a:lnTo>
                  <a:pt x="20650" y="58902"/>
                </a:lnTo>
                <a:lnTo>
                  <a:pt x="20650" y="0"/>
                </a:lnTo>
                <a:lnTo>
                  <a:pt x="0" y="0"/>
                </a:lnTo>
                <a:lnTo>
                  <a:pt x="0" y="125171"/>
                </a:lnTo>
                <a:lnTo>
                  <a:pt x="20650" y="125171"/>
                </a:lnTo>
                <a:lnTo>
                  <a:pt x="20650" y="63322"/>
                </a:lnTo>
                <a:lnTo>
                  <a:pt x="64884" y="125171"/>
                </a:lnTo>
                <a:lnTo>
                  <a:pt x="92900" y="125171"/>
                </a:lnTo>
                <a:lnTo>
                  <a:pt x="97840" y="108966"/>
                </a:lnTo>
                <a:lnTo>
                  <a:pt x="103225" y="91300"/>
                </a:lnTo>
                <a:lnTo>
                  <a:pt x="148932" y="91300"/>
                </a:lnTo>
                <a:lnTo>
                  <a:pt x="162204" y="125171"/>
                </a:lnTo>
                <a:lnTo>
                  <a:pt x="184315" y="125171"/>
                </a:lnTo>
                <a:close/>
              </a:path>
              <a:path w="212725" h="125729">
                <a:moveTo>
                  <a:pt x="212331" y="0"/>
                </a:moveTo>
                <a:lnTo>
                  <a:pt x="190220" y="0"/>
                </a:lnTo>
                <a:lnTo>
                  <a:pt x="190220" y="125171"/>
                </a:lnTo>
                <a:lnTo>
                  <a:pt x="212331" y="125171"/>
                </a:lnTo>
                <a:lnTo>
                  <a:pt x="212331" y="0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0183" y="6495048"/>
            <a:ext cx="350937" cy="1251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221765" y="6495048"/>
            <a:ext cx="370205" cy="125730"/>
            <a:chOff x="8221765" y="6495048"/>
            <a:chExt cx="370205" cy="1257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8145" y="6495048"/>
              <a:ext cx="73726" cy="1251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21765" y="6495048"/>
              <a:ext cx="286385" cy="125730"/>
            </a:xfrm>
            <a:custGeom>
              <a:avLst/>
              <a:gdLst/>
              <a:ahLst/>
              <a:cxnLst/>
              <a:rect l="l" t="t" r="r" b="b"/>
              <a:pathLst>
                <a:path w="286384" h="125729">
                  <a:moveTo>
                    <a:pt x="69769" y="0"/>
                  </a:moveTo>
                  <a:lnTo>
                    <a:pt x="0" y="0"/>
                  </a:lnTo>
                  <a:lnTo>
                    <a:pt x="0" y="125172"/>
                  </a:lnTo>
                  <a:lnTo>
                    <a:pt x="108143" y="125172"/>
                  </a:lnTo>
                  <a:lnTo>
                    <a:pt x="108143" y="107787"/>
                  </a:lnTo>
                  <a:lnTo>
                    <a:pt x="24419" y="107787"/>
                  </a:lnTo>
                  <a:lnTo>
                    <a:pt x="24419" y="73017"/>
                  </a:lnTo>
                  <a:lnTo>
                    <a:pt x="62792" y="73017"/>
                  </a:lnTo>
                  <a:lnTo>
                    <a:pt x="62792" y="52155"/>
                  </a:lnTo>
                  <a:lnTo>
                    <a:pt x="24419" y="52155"/>
                  </a:lnTo>
                  <a:lnTo>
                    <a:pt x="24419" y="17385"/>
                  </a:lnTo>
                  <a:lnTo>
                    <a:pt x="69769" y="17385"/>
                  </a:lnTo>
                  <a:lnTo>
                    <a:pt x="69769" y="0"/>
                  </a:lnTo>
                  <a:close/>
                </a:path>
                <a:path w="286384" h="125729">
                  <a:moveTo>
                    <a:pt x="134307" y="31292"/>
                  </a:moveTo>
                  <a:lnTo>
                    <a:pt x="108143" y="31292"/>
                  </a:lnTo>
                  <a:lnTo>
                    <a:pt x="160470" y="125172"/>
                  </a:lnTo>
                  <a:lnTo>
                    <a:pt x="188379" y="125172"/>
                  </a:lnTo>
                  <a:lnTo>
                    <a:pt x="188379" y="97356"/>
                  </a:lnTo>
                  <a:lnTo>
                    <a:pt x="167448" y="97356"/>
                  </a:lnTo>
                  <a:lnTo>
                    <a:pt x="134307" y="31292"/>
                  </a:lnTo>
                  <a:close/>
                </a:path>
                <a:path w="286384" h="125729">
                  <a:moveTo>
                    <a:pt x="247684" y="17385"/>
                  </a:moveTo>
                  <a:lnTo>
                    <a:pt x="226752" y="17385"/>
                  </a:lnTo>
                  <a:lnTo>
                    <a:pt x="226752" y="125172"/>
                  </a:lnTo>
                  <a:lnTo>
                    <a:pt x="247684" y="125172"/>
                  </a:lnTo>
                  <a:lnTo>
                    <a:pt x="247684" y="17385"/>
                  </a:lnTo>
                  <a:close/>
                </a:path>
                <a:path w="286384" h="125729">
                  <a:moveTo>
                    <a:pt x="118609" y="0"/>
                  </a:moveTo>
                  <a:lnTo>
                    <a:pt x="90700" y="0"/>
                  </a:lnTo>
                  <a:lnTo>
                    <a:pt x="90700" y="107787"/>
                  </a:lnTo>
                  <a:lnTo>
                    <a:pt x="108143" y="107787"/>
                  </a:lnTo>
                  <a:lnTo>
                    <a:pt x="108143" y="31292"/>
                  </a:lnTo>
                  <a:lnTo>
                    <a:pt x="134307" y="31292"/>
                  </a:lnTo>
                  <a:lnTo>
                    <a:pt x="118609" y="0"/>
                  </a:lnTo>
                  <a:close/>
                </a:path>
                <a:path w="286384" h="125729">
                  <a:moveTo>
                    <a:pt x="286057" y="0"/>
                  </a:moveTo>
                  <a:lnTo>
                    <a:pt x="167448" y="0"/>
                  </a:lnTo>
                  <a:lnTo>
                    <a:pt x="167448" y="97356"/>
                  </a:lnTo>
                  <a:lnTo>
                    <a:pt x="188379" y="97356"/>
                  </a:lnTo>
                  <a:lnTo>
                    <a:pt x="188379" y="17385"/>
                  </a:lnTo>
                  <a:lnTo>
                    <a:pt x="286057" y="17385"/>
                  </a:lnTo>
                  <a:lnTo>
                    <a:pt x="286057" y="0"/>
                  </a:lnTo>
                  <a:close/>
                </a:path>
              </a:pathLst>
            </a:custGeom>
            <a:solidFill>
              <a:srgbClr val="216A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655547" y="6495048"/>
            <a:ext cx="177165" cy="125730"/>
          </a:xfrm>
          <a:custGeom>
            <a:avLst/>
            <a:gdLst/>
            <a:ahLst/>
            <a:cxnLst/>
            <a:rect l="l" t="t" r="r" b="b"/>
            <a:pathLst>
              <a:path w="177165" h="125729">
                <a:moveTo>
                  <a:pt x="69388" y="0"/>
                </a:moveTo>
                <a:lnTo>
                  <a:pt x="0" y="0"/>
                </a:lnTo>
                <a:lnTo>
                  <a:pt x="0" y="125172"/>
                </a:lnTo>
                <a:lnTo>
                  <a:pt x="111022" y="125172"/>
                </a:lnTo>
                <a:lnTo>
                  <a:pt x="111022" y="107787"/>
                </a:lnTo>
                <a:lnTo>
                  <a:pt x="24286" y="107787"/>
                </a:lnTo>
                <a:lnTo>
                  <a:pt x="24286" y="73017"/>
                </a:lnTo>
                <a:lnTo>
                  <a:pt x="62449" y="73017"/>
                </a:lnTo>
                <a:lnTo>
                  <a:pt x="62449" y="52155"/>
                </a:lnTo>
                <a:lnTo>
                  <a:pt x="24286" y="52155"/>
                </a:lnTo>
                <a:lnTo>
                  <a:pt x="24286" y="17385"/>
                </a:lnTo>
                <a:lnTo>
                  <a:pt x="69388" y="17385"/>
                </a:lnTo>
                <a:lnTo>
                  <a:pt x="69388" y="0"/>
                </a:lnTo>
                <a:close/>
              </a:path>
              <a:path w="177165" h="125729">
                <a:moveTo>
                  <a:pt x="147668" y="73017"/>
                </a:moveTo>
                <a:lnTo>
                  <a:pt x="121431" y="73017"/>
                </a:lnTo>
                <a:lnTo>
                  <a:pt x="130700" y="87033"/>
                </a:lnTo>
                <a:lnTo>
                  <a:pt x="140946" y="104310"/>
                </a:lnTo>
                <a:lnTo>
                  <a:pt x="149241" y="118979"/>
                </a:lnTo>
                <a:lnTo>
                  <a:pt x="152656" y="125172"/>
                </a:lnTo>
                <a:lnTo>
                  <a:pt x="176942" y="125172"/>
                </a:lnTo>
                <a:lnTo>
                  <a:pt x="147668" y="73017"/>
                </a:lnTo>
                <a:close/>
              </a:path>
              <a:path w="177165" h="125729">
                <a:moveTo>
                  <a:pt x="124900" y="0"/>
                </a:moveTo>
                <a:lnTo>
                  <a:pt x="90205" y="0"/>
                </a:lnTo>
                <a:lnTo>
                  <a:pt x="90205" y="107787"/>
                </a:lnTo>
                <a:lnTo>
                  <a:pt x="111022" y="107787"/>
                </a:lnTo>
                <a:lnTo>
                  <a:pt x="111022" y="73017"/>
                </a:lnTo>
                <a:lnTo>
                  <a:pt x="147668" y="73017"/>
                </a:lnTo>
                <a:lnTo>
                  <a:pt x="145717" y="69540"/>
                </a:lnTo>
                <a:lnTo>
                  <a:pt x="152656" y="69540"/>
                </a:lnTo>
                <a:lnTo>
                  <a:pt x="156126" y="66062"/>
                </a:lnTo>
                <a:lnTo>
                  <a:pt x="163064" y="62585"/>
                </a:lnTo>
                <a:lnTo>
                  <a:pt x="167618" y="57261"/>
                </a:lnTo>
                <a:lnTo>
                  <a:pt x="170397" y="52155"/>
                </a:lnTo>
                <a:lnTo>
                  <a:pt x="111022" y="52155"/>
                </a:lnTo>
                <a:lnTo>
                  <a:pt x="111022" y="17385"/>
                </a:lnTo>
                <a:lnTo>
                  <a:pt x="169398" y="17385"/>
                </a:lnTo>
                <a:lnTo>
                  <a:pt x="167618" y="14233"/>
                </a:lnTo>
                <a:lnTo>
                  <a:pt x="163064" y="10430"/>
                </a:lnTo>
                <a:lnTo>
                  <a:pt x="155149" y="5866"/>
                </a:lnTo>
                <a:lnTo>
                  <a:pt x="146584" y="2607"/>
                </a:lnTo>
                <a:lnTo>
                  <a:pt x="136718" y="651"/>
                </a:lnTo>
                <a:lnTo>
                  <a:pt x="124900" y="0"/>
                </a:lnTo>
                <a:close/>
              </a:path>
              <a:path w="177165" h="125729">
                <a:moveTo>
                  <a:pt x="169398" y="17385"/>
                </a:moveTo>
                <a:lnTo>
                  <a:pt x="128370" y="17385"/>
                </a:lnTo>
                <a:lnTo>
                  <a:pt x="139483" y="18634"/>
                </a:lnTo>
                <a:lnTo>
                  <a:pt x="147018" y="22165"/>
                </a:lnTo>
                <a:lnTo>
                  <a:pt x="151301" y="27652"/>
                </a:lnTo>
                <a:lnTo>
                  <a:pt x="152656" y="34770"/>
                </a:lnTo>
                <a:lnTo>
                  <a:pt x="151301" y="43353"/>
                </a:lnTo>
                <a:lnTo>
                  <a:pt x="147018" y="48677"/>
                </a:lnTo>
                <a:lnTo>
                  <a:pt x="139483" y="51394"/>
                </a:lnTo>
                <a:lnTo>
                  <a:pt x="128370" y="52155"/>
                </a:lnTo>
                <a:lnTo>
                  <a:pt x="170397" y="52155"/>
                </a:lnTo>
                <a:lnTo>
                  <a:pt x="170811" y="51394"/>
                </a:lnTo>
                <a:lnTo>
                  <a:pt x="171569" y="48677"/>
                </a:lnTo>
                <a:lnTo>
                  <a:pt x="172822" y="44005"/>
                </a:lnTo>
                <a:lnTo>
                  <a:pt x="173473" y="34770"/>
                </a:lnTo>
                <a:lnTo>
                  <a:pt x="172872" y="27652"/>
                </a:lnTo>
                <a:lnTo>
                  <a:pt x="172822" y="27055"/>
                </a:lnTo>
                <a:lnTo>
                  <a:pt x="170870" y="19992"/>
                </a:lnTo>
                <a:lnTo>
                  <a:pt x="16939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13455" y="6495048"/>
            <a:ext cx="178435" cy="125730"/>
          </a:xfrm>
          <a:custGeom>
            <a:avLst/>
            <a:gdLst/>
            <a:ahLst/>
            <a:cxnLst/>
            <a:rect l="l" t="t" r="r" b="b"/>
            <a:pathLst>
              <a:path w="178434" h="125729">
                <a:moveTo>
                  <a:pt x="69968" y="0"/>
                </a:moveTo>
                <a:lnTo>
                  <a:pt x="0" y="0"/>
                </a:lnTo>
                <a:lnTo>
                  <a:pt x="0" y="125172"/>
                </a:lnTo>
                <a:lnTo>
                  <a:pt x="111949" y="125172"/>
                </a:lnTo>
                <a:lnTo>
                  <a:pt x="111949" y="107787"/>
                </a:lnTo>
                <a:lnTo>
                  <a:pt x="20990" y="107787"/>
                </a:lnTo>
                <a:lnTo>
                  <a:pt x="20990" y="73017"/>
                </a:lnTo>
                <a:lnTo>
                  <a:pt x="59472" y="73017"/>
                </a:lnTo>
                <a:lnTo>
                  <a:pt x="59472" y="52155"/>
                </a:lnTo>
                <a:lnTo>
                  <a:pt x="20990" y="52155"/>
                </a:lnTo>
                <a:lnTo>
                  <a:pt x="20990" y="17385"/>
                </a:lnTo>
                <a:lnTo>
                  <a:pt x="69968" y="17385"/>
                </a:lnTo>
                <a:lnTo>
                  <a:pt x="69968" y="0"/>
                </a:lnTo>
                <a:close/>
              </a:path>
              <a:path w="178434" h="125729">
                <a:moveTo>
                  <a:pt x="145621" y="73017"/>
                </a:moveTo>
                <a:lnTo>
                  <a:pt x="122444" y="73017"/>
                </a:lnTo>
                <a:lnTo>
                  <a:pt x="131791" y="87033"/>
                </a:lnTo>
                <a:lnTo>
                  <a:pt x="142123" y="104310"/>
                </a:lnTo>
                <a:lnTo>
                  <a:pt x="150486" y="118979"/>
                </a:lnTo>
                <a:lnTo>
                  <a:pt x="153930" y="125172"/>
                </a:lnTo>
                <a:lnTo>
                  <a:pt x="178418" y="125172"/>
                </a:lnTo>
                <a:lnTo>
                  <a:pt x="145621" y="73017"/>
                </a:lnTo>
                <a:close/>
              </a:path>
              <a:path w="178434" h="125729">
                <a:moveTo>
                  <a:pt x="125942" y="0"/>
                </a:moveTo>
                <a:lnTo>
                  <a:pt x="87459" y="0"/>
                </a:lnTo>
                <a:lnTo>
                  <a:pt x="87459" y="107787"/>
                </a:lnTo>
                <a:lnTo>
                  <a:pt x="111949" y="107787"/>
                </a:lnTo>
                <a:lnTo>
                  <a:pt x="111949" y="73017"/>
                </a:lnTo>
                <a:lnTo>
                  <a:pt x="145621" y="73017"/>
                </a:lnTo>
                <a:lnTo>
                  <a:pt x="143435" y="69540"/>
                </a:lnTo>
                <a:lnTo>
                  <a:pt x="150431" y="69540"/>
                </a:lnTo>
                <a:lnTo>
                  <a:pt x="157427" y="66062"/>
                </a:lnTo>
                <a:lnTo>
                  <a:pt x="160926" y="62585"/>
                </a:lnTo>
                <a:lnTo>
                  <a:pt x="166064" y="57261"/>
                </a:lnTo>
                <a:lnTo>
                  <a:pt x="169894" y="52155"/>
                </a:lnTo>
                <a:lnTo>
                  <a:pt x="111949" y="52155"/>
                </a:lnTo>
                <a:lnTo>
                  <a:pt x="111949" y="17385"/>
                </a:lnTo>
                <a:lnTo>
                  <a:pt x="168517" y="17385"/>
                </a:lnTo>
                <a:lnTo>
                  <a:pt x="166064" y="14233"/>
                </a:lnTo>
                <a:lnTo>
                  <a:pt x="160926" y="10430"/>
                </a:lnTo>
                <a:lnTo>
                  <a:pt x="154968" y="5866"/>
                </a:lnTo>
                <a:lnTo>
                  <a:pt x="147370" y="2607"/>
                </a:lnTo>
                <a:lnTo>
                  <a:pt x="137804" y="651"/>
                </a:lnTo>
                <a:lnTo>
                  <a:pt x="125942" y="0"/>
                </a:lnTo>
                <a:close/>
              </a:path>
              <a:path w="178434" h="125729">
                <a:moveTo>
                  <a:pt x="168517" y="17385"/>
                </a:moveTo>
                <a:lnTo>
                  <a:pt x="129440" y="17385"/>
                </a:lnTo>
                <a:lnTo>
                  <a:pt x="140100" y="18634"/>
                </a:lnTo>
                <a:lnTo>
                  <a:pt x="146495" y="22165"/>
                </a:lnTo>
                <a:lnTo>
                  <a:pt x="149611" y="27652"/>
                </a:lnTo>
                <a:lnTo>
                  <a:pt x="150431" y="34770"/>
                </a:lnTo>
                <a:lnTo>
                  <a:pt x="149611" y="43353"/>
                </a:lnTo>
                <a:lnTo>
                  <a:pt x="146495" y="48677"/>
                </a:lnTo>
                <a:lnTo>
                  <a:pt x="140100" y="51394"/>
                </a:lnTo>
                <a:lnTo>
                  <a:pt x="129440" y="52155"/>
                </a:lnTo>
                <a:lnTo>
                  <a:pt x="169894" y="52155"/>
                </a:lnTo>
                <a:lnTo>
                  <a:pt x="170465" y="51394"/>
                </a:lnTo>
                <a:lnTo>
                  <a:pt x="171682" y="48677"/>
                </a:lnTo>
                <a:lnTo>
                  <a:pt x="173717" y="44005"/>
                </a:lnTo>
                <a:lnTo>
                  <a:pt x="174919" y="34770"/>
                </a:lnTo>
                <a:lnTo>
                  <a:pt x="173810" y="27652"/>
                </a:lnTo>
                <a:lnTo>
                  <a:pt x="173717" y="27055"/>
                </a:lnTo>
                <a:lnTo>
                  <a:pt x="170546" y="19992"/>
                </a:lnTo>
                <a:lnTo>
                  <a:pt x="168517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56752" y="6495048"/>
            <a:ext cx="86995" cy="125730"/>
          </a:xfrm>
          <a:custGeom>
            <a:avLst/>
            <a:gdLst/>
            <a:ahLst/>
            <a:cxnLst/>
            <a:rect l="l" t="t" r="r" b="b"/>
            <a:pathLst>
              <a:path w="86995" h="125729">
                <a:moveTo>
                  <a:pt x="38279" y="0"/>
                </a:moveTo>
                <a:lnTo>
                  <a:pt x="0" y="0"/>
                </a:lnTo>
                <a:lnTo>
                  <a:pt x="0" y="125172"/>
                </a:lnTo>
                <a:lnTo>
                  <a:pt x="24359" y="125172"/>
                </a:lnTo>
                <a:lnTo>
                  <a:pt x="24359" y="73017"/>
                </a:lnTo>
                <a:lnTo>
                  <a:pt x="38279" y="73017"/>
                </a:lnTo>
                <a:lnTo>
                  <a:pt x="50077" y="72365"/>
                </a:lnTo>
                <a:lnTo>
                  <a:pt x="59593" y="70409"/>
                </a:lnTo>
                <a:lnTo>
                  <a:pt x="67151" y="67149"/>
                </a:lnTo>
                <a:lnTo>
                  <a:pt x="73078" y="62585"/>
                </a:lnTo>
                <a:lnTo>
                  <a:pt x="78189" y="58783"/>
                </a:lnTo>
                <a:lnTo>
                  <a:pt x="80628" y="55632"/>
                </a:lnTo>
                <a:lnTo>
                  <a:pt x="24359" y="55632"/>
                </a:lnTo>
                <a:lnTo>
                  <a:pt x="24359" y="17385"/>
                </a:lnTo>
                <a:lnTo>
                  <a:pt x="80438" y="17385"/>
                </a:lnTo>
                <a:lnTo>
                  <a:pt x="78189" y="14287"/>
                </a:lnTo>
                <a:lnTo>
                  <a:pt x="73078" y="10430"/>
                </a:lnTo>
                <a:lnTo>
                  <a:pt x="67151" y="5866"/>
                </a:lnTo>
                <a:lnTo>
                  <a:pt x="59593" y="2607"/>
                </a:lnTo>
                <a:lnTo>
                  <a:pt x="50077" y="651"/>
                </a:lnTo>
                <a:lnTo>
                  <a:pt x="38279" y="0"/>
                </a:lnTo>
                <a:close/>
              </a:path>
              <a:path w="86995" h="125729">
                <a:moveTo>
                  <a:pt x="80438" y="17385"/>
                </a:moveTo>
                <a:lnTo>
                  <a:pt x="41758" y="17385"/>
                </a:lnTo>
                <a:lnTo>
                  <a:pt x="52361" y="18688"/>
                </a:lnTo>
                <a:lnTo>
                  <a:pt x="58722" y="22600"/>
                </a:lnTo>
                <a:lnTo>
                  <a:pt x="61822" y="29119"/>
                </a:lnTo>
                <a:lnTo>
                  <a:pt x="62637" y="38247"/>
                </a:lnTo>
                <a:lnTo>
                  <a:pt x="61332" y="45364"/>
                </a:lnTo>
                <a:lnTo>
                  <a:pt x="57417" y="50851"/>
                </a:lnTo>
                <a:lnTo>
                  <a:pt x="50893" y="54382"/>
                </a:lnTo>
                <a:lnTo>
                  <a:pt x="41758" y="55632"/>
                </a:lnTo>
                <a:lnTo>
                  <a:pt x="80628" y="55632"/>
                </a:lnTo>
                <a:lnTo>
                  <a:pt x="82647" y="53024"/>
                </a:lnTo>
                <a:lnTo>
                  <a:pt x="85801" y="45961"/>
                </a:lnTo>
                <a:lnTo>
                  <a:pt x="86997" y="38247"/>
                </a:lnTo>
                <a:lnTo>
                  <a:pt x="85874" y="29119"/>
                </a:lnTo>
                <a:lnTo>
                  <a:pt x="85801" y="28522"/>
                </a:lnTo>
                <a:lnTo>
                  <a:pt x="82647" y="20426"/>
                </a:lnTo>
                <a:lnTo>
                  <a:pt x="8043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19086" y="6492101"/>
            <a:ext cx="81280" cy="128270"/>
          </a:xfrm>
          <a:custGeom>
            <a:avLst/>
            <a:gdLst/>
            <a:ahLst/>
            <a:cxnLst/>
            <a:rect l="l" t="t" r="r" b="b"/>
            <a:pathLst>
              <a:path w="81279" h="128270">
                <a:moveTo>
                  <a:pt x="0" y="103879"/>
                </a:moveTo>
                <a:lnTo>
                  <a:pt x="0" y="121193"/>
                </a:lnTo>
                <a:lnTo>
                  <a:pt x="6446" y="125197"/>
                </a:lnTo>
                <a:lnTo>
                  <a:pt x="14545" y="127253"/>
                </a:lnTo>
                <a:lnTo>
                  <a:pt x="24556" y="128118"/>
                </a:lnTo>
                <a:lnTo>
                  <a:pt x="31734" y="128118"/>
                </a:lnTo>
                <a:lnTo>
                  <a:pt x="53912" y="125197"/>
                </a:lnTo>
                <a:lnTo>
                  <a:pt x="54217" y="125197"/>
                </a:lnTo>
                <a:lnTo>
                  <a:pt x="69639" y="117297"/>
                </a:lnTo>
                <a:lnTo>
                  <a:pt x="74735" y="110804"/>
                </a:lnTo>
                <a:lnTo>
                  <a:pt x="35260" y="110804"/>
                </a:lnTo>
                <a:lnTo>
                  <a:pt x="24792" y="110209"/>
                </a:lnTo>
                <a:lnTo>
                  <a:pt x="14986" y="108641"/>
                </a:lnTo>
                <a:lnTo>
                  <a:pt x="6501" y="106422"/>
                </a:lnTo>
                <a:lnTo>
                  <a:pt x="0" y="103879"/>
                </a:lnTo>
                <a:close/>
              </a:path>
              <a:path w="81279" h="128270">
                <a:moveTo>
                  <a:pt x="45839" y="0"/>
                </a:moveTo>
                <a:lnTo>
                  <a:pt x="26776" y="3029"/>
                </a:lnTo>
                <a:lnTo>
                  <a:pt x="12341" y="11253"/>
                </a:lnTo>
                <a:lnTo>
                  <a:pt x="3195" y="23373"/>
                </a:lnTo>
                <a:lnTo>
                  <a:pt x="0" y="38089"/>
                </a:lnTo>
                <a:lnTo>
                  <a:pt x="2534" y="49830"/>
                </a:lnTo>
                <a:lnTo>
                  <a:pt x="9696" y="59298"/>
                </a:lnTo>
                <a:lnTo>
                  <a:pt x="20825" y="66818"/>
                </a:lnTo>
                <a:lnTo>
                  <a:pt x="46554" y="77423"/>
                </a:lnTo>
                <a:lnTo>
                  <a:pt x="54212" y="81805"/>
                </a:lnTo>
                <a:lnTo>
                  <a:pt x="58565" y="86837"/>
                </a:lnTo>
                <a:lnTo>
                  <a:pt x="59942" y="93492"/>
                </a:lnTo>
                <a:lnTo>
                  <a:pt x="58069" y="100579"/>
                </a:lnTo>
                <a:lnTo>
                  <a:pt x="52890" y="106043"/>
                </a:lnTo>
                <a:lnTo>
                  <a:pt x="45067" y="109560"/>
                </a:lnTo>
                <a:lnTo>
                  <a:pt x="35260" y="110804"/>
                </a:lnTo>
                <a:lnTo>
                  <a:pt x="74735" y="110804"/>
                </a:lnTo>
                <a:lnTo>
                  <a:pt x="78344" y="106206"/>
                </a:lnTo>
                <a:lnTo>
                  <a:pt x="81099" y="93492"/>
                </a:lnTo>
                <a:lnTo>
                  <a:pt x="79116" y="79749"/>
                </a:lnTo>
                <a:lnTo>
                  <a:pt x="73165" y="69253"/>
                </a:lnTo>
                <a:lnTo>
                  <a:pt x="63248" y="61354"/>
                </a:lnTo>
                <a:lnTo>
                  <a:pt x="49364" y="55402"/>
                </a:lnTo>
                <a:lnTo>
                  <a:pt x="37519" y="50695"/>
                </a:lnTo>
                <a:lnTo>
                  <a:pt x="28649" y="46313"/>
                </a:lnTo>
                <a:lnTo>
                  <a:pt x="23085" y="41281"/>
                </a:lnTo>
                <a:lnTo>
                  <a:pt x="21156" y="34626"/>
                </a:lnTo>
                <a:lnTo>
                  <a:pt x="23030" y="28999"/>
                </a:lnTo>
                <a:lnTo>
                  <a:pt x="28208" y="23373"/>
                </a:lnTo>
                <a:lnTo>
                  <a:pt x="36032" y="19045"/>
                </a:lnTo>
                <a:lnTo>
                  <a:pt x="45839" y="17313"/>
                </a:lnTo>
                <a:lnTo>
                  <a:pt x="74047" y="17313"/>
                </a:lnTo>
                <a:lnTo>
                  <a:pt x="74047" y="6925"/>
                </a:lnTo>
                <a:lnTo>
                  <a:pt x="68152" y="4382"/>
                </a:lnTo>
                <a:lnTo>
                  <a:pt x="61265" y="2164"/>
                </a:lnTo>
                <a:lnTo>
                  <a:pt x="53717" y="595"/>
                </a:lnTo>
                <a:lnTo>
                  <a:pt x="45839" y="0"/>
                </a:lnTo>
                <a:close/>
              </a:path>
              <a:path w="81279" h="128270">
                <a:moveTo>
                  <a:pt x="74047" y="17313"/>
                </a:moveTo>
                <a:lnTo>
                  <a:pt x="45839" y="17313"/>
                </a:lnTo>
                <a:lnTo>
                  <a:pt x="53717" y="17908"/>
                </a:lnTo>
                <a:lnTo>
                  <a:pt x="61265" y="19477"/>
                </a:lnTo>
                <a:lnTo>
                  <a:pt x="68152" y="21696"/>
                </a:lnTo>
                <a:lnTo>
                  <a:pt x="74047" y="24239"/>
                </a:lnTo>
                <a:lnTo>
                  <a:pt x="74047" y="17313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05141" y="65716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8310" y="0"/>
                </a:moveTo>
                <a:lnTo>
                  <a:pt x="17915" y="2429"/>
                </a:lnTo>
                <a:lnTo>
                  <a:pt x="8847" y="8835"/>
                </a:lnTo>
                <a:lnTo>
                  <a:pt x="2432" y="17892"/>
                </a:lnTo>
                <a:lnTo>
                  <a:pt x="0" y="28274"/>
                </a:lnTo>
                <a:lnTo>
                  <a:pt x="2432" y="38103"/>
                </a:lnTo>
                <a:lnTo>
                  <a:pt x="8847" y="45945"/>
                </a:lnTo>
                <a:lnTo>
                  <a:pt x="17915" y="51136"/>
                </a:lnTo>
                <a:lnTo>
                  <a:pt x="28310" y="53013"/>
                </a:lnTo>
                <a:lnTo>
                  <a:pt x="38153" y="51136"/>
                </a:lnTo>
                <a:lnTo>
                  <a:pt x="40657" y="49480"/>
                </a:lnTo>
                <a:lnTo>
                  <a:pt x="28310" y="49480"/>
                </a:lnTo>
                <a:lnTo>
                  <a:pt x="19021" y="47658"/>
                </a:lnTo>
                <a:lnTo>
                  <a:pt x="12385" y="42853"/>
                </a:lnTo>
                <a:lnTo>
                  <a:pt x="8404" y="36060"/>
                </a:lnTo>
                <a:lnTo>
                  <a:pt x="7077" y="28274"/>
                </a:lnTo>
                <a:lnTo>
                  <a:pt x="8404" y="18996"/>
                </a:lnTo>
                <a:lnTo>
                  <a:pt x="12385" y="12370"/>
                </a:lnTo>
                <a:lnTo>
                  <a:pt x="19021" y="8394"/>
                </a:lnTo>
                <a:lnTo>
                  <a:pt x="28310" y="7068"/>
                </a:lnTo>
                <a:lnTo>
                  <a:pt x="43839" y="7068"/>
                </a:lnTo>
                <a:lnTo>
                  <a:pt x="38153" y="2429"/>
                </a:lnTo>
                <a:lnTo>
                  <a:pt x="28310" y="0"/>
                </a:lnTo>
                <a:close/>
              </a:path>
              <a:path w="53340" h="53340">
                <a:moveTo>
                  <a:pt x="43839" y="7068"/>
                </a:moveTo>
                <a:lnTo>
                  <a:pt x="28310" y="7068"/>
                </a:lnTo>
                <a:lnTo>
                  <a:pt x="36107" y="8394"/>
                </a:lnTo>
                <a:lnTo>
                  <a:pt x="42908" y="12370"/>
                </a:lnTo>
                <a:lnTo>
                  <a:pt x="47719" y="18996"/>
                </a:lnTo>
                <a:lnTo>
                  <a:pt x="49543" y="28274"/>
                </a:lnTo>
                <a:lnTo>
                  <a:pt x="47719" y="36060"/>
                </a:lnTo>
                <a:lnTo>
                  <a:pt x="42908" y="42853"/>
                </a:lnTo>
                <a:lnTo>
                  <a:pt x="36107" y="47658"/>
                </a:lnTo>
                <a:lnTo>
                  <a:pt x="28310" y="49480"/>
                </a:lnTo>
                <a:lnTo>
                  <a:pt x="40657" y="49480"/>
                </a:lnTo>
                <a:lnTo>
                  <a:pt x="46005" y="45945"/>
                </a:lnTo>
                <a:lnTo>
                  <a:pt x="51203" y="38103"/>
                </a:lnTo>
                <a:lnTo>
                  <a:pt x="53083" y="28274"/>
                </a:lnTo>
                <a:lnTo>
                  <a:pt x="51203" y="17892"/>
                </a:lnTo>
                <a:lnTo>
                  <a:pt x="46005" y="8835"/>
                </a:lnTo>
                <a:lnTo>
                  <a:pt x="43839" y="7068"/>
                </a:lnTo>
                <a:close/>
              </a:path>
              <a:path w="53340" h="53340">
                <a:moveTo>
                  <a:pt x="38928" y="14137"/>
                </a:moveTo>
                <a:lnTo>
                  <a:pt x="17694" y="14137"/>
                </a:lnTo>
                <a:lnTo>
                  <a:pt x="17694" y="42411"/>
                </a:lnTo>
                <a:lnTo>
                  <a:pt x="21233" y="42411"/>
                </a:lnTo>
                <a:lnTo>
                  <a:pt x="21233" y="28274"/>
                </a:lnTo>
                <a:lnTo>
                  <a:pt x="35388" y="28274"/>
                </a:lnTo>
                <a:lnTo>
                  <a:pt x="38928" y="24739"/>
                </a:lnTo>
                <a:lnTo>
                  <a:pt x="21233" y="24739"/>
                </a:lnTo>
                <a:lnTo>
                  <a:pt x="21233" y="17672"/>
                </a:lnTo>
                <a:lnTo>
                  <a:pt x="38928" y="17672"/>
                </a:lnTo>
                <a:lnTo>
                  <a:pt x="38928" y="14137"/>
                </a:lnTo>
                <a:close/>
              </a:path>
              <a:path w="53340" h="53340">
                <a:moveTo>
                  <a:pt x="31850" y="28274"/>
                </a:moveTo>
                <a:lnTo>
                  <a:pt x="28310" y="28274"/>
                </a:lnTo>
                <a:lnTo>
                  <a:pt x="35388" y="42411"/>
                </a:lnTo>
                <a:lnTo>
                  <a:pt x="38928" y="42411"/>
                </a:lnTo>
                <a:lnTo>
                  <a:pt x="31850" y="28274"/>
                </a:lnTo>
                <a:close/>
              </a:path>
              <a:path w="53340" h="53340">
                <a:moveTo>
                  <a:pt x="38928" y="17672"/>
                </a:moveTo>
                <a:lnTo>
                  <a:pt x="35388" y="17672"/>
                </a:lnTo>
                <a:lnTo>
                  <a:pt x="35388" y="24739"/>
                </a:lnTo>
                <a:lnTo>
                  <a:pt x="38928" y="24739"/>
                </a:lnTo>
                <a:lnTo>
                  <a:pt x="38928" y="17672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5940" y="6492747"/>
            <a:ext cx="50349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©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2018,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The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Permanente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Medical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Group,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Inc.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All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rights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reserved.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Family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Violence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Prevention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Program.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44000" cy="1755775"/>
          </a:xfrm>
          <a:custGeom>
            <a:avLst/>
            <a:gdLst/>
            <a:ahLst/>
            <a:cxnLst/>
            <a:rect l="l" t="t" r="r" b="b"/>
            <a:pathLst>
              <a:path w="9144000" h="1755775">
                <a:moveTo>
                  <a:pt x="9144000" y="0"/>
                </a:moveTo>
                <a:lnTo>
                  <a:pt x="0" y="0"/>
                </a:lnTo>
                <a:lnTo>
                  <a:pt x="0" y="1755648"/>
                </a:lnTo>
                <a:lnTo>
                  <a:pt x="9144000" y="175564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xfrm>
            <a:off x="307340" y="304291"/>
            <a:ext cx="7433309" cy="1120140"/>
          </a:xfrm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5"/>
              </a:spcBef>
            </a:pPr>
            <a:r>
              <a:rPr dirty="0" sz="3600">
                <a:latin typeface="Arial"/>
                <a:cs typeface="Arial"/>
              </a:rPr>
              <a:t>KP</a:t>
            </a:r>
            <a:r>
              <a:rPr dirty="0" sz="3600" spc="-9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IPV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Performance</a:t>
            </a:r>
            <a:r>
              <a:rPr dirty="0" sz="3600" spc="-10">
                <a:latin typeface="Arial"/>
                <a:cs typeface="Arial"/>
              </a:rPr>
              <a:t> Improvement Measures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6440" y="2072131"/>
            <a:ext cx="6650990" cy="266509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65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3600">
                <a:latin typeface="Arial Narrow"/>
                <a:cs typeface="Arial Narrow"/>
              </a:rPr>
              <a:t>Uses</a:t>
            </a:r>
            <a:r>
              <a:rPr dirty="0" sz="3600" spc="-40">
                <a:latin typeface="Arial Narrow"/>
                <a:cs typeface="Arial Narrow"/>
              </a:rPr>
              <a:t> </a:t>
            </a:r>
            <a:r>
              <a:rPr dirty="0" sz="3600">
                <a:latin typeface="Arial Narrow"/>
                <a:cs typeface="Arial Narrow"/>
              </a:rPr>
              <a:t>automated</a:t>
            </a:r>
            <a:r>
              <a:rPr dirty="0" sz="3600" spc="-35">
                <a:latin typeface="Arial Narrow"/>
                <a:cs typeface="Arial Narrow"/>
              </a:rPr>
              <a:t> </a:t>
            </a:r>
            <a:r>
              <a:rPr dirty="0" sz="3600">
                <a:latin typeface="Arial Narrow"/>
                <a:cs typeface="Arial Narrow"/>
              </a:rPr>
              <a:t>EHR</a:t>
            </a:r>
            <a:r>
              <a:rPr dirty="0" sz="3600" spc="-45">
                <a:latin typeface="Arial Narrow"/>
                <a:cs typeface="Arial Narrow"/>
              </a:rPr>
              <a:t> </a:t>
            </a:r>
            <a:r>
              <a:rPr dirty="0" sz="3600" spc="-10">
                <a:latin typeface="Arial Narrow"/>
                <a:cs typeface="Arial Narrow"/>
              </a:rPr>
              <a:t>database</a:t>
            </a:r>
            <a:endParaRPr sz="36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860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3600">
                <a:latin typeface="Arial Narrow"/>
                <a:cs typeface="Arial Narrow"/>
              </a:rPr>
              <a:t>Qualitative</a:t>
            </a:r>
            <a:r>
              <a:rPr dirty="0" sz="3600" spc="-45">
                <a:latin typeface="Arial Narrow"/>
                <a:cs typeface="Arial Narrow"/>
              </a:rPr>
              <a:t> </a:t>
            </a:r>
            <a:r>
              <a:rPr dirty="0" sz="3600">
                <a:latin typeface="Arial Narrow"/>
                <a:cs typeface="Arial Narrow"/>
              </a:rPr>
              <a:t>and</a:t>
            </a:r>
            <a:r>
              <a:rPr dirty="0" sz="3600" spc="-35">
                <a:latin typeface="Arial Narrow"/>
                <a:cs typeface="Arial Narrow"/>
              </a:rPr>
              <a:t> </a:t>
            </a:r>
            <a:r>
              <a:rPr dirty="0" sz="3600">
                <a:latin typeface="Arial Narrow"/>
                <a:cs typeface="Arial Narrow"/>
              </a:rPr>
              <a:t>quantitative</a:t>
            </a:r>
            <a:r>
              <a:rPr dirty="0" sz="3600" spc="-30">
                <a:latin typeface="Arial Narrow"/>
                <a:cs typeface="Arial Narrow"/>
              </a:rPr>
              <a:t> </a:t>
            </a:r>
            <a:r>
              <a:rPr dirty="0" sz="3600" spc="-10">
                <a:latin typeface="Arial Narrow"/>
                <a:cs typeface="Arial Narrow"/>
              </a:rPr>
              <a:t>measures</a:t>
            </a:r>
            <a:endParaRPr sz="36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890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3600">
                <a:latin typeface="Arial Narrow"/>
                <a:cs typeface="Arial Narrow"/>
              </a:rPr>
              <a:t>Actionable</a:t>
            </a:r>
            <a:r>
              <a:rPr dirty="0" sz="3600" spc="-50">
                <a:latin typeface="Arial Narrow"/>
                <a:cs typeface="Arial Narrow"/>
              </a:rPr>
              <a:t> </a:t>
            </a:r>
            <a:r>
              <a:rPr dirty="0" sz="3600">
                <a:latin typeface="Arial Narrow"/>
                <a:cs typeface="Arial Narrow"/>
              </a:rPr>
              <a:t>and</a:t>
            </a:r>
            <a:r>
              <a:rPr dirty="0" sz="3600" spc="-45">
                <a:latin typeface="Arial Narrow"/>
                <a:cs typeface="Arial Narrow"/>
              </a:rPr>
              <a:t> </a:t>
            </a:r>
            <a:r>
              <a:rPr dirty="0" sz="3600">
                <a:latin typeface="Arial Narrow"/>
                <a:cs typeface="Arial Narrow"/>
              </a:rPr>
              <a:t>makes</a:t>
            </a:r>
            <a:r>
              <a:rPr dirty="0" sz="3600" spc="-50">
                <a:latin typeface="Arial Narrow"/>
                <a:cs typeface="Arial Narrow"/>
              </a:rPr>
              <a:t> </a:t>
            </a:r>
            <a:r>
              <a:rPr dirty="0" sz="3600">
                <a:latin typeface="Arial Narrow"/>
                <a:cs typeface="Arial Narrow"/>
              </a:rPr>
              <a:t>sense</a:t>
            </a:r>
            <a:r>
              <a:rPr dirty="0" sz="3600" spc="-45">
                <a:latin typeface="Arial Narrow"/>
                <a:cs typeface="Arial Narrow"/>
              </a:rPr>
              <a:t> </a:t>
            </a:r>
            <a:r>
              <a:rPr dirty="0" sz="3600" spc="-10">
                <a:latin typeface="Arial Narrow"/>
                <a:cs typeface="Arial Narrow"/>
              </a:rPr>
              <a:t>clinically</a:t>
            </a:r>
            <a:endParaRPr sz="36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890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3600">
                <a:latin typeface="Arial Narrow"/>
                <a:cs typeface="Arial Narrow"/>
              </a:rPr>
              <a:t>Establishes</a:t>
            </a:r>
            <a:r>
              <a:rPr dirty="0" sz="3600" spc="-45">
                <a:latin typeface="Arial Narrow"/>
                <a:cs typeface="Arial Narrow"/>
              </a:rPr>
              <a:t> </a:t>
            </a:r>
            <a:r>
              <a:rPr dirty="0" sz="3600">
                <a:latin typeface="Arial Narrow"/>
                <a:cs typeface="Arial Narrow"/>
              </a:rPr>
              <a:t>IPV</a:t>
            </a:r>
            <a:r>
              <a:rPr dirty="0" sz="3600" spc="-30">
                <a:latin typeface="Arial Narrow"/>
                <a:cs typeface="Arial Narrow"/>
              </a:rPr>
              <a:t> </a:t>
            </a:r>
            <a:r>
              <a:rPr dirty="0" sz="3600">
                <a:latin typeface="Arial Narrow"/>
                <a:cs typeface="Arial Narrow"/>
              </a:rPr>
              <a:t>as</a:t>
            </a:r>
            <a:r>
              <a:rPr dirty="0" sz="3600" spc="-45">
                <a:latin typeface="Arial Narrow"/>
                <a:cs typeface="Arial Narrow"/>
              </a:rPr>
              <a:t> </a:t>
            </a:r>
            <a:r>
              <a:rPr dirty="0" sz="3600">
                <a:latin typeface="Arial Narrow"/>
                <a:cs typeface="Arial Narrow"/>
              </a:rPr>
              <a:t>a</a:t>
            </a:r>
            <a:r>
              <a:rPr dirty="0" sz="3600" spc="-40">
                <a:latin typeface="Arial Narrow"/>
                <a:cs typeface="Arial Narrow"/>
              </a:rPr>
              <a:t> </a:t>
            </a:r>
            <a:r>
              <a:rPr dirty="0" sz="3600">
                <a:latin typeface="Arial Narrow"/>
                <a:cs typeface="Arial Narrow"/>
              </a:rPr>
              <a:t>quality</a:t>
            </a:r>
            <a:r>
              <a:rPr dirty="0" sz="3600" spc="-45">
                <a:latin typeface="Arial Narrow"/>
                <a:cs typeface="Arial Narrow"/>
              </a:rPr>
              <a:t> </a:t>
            </a:r>
            <a:r>
              <a:rPr dirty="0" sz="3600" spc="-20">
                <a:latin typeface="Arial Narrow"/>
                <a:cs typeface="Arial Narrow"/>
              </a:rPr>
              <a:t>goal</a:t>
            </a:r>
            <a:endParaRPr sz="3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1755775"/>
          </a:xfrm>
          <a:custGeom>
            <a:avLst/>
            <a:gdLst/>
            <a:ahLst/>
            <a:cxnLst/>
            <a:rect l="l" t="t" r="r" b="b"/>
            <a:pathLst>
              <a:path w="9144000" h="1755775">
                <a:moveTo>
                  <a:pt x="9144000" y="0"/>
                </a:moveTo>
                <a:lnTo>
                  <a:pt x="0" y="0"/>
                </a:lnTo>
                <a:lnTo>
                  <a:pt x="0" y="1755647"/>
                </a:lnTo>
                <a:lnTo>
                  <a:pt x="9144000" y="17556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0379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/>
              <a:t>Qualitative</a:t>
            </a:r>
            <a:r>
              <a:rPr dirty="0" spc="-105"/>
              <a:t> </a:t>
            </a:r>
            <a:r>
              <a:rPr dirty="0"/>
              <a:t>and</a:t>
            </a:r>
            <a:r>
              <a:rPr dirty="0" spc="-110"/>
              <a:t> </a:t>
            </a:r>
            <a:r>
              <a:rPr dirty="0"/>
              <a:t>Quantitative</a:t>
            </a:r>
            <a:r>
              <a:rPr dirty="0" spc="-100"/>
              <a:t> </a:t>
            </a:r>
            <a:r>
              <a:rPr dirty="0" spc="-10"/>
              <a:t>Measures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766025"/>
            <a:ext cx="8054340" cy="431038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75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3600" b="1">
                <a:latin typeface="Arial Narrow"/>
                <a:cs typeface="Arial Narrow"/>
              </a:rPr>
              <a:t>Implementation</a:t>
            </a:r>
            <a:r>
              <a:rPr dirty="0" sz="3600" spc="-80" b="1">
                <a:latin typeface="Arial Narrow"/>
                <a:cs typeface="Arial Narrow"/>
              </a:rPr>
              <a:t> </a:t>
            </a:r>
            <a:r>
              <a:rPr dirty="0" sz="3600" b="1">
                <a:latin typeface="Arial Narrow"/>
                <a:cs typeface="Arial Narrow"/>
              </a:rPr>
              <a:t>team-</a:t>
            </a:r>
            <a:r>
              <a:rPr dirty="0" sz="3600" spc="-70" b="1">
                <a:latin typeface="Arial Narrow"/>
                <a:cs typeface="Arial Narrow"/>
              </a:rPr>
              <a:t> </a:t>
            </a:r>
            <a:r>
              <a:rPr dirty="0" sz="3600" b="1">
                <a:latin typeface="Arial Narrow"/>
                <a:cs typeface="Arial Narrow"/>
              </a:rPr>
              <a:t>every</a:t>
            </a:r>
            <a:r>
              <a:rPr dirty="0" sz="3600" spc="-80" b="1">
                <a:latin typeface="Arial Narrow"/>
                <a:cs typeface="Arial Narrow"/>
              </a:rPr>
              <a:t> </a:t>
            </a:r>
            <a:r>
              <a:rPr dirty="0" sz="3600" b="1">
                <a:latin typeface="Arial Narrow"/>
                <a:cs typeface="Arial Narrow"/>
              </a:rPr>
              <a:t>medical</a:t>
            </a:r>
            <a:r>
              <a:rPr dirty="0" sz="3600" spc="-70" b="1">
                <a:latin typeface="Arial Narrow"/>
                <a:cs typeface="Arial Narrow"/>
              </a:rPr>
              <a:t> </a:t>
            </a:r>
            <a:r>
              <a:rPr dirty="0" sz="3600" spc="-10" b="1">
                <a:latin typeface="Arial Narrow"/>
                <a:cs typeface="Arial Narrow"/>
              </a:rPr>
              <a:t>center</a:t>
            </a:r>
            <a:endParaRPr sz="3600">
              <a:latin typeface="Arial Narrow"/>
              <a:cs typeface="Arial Narrow"/>
            </a:endParaRPr>
          </a:p>
          <a:p>
            <a:pPr lvl="1" marL="755650" marR="566420" indent="-285750">
              <a:lnSpc>
                <a:spcPct val="101400"/>
              </a:lnSpc>
              <a:spcBef>
                <a:spcPts val="630"/>
              </a:spcBef>
              <a:buFont typeface="Arial"/>
              <a:buChar char="■"/>
              <a:tabLst>
                <a:tab pos="755650" algn="l"/>
              </a:tabLst>
            </a:pPr>
            <a:r>
              <a:rPr dirty="0" sz="2800">
                <a:latin typeface="Arial Narrow"/>
                <a:cs typeface="Arial Narrow"/>
              </a:rPr>
              <a:t>Physician</a:t>
            </a:r>
            <a:r>
              <a:rPr dirty="0" sz="2800" spc="-5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champion,</a:t>
            </a:r>
            <a:r>
              <a:rPr dirty="0" sz="2800" spc="-5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multi-</a:t>
            </a:r>
            <a:r>
              <a:rPr dirty="0" sz="2800">
                <a:latin typeface="Arial Narrow"/>
                <a:cs typeface="Arial Narrow"/>
              </a:rPr>
              <a:t>disciplinary</a:t>
            </a:r>
            <a:r>
              <a:rPr dirty="0" sz="2800" spc="-4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team,</a:t>
            </a:r>
            <a:r>
              <a:rPr dirty="0" sz="2800" spc="-5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referral protocol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1145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3600" b="1">
                <a:latin typeface="Arial Narrow"/>
                <a:cs typeface="Arial Narrow"/>
              </a:rPr>
              <a:t>Total</a:t>
            </a:r>
            <a:r>
              <a:rPr dirty="0" sz="3600" spc="-25" b="1">
                <a:latin typeface="Arial Narrow"/>
                <a:cs typeface="Arial Narrow"/>
              </a:rPr>
              <a:t> </a:t>
            </a:r>
            <a:r>
              <a:rPr dirty="0" sz="3600" b="1">
                <a:latin typeface="Arial Narrow"/>
                <a:cs typeface="Arial Narrow"/>
              </a:rPr>
              <a:t>IPV</a:t>
            </a:r>
            <a:r>
              <a:rPr dirty="0" sz="3600" spc="-20" b="1">
                <a:latin typeface="Arial Narrow"/>
                <a:cs typeface="Arial Narrow"/>
              </a:rPr>
              <a:t> </a:t>
            </a:r>
            <a:r>
              <a:rPr dirty="0" sz="3600" spc="-10" b="1">
                <a:latin typeface="Arial Narrow"/>
                <a:cs typeface="Arial Narrow"/>
              </a:rPr>
              <a:t>Identification</a:t>
            </a:r>
            <a:endParaRPr sz="3600">
              <a:latin typeface="Arial Narrow"/>
              <a:cs typeface="Arial Narrow"/>
            </a:endParaRPr>
          </a:p>
          <a:p>
            <a:pPr lvl="1" marL="755015" indent="-285115">
              <a:lnSpc>
                <a:spcPct val="100000"/>
              </a:lnSpc>
              <a:spcBef>
                <a:spcPts val="80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800">
                <a:latin typeface="Arial Narrow"/>
                <a:cs typeface="Arial Narrow"/>
              </a:rPr>
              <a:t>How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many</a:t>
            </a:r>
            <a:r>
              <a:rPr dirty="0" sz="2800" spc="-2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of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our</a:t>
            </a:r>
            <a:r>
              <a:rPr dirty="0" sz="2800" spc="-2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members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received</a:t>
            </a:r>
            <a:r>
              <a:rPr dirty="0" sz="2800" spc="-2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an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IPV</a:t>
            </a:r>
            <a:r>
              <a:rPr dirty="0" sz="2800" spc="-25">
                <a:latin typeface="Arial Narrow"/>
                <a:cs typeface="Arial Narrow"/>
              </a:rPr>
              <a:t> Dx?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ts val="4310"/>
              </a:lnSpc>
              <a:spcBef>
                <a:spcPts val="1120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3600" b="1">
                <a:latin typeface="Arial Narrow"/>
                <a:cs typeface="Arial Narrow"/>
              </a:rPr>
              <a:t>IPV</a:t>
            </a:r>
            <a:r>
              <a:rPr dirty="0" sz="3600" spc="-95" b="1">
                <a:latin typeface="Arial Narrow"/>
                <a:cs typeface="Arial Narrow"/>
              </a:rPr>
              <a:t> </a:t>
            </a:r>
            <a:r>
              <a:rPr dirty="0" sz="3600" b="1">
                <a:latin typeface="Arial Narrow"/>
                <a:cs typeface="Arial Narrow"/>
              </a:rPr>
              <a:t>Identification</a:t>
            </a:r>
            <a:r>
              <a:rPr dirty="0" sz="3600" spc="-95" b="1">
                <a:latin typeface="Arial Narrow"/>
                <a:cs typeface="Arial Narrow"/>
              </a:rPr>
              <a:t> </a:t>
            </a:r>
            <a:r>
              <a:rPr dirty="0" sz="3600" spc="-20" b="1">
                <a:latin typeface="Arial Narrow"/>
                <a:cs typeface="Arial Narrow"/>
              </a:rPr>
              <a:t>Rate</a:t>
            </a:r>
            <a:endParaRPr sz="3600">
              <a:latin typeface="Arial Narrow"/>
              <a:cs typeface="Arial Narrow"/>
            </a:endParaRPr>
          </a:p>
          <a:p>
            <a:pPr lvl="1" marL="755650" marR="1299845" indent="-285750">
              <a:lnSpc>
                <a:spcPts val="3410"/>
              </a:lnSpc>
              <a:spcBef>
                <a:spcPts val="40"/>
              </a:spcBef>
              <a:buFont typeface="Arial"/>
              <a:buChar char="■"/>
              <a:tabLst>
                <a:tab pos="755650" algn="l"/>
              </a:tabLst>
            </a:pPr>
            <a:r>
              <a:rPr dirty="0" sz="2800">
                <a:latin typeface="Arial Narrow"/>
                <a:cs typeface="Arial Narrow"/>
              </a:rPr>
              <a:t>What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percent</a:t>
            </a:r>
            <a:r>
              <a:rPr dirty="0" sz="2800" spc="-2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of</a:t>
            </a:r>
            <a:r>
              <a:rPr dirty="0" sz="2800" spc="-2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our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women</a:t>
            </a:r>
            <a:r>
              <a:rPr dirty="0" sz="2800" spc="-2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members</a:t>
            </a:r>
            <a:r>
              <a:rPr dirty="0" sz="2800" spc="-2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who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 spc="-25">
                <a:latin typeface="Arial Narrow"/>
                <a:cs typeface="Arial Narrow"/>
              </a:rPr>
              <a:t>are </a:t>
            </a:r>
            <a:r>
              <a:rPr dirty="0" sz="2800">
                <a:latin typeface="Arial Narrow"/>
                <a:cs typeface="Arial Narrow"/>
              </a:rPr>
              <a:t>experiencing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IPV</a:t>
            </a:r>
            <a:r>
              <a:rPr dirty="0" sz="2800" spc="-2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are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we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identifying?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755775"/>
          </a:xfrm>
          <a:custGeom>
            <a:avLst/>
            <a:gdLst/>
            <a:ahLst/>
            <a:cxnLst/>
            <a:rect l="l" t="t" r="r" b="b"/>
            <a:pathLst>
              <a:path w="9144000" h="1755775">
                <a:moveTo>
                  <a:pt x="9144000" y="0"/>
                </a:moveTo>
                <a:lnTo>
                  <a:pt x="0" y="0"/>
                </a:lnTo>
                <a:lnTo>
                  <a:pt x="0" y="1755648"/>
                </a:lnTo>
                <a:lnTo>
                  <a:pt x="9144000" y="175564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0379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/>
              <a:t>Improvement</a:t>
            </a:r>
            <a:r>
              <a:rPr dirty="0" spc="-45"/>
              <a:t> </a:t>
            </a:r>
            <a:r>
              <a:rPr dirty="0"/>
              <a:t>Over</a:t>
            </a:r>
            <a:r>
              <a:rPr dirty="0" spc="-40"/>
              <a:t> </a:t>
            </a:r>
            <a:r>
              <a:rPr dirty="0" spc="-20"/>
              <a:t>Time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6293" y="2044106"/>
            <a:ext cx="7832725" cy="3584575"/>
            <a:chOff x="766293" y="2044106"/>
            <a:chExt cx="7832725" cy="3584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969" y="2044106"/>
              <a:ext cx="7806850" cy="35296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8969" y="5573800"/>
              <a:ext cx="7807325" cy="54610"/>
            </a:xfrm>
            <a:custGeom>
              <a:avLst/>
              <a:gdLst/>
              <a:ahLst/>
              <a:cxnLst/>
              <a:rect l="l" t="t" r="r" b="b"/>
              <a:pathLst>
                <a:path w="7807325" h="54610">
                  <a:moveTo>
                    <a:pt x="0" y="0"/>
                  </a:moveTo>
                  <a:lnTo>
                    <a:pt x="7806850" y="1"/>
                  </a:lnTo>
                </a:path>
                <a:path w="7807325" h="54610">
                  <a:moveTo>
                    <a:pt x="0" y="0"/>
                  </a:moveTo>
                  <a:lnTo>
                    <a:pt x="0" y="54589"/>
                  </a:lnTo>
                </a:path>
                <a:path w="7807325" h="54610">
                  <a:moveTo>
                    <a:pt x="427530" y="0"/>
                  </a:moveTo>
                  <a:lnTo>
                    <a:pt x="427530" y="54589"/>
                  </a:lnTo>
                </a:path>
                <a:path w="7807325" h="54610">
                  <a:moveTo>
                    <a:pt x="872030" y="0"/>
                  </a:moveTo>
                  <a:lnTo>
                    <a:pt x="872030" y="54589"/>
                  </a:lnTo>
                </a:path>
                <a:path w="7807325" h="54610">
                  <a:moveTo>
                    <a:pt x="1303830" y="0"/>
                  </a:moveTo>
                  <a:lnTo>
                    <a:pt x="1303830" y="54589"/>
                  </a:lnTo>
                </a:path>
                <a:path w="7807325" h="54610">
                  <a:moveTo>
                    <a:pt x="1735630" y="0"/>
                  </a:moveTo>
                  <a:lnTo>
                    <a:pt x="1735630" y="54589"/>
                  </a:lnTo>
                </a:path>
                <a:path w="7807325" h="54610">
                  <a:moveTo>
                    <a:pt x="2167430" y="0"/>
                  </a:moveTo>
                  <a:lnTo>
                    <a:pt x="2167430" y="54589"/>
                  </a:lnTo>
                </a:path>
                <a:path w="7807325" h="54610">
                  <a:moveTo>
                    <a:pt x="2599230" y="0"/>
                  </a:moveTo>
                  <a:lnTo>
                    <a:pt x="2599230" y="54589"/>
                  </a:lnTo>
                </a:path>
                <a:path w="7807325" h="54610">
                  <a:moveTo>
                    <a:pt x="3031030" y="0"/>
                  </a:moveTo>
                  <a:lnTo>
                    <a:pt x="3031030" y="54589"/>
                  </a:lnTo>
                </a:path>
                <a:path w="7807325" h="54610">
                  <a:moveTo>
                    <a:pt x="3475530" y="0"/>
                  </a:moveTo>
                  <a:lnTo>
                    <a:pt x="3475530" y="54589"/>
                  </a:lnTo>
                </a:path>
                <a:path w="7807325" h="54610">
                  <a:moveTo>
                    <a:pt x="3907330" y="0"/>
                  </a:moveTo>
                  <a:lnTo>
                    <a:pt x="3907330" y="54589"/>
                  </a:lnTo>
                </a:path>
                <a:path w="7807325" h="54610">
                  <a:moveTo>
                    <a:pt x="4339130" y="0"/>
                  </a:moveTo>
                  <a:lnTo>
                    <a:pt x="4339130" y="54589"/>
                  </a:lnTo>
                </a:path>
                <a:path w="7807325" h="54610">
                  <a:moveTo>
                    <a:pt x="4770930" y="0"/>
                  </a:moveTo>
                  <a:lnTo>
                    <a:pt x="4770930" y="54589"/>
                  </a:lnTo>
                </a:path>
                <a:path w="7807325" h="54610">
                  <a:moveTo>
                    <a:pt x="5202730" y="0"/>
                  </a:moveTo>
                  <a:lnTo>
                    <a:pt x="5202730" y="54589"/>
                  </a:lnTo>
                </a:path>
                <a:path w="7807325" h="54610">
                  <a:moveTo>
                    <a:pt x="5634530" y="0"/>
                  </a:moveTo>
                  <a:lnTo>
                    <a:pt x="5634530" y="54589"/>
                  </a:lnTo>
                </a:path>
                <a:path w="7807325" h="54610">
                  <a:moveTo>
                    <a:pt x="6066330" y="0"/>
                  </a:moveTo>
                  <a:lnTo>
                    <a:pt x="6066330" y="54589"/>
                  </a:lnTo>
                </a:path>
                <a:path w="7807325" h="54610">
                  <a:moveTo>
                    <a:pt x="6510830" y="0"/>
                  </a:moveTo>
                  <a:lnTo>
                    <a:pt x="6510830" y="54589"/>
                  </a:lnTo>
                </a:path>
                <a:path w="7807325" h="54610">
                  <a:moveTo>
                    <a:pt x="6942630" y="0"/>
                  </a:moveTo>
                  <a:lnTo>
                    <a:pt x="6942630" y="54589"/>
                  </a:lnTo>
                </a:path>
                <a:path w="7807325" h="54610">
                  <a:moveTo>
                    <a:pt x="7374430" y="0"/>
                  </a:moveTo>
                  <a:lnTo>
                    <a:pt x="7374430" y="54589"/>
                  </a:lnTo>
                </a:path>
                <a:path w="7807325" h="54610">
                  <a:moveTo>
                    <a:pt x="7806850" y="0"/>
                  </a:moveTo>
                  <a:lnTo>
                    <a:pt x="7806850" y="54589"/>
                  </a:lnTo>
                </a:path>
              </a:pathLst>
            </a:custGeom>
            <a:ln w="25352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5827" y="2417245"/>
              <a:ext cx="7373620" cy="2985135"/>
            </a:xfrm>
            <a:custGeom>
              <a:avLst/>
              <a:gdLst/>
              <a:ahLst/>
              <a:cxnLst/>
              <a:rect l="l" t="t" r="r" b="b"/>
              <a:pathLst>
                <a:path w="7373620" h="2985135">
                  <a:moveTo>
                    <a:pt x="0" y="2985112"/>
                  </a:moveTo>
                  <a:lnTo>
                    <a:pt x="439273" y="2929454"/>
                  </a:lnTo>
                  <a:lnTo>
                    <a:pt x="871073" y="2904054"/>
                  </a:lnTo>
                  <a:lnTo>
                    <a:pt x="1302873" y="2878654"/>
                  </a:lnTo>
                  <a:lnTo>
                    <a:pt x="1734673" y="2802454"/>
                  </a:lnTo>
                  <a:lnTo>
                    <a:pt x="2166473" y="2840554"/>
                  </a:lnTo>
                  <a:lnTo>
                    <a:pt x="2598273" y="2802454"/>
                  </a:lnTo>
                  <a:lnTo>
                    <a:pt x="3030073" y="2764354"/>
                  </a:lnTo>
                  <a:lnTo>
                    <a:pt x="3474573" y="2637354"/>
                  </a:lnTo>
                  <a:lnTo>
                    <a:pt x="3906373" y="2561154"/>
                  </a:lnTo>
                  <a:lnTo>
                    <a:pt x="4338173" y="2561154"/>
                  </a:lnTo>
                  <a:lnTo>
                    <a:pt x="4769973" y="2484954"/>
                  </a:lnTo>
                  <a:lnTo>
                    <a:pt x="5201773" y="2357954"/>
                  </a:lnTo>
                  <a:lnTo>
                    <a:pt x="5633573" y="1976954"/>
                  </a:lnTo>
                  <a:lnTo>
                    <a:pt x="6078073" y="1583254"/>
                  </a:lnTo>
                  <a:lnTo>
                    <a:pt x="6509873" y="859354"/>
                  </a:lnTo>
                  <a:lnTo>
                    <a:pt x="6941673" y="300554"/>
                  </a:lnTo>
                  <a:lnTo>
                    <a:pt x="7373136" y="0"/>
                  </a:lnTo>
                </a:path>
              </a:pathLst>
            </a:custGeom>
            <a:ln w="76056">
              <a:solidFill>
                <a:srgbClr val="52A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 rot="3600000">
            <a:off x="1754804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2003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 rot="3600000">
            <a:off x="1321090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2002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 rot="3600000">
            <a:off x="887376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2001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 rot="3600000">
            <a:off x="2622232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2005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 rot="3600000">
            <a:off x="2188518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2004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 rot="3600000">
            <a:off x="3923372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2008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 rot="3600000">
            <a:off x="3489660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2007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 rot="3600000">
            <a:off x="3055945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2006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 rot="3600000">
            <a:off x="4790801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 rot="3600000">
            <a:off x="4357088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2009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 rot="3600000">
            <a:off x="5658229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2012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 rot="3600000">
            <a:off x="5224515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2011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 rot="3600000">
            <a:off x="6959370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2015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 rot="3600000">
            <a:off x="6525657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2014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 rot="3600000">
            <a:off x="6091943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2013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 rot="3600000">
            <a:off x="7826798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2017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 rot="3600000">
            <a:off x="7393084" y="5786513"/>
            <a:ext cx="36389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5">
                <a:latin typeface="Arial Narrow"/>
                <a:cs typeface="Arial Narrow"/>
              </a:rPr>
              <a:t>2016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 rot="3600000">
            <a:off x="8246685" y="5816794"/>
            <a:ext cx="426207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10">
                <a:latin typeface="Arial Narrow"/>
                <a:cs typeface="Arial Narrow"/>
              </a:rPr>
              <a:t>2018*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755775"/>
          </a:xfrm>
          <a:custGeom>
            <a:avLst/>
            <a:gdLst/>
            <a:ahLst/>
            <a:cxnLst/>
            <a:rect l="l" t="t" r="r" b="b"/>
            <a:pathLst>
              <a:path w="9144000" h="1755775">
                <a:moveTo>
                  <a:pt x="9144000" y="0"/>
                </a:moveTo>
                <a:lnTo>
                  <a:pt x="0" y="0"/>
                </a:lnTo>
                <a:lnTo>
                  <a:pt x="0" y="1755648"/>
                </a:lnTo>
                <a:lnTo>
                  <a:pt x="9144000" y="175564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0379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/>
              <a:t>Matching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Performance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 spc="-20"/>
              <a:t>Best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97400" y="3035300"/>
            <a:ext cx="7578090" cy="3088005"/>
            <a:chOff x="897400" y="3035300"/>
            <a:chExt cx="7578090" cy="3088005"/>
          </a:xfrm>
        </p:grpSpPr>
        <p:sp>
          <p:nvSpPr>
            <p:cNvPr id="5" name="object 5"/>
            <p:cNvSpPr/>
            <p:nvPr/>
          </p:nvSpPr>
          <p:spPr>
            <a:xfrm>
              <a:off x="897400" y="6116802"/>
              <a:ext cx="7578090" cy="0"/>
            </a:xfrm>
            <a:custGeom>
              <a:avLst/>
              <a:gdLst/>
              <a:ahLst/>
              <a:cxnLst/>
              <a:rect l="l" t="t" r="r" b="b"/>
              <a:pathLst>
                <a:path w="7578090" h="0">
                  <a:moveTo>
                    <a:pt x="0" y="0"/>
                  </a:moveTo>
                  <a:lnTo>
                    <a:pt x="7577763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97400" y="3187699"/>
              <a:ext cx="7578090" cy="2197100"/>
            </a:xfrm>
            <a:custGeom>
              <a:avLst/>
              <a:gdLst/>
              <a:ahLst/>
              <a:cxnLst/>
              <a:rect l="l" t="t" r="r" b="b"/>
              <a:pathLst>
                <a:path w="7578090" h="2197100">
                  <a:moveTo>
                    <a:pt x="7268699" y="2197100"/>
                  </a:moveTo>
                  <a:lnTo>
                    <a:pt x="7577763" y="2197100"/>
                  </a:lnTo>
                </a:path>
                <a:path w="7578090" h="2197100">
                  <a:moveTo>
                    <a:pt x="6913099" y="2197100"/>
                  </a:moveTo>
                  <a:lnTo>
                    <a:pt x="6989299" y="2197100"/>
                  </a:lnTo>
                </a:path>
                <a:path w="7578090" h="2197100">
                  <a:moveTo>
                    <a:pt x="0" y="2197100"/>
                  </a:moveTo>
                  <a:lnTo>
                    <a:pt x="309099" y="2197100"/>
                  </a:lnTo>
                </a:path>
                <a:path w="7578090" h="2197100">
                  <a:moveTo>
                    <a:pt x="588499" y="2197100"/>
                  </a:moveTo>
                  <a:lnTo>
                    <a:pt x="664699" y="2197100"/>
                  </a:lnTo>
                </a:path>
                <a:path w="7578090" h="2197100">
                  <a:moveTo>
                    <a:pt x="956799" y="2197100"/>
                  </a:moveTo>
                  <a:lnTo>
                    <a:pt x="1579099" y="2197100"/>
                  </a:lnTo>
                </a:path>
                <a:path w="7578090" h="2197100">
                  <a:moveTo>
                    <a:pt x="1858499" y="2197100"/>
                  </a:moveTo>
                  <a:lnTo>
                    <a:pt x="1934699" y="2197100"/>
                  </a:lnTo>
                </a:path>
                <a:path w="7578090" h="2197100">
                  <a:moveTo>
                    <a:pt x="2214099" y="2197100"/>
                  </a:moveTo>
                  <a:lnTo>
                    <a:pt x="2836399" y="2197100"/>
                  </a:lnTo>
                </a:path>
                <a:path w="7578090" h="2197100">
                  <a:moveTo>
                    <a:pt x="3115799" y="2197100"/>
                  </a:moveTo>
                  <a:lnTo>
                    <a:pt x="3191999" y="2197100"/>
                  </a:lnTo>
                </a:path>
                <a:path w="7578090" h="2197100">
                  <a:moveTo>
                    <a:pt x="3484099" y="2197100"/>
                  </a:moveTo>
                  <a:lnTo>
                    <a:pt x="4098957" y="2197100"/>
                  </a:lnTo>
                </a:path>
                <a:path w="7578090" h="2197100">
                  <a:moveTo>
                    <a:pt x="4741764" y="2197100"/>
                  </a:moveTo>
                  <a:lnTo>
                    <a:pt x="5363699" y="2197100"/>
                  </a:lnTo>
                </a:path>
                <a:path w="7578090" h="2197100">
                  <a:moveTo>
                    <a:pt x="4382132" y="2197100"/>
                  </a:moveTo>
                  <a:lnTo>
                    <a:pt x="4458590" y="2197100"/>
                  </a:lnTo>
                </a:path>
                <a:path w="7578090" h="2197100">
                  <a:moveTo>
                    <a:pt x="5643099" y="2197100"/>
                  </a:moveTo>
                  <a:lnTo>
                    <a:pt x="5719299" y="2197100"/>
                  </a:lnTo>
                </a:path>
                <a:path w="7578090" h="2197100">
                  <a:moveTo>
                    <a:pt x="5998699" y="2197100"/>
                  </a:moveTo>
                  <a:lnTo>
                    <a:pt x="6620999" y="2197100"/>
                  </a:lnTo>
                </a:path>
                <a:path w="7578090" h="2197100">
                  <a:moveTo>
                    <a:pt x="5998699" y="1460500"/>
                  </a:moveTo>
                  <a:lnTo>
                    <a:pt x="7577763" y="1460500"/>
                  </a:lnTo>
                </a:path>
                <a:path w="7578090" h="2197100">
                  <a:moveTo>
                    <a:pt x="1858499" y="1460500"/>
                  </a:moveTo>
                  <a:lnTo>
                    <a:pt x="1934699" y="1460500"/>
                  </a:lnTo>
                </a:path>
                <a:path w="7578090" h="2197100">
                  <a:moveTo>
                    <a:pt x="2214099" y="1460500"/>
                  </a:moveTo>
                  <a:lnTo>
                    <a:pt x="2836399" y="1460500"/>
                  </a:lnTo>
                </a:path>
                <a:path w="7578090" h="2197100">
                  <a:moveTo>
                    <a:pt x="588499" y="1460500"/>
                  </a:moveTo>
                  <a:lnTo>
                    <a:pt x="664699" y="1460500"/>
                  </a:lnTo>
                </a:path>
                <a:path w="7578090" h="2197100">
                  <a:moveTo>
                    <a:pt x="0" y="1460500"/>
                  </a:moveTo>
                  <a:lnTo>
                    <a:pt x="309099" y="1460500"/>
                  </a:lnTo>
                </a:path>
                <a:path w="7578090" h="2197100">
                  <a:moveTo>
                    <a:pt x="956799" y="1460500"/>
                  </a:moveTo>
                  <a:lnTo>
                    <a:pt x="1579099" y="1460500"/>
                  </a:lnTo>
                </a:path>
                <a:path w="7578090" h="2197100">
                  <a:moveTo>
                    <a:pt x="3115799" y="1460500"/>
                  </a:moveTo>
                  <a:lnTo>
                    <a:pt x="3191999" y="1460500"/>
                  </a:lnTo>
                </a:path>
                <a:path w="7578090" h="2197100">
                  <a:moveTo>
                    <a:pt x="4382132" y="1460500"/>
                  </a:moveTo>
                  <a:lnTo>
                    <a:pt x="4458590" y="1460500"/>
                  </a:lnTo>
                </a:path>
                <a:path w="7578090" h="2197100">
                  <a:moveTo>
                    <a:pt x="3484099" y="1460500"/>
                  </a:moveTo>
                  <a:lnTo>
                    <a:pt x="4098957" y="1460500"/>
                  </a:lnTo>
                </a:path>
                <a:path w="7578090" h="2197100">
                  <a:moveTo>
                    <a:pt x="4741764" y="1460500"/>
                  </a:moveTo>
                  <a:lnTo>
                    <a:pt x="5719299" y="1460500"/>
                  </a:lnTo>
                </a:path>
                <a:path w="7578090" h="2197100">
                  <a:moveTo>
                    <a:pt x="3484099" y="723900"/>
                  </a:moveTo>
                  <a:lnTo>
                    <a:pt x="4458590" y="723900"/>
                  </a:lnTo>
                </a:path>
                <a:path w="7578090" h="2197100">
                  <a:moveTo>
                    <a:pt x="4741764" y="723900"/>
                  </a:moveTo>
                  <a:lnTo>
                    <a:pt x="7577763" y="723900"/>
                  </a:lnTo>
                </a:path>
                <a:path w="7578090" h="2197100">
                  <a:moveTo>
                    <a:pt x="0" y="723900"/>
                  </a:moveTo>
                  <a:lnTo>
                    <a:pt x="664699" y="723900"/>
                  </a:lnTo>
                </a:path>
                <a:path w="7578090" h="2197100">
                  <a:moveTo>
                    <a:pt x="2214099" y="723900"/>
                  </a:moveTo>
                  <a:lnTo>
                    <a:pt x="2836399" y="723900"/>
                  </a:lnTo>
                </a:path>
                <a:path w="7578090" h="2197100">
                  <a:moveTo>
                    <a:pt x="956799" y="723900"/>
                  </a:moveTo>
                  <a:lnTo>
                    <a:pt x="1934699" y="723900"/>
                  </a:lnTo>
                </a:path>
                <a:path w="7578090" h="2197100">
                  <a:moveTo>
                    <a:pt x="3115799" y="723900"/>
                  </a:moveTo>
                  <a:lnTo>
                    <a:pt x="3191999" y="723900"/>
                  </a:lnTo>
                </a:path>
                <a:path w="7578090" h="2197100">
                  <a:moveTo>
                    <a:pt x="956799" y="0"/>
                  </a:moveTo>
                  <a:lnTo>
                    <a:pt x="7577763" y="0"/>
                  </a:lnTo>
                </a:path>
                <a:path w="7578090" h="2197100">
                  <a:moveTo>
                    <a:pt x="0" y="0"/>
                  </a:moveTo>
                  <a:lnTo>
                    <a:pt x="664699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96358" y="4230432"/>
              <a:ext cx="283210" cy="1886585"/>
            </a:xfrm>
            <a:custGeom>
              <a:avLst/>
              <a:gdLst/>
              <a:ahLst/>
              <a:cxnLst/>
              <a:rect l="l" t="t" r="r" b="b"/>
              <a:pathLst>
                <a:path w="283210" h="1886585">
                  <a:moveTo>
                    <a:pt x="283174" y="0"/>
                  </a:moveTo>
                  <a:lnTo>
                    <a:pt x="0" y="0"/>
                  </a:lnTo>
                  <a:lnTo>
                    <a:pt x="0" y="1886370"/>
                  </a:lnTo>
                  <a:lnTo>
                    <a:pt x="283174" y="1886370"/>
                  </a:lnTo>
                  <a:lnTo>
                    <a:pt x="283174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06500" y="3670299"/>
              <a:ext cx="6604000" cy="2446655"/>
            </a:xfrm>
            <a:custGeom>
              <a:avLst/>
              <a:gdLst/>
              <a:ahLst/>
              <a:cxnLst/>
              <a:rect l="l" t="t" r="r" b="b"/>
              <a:pathLst>
                <a:path w="6604000" h="2446654">
                  <a:moveTo>
                    <a:pt x="279400" y="723900"/>
                  </a:moveTo>
                  <a:lnTo>
                    <a:pt x="0" y="723900"/>
                  </a:lnTo>
                  <a:lnTo>
                    <a:pt x="0" y="2446502"/>
                  </a:lnTo>
                  <a:lnTo>
                    <a:pt x="279400" y="2446515"/>
                  </a:lnTo>
                  <a:lnTo>
                    <a:pt x="279400" y="723900"/>
                  </a:lnTo>
                  <a:close/>
                </a:path>
                <a:path w="6604000" h="2446654">
                  <a:moveTo>
                    <a:pt x="1549400" y="355600"/>
                  </a:moveTo>
                  <a:lnTo>
                    <a:pt x="1270000" y="355600"/>
                  </a:lnTo>
                  <a:lnTo>
                    <a:pt x="1270000" y="2446502"/>
                  </a:lnTo>
                  <a:lnTo>
                    <a:pt x="1549400" y="2446515"/>
                  </a:lnTo>
                  <a:lnTo>
                    <a:pt x="1549400" y="355600"/>
                  </a:lnTo>
                  <a:close/>
                </a:path>
                <a:path w="6604000" h="2446654">
                  <a:moveTo>
                    <a:pt x="2806700" y="0"/>
                  </a:moveTo>
                  <a:lnTo>
                    <a:pt x="2527300" y="0"/>
                  </a:lnTo>
                  <a:lnTo>
                    <a:pt x="2527300" y="2446502"/>
                  </a:lnTo>
                  <a:lnTo>
                    <a:pt x="2806700" y="2446515"/>
                  </a:lnTo>
                  <a:lnTo>
                    <a:pt x="2806700" y="0"/>
                  </a:lnTo>
                  <a:close/>
                </a:path>
                <a:path w="6604000" h="2446654">
                  <a:moveTo>
                    <a:pt x="5334000" y="1358900"/>
                  </a:moveTo>
                  <a:lnTo>
                    <a:pt x="5054600" y="1358900"/>
                  </a:lnTo>
                  <a:lnTo>
                    <a:pt x="5054600" y="2446502"/>
                  </a:lnTo>
                  <a:lnTo>
                    <a:pt x="5334000" y="2446515"/>
                  </a:lnTo>
                  <a:lnTo>
                    <a:pt x="5334000" y="1358900"/>
                  </a:lnTo>
                  <a:close/>
                </a:path>
                <a:path w="6604000" h="2446654">
                  <a:moveTo>
                    <a:pt x="6604000" y="1524000"/>
                  </a:moveTo>
                  <a:lnTo>
                    <a:pt x="6311900" y="1524000"/>
                  </a:lnTo>
                  <a:lnTo>
                    <a:pt x="6311900" y="2446502"/>
                  </a:lnTo>
                  <a:lnTo>
                    <a:pt x="6604000" y="2446515"/>
                  </a:lnTo>
                  <a:lnTo>
                    <a:pt x="6604000" y="1524000"/>
                  </a:lnTo>
                  <a:close/>
                </a:path>
              </a:pathLst>
            </a:custGeom>
            <a:solidFill>
              <a:srgbClr val="558E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355989" y="3820922"/>
              <a:ext cx="283210" cy="2296160"/>
            </a:xfrm>
            <a:custGeom>
              <a:avLst/>
              <a:gdLst/>
              <a:ahLst/>
              <a:cxnLst/>
              <a:rect l="l" t="t" r="r" b="b"/>
              <a:pathLst>
                <a:path w="283210" h="2296160">
                  <a:moveTo>
                    <a:pt x="283174" y="0"/>
                  </a:moveTo>
                  <a:lnTo>
                    <a:pt x="0" y="0"/>
                  </a:lnTo>
                  <a:lnTo>
                    <a:pt x="0" y="2295880"/>
                  </a:lnTo>
                  <a:lnTo>
                    <a:pt x="283174" y="2295880"/>
                  </a:lnTo>
                  <a:lnTo>
                    <a:pt x="283174" y="0"/>
                  </a:lnTo>
                  <a:close/>
                </a:path>
              </a:pathLst>
            </a:custGeom>
            <a:solidFill>
              <a:srgbClr val="98480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62100" y="3035299"/>
              <a:ext cx="6604000" cy="3081655"/>
            </a:xfrm>
            <a:custGeom>
              <a:avLst/>
              <a:gdLst/>
              <a:ahLst/>
              <a:cxnLst/>
              <a:rect l="l" t="t" r="r" b="b"/>
              <a:pathLst>
                <a:path w="6604000" h="3081654">
                  <a:moveTo>
                    <a:pt x="292100" y="0"/>
                  </a:moveTo>
                  <a:lnTo>
                    <a:pt x="0" y="0"/>
                  </a:lnTo>
                  <a:lnTo>
                    <a:pt x="0" y="3081502"/>
                  </a:lnTo>
                  <a:lnTo>
                    <a:pt x="292100" y="3081515"/>
                  </a:lnTo>
                  <a:lnTo>
                    <a:pt x="292100" y="0"/>
                  </a:lnTo>
                  <a:close/>
                </a:path>
                <a:path w="6604000" h="3081654">
                  <a:moveTo>
                    <a:pt x="1549400" y="774700"/>
                  </a:moveTo>
                  <a:lnTo>
                    <a:pt x="1270000" y="774700"/>
                  </a:lnTo>
                  <a:lnTo>
                    <a:pt x="1270000" y="3081502"/>
                  </a:lnTo>
                  <a:lnTo>
                    <a:pt x="1549400" y="3081515"/>
                  </a:lnTo>
                  <a:lnTo>
                    <a:pt x="1549400" y="774700"/>
                  </a:lnTo>
                  <a:close/>
                </a:path>
                <a:path w="6604000" h="3081654">
                  <a:moveTo>
                    <a:pt x="2819400" y="774700"/>
                  </a:moveTo>
                  <a:lnTo>
                    <a:pt x="2527300" y="774700"/>
                  </a:lnTo>
                  <a:lnTo>
                    <a:pt x="2527300" y="3081502"/>
                  </a:lnTo>
                  <a:lnTo>
                    <a:pt x="2819400" y="3081515"/>
                  </a:lnTo>
                  <a:lnTo>
                    <a:pt x="2819400" y="774700"/>
                  </a:lnTo>
                  <a:close/>
                </a:path>
                <a:path w="6604000" h="3081654">
                  <a:moveTo>
                    <a:pt x="5334000" y="1130300"/>
                  </a:moveTo>
                  <a:lnTo>
                    <a:pt x="5054600" y="1130300"/>
                  </a:lnTo>
                  <a:lnTo>
                    <a:pt x="5054600" y="3081502"/>
                  </a:lnTo>
                  <a:lnTo>
                    <a:pt x="5334000" y="3081515"/>
                  </a:lnTo>
                  <a:lnTo>
                    <a:pt x="5334000" y="1130300"/>
                  </a:lnTo>
                  <a:close/>
                </a:path>
                <a:path w="6604000" h="3081654">
                  <a:moveTo>
                    <a:pt x="6604000" y="2159000"/>
                  </a:moveTo>
                  <a:lnTo>
                    <a:pt x="6324600" y="2159000"/>
                  </a:lnTo>
                  <a:lnTo>
                    <a:pt x="6324600" y="3081502"/>
                  </a:lnTo>
                  <a:lnTo>
                    <a:pt x="6604000" y="3081515"/>
                  </a:lnTo>
                  <a:lnTo>
                    <a:pt x="6604000" y="215900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897400" y="2451032"/>
            <a:ext cx="7578090" cy="0"/>
          </a:xfrm>
          <a:custGeom>
            <a:avLst/>
            <a:gdLst/>
            <a:ahLst/>
            <a:cxnLst/>
            <a:rect l="l" t="t" r="r" b="b"/>
            <a:pathLst>
              <a:path w="7578090" h="0">
                <a:moveTo>
                  <a:pt x="0" y="0"/>
                </a:moveTo>
                <a:lnTo>
                  <a:pt x="7577763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68777" y="2471904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80">
                <a:moveTo>
                  <a:pt x="195309" y="0"/>
                </a:moveTo>
                <a:lnTo>
                  <a:pt x="0" y="0"/>
                </a:lnTo>
                <a:lnTo>
                  <a:pt x="0" y="195309"/>
                </a:lnTo>
                <a:lnTo>
                  <a:pt x="195309" y="195309"/>
                </a:lnTo>
                <a:lnTo>
                  <a:pt x="195309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68777" y="2977848"/>
            <a:ext cx="195580" cy="195580"/>
          </a:xfrm>
          <a:custGeom>
            <a:avLst/>
            <a:gdLst/>
            <a:ahLst/>
            <a:cxnLst/>
            <a:rect l="l" t="t" r="r" b="b"/>
            <a:pathLst>
              <a:path w="195579" h="195580">
                <a:moveTo>
                  <a:pt x="195309" y="0"/>
                </a:moveTo>
                <a:lnTo>
                  <a:pt x="0" y="0"/>
                </a:lnTo>
                <a:lnTo>
                  <a:pt x="0" y="195309"/>
                </a:lnTo>
                <a:lnTo>
                  <a:pt x="195309" y="195309"/>
                </a:lnTo>
                <a:lnTo>
                  <a:pt x="195309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744278" y="2219452"/>
            <a:ext cx="751840" cy="103759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800" spc="-120">
                <a:latin typeface="Arial"/>
                <a:cs typeface="Arial"/>
              </a:rPr>
              <a:t>2017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2800" spc="-120">
                <a:latin typeface="Arial"/>
                <a:cs typeface="Arial"/>
              </a:rPr>
              <a:t>2018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3781" y="6055867"/>
            <a:ext cx="2965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latin typeface="Arial Narrow"/>
                <a:cs typeface="Arial Narrow"/>
              </a:rPr>
              <a:t>A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6095" y="6055867"/>
            <a:ext cx="2965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latin typeface="Arial Narrow"/>
                <a:cs typeface="Arial Narrow"/>
              </a:rPr>
              <a:t>B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4820" y="6055867"/>
            <a:ext cx="28301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2665" algn="l"/>
                <a:tab pos="2545715" algn="l"/>
              </a:tabLst>
            </a:pPr>
            <a:r>
              <a:rPr dirty="0" sz="3600" spc="-50" b="1">
                <a:latin typeface="Arial Narrow"/>
                <a:cs typeface="Arial Narrow"/>
              </a:rPr>
              <a:t>C</a:t>
            </a:r>
            <a:r>
              <a:rPr dirty="0" sz="3600" b="1">
                <a:latin typeface="Arial Narrow"/>
                <a:cs typeface="Arial Narrow"/>
              </a:rPr>
              <a:t>	</a:t>
            </a:r>
            <a:r>
              <a:rPr dirty="0" sz="3600" spc="-25" b="1">
                <a:latin typeface="Arial Narrow"/>
                <a:cs typeface="Arial Narrow"/>
              </a:rPr>
              <a:t>REG</a:t>
            </a:r>
            <a:r>
              <a:rPr dirty="0" sz="3600" b="1">
                <a:latin typeface="Arial Narrow"/>
                <a:cs typeface="Arial Narrow"/>
              </a:rPr>
              <a:t>	</a:t>
            </a:r>
            <a:r>
              <a:rPr dirty="0" sz="3600" spc="-50" b="1">
                <a:latin typeface="Arial Narrow"/>
                <a:cs typeface="Arial Narrow"/>
              </a:rPr>
              <a:t>D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7195" y="6055867"/>
            <a:ext cx="2755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latin typeface="Arial Narrow"/>
                <a:cs typeface="Arial Narrow"/>
              </a:rPr>
              <a:t>E</a:t>
            </a:r>
            <a:endParaRPr sz="3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2747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Dissemination</a:t>
            </a:r>
            <a:r>
              <a:rPr dirty="0" sz="3600" spc="-70"/>
              <a:t> </a:t>
            </a:r>
            <a:r>
              <a:rPr dirty="0" sz="3600"/>
              <a:t>&amp;</a:t>
            </a:r>
            <a:r>
              <a:rPr dirty="0" sz="3600" spc="-70"/>
              <a:t> </a:t>
            </a:r>
            <a:r>
              <a:rPr dirty="0" sz="3600"/>
              <a:t>Implementation</a:t>
            </a:r>
            <a:r>
              <a:rPr dirty="0" sz="3600" spc="-65"/>
              <a:t> </a:t>
            </a:r>
            <a:r>
              <a:rPr dirty="0" sz="3600"/>
              <a:t>Science</a:t>
            </a:r>
            <a:r>
              <a:rPr dirty="0" sz="3600" spc="-65"/>
              <a:t> </a:t>
            </a:r>
            <a:r>
              <a:rPr dirty="0" sz="3600" spc="-10"/>
              <a:t>Helps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25854" y="1157340"/>
            <a:ext cx="7872730" cy="5701030"/>
            <a:chOff x="725854" y="1157340"/>
            <a:chExt cx="7872730" cy="5701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554" y="1170040"/>
              <a:ext cx="5276578" cy="52336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2204" y="1163690"/>
              <a:ext cx="5289550" cy="5247005"/>
            </a:xfrm>
            <a:custGeom>
              <a:avLst/>
              <a:gdLst/>
              <a:ahLst/>
              <a:cxnLst/>
              <a:rect l="l" t="t" r="r" b="b"/>
              <a:pathLst>
                <a:path w="5289550" h="5247005">
                  <a:moveTo>
                    <a:pt x="0" y="0"/>
                  </a:moveTo>
                  <a:lnTo>
                    <a:pt x="5289278" y="0"/>
                  </a:lnTo>
                  <a:lnTo>
                    <a:pt x="5289278" y="5246396"/>
                  </a:lnTo>
                  <a:lnTo>
                    <a:pt x="0" y="524639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40" y="3041904"/>
              <a:ext cx="4620768" cy="38160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86956" y="3637843"/>
            <a:ext cx="2582545" cy="2087245"/>
          </a:xfrm>
          <a:custGeom>
            <a:avLst/>
            <a:gdLst/>
            <a:ahLst/>
            <a:cxnLst/>
            <a:rect l="l" t="t" r="r" b="b"/>
            <a:pathLst>
              <a:path w="2582545" h="2087245">
                <a:moveTo>
                  <a:pt x="2582174" y="0"/>
                </a:moveTo>
                <a:lnTo>
                  <a:pt x="0" y="0"/>
                </a:lnTo>
                <a:lnTo>
                  <a:pt x="0" y="2087011"/>
                </a:lnTo>
                <a:lnTo>
                  <a:pt x="2582174" y="2087011"/>
                </a:lnTo>
                <a:lnTo>
                  <a:pt x="2582174" y="0"/>
                </a:lnTo>
                <a:close/>
              </a:path>
            </a:pathLst>
          </a:custGeom>
          <a:solidFill>
            <a:srgbClr val="C4E5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1654" y="3429000"/>
            <a:ext cx="2582545" cy="2296160"/>
          </a:xfrm>
          <a:custGeom>
            <a:avLst/>
            <a:gdLst/>
            <a:ahLst/>
            <a:cxnLst/>
            <a:rect l="l" t="t" r="r" b="b"/>
            <a:pathLst>
              <a:path w="2582545" h="2296160">
                <a:moveTo>
                  <a:pt x="2582174" y="0"/>
                </a:moveTo>
                <a:lnTo>
                  <a:pt x="0" y="0"/>
                </a:lnTo>
                <a:lnTo>
                  <a:pt x="0" y="2295856"/>
                </a:lnTo>
                <a:lnTo>
                  <a:pt x="2582174" y="2295856"/>
                </a:lnTo>
                <a:lnTo>
                  <a:pt x="2582174" y="0"/>
                </a:lnTo>
                <a:close/>
              </a:path>
            </a:pathLst>
          </a:custGeom>
          <a:solidFill>
            <a:srgbClr val="C4E5F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465824" y="1526820"/>
            <a:ext cx="2582545" cy="4198620"/>
            <a:chOff x="465824" y="1526820"/>
            <a:chExt cx="2582545" cy="4198620"/>
          </a:xfrm>
        </p:grpSpPr>
        <p:sp>
          <p:nvSpPr>
            <p:cNvPr id="6" name="object 6"/>
            <p:cNvSpPr/>
            <p:nvPr/>
          </p:nvSpPr>
          <p:spPr>
            <a:xfrm>
              <a:off x="465824" y="3637843"/>
              <a:ext cx="2582545" cy="2087245"/>
            </a:xfrm>
            <a:custGeom>
              <a:avLst/>
              <a:gdLst/>
              <a:ahLst/>
              <a:cxnLst/>
              <a:rect l="l" t="t" r="r" b="b"/>
              <a:pathLst>
                <a:path w="2582545" h="2087245">
                  <a:moveTo>
                    <a:pt x="2582174" y="0"/>
                  </a:moveTo>
                  <a:lnTo>
                    <a:pt x="0" y="0"/>
                  </a:lnTo>
                  <a:lnTo>
                    <a:pt x="0" y="2087011"/>
                  </a:lnTo>
                  <a:lnTo>
                    <a:pt x="2582174" y="2087011"/>
                  </a:lnTo>
                  <a:lnTo>
                    <a:pt x="2582174" y="0"/>
                  </a:lnTo>
                  <a:close/>
                </a:path>
              </a:pathLst>
            </a:custGeom>
            <a:solidFill>
              <a:srgbClr val="C4E5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65825" y="1526820"/>
              <a:ext cx="2582545" cy="1902460"/>
            </a:xfrm>
            <a:custGeom>
              <a:avLst/>
              <a:gdLst/>
              <a:ahLst/>
              <a:cxnLst/>
              <a:rect l="l" t="t" r="r" b="b"/>
              <a:pathLst>
                <a:path w="2582545" h="1902460">
                  <a:moveTo>
                    <a:pt x="2582174" y="0"/>
                  </a:moveTo>
                  <a:lnTo>
                    <a:pt x="0" y="0"/>
                  </a:lnTo>
                  <a:lnTo>
                    <a:pt x="0" y="1902179"/>
                  </a:lnTo>
                  <a:lnTo>
                    <a:pt x="2582174" y="1902179"/>
                  </a:lnTo>
                  <a:lnTo>
                    <a:pt x="2582174" y="0"/>
                  </a:lnTo>
                  <a:close/>
                </a:path>
              </a:pathLst>
            </a:custGeom>
            <a:solidFill>
              <a:srgbClr val="0083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500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/>
              <a:t>Process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 spc="-10"/>
              <a:t>“spread”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2219" y="1546859"/>
            <a:ext cx="14503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Pilot</a:t>
            </a:r>
            <a:r>
              <a:rPr dirty="0" sz="32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Arial Narrow"/>
                <a:cs typeface="Arial Narrow"/>
              </a:rPr>
              <a:t>Site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0912" y="1708584"/>
            <a:ext cx="2582545" cy="1747520"/>
          </a:xfrm>
          <a:custGeom>
            <a:avLst/>
            <a:gdLst/>
            <a:ahLst/>
            <a:cxnLst/>
            <a:rect l="l" t="t" r="r" b="b"/>
            <a:pathLst>
              <a:path w="2582545" h="1747520">
                <a:moveTo>
                  <a:pt x="2582174" y="0"/>
                </a:moveTo>
                <a:lnTo>
                  <a:pt x="0" y="0"/>
                </a:lnTo>
                <a:lnTo>
                  <a:pt x="0" y="1747498"/>
                </a:lnTo>
                <a:lnTo>
                  <a:pt x="2582174" y="1747498"/>
                </a:lnTo>
                <a:lnTo>
                  <a:pt x="2582174" y="0"/>
                </a:lnTo>
                <a:close/>
              </a:path>
            </a:pathLst>
          </a:custGeom>
          <a:solidFill>
            <a:srgbClr val="0083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75831" y="1729740"/>
            <a:ext cx="21926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Seven</a:t>
            </a:r>
            <a:r>
              <a:rPr dirty="0" sz="3200" spc="-8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Clinics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79548" y="1899354"/>
            <a:ext cx="2582545" cy="1529715"/>
          </a:xfrm>
          <a:custGeom>
            <a:avLst/>
            <a:gdLst/>
            <a:ahLst/>
            <a:cxnLst/>
            <a:rect l="l" t="t" r="r" b="b"/>
            <a:pathLst>
              <a:path w="2582545" h="1529714">
                <a:moveTo>
                  <a:pt x="2582174" y="0"/>
                </a:moveTo>
                <a:lnTo>
                  <a:pt x="0" y="0"/>
                </a:lnTo>
                <a:lnTo>
                  <a:pt x="0" y="1529645"/>
                </a:lnTo>
                <a:lnTo>
                  <a:pt x="2582174" y="1529645"/>
                </a:lnTo>
                <a:lnTo>
                  <a:pt x="2582174" y="0"/>
                </a:lnTo>
                <a:close/>
              </a:path>
            </a:pathLst>
          </a:custGeom>
          <a:solidFill>
            <a:srgbClr val="0083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487985" y="1918716"/>
            <a:ext cx="1765935" cy="10102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260985" marR="5080" indent="-248920">
              <a:lnSpc>
                <a:spcPct val="101899"/>
              </a:lnSpc>
              <a:spcBef>
                <a:spcPts val="25"/>
              </a:spcBef>
            </a:pP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All</a:t>
            </a:r>
            <a:r>
              <a:rPr dirty="0" sz="32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Medical Centers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5824" y="3034389"/>
            <a:ext cx="8195945" cy="802005"/>
          </a:xfrm>
          <a:custGeom>
            <a:avLst/>
            <a:gdLst/>
            <a:ahLst/>
            <a:cxnLst/>
            <a:rect l="l" t="t" r="r" b="b"/>
            <a:pathLst>
              <a:path w="8195945" h="802004">
                <a:moveTo>
                  <a:pt x="7795146" y="0"/>
                </a:moveTo>
                <a:lnTo>
                  <a:pt x="7795146" y="200380"/>
                </a:lnTo>
                <a:lnTo>
                  <a:pt x="0" y="200380"/>
                </a:lnTo>
                <a:lnTo>
                  <a:pt x="0" y="601131"/>
                </a:lnTo>
                <a:lnTo>
                  <a:pt x="7795146" y="601131"/>
                </a:lnTo>
                <a:lnTo>
                  <a:pt x="7795146" y="801510"/>
                </a:lnTo>
                <a:lnTo>
                  <a:pt x="8195897" y="400759"/>
                </a:lnTo>
                <a:lnTo>
                  <a:pt x="7795146" y="0"/>
                </a:lnTo>
                <a:close/>
              </a:path>
            </a:pathLst>
          </a:custGeom>
          <a:solidFill>
            <a:srgbClr val="20B6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535914" y="3268979"/>
            <a:ext cx="8464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 Narrow"/>
                <a:cs typeface="Arial Narrow"/>
              </a:rPr>
              <a:t>10</a:t>
            </a:r>
            <a:r>
              <a:rPr dirty="0" sz="2000" spc="-25" b="1">
                <a:latin typeface="Arial Narrow"/>
                <a:cs typeface="Arial Narrow"/>
              </a:rPr>
              <a:t> </a:t>
            </a:r>
            <a:r>
              <a:rPr dirty="0" sz="2000" spc="-10" b="1">
                <a:latin typeface="Arial Narrow"/>
                <a:cs typeface="Arial Narrow"/>
              </a:rPr>
              <a:t>years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5825" y="2836332"/>
            <a:ext cx="5397500" cy="802005"/>
          </a:xfrm>
          <a:custGeom>
            <a:avLst/>
            <a:gdLst/>
            <a:ahLst/>
            <a:cxnLst/>
            <a:rect l="l" t="t" r="r" b="b"/>
            <a:pathLst>
              <a:path w="5397500" h="802004">
                <a:moveTo>
                  <a:pt x="4996510" y="0"/>
                </a:moveTo>
                <a:lnTo>
                  <a:pt x="4996510" y="200379"/>
                </a:lnTo>
                <a:lnTo>
                  <a:pt x="0" y="200379"/>
                </a:lnTo>
                <a:lnTo>
                  <a:pt x="0" y="601131"/>
                </a:lnTo>
                <a:lnTo>
                  <a:pt x="4996510" y="601131"/>
                </a:lnTo>
                <a:lnTo>
                  <a:pt x="4996510" y="801510"/>
                </a:lnTo>
                <a:lnTo>
                  <a:pt x="5397261" y="400758"/>
                </a:lnTo>
                <a:lnTo>
                  <a:pt x="4996510" y="0"/>
                </a:lnTo>
                <a:close/>
              </a:path>
            </a:pathLst>
          </a:custGeom>
          <a:solidFill>
            <a:srgbClr val="8ACF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840340" y="3070859"/>
            <a:ext cx="7435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 Narrow"/>
                <a:cs typeface="Arial Narrow"/>
              </a:rPr>
              <a:t>2</a:t>
            </a:r>
            <a:r>
              <a:rPr dirty="0" sz="2000" spc="-15" b="1">
                <a:latin typeface="Arial Narrow"/>
                <a:cs typeface="Arial Narrow"/>
              </a:rPr>
              <a:t> </a:t>
            </a:r>
            <a:r>
              <a:rPr dirty="0" sz="2000" spc="-10" b="1">
                <a:latin typeface="Arial Narrow"/>
                <a:cs typeface="Arial Narrow"/>
              </a:rPr>
              <a:t>years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5825" y="2627489"/>
            <a:ext cx="2599055" cy="802005"/>
          </a:xfrm>
          <a:custGeom>
            <a:avLst/>
            <a:gdLst/>
            <a:ahLst/>
            <a:cxnLst/>
            <a:rect l="l" t="t" r="r" b="b"/>
            <a:pathLst>
              <a:path w="2599055" h="802004">
                <a:moveTo>
                  <a:pt x="2197869" y="0"/>
                </a:moveTo>
                <a:lnTo>
                  <a:pt x="2197869" y="200379"/>
                </a:lnTo>
                <a:lnTo>
                  <a:pt x="0" y="200379"/>
                </a:lnTo>
                <a:lnTo>
                  <a:pt x="0" y="601134"/>
                </a:lnTo>
                <a:lnTo>
                  <a:pt x="2197869" y="601134"/>
                </a:lnTo>
                <a:lnTo>
                  <a:pt x="2197869" y="801510"/>
                </a:lnTo>
                <a:lnTo>
                  <a:pt x="2598624" y="400754"/>
                </a:lnTo>
                <a:lnTo>
                  <a:pt x="2197869" y="0"/>
                </a:lnTo>
                <a:close/>
              </a:path>
            </a:pathLst>
          </a:custGeom>
          <a:solidFill>
            <a:srgbClr val="C4E5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157465" y="2860547"/>
            <a:ext cx="6280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 Narrow"/>
                <a:cs typeface="Arial Narrow"/>
              </a:rPr>
              <a:t>1</a:t>
            </a:r>
            <a:r>
              <a:rPr dirty="0" sz="2000" spc="-15" b="1">
                <a:latin typeface="Arial Narrow"/>
                <a:cs typeface="Arial Narrow"/>
              </a:rPr>
              <a:t> </a:t>
            </a:r>
            <a:r>
              <a:rPr dirty="0" sz="2000" spc="-20" b="1">
                <a:latin typeface="Arial Narrow"/>
                <a:cs typeface="Arial Narrow"/>
              </a:rPr>
              <a:t>year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4279" y="3911091"/>
            <a:ext cx="1466215" cy="13150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60"/>
              </a:spcBef>
            </a:pPr>
            <a:r>
              <a:rPr dirty="0" sz="2800" b="1">
                <a:latin typeface="Arial Narrow"/>
                <a:cs typeface="Arial Narrow"/>
              </a:rPr>
              <a:t>Pilot</a:t>
            </a:r>
            <a:r>
              <a:rPr dirty="0" sz="2800" spc="-30" b="1">
                <a:latin typeface="Arial Narrow"/>
                <a:cs typeface="Arial Narrow"/>
              </a:rPr>
              <a:t> </a:t>
            </a:r>
            <a:r>
              <a:rPr dirty="0" sz="2800" spc="-20" b="1">
                <a:latin typeface="Arial Narrow"/>
                <a:cs typeface="Arial Narrow"/>
              </a:rPr>
              <a:t>with </a:t>
            </a:r>
            <a:r>
              <a:rPr dirty="0" sz="2800" spc="-10" b="1">
                <a:latin typeface="Arial Narrow"/>
                <a:cs typeface="Arial Narrow"/>
              </a:rPr>
              <a:t>robust evaluation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34592" y="3780027"/>
            <a:ext cx="1674495" cy="17354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635">
              <a:lnSpc>
                <a:spcPct val="100200"/>
              </a:lnSpc>
              <a:spcBef>
                <a:spcPts val="90"/>
              </a:spcBef>
            </a:pPr>
            <a:r>
              <a:rPr dirty="0" sz="2800" spc="-10" b="1">
                <a:latin typeface="Arial Narrow"/>
                <a:cs typeface="Arial Narrow"/>
              </a:rPr>
              <a:t>Implement, </a:t>
            </a:r>
            <a:r>
              <a:rPr dirty="0" sz="2800" b="1">
                <a:latin typeface="Arial Narrow"/>
                <a:cs typeface="Arial Narrow"/>
              </a:rPr>
              <a:t>gather</a:t>
            </a:r>
            <a:r>
              <a:rPr dirty="0" sz="2800" spc="-35" b="1">
                <a:latin typeface="Arial Narrow"/>
                <a:cs typeface="Arial Narrow"/>
              </a:rPr>
              <a:t> </a:t>
            </a:r>
            <a:r>
              <a:rPr dirty="0" sz="2800" spc="-10" b="1">
                <a:latin typeface="Arial Narrow"/>
                <a:cs typeface="Arial Narrow"/>
              </a:rPr>
              <a:t>data, revise, measure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5088" y="4145788"/>
            <a:ext cx="1729739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61925" marR="5080" indent="-161925">
              <a:lnSpc>
                <a:spcPct val="101400"/>
              </a:lnSpc>
              <a:spcBef>
                <a:spcPts val="50"/>
              </a:spcBef>
              <a:tabLst>
                <a:tab pos="534670" algn="l"/>
              </a:tabLst>
            </a:pPr>
            <a:r>
              <a:rPr dirty="0" sz="2800" spc="-10" b="1">
                <a:latin typeface="Arial Narrow"/>
                <a:cs typeface="Arial Narrow"/>
              </a:rPr>
              <a:t>Disseminate </a:t>
            </a:r>
            <a:r>
              <a:rPr dirty="0" sz="2800" spc="-50" b="1">
                <a:latin typeface="Arial Narrow"/>
                <a:cs typeface="Arial Narrow"/>
              </a:rPr>
              <a:t>&amp;</a:t>
            </a:r>
            <a:r>
              <a:rPr dirty="0" sz="2800" b="1">
                <a:latin typeface="Arial Narrow"/>
                <a:cs typeface="Arial Narrow"/>
              </a:rPr>
              <a:t>	</a:t>
            </a:r>
            <a:r>
              <a:rPr dirty="0" sz="2800" spc="-10" b="1">
                <a:latin typeface="Arial Narrow"/>
                <a:cs typeface="Arial Narrow"/>
              </a:rPr>
              <a:t>sustain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755775"/>
          </a:xfrm>
          <a:custGeom>
            <a:avLst/>
            <a:gdLst/>
            <a:ahLst/>
            <a:cxnLst/>
            <a:rect l="l" t="t" r="r" b="b"/>
            <a:pathLst>
              <a:path w="9144000" h="1755775">
                <a:moveTo>
                  <a:pt x="9144000" y="0"/>
                </a:moveTo>
                <a:lnTo>
                  <a:pt x="0" y="0"/>
                </a:lnTo>
                <a:lnTo>
                  <a:pt x="0" y="1755648"/>
                </a:lnTo>
                <a:lnTo>
                  <a:pt x="9144000" y="175564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07340" y="241299"/>
            <a:ext cx="848487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Rapidly</a:t>
            </a:r>
            <a:r>
              <a:rPr dirty="0" spc="-55"/>
              <a:t> </a:t>
            </a:r>
            <a:r>
              <a:rPr dirty="0"/>
              <a:t>Spreading</a:t>
            </a:r>
            <a:r>
              <a:rPr dirty="0" spc="-60"/>
              <a:t> </a:t>
            </a:r>
            <a:r>
              <a:rPr dirty="0"/>
              <a:t>What</a:t>
            </a:r>
            <a:r>
              <a:rPr dirty="0" spc="-60"/>
              <a:t> </a:t>
            </a:r>
            <a:r>
              <a:rPr dirty="0" spc="-10"/>
              <a:t>Works…</a:t>
            </a:r>
          </a:p>
          <a:p>
            <a:pPr marL="4703445">
              <a:lnSpc>
                <a:spcPct val="100000"/>
              </a:lnSpc>
            </a:pPr>
            <a:r>
              <a:rPr dirty="0"/>
              <a:t>…and</a:t>
            </a:r>
            <a:r>
              <a:rPr dirty="0" spc="-40"/>
              <a:t> </a:t>
            </a:r>
            <a:r>
              <a:rPr dirty="0"/>
              <a:t>Sustaining</a:t>
            </a:r>
            <a:r>
              <a:rPr dirty="0" spc="-35"/>
              <a:t> </a:t>
            </a:r>
            <a:r>
              <a:rPr dirty="0" spc="-25"/>
              <a:t>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716" y="1818132"/>
            <a:ext cx="7985125" cy="481393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60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3200">
                <a:latin typeface="Arial Narrow"/>
                <a:cs typeface="Arial Narrow"/>
              </a:rPr>
              <a:t>Infrastructure</a:t>
            </a:r>
            <a:r>
              <a:rPr dirty="0" sz="3200" spc="-60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&amp;</a:t>
            </a:r>
            <a:r>
              <a:rPr dirty="0" sz="3200" spc="-60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sponsorship</a:t>
            </a:r>
            <a:r>
              <a:rPr dirty="0" sz="3200" spc="-60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at</a:t>
            </a:r>
            <a:r>
              <a:rPr dirty="0" sz="3200" spc="-60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each</a:t>
            </a:r>
            <a:r>
              <a:rPr dirty="0" sz="3200" spc="-55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medical</a:t>
            </a:r>
            <a:r>
              <a:rPr dirty="0" sz="3200" spc="-55">
                <a:latin typeface="Arial Narrow"/>
                <a:cs typeface="Arial Narrow"/>
              </a:rPr>
              <a:t> </a:t>
            </a:r>
            <a:r>
              <a:rPr dirty="0" sz="3200" spc="-10">
                <a:latin typeface="Arial Narrow"/>
                <a:cs typeface="Arial Narrow"/>
              </a:rPr>
              <a:t>center</a:t>
            </a:r>
            <a:endParaRPr sz="3200">
              <a:latin typeface="Arial Narrow"/>
              <a:cs typeface="Arial Narrow"/>
            </a:endParaRPr>
          </a:p>
          <a:p>
            <a:pPr marL="354965" indent="-342265">
              <a:lnSpc>
                <a:spcPts val="3810"/>
              </a:lnSpc>
              <a:spcBef>
                <a:spcPts val="960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3200">
                <a:latin typeface="Arial Narrow"/>
                <a:cs typeface="Arial Narrow"/>
              </a:rPr>
              <a:t>Tools</a:t>
            </a:r>
            <a:r>
              <a:rPr dirty="0" sz="3200" spc="-75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for</a:t>
            </a:r>
            <a:r>
              <a:rPr dirty="0" sz="3200" spc="-70">
                <a:latin typeface="Arial Narrow"/>
                <a:cs typeface="Arial Narrow"/>
              </a:rPr>
              <a:t> </a:t>
            </a:r>
            <a:r>
              <a:rPr dirty="0" sz="3200" spc="-10">
                <a:latin typeface="Arial Narrow"/>
                <a:cs typeface="Arial Narrow"/>
              </a:rPr>
              <a:t>clinician-</a:t>
            </a:r>
            <a:r>
              <a:rPr dirty="0" sz="3200">
                <a:latin typeface="Arial Narrow"/>
                <a:cs typeface="Arial Narrow"/>
              </a:rPr>
              <a:t>led</a:t>
            </a:r>
            <a:r>
              <a:rPr dirty="0" sz="3200" spc="-75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implementation</a:t>
            </a:r>
            <a:r>
              <a:rPr dirty="0" sz="3200" spc="-70">
                <a:latin typeface="Arial Narrow"/>
                <a:cs typeface="Arial Narrow"/>
              </a:rPr>
              <a:t> </a:t>
            </a:r>
            <a:r>
              <a:rPr dirty="0" sz="3200" spc="-10">
                <a:latin typeface="Arial Narrow"/>
                <a:cs typeface="Arial Narrow"/>
              </a:rPr>
              <a:t>teams</a:t>
            </a:r>
            <a:endParaRPr sz="3200">
              <a:latin typeface="Arial Narrow"/>
              <a:cs typeface="Arial Narrow"/>
            </a:endParaRPr>
          </a:p>
          <a:p>
            <a:pPr lvl="1" marL="1045844" indent="-285115">
              <a:lnSpc>
                <a:spcPts val="3329"/>
              </a:lnSpc>
              <a:buFont typeface="Arial"/>
              <a:buChar char="■"/>
              <a:tabLst>
                <a:tab pos="1045844" algn="l"/>
              </a:tabLst>
            </a:pPr>
            <a:r>
              <a:rPr dirty="0" sz="2800">
                <a:latin typeface="Arial Narrow"/>
                <a:cs typeface="Arial Narrow"/>
              </a:rPr>
              <a:t>Champion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&amp;</a:t>
            </a:r>
            <a:r>
              <a:rPr dirty="0" sz="2800" spc="-2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Team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 spc="-20">
                <a:latin typeface="Arial Narrow"/>
                <a:cs typeface="Arial Narrow"/>
              </a:rPr>
              <a:t>roles</a:t>
            </a:r>
            <a:endParaRPr sz="2800">
              <a:latin typeface="Arial Narrow"/>
              <a:cs typeface="Arial Narrow"/>
            </a:endParaRPr>
          </a:p>
          <a:p>
            <a:pPr lvl="1" marL="1045844" indent="-285115">
              <a:lnSpc>
                <a:spcPts val="3335"/>
              </a:lnSpc>
              <a:spcBef>
                <a:spcPts val="45"/>
              </a:spcBef>
              <a:buFont typeface="Arial"/>
              <a:buChar char="■"/>
              <a:tabLst>
                <a:tab pos="1045844" algn="l"/>
              </a:tabLst>
            </a:pPr>
            <a:r>
              <a:rPr dirty="0" sz="2800">
                <a:latin typeface="Arial Narrow"/>
                <a:cs typeface="Arial Narrow"/>
              </a:rPr>
              <a:t>Templates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for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referral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pathway</a:t>
            </a:r>
            <a:endParaRPr sz="2800">
              <a:latin typeface="Arial Narrow"/>
              <a:cs typeface="Arial Narrow"/>
            </a:endParaRPr>
          </a:p>
          <a:p>
            <a:pPr lvl="1" marL="1045844" indent="-285115">
              <a:lnSpc>
                <a:spcPts val="3335"/>
              </a:lnSpc>
              <a:buFont typeface="Arial"/>
              <a:buChar char="■"/>
              <a:tabLst>
                <a:tab pos="1045844" algn="l"/>
              </a:tabLst>
            </a:pPr>
            <a:r>
              <a:rPr dirty="0" sz="2800">
                <a:latin typeface="Arial Narrow"/>
                <a:cs typeface="Arial Narrow"/>
              </a:rPr>
              <a:t>Clinician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&amp;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patient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education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919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3200" spc="-10">
                <a:latin typeface="Arial Narrow"/>
                <a:cs typeface="Arial Narrow"/>
              </a:rPr>
              <a:t>Step-</a:t>
            </a:r>
            <a:r>
              <a:rPr dirty="0" sz="3200">
                <a:latin typeface="Arial Narrow"/>
                <a:cs typeface="Arial Narrow"/>
              </a:rPr>
              <a:t>wise</a:t>
            </a:r>
            <a:r>
              <a:rPr dirty="0" sz="3200" spc="-55">
                <a:latin typeface="Arial Narrow"/>
                <a:cs typeface="Arial Narrow"/>
              </a:rPr>
              <a:t> </a:t>
            </a:r>
            <a:r>
              <a:rPr dirty="0" sz="3200" spc="-10">
                <a:latin typeface="Arial Narrow"/>
                <a:cs typeface="Arial Narrow"/>
              </a:rPr>
              <a:t>implementation</a:t>
            </a:r>
            <a:endParaRPr sz="3200">
              <a:latin typeface="Arial Narrow"/>
              <a:cs typeface="Arial Narrow"/>
            </a:endParaRPr>
          </a:p>
          <a:p>
            <a:pPr marL="361315" indent="-342265">
              <a:lnSpc>
                <a:spcPct val="100000"/>
              </a:lnSpc>
              <a:spcBef>
                <a:spcPts val="865"/>
              </a:spcBef>
              <a:buFont typeface="Arial"/>
              <a:buChar char="■"/>
              <a:tabLst>
                <a:tab pos="361315" algn="l"/>
              </a:tabLst>
            </a:pPr>
            <a:r>
              <a:rPr dirty="0" sz="3200">
                <a:latin typeface="Arial Narrow"/>
                <a:cs typeface="Arial Narrow"/>
              </a:rPr>
              <a:t>Regular</a:t>
            </a:r>
            <a:r>
              <a:rPr dirty="0" sz="3200" spc="-85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communication</a:t>
            </a:r>
            <a:r>
              <a:rPr dirty="0" sz="3200" spc="-80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with</a:t>
            </a:r>
            <a:r>
              <a:rPr dirty="0" sz="3200" spc="-80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&amp;</a:t>
            </a:r>
            <a:r>
              <a:rPr dirty="0" sz="3200" spc="-80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between</a:t>
            </a:r>
            <a:r>
              <a:rPr dirty="0" sz="3200" spc="-80">
                <a:latin typeface="Arial Narrow"/>
                <a:cs typeface="Arial Narrow"/>
              </a:rPr>
              <a:t> </a:t>
            </a:r>
            <a:r>
              <a:rPr dirty="0" sz="3200" spc="-10">
                <a:latin typeface="Arial Narrow"/>
                <a:cs typeface="Arial Narrow"/>
              </a:rPr>
              <a:t>teams</a:t>
            </a:r>
            <a:endParaRPr sz="3200">
              <a:latin typeface="Arial Narrow"/>
              <a:cs typeface="Arial Narrow"/>
            </a:endParaRPr>
          </a:p>
          <a:p>
            <a:pPr marL="361315" marR="903605" indent="-342900">
              <a:lnSpc>
                <a:spcPts val="3820"/>
              </a:lnSpc>
              <a:spcBef>
                <a:spcPts val="1075"/>
              </a:spcBef>
              <a:buFont typeface="Arial"/>
              <a:buChar char="■"/>
              <a:tabLst>
                <a:tab pos="361315" algn="l"/>
              </a:tabLst>
            </a:pPr>
            <a:r>
              <a:rPr dirty="0" sz="3200">
                <a:latin typeface="Arial Narrow"/>
                <a:cs typeface="Arial Narrow"/>
              </a:rPr>
              <a:t>Performance</a:t>
            </a:r>
            <a:r>
              <a:rPr dirty="0" sz="3200" spc="-120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improvement</a:t>
            </a:r>
            <a:r>
              <a:rPr dirty="0" sz="3200" spc="-120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measures</a:t>
            </a:r>
            <a:r>
              <a:rPr dirty="0" sz="3200" spc="-114">
                <a:latin typeface="Arial Narrow"/>
                <a:cs typeface="Arial Narrow"/>
              </a:rPr>
              <a:t> </a:t>
            </a:r>
            <a:r>
              <a:rPr dirty="0" sz="3200">
                <a:latin typeface="Arial Narrow"/>
                <a:cs typeface="Arial Narrow"/>
              </a:rPr>
              <a:t>that</a:t>
            </a:r>
            <a:r>
              <a:rPr dirty="0" sz="3200" spc="-120">
                <a:latin typeface="Arial Narrow"/>
                <a:cs typeface="Arial Narrow"/>
              </a:rPr>
              <a:t> </a:t>
            </a:r>
            <a:r>
              <a:rPr dirty="0" sz="3200" spc="-25">
                <a:latin typeface="Arial Narrow"/>
                <a:cs typeface="Arial Narrow"/>
              </a:rPr>
              <a:t>are </a:t>
            </a:r>
            <a:r>
              <a:rPr dirty="0" sz="3200" spc="-10">
                <a:latin typeface="Arial Narrow"/>
                <a:cs typeface="Arial Narrow"/>
              </a:rPr>
              <a:t>meaningful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4" y="1537969"/>
            <a:ext cx="8330565" cy="5329555"/>
            <a:chOff x="-9524" y="1537969"/>
            <a:chExt cx="8330565" cy="5329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3464" y="1537969"/>
              <a:ext cx="7267575" cy="45624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103812"/>
              <a:ext cx="2133600" cy="13731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952999"/>
              <a:ext cx="3124200" cy="1905000"/>
            </a:xfrm>
            <a:custGeom>
              <a:avLst/>
              <a:gdLst/>
              <a:ahLst/>
              <a:cxnLst/>
              <a:rect l="l" t="t" r="r" b="b"/>
              <a:pathLst>
                <a:path w="3124200" h="1905000">
                  <a:moveTo>
                    <a:pt x="0" y="0"/>
                  </a:moveTo>
                  <a:lnTo>
                    <a:pt x="2133602" y="0"/>
                  </a:lnTo>
                  <a:lnTo>
                    <a:pt x="3124200" y="990601"/>
                  </a:lnTo>
                  <a:lnTo>
                    <a:pt x="3124200" y="190500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9144000" cy="1384935"/>
          </a:xfrm>
          <a:custGeom>
            <a:avLst/>
            <a:gdLst/>
            <a:ahLst/>
            <a:cxnLst/>
            <a:rect l="l" t="t" r="r" b="b"/>
            <a:pathLst>
              <a:path w="9144000" h="1384935">
                <a:moveTo>
                  <a:pt x="0" y="1384363"/>
                </a:moveTo>
                <a:lnTo>
                  <a:pt x="9144000" y="1384363"/>
                </a:lnTo>
                <a:lnTo>
                  <a:pt x="9144000" y="0"/>
                </a:lnTo>
                <a:lnTo>
                  <a:pt x="0" y="0"/>
                </a:lnTo>
                <a:lnTo>
                  <a:pt x="0" y="1384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297815" y="61467"/>
            <a:ext cx="7478395" cy="1120140"/>
          </a:xfrm>
          <a:prstGeom prst="rect"/>
        </p:spPr>
        <p:txBody>
          <a:bodyPr wrap="square" lIns="0" tIns="137795" rIns="0" bIns="0" rtlCol="0" vert="horz">
            <a:spAutoFit/>
          </a:bodyPr>
          <a:lstStyle/>
          <a:p>
            <a:pPr marL="1518920" marR="5080" indent="-1506855">
              <a:lnSpc>
                <a:spcPct val="79500"/>
              </a:lnSpc>
              <a:spcBef>
                <a:spcPts val="1085"/>
              </a:spcBef>
            </a:pPr>
            <a:r>
              <a:rPr dirty="0"/>
              <a:t>Implementation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IPV</a:t>
            </a:r>
            <a:r>
              <a:rPr dirty="0" spc="-10"/>
              <a:t> Services </a:t>
            </a:r>
            <a:r>
              <a:rPr dirty="0"/>
              <a:t>Underway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Every</a:t>
            </a:r>
            <a:r>
              <a:rPr dirty="0" spc="-40"/>
              <a:t> </a:t>
            </a:r>
            <a:r>
              <a:rPr dirty="0"/>
              <a:t>KP</a:t>
            </a:r>
            <a:r>
              <a:rPr dirty="0" spc="-40"/>
              <a:t> </a:t>
            </a:r>
            <a:r>
              <a:rPr dirty="0" spc="-10"/>
              <a:t>Region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4439" y="3119120"/>
            <a:ext cx="136525" cy="152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49477" y="3522345"/>
            <a:ext cx="152400" cy="152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8040" y="3423920"/>
            <a:ext cx="152400" cy="1524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3039" y="3881120"/>
            <a:ext cx="136525" cy="152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839" y="2357120"/>
            <a:ext cx="136525" cy="1524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410017" y="2295652"/>
            <a:ext cx="1729105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372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Northwest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Northern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California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3392" y="3819652"/>
            <a:ext cx="17633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Southern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California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2667" y="3356355"/>
            <a:ext cx="8483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Colorado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52042" y="3450844"/>
            <a:ext cx="10858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Mid-Atlantic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5309" y="5120640"/>
            <a:ext cx="136525" cy="1524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9840" y="4643120"/>
            <a:ext cx="152400" cy="1524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559867" y="4572508"/>
            <a:ext cx="7480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Georgia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0100" y="5057140"/>
            <a:ext cx="6318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Hawaii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9087" y="6400800"/>
            <a:ext cx="237399" cy="21942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90524" y="6495059"/>
            <a:ext cx="212725" cy="125730"/>
          </a:xfrm>
          <a:custGeom>
            <a:avLst/>
            <a:gdLst/>
            <a:ahLst/>
            <a:cxnLst/>
            <a:rect l="l" t="t" r="r" b="b"/>
            <a:pathLst>
              <a:path w="212725" h="125729">
                <a:moveTo>
                  <a:pt x="184315" y="125171"/>
                </a:moveTo>
                <a:lnTo>
                  <a:pt x="172745" y="91300"/>
                </a:lnTo>
                <a:lnTo>
                  <a:pt x="166712" y="73621"/>
                </a:lnTo>
                <a:lnTo>
                  <a:pt x="148602" y="20612"/>
                </a:lnTo>
                <a:lnTo>
                  <a:pt x="145986" y="12966"/>
                </a:lnTo>
                <a:lnTo>
                  <a:pt x="145986" y="73621"/>
                </a:lnTo>
                <a:lnTo>
                  <a:pt x="110591" y="73621"/>
                </a:lnTo>
                <a:lnTo>
                  <a:pt x="128282" y="20612"/>
                </a:lnTo>
                <a:lnTo>
                  <a:pt x="145986" y="73621"/>
                </a:lnTo>
                <a:lnTo>
                  <a:pt x="145986" y="12966"/>
                </a:lnTo>
                <a:lnTo>
                  <a:pt x="141554" y="0"/>
                </a:lnTo>
                <a:lnTo>
                  <a:pt x="113538" y="0"/>
                </a:lnTo>
                <a:lnTo>
                  <a:pt x="79629" y="108966"/>
                </a:lnTo>
                <a:lnTo>
                  <a:pt x="41287" y="63322"/>
                </a:lnTo>
                <a:lnTo>
                  <a:pt x="44691" y="58902"/>
                </a:lnTo>
                <a:lnTo>
                  <a:pt x="89954" y="0"/>
                </a:lnTo>
                <a:lnTo>
                  <a:pt x="64884" y="0"/>
                </a:lnTo>
                <a:lnTo>
                  <a:pt x="20650" y="58902"/>
                </a:lnTo>
                <a:lnTo>
                  <a:pt x="20650" y="0"/>
                </a:lnTo>
                <a:lnTo>
                  <a:pt x="0" y="0"/>
                </a:lnTo>
                <a:lnTo>
                  <a:pt x="0" y="125171"/>
                </a:lnTo>
                <a:lnTo>
                  <a:pt x="20650" y="125171"/>
                </a:lnTo>
                <a:lnTo>
                  <a:pt x="20650" y="63322"/>
                </a:lnTo>
                <a:lnTo>
                  <a:pt x="64884" y="125171"/>
                </a:lnTo>
                <a:lnTo>
                  <a:pt x="92900" y="125171"/>
                </a:lnTo>
                <a:lnTo>
                  <a:pt x="97840" y="108966"/>
                </a:lnTo>
                <a:lnTo>
                  <a:pt x="103225" y="91300"/>
                </a:lnTo>
                <a:lnTo>
                  <a:pt x="148932" y="91300"/>
                </a:lnTo>
                <a:lnTo>
                  <a:pt x="162204" y="125171"/>
                </a:lnTo>
                <a:lnTo>
                  <a:pt x="184315" y="125171"/>
                </a:lnTo>
                <a:close/>
              </a:path>
              <a:path w="212725" h="125729">
                <a:moveTo>
                  <a:pt x="212331" y="0"/>
                </a:moveTo>
                <a:lnTo>
                  <a:pt x="190220" y="0"/>
                </a:lnTo>
                <a:lnTo>
                  <a:pt x="190220" y="125171"/>
                </a:lnTo>
                <a:lnTo>
                  <a:pt x="212331" y="125171"/>
                </a:lnTo>
                <a:lnTo>
                  <a:pt x="212331" y="0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0183" y="6495048"/>
            <a:ext cx="350937" cy="1251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221765" y="6495048"/>
            <a:ext cx="370205" cy="125730"/>
            <a:chOff x="8221765" y="6495048"/>
            <a:chExt cx="370205" cy="1257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8145" y="6495048"/>
              <a:ext cx="73726" cy="1251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21765" y="6495048"/>
              <a:ext cx="286385" cy="125730"/>
            </a:xfrm>
            <a:custGeom>
              <a:avLst/>
              <a:gdLst/>
              <a:ahLst/>
              <a:cxnLst/>
              <a:rect l="l" t="t" r="r" b="b"/>
              <a:pathLst>
                <a:path w="286384" h="125729">
                  <a:moveTo>
                    <a:pt x="69769" y="0"/>
                  </a:moveTo>
                  <a:lnTo>
                    <a:pt x="0" y="0"/>
                  </a:lnTo>
                  <a:lnTo>
                    <a:pt x="0" y="125172"/>
                  </a:lnTo>
                  <a:lnTo>
                    <a:pt x="108143" y="125172"/>
                  </a:lnTo>
                  <a:lnTo>
                    <a:pt x="108143" y="107787"/>
                  </a:lnTo>
                  <a:lnTo>
                    <a:pt x="24419" y="107787"/>
                  </a:lnTo>
                  <a:lnTo>
                    <a:pt x="24419" y="73017"/>
                  </a:lnTo>
                  <a:lnTo>
                    <a:pt x="62792" y="73017"/>
                  </a:lnTo>
                  <a:lnTo>
                    <a:pt x="62792" y="52155"/>
                  </a:lnTo>
                  <a:lnTo>
                    <a:pt x="24419" y="52155"/>
                  </a:lnTo>
                  <a:lnTo>
                    <a:pt x="24419" y="17385"/>
                  </a:lnTo>
                  <a:lnTo>
                    <a:pt x="69769" y="17385"/>
                  </a:lnTo>
                  <a:lnTo>
                    <a:pt x="69769" y="0"/>
                  </a:lnTo>
                  <a:close/>
                </a:path>
                <a:path w="286384" h="125729">
                  <a:moveTo>
                    <a:pt x="134307" y="31292"/>
                  </a:moveTo>
                  <a:lnTo>
                    <a:pt x="108143" y="31292"/>
                  </a:lnTo>
                  <a:lnTo>
                    <a:pt x="160470" y="125172"/>
                  </a:lnTo>
                  <a:lnTo>
                    <a:pt x="188379" y="125172"/>
                  </a:lnTo>
                  <a:lnTo>
                    <a:pt x="188379" y="97356"/>
                  </a:lnTo>
                  <a:lnTo>
                    <a:pt x="167448" y="97356"/>
                  </a:lnTo>
                  <a:lnTo>
                    <a:pt x="134307" y="31292"/>
                  </a:lnTo>
                  <a:close/>
                </a:path>
                <a:path w="286384" h="125729">
                  <a:moveTo>
                    <a:pt x="247684" y="17385"/>
                  </a:moveTo>
                  <a:lnTo>
                    <a:pt x="226752" y="17385"/>
                  </a:lnTo>
                  <a:lnTo>
                    <a:pt x="226752" y="125172"/>
                  </a:lnTo>
                  <a:lnTo>
                    <a:pt x="247684" y="125172"/>
                  </a:lnTo>
                  <a:lnTo>
                    <a:pt x="247684" y="17385"/>
                  </a:lnTo>
                  <a:close/>
                </a:path>
                <a:path w="286384" h="125729">
                  <a:moveTo>
                    <a:pt x="118609" y="0"/>
                  </a:moveTo>
                  <a:lnTo>
                    <a:pt x="90700" y="0"/>
                  </a:lnTo>
                  <a:lnTo>
                    <a:pt x="90700" y="107787"/>
                  </a:lnTo>
                  <a:lnTo>
                    <a:pt x="108143" y="107787"/>
                  </a:lnTo>
                  <a:lnTo>
                    <a:pt x="108143" y="31292"/>
                  </a:lnTo>
                  <a:lnTo>
                    <a:pt x="134307" y="31292"/>
                  </a:lnTo>
                  <a:lnTo>
                    <a:pt x="118609" y="0"/>
                  </a:lnTo>
                  <a:close/>
                </a:path>
                <a:path w="286384" h="125729">
                  <a:moveTo>
                    <a:pt x="286057" y="0"/>
                  </a:moveTo>
                  <a:lnTo>
                    <a:pt x="167448" y="0"/>
                  </a:lnTo>
                  <a:lnTo>
                    <a:pt x="167448" y="97356"/>
                  </a:lnTo>
                  <a:lnTo>
                    <a:pt x="188379" y="97356"/>
                  </a:lnTo>
                  <a:lnTo>
                    <a:pt x="188379" y="17385"/>
                  </a:lnTo>
                  <a:lnTo>
                    <a:pt x="286057" y="17385"/>
                  </a:lnTo>
                  <a:lnTo>
                    <a:pt x="286057" y="0"/>
                  </a:lnTo>
                  <a:close/>
                </a:path>
              </a:pathLst>
            </a:custGeom>
            <a:solidFill>
              <a:srgbClr val="216A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7655547" y="6495048"/>
            <a:ext cx="177165" cy="125730"/>
          </a:xfrm>
          <a:custGeom>
            <a:avLst/>
            <a:gdLst/>
            <a:ahLst/>
            <a:cxnLst/>
            <a:rect l="l" t="t" r="r" b="b"/>
            <a:pathLst>
              <a:path w="177165" h="125729">
                <a:moveTo>
                  <a:pt x="69388" y="0"/>
                </a:moveTo>
                <a:lnTo>
                  <a:pt x="0" y="0"/>
                </a:lnTo>
                <a:lnTo>
                  <a:pt x="0" y="125172"/>
                </a:lnTo>
                <a:lnTo>
                  <a:pt x="111022" y="125172"/>
                </a:lnTo>
                <a:lnTo>
                  <a:pt x="111022" y="107787"/>
                </a:lnTo>
                <a:lnTo>
                  <a:pt x="24286" y="107787"/>
                </a:lnTo>
                <a:lnTo>
                  <a:pt x="24286" y="73017"/>
                </a:lnTo>
                <a:lnTo>
                  <a:pt x="62449" y="73017"/>
                </a:lnTo>
                <a:lnTo>
                  <a:pt x="62449" y="52155"/>
                </a:lnTo>
                <a:lnTo>
                  <a:pt x="24286" y="52155"/>
                </a:lnTo>
                <a:lnTo>
                  <a:pt x="24286" y="17385"/>
                </a:lnTo>
                <a:lnTo>
                  <a:pt x="69388" y="17385"/>
                </a:lnTo>
                <a:lnTo>
                  <a:pt x="69388" y="0"/>
                </a:lnTo>
                <a:close/>
              </a:path>
              <a:path w="177165" h="125729">
                <a:moveTo>
                  <a:pt x="147668" y="73017"/>
                </a:moveTo>
                <a:lnTo>
                  <a:pt x="121431" y="73017"/>
                </a:lnTo>
                <a:lnTo>
                  <a:pt x="130700" y="87033"/>
                </a:lnTo>
                <a:lnTo>
                  <a:pt x="140946" y="104310"/>
                </a:lnTo>
                <a:lnTo>
                  <a:pt x="149241" y="118979"/>
                </a:lnTo>
                <a:lnTo>
                  <a:pt x="152656" y="125172"/>
                </a:lnTo>
                <a:lnTo>
                  <a:pt x="176942" y="125172"/>
                </a:lnTo>
                <a:lnTo>
                  <a:pt x="147668" y="73017"/>
                </a:lnTo>
                <a:close/>
              </a:path>
              <a:path w="177165" h="125729">
                <a:moveTo>
                  <a:pt x="124900" y="0"/>
                </a:moveTo>
                <a:lnTo>
                  <a:pt x="90205" y="0"/>
                </a:lnTo>
                <a:lnTo>
                  <a:pt x="90205" y="107787"/>
                </a:lnTo>
                <a:lnTo>
                  <a:pt x="111022" y="107787"/>
                </a:lnTo>
                <a:lnTo>
                  <a:pt x="111022" y="73017"/>
                </a:lnTo>
                <a:lnTo>
                  <a:pt x="147668" y="73017"/>
                </a:lnTo>
                <a:lnTo>
                  <a:pt x="145717" y="69540"/>
                </a:lnTo>
                <a:lnTo>
                  <a:pt x="152656" y="69540"/>
                </a:lnTo>
                <a:lnTo>
                  <a:pt x="156126" y="66062"/>
                </a:lnTo>
                <a:lnTo>
                  <a:pt x="163064" y="62585"/>
                </a:lnTo>
                <a:lnTo>
                  <a:pt x="167618" y="57261"/>
                </a:lnTo>
                <a:lnTo>
                  <a:pt x="170397" y="52155"/>
                </a:lnTo>
                <a:lnTo>
                  <a:pt x="111022" y="52155"/>
                </a:lnTo>
                <a:lnTo>
                  <a:pt x="111022" y="17385"/>
                </a:lnTo>
                <a:lnTo>
                  <a:pt x="169398" y="17385"/>
                </a:lnTo>
                <a:lnTo>
                  <a:pt x="167618" y="14233"/>
                </a:lnTo>
                <a:lnTo>
                  <a:pt x="163064" y="10430"/>
                </a:lnTo>
                <a:lnTo>
                  <a:pt x="155149" y="5866"/>
                </a:lnTo>
                <a:lnTo>
                  <a:pt x="146584" y="2607"/>
                </a:lnTo>
                <a:lnTo>
                  <a:pt x="136718" y="651"/>
                </a:lnTo>
                <a:lnTo>
                  <a:pt x="124900" y="0"/>
                </a:lnTo>
                <a:close/>
              </a:path>
              <a:path w="177165" h="125729">
                <a:moveTo>
                  <a:pt x="169398" y="17385"/>
                </a:moveTo>
                <a:lnTo>
                  <a:pt x="128370" y="17385"/>
                </a:lnTo>
                <a:lnTo>
                  <a:pt x="139483" y="18634"/>
                </a:lnTo>
                <a:lnTo>
                  <a:pt x="147018" y="22165"/>
                </a:lnTo>
                <a:lnTo>
                  <a:pt x="151301" y="27652"/>
                </a:lnTo>
                <a:lnTo>
                  <a:pt x="152656" y="34770"/>
                </a:lnTo>
                <a:lnTo>
                  <a:pt x="151301" y="43353"/>
                </a:lnTo>
                <a:lnTo>
                  <a:pt x="147018" y="48677"/>
                </a:lnTo>
                <a:lnTo>
                  <a:pt x="139483" y="51394"/>
                </a:lnTo>
                <a:lnTo>
                  <a:pt x="128370" y="52155"/>
                </a:lnTo>
                <a:lnTo>
                  <a:pt x="170397" y="52155"/>
                </a:lnTo>
                <a:lnTo>
                  <a:pt x="170811" y="51394"/>
                </a:lnTo>
                <a:lnTo>
                  <a:pt x="171569" y="48677"/>
                </a:lnTo>
                <a:lnTo>
                  <a:pt x="172822" y="44005"/>
                </a:lnTo>
                <a:lnTo>
                  <a:pt x="173473" y="34770"/>
                </a:lnTo>
                <a:lnTo>
                  <a:pt x="172872" y="27652"/>
                </a:lnTo>
                <a:lnTo>
                  <a:pt x="172822" y="27055"/>
                </a:lnTo>
                <a:lnTo>
                  <a:pt x="170870" y="19992"/>
                </a:lnTo>
                <a:lnTo>
                  <a:pt x="16939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13455" y="6495048"/>
            <a:ext cx="178435" cy="125730"/>
          </a:xfrm>
          <a:custGeom>
            <a:avLst/>
            <a:gdLst/>
            <a:ahLst/>
            <a:cxnLst/>
            <a:rect l="l" t="t" r="r" b="b"/>
            <a:pathLst>
              <a:path w="178434" h="125729">
                <a:moveTo>
                  <a:pt x="69968" y="0"/>
                </a:moveTo>
                <a:lnTo>
                  <a:pt x="0" y="0"/>
                </a:lnTo>
                <a:lnTo>
                  <a:pt x="0" y="125172"/>
                </a:lnTo>
                <a:lnTo>
                  <a:pt x="111949" y="125172"/>
                </a:lnTo>
                <a:lnTo>
                  <a:pt x="111949" y="107787"/>
                </a:lnTo>
                <a:lnTo>
                  <a:pt x="20990" y="107787"/>
                </a:lnTo>
                <a:lnTo>
                  <a:pt x="20990" y="73017"/>
                </a:lnTo>
                <a:lnTo>
                  <a:pt x="59472" y="73017"/>
                </a:lnTo>
                <a:lnTo>
                  <a:pt x="59472" y="52155"/>
                </a:lnTo>
                <a:lnTo>
                  <a:pt x="20990" y="52155"/>
                </a:lnTo>
                <a:lnTo>
                  <a:pt x="20990" y="17385"/>
                </a:lnTo>
                <a:lnTo>
                  <a:pt x="69968" y="17385"/>
                </a:lnTo>
                <a:lnTo>
                  <a:pt x="69968" y="0"/>
                </a:lnTo>
                <a:close/>
              </a:path>
              <a:path w="178434" h="125729">
                <a:moveTo>
                  <a:pt x="145621" y="73017"/>
                </a:moveTo>
                <a:lnTo>
                  <a:pt x="122444" y="73017"/>
                </a:lnTo>
                <a:lnTo>
                  <a:pt x="131791" y="87033"/>
                </a:lnTo>
                <a:lnTo>
                  <a:pt x="142123" y="104310"/>
                </a:lnTo>
                <a:lnTo>
                  <a:pt x="150486" y="118979"/>
                </a:lnTo>
                <a:lnTo>
                  <a:pt x="153930" y="125172"/>
                </a:lnTo>
                <a:lnTo>
                  <a:pt x="178418" y="125172"/>
                </a:lnTo>
                <a:lnTo>
                  <a:pt x="145621" y="73017"/>
                </a:lnTo>
                <a:close/>
              </a:path>
              <a:path w="178434" h="125729">
                <a:moveTo>
                  <a:pt x="125942" y="0"/>
                </a:moveTo>
                <a:lnTo>
                  <a:pt x="87459" y="0"/>
                </a:lnTo>
                <a:lnTo>
                  <a:pt x="87459" y="107787"/>
                </a:lnTo>
                <a:lnTo>
                  <a:pt x="111949" y="107787"/>
                </a:lnTo>
                <a:lnTo>
                  <a:pt x="111949" y="73017"/>
                </a:lnTo>
                <a:lnTo>
                  <a:pt x="145621" y="73017"/>
                </a:lnTo>
                <a:lnTo>
                  <a:pt x="143435" y="69540"/>
                </a:lnTo>
                <a:lnTo>
                  <a:pt x="150431" y="69540"/>
                </a:lnTo>
                <a:lnTo>
                  <a:pt x="157427" y="66062"/>
                </a:lnTo>
                <a:lnTo>
                  <a:pt x="160926" y="62585"/>
                </a:lnTo>
                <a:lnTo>
                  <a:pt x="166064" y="57261"/>
                </a:lnTo>
                <a:lnTo>
                  <a:pt x="169894" y="52155"/>
                </a:lnTo>
                <a:lnTo>
                  <a:pt x="111949" y="52155"/>
                </a:lnTo>
                <a:lnTo>
                  <a:pt x="111949" y="17385"/>
                </a:lnTo>
                <a:lnTo>
                  <a:pt x="168517" y="17385"/>
                </a:lnTo>
                <a:lnTo>
                  <a:pt x="166064" y="14233"/>
                </a:lnTo>
                <a:lnTo>
                  <a:pt x="160926" y="10430"/>
                </a:lnTo>
                <a:lnTo>
                  <a:pt x="154968" y="5866"/>
                </a:lnTo>
                <a:lnTo>
                  <a:pt x="147370" y="2607"/>
                </a:lnTo>
                <a:lnTo>
                  <a:pt x="137804" y="651"/>
                </a:lnTo>
                <a:lnTo>
                  <a:pt x="125942" y="0"/>
                </a:lnTo>
                <a:close/>
              </a:path>
              <a:path w="178434" h="125729">
                <a:moveTo>
                  <a:pt x="168517" y="17385"/>
                </a:moveTo>
                <a:lnTo>
                  <a:pt x="129440" y="17385"/>
                </a:lnTo>
                <a:lnTo>
                  <a:pt x="140100" y="18634"/>
                </a:lnTo>
                <a:lnTo>
                  <a:pt x="146495" y="22165"/>
                </a:lnTo>
                <a:lnTo>
                  <a:pt x="149611" y="27652"/>
                </a:lnTo>
                <a:lnTo>
                  <a:pt x="150431" y="34770"/>
                </a:lnTo>
                <a:lnTo>
                  <a:pt x="149611" y="43353"/>
                </a:lnTo>
                <a:lnTo>
                  <a:pt x="146495" y="48677"/>
                </a:lnTo>
                <a:lnTo>
                  <a:pt x="140100" y="51394"/>
                </a:lnTo>
                <a:lnTo>
                  <a:pt x="129440" y="52155"/>
                </a:lnTo>
                <a:lnTo>
                  <a:pt x="169894" y="52155"/>
                </a:lnTo>
                <a:lnTo>
                  <a:pt x="170465" y="51394"/>
                </a:lnTo>
                <a:lnTo>
                  <a:pt x="171682" y="48677"/>
                </a:lnTo>
                <a:lnTo>
                  <a:pt x="173717" y="44005"/>
                </a:lnTo>
                <a:lnTo>
                  <a:pt x="174919" y="34770"/>
                </a:lnTo>
                <a:lnTo>
                  <a:pt x="173810" y="27652"/>
                </a:lnTo>
                <a:lnTo>
                  <a:pt x="173717" y="27055"/>
                </a:lnTo>
                <a:lnTo>
                  <a:pt x="170546" y="19992"/>
                </a:lnTo>
                <a:lnTo>
                  <a:pt x="168517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56752" y="6495048"/>
            <a:ext cx="86995" cy="125730"/>
          </a:xfrm>
          <a:custGeom>
            <a:avLst/>
            <a:gdLst/>
            <a:ahLst/>
            <a:cxnLst/>
            <a:rect l="l" t="t" r="r" b="b"/>
            <a:pathLst>
              <a:path w="86995" h="125729">
                <a:moveTo>
                  <a:pt x="38279" y="0"/>
                </a:moveTo>
                <a:lnTo>
                  <a:pt x="0" y="0"/>
                </a:lnTo>
                <a:lnTo>
                  <a:pt x="0" y="125172"/>
                </a:lnTo>
                <a:lnTo>
                  <a:pt x="24359" y="125172"/>
                </a:lnTo>
                <a:lnTo>
                  <a:pt x="24359" y="73017"/>
                </a:lnTo>
                <a:lnTo>
                  <a:pt x="38279" y="73017"/>
                </a:lnTo>
                <a:lnTo>
                  <a:pt x="50077" y="72365"/>
                </a:lnTo>
                <a:lnTo>
                  <a:pt x="59593" y="70409"/>
                </a:lnTo>
                <a:lnTo>
                  <a:pt x="67151" y="67149"/>
                </a:lnTo>
                <a:lnTo>
                  <a:pt x="73078" y="62585"/>
                </a:lnTo>
                <a:lnTo>
                  <a:pt x="78189" y="58783"/>
                </a:lnTo>
                <a:lnTo>
                  <a:pt x="80628" y="55632"/>
                </a:lnTo>
                <a:lnTo>
                  <a:pt x="24359" y="55632"/>
                </a:lnTo>
                <a:lnTo>
                  <a:pt x="24359" y="17385"/>
                </a:lnTo>
                <a:lnTo>
                  <a:pt x="80438" y="17385"/>
                </a:lnTo>
                <a:lnTo>
                  <a:pt x="78189" y="14287"/>
                </a:lnTo>
                <a:lnTo>
                  <a:pt x="73078" y="10430"/>
                </a:lnTo>
                <a:lnTo>
                  <a:pt x="67151" y="5866"/>
                </a:lnTo>
                <a:lnTo>
                  <a:pt x="59593" y="2607"/>
                </a:lnTo>
                <a:lnTo>
                  <a:pt x="50077" y="651"/>
                </a:lnTo>
                <a:lnTo>
                  <a:pt x="38279" y="0"/>
                </a:lnTo>
                <a:close/>
              </a:path>
              <a:path w="86995" h="125729">
                <a:moveTo>
                  <a:pt x="80438" y="17385"/>
                </a:moveTo>
                <a:lnTo>
                  <a:pt x="41758" y="17385"/>
                </a:lnTo>
                <a:lnTo>
                  <a:pt x="52361" y="18688"/>
                </a:lnTo>
                <a:lnTo>
                  <a:pt x="58722" y="22600"/>
                </a:lnTo>
                <a:lnTo>
                  <a:pt x="61822" y="29119"/>
                </a:lnTo>
                <a:lnTo>
                  <a:pt x="62637" y="38247"/>
                </a:lnTo>
                <a:lnTo>
                  <a:pt x="61332" y="45364"/>
                </a:lnTo>
                <a:lnTo>
                  <a:pt x="57417" y="50851"/>
                </a:lnTo>
                <a:lnTo>
                  <a:pt x="50893" y="54382"/>
                </a:lnTo>
                <a:lnTo>
                  <a:pt x="41758" y="55632"/>
                </a:lnTo>
                <a:lnTo>
                  <a:pt x="80628" y="55632"/>
                </a:lnTo>
                <a:lnTo>
                  <a:pt x="82647" y="53024"/>
                </a:lnTo>
                <a:lnTo>
                  <a:pt x="85801" y="45961"/>
                </a:lnTo>
                <a:lnTo>
                  <a:pt x="86997" y="38247"/>
                </a:lnTo>
                <a:lnTo>
                  <a:pt x="85874" y="29119"/>
                </a:lnTo>
                <a:lnTo>
                  <a:pt x="85801" y="28522"/>
                </a:lnTo>
                <a:lnTo>
                  <a:pt x="82647" y="20426"/>
                </a:lnTo>
                <a:lnTo>
                  <a:pt x="8043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19086" y="6492101"/>
            <a:ext cx="81280" cy="128270"/>
          </a:xfrm>
          <a:custGeom>
            <a:avLst/>
            <a:gdLst/>
            <a:ahLst/>
            <a:cxnLst/>
            <a:rect l="l" t="t" r="r" b="b"/>
            <a:pathLst>
              <a:path w="81279" h="128270">
                <a:moveTo>
                  <a:pt x="0" y="103879"/>
                </a:moveTo>
                <a:lnTo>
                  <a:pt x="0" y="121193"/>
                </a:lnTo>
                <a:lnTo>
                  <a:pt x="6446" y="125197"/>
                </a:lnTo>
                <a:lnTo>
                  <a:pt x="14545" y="127253"/>
                </a:lnTo>
                <a:lnTo>
                  <a:pt x="24556" y="128118"/>
                </a:lnTo>
                <a:lnTo>
                  <a:pt x="31734" y="128118"/>
                </a:lnTo>
                <a:lnTo>
                  <a:pt x="53912" y="125197"/>
                </a:lnTo>
                <a:lnTo>
                  <a:pt x="54217" y="125197"/>
                </a:lnTo>
                <a:lnTo>
                  <a:pt x="69639" y="117297"/>
                </a:lnTo>
                <a:lnTo>
                  <a:pt x="74735" y="110804"/>
                </a:lnTo>
                <a:lnTo>
                  <a:pt x="35260" y="110804"/>
                </a:lnTo>
                <a:lnTo>
                  <a:pt x="24792" y="110209"/>
                </a:lnTo>
                <a:lnTo>
                  <a:pt x="14986" y="108641"/>
                </a:lnTo>
                <a:lnTo>
                  <a:pt x="6501" y="106422"/>
                </a:lnTo>
                <a:lnTo>
                  <a:pt x="0" y="103879"/>
                </a:lnTo>
                <a:close/>
              </a:path>
              <a:path w="81279" h="128270">
                <a:moveTo>
                  <a:pt x="45839" y="0"/>
                </a:moveTo>
                <a:lnTo>
                  <a:pt x="26776" y="3029"/>
                </a:lnTo>
                <a:lnTo>
                  <a:pt x="12341" y="11253"/>
                </a:lnTo>
                <a:lnTo>
                  <a:pt x="3195" y="23373"/>
                </a:lnTo>
                <a:lnTo>
                  <a:pt x="0" y="38089"/>
                </a:lnTo>
                <a:lnTo>
                  <a:pt x="2534" y="49830"/>
                </a:lnTo>
                <a:lnTo>
                  <a:pt x="9696" y="59298"/>
                </a:lnTo>
                <a:lnTo>
                  <a:pt x="20825" y="66818"/>
                </a:lnTo>
                <a:lnTo>
                  <a:pt x="46554" y="77423"/>
                </a:lnTo>
                <a:lnTo>
                  <a:pt x="54212" y="81805"/>
                </a:lnTo>
                <a:lnTo>
                  <a:pt x="58565" y="86837"/>
                </a:lnTo>
                <a:lnTo>
                  <a:pt x="59942" y="93492"/>
                </a:lnTo>
                <a:lnTo>
                  <a:pt x="58069" y="100579"/>
                </a:lnTo>
                <a:lnTo>
                  <a:pt x="52890" y="106043"/>
                </a:lnTo>
                <a:lnTo>
                  <a:pt x="45067" y="109560"/>
                </a:lnTo>
                <a:lnTo>
                  <a:pt x="35260" y="110804"/>
                </a:lnTo>
                <a:lnTo>
                  <a:pt x="74735" y="110804"/>
                </a:lnTo>
                <a:lnTo>
                  <a:pt x="78344" y="106206"/>
                </a:lnTo>
                <a:lnTo>
                  <a:pt x="81099" y="93492"/>
                </a:lnTo>
                <a:lnTo>
                  <a:pt x="79116" y="79749"/>
                </a:lnTo>
                <a:lnTo>
                  <a:pt x="73165" y="69253"/>
                </a:lnTo>
                <a:lnTo>
                  <a:pt x="63248" y="61354"/>
                </a:lnTo>
                <a:lnTo>
                  <a:pt x="49364" y="55402"/>
                </a:lnTo>
                <a:lnTo>
                  <a:pt x="37519" y="50695"/>
                </a:lnTo>
                <a:lnTo>
                  <a:pt x="28649" y="46313"/>
                </a:lnTo>
                <a:lnTo>
                  <a:pt x="23085" y="41281"/>
                </a:lnTo>
                <a:lnTo>
                  <a:pt x="21156" y="34626"/>
                </a:lnTo>
                <a:lnTo>
                  <a:pt x="23030" y="28999"/>
                </a:lnTo>
                <a:lnTo>
                  <a:pt x="28208" y="23373"/>
                </a:lnTo>
                <a:lnTo>
                  <a:pt x="36032" y="19045"/>
                </a:lnTo>
                <a:lnTo>
                  <a:pt x="45839" y="17313"/>
                </a:lnTo>
                <a:lnTo>
                  <a:pt x="74047" y="17313"/>
                </a:lnTo>
                <a:lnTo>
                  <a:pt x="74047" y="6925"/>
                </a:lnTo>
                <a:lnTo>
                  <a:pt x="68152" y="4382"/>
                </a:lnTo>
                <a:lnTo>
                  <a:pt x="61265" y="2164"/>
                </a:lnTo>
                <a:lnTo>
                  <a:pt x="53717" y="595"/>
                </a:lnTo>
                <a:lnTo>
                  <a:pt x="45839" y="0"/>
                </a:lnTo>
                <a:close/>
              </a:path>
              <a:path w="81279" h="128270">
                <a:moveTo>
                  <a:pt x="74047" y="17313"/>
                </a:moveTo>
                <a:lnTo>
                  <a:pt x="45839" y="17313"/>
                </a:lnTo>
                <a:lnTo>
                  <a:pt x="53717" y="17908"/>
                </a:lnTo>
                <a:lnTo>
                  <a:pt x="61265" y="19477"/>
                </a:lnTo>
                <a:lnTo>
                  <a:pt x="68152" y="21696"/>
                </a:lnTo>
                <a:lnTo>
                  <a:pt x="74047" y="24239"/>
                </a:lnTo>
                <a:lnTo>
                  <a:pt x="74047" y="17313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05141" y="65716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8310" y="0"/>
                </a:moveTo>
                <a:lnTo>
                  <a:pt x="17915" y="2429"/>
                </a:lnTo>
                <a:lnTo>
                  <a:pt x="8847" y="8835"/>
                </a:lnTo>
                <a:lnTo>
                  <a:pt x="2432" y="17892"/>
                </a:lnTo>
                <a:lnTo>
                  <a:pt x="0" y="28274"/>
                </a:lnTo>
                <a:lnTo>
                  <a:pt x="2432" y="38103"/>
                </a:lnTo>
                <a:lnTo>
                  <a:pt x="8847" y="45945"/>
                </a:lnTo>
                <a:lnTo>
                  <a:pt x="17915" y="51136"/>
                </a:lnTo>
                <a:lnTo>
                  <a:pt x="28310" y="53013"/>
                </a:lnTo>
                <a:lnTo>
                  <a:pt x="38153" y="51136"/>
                </a:lnTo>
                <a:lnTo>
                  <a:pt x="40657" y="49480"/>
                </a:lnTo>
                <a:lnTo>
                  <a:pt x="28310" y="49480"/>
                </a:lnTo>
                <a:lnTo>
                  <a:pt x="19021" y="47658"/>
                </a:lnTo>
                <a:lnTo>
                  <a:pt x="12385" y="42853"/>
                </a:lnTo>
                <a:lnTo>
                  <a:pt x="8404" y="36060"/>
                </a:lnTo>
                <a:lnTo>
                  <a:pt x="7077" y="28274"/>
                </a:lnTo>
                <a:lnTo>
                  <a:pt x="8404" y="18996"/>
                </a:lnTo>
                <a:lnTo>
                  <a:pt x="12385" y="12370"/>
                </a:lnTo>
                <a:lnTo>
                  <a:pt x="19021" y="8394"/>
                </a:lnTo>
                <a:lnTo>
                  <a:pt x="28310" y="7068"/>
                </a:lnTo>
                <a:lnTo>
                  <a:pt x="43839" y="7068"/>
                </a:lnTo>
                <a:lnTo>
                  <a:pt x="38153" y="2429"/>
                </a:lnTo>
                <a:lnTo>
                  <a:pt x="28310" y="0"/>
                </a:lnTo>
                <a:close/>
              </a:path>
              <a:path w="53340" h="53340">
                <a:moveTo>
                  <a:pt x="43839" y="7068"/>
                </a:moveTo>
                <a:lnTo>
                  <a:pt x="28310" y="7068"/>
                </a:lnTo>
                <a:lnTo>
                  <a:pt x="36107" y="8394"/>
                </a:lnTo>
                <a:lnTo>
                  <a:pt x="42908" y="12370"/>
                </a:lnTo>
                <a:lnTo>
                  <a:pt x="47719" y="18996"/>
                </a:lnTo>
                <a:lnTo>
                  <a:pt x="49543" y="28274"/>
                </a:lnTo>
                <a:lnTo>
                  <a:pt x="47719" y="36060"/>
                </a:lnTo>
                <a:lnTo>
                  <a:pt x="42908" y="42853"/>
                </a:lnTo>
                <a:lnTo>
                  <a:pt x="36107" y="47658"/>
                </a:lnTo>
                <a:lnTo>
                  <a:pt x="28310" y="49480"/>
                </a:lnTo>
                <a:lnTo>
                  <a:pt x="40657" y="49480"/>
                </a:lnTo>
                <a:lnTo>
                  <a:pt x="46005" y="45945"/>
                </a:lnTo>
                <a:lnTo>
                  <a:pt x="51203" y="38103"/>
                </a:lnTo>
                <a:lnTo>
                  <a:pt x="53083" y="28274"/>
                </a:lnTo>
                <a:lnTo>
                  <a:pt x="51203" y="17892"/>
                </a:lnTo>
                <a:lnTo>
                  <a:pt x="46005" y="8835"/>
                </a:lnTo>
                <a:lnTo>
                  <a:pt x="43839" y="7068"/>
                </a:lnTo>
                <a:close/>
              </a:path>
              <a:path w="53340" h="53340">
                <a:moveTo>
                  <a:pt x="38928" y="14137"/>
                </a:moveTo>
                <a:lnTo>
                  <a:pt x="17694" y="14137"/>
                </a:lnTo>
                <a:lnTo>
                  <a:pt x="17694" y="42411"/>
                </a:lnTo>
                <a:lnTo>
                  <a:pt x="21233" y="42411"/>
                </a:lnTo>
                <a:lnTo>
                  <a:pt x="21233" y="28274"/>
                </a:lnTo>
                <a:lnTo>
                  <a:pt x="35388" y="28274"/>
                </a:lnTo>
                <a:lnTo>
                  <a:pt x="38928" y="24739"/>
                </a:lnTo>
                <a:lnTo>
                  <a:pt x="21233" y="24739"/>
                </a:lnTo>
                <a:lnTo>
                  <a:pt x="21233" y="17672"/>
                </a:lnTo>
                <a:lnTo>
                  <a:pt x="38928" y="17672"/>
                </a:lnTo>
                <a:lnTo>
                  <a:pt x="38928" y="14137"/>
                </a:lnTo>
                <a:close/>
              </a:path>
              <a:path w="53340" h="53340">
                <a:moveTo>
                  <a:pt x="31850" y="28274"/>
                </a:moveTo>
                <a:lnTo>
                  <a:pt x="28310" y="28274"/>
                </a:lnTo>
                <a:lnTo>
                  <a:pt x="35388" y="42411"/>
                </a:lnTo>
                <a:lnTo>
                  <a:pt x="38928" y="42411"/>
                </a:lnTo>
                <a:lnTo>
                  <a:pt x="31850" y="28274"/>
                </a:lnTo>
                <a:close/>
              </a:path>
              <a:path w="53340" h="53340">
                <a:moveTo>
                  <a:pt x="38928" y="17672"/>
                </a:moveTo>
                <a:lnTo>
                  <a:pt x="35388" y="17672"/>
                </a:lnTo>
                <a:lnTo>
                  <a:pt x="35388" y="24739"/>
                </a:lnTo>
                <a:lnTo>
                  <a:pt x="38928" y="24739"/>
                </a:lnTo>
                <a:lnTo>
                  <a:pt x="38928" y="17672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5940" y="6492747"/>
            <a:ext cx="50349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©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2018,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The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Permanente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Medical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Group,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Inc.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All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rights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reserved.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Family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Violence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Prevention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Program.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7123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Contact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Information</a:t>
            </a:r>
          </a:p>
        </p:txBody>
      </p:sp>
      <p:sp>
        <p:nvSpPr>
          <p:cNvPr id="15" name="object 15"/>
          <p:cNvSpPr/>
          <p:nvPr/>
        </p:nvSpPr>
        <p:spPr>
          <a:xfrm>
            <a:off x="0" y="1584960"/>
            <a:ext cx="9144000" cy="2057400"/>
          </a:xfrm>
          <a:custGeom>
            <a:avLst/>
            <a:gdLst/>
            <a:ahLst/>
            <a:cxnLst/>
            <a:rect l="l" t="t" r="r" b="b"/>
            <a:pathLst>
              <a:path w="9144000" h="2057400">
                <a:moveTo>
                  <a:pt x="9144000" y="0"/>
                </a:moveTo>
                <a:lnTo>
                  <a:pt x="0" y="0"/>
                </a:lnTo>
                <a:lnTo>
                  <a:pt x="0" y="2057400"/>
                </a:lnTo>
                <a:lnTo>
                  <a:pt x="9144000" y="2057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50240" y="1695921"/>
            <a:ext cx="7519670" cy="324358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3600" b="1">
                <a:solidFill>
                  <a:srgbClr val="FFFFFF"/>
                </a:solidFill>
                <a:latin typeface="Arial Narrow"/>
                <a:cs typeface="Arial Narrow"/>
              </a:rPr>
              <a:t>Brigid</a:t>
            </a:r>
            <a:r>
              <a:rPr dirty="0" sz="36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 Narrow"/>
                <a:cs typeface="Arial Narrow"/>
              </a:rPr>
              <a:t>McCaw,</a:t>
            </a:r>
            <a:r>
              <a:rPr dirty="0" sz="3600" spc="-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 Narrow"/>
                <a:cs typeface="Arial Narrow"/>
              </a:rPr>
              <a:t>MD</a:t>
            </a:r>
            <a:r>
              <a:rPr dirty="0" sz="280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dirty="0" sz="2800" spc="-4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 Narrow"/>
                <a:cs typeface="Arial Narrow"/>
              </a:rPr>
              <a:t>MS,</a:t>
            </a:r>
            <a:r>
              <a:rPr dirty="0" sz="3600" spc="-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 Narrow"/>
                <a:cs typeface="Arial Narrow"/>
              </a:rPr>
              <a:t>MPH,</a:t>
            </a:r>
            <a:r>
              <a:rPr dirty="0" sz="3600" spc="-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600" spc="-20" b="1">
                <a:solidFill>
                  <a:srgbClr val="FFFFFF"/>
                </a:solidFill>
                <a:latin typeface="Arial Narrow"/>
                <a:cs typeface="Arial Narrow"/>
              </a:rPr>
              <a:t>FACP</a:t>
            </a:r>
            <a:endParaRPr sz="3600">
              <a:latin typeface="Arial Narrow"/>
              <a:cs typeface="Arial Narrow"/>
            </a:endParaRPr>
          </a:p>
          <a:p>
            <a:pPr marL="12700" marR="5080">
              <a:lnSpc>
                <a:spcPct val="119300"/>
              </a:lnSpc>
              <a:spcBef>
                <a:spcPts val="30"/>
              </a:spcBef>
            </a:pP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Medical</a:t>
            </a:r>
            <a:r>
              <a:rPr dirty="0" sz="2800" spc="-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Director,</a:t>
            </a:r>
            <a:r>
              <a:rPr dirty="0" sz="28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Family</a:t>
            </a:r>
            <a:r>
              <a:rPr dirty="0" sz="28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Violence</a:t>
            </a:r>
            <a:r>
              <a:rPr dirty="0" sz="2800" spc="-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Prevention</a:t>
            </a:r>
            <a:r>
              <a:rPr dirty="0" sz="28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Program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Kaiser</a:t>
            </a:r>
            <a:r>
              <a:rPr dirty="0" sz="2800" spc="-6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Permanente</a:t>
            </a:r>
            <a:endParaRPr sz="2800">
              <a:latin typeface="Arial Narrow"/>
              <a:cs typeface="Arial Narrow"/>
            </a:endParaRPr>
          </a:p>
          <a:p>
            <a:pPr marL="899794" marR="3705860" indent="-81280">
              <a:lnSpc>
                <a:spcPct val="136400"/>
              </a:lnSpc>
              <a:spcBef>
                <a:spcPts val="2930"/>
              </a:spcBef>
            </a:pPr>
            <a:r>
              <a:rPr dirty="0" sz="2800" spc="-10">
                <a:latin typeface="Arial Narrow"/>
                <a:cs typeface="Arial Narrow"/>
              </a:rPr>
              <a:t>@BrigidMcCaw </a:t>
            </a:r>
            <a:r>
              <a:rPr dirty="0" sz="2800" spc="-10">
                <a:latin typeface="Arial Narrow"/>
                <a:cs typeface="Arial Narrow"/>
                <a:hlinkClick r:id="rId5"/>
              </a:rPr>
              <a:t>Brigid.McCaw@kp.org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6383" y="3877055"/>
            <a:ext cx="597535" cy="1183005"/>
            <a:chOff x="786383" y="3877055"/>
            <a:chExt cx="597535" cy="118300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383" y="4462272"/>
              <a:ext cx="597408" cy="5974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383" y="3877055"/>
              <a:ext cx="585216" cy="5852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" y="0"/>
            <a:ext cx="8464550" cy="6858000"/>
            <a:chOff x="198120" y="0"/>
            <a:chExt cx="84645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" y="0"/>
              <a:ext cx="8464296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9851" y="0"/>
              <a:ext cx="7215505" cy="6858000"/>
            </a:xfrm>
            <a:custGeom>
              <a:avLst/>
              <a:gdLst/>
              <a:ahLst/>
              <a:cxnLst/>
              <a:rect l="l" t="t" r="r" b="b"/>
              <a:pathLst>
                <a:path w="7215505" h="6858000">
                  <a:moveTo>
                    <a:pt x="7215505" y="0"/>
                  </a:moveTo>
                  <a:lnTo>
                    <a:pt x="6465710" y="0"/>
                  </a:lnTo>
                  <a:lnTo>
                    <a:pt x="0" y="927163"/>
                  </a:lnTo>
                  <a:lnTo>
                    <a:pt x="850455" y="6858000"/>
                  </a:lnTo>
                  <a:lnTo>
                    <a:pt x="1043635" y="6858000"/>
                  </a:lnTo>
                  <a:lnTo>
                    <a:pt x="1043635" y="927163"/>
                  </a:lnTo>
                  <a:lnTo>
                    <a:pt x="7215505" y="927163"/>
                  </a:lnTo>
                  <a:lnTo>
                    <a:pt x="721550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855" y="0"/>
              <a:ext cx="8081391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5366" y="0"/>
              <a:ext cx="866140" cy="6055360"/>
            </a:xfrm>
            <a:custGeom>
              <a:avLst/>
              <a:gdLst/>
              <a:ahLst/>
              <a:cxnLst/>
              <a:rect l="l" t="t" r="r" b="b"/>
              <a:pathLst>
                <a:path w="866140" h="6055360">
                  <a:moveTo>
                    <a:pt x="15417" y="0"/>
                  </a:moveTo>
                  <a:lnTo>
                    <a:pt x="0" y="0"/>
                  </a:lnTo>
                  <a:lnTo>
                    <a:pt x="0" y="6055002"/>
                  </a:lnTo>
                  <a:lnTo>
                    <a:pt x="865880" y="5930837"/>
                  </a:lnTo>
                  <a:lnTo>
                    <a:pt x="1541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541270"/>
          </a:xfrm>
          <a:custGeom>
            <a:avLst/>
            <a:gdLst/>
            <a:ahLst/>
            <a:cxnLst/>
            <a:rect l="l" t="t" r="r" b="b"/>
            <a:pathLst>
              <a:path w="9144000" h="2541270">
                <a:moveTo>
                  <a:pt x="9144000" y="0"/>
                </a:moveTo>
                <a:lnTo>
                  <a:pt x="0" y="0"/>
                </a:lnTo>
                <a:lnTo>
                  <a:pt x="0" y="2541069"/>
                </a:lnTo>
                <a:lnTo>
                  <a:pt x="9144000" y="254106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634491"/>
            <a:ext cx="3123565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Looking</a:t>
            </a:r>
            <a:r>
              <a:rPr dirty="0" spc="-25"/>
              <a:t> </a:t>
            </a:r>
            <a:r>
              <a:rPr dirty="0" spc="-10"/>
              <a:t>toward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 spc="-10"/>
              <a:t>future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2655" y="2629915"/>
            <a:ext cx="7599680" cy="396367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25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2400" b="1">
                <a:latin typeface="Arial Narrow"/>
                <a:cs typeface="Arial Narrow"/>
              </a:rPr>
              <a:t>“Meaningful</a:t>
            </a:r>
            <a:r>
              <a:rPr dirty="0" sz="2400" spc="-6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inquiry”</a:t>
            </a:r>
            <a:r>
              <a:rPr dirty="0" sz="2400" spc="-6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replaces</a:t>
            </a:r>
            <a:r>
              <a:rPr dirty="0" sz="2400" spc="-65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“Screening”</a:t>
            </a:r>
            <a:endParaRPr sz="2400">
              <a:latin typeface="Arial Narrow"/>
              <a:cs typeface="Arial Narrow"/>
            </a:endParaRPr>
          </a:p>
          <a:p>
            <a:pPr lvl="1" marL="755015" indent="-285115">
              <a:lnSpc>
                <a:spcPct val="100000"/>
              </a:lnSpc>
              <a:spcBef>
                <a:spcPts val="530"/>
              </a:spcBef>
              <a:buFont typeface="Arial"/>
              <a:buChar char="■"/>
              <a:tabLst>
                <a:tab pos="755015" algn="l"/>
                <a:tab pos="3796665" algn="l"/>
              </a:tabLst>
            </a:pPr>
            <a:r>
              <a:rPr dirty="0" sz="2400">
                <a:latin typeface="Arial Narrow"/>
                <a:cs typeface="Arial Narrow"/>
              </a:rPr>
              <a:t>Importance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context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and</a:t>
            </a:r>
            <a:r>
              <a:rPr dirty="0" sz="2400">
                <a:latin typeface="Arial Narrow"/>
                <a:cs typeface="Arial Narrow"/>
              </a:rPr>
              <a:t>	choices</a:t>
            </a:r>
            <a:r>
              <a:rPr dirty="0" sz="2400" spc="-3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for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disclosure</a:t>
            </a:r>
            <a:endParaRPr sz="2400">
              <a:latin typeface="Arial Narrow"/>
              <a:cs typeface="Arial Narrow"/>
            </a:endParaRPr>
          </a:p>
          <a:p>
            <a:pPr lvl="1" marL="755015" indent="-285115">
              <a:lnSpc>
                <a:spcPct val="100000"/>
              </a:lnSpc>
              <a:spcBef>
                <a:spcPts val="625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>
                <a:latin typeface="Arial Narrow"/>
                <a:cs typeface="Arial Narrow"/>
              </a:rPr>
              <a:t>Integration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inquiry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with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immediate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education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and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resources</a:t>
            </a:r>
            <a:endParaRPr sz="2400">
              <a:latin typeface="Arial Narrow"/>
              <a:cs typeface="Arial Narrow"/>
            </a:endParaRPr>
          </a:p>
          <a:p>
            <a:pPr lvl="1" marL="755015" indent="-285115">
              <a:lnSpc>
                <a:spcPct val="100000"/>
              </a:lnSpc>
              <a:spcBef>
                <a:spcPts val="505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>
                <a:latin typeface="Arial Narrow"/>
                <a:cs typeface="Arial Narrow"/>
              </a:rPr>
              <a:t>Prioritizing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opportunity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for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“2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Gen”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interventions</a:t>
            </a:r>
            <a:endParaRPr sz="24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620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2400" b="1">
                <a:latin typeface="Arial Narrow"/>
                <a:cs typeface="Arial Narrow"/>
              </a:rPr>
              <a:t>Considering</a:t>
            </a:r>
            <a:r>
              <a:rPr dirty="0" sz="2400" spc="-5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more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than</a:t>
            </a:r>
            <a:r>
              <a:rPr dirty="0" sz="2400" spc="-5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“risk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factors”</a:t>
            </a:r>
            <a:endParaRPr sz="2400">
              <a:latin typeface="Arial Narrow"/>
              <a:cs typeface="Arial Narrow"/>
            </a:endParaRPr>
          </a:p>
          <a:p>
            <a:pPr lvl="1" marL="755015" indent="-285115">
              <a:lnSpc>
                <a:spcPct val="100000"/>
              </a:lnSpc>
              <a:spcBef>
                <a:spcPts val="530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>
                <a:latin typeface="Arial Narrow"/>
                <a:cs typeface="Arial Narrow"/>
              </a:rPr>
              <a:t>Resilience,</a:t>
            </a:r>
            <a:r>
              <a:rPr dirty="0" sz="2400" spc="-5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hope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and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protective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factors</a:t>
            </a:r>
            <a:endParaRPr sz="24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Font typeface="Arial"/>
              <a:buChar char="■"/>
              <a:tabLst>
                <a:tab pos="354965" algn="l"/>
              </a:tabLst>
            </a:pPr>
            <a:r>
              <a:rPr dirty="0" sz="2400" b="1">
                <a:latin typeface="Arial Narrow"/>
                <a:cs typeface="Arial Narrow"/>
              </a:rPr>
              <a:t>Moving</a:t>
            </a:r>
            <a:r>
              <a:rPr dirty="0" sz="2400" spc="-5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beyond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spc="-20" b="1">
                <a:latin typeface="Arial Narrow"/>
                <a:cs typeface="Arial Narrow"/>
              </a:rPr>
              <a:t>silos</a:t>
            </a:r>
            <a:endParaRPr sz="2400">
              <a:latin typeface="Arial Narrow"/>
              <a:cs typeface="Arial Narrow"/>
            </a:endParaRPr>
          </a:p>
          <a:p>
            <a:pPr lvl="1" marL="755015" indent="-285115">
              <a:lnSpc>
                <a:spcPct val="100000"/>
              </a:lnSpc>
              <a:spcBef>
                <a:spcPts val="505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>
                <a:latin typeface="Arial Narrow"/>
                <a:cs typeface="Arial Narrow"/>
              </a:rPr>
              <a:t>Social,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medical,</a:t>
            </a:r>
            <a:r>
              <a:rPr dirty="0" sz="2400" spc="-5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mental</a:t>
            </a:r>
            <a:r>
              <a:rPr dirty="0" sz="2400" spc="-5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health,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AND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current/</a:t>
            </a:r>
            <a:r>
              <a:rPr dirty="0" sz="2400" spc="-5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past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trauma</a:t>
            </a:r>
            <a:endParaRPr sz="2400">
              <a:latin typeface="Arial Narrow"/>
              <a:cs typeface="Arial Narrow"/>
            </a:endParaRPr>
          </a:p>
          <a:p>
            <a:pPr lvl="1" marL="755015" indent="-285115">
              <a:lnSpc>
                <a:spcPct val="100000"/>
              </a:lnSpc>
              <a:spcBef>
                <a:spcPts val="620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 spc="-10">
                <a:latin typeface="Arial Narrow"/>
                <a:cs typeface="Arial Narrow"/>
              </a:rPr>
              <a:t>Cross-</a:t>
            </a:r>
            <a:r>
              <a:rPr dirty="0" sz="2400">
                <a:latin typeface="Arial Narrow"/>
                <a:cs typeface="Arial Narrow"/>
              </a:rPr>
              <a:t>dept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collaborations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and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services</a:t>
            </a:r>
            <a:endParaRPr sz="2400">
              <a:latin typeface="Arial Narrow"/>
              <a:cs typeface="Arial Narrow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6359" y="0"/>
            <a:ext cx="3384241" cy="25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0379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Appendix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59079"/>
          </a:xfrm>
          <a:custGeom>
            <a:avLst/>
            <a:gdLst/>
            <a:ahLst/>
            <a:cxnLst/>
            <a:rect l="l" t="t" r="r" b="b"/>
            <a:pathLst>
              <a:path w="9144000" h="259079">
                <a:moveTo>
                  <a:pt x="9144000" y="0"/>
                </a:moveTo>
                <a:lnTo>
                  <a:pt x="0" y="0"/>
                </a:lnTo>
                <a:lnTo>
                  <a:pt x="0" y="258763"/>
                </a:lnTo>
                <a:lnTo>
                  <a:pt x="9144000" y="258763"/>
                </a:lnTo>
                <a:lnTo>
                  <a:pt x="9144000" y="0"/>
                </a:lnTo>
                <a:close/>
              </a:path>
            </a:pathLst>
          </a:custGeom>
          <a:solidFill>
            <a:srgbClr val="156D9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9087" y="6400800"/>
            <a:ext cx="237399" cy="2194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990524" y="6495059"/>
            <a:ext cx="212725" cy="125730"/>
          </a:xfrm>
          <a:custGeom>
            <a:avLst/>
            <a:gdLst/>
            <a:ahLst/>
            <a:cxnLst/>
            <a:rect l="l" t="t" r="r" b="b"/>
            <a:pathLst>
              <a:path w="212725" h="125729">
                <a:moveTo>
                  <a:pt x="184315" y="125171"/>
                </a:moveTo>
                <a:lnTo>
                  <a:pt x="172745" y="91300"/>
                </a:lnTo>
                <a:lnTo>
                  <a:pt x="166712" y="73621"/>
                </a:lnTo>
                <a:lnTo>
                  <a:pt x="148602" y="20612"/>
                </a:lnTo>
                <a:lnTo>
                  <a:pt x="145986" y="12966"/>
                </a:lnTo>
                <a:lnTo>
                  <a:pt x="145986" y="73621"/>
                </a:lnTo>
                <a:lnTo>
                  <a:pt x="110591" y="73621"/>
                </a:lnTo>
                <a:lnTo>
                  <a:pt x="128282" y="20612"/>
                </a:lnTo>
                <a:lnTo>
                  <a:pt x="145986" y="73621"/>
                </a:lnTo>
                <a:lnTo>
                  <a:pt x="145986" y="12966"/>
                </a:lnTo>
                <a:lnTo>
                  <a:pt x="141554" y="0"/>
                </a:lnTo>
                <a:lnTo>
                  <a:pt x="113538" y="0"/>
                </a:lnTo>
                <a:lnTo>
                  <a:pt x="79629" y="108966"/>
                </a:lnTo>
                <a:lnTo>
                  <a:pt x="41287" y="63322"/>
                </a:lnTo>
                <a:lnTo>
                  <a:pt x="44691" y="58902"/>
                </a:lnTo>
                <a:lnTo>
                  <a:pt x="89954" y="0"/>
                </a:lnTo>
                <a:lnTo>
                  <a:pt x="64884" y="0"/>
                </a:lnTo>
                <a:lnTo>
                  <a:pt x="20650" y="58902"/>
                </a:lnTo>
                <a:lnTo>
                  <a:pt x="20650" y="0"/>
                </a:lnTo>
                <a:lnTo>
                  <a:pt x="0" y="0"/>
                </a:lnTo>
                <a:lnTo>
                  <a:pt x="0" y="125171"/>
                </a:lnTo>
                <a:lnTo>
                  <a:pt x="20650" y="125171"/>
                </a:lnTo>
                <a:lnTo>
                  <a:pt x="20650" y="63322"/>
                </a:lnTo>
                <a:lnTo>
                  <a:pt x="64884" y="125171"/>
                </a:lnTo>
                <a:lnTo>
                  <a:pt x="92900" y="125171"/>
                </a:lnTo>
                <a:lnTo>
                  <a:pt x="97840" y="108966"/>
                </a:lnTo>
                <a:lnTo>
                  <a:pt x="103225" y="91300"/>
                </a:lnTo>
                <a:lnTo>
                  <a:pt x="148932" y="91300"/>
                </a:lnTo>
                <a:lnTo>
                  <a:pt x="162204" y="125171"/>
                </a:lnTo>
                <a:lnTo>
                  <a:pt x="184315" y="125171"/>
                </a:lnTo>
                <a:close/>
              </a:path>
              <a:path w="212725" h="125729">
                <a:moveTo>
                  <a:pt x="212331" y="0"/>
                </a:moveTo>
                <a:lnTo>
                  <a:pt x="190220" y="0"/>
                </a:lnTo>
                <a:lnTo>
                  <a:pt x="190220" y="125171"/>
                </a:lnTo>
                <a:lnTo>
                  <a:pt x="212331" y="125171"/>
                </a:lnTo>
                <a:lnTo>
                  <a:pt x="212331" y="0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0183" y="6495048"/>
            <a:ext cx="350937" cy="12517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21765" y="6495048"/>
            <a:ext cx="370205" cy="125730"/>
            <a:chOff x="8221765" y="6495048"/>
            <a:chExt cx="370205" cy="1257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8145" y="6495048"/>
              <a:ext cx="73726" cy="1251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21765" y="6495048"/>
              <a:ext cx="286385" cy="125730"/>
            </a:xfrm>
            <a:custGeom>
              <a:avLst/>
              <a:gdLst/>
              <a:ahLst/>
              <a:cxnLst/>
              <a:rect l="l" t="t" r="r" b="b"/>
              <a:pathLst>
                <a:path w="286384" h="125729">
                  <a:moveTo>
                    <a:pt x="69769" y="0"/>
                  </a:moveTo>
                  <a:lnTo>
                    <a:pt x="0" y="0"/>
                  </a:lnTo>
                  <a:lnTo>
                    <a:pt x="0" y="125172"/>
                  </a:lnTo>
                  <a:lnTo>
                    <a:pt x="108143" y="125172"/>
                  </a:lnTo>
                  <a:lnTo>
                    <a:pt x="108143" y="107787"/>
                  </a:lnTo>
                  <a:lnTo>
                    <a:pt x="24419" y="107787"/>
                  </a:lnTo>
                  <a:lnTo>
                    <a:pt x="24419" y="73017"/>
                  </a:lnTo>
                  <a:lnTo>
                    <a:pt x="62792" y="73017"/>
                  </a:lnTo>
                  <a:lnTo>
                    <a:pt x="62792" y="52155"/>
                  </a:lnTo>
                  <a:lnTo>
                    <a:pt x="24419" y="52155"/>
                  </a:lnTo>
                  <a:lnTo>
                    <a:pt x="24419" y="17385"/>
                  </a:lnTo>
                  <a:lnTo>
                    <a:pt x="69769" y="17385"/>
                  </a:lnTo>
                  <a:lnTo>
                    <a:pt x="69769" y="0"/>
                  </a:lnTo>
                  <a:close/>
                </a:path>
                <a:path w="286384" h="125729">
                  <a:moveTo>
                    <a:pt x="134307" y="31292"/>
                  </a:moveTo>
                  <a:lnTo>
                    <a:pt x="108143" y="31292"/>
                  </a:lnTo>
                  <a:lnTo>
                    <a:pt x="160470" y="125172"/>
                  </a:lnTo>
                  <a:lnTo>
                    <a:pt x="188379" y="125172"/>
                  </a:lnTo>
                  <a:lnTo>
                    <a:pt x="188379" y="97356"/>
                  </a:lnTo>
                  <a:lnTo>
                    <a:pt x="167448" y="97356"/>
                  </a:lnTo>
                  <a:lnTo>
                    <a:pt x="134307" y="31292"/>
                  </a:lnTo>
                  <a:close/>
                </a:path>
                <a:path w="286384" h="125729">
                  <a:moveTo>
                    <a:pt x="247684" y="17385"/>
                  </a:moveTo>
                  <a:lnTo>
                    <a:pt x="226752" y="17385"/>
                  </a:lnTo>
                  <a:lnTo>
                    <a:pt x="226752" y="125172"/>
                  </a:lnTo>
                  <a:lnTo>
                    <a:pt x="247684" y="125172"/>
                  </a:lnTo>
                  <a:lnTo>
                    <a:pt x="247684" y="17385"/>
                  </a:lnTo>
                  <a:close/>
                </a:path>
                <a:path w="286384" h="125729">
                  <a:moveTo>
                    <a:pt x="118609" y="0"/>
                  </a:moveTo>
                  <a:lnTo>
                    <a:pt x="90700" y="0"/>
                  </a:lnTo>
                  <a:lnTo>
                    <a:pt x="90700" y="107787"/>
                  </a:lnTo>
                  <a:lnTo>
                    <a:pt x="108143" y="107787"/>
                  </a:lnTo>
                  <a:lnTo>
                    <a:pt x="108143" y="31292"/>
                  </a:lnTo>
                  <a:lnTo>
                    <a:pt x="134307" y="31292"/>
                  </a:lnTo>
                  <a:lnTo>
                    <a:pt x="118609" y="0"/>
                  </a:lnTo>
                  <a:close/>
                </a:path>
                <a:path w="286384" h="125729">
                  <a:moveTo>
                    <a:pt x="286057" y="0"/>
                  </a:moveTo>
                  <a:lnTo>
                    <a:pt x="167448" y="0"/>
                  </a:lnTo>
                  <a:lnTo>
                    <a:pt x="167448" y="97356"/>
                  </a:lnTo>
                  <a:lnTo>
                    <a:pt x="188379" y="97356"/>
                  </a:lnTo>
                  <a:lnTo>
                    <a:pt x="188379" y="17385"/>
                  </a:lnTo>
                  <a:lnTo>
                    <a:pt x="286057" y="17385"/>
                  </a:lnTo>
                  <a:lnTo>
                    <a:pt x="286057" y="0"/>
                  </a:lnTo>
                  <a:close/>
                </a:path>
              </a:pathLst>
            </a:custGeom>
            <a:solidFill>
              <a:srgbClr val="216A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655547" y="6495048"/>
            <a:ext cx="177165" cy="125730"/>
          </a:xfrm>
          <a:custGeom>
            <a:avLst/>
            <a:gdLst/>
            <a:ahLst/>
            <a:cxnLst/>
            <a:rect l="l" t="t" r="r" b="b"/>
            <a:pathLst>
              <a:path w="177165" h="125729">
                <a:moveTo>
                  <a:pt x="69388" y="0"/>
                </a:moveTo>
                <a:lnTo>
                  <a:pt x="0" y="0"/>
                </a:lnTo>
                <a:lnTo>
                  <a:pt x="0" y="125172"/>
                </a:lnTo>
                <a:lnTo>
                  <a:pt x="111022" y="125172"/>
                </a:lnTo>
                <a:lnTo>
                  <a:pt x="111022" y="107787"/>
                </a:lnTo>
                <a:lnTo>
                  <a:pt x="24286" y="107787"/>
                </a:lnTo>
                <a:lnTo>
                  <a:pt x="24286" y="73017"/>
                </a:lnTo>
                <a:lnTo>
                  <a:pt x="62449" y="73017"/>
                </a:lnTo>
                <a:lnTo>
                  <a:pt x="62449" y="52155"/>
                </a:lnTo>
                <a:lnTo>
                  <a:pt x="24286" y="52155"/>
                </a:lnTo>
                <a:lnTo>
                  <a:pt x="24286" y="17385"/>
                </a:lnTo>
                <a:lnTo>
                  <a:pt x="69388" y="17385"/>
                </a:lnTo>
                <a:lnTo>
                  <a:pt x="69388" y="0"/>
                </a:lnTo>
                <a:close/>
              </a:path>
              <a:path w="177165" h="125729">
                <a:moveTo>
                  <a:pt x="147668" y="73017"/>
                </a:moveTo>
                <a:lnTo>
                  <a:pt x="121431" y="73017"/>
                </a:lnTo>
                <a:lnTo>
                  <a:pt x="130700" y="87033"/>
                </a:lnTo>
                <a:lnTo>
                  <a:pt x="140946" y="104310"/>
                </a:lnTo>
                <a:lnTo>
                  <a:pt x="149241" y="118979"/>
                </a:lnTo>
                <a:lnTo>
                  <a:pt x="152656" y="125172"/>
                </a:lnTo>
                <a:lnTo>
                  <a:pt x="176942" y="125172"/>
                </a:lnTo>
                <a:lnTo>
                  <a:pt x="147668" y="73017"/>
                </a:lnTo>
                <a:close/>
              </a:path>
              <a:path w="177165" h="125729">
                <a:moveTo>
                  <a:pt x="124900" y="0"/>
                </a:moveTo>
                <a:lnTo>
                  <a:pt x="90205" y="0"/>
                </a:lnTo>
                <a:lnTo>
                  <a:pt x="90205" y="107787"/>
                </a:lnTo>
                <a:lnTo>
                  <a:pt x="111022" y="107787"/>
                </a:lnTo>
                <a:lnTo>
                  <a:pt x="111022" y="73017"/>
                </a:lnTo>
                <a:lnTo>
                  <a:pt x="147668" y="73017"/>
                </a:lnTo>
                <a:lnTo>
                  <a:pt x="145717" y="69540"/>
                </a:lnTo>
                <a:lnTo>
                  <a:pt x="152656" y="69540"/>
                </a:lnTo>
                <a:lnTo>
                  <a:pt x="156126" y="66062"/>
                </a:lnTo>
                <a:lnTo>
                  <a:pt x="163064" y="62585"/>
                </a:lnTo>
                <a:lnTo>
                  <a:pt x="167618" y="57261"/>
                </a:lnTo>
                <a:lnTo>
                  <a:pt x="170397" y="52155"/>
                </a:lnTo>
                <a:lnTo>
                  <a:pt x="111022" y="52155"/>
                </a:lnTo>
                <a:lnTo>
                  <a:pt x="111022" y="17385"/>
                </a:lnTo>
                <a:lnTo>
                  <a:pt x="169398" y="17385"/>
                </a:lnTo>
                <a:lnTo>
                  <a:pt x="167618" y="14233"/>
                </a:lnTo>
                <a:lnTo>
                  <a:pt x="163064" y="10430"/>
                </a:lnTo>
                <a:lnTo>
                  <a:pt x="155149" y="5866"/>
                </a:lnTo>
                <a:lnTo>
                  <a:pt x="146584" y="2607"/>
                </a:lnTo>
                <a:lnTo>
                  <a:pt x="136718" y="651"/>
                </a:lnTo>
                <a:lnTo>
                  <a:pt x="124900" y="0"/>
                </a:lnTo>
                <a:close/>
              </a:path>
              <a:path w="177165" h="125729">
                <a:moveTo>
                  <a:pt x="169398" y="17385"/>
                </a:moveTo>
                <a:lnTo>
                  <a:pt x="128370" y="17385"/>
                </a:lnTo>
                <a:lnTo>
                  <a:pt x="139483" y="18634"/>
                </a:lnTo>
                <a:lnTo>
                  <a:pt x="147018" y="22165"/>
                </a:lnTo>
                <a:lnTo>
                  <a:pt x="151301" y="27652"/>
                </a:lnTo>
                <a:lnTo>
                  <a:pt x="152656" y="34770"/>
                </a:lnTo>
                <a:lnTo>
                  <a:pt x="151301" y="43353"/>
                </a:lnTo>
                <a:lnTo>
                  <a:pt x="147018" y="48677"/>
                </a:lnTo>
                <a:lnTo>
                  <a:pt x="139483" y="51394"/>
                </a:lnTo>
                <a:lnTo>
                  <a:pt x="128370" y="52155"/>
                </a:lnTo>
                <a:lnTo>
                  <a:pt x="170397" y="52155"/>
                </a:lnTo>
                <a:lnTo>
                  <a:pt x="170811" y="51394"/>
                </a:lnTo>
                <a:lnTo>
                  <a:pt x="171569" y="48677"/>
                </a:lnTo>
                <a:lnTo>
                  <a:pt x="172822" y="44005"/>
                </a:lnTo>
                <a:lnTo>
                  <a:pt x="173473" y="34770"/>
                </a:lnTo>
                <a:lnTo>
                  <a:pt x="172872" y="27652"/>
                </a:lnTo>
                <a:lnTo>
                  <a:pt x="172822" y="27055"/>
                </a:lnTo>
                <a:lnTo>
                  <a:pt x="170870" y="19992"/>
                </a:lnTo>
                <a:lnTo>
                  <a:pt x="16939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13455" y="6495048"/>
            <a:ext cx="178435" cy="125730"/>
          </a:xfrm>
          <a:custGeom>
            <a:avLst/>
            <a:gdLst/>
            <a:ahLst/>
            <a:cxnLst/>
            <a:rect l="l" t="t" r="r" b="b"/>
            <a:pathLst>
              <a:path w="178434" h="125729">
                <a:moveTo>
                  <a:pt x="69968" y="0"/>
                </a:moveTo>
                <a:lnTo>
                  <a:pt x="0" y="0"/>
                </a:lnTo>
                <a:lnTo>
                  <a:pt x="0" y="125172"/>
                </a:lnTo>
                <a:lnTo>
                  <a:pt x="111949" y="125172"/>
                </a:lnTo>
                <a:lnTo>
                  <a:pt x="111949" y="107787"/>
                </a:lnTo>
                <a:lnTo>
                  <a:pt x="20990" y="107787"/>
                </a:lnTo>
                <a:lnTo>
                  <a:pt x="20990" y="73017"/>
                </a:lnTo>
                <a:lnTo>
                  <a:pt x="59472" y="73017"/>
                </a:lnTo>
                <a:lnTo>
                  <a:pt x="59472" y="52155"/>
                </a:lnTo>
                <a:lnTo>
                  <a:pt x="20990" y="52155"/>
                </a:lnTo>
                <a:lnTo>
                  <a:pt x="20990" y="17385"/>
                </a:lnTo>
                <a:lnTo>
                  <a:pt x="69968" y="17385"/>
                </a:lnTo>
                <a:lnTo>
                  <a:pt x="69968" y="0"/>
                </a:lnTo>
                <a:close/>
              </a:path>
              <a:path w="178434" h="125729">
                <a:moveTo>
                  <a:pt x="145621" y="73017"/>
                </a:moveTo>
                <a:lnTo>
                  <a:pt x="122444" y="73017"/>
                </a:lnTo>
                <a:lnTo>
                  <a:pt x="131791" y="87033"/>
                </a:lnTo>
                <a:lnTo>
                  <a:pt x="142123" y="104310"/>
                </a:lnTo>
                <a:lnTo>
                  <a:pt x="150486" y="118979"/>
                </a:lnTo>
                <a:lnTo>
                  <a:pt x="153930" y="125172"/>
                </a:lnTo>
                <a:lnTo>
                  <a:pt x="178418" y="125172"/>
                </a:lnTo>
                <a:lnTo>
                  <a:pt x="145621" y="73017"/>
                </a:lnTo>
                <a:close/>
              </a:path>
              <a:path w="178434" h="125729">
                <a:moveTo>
                  <a:pt x="125942" y="0"/>
                </a:moveTo>
                <a:lnTo>
                  <a:pt x="87459" y="0"/>
                </a:lnTo>
                <a:lnTo>
                  <a:pt x="87459" y="107787"/>
                </a:lnTo>
                <a:lnTo>
                  <a:pt x="111949" y="107787"/>
                </a:lnTo>
                <a:lnTo>
                  <a:pt x="111949" y="73017"/>
                </a:lnTo>
                <a:lnTo>
                  <a:pt x="145621" y="73017"/>
                </a:lnTo>
                <a:lnTo>
                  <a:pt x="143435" y="69540"/>
                </a:lnTo>
                <a:lnTo>
                  <a:pt x="150431" y="69540"/>
                </a:lnTo>
                <a:lnTo>
                  <a:pt x="157427" y="66062"/>
                </a:lnTo>
                <a:lnTo>
                  <a:pt x="160926" y="62585"/>
                </a:lnTo>
                <a:lnTo>
                  <a:pt x="166064" y="57261"/>
                </a:lnTo>
                <a:lnTo>
                  <a:pt x="169894" y="52155"/>
                </a:lnTo>
                <a:lnTo>
                  <a:pt x="111949" y="52155"/>
                </a:lnTo>
                <a:lnTo>
                  <a:pt x="111949" y="17385"/>
                </a:lnTo>
                <a:lnTo>
                  <a:pt x="168517" y="17385"/>
                </a:lnTo>
                <a:lnTo>
                  <a:pt x="166064" y="14233"/>
                </a:lnTo>
                <a:lnTo>
                  <a:pt x="160926" y="10430"/>
                </a:lnTo>
                <a:lnTo>
                  <a:pt x="154968" y="5866"/>
                </a:lnTo>
                <a:lnTo>
                  <a:pt x="147370" y="2607"/>
                </a:lnTo>
                <a:lnTo>
                  <a:pt x="137804" y="651"/>
                </a:lnTo>
                <a:lnTo>
                  <a:pt x="125942" y="0"/>
                </a:lnTo>
                <a:close/>
              </a:path>
              <a:path w="178434" h="125729">
                <a:moveTo>
                  <a:pt x="168517" y="17385"/>
                </a:moveTo>
                <a:lnTo>
                  <a:pt x="129440" y="17385"/>
                </a:lnTo>
                <a:lnTo>
                  <a:pt x="140100" y="18634"/>
                </a:lnTo>
                <a:lnTo>
                  <a:pt x="146495" y="22165"/>
                </a:lnTo>
                <a:lnTo>
                  <a:pt x="149611" y="27652"/>
                </a:lnTo>
                <a:lnTo>
                  <a:pt x="150431" y="34770"/>
                </a:lnTo>
                <a:lnTo>
                  <a:pt x="149611" y="43353"/>
                </a:lnTo>
                <a:lnTo>
                  <a:pt x="146495" y="48677"/>
                </a:lnTo>
                <a:lnTo>
                  <a:pt x="140100" y="51394"/>
                </a:lnTo>
                <a:lnTo>
                  <a:pt x="129440" y="52155"/>
                </a:lnTo>
                <a:lnTo>
                  <a:pt x="169894" y="52155"/>
                </a:lnTo>
                <a:lnTo>
                  <a:pt x="170465" y="51394"/>
                </a:lnTo>
                <a:lnTo>
                  <a:pt x="171682" y="48677"/>
                </a:lnTo>
                <a:lnTo>
                  <a:pt x="173717" y="44005"/>
                </a:lnTo>
                <a:lnTo>
                  <a:pt x="174919" y="34770"/>
                </a:lnTo>
                <a:lnTo>
                  <a:pt x="173810" y="27652"/>
                </a:lnTo>
                <a:lnTo>
                  <a:pt x="173717" y="27055"/>
                </a:lnTo>
                <a:lnTo>
                  <a:pt x="170546" y="19992"/>
                </a:lnTo>
                <a:lnTo>
                  <a:pt x="168517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56752" y="6495048"/>
            <a:ext cx="86995" cy="125730"/>
          </a:xfrm>
          <a:custGeom>
            <a:avLst/>
            <a:gdLst/>
            <a:ahLst/>
            <a:cxnLst/>
            <a:rect l="l" t="t" r="r" b="b"/>
            <a:pathLst>
              <a:path w="86995" h="125729">
                <a:moveTo>
                  <a:pt x="38279" y="0"/>
                </a:moveTo>
                <a:lnTo>
                  <a:pt x="0" y="0"/>
                </a:lnTo>
                <a:lnTo>
                  <a:pt x="0" y="125172"/>
                </a:lnTo>
                <a:lnTo>
                  <a:pt x="24359" y="125172"/>
                </a:lnTo>
                <a:lnTo>
                  <a:pt x="24359" y="73017"/>
                </a:lnTo>
                <a:lnTo>
                  <a:pt x="38279" y="73017"/>
                </a:lnTo>
                <a:lnTo>
                  <a:pt x="50077" y="72365"/>
                </a:lnTo>
                <a:lnTo>
                  <a:pt x="59593" y="70409"/>
                </a:lnTo>
                <a:lnTo>
                  <a:pt x="67151" y="67149"/>
                </a:lnTo>
                <a:lnTo>
                  <a:pt x="73078" y="62585"/>
                </a:lnTo>
                <a:lnTo>
                  <a:pt x="78189" y="58783"/>
                </a:lnTo>
                <a:lnTo>
                  <a:pt x="80628" y="55632"/>
                </a:lnTo>
                <a:lnTo>
                  <a:pt x="24359" y="55632"/>
                </a:lnTo>
                <a:lnTo>
                  <a:pt x="24359" y="17385"/>
                </a:lnTo>
                <a:lnTo>
                  <a:pt x="80438" y="17385"/>
                </a:lnTo>
                <a:lnTo>
                  <a:pt x="78189" y="14287"/>
                </a:lnTo>
                <a:lnTo>
                  <a:pt x="73078" y="10430"/>
                </a:lnTo>
                <a:lnTo>
                  <a:pt x="67151" y="5866"/>
                </a:lnTo>
                <a:lnTo>
                  <a:pt x="59593" y="2607"/>
                </a:lnTo>
                <a:lnTo>
                  <a:pt x="50077" y="651"/>
                </a:lnTo>
                <a:lnTo>
                  <a:pt x="38279" y="0"/>
                </a:lnTo>
                <a:close/>
              </a:path>
              <a:path w="86995" h="125729">
                <a:moveTo>
                  <a:pt x="80438" y="17385"/>
                </a:moveTo>
                <a:lnTo>
                  <a:pt x="41758" y="17385"/>
                </a:lnTo>
                <a:lnTo>
                  <a:pt x="52361" y="18688"/>
                </a:lnTo>
                <a:lnTo>
                  <a:pt x="58722" y="22600"/>
                </a:lnTo>
                <a:lnTo>
                  <a:pt x="61822" y="29119"/>
                </a:lnTo>
                <a:lnTo>
                  <a:pt x="62637" y="38247"/>
                </a:lnTo>
                <a:lnTo>
                  <a:pt x="61332" y="45364"/>
                </a:lnTo>
                <a:lnTo>
                  <a:pt x="57417" y="50851"/>
                </a:lnTo>
                <a:lnTo>
                  <a:pt x="50893" y="54382"/>
                </a:lnTo>
                <a:lnTo>
                  <a:pt x="41758" y="55632"/>
                </a:lnTo>
                <a:lnTo>
                  <a:pt x="80628" y="55632"/>
                </a:lnTo>
                <a:lnTo>
                  <a:pt x="82647" y="53024"/>
                </a:lnTo>
                <a:lnTo>
                  <a:pt x="85801" y="45961"/>
                </a:lnTo>
                <a:lnTo>
                  <a:pt x="86997" y="38247"/>
                </a:lnTo>
                <a:lnTo>
                  <a:pt x="85874" y="29119"/>
                </a:lnTo>
                <a:lnTo>
                  <a:pt x="85801" y="28522"/>
                </a:lnTo>
                <a:lnTo>
                  <a:pt x="82647" y="20426"/>
                </a:lnTo>
                <a:lnTo>
                  <a:pt x="8043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19086" y="6492101"/>
            <a:ext cx="81280" cy="128270"/>
          </a:xfrm>
          <a:custGeom>
            <a:avLst/>
            <a:gdLst/>
            <a:ahLst/>
            <a:cxnLst/>
            <a:rect l="l" t="t" r="r" b="b"/>
            <a:pathLst>
              <a:path w="81279" h="128270">
                <a:moveTo>
                  <a:pt x="0" y="103879"/>
                </a:moveTo>
                <a:lnTo>
                  <a:pt x="0" y="121193"/>
                </a:lnTo>
                <a:lnTo>
                  <a:pt x="6446" y="125197"/>
                </a:lnTo>
                <a:lnTo>
                  <a:pt x="14545" y="127253"/>
                </a:lnTo>
                <a:lnTo>
                  <a:pt x="24556" y="128118"/>
                </a:lnTo>
                <a:lnTo>
                  <a:pt x="31734" y="128118"/>
                </a:lnTo>
                <a:lnTo>
                  <a:pt x="53912" y="125197"/>
                </a:lnTo>
                <a:lnTo>
                  <a:pt x="54217" y="125197"/>
                </a:lnTo>
                <a:lnTo>
                  <a:pt x="69639" y="117297"/>
                </a:lnTo>
                <a:lnTo>
                  <a:pt x="74735" y="110804"/>
                </a:lnTo>
                <a:lnTo>
                  <a:pt x="35260" y="110804"/>
                </a:lnTo>
                <a:lnTo>
                  <a:pt x="24792" y="110209"/>
                </a:lnTo>
                <a:lnTo>
                  <a:pt x="14986" y="108641"/>
                </a:lnTo>
                <a:lnTo>
                  <a:pt x="6501" y="106422"/>
                </a:lnTo>
                <a:lnTo>
                  <a:pt x="0" y="103879"/>
                </a:lnTo>
                <a:close/>
              </a:path>
              <a:path w="81279" h="128270">
                <a:moveTo>
                  <a:pt x="45839" y="0"/>
                </a:moveTo>
                <a:lnTo>
                  <a:pt x="26776" y="3029"/>
                </a:lnTo>
                <a:lnTo>
                  <a:pt x="12341" y="11253"/>
                </a:lnTo>
                <a:lnTo>
                  <a:pt x="3195" y="23373"/>
                </a:lnTo>
                <a:lnTo>
                  <a:pt x="0" y="38089"/>
                </a:lnTo>
                <a:lnTo>
                  <a:pt x="2534" y="49830"/>
                </a:lnTo>
                <a:lnTo>
                  <a:pt x="9696" y="59298"/>
                </a:lnTo>
                <a:lnTo>
                  <a:pt x="20825" y="66818"/>
                </a:lnTo>
                <a:lnTo>
                  <a:pt x="46554" y="77423"/>
                </a:lnTo>
                <a:lnTo>
                  <a:pt x="54212" y="81805"/>
                </a:lnTo>
                <a:lnTo>
                  <a:pt x="58565" y="86837"/>
                </a:lnTo>
                <a:lnTo>
                  <a:pt x="59942" y="93492"/>
                </a:lnTo>
                <a:lnTo>
                  <a:pt x="58069" y="100579"/>
                </a:lnTo>
                <a:lnTo>
                  <a:pt x="52890" y="106043"/>
                </a:lnTo>
                <a:lnTo>
                  <a:pt x="45067" y="109560"/>
                </a:lnTo>
                <a:lnTo>
                  <a:pt x="35260" y="110804"/>
                </a:lnTo>
                <a:lnTo>
                  <a:pt x="74735" y="110804"/>
                </a:lnTo>
                <a:lnTo>
                  <a:pt x="78344" y="106206"/>
                </a:lnTo>
                <a:lnTo>
                  <a:pt x="81099" y="93492"/>
                </a:lnTo>
                <a:lnTo>
                  <a:pt x="79116" y="79749"/>
                </a:lnTo>
                <a:lnTo>
                  <a:pt x="73165" y="69253"/>
                </a:lnTo>
                <a:lnTo>
                  <a:pt x="63248" y="61354"/>
                </a:lnTo>
                <a:lnTo>
                  <a:pt x="49364" y="55402"/>
                </a:lnTo>
                <a:lnTo>
                  <a:pt x="37519" y="50695"/>
                </a:lnTo>
                <a:lnTo>
                  <a:pt x="28649" y="46313"/>
                </a:lnTo>
                <a:lnTo>
                  <a:pt x="23085" y="41281"/>
                </a:lnTo>
                <a:lnTo>
                  <a:pt x="21156" y="34626"/>
                </a:lnTo>
                <a:lnTo>
                  <a:pt x="23030" y="28999"/>
                </a:lnTo>
                <a:lnTo>
                  <a:pt x="28208" y="23373"/>
                </a:lnTo>
                <a:lnTo>
                  <a:pt x="36032" y="19045"/>
                </a:lnTo>
                <a:lnTo>
                  <a:pt x="45839" y="17313"/>
                </a:lnTo>
                <a:lnTo>
                  <a:pt x="74047" y="17313"/>
                </a:lnTo>
                <a:lnTo>
                  <a:pt x="74047" y="6925"/>
                </a:lnTo>
                <a:lnTo>
                  <a:pt x="68152" y="4382"/>
                </a:lnTo>
                <a:lnTo>
                  <a:pt x="61265" y="2164"/>
                </a:lnTo>
                <a:lnTo>
                  <a:pt x="53717" y="595"/>
                </a:lnTo>
                <a:lnTo>
                  <a:pt x="45839" y="0"/>
                </a:lnTo>
                <a:close/>
              </a:path>
              <a:path w="81279" h="128270">
                <a:moveTo>
                  <a:pt x="74047" y="17313"/>
                </a:moveTo>
                <a:lnTo>
                  <a:pt x="45839" y="17313"/>
                </a:lnTo>
                <a:lnTo>
                  <a:pt x="53717" y="17908"/>
                </a:lnTo>
                <a:lnTo>
                  <a:pt x="61265" y="19477"/>
                </a:lnTo>
                <a:lnTo>
                  <a:pt x="68152" y="21696"/>
                </a:lnTo>
                <a:lnTo>
                  <a:pt x="74047" y="24239"/>
                </a:lnTo>
                <a:lnTo>
                  <a:pt x="74047" y="17313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05141" y="65716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8310" y="0"/>
                </a:moveTo>
                <a:lnTo>
                  <a:pt x="17915" y="2429"/>
                </a:lnTo>
                <a:lnTo>
                  <a:pt x="8847" y="8835"/>
                </a:lnTo>
                <a:lnTo>
                  <a:pt x="2432" y="17892"/>
                </a:lnTo>
                <a:lnTo>
                  <a:pt x="0" y="28274"/>
                </a:lnTo>
                <a:lnTo>
                  <a:pt x="2432" y="38103"/>
                </a:lnTo>
                <a:lnTo>
                  <a:pt x="8847" y="45945"/>
                </a:lnTo>
                <a:lnTo>
                  <a:pt x="17915" y="51136"/>
                </a:lnTo>
                <a:lnTo>
                  <a:pt x="28310" y="53013"/>
                </a:lnTo>
                <a:lnTo>
                  <a:pt x="38153" y="51136"/>
                </a:lnTo>
                <a:lnTo>
                  <a:pt x="40657" y="49480"/>
                </a:lnTo>
                <a:lnTo>
                  <a:pt x="28310" y="49480"/>
                </a:lnTo>
                <a:lnTo>
                  <a:pt x="19021" y="47658"/>
                </a:lnTo>
                <a:lnTo>
                  <a:pt x="12385" y="42853"/>
                </a:lnTo>
                <a:lnTo>
                  <a:pt x="8404" y="36060"/>
                </a:lnTo>
                <a:lnTo>
                  <a:pt x="7077" y="28274"/>
                </a:lnTo>
                <a:lnTo>
                  <a:pt x="8404" y="18996"/>
                </a:lnTo>
                <a:lnTo>
                  <a:pt x="12385" y="12370"/>
                </a:lnTo>
                <a:lnTo>
                  <a:pt x="19021" y="8394"/>
                </a:lnTo>
                <a:lnTo>
                  <a:pt x="28310" y="7068"/>
                </a:lnTo>
                <a:lnTo>
                  <a:pt x="43839" y="7068"/>
                </a:lnTo>
                <a:lnTo>
                  <a:pt x="38153" y="2429"/>
                </a:lnTo>
                <a:lnTo>
                  <a:pt x="28310" y="0"/>
                </a:lnTo>
                <a:close/>
              </a:path>
              <a:path w="53340" h="53340">
                <a:moveTo>
                  <a:pt x="43839" y="7068"/>
                </a:moveTo>
                <a:lnTo>
                  <a:pt x="28310" y="7068"/>
                </a:lnTo>
                <a:lnTo>
                  <a:pt x="36107" y="8394"/>
                </a:lnTo>
                <a:lnTo>
                  <a:pt x="42908" y="12370"/>
                </a:lnTo>
                <a:lnTo>
                  <a:pt x="47719" y="18996"/>
                </a:lnTo>
                <a:lnTo>
                  <a:pt x="49543" y="28274"/>
                </a:lnTo>
                <a:lnTo>
                  <a:pt x="47719" y="36060"/>
                </a:lnTo>
                <a:lnTo>
                  <a:pt x="42908" y="42853"/>
                </a:lnTo>
                <a:lnTo>
                  <a:pt x="36107" y="47658"/>
                </a:lnTo>
                <a:lnTo>
                  <a:pt x="28310" y="49480"/>
                </a:lnTo>
                <a:lnTo>
                  <a:pt x="40657" y="49480"/>
                </a:lnTo>
                <a:lnTo>
                  <a:pt x="46005" y="45945"/>
                </a:lnTo>
                <a:lnTo>
                  <a:pt x="51203" y="38103"/>
                </a:lnTo>
                <a:lnTo>
                  <a:pt x="53083" y="28274"/>
                </a:lnTo>
                <a:lnTo>
                  <a:pt x="51203" y="17892"/>
                </a:lnTo>
                <a:lnTo>
                  <a:pt x="46005" y="8835"/>
                </a:lnTo>
                <a:lnTo>
                  <a:pt x="43839" y="7068"/>
                </a:lnTo>
                <a:close/>
              </a:path>
              <a:path w="53340" h="53340">
                <a:moveTo>
                  <a:pt x="38928" y="14137"/>
                </a:moveTo>
                <a:lnTo>
                  <a:pt x="17694" y="14137"/>
                </a:lnTo>
                <a:lnTo>
                  <a:pt x="17694" y="42411"/>
                </a:lnTo>
                <a:lnTo>
                  <a:pt x="21233" y="42411"/>
                </a:lnTo>
                <a:lnTo>
                  <a:pt x="21233" y="28274"/>
                </a:lnTo>
                <a:lnTo>
                  <a:pt x="35388" y="28274"/>
                </a:lnTo>
                <a:lnTo>
                  <a:pt x="38928" y="24739"/>
                </a:lnTo>
                <a:lnTo>
                  <a:pt x="21233" y="24739"/>
                </a:lnTo>
                <a:lnTo>
                  <a:pt x="21233" y="17672"/>
                </a:lnTo>
                <a:lnTo>
                  <a:pt x="38928" y="17672"/>
                </a:lnTo>
                <a:lnTo>
                  <a:pt x="38928" y="14137"/>
                </a:lnTo>
                <a:close/>
              </a:path>
              <a:path w="53340" h="53340">
                <a:moveTo>
                  <a:pt x="31850" y="28274"/>
                </a:moveTo>
                <a:lnTo>
                  <a:pt x="28310" y="28274"/>
                </a:lnTo>
                <a:lnTo>
                  <a:pt x="35388" y="42411"/>
                </a:lnTo>
                <a:lnTo>
                  <a:pt x="38928" y="42411"/>
                </a:lnTo>
                <a:lnTo>
                  <a:pt x="31850" y="28274"/>
                </a:lnTo>
                <a:close/>
              </a:path>
              <a:path w="53340" h="53340">
                <a:moveTo>
                  <a:pt x="38928" y="17672"/>
                </a:moveTo>
                <a:lnTo>
                  <a:pt x="35388" y="17672"/>
                </a:lnTo>
                <a:lnTo>
                  <a:pt x="35388" y="24739"/>
                </a:lnTo>
                <a:lnTo>
                  <a:pt x="38928" y="24739"/>
                </a:lnTo>
                <a:lnTo>
                  <a:pt x="38928" y="17672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48640" y="6513633"/>
            <a:ext cx="500951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©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2018,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The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Permanente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Medical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Group,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Inc.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All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rights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reserved.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Family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Violence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Prevention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Program.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260950"/>
            <a:ext cx="6433185" cy="597535"/>
          </a:xfrm>
          <a:custGeom>
            <a:avLst/>
            <a:gdLst/>
            <a:ahLst/>
            <a:cxnLst/>
            <a:rect l="l" t="t" r="r" b="b"/>
            <a:pathLst>
              <a:path w="6433185" h="597534">
                <a:moveTo>
                  <a:pt x="6433073" y="0"/>
                </a:moveTo>
                <a:lnTo>
                  <a:pt x="0" y="0"/>
                </a:lnTo>
                <a:lnTo>
                  <a:pt x="0" y="597048"/>
                </a:lnTo>
                <a:lnTo>
                  <a:pt x="6433073" y="597048"/>
                </a:lnTo>
                <a:lnTo>
                  <a:pt x="6433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7708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156D9D"/>
                </a:solidFill>
              </a:rPr>
              <a:t>Step-</a:t>
            </a:r>
            <a:r>
              <a:rPr dirty="0">
                <a:solidFill>
                  <a:srgbClr val="156D9D"/>
                </a:solidFill>
              </a:rPr>
              <a:t>wise</a:t>
            </a:r>
            <a:r>
              <a:rPr dirty="0" spc="-20">
                <a:solidFill>
                  <a:srgbClr val="156D9D"/>
                </a:solidFill>
              </a:rPr>
              <a:t> </a:t>
            </a:r>
            <a:r>
              <a:rPr dirty="0" spc="-10">
                <a:solidFill>
                  <a:srgbClr val="156D9D"/>
                </a:solidFill>
              </a:rPr>
              <a:t>Implementation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8338" y="1446276"/>
            <a:ext cx="8001634" cy="4900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825"/>
              </a:lnSpc>
              <a:spcBef>
                <a:spcPts val="100"/>
              </a:spcBef>
            </a:pPr>
            <a:r>
              <a:rPr dirty="0" sz="3200" b="1">
                <a:latin typeface="Arial Narrow"/>
                <a:cs typeface="Arial Narrow"/>
              </a:rPr>
              <a:t>Step</a:t>
            </a:r>
            <a:r>
              <a:rPr dirty="0" sz="3200" spc="-60" b="1">
                <a:latin typeface="Arial Narrow"/>
                <a:cs typeface="Arial Narrow"/>
              </a:rPr>
              <a:t> </a:t>
            </a:r>
            <a:r>
              <a:rPr dirty="0" sz="3200" spc="-50" b="1">
                <a:latin typeface="Arial Narrow"/>
                <a:cs typeface="Arial Narrow"/>
              </a:rPr>
              <a:t>1</a:t>
            </a:r>
            <a:endParaRPr sz="3200">
              <a:latin typeface="Arial Narrow"/>
              <a:cs typeface="Arial Narrow"/>
            </a:endParaRPr>
          </a:p>
          <a:p>
            <a:pPr marL="354965" indent="-342265">
              <a:lnSpc>
                <a:spcPts val="3345"/>
              </a:lnSpc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Form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local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multi-</a:t>
            </a:r>
            <a:r>
              <a:rPr dirty="0" sz="2800">
                <a:latin typeface="Arial Narrow"/>
                <a:cs typeface="Arial Narrow"/>
              </a:rPr>
              <a:t>disciplinary</a:t>
            </a:r>
            <a:r>
              <a:rPr dirty="0" sz="2800" spc="-2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team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with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clinician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champion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ts val="3325"/>
              </a:lnSpc>
              <a:spcBef>
                <a:spcPts val="45"/>
              </a:spcBef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Develop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protocol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for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urgent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&amp;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non-</a:t>
            </a:r>
            <a:r>
              <a:rPr dirty="0" sz="2800">
                <a:latin typeface="Arial Narrow"/>
                <a:cs typeface="Arial Narrow"/>
              </a:rPr>
              <a:t>urgent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situations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ts val="3325"/>
              </a:lnSpc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Identify</a:t>
            </a:r>
            <a:r>
              <a:rPr dirty="0" sz="2800" spc="-4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community</a:t>
            </a:r>
            <a:r>
              <a:rPr dirty="0" sz="2800" spc="-4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resources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and</a:t>
            </a:r>
            <a:r>
              <a:rPr dirty="0" sz="2800" spc="-5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develop</a:t>
            </a:r>
            <a:r>
              <a:rPr dirty="0" sz="2800" spc="-5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partnerships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Clr>
                <a:srgbClr val="156D9D"/>
              </a:buClr>
              <a:buFont typeface="Arial"/>
              <a:buChar char="■"/>
            </a:pP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3200" b="1">
                <a:latin typeface="Arial Narrow"/>
                <a:cs typeface="Arial Narrow"/>
              </a:rPr>
              <a:t>Step</a:t>
            </a:r>
            <a:r>
              <a:rPr dirty="0" sz="3200" spc="-60" b="1">
                <a:latin typeface="Arial Narrow"/>
                <a:cs typeface="Arial Narrow"/>
              </a:rPr>
              <a:t> </a:t>
            </a:r>
            <a:r>
              <a:rPr dirty="0" sz="3200" spc="-50" b="1"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  <a:p>
            <a:pPr marL="354965" indent="-342265">
              <a:lnSpc>
                <a:spcPts val="3325"/>
              </a:lnSpc>
              <a:spcBef>
                <a:spcPts val="65"/>
              </a:spcBef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Visible</a:t>
            </a:r>
            <a:r>
              <a:rPr dirty="0" sz="2800" spc="-4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patient</a:t>
            </a:r>
            <a:r>
              <a:rPr dirty="0" sz="2800" spc="-4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education</a:t>
            </a:r>
            <a:r>
              <a:rPr dirty="0" sz="2800" spc="-4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materials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ts val="3325"/>
              </a:lnSpc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Ensure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that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on-</a:t>
            </a:r>
            <a:r>
              <a:rPr dirty="0" sz="2800">
                <a:latin typeface="Arial Narrow"/>
                <a:cs typeface="Arial Narrow"/>
              </a:rPr>
              <a:t>site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services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are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in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place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50"/>
              </a:spcBef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Choose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156D9D"/>
                </a:solidFill>
                <a:latin typeface="Arial Narrow"/>
                <a:cs typeface="Arial Narrow"/>
              </a:rPr>
              <a:t>quality</a:t>
            </a:r>
            <a:r>
              <a:rPr dirty="0" sz="2800" spc="-35" b="1">
                <a:solidFill>
                  <a:srgbClr val="156D9D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156D9D"/>
                </a:solidFill>
                <a:latin typeface="Arial Narrow"/>
                <a:cs typeface="Arial Narrow"/>
              </a:rPr>
              <a:t>measures</a:t>
            </a:r>
            <a:r>
              <a:rPr dirty="0" sz="2800" spc="-35" b="1">
                <a:solidFill>
                  <a:srgbClr val="156D9D"/>
                </a:solidFill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and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annual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goals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b="1" i="1">
                <a:latin typeface="Arial Narrow"/>
                <a:cs typeface="Arial Narrow"/>
              </a:rPr>
              <a:t>Stakeholder</a:t>
            </a:r>
            <a:r>
              <a:rPr dirty="0" sz="2400" spc="-65" b="1" i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communication</a:t>
            </a:r>
            <a:r>
              <a:rPr dirty="0" sz="2400" spc="-60" b="1" i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and</a:t>
            </a:r>
            <a:r>
              <a:rPr dirty="0" sz="2400" spc="-60" b="1" i="1">
                <a:latin typeface="Arial Narrow"/>
                <a:cs typeface="Arial Narrow"/>
              </a:rPr>
              <a:t> </a:t>
            </a:r>
            <a:r>
              <a:rPr dirty="0" sz="2400" spc="-10" b="1" i="1">
                <a:latin typeface="Arial Narrow"/>
                <a:cs typeface="Arial Narrow"/>
              </a:rPr>
              <a:t>engagement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59079"/>
          </a:xfrm>
          <a:custGeom>
            <a:avLst/>
            <a:gdLst/>
            <a:ahLst/>
            <a:cxnLst/>
            <a:rect l="l" t="t" r="r" b="b"/>
            <a:pathLst>
              <a:path w="9144000" h="259079">
                <a:moveTo>
                  <a:pt x="9144000" y="0"/>
                </a:moveTo>
                <a:lnTo>
                  <a:pt x="0" y="0"/>
                </a:lnTo>
                <a:lnTo>
                  <a:pt x="0" y="258763"/>
                </a:lnTo>
                <a:lnTo>
                  <a:pt x="9144000" y="258763"/>
                </a:lnTo>
                <a:lnTo>
                  <a:pt x="9144000" y="0"/>
                </a:lnTo>
                <a:close/>
              </a:path>
            </a:pathLst>
          </a:custGeom>
          <a:solidFill>
            <a:srgbClr val="156D9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9087" y="6400800"/>
            <a:ext cx="237399" cy="2194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990524" y="6495059"/>
            <a:ext cx="212725" cy="125730"/>
          </a:xfrm>
          <a:custGeom>
            <a:avLst/>
            <a:gdLst/>
            <a:ahLst/>
            <a:cxnLst/>
            <a:rect l="l" t="t" r="r" b="b"/>
            <a:pathLst>
              <a:path w="212725" h="125729">
                <a:moveTo>
                  <a:pt x="184315" y="125171"/>
                </a:moveTo>
                <a:lnTo>
                  <a:pt x="172745" y="91300"/>
                </a:lnTo>
                <a:lnTo>
                  <a:pt x="166712" y="73621"/>
                </a:lnTo>
                <a:lnTo>
                  <a:pt x="148602" y="20612"/>
                </a:lnTo>
                <a:lnTo>
                  <a:pt x="145986" y="12966"/>
                </a:lnTo>
                <a:lnTo>
                  <a:pt x="145986" y="73621"/>
                </a:lnTo>
                <a:lnTo>
                  <a:pt x="110591" y="73621"/>
                </a:lnTo>
                <a:lnTo>
                  <a:pt x="128282" y="20612"/>
                </a:lnTo>
                <a:lnTo>
                  <a:pt x="145986" y="73621"/>
                </a:lnTo>
                <a:lnTo>
                  <a:pt x="145986" y="12966"/>
                </a:lnTo>
                <a:lnTo>
                  <a:pt x="141554" y="0"/>
                </a:lnTo>
                <a:lnTo>
                  <a:pt x="113538" y="0"/>
                </a:lnTo>
                <a:lnTo>
                  <a:pt x="79629" y="108966"/>
                </a:lnTo>
                <a:lnTo>
                  <a:pt x="41287" y="63322"/>
                </a:lnTo>
                <a:lnTo>
                  <a:pt x="44691" y="58902"/>
                </a:lnTo>
                <a:lnTo>
                  <a:pt x="89954" y="0"/>
                </a:lnTo>
                <a:lnTo>
                  <a:pt x="64884" y="0"/>
                </a:lnTo>
                <a:lnTo>
                  <a:pt x="20650" y="58902"/>
                </a:lnTo>
                <a:lnTo>
                  <a:pt x="20650" y="0"/>
                </a:lnTo>
                <a:lnTo>
                  <a:pt x="0" y="0"/>
                </a:lnTo>
                <a:lnTo>
                  <a:pt x="0" y="125171"/>
                </a:lnTo>
                <a:lnTo>
                  <a:pt x="20650" y="125171"/>
                </a:lnTo>
                <a:lnTo>
                  <a:pt x="20650" y="63322"/>
                </a:lnTo>
                <a:lnTo>
                  <a:pt x="64884" y="125171"/>
                </a:lnTo>
                <a:lnTo>
                  <a:pt x="92900" y="125171"/>
                </a:lnTo>
                <a:lnTo>
                  <a:pt x="97840" y="108966"/>
                </a:lnTo>
                <a:lnTo>
                  <a:pt x="103225" y="91300"/>
                </a:lnTo>
                <a:lnTo>
                  <a:pt x="148932" y="91300"/>
                </a:lnTo>
                <a:lnTo>
                  <a:pt x="162204" y="125171"/>
                </a:lnTo>
                <a:lnTo>
                  <a:pt x="184315" y="125171"/>
                </a:lnTo>
                <a:close/>
              </a:path>
              <a:path w="212725" h="125729">
                <a:moveTo>
                  <a:pt x="212331" y="0"/>
                </a:moveTo>
                <a:lnTo>
                  <a:pt x="190220" y="0"/>
                </a:lnTo>
                <a:lnTo>
                  <a:pt x="190220" y="125171"/>
                </a:lnTo>
                <a:lnTo>
                  <a:pt x="212331" y="125171"/>
                </a:lnTo>
                <a:lnTo>
                  <a:pt x="212331" y="0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0183" y="6495048"/>
            <a:ext cx="350937" cy="12517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21765" y="6495048"/>
            <a:ext cx="370205" cy="125730"/>
            <a:chOff x="8221765" y="6495048"/>
            <a:chExt cx="370205" cy="1257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8145" y="6495048"/>
              <a:ext cx="73726" cy="1251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21765" y="6495048"/>
              <a:ext cx="286385" cy="125730"/>
            </a:xfrm>
            <a:custGeom>
              <a:avLst/>
              <a:gdLst/>
              <a:ahLst/>
              <a:cxnLst/>
              <a:rect l="l" t="t" r="r" b="b"/>
              <a:pathLst>
                <a:path w="286384" h="125729">
                  <a:moveTo>
                    <a:pt x="69769" y="0"/>
                  </a:moveTo>
                  <a:lnTo>
                    <a:pt x="0" y="0"/>
                  </a:lnTo>
                  <a:lnTo>
                    <a:pt x="0" y="125172"/>
                  </a:lnTo>
                  <a:lnTo>
                    <a:pt x="108143" y="125172"/>
                  </a:lnTo>
                  <a:lnTo>
                    <a:pt x="108143" y="107787"/>
                  </a:lnTo>
                  <a:lnTo>
                    <a:pt x="24419" y="107787"/>
                  </a:lnTo>
                  <a:lnTo>
                    <a:pt x="24419" y="73017"/>
                  </a:lnTo>
                  <a:lnTo>
                    <a:pt x="62792" y="73017"/>
                  </a:lnTo>
                  <a:lnTo>
                    <a:pt x="62792" y="52155"/>
                  </a:lnTo>
                  <a:lnTo>
                    <a:pt x="24419" y="52155"/>
                  </a:lnTo>
                  <a:lnTo>
                    <a:pt x="24419" y="17385"/>
                  </a:lnTo>
                  <a:lnTo>
                    <a:pt x="69769" y="17385"/>
                  </a:lnTo>
                  <a:lnTo>
                    <a:pt x="69769" y="0"/>
                  </a:lnTo>
                  <a:close/>
                </a:path>
                <a:path w="286384" h="125729">
                  <a:moveTo>
                    <a:pt x="134307" y="31292"/>
                  </a:moveTo>
                  <a:lnTo>
                    <a:pt x="108143" y="31292"/>
                  </a:lnTo>
                  <a:lnTo>
                    <a:pt x="160470" y="125172"/>
                  </a:lnTo>
                  <a:lnTo>
                    <a:pt x="188379" y="125172"/>
                  </a:lnTo>
                  <a:lnTo>
                    <a:pt x="188379" y="97356"/>
                  </a:lnTo>
                  <a:lnTo>
                    <a:pt x="167448" y="97356"/>
                  </a:lnTo>
                  <a:lnTo>
                    <a:pt x="134307" y="31292"/>
                  </a:lnTo>
                  <a:close/>
                </a:path>
                <a:path w="286384" h="125729">
                  <a:moveTo>
                    <a:pt x="247684" y="17385"/>
                  </a:moveTo>
                  <a:lnTo>
                    <a:pt x="226752" y="17385"/>
                  </a:lnTo>
                  <a:lnTo>
                    <a:pt x="226752" y="125172"/>
                  </a:lnTo>
                  <a:lnTo>
                    <a:pt x="247684" y="125172"/>
                  </a:lnTo>
                  <a:lnTo>
                    <a:pt x="247684" y="17385"/>
                  </a:lnTo>
                  <a:close/>
                </a:path>
                <a:path w="286384" h="125729">
                  <a:moveTo>
                    <a:pt x="118609" y="0"/>
                  </a:moveTo>
                  <a:lnTo>
                    <a:pt x="90700" y="0"/>
                  </a:lnTo>
                  <a:lnTo>
                    <a:pt x="90700" y="107787"/>
                  </a:lnTo>
                  <a:lnTo>
                    <a:pt x="108143" y="107787"/>
                  </a:lnTo>
                  <a:lnTo>
                    <a:pt x="108143" y="31292"/>
                  </a:lnTo>
                  <a:lnTo>
                    <a:pt x="134307" y="31292"/>
                  </a:lnTo>
                  <a:lnTo>
                    <a:pt x="118609" y="0"/>
                  </a:lnTo>
                  <a:close/>
                </a:path>
                <a:path w="286384" h="125729">
                  <a:moveTo>
                    <a:pt x="286057" y="0"/>
                  </a:moveTo>
                  <a:lnTo>
                    <a:pt x="167448" y="0"/>
                  </a:lnTo>
                  <a:lnTo>
                    <a:pt x="167448" y="97356"/>
                  </a:lnTo>
                  <a:lnTo>
                    <a:pt x="188379" y="97356"/>
                  </a:lnTo>
                  <a:lnTo>
                    <a:pt x="188379" y="17385"/>
                  </a:lnTo>
                  <a:lnTo>
                    <a:pt x="286057" y="17385"/>
                  </a:lnTo>
                  <a:lnTo>
                    <a:pt x="286057" y="0"/>
                  </a:lnTo>
                  <a:close/>
                </a:path>
              </a:pathLst>
            </a:custGeom>
            <a:solidFill>
              <a:srgbClr val="216A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655547" y="6495048"/>
            <a:ext cx="177165" cy="125730"/>
          </a:xfrm>
          <a:custGeom>
            <a:avLst/>
            <a:gdLst/>
            <a:ahLst/>
            <a:cxnLst/>
            <a:rect l="l" t="t" r="r" b="b"/>
            <a:pathLst>
              <a:path w="177165" h="125729">
                <a:moveTo>
                  <a:pt x="69388" y="0"/>
                </a:moveTo>
                <a:lnTo>
                  <a:pt x="0" y="0"/>
                </a:lnTo>
                <a:lnTo>
                  <a:pt x="0" y="125172"/>
                </a:lnTo>
                <a:lnTo>
                  <a:pt x="111022" y="125172"/>
                </a:lnTo>
                <a:lnTo>
                  <a:pt x="111022" y="107787"/>
                </a:lnTo>
                <a:lnTo>
                  <a:pt x="24286" y="107787"/>
                </a:lnTo>
                <a:lnTo>
                  <a:pt x="24286" y="73017"/>
                </a:lnTo>
                <a:lnTo>
                  <a:pt x="62449" y="73017"/>
                </a:lnTo>
                <a:lnTo>
                  <a:pt x="62449" y="52155"/>
                </a:lnTo>
                <a:lnTo>
                  <a:pt x="24286" y="52155"/>
                </a:lnTo>
                <a:lnTo>
                  <a:pt x="24286" y="17385"/>
                </a:lnTo>
                <a:lnTo>
                  <a:pt x="69388" y="17385"/>
                </a:lnTo>
                <a:lnTo>
                  <a:pt x="69388" y="0"/>
                </a:lnTo>
                <a:close/>
              </a:path>
              <a:path w="177165" h="125729">
                <a:moveTo>
                  <a:pt x="147668" y="73017"/>
                </a:moveTo>
                <a:lnTo>
                  <a:pt x="121431" y="73017"/>
                </a:lnTo>
                <a:lnTo>
                  <a:pt x="130700" y="87033"/>
                </a:lnTo>
                <a:lnTo>
                  <a:pt x="140946" y="104310"/>
                </a:lnTo>
                <a:lnTo>
                  <a:pt x="149241" y="118979"/>
                </a:lnTo>
                <a:lnTo>
                  <a:pt x="152656" y="125172"/>
                </a:lnTo>
                <a:lnTo>
                  <a:pt x="176942" y="125172"/>
                </a:lnTo>
                <a:lnTo>
                  <a:pt x="147668" y="73017"/>
                </a:lnTo>
                <a:close/>
              </a:path>
              <a:path w="177165" h="125729">
                <a:moveTo>
                  <a:pt x="124900" y="0"/>
                </a:moveTo>
                <a:lnTo>
                  <a:pt x="90205" y="0"/>
                </a:lnTo>
                <a:lnTo>
                  <a:pt x="90205" y="107787"/>
                </a:lnTo>
                <a:lnTo>
                  <a:pt x="111022" y="107787"/>
                </a:lnTo>
                <a:lnTo>
                  <a:pt x="111022" y="73017"/>
                </a:lnTo>
                <a:lnTo>
                  <a:pt x="147668" y="73017"/>
                </a:lnTo>
                <a:lnTo>
                  <a:pt x="145717" y="69540"/>
                </a:lnTo>
                <a:lnTo>
                  <a:pt x="152656" y="69540"/>
                </a:lnTo>
                <a:lnTo>
                  <a:pt x="156126" y="66062"/>
                </a:lnTo>
                <a:lnTo>
                  <a:pt x="163064" y="62585"/>
                </a:lnTo>
                <a:lnTo>
                  <a:pt x="167618" y="57261"/>
                </a:lnTo>
                <a:lnTo>
                  <a:pt x="170397" y="52155"/>
                </a:lnTo>
                <a:lnTo>
                  <a:pt x="111022" y="52155"/>
                </a:lnTo>
                <a:lnTo>
                  <a:pt x="111022" y="17385"/>
                </a:lnTo>
                <a:lnTo>
                  <a:pt x="169398" y="17385"/>
                </a:lnTo>
                <a:lnTo>
                  <a:pt x="167618" y="14233"/>
                </a:lnTo>
                <a:lnTo>
                  <a:pt x="163064" y="10430"/>
                </a:lnTo>
                <a:lnTo>
                  <a:pt x="155149" y="5866"/>
                </a:lnTo>
                <a:lnTo>
                  <a:pt x="146584" y="2607"/>
                </a:lnTo>
                <a:lnTo>
                  <a:pt x="136718" y="651"/>
                </a:lnTo>
                <a:lnTo>
                  <a:pt x="124900" y="0"/>
                </a:lnTo>
                <a:close/>
              </a:path>
              <a:path w="177165" h="125729">
                <a:moveTo>
                  <a:pt x="169398" y="17385"/>
                </a:moveTo>
                <a:lnTo>
                  <a:pt x="128370" y="17385"/>
                </a:lnTo>
                <a:lnTo>
                  <a:pt x="139483" y="18634"/>
                </a:lnTo>
                <a:lnTo>
                  <a:pt x="147018" y="22165"/>
                </a:lnTo>
                <a:lnTo>
                  <a:pt x="151301" y="27652"/>
                </a:lnTo>
                <a:lnTo>
                  <a:pt x="152656" y="34770"/>
                </a:lnTo>
                <a:lnTo>
                  <a:pt x="151301" y="43353"/>
                </a:lnTo>
                <a:lnTo>
                  <a:pt x="147018" y="48677"/>
                </a:lnTo>
                <a:lnTo>
                  <a:pt x="139483" y="51394"/>
                </a:lnTo>
                <a:lnTo>
                  <a:pt x="128370" y="52155"/>
                </a:lnTo>
                <a:lnTo>
                  <a:pt x="170397" y="52155"/>
                </a:lnTo>
                <a:lnTo>
                  <a:pt x="170811" y="51394"/>
                </a:lnTo>
                <a:lnTo>
                  <a:pt x="171569" y="48677"/>
                </a:lnTo>
                <a:lnTo>
                  <a:pt x="172822" y="44005"/>
                </a:lnTo>
                <a:lnTo>
                  <a:pt x="173473" y="34770"/>
                </a:lnTo>
                <a:lnTo>
                  <a:pt x="172872" y="27652"/>
                </a:lnTo>
                <a:lnTo>
                  <a:pt x="172822" y="27055"/>
                </a:lnTo>
                <a:lnTo>
                  <a:pt x="170870" y="19992"/>
                </a:lnTo>
                <a:lnTo>
                  <a:pt x="16939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13455" y="6495048"/>
            <a:ext cx="178435" cy="125730"/>
          </a:xfrm>
          <a:custGeom>
            <a:avLst/>
            <a:gdLst/>
            <a:ahLst/>
            <a:cxnLst/>
            <a:rect l="l" t="t" r="r" b="b"/>
            <a:pathLst>
              <a:path w="178434" h="125729">
                <a:moveTo>
                  <a:pt x="69968" y="0"/>
                </a:moveTo>
                <a:lnTo>
                  <a:pt x="0" y="0"/>
                </a:lnTo>
                <a:lnTo>
                  <a:pt x="0" y="125172"/>
                </a:lnTo>
                <a:lnTo>
                  <a:pt x="111949" y="125172"/>
                </a:lnTo>
                <a:lnTo>
                  <a:pt x="111949" y="107787"/>
                </a:lnTo>
                <a:lnTo>
                  <a:pt x="20990" y="107787"/>
                </a:lnTo>
                <a:lnTo>
                  <a:pt x="20990" y="73017"/>
                </a:lnTo>
                <a:lnTo>
                  <a:pt x="59472" y="73017"/>
                </a:lnTo>
                <a:lnTo>
                  <a:pt x="59472" y="52155"/>
                </a:lnTo>
                <a:lnTo>
                  <a:pt x="20990" y="52155"/>
                </a:lnTo>
                <a:lnTo>
                  <a:pt x="20990" y="17385"/>
                </a:lnTo>
                <a:lnTo>
                  <a:pt x="69968" y="17385"/>
                </a:lnTo>
                <a:lnTo>
                  <a:pt x="69968" y="0"/>
                </a:lnTo>
                <a:close/>
              </a:path>
              <a:path w="178434" h="125729">
                <a:moveTo>
                  <a:pt x="145621" y="73017"/>
                </a:moveTo>
                <a:lnTo>
                  <a:pt x="122444" y="73017"/>
                </a:lnTo>
                <a:lnTo>
                  <a:pt x="131791" y="87033"/>
                </a:lnTo>
                <a:lnTo>
                  <a:pt x="142123" y="104310"/>
                </a:lnTo>
                <a:lnTo>
                  <a:pt x="150486" y="118979"/>
                </a:lnTo>
                <a:lnTo>
                  <a:pt x="153930" y="125172"/>
                </a:lnTo>
                <a:lnTo>
                  <a:pt x="178418" y="125172"/>
                </a:lnTo>
                <a:lnTo>
                  <a:pt x="145621" y="73017"/>
                </a:lnTo>
                <a:close/>
              </a:path>
              <a:path w="178434" h="125729">
                <a:moveTo>
                  <a:pt x="125942" y="0"/>
                </a:moveTo>
                <a:lnTo>
                  <a:pt x="87459" y="0"/>
                </a:lnTo>
                <a:lnTo>
                  <a:pt x="87459" y="107787"/>
                </a:lnTo>
                <a:lnTo>
                  <a:pt x="111949" y="107787"/>
                </a:lnTo>
                <a:lnTo>
                  <a:pt x="111949" y="73017"/>
                </a:lnTo>
                <a:lnTo>
                  <a:pt x="145621" y="73017"/>
                </a:lnTo>
                <a:lnTo>
                  <a:pt x="143435" y="69540"/>
                </a:lnTo>
                <a:lnTo>
                  <a:pt x="150431" y="69540"/>
                </a:lnTo>
                <a:lnTo>
                  <a:pt x="157427" y="66062"/>
                </a:lnTo>
                <a:lnTo>
                  <a:pt x="160926" y="62585"/>
                </a:lnTo>
                <a:lnTo>
                  <a:pt x="166064" y="57261"/>
                </a:lnTo>
                <a:lnTo>
                  <a:pt x="169894" y="52155"/>
                </a:lnTo>
                <a:lnTo>
                  <a:pt x="111949" y="52155"/>
                </a:lnTo>
                <a:lnTo>
                  <a:pt x="111949" y="17385"/>
                </a:lnTo>
                <a:lnTo>
                  <a:pt x="168517" y="17385"/>
                </a:lnTo>
                <a:lnTo>
                  <a:pt x="166064" y="14233"/>
                </a:lnTo>
                <a:lnTo>
                  <a:pt x="160926" y="10430"/>
                </a:lnTo>
                <a:lnTo>
                  <a:pt x="154968" y="5866"/>
                </a:lnTo>
                <a:lnTo>
                  <a:pt x="147370" y="2607"/>
                </a:lnTo>
                <a:lnTo>
                  <a:pt x="137804" y="651"/>
                </a:lnTo>
                <a:lnTo>
                  <a:pt x="125942" y="0"/>
                </a:lnTo>
                <a:close/>
              </a:path>
              <a:path w="178434" h="125729">
                <a:moveTo>
                  <a:pt x="168517" y="17385"/>
                </a:moveTo>
                <a:lnTo>
                  <a:pt x="129440" y="17385"/>
                </a:lnTo>
                <a:lnTo>
                  <a:pt x="140100" y="18634"/>
                </a:lnTo>
                <a:lnTo>
                  <a:pt x="146495" y="22165"/>
                </a:lnTo>
                <a:lnTo>
                  <a:pt x="149611" y="27652"/>
                </a:lnTo>
                <a:lnTo>
                  <a:pt x="150431" y="34770"/>
                </a:lnTo>
                <a:lnTo>
                  <a:pt x="149611" y="43353"/>
                </a:lnTo>
                <a:lnTo>
                  <a:pt x="146495" y="48677"/>
                </a:lnTo>
                <a:lnTo>
                  <a:pt x="140100" y="51394"/>
                </a:lnTo>
                <a:lnTo>
                  <a:pt x="129440" y="52155"/>
                </a:lnTo>
                <a:lnTo>
                  <a:pt x="169894" y="52155"/>
                </a:lnTo>
                <a:lnTo>
                  <a:pt x="170465" y="51394"/>
                </a:lnTo>
                <a:lnTo>
                  <a:pt x="171682" y="48677"/>
                </a:lnTo>
                <a:lnTo>
                  <a:pt x="173717" y="44005"/>
                </a:lnTo>
                <a:lnTo>
                  <a:pt x="174919" y="34770"/>
                </a:lnTo>
                <a:lnTo>
                  <a:pt x="173810" y="27652"/>
                </a:lnTo>
                <a:lnTo>
                  <a:pt x="173717" y="27055"/>
                </a:lnTo>
                <a:lnTo>
                  <a:pt x="170546" y="19992"/>
                </a:lnTo>
                <a:lnTo>
                  <a:pt x="168517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56752" y="6495048"/>
            <a:ext cx="86995" cy="125730"/>
          </a:xfrm>
          <a:custGeom>
            <a:avLst/>
            <a:gdLst/>
            <a:ahLst/>
            <a:cxnLst/>
            <a:rect l="l" t="t" r="r" b="b"/>
            <a:pathLst>
              <a:path w="86995" h="125729">
                <a:moveTo>
                  <a:pt x="38279" y="0"/>
                </a:moveTo>
                <a:lnTo>
                  <a:pt x="0" y="0"/>
                </a:lnTo>
                <a:lnTo>
                  <a:pt x="0" y="125172"/>
                </a:lnTo>
                <a:lnTo>
                  <a:pt x="24359" y="125172"/>
                </a:lnTo>
                <a:lnTo>
                  <a:pt x="24359" y="73017"/>
                </a:lnTo>
                <a:lnTo>
                  <a:pt x="38279" y="73017"/>
                </a:lnTo>
                <a:lnTo>
                  <a:pt x="50077" y="72365"/>
                </a:lnTo>
                <a:lnTo>
                  <a:pt x="59593" y="70409"/>
                </a:lnTo>
                <a:lnTo>
                  <a:pt x="67151" y="67149"/>
                </a:lnTo>
                <a:lnTo>
                  <a:pt x="73078" y="62585"/>
                </a:lnTo>
                <a:lnTo>
                  <a:pt x="78189" y="58783"/>
                </a:lnTo>
                <a:lnTo>
                  <a:pt x="80628" y="55632"/>
                </a:lnTo>
                <a:lnTo>
                  <a:pt x="24359" y="55632"/>
                </a:lnTo>
                <a:lnTo>
                  <a:pt x="24359" y="17385"/>
                </a:lnTo>
                <a:lnTo>
                  <a:pt x="80438" y="17385"/>
                </a:lnTo>
                <a:lnTo>
                  <a:pt x="78189" y="14287"/>
                </a:lnTo>
                <a:lnTo>
                  <a:pt x="73078" y="10430"/>
                </a:lnTo>
                <a:lnTo>
                  <a:pt x="67151" y="5866"/>
                </a:lnTo>
                <a:lnTo>
                  <a:pt x="59593" y="2607"/>
                </a:lnTo>
                <a:lnTo>
                  <a:pt x="50077" y="651"/>
                </a:lnTo>
                <a:lnTo>
                  <a:pt x="38279" y="0"/>
                </a:lnTo>
                <a:close/>
              </a:path>
              <a:path w="86995" h="125729">
                <a:moveTo>
                  <a:pt x="80438" y="17385"/>
                </a:moveTo>
                <a:lnTo>
                  <a:pt x="41758" y="17385"/>
                </a:lnTo>
                <a:lnTo>
                  <a:pt x="52361" y="18688"/>
                </a:lnTo>
                <a:lnTo>
                  <a:pt x="58722" y="22600"/>
                </a:lnTo>
                <a:lnTo>
                  <a:pt x="61822" y="29119"/>
                </a:lnTo>
                <a:lnTo>
                  <a:pt x="62637" y="38247"/>
                </a:lnTo>
                <a:lnTo>
                  <a:pt x="61332" y="45364"/>
                </a:lnTo>
                <a:lnTo>
                  <a:pt x="57417" y="50851"/>
                </a:lnTo>
                <a:lnTo>
                  <a:pt x="50893" y="54382"/>
                </a:lnTo>
                <a:lnTo>
                  <a:pt x="41758" y="55632"/>
                </a:lnTo>
                <a:lnTo>
                  <a:pt x="80628" y="55632"/>
                </a:lnTo>
                <a:lnTo>
                  <a:pt x="82647" y="53024"/>
                </a:lnTo>
                <a:lnTo>
                  <a:pt x="85801" y="45961"/>
                </a:lnTo>
                <a:lnTo>
                  <a:pt x="86997" y="38247"/>
                </a:lnTo>
                <a:lnTo>
                  <a:pt x="85874" y="29119"/>
                </a:lnTo>
                <a:lnTo>
                  <a:pt x="85801" y="28522"/>
                </a:lnTo>
                <a:lnTo>
                  <a:pt x="82647" y="20426"/>
                </a:lnTo>
                <a:lnTo>
                  <a:pt x="8043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19086" y="6492101"/>
            <a:ext cx="81280" cy="128270"/>
          </a:xfrm>
          <a:custGeom>
            <a:avLst/>
            <a:gdLst/>
            <a:ahLst/>
            <a:cxnLst/>
            <a:rect l="l" t="t" r="r" b="b"/>
            <a:pathLst>
              <a:path w="81279" h="128270">
                <a:moveTo>
                  <a:pt x="0" y="103879"/>
                </a:moveTo>
                <a:lnTo>
                  <a:pt x="0" y="121193"/>
                </a:lnTo>
                <a:lnTo>
                  <a:pt x="6446" y="125197"/>
                </a:lnTo>
                <a:lnTo>
                  <a:pt x="14545" y="127253"/>
                </a:lnTo>
                <a:lnTo>
                  <a:pt x="24556" y="128118"/>
                </a:lnTo>
                <a:lnTo>
                  <a:pt x="31734" y="128118"/>
                </a:lnTo>
                <a:lnTo>
                  <a:pt x="53912" y="125197"/>
                </a:lnTo>
                <a:lnTo>
                  <a:pt x="54217" y="125197"/>
                </a:lnTo>
                <a:lnTo>
                  <a:pt x="69639" y="117297"/>
                </a:lnTo>
                <a:lnTo>
                  <a:pt x="74735" y="110804"/>
                </a:lnTo>
                <a:lnTo>
                  <a:pt x="35260" y="110804"/>
                </a:lnTo>
                <a:lnTo>
                  <a:pt x="24792" y="110209"/>
                </a:lnTo>
                <a:lnTo>
                  <a:pt x="14986" y="108641"/>
                </a:lnTo>
                <a:lnTo>
                  <a:pt x="6501" y="106422"/>
                </a:lnTo>
                <a:lnTo>
                  <a:pt x="0" y="103879"/>
                </a:lnTo>
                <a:close/>
              </a:path>
              <a:path w="81279" h="128270">
                <a:moveTo>
                  <a:pt x="45839" y="0"/>
                </a:moveTo>
                <a:lnTo>
                  <a:pt x="26776" y="3029"/>
                </a:lnTo>
                <a:lnTo>
                  <a:pt x="12341" y="11253"/>
                </a:lnTo>
                <a:lnTo>
                  <a:pt x="3195" y="23373"/>
                </a:lnTo>
                <a:lnTo>
                  <a:pt x="0" y="38089"/>
                </a:lnTo>
                <a:lnTo>
                  <a:pt x="2534" y="49830"/>
                </a:lnTo>
                <a:lnTo>
                  <a:pt x="9696" y="59298"/>
                </a:lnTo>
                <a:lnTo>
                  <a:pt x="20825" y="66818"/>
                </a:lnTo>
                <a:lnTo>
                  <a:pt x="46554" y="77423"/>
                </a:lnTo>
                <a:lnTo>
                  <a:pt x="54212" y="81805"/>
                </a:lnTo>
                <a:lnTo>
                  <a:pt x="58565" y="86837"/>
                </a:lnTo>
                <a:lnTo>
                  <a:pt x="59942" y="93492"/>
                </a:lnTo>
                <a:lnTo>
                  <a:pt x="58069" y="100579"/>
                </a:lnTo>
                <a:lnTo>
                  <a:pt x="52890" y="106043"/>
                </a:lnTo>
                <a:lnTo>
                  <a:pt x="45067" y="109560"/>
                </a:lnTo>
                <a:lnTo>
                  <a:pt x="35260" y="110804"/>
                </a:lnTo>
                <a:lnTo>
                  <a:pt x="74735" y="110804"/>
                </a:lnTo>
                <a:lnTo>
                  <a:pt x="78344" y="106206"/>
                </a:lnTo>
                <a:lnTo>
                  <a:pt x="81099" y="93492"/>
                </a:lnTo>
                <a:lnTo>
                  <a:pt x="79116" y="79749"/>
                </a:lnTo>
                <a:lnTo>
                  <a:pt x="73165" y="69253"/>
                </a:lnTo>
                <a:lnTo>
                  <a:pt x="63248" y="61354"/>
                </a:lnTo>
                <a:lnTo>
                  <a:pt x="49364" y="55402"/>
                </a:lnTo>
                <a:lnTo>
                  <a:pt x="37519" y="50695"/>
                </a:lnTo>
                <a:lnTo>
                  <a:pt x="28649" y="46313"/>
                </a:lnTo>
                <a:lnTo>
                  <a:pt x="23085" y="41281"/>
                </a:lnTo>
                <a:lnTo>
                  <a:pt x="21156" y="34626"/>
                </a:lnTo>
                <a:lnTo>
                  <a:pt x="23030" y="28999"/>
                </a:lnTo>
                <a:lnTo>
                  <a:pt x="28208" y="23373"/>
                </a:lnTo>
                <a:lnTo>
                  <a:pt x="36032" y="19045"/>
                </a:lnTo>
                <a:lnTo>
                  <a:pt x="45839" y="17313"/>
                </a:lnTo>
                <a:lnTo>
                  <a:pt x="74047" y="17313"/>
                </a:lnTo>
                <a:lnTo>
                  <a:pt x="74047" y="6925"/>
                </a:lnTo>
                <a:lnTo>
                  <a:pt x="68152" y="4382"/>
                </a:lnTo>
                <a:lnTo>
                  <a:pt x="61265" y="2164"/>
                </a:lnTo>
                <a:lnTo>
                  <a:pt x="53717" y="595"/>
                </a:lnTo>
                <a:lnTo>
                  <a:pt x="45839" y="0"/>
                </a:lnTo>
                <a:close/>
              </a:path>
              <a:path w="81279" h="128270">
                <a:moveTo>
                  <a:pt x="74047" y="17313"/>
                </a:moveTo>
                <a:lnTo>
                  <a:pt x="45839" y="17313"/>
                </a:lnTo>
                <a:lnTo>
                  <a:pt x="53717" y="17908"/>
                </a:lnTo>
                <a:lnTo>
                  <a:pt x="61265" y="19477"/>
                </a:lnTo>
                <a:lnTo>
                  <a:pt x="68152" y="21696"/>
                </a:lnTo>
                <a:lnTo>
                  <a:pt x="74047" y="24239"/>
                </a:lnTo>
                <a:lnTo>
                  <a:pt x="74047" y="17313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05141" y="65716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8310" y="0"/>
                </a:moveTo>
                <a:lnTo>
                  <a:pt x="17915" y="2429"/>
                </a:lnTo>
                <a:lnTo>
                  <a:pt x="8847" y="8835"/>
                </a:lnTo>
                <a:lnTo>
                  <a:pt x="2432" y="17892"/>
                </a:lnTo>
                <a:lnTo>
                  <a:pt x="0" y="28274"/>
                </a:lnTo>
                <a:lnTo>
                  <a:pt x="2432" y="38103"/>
                </a:lnTo>
                <a:lnTo>
                  <a:pt x="8847" y="45945"/>
                </a:lnTo>
                <a:lnTo>
                  <a:pt x="17915" y="51136"/>
                </a:lnTo>
                <a:lnTo>
                  <a:pt x="28310" y="53013"/>
                </a:lnTo>
                <a:lnTo>
                  <a:pt x="38153" y="51136"/>
                </a:lnTo>
                <a:lnTo>
                  <a:pt x="40657" y="49480"/>
                </a:lnTo>
                <a:lnTo>
                  <a:pt x="28310" y="49480"/>
                </a:lnTo>
                <a:lnTo>
                  <a:pt x="19021" y="47658"/>
                </a:lnTo>
                <a:lnTo>
                  <a:pt x="12385" y="42853"/>
                </a:lnTo>
                <a:lnTo>
                  <a:pt x="8404" y="36060"/>
                </a:lnTo>
                <a:lnTo>
                  <a:pt x="7077" y="28274"/>
                </a:lnTo>
                <a:lnTo>
                  <a:pt x="8404" y="18996"/>
                </a:lnTo>
                <a:lnTo>
                  <a:pt x="12385" y="12370"/>
                </a:lnTo>
                <a:lnTo>
                  <a:pt x="19021" y="8394"/>
                </a:lnTo>
                <a:lnTo>
                  <a:pt x="28310" y="7068"/>
                </a:lnTo>
                <a:lnTo>
                  <a:pt x="43839" y="7068"/>
                </a:lnTo>
                <a:lnTo>
                  <a:pt x="38153" y="2429"/>
                </a:lnTo>
                <a:lnTo>
                  <a:pt x="28310" y="0"/>
                </a:lnTo>
                <a:close/>
              </a:path>
              <a:path w="53340" h="53340">
                <a:moveTo>
                  <a:pt x="43839" y="7068"/>
                </a:moveTo>
                <a:lnTo>
                  <a:pt x="28310" y="7068"/>
                </a:lnTo>
                <a:lnTo>
                  <a:pt x="36107" y="8394"/>
                </a:lnTo>
                <a:lnTo>
                  <a:pt x="42908" y="12370"/>
                </a:lnTo>
                <a:lnTo>
                  <a:pt x="47719" y="18996"/>
                </a:lnTo>
                <a:lnTo>
                  <a:pt x="49543" y="28274"/>
                </a:lnTo>
                <a:lnTo>
                  <a:pt x="47719" y="36060"/>
                </a:lnTo>
                <a:lnTo>
                  <a:pt x="42908" y="42853"/>
                </a:lnTo>
                <a:lnTo>
                  <a:pt x="36107" y="47658"/>
                </a:lnTo>
                <a:lnTo>
                  <a:pt x="28310" y="49480"/>
                </a:lnTo>
                <a:lnTo>
                  <a:pt x="40657" y="49480"/>
                </a:lnTo>
                <a:lnTo>
                  <a:pt x="46005" y="45945"/>
                </a:lnTo>
                <a:lnTo>
                  <a:pt x="51203" y="38103"/>
                </a:lnTo>
                <a:lnTo>
                  <a:pt x="53083" y="28274"/>
                </a:lnTo>
                <a:lnTo>
                  <a:pt x="51203" y="17892"/>
                </a:lnTo>
                <a:lnTo>
                  <a:pt x="46005" y="8835"/>
                </a:lnTo>
                <a:lnTo>
                  <a:pt x="43839" y="7068"/>
                </a:lnTo>
                <a:close/>
              </a:path>
              <a:path w="53340" h="53340">
                <a:moveTo>
                  <a:pt x="38928" y="14137"/>
                </a:moveTo>
                <a:lnTo>
                  <a:pt x="17694" y="14137"/>
                </a:lnTo>
                <a:lnTo>
                  <a:pt x="17694" y="42411"/>
                </a:lnTo>
                <a:lnTo>
                  <a:pt x="21233" y="42411"/>
                </a:lnTo>
                <a:lnTo>
                  <a:pt x="21233" y="28274"/>
                </a:lnTo>
                <a:lnTo>
                  <a:pt x="35388" y="28274"/>
                </a:lnTo>
                <a:lnTo>
                  <a:pt x="38928" y="24739"/>
                </a:lnTo>
                <a:lnTo>
                  <a:pt x="21233" y="24739"/>
                </a:lnTo>
                <a:lnTo>
                  <a:pt x="21233" y="17672"/>
                </a:lnTo>
                <a:lnTo>
                  <a:pt x="38928" y="17672"/>
                </a:lnTo>
                <a:lnTo>
                  <a:pt x="38928" y="14137"/>
                </a:lnTo>
                <a:close/>
              </a:path>
              <a:path w="53340" h="53340">
                <a:moveTo>
                  <a:pt x="31850" y="28274"/>
                </a:moveTo>
                <a:lnTo>
                  <a:pt x="28310" y="28274"/>
                </a:lnTo>
                <a:lnTo>
                  <a:pt x="35388" y="42411"/>
                </a:lnTo>
                <a:lnTo>
                  <a:pt x="38928" y="42411"/>
                </a:lnTo>
                <a:lnTo>
                  <a:pt x="31850" y="28274"/>
                </a:lnTo>
                <a:close/>
              </a:path>
              <a:path w="53340" h="53340">
                <a:moveTo>
                  <a:pt x="38928" y="17672"/>
                </a:moveTo>
                <a:lnTo>
                  <a:pt x="35388" y="17672"/>
                </a:lnTo>
                <a:lnTo>
                  <a:pt x="35388" y="24739"/>
                </a:lnTo>
                <a:lnTo>
                  <a:pt x="38928" y="24739"/>
                </a:lnTo>
                <a:lnTo>
                  <a:pt x="38928" y="17672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48640" y="6513633"/>
            <a:ext cx="500951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©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2018,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The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Permanente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Medical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Group,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Inc.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All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rights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reserved.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Family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Violence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Prevention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Program.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260950"/>
            <a:ext cx="6433185" cy="597535"/>
          </a:xfrm>
          <a:custGeom>
            <a:avLst/>
            <a:gdLst/>
            <a:ahLst/>
            <a:cxnLst/>
            <a:rect l="l" t="t" r="r" b="b"/>
            <a:pathLst>
              <a:path w="6433185" h="597534">
                <a:moveTo>
                  <a:pt x="6433073" y="0"/>
                </a:moveTo>
                <a:lnTo>
                  <a:pt x="0" y="0"/>
                </a:lnTo>
                <a:lnTo>
                  <a:pt x="0" y="597048"/>
                </a:lnTo>
                <a:lnTo>
                  <a:pt x="6433073" y="597048"/>
                </a:lnTo>
                <a:lnTo>
                  <a:pt x="64330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7708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156D9D"/>
                </a:solidFill>
              </a:rPr>
              <a:t>Step-</a:t>
            </a:r>
            <a:r>
              <a:rPr dirty="0">
                <a:solidFill>
                  <a:srgbClr val="156D9D"/>
                </a:solidFill>
              </a:rPr>
              <a:t>wise</a:t>
            </a:r>
            <a:r>
              <a:rPr dirty="0" spc="-20">
                <a:solidFill>
                  <a:srgbClr val="156D9D"/>
                </a:solidFill>
              </a:rPr>
              <a:t> </a:t>
            </a:r>
            <a:r>
              <a:rPr dirty="0" spc="-10">
                <a:solidFill>
                  <a:srgbClr val="156D9D"/>
                </a:solidFill>
              </a:rPr>
              <a:t>Implementation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8338" y="1452371"/>
            <a:ext cx="7949565" cy="4900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825"/>
              </a:lnSpc>
              <a:spcBef>
                <a:spcPts val="100"/>
              </a:spcBef>
            </a:pPr>
            <a:r>
              <a:rPr dirty="0" sz="3200" b="1">
                <a:latin typeface="Arial Narrow"/>
                <a:cs typeface="Arial Narrow"/>
              </a:rPr>
              <a:t>Step</a:t>
            </a:r>
            <a:r>
              <a:rPr dirty="0" sz="3200" spc="-60" b="1">
                <a:latin typeface="Arial Narrow"/>
                <a:cs typeface="Arial Narrow"/>
              </a:rPr>
              <a:t> </a:t>
            </a:r>
            <a:r>
              <a:rPr dirty="0" sz="3200" spc="-50" b="1">
                <a:latin typeface="Arial Narrow"/>
                <a:cs typeface="Arial Narrow"/>
              </a:rPr>
              <a:t>3</a:t>
            </a:r>
            <a:endParaRPr sz="3200">
              <a:latin typeface="Arial Narrow"/>
              <a:cs typeface="Arial Narrow"/>
            </a:endParaRPr>
          </a:p>
          <a:p>
            <a:pPr marL="354965" indent="-342265">
              <a:lnSpc>
                <a:spcPts val="3345"/>
              </a:lnSpc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Clinician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training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-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brief,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frequent.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Include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tools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and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stories.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ts val="3325"/>
              </a:lnSpc>
              <a:spcBef>
                <a:spcPts val="45"/>
              </a:spcBef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Trend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progress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over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-20">
                <a:latin typeface="Arial Narrow"/>
                <a:cs typeface="Arial Narrow"/>
              </a:rPr>
              <a:t>time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ts val="3325"/>
              </a:lnSpc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DV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resources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for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employees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dirty="0" sz="3200" b="1">
                <a:latin typeface="Arial Narrow"/>
                <a:cs typeface="Arial Narrow"/>
              </a:rPr>
              <a:t>Step</a:t>
            </a:r>
            <a:r>
              <a:rPr dirty="0" sz="3200" spc="-60" b="1">
                <a:latin typeface="Arial Narrow"/>
                <a:cs typeface="Arial Narrow"/>
              </a:rPr>
              <a:t> </a:t>
            </a:r>
            <a:r>
              <a:rPr dirty="0" sz="3200" spc="-50" b="1">
                <a:latin typeface="Arial Narrow"/>
                <a:cs typeface="Arial Narrow"/>
              </a:rPr>
              <a:t>4</a:t>
            </a:r>
            <a:endParaRPr sz="3200">
              <a:latin typeface="Arial Narrow"/>
              <a:cs typeface="Arial Narrow"/>
            </a:endParaRPr>
          </a:p>
          <a:p>
            <a:pPr marL="354965" indent="-342265">
              <a:lnSpc>
                <a:spcPts val="3325"/>
              </a:lnSpc>
              <a:spcBef>
                <a:spcPts val="65"/>
              </a:spcBef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Leadership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training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for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champion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and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teams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ts val="3325"/>
              </a:lnSpc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Link</a:t>
            </a:r>
            <a:r>
              <a:rPr dirty="0" sz="2800" spc="-4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to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other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initiatives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-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EMR,</a:t>
            </a:r>
            <a:r>
              <a:rPr dirty="0" sz="2800" spc="-3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chronic</a:t>
            </a:r>
            <a:r>
              <a:rPr dirty="0" sz="2800" spc="-30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conditions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45"/>
              </a:spcBef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Sustain</a:t>
            </a:r>
            <a:r>
              <a:rPr dirty="0" sz="2800" spc="-6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partnerships</a:t>
            </a:r>
            <a:r>
              <a:rPr dirty="0" sz="2800" spc="-50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with</a:t>
            </a:r>
            <a:r>
              <a:rPr dirty="0" sz="2800" spc="-5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community</a:t>
            </a:r>
            <a:r>
              <a:rPr dirty="0" sz="2800" spc="-4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advocacy</a:t>
            </a:r>
            <a:endParaRPr sz="280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spcBef>
                <a:spcPts val="50"/>
              </a:spcBef>
              <a:buClr>
                <a:srgbClr val="156D9D"/>
              </a:buClr>
              <a:buFont typeface="Arial"/>
              <a:buChar char="■"/>
              <a:tabLst>
                <a:tab pos="354965" algn="l"/>
              </a:tabLst>
            </a:pPr>
            <a:r>
              <a:rPr dirty="0" sz="2800">
                <a:latin typeface="Arial Narrow"/>
                <a:cs typeface="Arial Narrow"/>
              </a:rPr>
              <a:t>Highlight</a:t>
            </a:r>
            <a:r>
              <a:rPr dirty="0" sz="2800" spc="-65">
                <a:latin typeface="Arial Narrow"/>
                <a:cs typeface="Arial Narrow"/>
              </a:rPr>
              <a:t> </a:t>
            </a:r>
            <a:r>
              <a:rPr dirty="0" sz="2800">
                <a:latin typeface="Arial Narrow"/>
                <a:cs typeface="Arial Narrow"/>
              </a:rPr>
              <a:t>‘promising</a:t>
            </a:r>
            <a:r>
              <a:rPr dirty="0" sz="2800" spc="-65">
                <a:latin typeface="Arial Narrow"/>
                <a:cs typeface="Arial Narrow"/>
              </a:rPr>
              <a:t> </a:t>
            </a:r>
            <a:r>
              <a:rPr dirty="0" sz="2800" spc="-10">
                <a:latin typeface="Arial Narrow"/>
                <a:cs typeface="Arial Narrow"/>
              </a:rPr>
              <a:t>practices’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dirty="0" sz="2400" b="1" i="1">
                <a:latin typeface="Arial Narrow"/>
                <a:cs typeface="Arial Narrow"/>
              </a:rPr>
              <a:t>Stakeholder</a:t>
            </a:r>
            <a:r>
              <a:rPr dirty="0" sz="2400" spc="-65" b="1" i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communication</a:t>
            </a:r>
            <a:r>
              <a:rPr dirty="0" sz="2400" spc="-60" b="1" i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and</a:t>
            </a:r>
            <a:r>
              <a:rPr dirty="0" sz="2400" spc="-60" b="1" i="1">
                <a:latin typeface="Arial Narrow"/>
                <a:cs typeface="Arial Narrow"/>
              </a:rPr>
              <a:t> </a:t>
            </a:r>
            <a:r>
              <a:rPr dirty="0" sz="2400" spc="-10" b="1" i="1">
                <a:latin typeface="Arial Narrow"/>
                <a:cs typeface="Arial Narrow"/>
              </a:rPr>
              <a:t>engagement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59079"/>
          </a:xfrm>
          <a:custGeom>
            <a:avLst/>
            <a:gdLst/>
            <a:ahLst/>
            <a:cxnLst/>
            <a:rect l="l" t="t" r="r" b="b"/>
            <a:pathLst>
              <a:path w="9144000" h="259079">
                <a:moveTo>
                  <a:pt x="9144000" y="0"/>
                </a:moveTo>
                <a:lnTo>
                  <a:pt x="0" y="0"/>
                </a:lnTo>
                <a:lnTo>
                  <a:pt x="0" y="258763"/>
                </a:lnTo>
                <a:lnTo>
                  <a:pt x="9144000" y="258763"/>
                </a:lnTo>
                <a:lnTo>
                  <a:pt x="9144000" y="0"/>
                </a:lnTo>
                <a:close/>
              </a:path>
            </a:pathLst>
          </a:custGeom>
          <a:solidFill>
            <a:srgbClr val="156D9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9087" y="6400800"/>
            <a:ext cx="237399" cy="2194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990524" y="6495059"/>
            <a:ext cx="212725" cy="125730"/>
          </a:xfrm>
          <a:custGeom>
            <a:avLst/>
            <a:gdLst/>
            <a:ahLst/>
            <a:cxnLst/>
            <a:rect l="l" t="t" r="r" b="b"/>
            <a:pathLst>
              <a:path w="212725" h="125729">
                <a:moveTo>
                  <a:pt x="184315" y="125171"/>
                </a:moveTo>
                <a:lnTo>
                  <a:pt x="172745" y="91300"/>
                </a:lnTo>
                <a:lnTo>
                  <a:pt x="166712" y="73621"/>
                </a:lnTo>
                <a:lnTo>
                  <a:pt x="148602" y="20612"/>
                </a:lnTo>
                <a:lnTo>
                  <a:pt x="145986" y="12966"/>
                </a:lnTo>
                <a:lnTo>
                  <a:pt x="145986" y="73621"/>
                </a:lnTo>
                <a:lnTo>
                  <a:pt x="110591" y="73621"/>
                </a:lnTo>
                <a:lnTo>
                  <a:pt x="128282" y="20612"/>
                </a:lnTo>
                <a:lnTo>
                  <a:pt x="145986" y="73621"/>
                </a:lnTo>
                <a:lnTo>
                  <a:pt x="145986" y="12966"/>
                </a:lnTo>
                <a:lnTo>
                  <a:pt x="141554" y="0"/>
                </a:lnTo>
                <a:lnTo>
                  <a:pt x="113538" y="0"/>
                </a:lnTo>
                <a:lnTo>
                  <a:pt x="79629" y="108966"/>
                </a:lnTo>
                <a:lnTo>
                  <a:pt x="41287" y="63322"/>
                </a:lnTo>
                <a:lnTo>
                  <a:pt x="44691" y="58902"/>
                </a:lnTo>
                <a:lnTo>
                  <a:pt x="89954" y="0"/>
                </a:lnTo>
                <a:lnTo>
                  <a:pt x="64884" y="0"/>
                </a:lnTo>
                <a:lnTo>
                  <a:pt x="20650" y="58902"/>
                </a:lnTo>
                <a:lnTo>
                  <a:pt x="20650" y="0"/>
                </a:lnTo>
                <a:lnTo>
                  <a:pt x="0" y="0"/>
                </a:lnTo>
                <a:lnTo>
                  <a:pt x="0" y="125171"/>
                </a:lnTo>
                <a:lnTo>
                  <a:pt x="20650" y="125171"/>
                </a:lnTo>
                <a:lnTo>
                  <a:pt x="20650" y="63322"/>
                </a:lnTo>
                <a:lnTo>
                  <a:pt x="64884" y="125171"/>
                </a:lnTo>
                <a:lnTo>
                  <a:pt x="92900" y="125171"/>
                </a:lnTo>
                <a:lnTo>
                  <a:pt x="97840" y="108966"/>
                </a:lnTo>
                <a:lnTo>
                  <a:pt x="103225" y="91300"/>
                </a:lnTo>
                <a:lnTo>
                  <a:pt x="148932" y="91300"/>
                </a:lnTo>
                <a:lnTo>
                  <a:pt x="162204" y="125171"/>
                </a:lnTo>
                <a:lnTo>
                  <a:pt x="184315" y="125171"/>
                </a:lnTo>
                <a:close/>
              </a:path>
              <a:path w="212725" h="125729">
                <a:moveTo>
                  <a:pt x="212331" y="0"/>
                </a:moveTo>
                <a:lnTo>
                  <a:pt x="190220" y="0"/>
                </a:lnTo>
                <a:lnTo>
                  <a:pt x="190220" y="125171"/>
                </a:lnTo>
                <a:lnTo>
                  <a:pt x="212331" y="125171"/>
                </a:lnTo>
                <a:lnTo>
                  <a:pt x="212331" y="0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0183" y="6495048"/>
            <a:ext cx="350937" cy="12517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21765" y="6495048"/>
            <a:ext cx="370205" cy="125730"/>
            <a:chOff x="8221765" y="6495048"/>
            <a:chExt cx="370205" cy="1257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8145" y="6495048"/>
              <a:ext cx="73726" cy="1251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21765" y="6495048"/>
              <a:ext cx="286385" cy="125730"/>
            </a:xfrm>
            <a:custGeom>
              <a:avLst/>
              <a:gdLst/>
              <a:ahLst/>
              <a:cxnLst/>
              <a:rect l="l" t="t" r="r" b="b"/>
              <a:pathLst>
                <a:path w="286384" h="125729">
                  <a:moveTo>
                    <a:pt x="69769" y="0"/>
                  </a:moveTo>
                  <a:lnTo>
                    <a:pt x="0" y="0"/>
                  </a:lnTo>
                  <a:lnTo>
                    <a:pt x="0" y="125172"/>
                  </a:lnTo>
                  <a:lnTo>
                    <a:pt x="108143" y="125172"/>
                  </a:lnTo>
                  <a:lnTo>
                    <a:pt x="108143" y="107787"/>
                  </a:lnTo>
                  <a:lnTo>
                    <a:pt x="24419" y="107787"/>
                  </a:lnTo>
                  <a:lnTo>
                    <a:pt x="24419" y="73017"/>
                  </a:lnTo>
                  <a:lnTo>
                    <a:pt x="62792" y="73017"/>
                  </a:lnTo>
                  <a:lnTo>
                    <a:pt x="62792" y="52155"/>
                  </a:lnTo>
                  <a:lnTo>
                    <a:pt x="24419" y="52155"/>
                  </a:lnTo>
                  <a:lnTo>
                    <a:pt x="24419" y="17385"/>
                  </a:lnTo>
                  <a:lnTo>
                    <a:pt x="69769" y="17385"/>
                  </a:lnTo>
                  <a:lnTo>
                    <a:pt x="69769" y="0"/>
                  </a:lnTo>
                  <a:close/>
                </a:path>
                <a:path w="286384" h="125729">
                  <a:moveTo>
                    <a:pt x="134307" y="31292"/>
                  </a:moveTo>
                  <a:lnTo>
                    <a:pt x="108143" y="31292"/>
                  </a:lnTo>
                  <a:lnTo>
                    <a:pt x="160470" y="125172"/>
                  </a:lnTo>
                  <a:lnTo>
                    <a:pt x="188379" y="125172"/>
                  </a:lnTo>
                  <a:lnTo>
                    <a:pt x="188379" y="97356"/>
                  </a:lnTo>
                  <a:lnTo>
                    <a:pt x="167448" y="97356"/>
                  </a:lnTo>
                  <a:lnTo>
                    <a:pt x="134307" y="31292"/>
                  </a:lnTo>
                  <a:close/>
                </a:path>
                <a:path w="286384" h="125729">
                  <a:moveTo>
                    <a:pt x="247684" y="17385"/>
                  </a:moveTo>
                  <a:lnTo>
                    <a:pt x="226752" y="17385"/>
                  </a:lnTo>
                  <a:lnTo>
                    <a:pt x="226752" y="125172"/>
                  </a:lnTo>
                  <a:lnTo>
                    <a:pt x="247684" y="125172"/>
                  </a:lnTo>
                  <a:lnTo>
                    <a:pt x="247684" y="17385"/>
                  </a:lnTo>
                  <a:close/>
                </a:path>
                <a:path w="286384" h="125729">
                  <a:moveTo>
                    <a:pt x="118609" y="0"/>
                  </a:moveTo>
                  <a:lnTo>
                    <a:pt x="90700" y="0"/>
                  </a:lnTo>
                  <a:lnTo>
                    <a:pt x="90700" y="107787"/>
                  </a:lnTo>
                  <a:lnTo>
                    <a:pt x="108143" y="107787"/>
                  </a:lnTo>
                  <a:lnTo>
                    <a:pt x="108143" y="31292"/>
                  </a:lnTo>
                  <a:lnTo>
                    <a:pt x="134307" y="31292"/>
                  </a:lnTo>
                  <a:lnTo>
                    <a:pt x="118609" y="0"/>
                  </a:lnTo>
                  <a:close/>
                </a:path>
                <a:path w="286384" h="125729">
                  <a:moveTo>
                    <a:pt x="286057" y="0"/>
                  </a:moveTo>
                  <a:lnTo>
                    <a:pt x="167448" y="0"/>
                  </a:lnTo>
                  <a:lnTo>
                    <a:pt x="167448" y="97356"/>
                  </a:lnTo>
                  <a:lnTo>
                    <a:pt x="188379" y="97356"/>
                  </a:lnTo>
                  <a:lnTo>
                    <a:pt x="188379" y="17385"/>
                  </a:lnTo>
                  <a:lnTo>
                    <a:pt x="286057" y="17385"/>
                  </a:lnTo>
                  <a:lnTo>
                    <a:pt x="286057" y="0"/>
                  </a:lnTo>
                  <a:close/>
                </a:path>
              </a:pathLst>
            </a:custGeom>
            <a:solidFill>
              <a:srgbClr val="216A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655547" y="6495048"/>
            <a:ext cx="177165" cy="125730"/>
          </a:xfrm>
          <a:custGeom>
            <a:avLst/>
            <a:gdLst/>
            <a:ahLst/>
            <a:cxnLst/>
            <a:rect l="l" t="t" r="r" b="b"/>
            <a:pathLst>
              <a:path w="177165" h="125729">
                <a:moveTo>
                  <a:pt x="69388" y="0"/>
                </a:moveTo>
                <a:lnTo>
                  <a:pt x="0" y="0"/>
                </a:lnTo>
                <a:lnTo>
                  <a:pt x="0" y="125172"/>
                </a:lnTo>
                <a:lnTo>
                  <a:pt x="111022" y="125172"/>
                </a:lnTo>
                <a:lnTo>
                  <a:pt x="111022" y="107787"/>
                </a:lnTo>
                <a:lnTo>
                  <a:pt x="24286" y="107787"/>
                </a:lnTo>
                <a:lnTo>
                  <a:pt x="24286" y="73017"/>
                </a:lnTo>
                <a:lnTo>
                  <a:pt x="62449" y="73017"/>
                </a:lnTo>
                <a:lnTo>
                  <a:pt x="62449" y="52155"/>
                </a:lnTo>
                <a:lnTo>
                  <a:pt x="24286" y="52155"/>
                </a:lnTo>
                <a:lnTo>
                  <a:pt x="24286" y="17385"/>
                </a:lnTo>
                <a:lnTo>
                  <a:pt x="69388" y="17385"/>
                </a:lnTo>
                <a:lnTo>
                  <a:pt x="69388" y="0"/>
                </a:lnTo>
                <a:close/>
              </a:path>
              <a:path w="177165" h="125729">
                <a:moveTo>
                  <a:pt x="147668" y="73017"/>
                </a:moveTo>
                <a:lnTo>
                  <a:pt x="121431" y="73017"/>
                </a:lnTo>
                <a:lnTo>
                  <a:pt x="130700" y="87033"/>
                </a:lnTo>
                <a:lnTo>
                  <a:pt x="140946" y="104310"/>
                </a:lnTo>
                <a:lnTo>
                  <a:pt x="149241" y="118979"/>
                </a:lnTo>
                <a:lnTo>
                  <a:pt x="152656" y="125172"/>
                </a:lnTo>
                <a:lnTo>
                  <a:pt x="176942" y="125172"/>
                </a:lnTo>
                <a:lnTo>
                  <a:pt x="147668" y="73017"/>
                </a:lnTo>
                <a:close/>
              </a:path>
              <a:path w="177165" h="125729">
                <a:moveTo>
                  <a:pt x="124900" y="0"/>
                </a:moveTo>
                <a:lnTo>
                  <a:pt x="90205" y="0"/>
                </a:lnTo>
                <a:lnTo>
                  <a:pt x="90205" y="107787"/>
                </a:lnTo>
                <a:lnTo>
                  <a:pt x="111022" y="107787"/>
                </a:lnTo>
                <a:lnTo>
                  <a:pt x="111022" y="73017"/>
                </a:lnTo>
                <a:lnTo>
                  <a:pt x="147668" y="73017"/>
                </a:lnTo>
                <a:lnTo>
                  <a:pt x="145717" y="69540"/>
                </a:lnTo>
                <a:lnTo>
                  <a:pt x="152656" y="69540"/>
                </a:lnTo>
                <a:lnTo>
                  <a:pt x="156126" y="66062"/>
                </a:lnTo>
                <a:lnTo>
                  <a:pt x="163064" y="62585"/>
                </a:lnTo>
                <a:lnTo>
                  <a:pt x="167618" y="57261"/>
                </a:lnTo>
                <a:lnTo>
                  <a:pt x="170397" y="52155"/>
                </a:lnTo>
                <a:lnTo>
                  <a:pt x="111022" y="52155"/>
                </a:lnTo>
                <a:lnTo>
                  <a:pt x="111022" y="17385"/>
                </a:lnTo>
                <a:lnTo>
                  <a:pt x="169398" y="17385"/>
                </a:lnTo>
                <a:lnTo>
                  <a:pt x="167618" y="14233"/>
                </a:lnTo>
                <a:lnTo>
                  <a:pt x="163064" y="10430"/>
                </a:lnTo>
                <a:lnTo>
                  <a:pt x="155149" y="5866"/>
                </a:lnTo>
                <a:lnTo>
                  <a:pt x="146584" y="2607"/>
                </a:lnTo>
                <a:lnTo>
                  <a:pt x="136718" y="651"/>
                </a:lnTo>
                <a:lnTo>
                  <a:pt x="124900" y="0"/>
                </a:lnTo>
                <a:close/>
              </a:path>
              <a:path w="177165" h="125729">
                <a:moveTo>
                  <a:pt x="169398" y="17385"/>
                </a:moveTo>
                <a:lnTo>
                  <a:pt x="128370" y="17385"/>
                </a:lnTo>
                <a:lnTo>
                  <a:pt x="139483" y="18634"/>
                </a:lnTo>
                <a:lnTo>
                  <a:pt x="147018" y="22165"/>
                </a:lnTo>
                <a:lnTo>
                  <a:pt x="151301" y="27652"/>
                </a:lnTo>
                <a:lnTo>
                  <a:pt x="152656" y="34770"/>
                </a:lnTo>
                <a:lnTo>
                  <a:pt x="151301" y="43353"/>
                </a:lnTo>
                <a:lnTo>
                  <a:pt x="147018" y="48677"/>
                </a:lnTo>
                <a:lnTo>
                  <a:pt x="139483" y="51394"/>
                </a:lnTo>
                <a:lnTo>
                  <a:pt x="128370" y="52155"/>
                </a:lnTo>
                <a:lnTo>
                  <a:pt x="170397" y="52155"/>
                </a:lnTo>
                <a:lnTo>
                  <a:pt x="170811" y="51394"/>
                </a:lnTo>
                <a:lnTo>
                  <a:pt x="171569" y="48677"/>
                </a:lnTo>
                <a:lnTo>
                  <a:pt x="172822" y="44005"/>
                </a:lnTo>
                <a:lnTo>
                  <a:pt x="173473" y="34770"/>
                </a:lnTo>
                <a:lnTo>
                  <a:pt x="172872" y="27652"/>
                </a:lnTo>
                <a:lnTo>
                  <a:pt x="172822" y="27055"/>
                </a:lnTo>
                <a:lnTo>
                  <a:pt x="170870" y="19992"/>
                </a:lnTo>
                <a:lnTo>
                  <a:pt x="16939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13455" y="6495048"/>
            <a:ext cx="178435" cy="125730"/>
          </a:xfrm>
          <a:custGeom>
            <a:avLst/>
            <a:gdLst/>
            <a:ahLst/>
            <a:cxnLst/>
            <a:rect l="l" t="t" r="r" b="b"/>
            <a:pathLst>
              <a:path w="178434" h="125729">
                <a:moveTo>
                  <a:pt x="69968" y="0"/>
                </a:moveTo>
                <a:lnTo>
                  <a:pt x="0" y="0"/>
                </a:lnTo>
                <a:lnTo>
                  <a:pt x="0" y="125172"/>
                </a:lnTo>
                <a:lnTo>
                  <a:pt x="111949" y="125172"/>
                </a:lnTo>
                <a:lnTo>
                  <a:pt x="111949" y="107787"/>
                </a:lnTo>
                <a:lnTo>
                  <a:pt x="20990" y="107787"/>
                </a:lnTo>
                <a:lnTo>
                  <a:pt x="20990" y="73017"/>
                </a:lnTo>
                <a:lnTo>
                  <a:pt x="59472" y="73017"/>
                </a:lnTo>
                <a:lnTo>
                  <a:pt x="59472" y="52155"/>
                </a:lnTo>
                <a:lnTo>
                  <a:pt x="20990" y="52155"/>
                </a:lnTo>
                <a:lnTo>
                  <a:pt x="20990" y="17385"/>
                </a:lnTo>
                <a:lnTo>
                  <a:pt x="69968" y="17385"/>
                </a:lnTo>
                <a:lnTo>
                  <a:pt x="69968" y="0"/>
                </a:lnTo>
                <a:close/>
              </a:path>
              <a:path w="178434" h="125729">
                <a:moveTo>
                  <a:pt x="145621" y="73017"/>
                </a:moveTo>
                <a:lnTo>
                  <a:pt x="122444" y="73017"/>
                </a:lnTo>
                <a:lnTo>
                  <a:pt x="131791" y="87033"/>
                </a:lnTo>
                <a:lnTo>
                  <a:pt x="142123" y="104310"/>
                </a:lnTo>
                <a:lnTo>
                  <a:pt x="150486" y="118979"/>
                </a:lnTo>
                <a:lnTo>
                  <a:pt x="153930" y="125172"/>
                </a:lnTo>
                <a:lnTo>
                  <a:pt x="178418" y="125172"/>
                </a:lnTo>
                <a:lnTo>
                  <a:pt x="145621" y="73017"/>
                </a:lnTo>
                <a:close/>
              </a:path>
              <a:path w="178434" h="125729">
                <a:moveTo>
                  <a:pt x="125942" y="0"/>
                </a:moveTo>
                <a:lnTo>
                  <a:pt x="87459" y="0"/>
                </a:lnTo>
                <a:lnTo>
                  <a:pt x="87459" y="107787"/>
                </a:lnTo>
                <a:lnTo>
                  <a:pt x="111949" y="107787"/>
                </a:lnTo>
                <a:lnTo>
                  <a:pt x="111949" y="73017"/>
                </a:lnTo>
                <a:lnTo>
                  <a:pt x="145621" y="73017"/>
                </a:lnTo>
                <a:lnTo>
                  <a:pt x="143435" y="69540"/>
                </a:lnTo>
                <a:lnTo>
                  <a:pt x="150431" y="69540"/>
                </a:lnTo>
                <a:lnTo>
                  <a:pt x="157427" y="66062"/>
                </a:lnTo>
                <a:lnTo>
                  <a:pt x="160926" y="62585"/>
                </a:lnTo>
                <a:lnTo>
                  <a:pt x="166064" y="57261"/>
                </a:lnTo>
                <a:lnTo>
                  <a:pt x="169894" y="52155"/>
                </a:lnTo>
                <a:lnTo>
                  <a:pt x="111949" y="52155"/>
                </a:lnTo>
                <a:lnTo>
                  <a:pt x="111949" y="17385"/>
                </a:lnTo>
                <a:lnTo>
                  <a:pt x="168517" y="17385"/>
                </a:lnTo>
                <a:lnTo>
                  <a:pt x="166064" y="14233"/>
                </a:lnTo>
                <a:lnTo>
                  <a:pt x="160926" y="10430"/>
                </a:lnTo>
                <a:lnTo>
                  <a:pt x="154968" y="5866"/>
                </a:lnTo>
                <a:lnTo>
                  <a:pt x="147370" y="2607"/>
                </a:lnTo>
                <a:lnTo>
                  <a:pt x="137804" y="651"/>
                </a:lnTo>
                <a:lnTo>
                  <a:pt x="125942" y="0"/>
                </a:lnTo>
                <a:close/>
              </a:path>
              <a:path w="178434" h="125729">
                <a:moveTo>
                  <a:pt x="168517" y="17385"/>
                </a:moveTo>
                <a:lnTo>
                  <a:pt x="129440" y="17385"/>
                </a:lnTo>
                <a:lnTo>
                  <a:pt x="140100" y="18634"/>
                </a:lnTo>
                <a:lnTo>
                  <a:pt x="146495" y="22165"/>
                </a:lnTo>
                <a:lnTo>
                  <a:pt x="149611" y="27652"/>
                </a:lnTo>
                <a:lnTo>
                  <a:pt x="150431" y="34770"/>
                </a:lnTo>
                <a:lnTo>
                  <a:pt x="149611" y="43353"/>
                </a:lnTo>
                <a:lnTo>
                  <a:pt x="146495" y="48677"/>
                </a:lnTo>
                <a:lnTo>
                  <a:pt x="140100" y="51394"/>
                </a:lnTo>
                <a:lnTo>
                  <a:pt x="129440" y="52155"/>
                </a:lnTo>
                <a:lnTo>
                  <a:pt x="169894" y="52155"/>
                </a:lnTo>
                <a:lnTo>
                  <a:pt x="170465" y="51394"/>
                </a:lnTo>
                <a:lnTo>
                  <a:pt x="171682" y="48677"/>
                </a:lnTo>
                <a:lnTo>
                  <a:pt x="173717" y="44005"/>
                </a:lnTo>
                <a:lnTo>
                  <a:pt x="174919" y="34770"/>
                </a:lnTo>
                <a:lnTo>
                  <a:pt x="173810" y="27652"/>
                </a:lnTo>
                <a:lnTo>
                  <a:pt x="173717" y="27055"/>
                </a:lnTo>
                <a:lnTo>
                  <a:pt x="170546" y="19992"/>
                </a:lnTo>
                <a:lnTo>
                  <a:pt x="168517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56752" y="6495048"/>
            <a:ext cx="86995" cy="125730"/>
          </a:xfrm>
          <a:custGeom>
            <a:avLst/>
            <a:gdLst/>
            <a:ahLst/>
            <a:cxnLst/>
            <a:rect l="l" t="t" r="r" b="b"/>
            <a:pathLst>
              <a:path w="86995" h="125729">
                <a:moveTo>
                  <a:pt x="38279" y="0"/>
                </a:moveTo>
                <a:lnTo>
                  <a:pt x="0" y="0"/>
                </a:lnTo>
                <a:lnTo>
                  <a:pt x="0" y="125172"/>
                </a:lnTo>
                <a:lnTo>
                  <a:pt x="24359" y="125172"/>
                </a:lnTo>
                <a:lnTo>
                  <a:pt x="24359" y="73017"/>
                </a:lnTo>
                <a:lnTo>
                  <a:pt x="38279" y="73017"/>
                </a:lnTo>
                <a:lnTo>
                  <a:pt x="50077" y="72365"/>
                </a:lnTo>
                <a:lnTo>
                  <a:pt x="59593" y="70409"/>
                </a:lnTo>
                <a:lnTo>
                  <a:pt x="67151" y="67149"/>
                </a:lnTo>
                <a:lnTo>
                  <a:pt x="73078" y="62585"/>
                </a:lnTo>
                <a:lnTo>
                  <a:pt x="78189" y="58783"/>
                </a:lnTo>
                <a:lnTo>
                  <a:pt x="80628" y="55632"/>
                </a:lnTo>
                <a:lnTo>
                  <a:pt x="24359" y="55632"/>
                </a:lnTo>
                <a:lnTo>
                  <a:pt x="24359" y="17385"/>
                </a:lnTo>
                <a:lnTo>
                  <a:pt x="80438" y="17385"/>
                </a:lnTo>
                <a:lnTo>
                  <a:pt x="78189" y="14287"/>
                </a:lnTo>
                <a:lnTo>
                  <a:pt x="73078" y="10430"/>
                </a:lnTo>
                <a:lnTo>
                  <a:pt x="67151" y="5866"/>
                </a:lnTo>
                <a:lnTo>
                  <a:pt x="59593" y="2607"/>
                </a:lnTo>
                <a:lnTo>
                  <a:pt x="50077" y="651"/>
                </a:lnTo>
                <a:lnTo>
                  <a:pt x="38279" y="0"/>
                </a:lnTo>
                <a:close/>
              </a:path>
              <a:path w="86995" h="125729">
                <a:moveTo>
                  <a:pt x="80438" y="17385"/>
                </a:moveTo>
                <a:lnTo>
                  <a:pt x="41758" y="17385"/>
                </a:lnTo>
                <a:lnTo>
                  <a:pt x="52361" y="18688"/>
                </a:lnTo>
                <a:lnTo>
                  <a:pt x="58722" y="22600"/>
                </a:lnTo>
                <a:lnTo>
                  <a:pt x="61822" y="29119"/>
                </a:lnTo>
                <a:lnTo>
                  <a:pt x="62637" y="38247"/>
                </a:lnTo>
                <a:lnTo>
                  <a:pt x="61332" y="45364"/>
                </a:lnTo>
                <a:lnTo>
                  <a:pt x="57417" y="50851"/>
                </a:lnTo>
                <a:lnTo>
                  <a:pt x="50893" y="54382"/>
                </a:lnTo>
                <a:lnTo>
                  <a:pt x="41758" y="55632"/>
                </a:lnTo>
                <a:lnTo>
                  <a:pt x="80628" y="55632"/>
                </a:lnTo>
                <a:lnTo>
                  <a:pt x="82647" y="53024"/>
                </a:lnTo>
                <a:lnTo>
                  <a:pt x="85801" y="45961"/>
                </a:lnTo>
                <a:lnTo>
                  <a:pt x="86997" y="38247"/>
                </a:lnTo>
                <a:lnTo>
                  <a:pt x="85874" y="29119"/>
                </a:lnTo>
                <a:lnTo>
                  <a:pt x="85801" y="28522"/>
                </a:lnTo>
                <a:lnTo>
                  <a:pt x="82647" y="20426"/>
                </a:lnTo>
                <a:lnTo>
                  <a:pt x="8043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19086" y="6492101"/>
            <a:ext cx="81280" cy="128270"/>
          </a:xfrm>
          <a:custGeom>
            <a:avLst/>
            <a:gdLst/>
            <a:ahLst/>
            <a:cxnLst/>
            <a:rect l="l" t="t" r="r" b="b"/>
            <a:pathLst>
              <a:path w="81279" h="128270">
                <a:moveTo>
                  <a:pt x="0" y="103879"/>
                </a:moveTo>
                <a:lnTo>
                  <a:pt x="0" y="121193"/>
                </a:lnTo>
                <a:lnTo>
                  <a:pt x="6446" y="125197"/>
                </a:lnTo>
                <a:lnTo>
                  <a:pt x="14545" y="127253"/>
                </a:lnTo>
                <a:lnTo>
                  <a:pt x="24556" y="128118"/>
                </a:lnTo>
                <a:lnTo>
                  <a:pt x="31734" y="128118"/>
                </a:lnTo>
                <a:lnTo>
                  <a:pt x="53912" y="125197"/>
                </a:lnTo>
                <a:lnTo>
                  <a:pt x="54217" y="125197"/>
                </a:lnTo>
                <a:lnTo>
                  <a:pt x="69639" y="117297"/>
                </a:lnTo>
                <a:lnTo>
                  <a:pt x="74735" y="110804"/>
                </a:lnTo>
                <a:lnTo>
                  <a:pt x="35260" y="110804"/>
                </a:lnTo>
                <a:lnTo>
                  <a:pt x="24792" y="110209"/>
                </a:lnTo>
                <a:lnTo>
                  <a:pt x="14986" y="108641"/>
                </a:lnTo>
                <a:lnTo>
                  <a:pt x="6501" y="106422"/>
                </a:lnTo>
                <a:lnTo>
                  <a:pt x="0" y="103879"/>
                </a:lnTo>
                <a:close/>
              </a:path>
              <a:path w="81279" h="128270">
                <a:moveTo>
                  <a:pt x="45839" y="0"/>
                </a:moveTo>
                <a:lnTo>
                  <a:pt x="26776" y="3029"/>
                </a:lnTo>
                <a:lnTo>
                  <a:pt x="12341" y="11253"/>
                </a:lnTo>
                <a:lnTo>
                  <a:pt x="3195" y="23373"/>
                </a:lnTo>
                <a:lnTo>
                  <a:pt x="0" y="38089"/>
                </a:lnTo>
                <a:lnTo>
                  <a:pt x="2534" y="49830"/>
                </a:lnTo>
                <a:lnTo>
                  <a:pt x="9696" y="59298"/>
                </a:lnTo>
                <a:lnTo>
                  <a:pt x="20825" y="66818"/>
                </a:lnTo>
                <a:lnTo>
                  <a:pt x="46554" y="77423"/>
                </a:lnTo>
                <a:lnTo>
                  <a:pt x="54212" y="81805"/>
                </a:lnTo>
                <a:lnTo>
                  <a:pt x="58565" y="86837"/>
                </a:lnTo>
                <a:lnTo>
                  <a:pt x="59942" y="93492"/>
                </a:lnTo>
                <a:lnTo>
                  <a:pt x="58069" y="100579"/>
                </a:lnTo>
                <a:lnTo>
                  <a:pt x="52890" y="106043"/>
                </a:lnTo>
                <a:lnTo>
                  <a:pt x="45067" y="109560"/>
                </a:lnTo>
                <a:lnTo>
                  <a:pt x="35260" y="110804"/>
                </a:lnTo>
                <a:lnTo>
                  <a:pt x="74735" y="110804"/>
                </a:lnTo>
                <a:lnTo>
                  <a:pt x="78344" y="106206"/>
                </a:lnTo>
                <a:lnTo>
                  <a:pt x="81099" y="93492"/>
                </a:lnTo>
                <a:lnTo>
                  <a:pt x="79116" y="79749"/>
                </a:lnTo>
                <a:lnTo>
                  <a:pt x="73165" y="69253"/>
                </a:lnTo>
                <a:lnTo>
                  <a:pt x="63248" y="61354"/>
                </a:lnTo>
                <a:lnTo>
                  <a:pt x="49364" y="55402"/>
                </a:lnTo>
                <a:lnTo>
                  <a:pt x="37519" y="50695"/>
                </a:lnTo>
                <a:lnTo>
                  <a:pt x="28649" y="46313"/>
                </a:lnTo>
                <a:lnTo>
                  <a:pt x="23085" y="41281"/>
                </a:lnTo>
                <a:lnTo>
                  <a:pt x="21156" y="34626"/>
                </a:lnTo>
                <a:lnTo>
                  <a:pt x="23030" y="28999"/>
                </a:lnTo>
                <a:lnTo>
                  <a:pt x="28208" y="23373"/>
                </a:lnTo>
                <a:lnTo>
                  <a:pt x="36032" y="19045"/>
                </a:lnTo>
                <a:lnTo>
                  <a:pt x="45839" y="17313"/>
                </a:lnTo>
                <a:lnTo>
                  <a:pt x="74047" y="17313"/>
                </a:lnTo>
                <a:lnTo>
                  <a:pt x="74047" y="6925"/>
                </a:lnTo>
                <a:lnTo>
                  <a:pt x="68152" y="4382"/>
                </a:lnTo>
                <a:lnTo>
                  <a:pt x="61265" y="2164"/>
                </a:lnTo>
                <a:lnTo>
                  <a:pt x="53717" y="595"/>
                </a:lnTo>
                <a:lnTo>
                  <a:pt x="45839" y="0"/>
                </a:lnTo>
                <a:close/>
              </a:path>
              <a:path w="81279" h="128270">
                <a:moveTo>
                  <a:pt x="74047" y="17313"/>
                </a:moveTo>
                <a:lnTo>
                  <a:pt x="45839" y="17313"/>
                </a:lnTo>
                <a:lnTo>
                  <a:pt x="53717" y="17908"/>
                </a:lnTo>
                <a:lnTo>
                  <a:pt x="61265" y="19477"/>
                </a:lnTo>
                <a:lnTo>
                  <a:pt x="68152" y="21696"/>
                </a:lnTo>
                <a:lnTo>
                  <a:pt x="74047" y="24239"/>
                </a:lnTo>
                <a:lnTo>
                  <a:pt x="74047" y="17313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05141" y="65716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8310" y="0"/>
                </a:moveTo>
                <a:lnTo>
                  <a:pt x="17915" y="2429"/>
                </a:lnTo>
                <a:lnTo>
                  <a:pt x="8847" y="8835"/>
                </a:lnTo>
                <a:lnTo>
                  <a:pt x="2432" y="17892"/>
                </a:lnTo>
                <a:lnTo>
                  <a:pt x="0" y="28274"/>
                </a:lnTo>
                <a:lnTo>
                  <a:pt x="2432" y="38103"/>
                </a:lnTo>
                <a:lnTo>
                  <a:pt x="8847" y="45945"/>
                </a:lnTo>
                <a:lnTo>
                  <a:pt x="17915" y="51136"/>
                </a:lnTo>
                <a:lnTo>
                  <a:pt x="28310" y="53013"/>
                </a:lnTo>
                <a:lnTo>
                  <a:pt x="38153" y="51136"/>
                </a:lnTo>
                <a:lnTo>
                  <a:pt x="40657" y="49480"/>
                </a:lnTo>
                <a:lnTo>
                  <a:pt x="28310" y="49480"/>
                </a:lnTo>
                <a:lnTo>
                  <a:pt x="19021" y="47658"/>
                </a:lnTo>
                <a:lnTo>
                  <a:pt x="12385" y="42853"/>
                </a:lnTo>
                <a:lnTo>
                  <a:pt x="8404" y="36060"/>
                </a:lnTo>
                <a:lnTo>
                  <a:pt x="7077" y="28274"/>
                </a:lnTo>
                <a:lnTo>
                  <a:pt x="8404" y="18996"/>
                </a:lnTo>
                <a:lnTo>
                  <a:pt x="12385" y="12370"/>
                </a:lnTo>
                <a:lnTo>
                  <a:pt x="19021" y="8394"/>
                </a:lnTo>
                <a:lnTo>
                  <a:pt x="28310" y="7068"/>
                </a:lnTo>
                <a:lnTo>
                  <a:pt x="43839" y="7068"/>
                </a:lnTo>
                <a:lnTo>
                  <a:pt x="38153" y="2429"/>
                </a:lnTo>
                <a:lnTo>
                  <a:pt x="28310" y="0"/>
                </a:lnTo>
                <a:close/>
              </a:path>
              <a:path w="53340" h="53340">
                <a:moveTo>
                  <a:pt x="43839" y="7068"/>
                </a:moveTo>
                <a:lnTo>
                  <a:pt x="28310" y="7068"/>
                </a:lnTo>
                <a:lnTo>
                  <a:pt x="36107" y="8394"/>
                </a:lnTo>
                <a:lnTo>
                  <a:pt x="42908" y="12370"/>
                </a:lnTo>
                <a:lnTo>
                  <a:pt x="47719" y="18996"/>
                </a:lnTo>
                <a:lnTo>
                  <a:pt x="49543" y="28274"/>
                </a:lnTo>
                <a:lnTo>
                  <a:pt x="47719" y="36060"/>
                </a:lnTo>
                <a:lnTo>
                  <a:pt x="42908" y="42853"/>
                </a:lnTo>
                <a:lnTo>
                  <a:pt x="36107" y="47658"/>
                </a:lnTo>
                <a:lnTo>
                  <a:pt x="28310" y="49480"/>
                </a:lnTo>
                <a:lnTo>
                  <a:pt x="40657" y="49480"/>
                </a:lnTo>
                <a:lnTo>
                  <a:pt x="46005" y="45945"/>
                </a:lnTo>
                <a:lnTo>
                  <a:pt x="51203" y="38103"/>
                </a:lnTo>
                <a:lnTo>
                  <a:pt x="53083" y="28274"/>
                </a:lnTo>
                <a:lnTo>
                  <a:pt x="51203" y="17892"/>
                </a:lnTo>
                <a:lnTo>
                  <a:pt x="46005" y="8835"/>
                </a:lnTo>
                <a:lnTo>
                  <a:pt x="43839" y="7068"/>
                </a:lnTo>
                <a:close/>
              </a:path>
              <a:path w="53340" h="53340">
                <a:moveTo>
                  <a:pt x="38928" y="14137"/>
                </a:moveTo>
                <a:lnTo>
                  <a:pt x="17694" y="14137"/>
                </a:lnTo>
                <a:lnTo>
                  <a:pt x="17694" y="42411"/>
                </a:lnTo>
                <a:lnTo>
                  <a:pt x="21233" y="42411"/>
                </a:lnTo>
                <a:lnTo>
                  <a:pt x="21233" y="28274"/>
                </a:lnTo>
                <a:lnTo>
                  <a:pt x="35388" y="28274"/>
                </a:lnTo>
                <a:lnTo>
                  <a:pt x="38928" y="24739"/>
                </a:lnTo>
                <a:lnTo>
                  <a:pt x="21233" y="24739"/>
                </a:lnTo>
                <a:lnTo>
                  <a:pt x="21233" y="17672"/>
                </a:lnTo>
                <a:lnTo>
                  <a:pt x="38928" y="17672"/>
                </a:lnTo>
                <a:lnTo>
                  <a:pt x="38928" y="14137"/>
                </a:lnTo>
                <a:close/>
              </a:path>
              <a:path w="53340" h="53340">
                <a:moveTo>
                  <a:pt x="31850" y="28274"/>
                </a:moveTo>
                <a:lnTo>
                  <a:pt x="28310" y="28274"/>
                </a:lnTo>
                <a:lnTo>
                  <a:pt x="35388" y="42411"/>
                </a:lnTo>
                <a:lnTo>
                  <a:pt x="38928" y="42411"/>
                </a:lnTo>
                <a:lnTo>
                  <a:pt x="31850" y="28274"/>
                </a:lnTo>
                <a:close/>
              </a:path>
              <a:path w="53340" h="53340">
                <a:moveTo>
                  <a:pt x="38928" y="17672"/>
                </a:moveTo>
                <a:lnTo>
                  <a:pt x="35388" y="17672"/>
                </a:lnTo>
                <a:lnTo>
                  <a:pt x="35388" y="24739"/>
                </a:lnTo>
                <a:lnTo>
                  <a:pt x="38928" y="24739"/>
                </a:lnTo>
                <a:lnTo>
                  <a:pt x="38928" y="17672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5940" y="6492747"/>
            <a:ext cx="29667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©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2018,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The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Permanente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Medical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Group,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Inc.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All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rights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reser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0383" y="6513633"/>
            <a:ext cx="2067560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ved.</a:t>
            </a:r>
            <a:r>
              <a:rPr dirty="0" sz="1000" spc="-3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Family</a:t>
            </a:r>
            <a:r>
              <a:rPr dirty="0" sz="1000" spc="-3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Violence</a:t>
            </a:r>
            <a:r>
              <a:rPr dirty="0" sz="1000" spc="-3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Prevention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Program.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3359" y="1456944"/>
            <a:ext cx="8930640" cy="5401310"/>
            <a:chOff x="213359" y="1456944"/>
            <a:chExt cx="8930640" cy="540131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0127" y="1962912"/>
              <a:ext cx="5833872" cy="48950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1737" y="2155644"/>
              <a:ext cx="5642262" cy="47023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59" y="1456944"/>
              <a:ext cx="3243072" cy="4331208"/>
            </a:xfrm>
            <a:prstGeom prst="rect">
              <a:avLst/>
            </a:prstGeom>
          </p:spPr>
        </p:pic>
      </p:grpSp>
      <p:sp>
        <p:nvSpPr>
          <p:cNvPr id="20" name="object 2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4932" rIns="0" bIns="0" rtlCol="0" vert="horz">
            <a:spAutoFit/>
          </a:bodyPr>
          <a:lstStyle/>
          <a:p>
            <a:pPr marL="38544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56D9D"/>
                </a:solidFill>
              </a:rPr>
              <a:t>Implementation</a:t>
            </a:r>
            <a:r>
              <a:rPr dirty="0" spc="-40">
                <a:solidFill>
                  <a:srgbClr val="156D9D"/>
                </a:solidFill>
              </a:rPr>
              <a:t> </a:t>
            </a:r>
            <a:r>
              <a:rPr dirty="0">
                <a:solidFill>
                  <a:srgbClr val="156D9D"/>
                </a:solidFill>
              </a:rPr>
              <a:t>&amp;</a:t>
            </a:r>
            <a:r>
              <a:rPr dirty="0" spc="-30">
                <a:solidFill>
                  <a:srgbClr val="156D9D"/>
                </a:solidFill>
              </a:rPr>
              <a:t> </a:t>
            </a:r>
            <a:r>
              <a:rPr dirty="0">
                <a:solidFill>
                  <a:srgbClr val="156D9D"/>
                </a:solidFill>
              </a:rPr>
              <a:t>Dissemination</a:t>
            </a:r>
            <a:r>
              <a:rPr dirty="0" spc="-25">
                <a:solidFill>
                  <a:srgbClr val="156D9D"/>
                </a:solidFill>
              </a:rPr>
              <a:t> </a:t>
            </a:r>
            <a:r>
              <a:rPr dirty="0" spc="-10">
                <a:solidFill>
                  <a:srgbClr val="156D9D"/>
                </a:solidFill>
              </a:rPr>
              <a:t>Science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8609" y="1563123"/>
            <a:ext cx="3051810" cy="4117975"/>
          </a:xfrm>
          <a:prstGeom prst="rect">
            <a:avLst/>
          </a:prstGeom>
          <a:solidFill>
            <a:srgbClr val="2CA4FA"/>
          </a:solidFill>
        </p:spPr>
        <p:txBody>
          <a:bodyPr wrap="square" lIns="0" tIns="46164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635"/>
              </a:spcBef>
            </a:pPr>
            <a:r>
              <a:rPr dirty="0" sz="4000" spc="-10" b="1">
                <a:solidFill>
                  <a:srgbClr val="FFFFFF"/>
                </a:solidFill>
                <a:latin typeface="Arial Narrow"/>
                <a:cs typeface="Arial Narrow"/>
              </a:rPr>
              <a:t>SWITCH:</a:t>
            </a:r>
            <a:endParaRPr sz="4000">
              <a:latin typeface="Arial Narrow"/>
              <a:cs typeface="Arial Narrow"/>
            </a:endParaRPr>
          </a:p>
          <a:p>
            <a:pPr algn="ctr" marL="465455" marR="457834">
              <a:lnSpc>
                <a:spcPts val="3379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How</a:t>
            </a:r>
            <a:r>
              <a:rPr dirty="0" sz="28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dirty="0" sz="28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Change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Things</a:t>
            </a:r>
            <a:r>
              <a:rPr dirty="0" sz="28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Arial Narrow"/>
                <a:cs typeface="Arial Narrow"/>
              </a:rPr>
              <a:t>When</a:t>
            </a:r>
            <a:endParaRPr sz="2800">
              <a:latin typeface="Arial Narrow"/>
              <a:cs typeface="Arial Narrow"/>
            </a:endParaRPr>
          </a:p>
          <a:p>
            <a:pPr algn="ctr">
              <a:lnSpc>
                <a:spcPts val="3295"/>
              </a:lnSpc>
            </a:pP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Change</a:t>
            </a:r>
            <a:r>
              <a:rPr dirty="0" sz="28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r>
              <a:rPr dirty="0" sz="28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Arial Narrow"/>
                <a:cs typeface="Arial Narrow"/>
              </a:rPr>
              <a:t>Hard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2800">
              <a:latin typeface="Arial Narrow"/>
              <a:cs typeface="Arial Narrow"/>
            </a:endParaRPr>
          </a:p>
          <a:p>
            <a:pPr algn="ctr" marL="610235" marR="603250">
              <a:lnSpc>
                <a:spcPts val="3310"/>
              </a:lnSpc>
            </a:pP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Chip</a:t>
            </a:r>
            <a:r>
              <a:rPr dirty="0" sz="2800" spc="-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Heath</a:t>
            </a:r>
            <a:r>
              <a:rPr dirty="0" sz="28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spc="-50" b="1">
                <a:solidFill>
                  <a:srgbClr val="FFFFFF"/>
                </a:solidFill>
                <a:latin typeface="Arial Narrow"/>
                <a:cs typeface="Arial Narrow"/>
              </a:rPr>
              <a:t>&amp; </a:t>
            </a: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Dan</a:t>
            </a:r>
            <a:r>
              <a:rPr dirty="0" sz="28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Arial Narrow"/>
                <a:cs typeface="Arial Narrow"/>
              </a:rPr>
              <a:t>Heath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59079"/>
          </a:xfrm>
          <a:custGeom>
            <a:avLst/>
            <a:gdLst/>
            <a:ahLst/>
            <a:cxnLst/>
            <a:rect l="l" t="t" r="r" b="b"/>
            <a:pathLst>
              <a:path w="9144000" h="259079">
                <a:moveTo>
                  <a:pt x="9144000" y="0"/>
                </a:moveTo>
                <a:lnTo>
                  <a:pt x="0" y="0"/>
                </a:lnTo>
                <a:lnTo>
                  <a:pt x="0" y="258763"/>
                </a:lnTo>
                <a:lnTo>
                  <a:pt x="9144000" y="258763"/>
                </a:lnTo>
                <a:lnTo>
                  <a:pt x="9144000" y="0"/>
                </a:lnTo>
                <a:close/>
              </a:path>
            </a:pathLst>
          </a:custGeom>
          <a:solidFill>
            <a:srgbClr val="156D9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9087" y="6400800"/>
            <a:ext cx="237399" cy="2194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990524" y="6495059"/>
            <a:ext cx="212725" cy="125730"/>
          </a:xfrm>
          <a:custGeom>
            <a:avLst/>
            <a:gdLst/>
            <a:ahLst/>
            <a:cxnLst/>
            <a:rect l="l" t="t" r="r" b="b"/>
            <a:pathLst>
              <a:path w="212725" h="125729">
                <a:moveTo>
                  <a:pt x="184315" y="125171"/>
                </a:moveTo>
                <a:lnTo>
                  <a:pt x="172745" y="91300"/>
                </a:lnTo>
                <a:lnTo>
                  <a:pt x="166712" y="73621"/>
                </a:lnTo>
                <a:lnTo>
                  <a:pt x="148602" y="20612"/>
                </a:lnTo>
                <a:lnTo>
                  <a:pt x="145986" y="12966"/>
                </a:lnTo>
                <a:lnTo>
                  <a:pt x="145986" y="73621"/>
                </a:lnTo>
                <a:lnTo>
                  <a:pt x="110591" y="73621"/>
                </a:lnTo>
                <a:lnTo>
                  <a:pt x="128282" y="20612"/>
                </a:lnTo>
                <a:lnTo>
                  <a:pt x="145986" y="73621"/>
                </a:lnTo>
                <a:lnTo>
                  <a:pt x="145986" y="12966"/>
                </a:lnTo>
                <a:lnTo>
                  <a:pt x="141554" y="0"/>
                </a:lnTo>
                <a:lnTo>
                  <a:pt x="113538" y="0"/>
                </a:lnTo>
                <a:lnTo>
                  <a:pt x="79629" y="108966"/>
                </a:lnTo>
                <a:lnTo>
                  <a:pt x="41287" y="63322"/>
                </a:lnTo>
                <a:lnTo>
                  <a:pt x="44691" y="58902"/>
                </a:lnTo>
                <a:lnTo>
                  <a:pt x="89954" y="0"/>
                </a:lnTo>
                <a:lnTo>
                  <a:pt x="64884" y="0"/>
                </a:lnTo>
                <a:lnTo>
                  <a:pt x="20650" y="58902"/>
                </a:lnTo>
                <a:lnTo>
                  <a:pt x="20650" y="0"/>
                </a:lnTo>
                <a:lnTo>
                  <a:pt x="0" y="0"/>
                </a:lnTo>
                <a:lnTo>
                  <a:pt x="0" y="125171"/>
                </a:lnTo>
                <a:lnTo>
                  <a:pt x="20650" y="125171"/>
                </a:lnTo>
                <a:lnTo>
                  <a:pt x="20650" y="63322"/>
                </a:lnTo>
                <a:lnTo>
                  <a:pt x="64884" y="125171"/>
                </a:lnTo>
                <a:lnTo>
                  <a:pt x="92900" y="125171"/>
                </a:lnTo>
                <a:lnTo>
                  <a:pt x="97840" y="108966"/>
                </a:lnTo>
                <a:lnTo>
                  <a:pt x="103225" y="91300"/>
                </a:lnTo>
                <a:lnTo>
                  <a:pt x="148932" y="91300"/>
                </a:lnTo>
                <a:lnTo>
                  <a:pt x="162204" y="125171"/>
                </a:lnTo>
                <a:lnTo>
                  <a:pt x="184315" y="125171"/>
                </a:lnTo>
                <a:close/>
              </a:path>
              <a:path w="212725" h="125729">
                <a:moveTo>
                  <a:pt x="212331" y="0"/>
                </a:moveTo>
                <a:lnTo>
                  <a:pt x="190220" y="0"/>
                </a:lnTo>
                <a:lnTo>
                  <a:pt x="190220" y="125171"/>
                </a:lnTo>
                <a:lnTo>
                  <a:pt x="212331" y="125171"/>
                </a:lnTo>
                <a:lnTo>
                  <a:pt x="212331" y="0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0183" y="6495048"/>
            <a:ext cx="350937" cy="12517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21765" y="6495048"/>
            <a:ext cx="370205" cy="125730"/>
            <a:chOff x="8221765" y="6495048"/>
            <a:chExt cx="370205" cy="1257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8145" y="6495048"/>
              <a:ext cx="73726" cy="1251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21765" y="6495048"/>
              <a:ext cx="286385" cy="125730"/>
            </a:xfrm>
            <a:custGeom>
              <a:avLst/>
              <a:gdLst/>
              <a:ahLst/>
              <a:cxnLst/>
              <a:rect l="l" t="t" r="r" b="b"/>
              <a:pathLst>
                <a:path w="286384" h="125729">
                  <a:moveTo>
                    <a:pt x="69769" y="0"/>
                  </a:moveTo>
                  <a:lnTo>
                    <a:pt x="0" y="0"/>
                  </a:lnTo>
                  <a:lnTo>
                    <a:pt x="0" y="125172"/>
                  </a:lnTo>
                  <a:lnTo>
                    <a:pt x="108143" y="125172"/>
                  </a:lnTo>
                  <a:lnTo>
                    <a:pt x="108143" y="107787"/>
                  </a:lnTo>
                  <a:lnTo>
                    <a:pt x="24419" y="107787"/>
                  </a:lnTo>
                  <a:lnTo>
                    <a:pt x="24419" y="73017"/>
                  </a:lnTo>
                  <a:lnTo>
                    <a:pt x="62792" y="73017"/>
                  </a:lnTo>
                  <a:lnTo>
                    <a:pt x="62792" y="52155"/>
                  </a:lnTo>
                  <a:lnTo>
                    <a:pt x="24419" y="52155"/>
                  </a:lnTo>
                  <a:lnTo>
                    <a:pt x="24419" y="17385"/>
                  </a:lnTo>
                  <a:lnTo>
                    <a:pt x="69769" y="17385"/>
                  </a:lnTo>
                  <a:lnTo>
                    <a:pt x="69769" y="0"/>
                  </a:lnTo>
                  <a:close/>
                </a:path>
                <a:path w="286384" h="125729">
                  <a:moveTo>
                    <a:pt x="134307" y="31292"/>
                  </a:moveTo>
                  <a:lnTo>
                    <a:pt x="108143" y="31292"/>
                  </a:lnTo>
                  <a:lnTo>
                    <a:pt x="160470" y="125172"/>
                  </a:lnTo>
                  <a:lnTo>
                    <a:pt x="188379" y="125172"/>
                  </a:lnTo>
                  <a:lnTo>
                    <a:pt x="188379" y="97356"/>
                  </a:lnTo>
                  <a:lnTo>
                    <a:pt x="167448" y="97356"/>
                  </a:lnTo>
                  <a:lnTo>
                    <a:pt x="134307" y="31292"/>
                  </a:lnTo>
                  <a:close/>
                </a:path>
                <a:path w="286384" h="125729">
                  <a:moveTo>
                    <a:pt x="247684" y="17385"/>
                  </a:moveTo>
                  <a:lnTo>
                    <a:pt x="226752" y="17385"/>
                  </a:lnTo>
                  <a:lnTo>
                    <a:pt x="226752" y="125172"/>
                  </a:lnTo>
                  <a:lnTo>
                    <a:pt x="247684" y="125172"/>
                  </a:lnTo>
                  <a:lnTo>
                    <a:pt x="247684" y="17385"/>
                  </a:lnTo>
                  <a:close/>
                </a:path>
                <a:path w="286384" h="125729">
                  <a:moveTo>
                    <a:pt x="118609" y="0"/>
                  </a:moveTo>
                  <a:lnTo>
                    <a:pt x="90700" y="0"/>
                  </a:lnTo>
                  <a:lnTo>
                    <a:pt x="90700" y="107787"/>
                  </a:lnTo>
                  <a:lnTo>
                    <a:pt x="108143" y="107787"/>
                  </a:lnTo>
                  <a:lnTo>
                    <a:pt x="108143" y="31292"/>
                  </a:lnTo>
                  <a:lnTo>
                    <a:pt x="134307" y="31292"/>
                  </a:lnTo>
                  <a:lnTo>
                    <a:pt x="118609" y="0"/>
                  </a:lnTo>
                  <a:close/>
                </a:path>
                <a:path w="286384" h="125729">
                  <a:moveTo>
                    <a:pt x="286057" y="0"/>
                  </a:moveTo>
                  <a:lnTo>
                    <a:pt x="167448" y="0"/>
                  </a:lnTo>
                  <a:lnTo>
                    <a:pt x="167448" y="97356"/>
                  </a:lnTo>
                  <a:lnTo>
                    <a:pt x="188379" y="97356"/>
                  </a:lnTo>
                  <a:lnTo>
                    <a:pt x="188379" y="17385"/>
                  </a:lnTo>
                  <a:lnTo>
                    <a:pt x="286057" y="17385"/>
                  </a:lnTo>
                  <a:lnTo>
                    <a:pt x="286057" y="0"/>
                  </a:lnTo>
                  <a:close/>
                </a:path>
              </a:pathLst>
            </a:custGeom>
            <a:solidFill>
              <a:srgbClr val="216A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655547" y="6495048"/>
            <a:ext cx="177165" cy="125730"/>
          </a:xfrm>
          <a:custGeom>
            <a:avLst/>
            <a:gdLst/>
            <a:ahLst/>
            <a:cxnLst/>
            <a:rect l="l" t="t" r="r" b="b"/>
            <a:pathLst>
              <a:path w="177165" h="125729">
                <a:moveTo>
                  <a:pt x="69388" y="0"/>
                </a:moveTo>
                <a:lnTo>
                  <a:pt x="0" y="0"/>
                </a:lnTo>
                <a:lnTo>
                  <a:pt x="0" y="125172"/>
                </a:lnTo>
                <a:lnTo>
                  <a:pt x="111022" y="125172"/>
                </a:lnTo>
                <a:lnTo>
                  <a:pt x="111022" y="107787"/>
                </a:lnTo>
                <a:lnTo>
                  <a:pt x="24286" y="107787"/>
                </a:lnTo>
                <a:lnTo>
                  <a:pt x="24286" y="73017"/>
                </a:lnTo>
                <a:lnTo>
                  <a:pt x="62449" y="73017"/>
                </a:lnTo>
                <a:lnTo>
                  <a:pt x="62449" y="52155"/>
                </a:lnTo>
                <a:lnTo>
                  <a:pt x="24286" y="52155"/>
                </a:lnTo>
                <a:lnTo>
                  <a:pt x="24286" y="17385"/>
                </a:lnTo>
                <a:lnTo>
                  <a:pt x="69388" y="17385"/>
                </a:lnTo>
                <a:lnTo>
                  <a:pt x="69388" y="0"/>
                </a:lnTo>
                <a:close/>
              </a:path>
              <a:path w="177165" h="125729">
                <a:moveTo>
                  <a:pt x="147668" y="73017"/>
                </a:moveTo>
                <a:lnTo>
                  <a:pt x="121431" y="73017"/>
                </a:lnTo>
                <a:lnTo>
                  <a:pt x="130700" y="87033"/>
                </a:lnTo>
                <a:lnTo>
                  <a:pt x="140946" y="104310"/>
                </a:lnTo>
                <a:lnTo>
                  <a:pt x="149241" y="118979"/>
                </a:lnTo>
                <a:lnTo>
                  <a:pt x="152656" y="125172"/>
                </a:lnTo>
                <a:lnTo>
                  <a:pt x="176942" y="125172"/>
                </a:lnTo>
                <a:lnTo>
                  <a:pt x="147668" y="73017"/>
                </a:lnTo>
                <a:close/>
              </a:path>
              <a:path w="177165" h="125729">
                <a:moveTo>
                  <a:pt x="124900" y="0"/>
                </a:moveTo>
                <a:lnTo>
                  <a:pt x="90205" y="0"/>
                </a:lnTo>
                <a:lnTo>
                  <a:pt x="90205" y="107787"/>
                </a:lnTo>
                <a:lnTo>
                  <a:pt x="111022" y="107787"/>
                </a:lnTo>
                <a:lnTo>
                  <a:pt x="111022" y="73017"/>
                </a:lnTo>
                <a:lnTo>
                  <a:pt x="147668" y="73017"/>
                </a:lnTo>
                <a:lnTo>
                  <a:pt x="145717" y="69540"/>
                </a:lnTo>
                <a:lnTo>
                  <a:pt x="152656" y="69540"/>
                </a:lnTo>
                <a:lnTo>
                  <a:pt x="156126" y="66062"/>
                </a:lnTo>
                <a:lnTo>
                  <a:pt x="163064" y="62585"/>
                </a:lnTo>
                <a:lnTo>
                  <a:pt x="167618" y="57261"/>
                </a:lnTo>
                <a:lnTo>
                  <a:pt x="170397" y="52155"/>
                </a:lnTo>
                <a:lnTo>
                  <a:pt x="111022" y="52155"/>
                </a:lnTo>
                <a:lnTo>
                  <a:pt x="111022" y="17385"/>
                </a:lnTo>
                <a:lnTo>
                  <a:pt x="169398" y="17385"/>
                </a:lnTo>
                <a:lnTo>
                  <a:pt x="167618" y="14233"/>
                </a:lnTo>
                <a:lnTo>
                  <a:pt x="163064" y="10430"/>
                </a:lnTo>
                <a:lnTo>
                  <a:pt x="155149" y="5866"/>
                </a:lnTo>
                <a:lnTo>
                  <a:pt x="146584" y="2607"/>
                </a:lnTo>
                <a:lnTo>
                  <a:pt x="136718" y="651"/>
                </a:lnTo>
                <a:lnTo>
                  <a:pt x="124900" y="0"/>
                </a:lnTo>
                <a:close/>
              </a:path>
              <a:path w="177165" h="125729">
                <a:moveTo>
                  <a:pt x="169398" y="17385"/>
                </a:moveTo>
                <a:lnTo>
                  <a:pt x="128370" y="17385"/>
                </a:lnTo>
                <a:lnTo>
                  <a:pt x="139483" y="18634"/>
                </a:lnTo>
                <a:lnTo>
                  <a:pt x="147018" y="22165"/>
                </a:lnTo>
                <a:lnTo>
                  <a:pt x="151301" y="27652"/>
                </a:lnTo>
                <a:lnTo>
                  <a:pt x="152656" y="34770"/>
                </a:lnTo>
                <a:lnTo>
                  <a:pt x="151301" y="43353"/>
                </a:lnTo>
                <a:lnTo>
                  <a:pt x="147018" y="48677"/>
                </a:lnTo>
                <a:lnTo>
                  <a:pt x="139483" y="51394"/>
                </a:lnTo>
                <a:lnTo>
                  <a:pt x="128370" y="52155"/>
                </a:lnTo>
                <a:lnTo>
                  <a:pt x="170397" y="52155"/>
                </a:lnTo>
                <a:lnTo>
                  <a:pt x="170811" y="51394"/>
                </a:lnTo>
                <a:lnTo>
                  <a:pt x="171569" y="48677"/>
                </a:lnTo>
                <a:lnTo>
                  <a:pt x="172822" y="44005"/>
                </a:lnTo>
                <a:lnTo>
                  <a:pt x="173473" y="34770"/>
                </a:lnTo>
                <a:lnTo>
                  <a:pt x="172872" y="27652"/>
                </a:lnTo>
                <a:lnTo>
                  <a:pt x="172822" y="27055"/>
                </a:lnTo>
                <a:lnTo>
                  <a:pt x="170870" y="19992"/>
                </a:lnTo>
                <a:lnTo>
                  <a:pt x="16939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13455" y="6495048"/>
            <a:ext cx="178435" cy="125730"/>
          </a:xfrm>
          <a:custGeom>
            <a:avLst/>
            <a:gdLst/>
            <a:ahLst/>
            <a:cxnLst/>
            <a:rect l="l" t="t" r="r" b="b"/>
            <a:pathLst>
              <a:path w="178434" h="125729">
                <a:moveTo>
                  <a:pt x="69968" y="0"/>
                </a:moveTo>
                <a:lnTo>
                  <a:pt x="0" y="0"/>
                </a:lnTo>
                <a:lnTo>
                  <a:pt x="0" y="125172"/>
                </a:lnTo>
                <a:lnTo>
                  <a:pt x="111949" y="125172"/>
                </a:lnTo>
                <a:lnTo>
                  <a:pt x="111949" y="107787"/>
                </a:lnTo>
                <a:lnTo>
                  <a:pt x="20990" y="107787"/>
                </a:lnTo>
                <a:lnTo>
                  <a:pt x="20990" y="73017"/>
                </a:lnTo>
                <a:lnTo>
                  <a:pt x="59472" y="73017"/>
                </a:lnTo>
                <a:lnTo>
                  <a:pt x="59472" y="52155"/>
                </a:lnTo>
                <a:lnTo>
                  <a:pt x="20990" y="52155"/>
                </a:lnTo>
                <a:lnTo>
                  <a:pt x="20990" y="17385"/>
                </a:lnTo>
                <a:lnTo>
                  <a:pt x="69968" y="17385"/>
                </a:lnTo>
                <a:lnTo>
                  <a:pt x="69968" y="0"/>
                </a:lnTo>
                <a:close/>
              </a:path>
              <a:path w="178434" h="125729">
                <a:moveTo>
                  <a:pt x="145621" y="73017"/>
                </a:moveTo>
                <a:lnTo>
                  <a:pt x="122444" y="73017"/>
                </a:lnTo>
                <a:lnTo>
                  <a:pt x="131791" y="87033"/>
                </a:lnTo>
                <a:lnTo>
                  <a:pt x="142123" y="104310"/>
                </a:lnTo>
                <a:lnTo>
                  <a:pt x="150486" y="118979"/>
                </a:lnTo>
                <a:lnTo>
                  <a:pt x="153930" y="125172"/>
                </a:lnTo>
                <a:lnTo>
                  <a:pt x="178418" y="125172"/>
                </a:lnTo>
                <a:lnTo>
                  <a:pt x="145621" y="73017"/>
                </a:lnTo>
                <a:close/>
              </a:path>
              <a:path w="178434" h="125729">
                <a:moveTo>
                  <a:pt x="125942" y="0"/>
                </a:moveTo>
                <a:lnTo>
                  <a:pt x="87459" y="0"/>
                </a:lnTo>
                <a:lnTo>
                  <a:pt x="87459" y="107787"/>
                </a:lnTo>
                <a:lnTo>
                  <a:pt x="111949" y="107787"/>
                </a:lnTo>
                <a:lnTo>
                  <a:pt x="111949" y="73017"/>
                </a:lnTo>
                <a:lnTo>
                  <a:pt x="145621" y="73017"/>
                </a:lnTo>
                <a:lnTo>
                  <a:pt x="143435" y="69540"/>
                </a:lnTo>
                <a:lnTo>
                  <a:pt x="150431" y="69540"/>
                </a:lnTo>
                <a:lnTo>
                  <a:pt x="157427" y="66062"/>
                </a:lnTo>
                <a:lnTo>
                  <a:pt x="160926" y="62585"/>
                </a:lnTo>
                <a:lnTo>
                  <a:pt x="166064" y="57261"/>
                </a:lnTo>
                <a:lnTo>
                  <a:pt x="169894" y="52155"/>
                </a:lnTo>
                <a:lnTo>
                  <a:pt x="111949" y="52155"/>
                </a:lnTo>
                <a:lnTo>
                  <a:pt x="111949" y="17385"/>
                </a:lnTo>
                <a:lnTo>
                  <a:pt x="168517" y="17385"/>
                </a:lnTo>
                <a:lnTo>
                  <a:pt x="166064" y="14233"/>
                </a:lnTo>
                <a:lnTo>
                  <a:pt x="160926" y="10430"/>
                </a:lnTo>
                <a:lnTo>
                  <a:pt x="154968" y="5866"/>
                </a:lnTo>
                <a:lnTo>
                  <a:pt x="147370" y="2607"/>
                </a:lnTo>
                <a:lnTo>
                  <a:pt x="137804" y="651"/>
                </a:lnTo>
                <a:lnTo>
                  <a:pt x="125942" y="0"/>
                </a:lnTo>
                <a:close/>
              </a:path>
              <a:path w="178434" h="125729">
                <a:moveTo>
                  <a:pt x="168517" y="17385"/>
                </a:moveTo>
                <a:lnTo>
                  <a:pt x="129440" y="17385"/>
                </a:lnTo>
                <a:lnTo>
                  <a:pt x="140100" y="18634"/>
                </a:lnTo>
                <a:lnTo>
                  <a:pt x="146495" y="22165"/>
                </a:lnTo>
                <a:lnTo>
                  <a:pt x="149611" y="27652"/>
                </a:lnTo>
                <a:lnTo>
                  <a:pt x="150431" y="34770"/>
                </a:lnTo>
                <a:lnTo>
                  <a:pt x="149611" y="43353"/>
                </a:lnTo>
                <a:lnTo>
                  <a:pt x="146495" y="48677"/>
                </a:lnTo>
                <a:lnTo>
                  <a:pt x="140100" y="51394"/>
                </a:lnTo>
                <a:lnTo>
                  <a:pt x="129440" y="52155"/>
                </a:lnTo>
                <a:lnTo>
                  <a:pt x="169894" y="52155"/>
                </a:lnTo>
                <a:lnTo>
                  <a:pt x="170465" y="51394"/>
                </a:lnTo>
                <a:lnTo>
                  <a:pt x="171682" y="48677"/>
                </a:lnTo>
                <a:lnTo>
                  <a:pt x="173717" y="44005"/>
                </a:lnTo>
                <a:lnTo>
                  <a:pt x="174919" y="34770"/>
                </a:lnTo>
                <a:lnTo>
                  <a:pt x="173810" y="27652"/>
                </a:lnTo>
                <a:lnTo>
                  <a:pt x="173717" y="27055"/>
                </a:lnTo>
                <a:lnTo>
                  <a:pt x="170546" y="19992"/>
                </a:lnTo>
                <a:lnTo>
                  <a:pt x="168517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56752" y="6495048"/>
            <a:ext cx="86995" cy="125730"/>
          </a:xfrm>
          <a:custGeom>
            <a:avLst/>
            <a:gdLst/>
            <a:ahLst/>
            <a:cxnLst/>
            <a:rect l="l" t="t" r="r" b="b"/>
            <a:pathLst>
              <a:path w="86995" h="125729">
                <a:moveTo>
                  <a:pt x="38279" y="0"/>
                </a:moveTo>
                <a:lnTo>
                  <a:pt x="0" y="0"/>
                </a:lnTo>
                <a:lnTo>
                  <a:pt x="0" y="125172"/>
                </a:lnTo>
                <a:lnTo>
                  <a:pt x="24359" y="125172"/>
                </a:lnTo>
                <a:lnTo>
                  <a:pt x="24359" y="73017"/>
                </a:lnTo>
                <a:lnTo>
                  <a:pt x="38279" y="73017"/>
                </a:lnTo>
                <a:lnTo>
                  <a:pt x="50077" y="72365"/>
                </a:lnTo>
                <a:lnTo>
                  <a:pt x="59593" y="70409"/>
                </a:lnTo>
                <a:lnTo>
                  <a:pt x="67151" y="67149"/>
                </a:lnTo>
                <a:lnTo>
                  <a:pt x="73078" y="62585"/>
                </a:lnTo>
                <a:lnTo>
                  <a:pt x="78189" y="58783"/>
                </a:lnTo>
                <a:lnTo>
                  <a:pt x="80628" y="55632"/>
                </a:lnTo>
                <a:lnTo>
                  <a:pt x="24359" y="55632"/>
                </a:lnTo>
                <a:lnTo>
                  <a:pt x="24359" y="17385"/>
                </a:lnTo>
                <a:lnTo>
                  <a:pt x="80438" y="17385"/>
                </a:lnTo>
                <a:lnTo>
                  <a:pt x="78189" y="14287"/>
                </a:lnTo>
                <a:lnTo>
                  <a:pt x="73078" y="10430"/>
                </a:lnTo>
                <a:lnTo>
                  <a:pt x="67151" y="5866"/>
                </a:lnTo>
                <a:lnTo>
                  <a:pt x="59593" y="2607"/>
                </a:lnTo>
                <a:lnTo>
                  <a:pt x="50077" y="651"/>
                </a:lnTo>
                <a:lnTo>
                  <a:pt x="38279" y="0"/>
                </a:lnTo>
                <a:close/>
              </a:path>
              <a:path w="86995" h="125729">
                <a:moveTo>
                  <a:pt x="80438" y="17385"/>
                </a:moveTo>
                <a:lnTo>
                  <a:pt x="41758" y="17385"/>
                </a:lnTo>
                <a:lnTo>
                  <a:pt x="52361" y="18688"/>
                </a:lnTo>
                <a:lnTo>
                  <a:pt x="58722" y="22600"/>
                </a:lnTo>
                <a:lnTo>
                  <a:pt x="61822" y="29119"/>
                </a:lnTo>
                <a:lnTo>
                  <a:pt x="62637" y="38247"/>
                </a:lnTo>
                <a:lnTo>
                  <a:pt x="61332" y="45364"/>
                </a:lnTo>
                <a:lnTo>
                  <a:pt x="57417" y="50851"/>
                </a:lnTo>
                <a:lnTo>
                  <a:pt x="50893" y="54382"/>
                </a:lnTo>
                <a:lnTo>
                  <a:pt x="41758" y="55632"/>
                </a:lnTo>
                <a:lnTo>
                  <a:pt x="80628" y="55632"/>
                </a:lnTo>
                <a:lnTo>
                  <a:pt x="82647" y="53024"/>
                </a:lnTo>
                <a:lnTo>
                  <a:pt x="85801" y="45961"/>
                </a:lnTo>
                <a:lnTo>
                  <a:pt x="86997" y="38247"/>
                </a:lnTo>
                <a:lnTo>
                  <a:pt x="85874" y="29119"/>
                </a:lnTo>
                <a:lnTo>
                  <a:pt x="85801" y="28522"/>
                </a:lnTo>
                <a:lnTo>
                  <a:pt x="82647" y="20426"/>
                </a:lnTo>
                <a:lnTo>
                  <a:pt x="8043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19086" y="6492101"/>
            <a:ext cx="81280" cy="128270"/>
          </a:xfrm>
          <a:custGeom>
            <a:avLst/>
            <a:gdLst/>
            <a:ahLst/>
            <a:cxnLst/>
            <a:rect l="l" t="t" r="r" b="b"/>
            <a:pathLst>
              <a:path w="81279" h="128270">
                <a:moveTo>
                  <a:pt x="0" y="103879"/>
                </a:moveTo>
                <a:lnTo>
                  <a:pt x="0" y="121193"/>
                </a:lnTo>
                <a:lnTo>
                  <a:pt x="6446" y="125197"/>
                </a:lnTo>
                <a:lnTo>
                  <a:pt x="14545" y="127253"/>
                </a:lnTo>
                <a:lnTo>
                  <a:pt x="24556" y="128118"/>
                </a:lnTo>
                <a:lnTo>
                  <a:pt x="31734" y="128118"/>
                </a:lnTo>
                <a:lnTo>
                  <a:pt x="53912" y="125197"/>
                </a:lnTo>
                <a:lnTo>
                  <a:pt x="54217" y="125197"/>
                </a:lnTo>
                <a:lnTo>
                  <a:pt x="69639" y="117297"/>
                </a:lnTo>
                <a:lnTo>
                  <a:pt x="74735" y="110804"/>
                </a:lnTo>
                <a:lnTo>
                  <a:pt x="35260" y="110804"/>
                </a:lnTo>
                <a:lnTo>
                  <a:pt x="24792" y="110209"/>
                </a:lnTo>
                <a:lnTo>
                  <a:pt x="14986" y="108641"/>
                </a:lnTo>
                <a:lnTo>
                  <a:pt x="6501" y="106422"/>
                </a:lnTo>
                <a:lnTo>
                  <a:pt x="0" y="103879"/>
                </a:lnTo>
                <a:close/>
              </a:path>
              <a:path w="81279" h="128270">
                <a:moveTo>
                  <a:pt x="45839" y="0"/>
                </a:moveTo>
                <a:lnTo>
                  <a:pt x="26776" y="3029"/>
                </a:lnTo>
                <a:lnTo>
                  <a:pt x="12341" y="11253"/>
                </a:lnTo>
                <a:lnTo>
                  <a:pt x="3195" y="23373"/>
                </a:lnTo>
                <a:lnTo>
                  <a:pt x="0" y="38089"/>
                </a:lnTo>
                <a:lnTo>
                  <a:pt x="2534" y="49830"/>
                </a:lnTo>
                <a:lnTo>
                  <a:pt x="9696" y="59298"/>
                </a:lnTo>
                <a:lnTo>
                  <a:pt x="20825" y="66818"/>
                </a:lnTo>
                <a:lnTo>
                  <a:pt x="46554" y="77423"/>
                </a:lnTo>
                <a:lnTo>
                  <a:pt x="54212" y="81805"/>
                </a:lnTo>
                <a:lnTo>
                  <a:pt x="58565" y="86837"/>
                </a:lnTo>
                <a:lnTo>
                  <a:pt x="59942" y="93492"/>
                </a:lnTo>
                <a:lnTo>
                  <a:pt x="58069" y="100579"/>
                </a:lnTo>
                <a:lnTo>
                  <a:pt x="52890" y="106043"/>
                </a:lnTo>
                <a:lnTo>
                  <a:pt x="45067" y="109560"/>
                </a:lnTo>
                <a:lnTo>
                  <a:pt x="35260" y="110804"/>
                </a:lnTo>
                <a:lnTo>
                  <a:pt x="74735" y="110804"/>
                </a:lnTo>
                <a:lnTo>
                  <a:pt x="78344" y="106206"/>
                </a:lnTo>
                <a:lnTo>
                  <a:pt x="81099" y="93492"/>
                </a:lnTo>
                <a:lnTo>
                  <a:pt x="79116" y="79749"/>
                </a:lnTo>
                <a:lnTo>
                  <a:pt x="73165" y="69253"/>
                </a:lnTo>
                <a:lnTo>
                  <a:pt x="63248" y="61354"/>
                </a:lnTo>
                <a:lnTo>
                  <a:pt x="49364" y="55402"/>
                </a:lnTo>
                <a:lnTo>
                  <a:pt x="37519" y="50695"/>
                </a:lnTo>
                <a:lnTo>
                  <a:pt x="28649" y="46313"/>
                </a:lnTo>
                <a:lnTo>
                  <a:pt x="23085" y="41281"/>
                </a:lnTo>
                <a:lnTo>
                  <a:pt x="21156" y="34626"/>
                </a:lnTo>
                <a:lnTo>
                  <a:pt x="23030" y="28999"/>
                </a:lnTo>
                <a:lnTo>
                  <a:pt x="28208" y="23373"/>
                </a:lnTo>
                <a:lnTo>
                  <a:pt x="36032" y="19045"/>
                </a:lnTo>
                <a:lnTo>
                  <a:pt x="45839" y="17313"/>
                </a:lnTo>
                <a:lnTo>
                  <a:pt x="74047" y="17313"/>
                </a:lnTo>
                <a:lnTo>
                  <a:pt x="74047" y="6925"/>
                </a:lnTo>
                <a:lnTo>
                  <a:pt x="68152" y="4382"/>
                </a:lnTo>
                <a:lnTo>
                  <a:pt x="61265" y="2164"/>
                </a:lnTo>
                <a:lnTo>
                  <a:pt x="53717" y="595"/>
                </a:lnTo>
                <a:lnTo>
                  <a:pt x="45839" y="0"/>
                </a:lnTo>
                <a:close/>
              </a:path>
              <a:path w="81279" h="128270">
                <a:moveTo>
                  <a:pt x="74047" y="17313"/>
                </a:moveTo>
                <a:lnTo>
                  <a:pt x="45839" y="17313"/>
                </a:lnTo>
                <a:lnTo>
                  <a:pt x="53717" y="17908"/>
                </a:lnTo>
                <a:lnTo>
                  <a:pt x="61265" y="19477"/>
                </a:lnTo>
                <a:lnTo>
                  <a:pt x="68152" y="21696"/>
                </a:lnTo>
                <a:lnTo>
                  <a:pt x="74047" y="24239"/>
                </a:lnTo>
                <a:lnTo>
                  <a:pt x="74047" y="17313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05141" y="65716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8310" y="0"/>
                </a:moveTo>
                <a:lnTo>
                  <a:pt x="17915" y="2429"/>
                </a:lnTo>
                <a:lnTo>
                  <a:pt x="8847" y="8835"/>
                </a:lnTo>
                <a:lnTo>
                  <a:pt x="2432" y="17892"/>
                </a:lnTo>
                <a:lnTo>
                  <a:pt x="0" y="28274"/>
                </a:lnTo>
                <a:lnTo>
                  <a:pt x="2432" y="38103"/>
                </a:lnTo>
                <a:lnTo>
                  <a:pt x="8847" y="45945"/>
                </a:lnTo>
                <a:lnTo>
                  <a:pt x="17915" y="51136"/>
                </a:lnTo>
                <a:lnTo>
                  <a:pt x="28310" y="53013"/>
                </a:lnTo>
                <a:lnTo>
                  <a:pt x="38153" y="51136"/>
                </a:lnTo>
                <a:lnTo>
                  <a:pt x="40657" y="49480"/>
                </a:lnTo>
                <a:lnTo>
                  <a:pt x="28310" y="49480"/>
                </a:lnTo>
                <a:lnTo>
                  <a:pt x="19021" y="47658"/>
                </a:lnTo>
                <a:lnTo>
                  <a:pt x="12385" y="42853"/>
                </a:lnTo>
                <a:lnTo>
                  <a:pt x="8404" y="36060"/>
                </a:lnTo>
                <a:lnTo>
                  <a:pt x="7077" y="28274"/>
                </a:lnTo>
                <a:lnTo>
                  <a:pt x="8404" y="18996"/>
                </a:lnTo>
                <a:lnTo>
                  <a:pt x="12385" y="12370"/>
                </a:lnTo>
                <a:lnTo>
                  <a:pt x="19021" y="8394"/>
                </a:lnTo>
                <a:lnTo>
                  <a:pt x="28310" y="7068"/>
                </a:lnTo>
                <a:lnTo>
                  <a:pt x="43839" y="7068"/>
                </a:lnTo>
                <a:lnTo>
                  <a:pt x="38153" y="2429"/>
                </a:lnTo>
                <a:lnTo>
                  <a:pt x="28310" y="0"/>
                </a:lnTo>
                <a:close/>
              </a:path>
              <a:path w="53340" h="53340">
                <a:moveTo>
                  <a:pt x="43839" y="7068"/>
                </a:moveTo>
                <a:lnTo>
                  <a:pt x="28310" y="7068"/>
                </a:lnTo>
                <a:lnTo>
                  <a:pt x="36107" y="8394"/>
                </a:lnTo>
                <a:lnTo>
                  <a:pt x="42908" y="12370"/>
                </a:lnTo>
                <a:lnTo>
                  <a:pt x="47719" y="18996"/>
                </a:lnTo>
                <a:lnTo>
                  <a:pt x="49543" y="28274"/>
                </a:lnTo>
                <a:lnTo>
                  <a:pt x="47719" y="36060"/>
                </a:lnTo>
                <a:lnTo>
                  <a:pt x="42908" y="42853"/>
                </a:lnTo>
                <a:lnTo>
                  <a:pt x="36107" y="47658"/>
                </a:lnTo>
                <a:lnTo>
                  <a:pt x="28310" y="49480"/>
                </a:lnTo>
                <a:lnTo>
                  <a:pt x="40657" y="49480"/>
                </a:lnTo>
                <a:lnTo>
                  <a:pt x="46005" y="45945"/>
                </a:lnTo>
                <a:lnTo>
                  <a:pt x="51203" y="38103"/>
                </a:lnTo>
                <a:lnTo>
                  <a:pt x="53083" y="28274"/>
                </a:lnTo>
                <a:lnTo>
                  <a:pt x="51203" y="17892"/>
                </a:lnTo>
                <a:lnTo>
                  <a:pt x="46005" y="8835"/>
                </a:lnTo>
                <a:lnTo>
                  <a:pt x="43839" y="7068"/>
                </a:lnTo>
                <a:close/>
              </a:path>
              <a:path w="53340" h="53340">
                <a:moveTo>
                  <a:pt x="38928" y="14137"/>
                </a:moveTo>
                <a:lnTo>
                  <a:pt x="17694" y="14137"/>
                </a:lnTo>
                <a:lnTo>
                  <a:pt x="17694" y="42411"/>
                </a:lnTo>
                <a:lnTo>
                  <a:pt x="21233" y="42411"/>
                </a:lnTo>
                <a:lnTo>
                  <a:pt x="21233" y="28274"/>
                </a:lnTo>
                <a:lnTo>
                  <a:pt x="35388" y="28274"/>
                </a:lnTo>
                <a:lnTo>
                  <a:pt x="38928" y="24739"/>
                </a:lnTo>
                <a:lnTo>
                  <a:pt x="21233" y="24739"/>
                </a:lnTo>
                <a:lnTo>
                  <a:pt x="21233" y="17672"/>
                </a:lnTo>
                <a:lnTo>
                  <a:pt x="38928" y="17672"/>
                </a:lnTo>
                <a:lnTo>
                  <a:pt x="38928" y="14137"/>
                </a:lnTo>
                <a:close/>
              </a:path>
              <a:path w="53340" h="53340">
                <a:moveTo>
                  <a:pt x="31850" y="28274"/>
                </a:moveTo>
                <a:lnTo>
                  <a:pt x="28310" y="28274"/>
                </a:lnTo>
                <a:lnTo>
                  <a:pt x="35388" y="42411"/>
                </a:lnTo>
                <a:lnTo>
                  <a:pt x="38928" y="42411"/>
                </a:lnTo>
                <a:lnTo>
                  <a:pt x="31850" y="28274"/>
                </a:lnTo>
                <a:close/>
              </a:path>
              <a:path w="53340" h="53340">
                <a:moveTo>
                  <a:pt x="38928" y="17672"/>
                </a:moveTo>
                <a:lnTo>
                  <a:pt x="35388" y="17672"/>
                </a:lnTo>
                <a:lnTo>
                  <a:pt x="35388" y="24739"/>
                </a:lnTo>
                <a:lnTo>
                  <a:pt x="38928" y="24739"/>
                </a:lnTo>
                <a:lnTo>
                  <a:pt x="38928" y="17672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5940" y="6492747"/>
            <a:ext cx="50349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©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2018,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The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Permanente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Medical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Group,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Inc.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All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rights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reserved.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Family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Violence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Prevention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Program.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4053" y="1610591"/>
            <a:ext cx="8748395" cy="3308350"/>
            <a:chOff x="394053" y="1610591"/>
            <a:chExt cx="8748395" cy="330835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053" y="1929846"/>
              <a:ext cx="8469014" cy="28597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6527" y="1610591"/>
              <a:ext cx="5685656" cy="330801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36954" y="4826508"/>
            <a:ext cx="10890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Arial Narrow"/>
                <a:cs typeface="Arial Narrow"/>
              </a:rPr>
              <a:t>Innovators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54839" y="1818408"/>
            <a:ext cx="8047990" cy="3069590"/>
            <a:chOff x="954839" y="1818408"/>
            <a:chExt cx="8047990" cy="3069590"/>
          </a:xfrm>
        </p:grpSpPr>
        <p:sp>
          <p:nvSpPr>
            <p:cNvPr id="20" name="object 20"/>
            <p:cNvSpPr/>
            <p:nvPr/>
          </p:nvSpPr>
          <p:spPr>
            <a:xfrm>
              <a:off x="8785536" y="4635774"/>
              <a:ext cx="217170" cy="252095"/>
            </a:xfrm>
            <a:custGeom>
              <a:avLst/>
              <a:gdLst/>
              <a:ahLst/>
              <a:cxnLst/>
              <a:rect l="l" t="t" r="r" b="b"/>
              <a:pathLst>
                <a:path w="217170" h="252095">
                  <a:moveTo>
                    <a:pt x="0" y="0"/>
                  </a:moveTo>
                  <a:lnTo>
                    <a:pt x="0" y="251821"/>
                  </a:lnTo>
                  <a:lnTo>
                    <a:pt x="217089" y="125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54839" y="4761684"/>
              <a:ext cx="7830820" cy="0"/>
            </a:xfrm>
            <a:custGeom>
              <a:avLst/>
              <a:gdLst/>
              <a:ahLst/>
              <a:cxnLst/>
              <a:rect l="l" t="t" r="r" b="b"/>
              <a:pathLst>
                <a:path w="7830820" h="0">
                  <a:moveTo>
                    <a:pt x="0" y="0"/>
                  </a:moveTo>
                  <a:lnTo>
                    <a:pt x="7830698" y="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58214" y="1818408"/>
              <a:ext cx="532130" cy="1216025"/>
            </a:xfrm>
            <a:custGeom>
              <a:avLst/>
              <a:gdLst/>
              <a:ahLst/>
              <a:cxnLst/>
              <a:rect l="l" t="t" r="r" b="b"/>
              <a:pathLst>
                <a:path w="532130" h="1216025">
                  <a:moveTo>
                    <a:pt x="531594" y="0"/>
                  </a:moveTo>
                  <a:lnTo>
                    <a:pt x="0" y="0"/>
                  </a:lnTo>
                  <a:lnTo>
                    <a:pt x="0" y="1215735"/>
                  </a:lnTo>
                  <a:lnTo>
                    <a:pt x="531594" y="1215735"/>
                  </a:lnTo>
                  <a:lnTo>
                    <a:pt x="531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7708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56D9D"/>
                </a:solidFill>
              </a:rPr>
              <a:t>Diffusion</a:t>
            </a:r>
            <a:r>
              <a:rPr dirty="0" spc="-40">
                <a:solidFill>
                  <a:srgbClr val="156D9D"/>
                </a:solidFill>
              </a:rPr>
              <a:t> </a:t>
            </a:r>
            <a:r>
              <a:rPr dirty="0">
                <a:solidFill>
                  <a:srgbClr val="156D9D"/>
                </a:solidFill>
              </a:rPr>
              <a:t>of</a:t>
            </a:r>
            <a:r>
              <a:rPr dirty="0" spc="-40">
                <a:solidFill>
                  <a:srgbClr val="156D9D"/>
                </a:solidFill>
              </a:rPr>
              <a:t> </a:t>
            </a:r>
            <a:r>
              <a:rPr dirty="0" spc="-10">
                <a:solidFill>
                  <a:srgbClr val="156D9D"/>
                </a:solidFill>
              </a:rPr>
              <a:t>Innovation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048215" y="4826508"/>
            <a:ext cx="9620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Arial Narrow"/>
                <a:cs typeface="Arial Narrow"/>
              </a:rPr>
              <a:t>Laggards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7817" y="4826508"/>
            <a:ext cx="8229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13995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latin typeface="Arial Narrow"/>
                <a:cs typeface="Arial Narrow"/>
              </a:rPr>
              <a:t>Late </a:t>
            </a:r>
            <a:r>
              <a:rPr dirty="0" sz="2000" spc="-10" b="1">
                <a:latin typeface="Arial Narrow"/>
                <a:cs typeface="Arial Narrow"/>
              </a:rPr>
              <a:t>Majority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60111" y="4826508"/>
            <a:ext cx="8229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493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Arial Narrow"/>
                <a:cs typeface="Arial Narrow"/>
              </a:rPr>
              <a:t>Early Majority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44064" y="4826508"/>
            <a:ext cx="93980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193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Arial Narrow"/>
                <a:cs typeface="Arial Narrow"/>
              </a:rPr>
              <a:t>Early Adopters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59079"/>
          </a:xfrm>
          <a:custGeom>
            <a:avLst/>
            <a:gdLst/>
            <a:ahLst/>
            <a:cxnLst/>
            <a:rect l="l" t="t" r="r" b="b"/>
            <a:pathLst>
              <a:path w="9144000" h="259079">
                <a:moveTo>
                  <a:pt x="9144000" y="0"/>
                </a:moveTo>
                <a:lnTo>
                  <a:pt x="0" y="0"/>
                </a:lnTo>
                <a:lnTo>
                  <a:pt x="0" y="258763"/>
                </a:lnTo>
                <a:lnTo>
                  <a:pt x="9144000" y="258763"/>
                </a:lnTo>
                <a:lnTo>
                  <a:pt x="9144000" y="0"/>
                </a:lnTo>
                <a:close/>
              </a:path>
            </a:pathLst>
          </a:custGeom>
          <a:solidFill>
            <a:srgbClr val="156D9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9087" y="6400800"/>
            <a:ext cx="237399" cy="2194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990524" y="6495059"/>
            <a:ext cx="212725" cy="125730"/>
          </a:xfrm>
          <a:custGeom>
            <a:avLst/>
            <a:gdLst/>
            <a:ahLst/>
            <a:cxnLst/>
            <a:rect l="l" t="t" r="r" b="b"/>
            <a:pathLst>
              <a:path w="212725" h="125729">
                <a:moveTo>
                  <a:pt x="184315" y="125171"/>
                </a:moveTo>
                <a:lnTo>
                  <a:pt x="172745" y="91300"/>
                </a:lnTo>
                <a:lnTo>
                  <a:pt x="166712" y="73621"/>
                </a:lnTo>
                <a:lnTo>
                  <a:pt x="148602" y="20612"/>
                </a:lnTo>
                <a:lnTo>
                  <a:pt x="145986" y="12966"/>
                </a:lnTo>
                <a:lnTo>
                  <a:pt x="145986" y="73621"/>
                </a:lnTo>
                <a:lnTo>
                  <a:pt x="110591" y="73621"/>
                </a:lnTo>
                <a:lnTo>
                  <a:pt x="128282" y="20612"/>
                </a:lnTo>
                <a:lnTo>
                  <a:pt x="145986" y="73621"/>
                </a:lnTo>
                <a:lnTo>
                  <a:pt x="145986" y="12966"/>
                </a:lnTo>
                <a:lnTo>
                  <a:pt x="141554" y="0"/>
                </a:lnTo>
                <a:lnTo>
                  <a:pt x="113538" y="0"/>
                </a:lnTo>
                <a:lnTo>
                  <a:pt x="79629" y="108966"/>
                </a:lnTo>
                <a:lnTo>
                  <a:pt x="41287" y="63322"/>
                </a:lnTo>
                <a:lnTo>
                  <a:pt x="44691" y="58902"/>
                </a:lnTo>
                <a:lnTo>
                  <a:pt x="89954" y="0"/>
                </a:lnTo>
                <a:lnTo>
                  <a:pt x="64884" y="0"/>
                </a:lnTo>
                <a:lnTo>
                  <a:pt x="20650" y="58902"/>
                </a:lnTo>
                <a:lnTo>
                  <a:pt x="20650" y="0"/>
                </a:lnTo>
                <a:lnTo>
                  <a:pt x="0" y="0"/>
                </a:lnTo>
                <a:lnTo>
                  <a:pt x="0" y="125171"/>
                </a:lnTo>
                <a:lnTo>
                  <a:pt x="20650" y="125171"/>
                </a:lnTo>
                <a:lnTo>
                  <a:pt x="20650" y="63322"/>
                </a:lnTo>
                <a:lnTo>
                  <a:pt x="64884" y="125171"/>
                </a:lnTo>
                <a:lnTo>
                  <a:pt x="92900" y="125171"/>
                </a:lnTo>
                <a:lnTo>
                  <a:pt x="97840" y="108966"/>
                </a:lnTo>
                <a:lnTo>
                  <a:pt x="103225" y="91300"/>
                </a:lnTo>
                <a:lnTo>
                  <a:pt x="148932" y="91300"/>
                </a:lnTo>
                <a:lnTo>
                  <a:pt x="162204" y="125171"/>
                </a:lnTo>
                <a:lnTo>
                  <a:pt x="184315" y="125171"/>
                </a:lnTo>
                <a:close/>
              </a:path>
              <a:path w="212725" h="125729">
                <a:moveTo>
                  <a:pt x="212331" y="0"/>
                </a:moveTo>
                <a:lnTo>
                  <a:pt x="190220" y="0"/>
                </a:lnTo>
                <a:lnTo>
                  <a:pt x="190220" y="125171"/>
                </a:lnTo>
                <a:lnTo>
                  <a:pt x="212331" y="125171"/>
                </a:lnTo>
                <a:lnTo>
                  <a:pt x="212331" y="0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0183" y="6495048"/>
            <a:ext cx="350937" cy="12517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21765" y="6495048"/>
            <a:ext cx="370205" cy="125730"/>
            <a:chOff x="8221765" y="6495048"/>
            <a:chExt cx="370205" cy="1257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8145" y="6495048"/>
              <a:ext cx="73726" cy="1251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21765" y="6495048"/>
              <a:ext cx="286385" cy="125730"/>
            </a:xfrm>
            <a:custGeom>
              <a:avLst/>
              <a:gdLst/>
              <a:ahLst/>
              <a:cxnLst/>
              <a:rect l="l" t="t" r="r" b="b"/>
              <a:pathLst>
                <a:path w="286384" h="125729">
                  <a:moveTo>
                    <a:pt x="69769" y="0"/>
                  </a:moveTo>
                  <a:lnTo>
                    <a:pt x="0" y="0"/>
                  </a:lnTo>
                  <a:lnTo>
                    <a:pt x="0" y="125172"/>
                  </a:lnTo>
                  <a:lnTo>
                    <a:pt x="108143" y="125172"/>
                  </a:lnTo>
                  <a:lnTo>
                    <a:pt x="108143" y="107787"/>
                  </a:lnTo>
                  <a:lnTo>
                    <a:pt x="24419" y="107787"/>
                  </a:lnTo>
                  <a:lnTo>
                    <a:pt x="24419" y="73017"/>
                  </a:lnTo>
                  <a:lnTo>
                    <a:pt x="62792" y="73017"/>
                  </a:lnTo>
                  <a:lnTo>
                    <a:pt x="62792" y="52155"/>
                  </a:lnTo>
                  <a:lnTo>
                    <a:pt x="24419" y="52155"/>
                  </a:lnTo>
                  <a:lnTo>
                    <a:pt x="24419" y="17385"/>
                  </a:lnTo>
                  <a:lnTo>
                    <a:pt x="69769" y="17385"/>
                  </a:lnTo>
                  <a:lnTo>
                    <a:pt x="69769" y="0"/>
                  </a:lnTo>
                  <a:close/>
                </a:path>
                <a:path w="286384" h="125729">
                  <a:moveTo>
                    <a:pt x="134307" y="31292"/>
                  </a:moveTo>
                  <a:lnTo>
                    <a:pt x="108143" y="31292"/>
                  </a:lnTo>
                  <a:lnTo>
                    <a:pt x="160470" y="125172"/>
                  </a:lnTo>
                  <a:lnTo>
                    <a:pt x="188379" y="125172"/>
                  </a:lnTo>
                  <a:lnTo>
                    <a:pt x="188379" y="97356"/>
                  </a:lnTo>
                  <a:lnTo>
                    <a:pt x="167448" y="97356"/>
                  </a:lnTo>
                  <a:lnTo>
                    <a:pt x="134307" y="31292"/>
                  </a:lnTo>
                  <a:close/>
                </a:path>
                <a:path w="286384" h="125729">
                  <a:moveTo>
                    <a:pt x="247684" y="17385"/>
                  </a:moveTo>
                  <a:lnTo>
                    <a:pt x="226752" y="17385"/>
                  </a:lnTo>
                  <a:lnTo>
                    <a:pt x="226752" y="125172"/>
                  </a:lnTo>
                  <a:lnTo>
                    <a:pt x="247684" y="125172"/>
                  </a:lnTo>
                  <a:lnTo>
                    <a:pt x="247684" y="17385"/>
                  </a:lnTo>
                  <a:close/>
                </a:path>
                <a:path w="286384" h="125729">
                  <a:moveTo>
                    <a:pt x="118609" y="0"/>
                  </a:moveTo>
                  <a:lnTo>
                    <a:pt x="90700" y="0"/>
                  </a:lnTo>
                  <a:lnTo>
                    <a:pt x="90700" y="107787"/>
                  </a:lnTo>
                  <a:lnTo>
                    <a:pt x="108143" y="107787"/>
                  </a:lnTo>
                  <a:lnTo>
                    <a:pt x="108143" y="31292"/>
                  </a:lnTo>
                  <a:lnTo>
                    <a:pt x="134307" y="31292"/>
                  </a:lnTo>
                  <a:lnTo>
                    <a:pt x="118609" y="0"/>
                  </a:lnTo>
                  <a:close/>
                </a:path>
                <a:path w="286384" h="125729">
                  <a:moveTo>
                    <a:pt x="286057" y="0"/>
                  </a:moveTo>
                  <a:lnTo>
                    <a:pt x="167448" y="0"/>
                  </a:lnTo>
                  <a:lnTo>
                    <a:pt x="167448" y="97356"/>
                  </a:lnTo>
                  <a:lnTo>
                    <a:pt x="188379" y="97356"/>
                  </a:lnTo>
                  <a:lnTo>
                    <a:pt x="188379" y="17385"/>
                  </a:lnTo>
                  <a:lnTo>
                    <a:pt x="286057" y="17385"/>
                  </a:lnTo>
                  <a:lnTo>
                    <a:pt x="286057" y="0"/>
                  </a:lnTo>
                  <a:close/>
                </a:path>
              </a:pathLst>
            </a:custGeom>
            <a:solidFill>
              <a:srgbClr val="216A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655547" y="6495048"/>
            <a:ext cx="177165" cy="125730"/>
          </a:xfrm>
          <a:custGeom>
            <a:avLst/>
            <a:gdLst/>
            <a:ahLst/>
            <a:cxnLst/>
            <a:rect l="l" t="t" r="r" b="b"/>
            <a:pathLst>
              <a:path w="177165" h="125729">
                <a:moveTo>
                  <a:pt x="69388" y="0"/>
                </a:moveTo>
                <a:lnTo>
                  <a:pt x="0" y="0"/>
                </a:lnTo>
                <a:lnTo>
                  <a:pt x="0" y="125172"/>
                </a:lnTo>
                <a:lnTo>
                  <a:pt x="111022" y="125172"/>
                </a:lnTo>
                <a:lnTo>
                  <a:pt x="111022" y="107787"/>
                </a:lnTo>
                <a:lnTo>
                  <a:pt x="24286" y="107787"/>
                </a:lnTo>
                <a:lnTo>
                  <a:pt x="24286" y="73017"/>
                </a:lnTo>
                <a:lnTo>
                  <a:pt x="62449" y="73017"/>
                </a:lnTo>
                <a:lnTo>
                  <a:pt x="62449" y="52155"/>
                </a:lnTo>
                <a:lnTo>
                  <a:pt x="24286" y="52155"/>
                </a:lnTo>
                <a:lnTo>
                  <a:pt x="24286" y="17385"/>
                </a:lnTo>
                <a:lnTo>
                  <a:pt x="69388" y="17385"/>
                </a:lnTo>
                <a:lnTo>
                  <a:pt x="69388" y="0"/>
                </a:lnTo>
                <a:close/>
              </a:path>
              <a:path w="177165" h="125729">
                <a:moveTo>
                  <a:pt x="147668" y="73017"/>
                </a:moveTo>
                <a:lnTo>
                  <a:pt x="121431" y="73017"/>
                </a:lnTo>
                <a:lnTo>
                  <a:pt x="130700" y="87033"/>
                </a:lnTo>
                <a:lnTo>
                  <a:pt x="140946" y="104310"/>
                </a:lnTo>
                <a:lnTo>
                  <a:pt x="149241" y="118979"/>
                </a:lnTo>
                <a:lnTo>
                  <a:pt x="152656" y="125172"/>
                </a:lnTo>
                <a:lnTo>
                  <a:pt x="176942" y="125172"/>
                </a:lnTo>
                <a:lnTo>
                  <a:pt x="147668" y="73017"/>
                </a:lnTo>
                <a:close/>
              </a:path>
              <a:path w="177165" h="125729">
                <a:moveTo>
                  <a:pt x="124900" y="0"/>
                </a:moveTo>
                <a:lnTo>
                  <a:pt x="90205" y="0"/>
                </a:lnTo>
                <a:lnTo>
                  <a:pt x="90205" y="107787"/>
                </a:lnTo>
                <a:lnTo>
                  <a:pt x="111022" y="107787"/>
                </a:lnTo>
                <a:lnTo>
                  <a:pt x="111022" y="73017"/>
                </a:lnTo>
                <a:lnTo>
                  <a:pt x="147668" y="73017"/>
                </a:lnTo>
                <a:lnTo>
                  <a:pt x="145717" y="69540"/>
                </a:lnTo>
                <a:lnTo>
                  <a:pt x="152656" y="69540"/>
                </a:lnTo>
                <a:lnTo>
                  <a:pt x="156126" y="66062"/>
                </a:lnTo>
                <a:lnTo>
                  <a:pt x="163064" y="62585"/>
                </a:lnTo>
                <a:lnTo>
                  <a:pt x="167618" y="57261"/>
                </a:lnTo>
                <a:lnTo>
                  <a:pt x="170397" y="52155"/>
                </a:lnTo>
                <a:lnTo>
                  <a:pt x="111022" y="52155"/>
                </a:lnTo>
                <a:lnTo>
                  <a:pt x="111022" y="17385"/>
                </a:lnTo>
                <a:lnTo>
                  <a:pt x="169398" y="17385"/>
                </a:lnTo>
                <a:lnTo>
                  <a:pt x="167618" y="14233"/>
                </a:lnTo>
                <a:lnTo>
                  <a:pt x="163064" y="10430"/>
                </a:lnTo>
                <a:lnTo>
                  <a:pt x="155149" y="5866"/>
                </a:lnTo>
                <a:lnTo>
                  <a:pt x="146584" y="2607"/>
                </a:lnTo>
                <a:lnTo>
                  <a:pt x="136718" y="651"/>
                </a:lnTo>
                <a:lnTo>
                  <a:pt x="124900" y="0"/>
                </a:lnTo>
                <a:close/>
              </a:path>
              <a:path w="177165" h="125729">
                <a:moveTo>
                  <a:pt x="169398" y="17385"/>
                </a:moveTo>
                <a:lnTo>
                  <a:pt x="128370" y="17385"/>
                </a:lnTo>
                <a:lnTo>
                  <a:pt x="139483" y="18634"/>
                </a:lnTo>
                <a:lnTo>
                  <a:pt x="147018" y="22165"/>
                </a:lnTo>
                <a:lnTo>
                  <a:pt x="151301" y="27652"/>
                </a:lnTo>
                <a:lnTo>
                  <a:pt x="152656" y="34770"/>
                </a:lnTo>
                <a:lnTo>
                  <a:pt x="151301" y="43353"/>
                </a:lnTo>
                <a:lnTo>
                  <a:pt x="147018" y="48677"/>
                </a:lnTo>
                <a:lnTo>
                  <a:pt x="139483" y="51394"/>
                </a:lnTo>
                <a:lnTo>
                  <a:pt x="128370" y="52155"/>
                </a:lnTo>
                <a:lnTo>
                  <a:pt x="170397" y="52155"/>
                </a:lnTo>
                <a:lnTo>
                  <a:pt x="170811" y="51394"/>
                </a:lnTo>
                <a:lnTo>
                  <a:pt x="171569" y="48677"/>
                </a:lnTo>
                <a:lnTo>
                  <a:pt x="172822" y="44005"/>
                </a:lnTo>
                <a:lnTo>
                  <a:pt x="173473" y="34770"/>
                </a:lnTo>
                <a:lnTo>
                  <a:pt x="172872" y="27652"/>
                </a:lnTo>
                <a:lnTo>
                  <a:pt x="172822" y="27055"/>
                </a:lnTo>
                <a:lnTo>
                  <a:pt x="170870" y="19992"/>
                </a:lnTo>
                <a:lnTo>
                  <a:pt x="16939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13455" y="6495048"/>
            <a:ext cx="178435" cy="125730"/>
          </a:xfrm>
          <a:custGeom>
            <a:avLst/>
            <a:gdLst/>
            <a:ahLst/>
            <a:cxnLst/>
            <a:rect l="l" t="t" r="r" b="b"/>
            <a:pathLst>
              <a:path w="178434" h="125729">
                <a:moveTo>
                  <a:pt x="69968" y="0"/>
                </a:moveTo>
                <a:lnTo>
                  <a:pt x="0" y="0"/>
                </a:lnTo>
                <a:lnTo>
                  <a:pt x="0" y="125172"/>
                </a:lnTo>
                <a:lnTo>
                  <a:pt x="111949" y="125172"/>
                </a:lnTo>
                <a:lnTo>
                  <a:pt x="111949" y="107787"/>
                </a:lnTo>
                <a:lnTo>
                  <a:pt x="20990" y="107787"/>
                </a:lnTo>
                <a:lnTo>
                  <a:pt x="20990" y="73017"/>
                </a:lnTo>
                <a:lnTo>
                  <a:pt x="59472" y="73017"/>
                </a:lnTo>
                <a:lnTo>
                  <a:pt x="59472" y="52155"/>
                </a:lnTo>
                <a:lnTo>
                  <a:pt x="20990" y="52155"/>
                </a:lnTo>
                <a:lnTo>
                  <a:pt x="20990" y="17385"/>
                </a:lnTo>
                <a:lnTo>
                  <a:pt x="69968" y="17385"/>
                </a:lnTo>
                <a:lnTo>
                  <a:pt x="69968" y="0"/>
                </a:lnTo>
                <a:close/>
              </a:path>
              <a:path w="178434" h="125729">
                <a:moveTo>
                  <a:pt x="145621" y="73017"/>
                </a:moveTo>
                <a:lnTo>
                  <a:pt x="122444" y="73017"/>
                </a:lnTo>
                <a:lnTo>
                  <a:pt x="131791" y="87033"/>
                </a:lnTo>
                <a:lnTo>
                  <a:pt x="142123" y="104310"/>
                </a:lnTo>
                <a:lnTo>
                  <a:pt x="150486" y="118979"/>
                </a:lnTo>
                <a:lnTo>
                  <a:pt x="153930" y="125172"/>
                </a:lnTo>
                <a:lnTo>
                  <a:pt x="178418" y="125172"/>
                </a:lnTo>
                <a:lnTo>
                  <a:pt x="145621" y="73017"/>
                </a:lnTo>
                <a:close/>
              </a:path>
              <a:path w="178434" h="125729">
                <a:moveTo>
                  <a:pt x="125942" y="0"/>
                </a:moveTo>
                <a:lnTo>
                  <a:pt x="87459" y="0"/>
                </a:lnTo>
                <a:lnTo>
                  <a:pt x="87459" y="107787"/>
                </a:lnTo>
                <a:lnTo>
                  <a:pt x="111949" y="107787"/>
                </a:lnTo>
                <a:lnTo>
                  <a:pt x="111949" y="73017"/>
                </a:lnTo>
                <a:lnTo>
                  <a:pt x="145621" y="73017"/>
                </a:lnTo>
                <a:lnTo>
                  <a:pt x="143435" y="69540"/>
                </a:lnTo>
                <a:lnTo>
                  <a:pt x="150431" y="69540"/>
                </a:lnTo>
                <a:lnTo>
                  <a:pt x="157427" y="66062"/>
                </a:lnTo>
                <a:lnTo>
                  <a:pt x="160926" y="62585"/>
                </a:lnTo>
                <a:lnTo>
                  <a:pt x="166064" y="57261"/>
                </a:lnTo>
                <a:lnTo>
                  <a:pt x="169894" y="52155"/>
                </a:lnTo>
                <a:lnTo>
                  <a:pt x="111949" y="52155"/>
                </a:lnTo>
                <a:lnTo>
                  <a:pt x="111949" y="17385"/>
                </a:lnTo>
                <a:lnTo>
                  <a:pt x="168517" y="17385"/>
                </a:lnTo>
                <a:lnTo>
                  <a:pt x="166064" y="14233"/>
                </a:lnTo>
                <a:lnTo>
                  <a:pt x="160926" y="10430"/>
                </a:lnTo>
                <a:lnTo>
                  <a:pt x="154968" y="5866"/>
                </a:lnTo>
                <a:lnTo>
                  <a:pt x="147370" y="2607"/>
                </a:lnTo>
                <a:lnTo>
                  <a:pt x="137804" y="651"/>
                </a:lnTo>
                <a:lnTo>
                  <a:pt x="125942" y="0"/>
                </a:lnTo>
                <a:close/>
              </a:path>
              <a:path w="178434" h="125729">
                <a:moveTo>
                  <a:pt x="168517" y="17385"/>
                </a:moveTo>
                <a:lnTo>
                  <a:pt x="129440" y="17385"/>
                </a:lnTo>
                <a:lnTo>
                  <a:pt x="140100" y="18634"/>
                </a:lnTo>
                <a:lnTo>
                  <a:pt x="146495" y="22165"/>
                </a:lnTo>
                <a:lnTo>
                  <a:pt x="149611" y="27652"/>
                </a:lnTo>
                <a:lnTo>
                  <a:pt x="150431" y="34770"/>
                </a:lnTo>
                <a:lnTo>
                  <a:pt x="149611" y="43353"/>
                </a:lnTo>
                <a:lnTo>
                  <a:pt x="146495" y="48677"/>
                </a:lnTo>
                <a:lnTo>
                  <a:pt x="140100" y="51394"/>
                </a:lnTo>
                <a:lnTo>
                  <a:pt x="129440" y="52155"/>
                </a:lnTo>
                <a:lnTo>
                  <a:pt x="169894" y="52155"/>
                </a:lnTo>
                <a:lnTo>
                  <a:pt x="170465" y="51394"/>
                </a:lnTo>
                <a:lnTo>
                  <a:pt x="171682" y="48677"/>
                </a:lnTo>
                <a:lnTo>
                  <a:pt x="173717" y="44005"/>
                </a:lnTo>
                <a:lnTo>
                  <a:pt x="174919" y="34770"/>
                </a:lnTo>
                <a:lnTo>
                  <a:pt x="173810" y="27652"/>
                </a:lnTo>
                <a:lnTo>
                  <a:pt x="173717" y="27055"/>
                </a:lnTo>
                <a:lnTo>
                  <a:pt x="170546" y="19992"/>
                </a:lnTo>
                <a:lnTo>
                  <a:pt x="168517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56752" y="6495048"/>
            <a:ext cx="86995" cy="125730"/>
          </a:xfrm>
          <a:custGeom>
            <a:avLst/>
            <a:gdLst/>
            <a:ahLst/>
            <a:cxnLst/>
            <a:rect l="l" t="t" r="r" b="b"/>
            <a:pathLst>
              <a:path w="86995" h="125729">
                <a:moveTo>
                  <a:pt x="38279" y="0"/>
                </a:moveTo>
                <a:lnTo>
                  <a:pt x="0" y="0"/>
                </a:lnTo>
                <a:lnTo>
                  <a:pt x="0" y="125172"/>
                </a:lnTo>
                <a:lnTo>
                  <a:pt x="24359" y="125172"/>
                </a:lnTo>
                <a:lnTo>
                  <a:pt x="24359" y="73017"/>
                </a:lnTo>
                <a:lnTo>
                  <a:pt x="38279" y="73017"/>
                </a:lnTo>
                <a:lnTo>
                  <a:pt x="50077" y="72365"/>
                </a:lnTo>
                <a:lnTo>
                  <a:pt x="59593" y="70409"/>
                </a:lnTo>
                <a:lnTo>
                  <a:pt x="67151" y="67149"/>
                </a:lnTo>
                <a:lnTo>
                  <a:pt x="73078" y="62585"/>
                </a:lnTo>
                <a:lnTo>
                  <a:pt x="78189" y="58783"/>
                </a:lnTo>
                <a:lnTo>
                  <a:pt x="80628" y="55632"/>
                </a:lnTo>
                <a:lnTo>
                  <a:pt x="24359" y="55632"/>
                </a:lnTo>
                <a:lnTo>
                  <a:pt x="24359" y="17385"/>
                </a:lnTo>
                <a:lnTo>
                  <a:pt x="80438" y="17385"/>
                </a:lnTo>
                <a:lnTo>
                  <a:pt x="78189" y="14287"/>
                </a:lnTo>
                <a:lnTo>
                  <a:pt x="73078" y="10430"/>
                </a:lnTo>
                <a:lnTo>
                  <a:pt x="67151" y="5866"/>
                </a:lnTo>
                <a:lnTo>
                  <a:pt x="59593" y="2607"/>
                </a:lnTo>
                <a:lnTo>
                  <a:pt x="50077" y="651"/>
                </a:lnTo>
                <a:lnTo>
                  <a:pt x="38279" y="0"/>
                </a:lnTo>
                <a:close/>
              </a:path>
              <a:path w="86995" h="125729">
                <a:moveTo>
                  <a:pt x="80438" y="17385"/>
                </a:moveTo>
                <a:lnTo>
                  <a:pt x="41758" y="17385"/>
                </a:lnTo>
                <a:lnTo>
                  <a:pt x="52361" y="18688"/>
                </a:lnTo>
                <a:lnTo>
                  <a:pt x="58722" y="22600"/>
                </a:lnTo>
                <a:lnTo>
                  <a:pt x="61822" y="29119"/>
                </a:lnTo>
                <a:lnTo>
                  <a:pt x="62637" y="38247"/>
                </a:lnTo>
                <a:lnTo>
                  <a:pt x="61332" y="45364"/>
                </a:lnTo>
                <a:lnTo>
                  <a:pt x="57417" y="50851"/>
                </a:lnTo>
                <a:lnTo>
                  <a:pt x="50893" y="54382"/>
                </a:lnTo>
                <a:lnTo>
                  <a:pt x="41758" y="55632"/>
                </a:lnTo>
                <a:lnTo>
                  <a:pt x="80628" y="55632"/>
                </a:lnTo>
                <a:lnTo>
                  <a:pt x="82647" y="53024"/>
                </a:lnTo>
                <a:lnTo>
                  <a:pt x="85801" y="45961"/>
                </a:lnTo>
                <a:lnTo>
                  <a:pt x="86997" y="38247"/>
                </a:lnTo>
                <a:lnTo>
                  <a:pt x="85874" y="29119"/>
                </a:lnTo>
                <a:lnTo>
                  <a:pt x="85801" y="28522"/>
                </a:lnTo>
                <a:lnTo>
                  <a:pt x="82647" y="20426"/>
                </a:lnTo>
                <a:lnTo>
                  <a:pt x="80438" y="17385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19086" y="6492101"/>
            <a:ext cx="81280" cy="128270"/>
          </a:xfrm>
          <a:custGeom>
            <a:avLst/>
            <a:gdLst/>
            <a:ahLst/>
            <a:cxnLst/>
            <a:rect l="l" t="t" r="r" b="b"/>
            <a:pathLst>
              <a:path w="81279" h="128270">
                <a:moveTo>
                  <a:pt x="0" y="103879"/>
                </a:moveTo>
                <a:lnTo>
                  <a:pt x="0" y="121193"/>
                </a:lnTo>
                <a:lnTo>
                  <a:pt x="6446" y="125197"/>
                </a:lnTo>
                <a:lnTo>
                  <a:pt x="14545" y="127253"/>
                </a:lnTo>
                <a:lnTo>
                  <a:pt x="24556" y="128118"/>
                </a:lnTo>
                <a:lnTo>
                  <a:pt x="31734" y="128118"/>
                </a:lnTo>
                <a:lnTo>
                  <a:pt x="53912" y="125197"/>
                </a:lnTo>
                <a:lnTo>
                  <a:pt x="54217" y="125197"/>
                </a:lnTo>
                <a:lnTo>
                  <a:pt x="69639" y="117297"/>
                </a:lnTo>
                <a:lnTo>
                  <a:pt x="74735" y="110804"/>
                </a:lnTo>
                <a:lnTo>
                  <a:pt x="35260" y="110804"/>
                </a:lnTo>
                <a:lnTo>
                  <a:pt x="24792" y="110209"/>
                </a:lnTo>
                <a:lnTo>
                  <a:pt x="14986" y="108641"/>
                </a:lnTo>
                <a:lnTo>
                  <a:pt x="6501" y="106422"/>
                </a:lnTo>
                <a:lnTo>
                  <a:pt x="0" y="103879"/>
                </a:lnTo>
                <a:close/>
              </a:path>
              <a:path w="81279" h="128270">
                <a:moveTo>
                  <a:pt x="45839" y="0"/>
                </a:moveTo>
                <a:lnTo>
                  <a:pt x="26776" y="3029"/>
                </a:lnTo>
                <a:lnTo>
                  <a:pt x="12341" y="11253"/>
                </a:lnTo>
                <a:lnTo>
                  <a:pt x="3195" y="23373"/>
                </a:lnTo>
                <a:lnTo>
                  <a:pt x="0" y="38089"/>
                </a:lnTo>
                <a:lnTo>
                  <a:pt x="2534" y="49830"/>
                </a:lnTo>
                <a:lnTo>
                  <a:pt x="9696" y="59298"/>
                </a:lnTo>
                <a:lnTo>
                  <a:pt x="20825" y="66818"/>
                </a:lnTo>
                <a:lnTo>
                  <a:pt x="46554" y="77423"/>
                </a:lnTo>
                <a:lnTo>
                  <a:pt x="54212" y="81805"/>
                </a:lnTo>
                <a:lnTo>
                  <a:pt x="58565" y="86837"/>
                </a:lnTo>
                <a:lnTo>
                  <a:pt x="59942" y="93492"/>
                </a:lnTo>
                <a:lnTo>
                  <a:pt x="58069" y="100579"/>
                </a:lnTo>
                <a:lnTo>
                  <a:pt x="52890" y="106043"/>
                </a:lnTo>
                <a:lnTo>
                  <a:pt x="45067" y="109560"/>
                </a:lnTo>
                <a:lnTo>
                  <a:pt x="35260" y="110804"/>
                </a:lnTo>
                <a:lnTo>
                  <a:pt x="74735" y="110804"/>
                </a:lnTo>
                <a:lnTo>
                  <a:pt x="78344" y="106206"/>
                </a:lnTo>
                <a:lnTo>
                  <a:pt x="81099" y="93492"/>
                </a:lnTo>
                <a:lnTo>
                  <a:pt x="79116" y="79749"/>
                </a:lnTo>
                <a:lnTo>
                  <a:pt x="73165" y="69253"/>
                </a:lnTo>
                <a:lnTo>
                  <a:pt x="63248" y="61354"/>
                </a:lnTo>
                <a:lnTo>
                  <a:pt x="49364" y="55402"/>
                </a:lnTo>
                <a:lnTo>
                  <a:pt x="37519" y="50695"/>
                </a:lnTo>
                <a:lnTo>
                  <a:pt x="28649" y="46313"/>
                </a:lnTo>
                <a:lnTo>
                  <a:pt x="23085" y="41281"/>
                </a:lnTo>
                <a:lnTo>
                  <a:pt x="21156" y="34626"/>
                </a:lnTo>
                <a:lnTo>
                  <a:pt x="23030" y="28999"/>
                </a:lnTo>
                <a:lnTo>
                  <a:pt x="28208" y="23373"/>
                </a:lnTo>
                <a:lnTo>
                  <a:pt x="36032" y="19045"/>
                </a:lnTo>
                <a:lnTo>
                  <a:pt x="45839" y="17313"/>
                </a:lnTo>
                <a:lnTo>
                  <a:pt x="74047" y="17313"/>
                </a:lnTo>
                <a:lnTo>
                  <a:pt x="74047" y="6925"/>
                </a:lnTo>
                <a:lnTo>
                  <a:pt x="68152" y="4382"/>
                </a:lnTo>
                <a:lnTo>
                  <a:pt x="61265" y="2164"/>
                </a:lnTo>
                <a:lnTo>
                  <a:pt x="53717" y="595"/>
                </a:lnTo>
                <a:lnTo>
                  <a:pt x="45839" y="0"/>
                </a:lnTo>
                <a:close/>
              </a:path>
              <a:path w="81279" h="128270">
                <a:moveTo>
                  <a:pt x="74047" y="17313"/>
                </a:moveTo>
                <a:lnTo>
                  <a:pt x="45839" y="17313"/>
                </a:lnTo>
                <a:lnTo>
                  <a:pt x="53717" y="17908"/>
                </a:lnTo>
                <a:lnTo>
                  <a:pt x="61265" y="19477"/>
                </a:lnTo>
                <a:lnTo>
                  <a:pt x="68152" y="21696"/>
                </a:lnTo>
                <a:lnTo>
                  <a:pt x="74047" y="24239"/>
                </a:lnTo>
                <a:lnTo>
                  <a:pt x="74047" y="17313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05141" y="657162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8310" y="0"/>
                </a:moveTo>
                <a:lnTo>
                  <a:pt x="17915" y="2429"/>
                </a:lnTo>
                <a:lnTo>
                  <a:pt x="8847" y="8835"/>
                </a:lnTo>
                <a:lnTo>
                  <a:pt x="2432" y="17892"/>
                </a:lnTo>
                <a:lnTo>
                  <a:pt x="0" y="28274"/>
                </a:lnTo>
                <a:lnTo>
                  <a:pt x="2432" y="38103"/>
                </a:lnTo>
                <a:lnTo>
                  <a:pt x="8847" y="45945"/>
                </a:lnTo>
                <a:lnTo>
                  <a:pt x="17915" y="51136"/>
                </a:lnTo>
                <a:lnTo>
                  <a:pt x="28310" y="53013"/>
                </a:lnTo>
                <a:lnTo>
                  <a:pt x="38153" y="51136"/>
                </a:lnTo>
                <a:lnTo>
                  <a:pt x="40657" y="49480"/>
                </a:lnTo>
                <a:lnTo>
                  <a:pt x="28310" y="49480"/>
                </a:lnTo>
                <a:lnTo>
                  <a:pt x="19021" y="47658"/>
                </a:lnTo>
                <a:lnTo>
                  <a:pt x="12385" y="42853"/>
                </a:lnTo>
                <a:lnTo>
                  <a:pt x="8404" y="36060"/>
                </a:lnTo>
                <a:lnTo>
                  <a:pt x="7077" y="28274"/>
                </a:lnTo>
                <a:lnTo>
                  <a:pt x="8404" y="18996"/>
                </a:lnTo>
                <a:lnTo>
                  <a:pt x="12385" y="12370"/>
                </a:lnTo>
                <a:lnTo>
                  <a:pt x="19021" y="8394"/>
                </a:lnTo>
                <a:lnTo>
                  <a:pt x="28310" y="7068"/>
                </a:lnTo>
                <a:lnTo>
                  <a:pt x="43839" y="7068"/>
                </a:lnTo>
                <a:lnTo>
                  <a:pt x="38153" y="2429"/>
                </a:lnTo>
                <a:lnTo>
                  <a:pt x="28310" y="0"/>
                </a:lnTo>
                <a:close/>
              </a:path>
              <a:path w="53340" h="53340">
                <a:moveTo>
                  <a:pt x="43839" y="7068"/>
                </a:moveTo>
                <a:lnTo>
                  <a:pt x="28310" y="7068"/>
                </a:lnTo>
                <a:lnTo>
                  <a:pt x="36107" y="8394"/>
                </a:lnTo>
                <a:lnTo>
                  <a:pt x="42908" y="12370"/>
                </a:lnTo>
                <a:lnTo>
                  <a:pt x="47719" y="18996"/>
                </a:lnTo>
                <a:lnTo>
                  <a:pt x="49543" y="28274"/>
                </a:lnTo>
                <a:lnTo>
                  <a:pt x="47719" y="36060"/>
                </a:lnTo>
                <a:lnTo>
                  <a:pt x="42908" y="42853"/>
                </a:lnTo>
                <a:lnTo>
                  <a:pt x="36107" y="47658"/>
                </a:lnTo>
                <a:lnTo>
                  <a:pt x="28310" y="49480"/>
                </a:lnTo>
                <a:lnTo>
                  <a:pt x="40657" y="49480"/>
                </a:lnTo>
                <a:lnTo>
                  <a:pt x="46005" y="45945"/>
                </a:lnTo>
                <a:lnTo>
                  <a:pt x="51203" y="38103"/>
                </a:lnTo>
                <a:lnTo>
                  <a:pt x="53083" y="28274"/>
                </a:lnTo>
                <a:lnTo>
                  <a:pt x="51203" y="17892"/>
                </a:lnTo>
                <a:lnTo>
                  <a:pt x="46005" y="8835"/>
                </a:lnTo>
                <a:lnTo>
                  <a:pt x="43839" y="7068"/>
                </a:lnTo>
                <a:close/>
              </a:path>
              <a:path w="53340" h="53340">
                <a:moveTo>
                  <a:pt x="38928" y="14137"/>
                </a:moveTo>
                <a:lnTo>
                  <a:pt x="17694" y="14137"/>
                </a:lnTo>
                <a:lnTo>
                  <a:pt x="17694" y="42411"/>
                </a:lnTo>
                <a:lnTo>
                  <a:pt x="21233" y="42411"/>
                </a:lnTo>
                <a:lnTo>
                  <a:pt x="21233" y="28274"/>
                </a:lnTo>
                <a:lnTo>
                  <a:pt x="35388" y="28274"/>
                </a:lnTo>
                <a:lnTo>
                  <a:pt x="38928" y="24739"/>
                </a:lnTo>
                <a:lnTo>
                  <a:pt x="21233" y="24739"/>
                </a:lnTo>
                <a:lnTo>
                  <a:pt x="21233" y="17672"/>
                </a:lnTo>
                <a:lnTo>
                  <a:pt x="38928" y="17672"/>
                </a:lnTo>
                <a:lnTo>
                  <a:pt x="38928" y="14137"/>
                </a:lnTo>
                <a:close/>
              </a:path>
              <a:path w="53340" h="53340">
                <a:moveTo>
                  <a:pt x="31850" y="28274"/>
                </a:moveTo>
                <a:lnTo>
                  <a:pt x="28310" y="28274"/>
                </a:lnTo>
                <a:lnTo>
                  <a:pt x="35388" y="42411"/>
                </a:lnTo>
                <a:lnTo>
                  <a:pt x="38928" y="42411"/>
                </a:lnTo>
                <a:lnTo>
                  <a:pt x="31850" y="28274"/>
                </a:lnTo>
                <a:close/>
              </a:path>
              <a:path w="53340" h="53340">
                <a:moveTo>
                  <a:pt x="38928" y="17672"/>
                </a:moveTo>
                <a:lnTo>
                  <a:pt x="35388" y="17672"/>
                </a:lnTo>
                <a:lnTo>
                  <a:pt x="35388" y="24739"/>
                </a:lnTo>
                <a:lnTo>
                  <a:pt x="38928" y="24739"/>
                </a:lnTo>
                <a:lnTo>
                  <a:pt x="38928" y="17672"/>
                </a:lnTo>
                <a:close/>
              </a:path>
            </a:pathLst>
          </a:custGeom>
          <a:solidFill>
            <a:srgbClr val="216A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5940" y="6492747"/>
            <a:ext cx="503491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©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2018,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The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Permanente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Medical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Group,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Inc.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All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rights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reserved.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Family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Violence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Prevention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Program.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0604" rIns="0" bIns="0" rtlCol="0" vert="horz">
            <a:spAutoFit/>
          </a:bodyPr>
          <a:lstStyle/>
          <a:p>
            <a:pPr marL="21971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F4D7B"/>
                </a:solidFill>
              </a:rPr>
              <a:t>Futures</a:t>
            </a:r>
            <a:r>
              <a:rPr dirty="0" sz="3200" spc="-50">
                <a:solidFill>
                  <a:srgbClr val="0F4D7B"/>
                </a:solidFill>
              </a:rPr>
              <a:t> </a:t>
            </a:r>
            <a:r>
              <a:rPr dirty="0" sz="3200">
                <a:solidFill>
                  <a:srgbClr val="0F4D7B"/>
                </a:solidFill>
              </a:rPr>
              <a:t>Without</a:t>
            </a:r>
            <a:r>
              <a:rPr dirty="0" sz="3200" spc="-45">
                <a:solidFill>
                  <a:srgbClr val="0F4D7B"/>
                </a:solidFill>
              </a:rPr>
              <a:t> </a:t>
            </a:r>
            <a:r>
              <a:rPr dirty="0" sz="3200">
                <a:solidFill>
                  <a:srgbClr val="0F4D7B"/>
                </a:solidFill>
              </a:rPr>
              <a:t>Violence</a:t>
            </a:r>
            <a:r>
              <a:rPr dirty="0" sz="3200" spc="-45">
                <a:solidFill>
                  <a:srgbClr val="0F4D7B"/>
                </a:solidFill>
              </a:rPr>
              <a:t> </a:t>
            </a:r>
            <a:r>
              <a:rPr dirty="0" sz="3200">
                <a:solidFill>
                  <a:srgbClr val="0F4D7B"/>
                </a:solidFill>
              </a:rPr>
              <a:t>IPV</a:t>
            </a:r>
            <a:r>
              <a:rPr dirty="0" sz="3200" spc="-45">
                <a:solidFill>
                  <a:srgbClr val="0F4D7B"/>
                </a:solidFill>
              </a:rPr>
              <a:t> </a:t>
            </a:r>
            <a:r>
              <a:rPr dirty="0" sz="3200">
                <a:solidFill>
                  <a:srgbClr val="0F4D7B"/>
                </a:solidFill>
              </a:rPr>
              <a:t>Virtual</a:t>
            </a:r>
            <a:r>
              <a:rPr dirty="0" sz="3200" spc="-50">
                <a:solidFill>
                  <a:srgbClr val="0F4D7B"/>
                </a:solidFill>
              </a:rPr>
              <a:t> </a:t>
            </a:r>
            <a:r>
              <a:rPr dirty="0" sz="3200" spc="-10">
                <a:solidFill>
                  <a:srgbClr val="0F4D7B"/>
                </a:solidFill>
              </a:rPr>
              <a:t>Toolkit</a:t>
            </a:r>
            <a:endParaRPr sz="3200"/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300" y="1737123"/>
            <a:ext cx="4252446" cy="341828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88116" y="1575835"/>
            <a:ext cx="4655883" cy="361437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458837" y="5620003"/>
            <a:ext cx="2018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800000"/>
                </a:solidFill>
                <a:latin typeface="Arial Narrow"/>
                <a:cs typeface="Arial Narrow"/>
              </a:rPr>
              <a:t>IPVHealthPartners.org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1755775"/>
          </a:xfrm>
          <a:custGeom>
            <a:avLst/>
            <a:gdLst/>
            <a:ahLst/>
            <a:cxnLst/>
            <a:rect l="l" t="t" r="r" b="b"/>
            <a:pathLst>
              <a:path w="9144000" h="1755775">
                <a:moveTo>
                  <a:pt x="9143998" y="0"/>
                </a:moveTo>
                <a:lnTo>
                  <a:pt x="0" y="0"/>
                </a:lnTo>
                <a:lnTo>
                  <a:pt x="0" y="1755647"/>
                </a:lnTo>
                <a:lnTo>
                  <a:pt x="9143998" y="1755647"/>
                </a:lnTo>
                <a:lnTo>
                  <a:pt x="91439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0379" rIns="0" bIns="0" rtlCol="0" vert="horz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dirty="0"/>
              <a:t>DV</a:t>
            </a:r>
            <a:r>
              <a:rPr dirty="0" spc="-45"/>
              <a:t> </a:t>
            </a:r>
            <a:r>
              <a:rPr dirty="0"/>
              <a:t>Interventions</a:t>
            </a:r>
            <a:r>
              <a:rPr dirty="0" spc="-45"/>
              <a:t> </a:t>
            </a:r>
            <a:r>
              <a:rPr dirty="0"/>
              <a:t>that</a:t>
            </a:r>
            <a:r>
              <a:rPr dirty="0" spc="-45"/>
              <a:t> </a:t>
            </a:r>
            <a:r>
              <a:rPr dirty="0"/>
              <a:t>use</a:t>
            </a:r>
            <a:r>
              <a:rPr dirty="0" spc="-45"/>
              <a:t> </a:t>
            </a:r>
            <a:r>
              <a:rPr dirty="0"/>
              <a:t>new</a:t>
            </a:r>
            <a:r>
              <a:rPr dirty="0" spc="-40"/>
              <a:t> </a:t>
            </a:r>
            <a:r>
              <a:rPr dirty="0"/>
              <a:t>technology</a:t>
            </a:r>
            <a:r>
              <a:rPr dirty="0" spc="-45"/>
              <a:t> </a:t>
            </a:r>
            <a:r>
              <a:rPr dirty="0" spc="-50"/>
              <a:t>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0033" y="2334259"/>
            <a:ext cx="12649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 Narrow"/>
                <a:cs typeface="Arial Narrow"/>
              </a:rPr>
              <a:t>myPlan</a:t>
            </a:r>
            <a:r>
              <a:rPr dirty="0" sz="2400" spc="-30" b="1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–</a:t>
            </a:r>
            <a:r>
              <a:rPr dirty="0" sz="2400" spc="-25">
                <a:latin typeface="Arial Narrow"/>
                <a:cs typeface="Arial Narrow"/>
              </a:rPr>
              <a:t> </a:t>
            </a:r>
            <a:r>
              <a:rPr dirty="0" sz="2400" spc="-50">
                <a:latin typeface="Arial Narrow"/>
                <a:cs typeface="Arial Narrow"/>
              </a:rPr>
              <a:t>I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7770" y="2283459"/>
            <a:ext cx="53733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 Narrow"/>
                <a:cs typeface="Arial Narrow"/>
              </a:rPr>
              <a:t>-</a:t>
            </a:r>
            <a:r>
              <a:rPr dirty="0" sz="2400" spc="-30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Interactive</a:t>
            </a:r>
            <a:r>
              <a:rPr dirty="0" sz="2800" spc="-3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Decision</a:t>
            </a:r>
            <a:r>
              <a:rPr dirty="0" sz="2800" spc="-3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Aid</a:t>
            </a:r>
            <a:r>
              <a:rPr dirty="0" sz="2800" spc="-30" b="1">
                <a:latin typeface="Arial Narrow"/>
                <a:cs typeface="Arial Narrow"/>
              </a:rPr>
              <a:t> </a:t>
            </a:r>
            <a:r>
              <a:rPr dirty="0" sz="2800" b="1">
                <a:latin typeface="Arial Narrow"/>
                <a:cs typeface="Arial Narrow"/>
              </a:rPr>
              <a:t>for</a:t>
            </a:r>
            <a:r>
              <a:rPr dirty="0" sz="2800" spc="-35" b="1">
                <a:latin typeface="Arial Narrow"/>
                <a:cs typeface="Arial Narrow"/>
              </a:rPr>
              <a:t> </a:t>
            </a:r>
            <a:r>
              <a:rPr dirty="0" sz="2800" spc="-10" b="1">
                <a:latin typeface="Arial Narrow"/>
                <a:cs typeface="Arial Narrow"/>
              </a:rPr>
              <a:t>Survivors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663" y="3349244"/>
            <a:ext cx="7727950" cy="23971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5600" marR="5080" indent="-342900">
              <a:lnSpc>
                <a:spcPct val="100800"/>
              </a:lnSpc>
              <a:spcBef>
                <a:spcPts val="75"/>
              </a:spcBef>
              <a:buSzPct val="150000"/>
              <a:buFont typeface="Arial"/>
              <a:buChar char="■"/>
              <a:tabLst>
                <a:tab pos="355600" algn="l"/>
              </a:tabLst>
            </a:pPr>
            <a:r>
              <a:rPr dirty="0" sz="2400">
                <a:latin typeface="Arial Narrow"/>
                <a:cs typeface="Arial Narrow"/>
              </a:rPr>
              <a:t>Responding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to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intimate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partner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violence: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Healthcare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providers' </a:t>
            </a:r>
            <a:r>
              <a:rPr dirty="0" sz="2400">
                <a:latin typeface="Arial Narrow"/>
                <a:cs typeface="Arial Narrow"/>
              </a:rPr>
              <a:t>current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practices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and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views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on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integrating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safety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decision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aid </a:t>
            </a:r>
            <a:r>
              <a:rPr dirty="0" sz="2400">
                <a:latin typeface="Arial Narrow"/>
                <a:cs typeface="Arial Narrow"/>
              </a:rPr>
              <a:t>into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primary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care</a:t>
            </a:r>
            <a:r>
              <a:rPr dirty="0" sz="2400" spc="-3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settings.</a:t>
            </a:r>
            <a:r>
              <a:rPr dirty="0" sz="2400" spc="-40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Research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in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Nursing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and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Health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(2018).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470"/>
              </a:spcBef>
              <a:buFont typeface="Arial"/>
              <a:buChar char="■"/>
            </a:pPr>
            <a:endParaRPr sz="2400">
              <a:latin typeface="Arial Narrow"/>
              <a:cs typeface="Arial Narrow"/>
            </a:endParaRPr>
          </a:p>
          <a:p>
            <a:pPr marL="355600" marR="88900" indent="-342900">
              <a:lnSpc>
                <a:spcPct val="100000"/>
              </a:lnSpc>
              <a:buSzPct val="150000"/>
              <a:buFont typeface="Arial"/>
              <a:buChar char="■"/>
              <a:tabLst>
                <a:tab pos="355600" algn="l"/>
              </a:tabLst>
            </a:pP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Longitudinal</a:t>
            </a:r>
            <a:r>
              <a:rPr dirty="0" sz="2400" spc="-5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Impact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of</a:t>
            </a:r>
            <a:r>
              <a:rPr dirty="0" sz="2400" spc="-5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an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Internet</a:t>
            </a:r>
            <a:r>
              <a:rPr dirty="0" sz="2400" spc="-5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Safety</a:t>
            </a:r>
            <a:r>
              <a:rPr dirty="0" sz="2400" spc="-4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Decision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Aid</a:t>
            </a:r>
            <a:r>
              <a:rPr dirty="0" sz="2400" spc="-50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for </a:t>
            </a:r>
            <a:r>
              <a:rPr dirty="0" sz="2400">
                <a:latin typeface="Arial Narrow"/>
                <a:cs typeface="Arial Narrow"/>
              </a:rPr>
              <a:t>Abused</a:t>
            </a:r>
            <a:r>
              <a:rPr dirty="0" sz="2400" spc="-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Women.</a:t>
            </a:r>
            <a:r>
              <a:rPr dirty="0" sz="2400" spc="-55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American</a:t>
            </a:r>
            <a:r>
              <a:rPr dirty="0" sz="2400" spc="-6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Journal</a:t>
            </a:r>
            <a:r>
              <a:rPr dirty="0" sz="2400" spc="-6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of</a:t>
            </a:r>
            <a:r>
              <a:rPr dirty="0" sz="2400" spc="-6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Preventive</a:t>
            </a:r>
            <a:r>
              <a:rPr dirty="0" sz="2400" spc="-6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Medicine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spc="-10">
                <a:latin typeface="Arial Narrow"/>
                <a:cs typeface="Arial Narrow"/>
              </a:rPr>
              <a:t>(2017)</a:t>
            </a:r>
            <a:endParaRPr sz="2400">
              <a:latin typeface="Arial Narrow"/>
              <a:cs typeface="Arial Narrow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624" y="1955800"/>
            <a:ext cx="3031554" cy="115887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3980"/>
          </a:xfrm>
          <a:custGeom>
            <a:avLst/>
            <a:gdLst/>
            <a:ahLst/>
            <a:cxnLst/>
            <a:rect l="l" t="t" r="r" b="b"/>
            <a:pathLst>
              <a:path w="9144000" h="93980">
                <a:moveTo>
                  <a:pt x="0" y="93518"/>
                </a:moveTo>
                <a:lnTo>
                  <a:pt x="9144000" y="93518"/>
                </a:lnTo>
                <a:lnTo>
                  <a:pt x="9144000" y="0"/>
                </a:lnTo>
                <a:lnTo>
                  <a:pt x="0" y="0"/>
                </a:lnTo>
                <a:lnTo>
                  <a:pt x="0" y="93518"/>
                </a:lnTo>
                <a:close/>
              </a:path>
            </a:pathLst>
          </a:custGeom>
          <a:solidFill>
            <a:srgbClr val="156D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6513633"/>
            <a:ext cx="500951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©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2018,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The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Permanente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Medical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Group,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Inc.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All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rights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reserved.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Family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Violence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Prevention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Program.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93517"/>
            <a:ext cx="9144000" cy="6764655"/>
            <a:chOff x="0" y="93517"/>
            <a:chExt cx="9144000" cy="6764655"/>
          </a:xfrm>
        </p:grpSpPr>
        <p:sp>
          <p:nvSpPr>
            <p:cNvPr id="5" name="object 5"/>
            <p:cNvSpPr/>
            <p:nvPr/>
          </p:nvSpPr>
          <p:spPr>
            <a:xfrm>
              <a:off x="1" y="93517"/>
              <a:ext cx="9144000" cy="1130935"/>
            </a:xfrm>
            <a:custGeom>
              <a:avLst/>
              <a:gdLst/>
              <a:ahLst/>
              <a:cxnLst/>
              <a:rect l="l" t="t" r="r" b="b"/>
              <a:pathLst>
                <a:path w="9144000" h="1130935">
                  <a:moveTo>
                    <a:pt x="9144000" y="0"/>
                  </a:moveTo>
                  <a:lnTo>
                    <a:pt x="0" y="0"/>
                  </a:lnTo>
                  <a:lnTo>
                    <a:pt x="0" y="1130564"/>
                  </a:lnTo>
                  <a:lnTo>
                    <a:pt x="9144000" y="11305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236517"/>
              <a:ext cx="9144000" cy="5621655"/>
            </a:xfrm>
            <a:custGeom>
              <a:avLst/>
              <a:gdLst/>
              <a:ahLst/>
              <a:cxnLst/>
              <a:rect l="l" t="t" r="r" b="b"/>
              <a:pathLst>
                <a:path w="9144000" h="5621655">
                  <a:moveTo>
                    <a:pt x="9144000" y="0"/>
                  </a:moveTo>
                  <a:lnTo>
                    <a:pt x="0" y="0"/>
                  </a:lnTo>
                  <a:lnTo>
                    <a:pt x="0" y="5621481"/>
                  </a:lnTo>
                  <a:lnTo>
                    <a:pt x="9144000" y="562148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1403" rIns="0" bIns="0" rtlCol="0" vert="horz">
            <a:spAutoFit/>
          </a:bodyPr>
          <a:lstStyle/>
          <a:p>
            <a:pPr marL="38544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56D9D"/>
                </a:solidFill>
              </a:rPr>
              <a:t>A</a:t>
            </a:r>
            <a:r>
              <a:rPr dirty="0" spc="-55">
                <a:solidFill>
                  <a:srgbClr val="156D9D"/>
                </a:solidFill>
              </a:rPr>
              <a:t> </a:t>
            </a:r>
            <a:r>
              <a:rPr dirty="0">
                <a:solidFill>
                  <a:srgbClr val="156D9D"/>
                </a:solidFill>
              </a:rPr>
              <a:t>Survivor’s</a:t>
            </a:r>
            <a:r>
              <a:rPr dirty="0" spc="-45">
                <a:solidFill>
                  <a:srgbClr val="156D9D"/>
                </a:solidFill>
              </a:rPr>
              <a:t> </a:t>
            </a:r>
            <a:r>
              <a:rPr dirty="0">
                <a:solidFill>
                  <a:srgbClr val="156D9D"/>
                </a:solidFill>
              </a:rPr>
              <a:t>Voice:</a:t>
            </a:r>
            <a:r>
              <a:rPr dirty="0" spc="-55">
                <a:solidFill>
                  <a:srgbClr val="156D9D"/>
                </a:solidFill>
              </a:rPr>
              <a:t> </a:t>
            </a:r>
            <a:r>
              <a:rPr dirty="0">
                <a:solidFill>
                  <a:srgbClr val="156D9D"/>
                </a:solidFill>
              </a:rPr>
              <a:t>Lucy</a:t>
            </a:r>
            <a:r>
              <a:rPr dirty="0" spc="-55">
                <a:solidFill>
                  <a:srgbClr val="156D9D"/>
                </a:solidFill>
              </a:rPr>
              <a:t> </a:t>
            </a:r>
            <a:r>
              <a:rPr dirty="0" sz="2800" spc="-10" b="0">
                <a:solidFill>
                  <a:srgbClr val="156D9D"/>
                </a:solidFill>
                <a:latin typeface="Arial Narrow"/>
                <a:cs typeface="Arial Narrow"/>
              </a:rPr>
              <a:t>(Spanish/English)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328" y="4890516"/>
            <a:ext cx="35820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-10">
                <a:solidFill>
                  <a:srgbClr val="BFBFBF"/>
                </a:solidFill>
                <a:uFill>
                  <a:solidFill>
                    <a:srgbClr val="BFBFBF"/>
                  </a:solidFill>
                </a:uFill>
                <a:latin typeface="Arial"/>
                <a:cs typeface="Arial"/>
                <a:hlinkClick r:id="rId2"/>
              </a:rPr>
              <a:t>https://youtu.be/2OtqHiWaMPM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5843" y="1459484"/>
            <a:ext cx="3596004" cy="50914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>
              <a:lnSpc>
                <a:spcPct val="100800"/>
              </a:lnSpc>
              <a:spcBef>
                <a:spcPts val="75"/>
              </a:spcBef>
            </a:pP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saw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my</a:t>
            </a:r>
            <a:r>
              <a:rPr dirty="0" sz="2400" spc="-1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mother</a:t>
            </a:r>
            <a:r>
              <a:rPr dirty="0" sz="2400" spc="-2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being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 Narrow"/>
                <a:cs typeface="Arial Narrow"/>
              </a:rPr>
              <a:t>battered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2400" spc="-3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abused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by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my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 Narrow"/>
                <a:cs typeface="Arial Narrow"/>
              </a:rPr>
              <a:t>father.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So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my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mind,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thought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that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was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 part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2400" spc="-10" i="1">
                <a:solidFill>
                  <a:srgbClr val="FFFFFF"/>
                </a:solidFill>
                <a:latin typeface="Arial Narrow"/>
                <a:cs typeface="Arial Narrow"/>
              </a:rPr>
              <a:t> marriage.</a:t>
            </a:r>
            <a:endParaRPr sz="2400">
              <a:latin typeface="Arial Narrow"/>
              <a:cs typeface="Arial Narrow"/>
            </a:endParaRPr>
          </a:p>
          <a:p>
            <a:pPr marL="12700" marR="222885">
              <a:lnSpc>
                <a:spcPct val="99400"/>
              </a:lnSpc>
              <a:spcBef>
                <a:spcPts val="1240"/>
              </a:spcBef>
            </a:pP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[Now]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I’m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safe!</a:t>
            </a:r>
            <a:r>
              <a:rPr dirty="0" sz="2400" spc="-2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Nobody</a:t>
            </a:r>
            <a:r>
              <a:rPr dirty="0" sz="2400" spc="-25" i="1">
                <a:solidFill>
                  <a:srgbClr val="FFFFFF"/>
                </a:solidFill>
                <a:latin typeface="Arial Narrow"/>
                <a:cs typeface="Arial Narrow"/>
              </a:rPr>
              <a:t> can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abuse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me.</a:t>
            </a:r>
            <a:r>
              <a:rPr dirty="0" sz="2400" spc="-2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Nobody</a:t>
            </a:r>
            <a:r>
              <a:rPr dirty="0" sz="2400" spc="-2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can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touch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me</a:t>
            </a:r>
            <a:r>
              <a:rPr dirty="0" sz="2400" spc="-4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without</a:t>
            </a:r>
            <a:r>
              <a:rPr dirty="0" sz="2400" spc="-4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my</a:t>
            </a:r>
            <a:r>
              <a:rPr dirty="0" sz="2400" spc="-4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permission.</a:t>
            </a:r>
            <a:r>
              <a:rPr dirty="0" sz="2400" spc="-3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It’s </a:t>
            </a:r>
            <a:r>
              <a:rPr dirty="0" sz="2400" spc="-10" i="1">
                <a:solidFill>
                  <a:srgbClr val="FFFFFF"/>
                </a:solidFill>
                <a:latin typeface="Arial Narrow"/>
                <a:cs typeface="Arial Narrow"/>
              </a:rPr>
              <a:t>amazing!</a:t>
            </a:r>
            <a:endParaRPr sz="2400">
              <a:latin typeface="Arial Narrow"/>
              <a:cs typeface="Arial Narrow"/>
            </a:endParaRPr>
          </a:p>
          <a:p>
            <a:pPr marL="12700" marR="42545">
              <a:lnSpc>
                <a:spcPct val="99800"/>
              </a:lnSpc>
              <a:spcBef>
                <a:spcPts val="1230"/>
              </a:spcBef>
            </a:pP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Pero</a:t>
            </a:r>
            <a:r>
              <a:rPr dirty="0" sz="2400" spc="-3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hermanas,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si</a:t>
            </a:r>
            <a:r>
              <a:rPr dirty="0" sz="2400" spc="-3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se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puede!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 Narrow"/>
                <a:cs typeface="Arial Narrow"/>
              </a:rPr>
              <a:t>Si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podemos!</a:t>
            </a:r>
            <a:r>
              <a:rPr dirty="0" sz="2400" spc="-6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 Narrow"/>
                <a:cs typeface="Arial Narrow"/>
              </a:rPr>
              <a:t>Vamos</a:t>
            </a:r>
            <a:r>
              <a:rPr dirty="0" sz="2400" spc="-6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para</a:t>
            </a:r>
            <a:r>
              <a:rPr dirty="0" sz="2400" spc="-6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 Narrow"/>
                <a:cs typeface="Arial Narrow"/>
              </a:rPr>
              <a:t>adelante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siempre.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(But</a:t>
            </a:r>
            <a:r>
              <a:rPr dirty="0" sz="2400" spc="-3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sisters,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it</a:t>
            </a:r>
            <a:r>
              <a:rPr dirty="0" sz="2400" spc="-3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 Narrow"/>
                <a:cs typeface="Arial Narrow"/>
              </a:rPr>
              <a:t>is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possible!</a:t>
            </a:r>
            <a:r>
              <a:rPr dirty="0" sz="2400" spc="-8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50" i="1">
                <a:solidFill>
                  <a:srgbClr val="FFFFFF"/>
                </a:solidFill>
                <a:latin typeface="Arial Narrow"/>
                <a:cs typeface="Arial Narrow"/>
              </a:rPr>
              <a:t>Yes</a:t>
            </a:r>
            <a:r>
              <a:rPr dirty="0" sz="2400" spc="-4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we</a:t>
            </a:r>
            <a:r>
              <a:rPr dirty="0" sz="2400" spc="-4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can!</a:t>
            </a:r>
            <a:r>
              <a:rPr dirty="0" sz="2400" spc="-45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 Narrow"/>
                <a:cs typeface="Arial Narrow"/>
              </a:rPr>
              <a:t>Let’s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move</a:t>
            </a:r>
            <a:r>
              <a:rPr dirty="0" sz="2400" spc="-5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 Narrow"/>
                <a:cs typeface="Arial Narrow"/>
              </a:rPr>
              <a:t>forward,</a:t>
            </a:r>
            <a:r>
              <a:rPr dirty="0" sz="2400" spc="-50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 Narrow"/>
                <a:cs typeface="Arial Narrow"/>
              </a:rPr>
              <a:t>always.)</a:t>
            </a:r>
            <a:endParaRPr sz="24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7013" y="2005595"/>
            <a:ext cx="4218940" cy="2755900"/>
            <a:chOff x="227013" y="2005595"/>
            <a:chExt cx="4218940" cy="27559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87" y="2034170"/>
              <a:ext cx="4161308" cy="26985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1300" y="2019883"/>
              <a:ext cx="4190365" cy="2727325"/>
            </a:xfrm>
            <a:custGeom>
              <a:avLst/>
              <a:gdLst/>
              <a:ahLst/>
              <a:cxnLst/>
              <a:rect l="l" t="t" r="r" b="b"/>
              <a:pathLst>
                <a:path w="4190365" h="2727325">
                  <a:moveTo>
                    <a:pt x="0" y="0"/>
                  </a:moveTo>
                  <a:lnTo>
                    <a:pt x="4189884" y="0"/>
                  </a:lnTo>
                  <a:lnTo>
                    <a:pt x="4189884" y="2727105"/>
                  </a:lnTo>
                  <a:lnTo>
                    <a:pt x="0" y="272710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8848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612" y="1364569"/>
            <a:ext cx="6932611" cy="48212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68512" y="2441955"/>
            <a:ext cx="1594485" cy="8820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46379" marR="5080" indent="-234315">
              <a:lnSpc>
                <a:spcPct val="100699"/>
              </a:lnSpc>
              <a:spcBef>
                <a:spcPts val="75"/>
              </a:spcBef>
            </a:pP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Inquiry</a:t>
            </a:r>
            <a:r>
              <a:rPr dirty="0" sz="28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Referral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3600" y="4435347"/>
            <a:ext cx="1805939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128905">
              <a:lnSpc>
                <a:spcPct val="101400"/>
              </a:lnSpc>
              <a:spcBef>
                <a:spcPts val="50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Supportive Environment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3168" y="3207003"/>
            <a:ext cx="1577975" cy="122682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 marL="12700" marR="5080">
              <a:lnSpc>
                <a:spcPct val="90700"/>
              </a:lnSpc>
              <a:spcBef>
                <a:spcPts val="409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Leadership </a:t>
            </a:r>
            <a:r>
              <a:rPr dirty="0" sz="2800" spc="-25" b="1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Oversight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4506" y="2344419"/>
            <a:ext cx="1224280" cy="8578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 indent="97155">
              <a:lnSpc>
                <a:spcPts val="3190"/>
              </a:lnSpc>
              <a:spcBef>
                <a:spcPts val="345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On-</a:t>
            </a:r>
            <a:r>
              <a:rPr dirty="0" sz="2800" spc="-20" b="1">
                <a:solidFill>
                  <a:srgbClr val="FFFFFF"/>
                </a:solidFill>
                <a:latin typeface="Arial Narrow"/>
                <a:cs typeface="Arial Narrow"/>
              </a:rPr>
              <a:t>site </a:t>
            </a: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4625" y="4590795"/>
            <a:ext cx="1627505" cy="89725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82245" marR="5080" indent="-170180">
              <a:lnSpc>
                <a:spcPts val="3500"/>
              </a:lnSpc>
              <a:spcBef>
                <a:spcPts val="65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Community Linkages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0428" rIns="0" bIns="0" rtlCol="0" vert="horz">
            <a:spAutoFit/>
          </a:bodyPr>
          <a:lstStyle/>
          <a:p>
            <a:pPr marL="1955164" marR="5080" indent="-1955800">
              <a:lnSpc>
                <a:spcPct val="100800"/>
              </a:lnSpc>
              <a:spcBef>
                <a:spcPts val="75"/>
              </a:spcBef>
              <a:tabLst>
                <a:tab pos="4791710" algn="l"/>
              </a:tabLst>
            </a:pPr>
            <a:r>
              <a:rPr dirty="0" sz="2400" i="1">
                <a:latin typeface="Arial Narrow"/>
                <a:cs typeface="Arial Narrow"/>
              </a:rPr>
              <a:t>Beyond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Screening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for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Domestic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Violence: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a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Systems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Model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Approach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in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spc="-50" i="1">
                <a:latin typeface="Arial Narrow"/>
                <a:cs typeface="Arial Narrow"/>
              </a:rPr>
              <a:t>a </a:t>
            </a:r>
            <a:r>
              <a:rPr dirty="0" sz="2400" i="1">
                <a:latin typeface="Arial Narrow"/>
                <a:cs typeface="Arial Narrow"/>
              </a:rPr>
              <a:t>Managed</a:t>
            </a:r>
            <a:r>
              <a:rPr dirty="0" sz="2400" spc="-5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Care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spc="-10" i="1">
                <a:latin typeface="Arial Narrow"/>
                <a:cs typeface="Arial Narrow"/>
              </a:rPr>
              <a:t>Setting.</a:t>
            </a:r>
            <a:r>
              <a:rPr dirty="0" sz="2400" i="1">
                <a:latin typeface="Arial Narrow"/>
                <a:cs typeface="Arial Narrow"/>
              </a:rPr>
              <a:t>	</a:t>
            </a:r>
            <a:r>
              <a:rPr dirty="0" sz="2000" i="1">
                <a:latin typeface="Arial Narrow"/>
                <a:cs typeface="Arial Narrow"/>
              </a:rPr>
              <a:t>Am</a:t>
            </a:r>
            <a:r>
              <a:rPr dirty="0" sz="2000" spc="-30" i="1">
                <a:latin typeface="Arial Narrow"/>
                <a:cs typeface="Arial Narrow"/>
              </a:rPr>
              <a:t> </a:t>
            </a:r>
            <a:r>
              <a:rPr dirty="0" sz="2000" i="1">
                <a:latin typeface="Arial Narrow"/>
                <a:cs typeface="Arial Narrow"/>
              </a:rPr>
              <a:t>J</a:t>
            </a:r>
            <a:r>
              <a:rPr dirty="0" sz="2000" spc="-25" i="1">
                <a:latin typeface="Arial Narrow"/>
                <a:cs typeface="Arial Narrow"/>
              </a:rPr>
              <a:t> </a:t>
            </a:r>
            <a:r>
              <a:rPr dirty="0" sz="2000" i="1">
                <a:latin typeface="Arial Narrow"/>
                <a:cs typeface="Arial Narrow"/>
              </a:rPr>
              <a:t>Prev</a:t>
            </a:r>
            <a:r>
              <a:rPr dirty="0" sz="2000" spc="-30" i="1">
                <a:latin typeface="Arial Narrow"/>
                <a:cs typeface="Arial Narrow"/>
              </a:rPr>
              <a:t> </a:t>
            </a:r>
            <a:r>
              <a:rPr dirty="0" sz="2000" i="1">
                <a:latin typeface="Arial Narrow"/>
                <a:cs typeface="Arial Narrow"/>
              </a:rPr>
              <a:t>Med,</a:t>
            </a:r>
            <a:r>
              <a:rPr dirty="0" sz="2000" spc="-35" i="1">
                <a:latin typeface="Arial Narrow"/>
                <a:cs typeface="Arial Narrow"/>
              </a:rPr>
              <a:t> </a:t>
            </a:r>
            <a:r>
              <a:rPr dirty="0" sz="2000" spc="-20" i="1">
                <a:latin typeface="Arial Narrow"/>
                <a:cs typeface="Arial Narrow"/>
              </a:rPr>
              <a:t>2001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612" y="1277937"/>
            <a:ext cx="6932611" cy="48212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68512" y="2353563"/>
            <a:ext cx="1594485" cy="8851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46379" marR="5080" indent="-234315">
              <a:lnSpc>
                <a:spcPct val="101400"/>
              </a:lnSpc>
              <a:spcBef>
                <a:spcPts val="50"/>
              </a:spcBef>
            </a:pPr>
            <a:r>
              <a:rPr dirty="0" sz="2800" b="1">
                <a:solidFill>
                  <a:srgbClr val="FFFFFF"/>
                </a:solidFill>
                <a:latin typeface="Arial Narrow"/>
                <a:cs typeface="Arial Narrow"/>
              </a:rPr>
              <a:t>Inquiry</a:t>
            </a:r>
            <a:r>
              <a:rPr dirty="0" sz="28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800" spc="-25" b="1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Referral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600" y="4350003"/>
            <a:ext cx="1805939" cy="8820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28905">
              <a:lnSpc>
                <a:spcPct val="100699"/>
              </a:lnSpc>
              <a:spcBef>
                <a:spcPts val="75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Supportive Environment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3168" y="3121659"/>
            <a:ext cx="1577975" cy="122682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 marL="12700" marR="5080">
              <a:lnSpc>
                <a:spcPct val="90700"/>
              </a:lnSpc>
              <a:spcBef>
                <a:spcPts val="409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Leadership </a:t>
            </a:r>
            <a:r>
              <a:rPr dirty="0" sz="2800" spc="-25" b="1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Oversight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4506" y="2256027"/>
            <a:ext cx="1224280" cy="86106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 indent="97155">
              <a:lnSpc>
                <a:spcPts val="3220"/>
              </a:lnSpc>
              <a:spcBef>
                <a:spcPts val="325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On-</a:t>
            </a:r>
            <a:r>
              <a:rPr dirty="0" sz="2800" spc="-20" b="1">
                <a:solidFill>
                  <a:srgbClr val="FFFFFF"/>
                </a:solidFill>
                <a:latin typeface="Arial Narrow"/>
                <a:cs typeface="Arial Narrow"/>
              </a:rPr>
              <a:t>site </a:t>
            </a: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Services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350" y="5360923"/>
            <a:ext cx="1915160" cy="115316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 marL="261620" marR="253365">
              <a:lnSpc>
                <a:spcPts val="2300"/>
              </a:lnSpc>
              <a:spcBef>
                <a:spcPts val="660"/>
              </a:spcBef>
            </a:pPr>
            <a:r>
              <a:rPr dirty="0" sz="2400" spc="-10" b="1">
                <a:latin typeface="Arial Narrow"/>
                <a:cs typeface="Arial Narrow"/>
              </a:rPr>
              <a:t>educational materials</a:t>
            </a:r>
            <a:endParaRPr sz="2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dirty="0" sz="2400" b="1">
                <a:latin typeface="Arial Narrow"/>
                <a:cs typeface="Arial Narrow"/>
              </a:rPr>
              <a:t>private</a:t>
            </a:r>
            <a:r>
              <a:rPr dirty="0" sz="2400" spc="-50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rooming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3500" y="5040312"/>
            <a:ext cx="571500" cy="440055"/>
          </a:xfrm>
          <a:custGeom>
            <a:avLst/>
            <a:gdLst/>
            <a:ahLst/>
            <a:cxnLst/>
            <a:rect l="l" t="t" r="r" b="b"/>
            <a:pathLst>
              <a:path w="571500" h="440054">
                <a:moveTo>
                  <a:pt x="0" y="439737"/>
                </a:moveTo>
                <a:lnTo>
                  <a:pt x="571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254625" y="4505451"/>
            <a:ext cx="3596004" cy="1758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marR="1973580" indent="-170180">
              <a:lnSpc>
                <a:spcPts val="35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Community Linkages</a:t>
            </a:r>
            <a:endParaRPr sz="2800">
              <a:latin typeface="Arial Narrow"/>
              <a:cs typeface="Arial Narrow"/>
            </a:endParaRPr>
          </a:p>
          <a:p>
            <a:pPr marL="982344" marR="5080" indent="97155">
              <a:lnSpc>
                <a:spcPct val="80000"/>
              </a:lnSpc>
              <a:spcBef>
                <a:spcPts val="2039"/>
              </a:spcBef>
            </a:pPr>
            <a:r>
              <a:rPr dirty="0" sz="2400" b="1">
                <a:latin typeface="Arial Narrow"/>
                <a:cs typeface="Arial Narrow"/>
              </a:rPr>
              <a:t>establish</a:t>
            </a:r>
            <a:r>
              <a:rPr dirty="0" sz="2400" spc="-5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&amp;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promote </a:t>
            </a:r>
            <a:r>
              <a:rPr dirty="0" sz="2400" b="1">
                <a:latin typeface="Arial Narrow"/>
                <a:cs typeface="Arial Narrow"/>
              </a:rPr>
              <a:t>community</a:t>
            </a:r>
            <a:r>
              <a:rPr dirty="0" sz="2400" spc="-90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resources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43737" y="5175250"/>
            <a:ext cx="494030" cy="387350"/>
          </a:xfrm>
          <a:custGeom>
            <a:avLst/>
            <a:gdLst/>
            <a:ahLst/>
            <a:cxnLst/>
            <a:rect l="l" t="t" r="r" b="b"/>
            <a:pathLst>
              <a:path w="494029" h="387350">
                <a:moveTo>
                  <a:pt x="0" y="0"/>
                </a:moveTo>
                <a:lnTo>
                  <a:pt x="493712" y="387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255" y="2462276"/>
            <a:ext cx="1278255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580"/>
              </a:lnSpc>
              <a:spcBef>
                <a:spcPts val="100"/>
              </a:spcBef>
            </a:pPr>
            <a:r>
              <a:rPr dirty="0" sz="2400" b="1">
                <a:latin typeface="Arial Narrow"/>
                <a:cs typeface="Arial Narrow"/>
              </a:rPr>
              <a:t>EHR</a:t>
            </a:r>
            <a:r>
              <a:rPr dirty="0" sz="2400" spc="-2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&amp;</a:t>
            </a:r>
            <a:r>
              <a:rPr dirty="0" sz="2400" spc="-20" b="1">
                <a:latin typeface="Arial Narrow"/>
                <a:cs typeface="Arial Narrow"/>
              </a:rPr>
              <a:t> </a:t>
            </a:r>
            <a:r>
              <a:rPr dirty="0" sz="2400" spc="-25" b="1">
                <a:latin typeface="Arial Narrow"/>
                <a:cs typeface="Arial Narrow"/>
              </a:rPr>
              <a:t>HIT</a:t>
            </a:r>
            <a:endParaRPr sz="2400">
              <a:latin typeface="Arial Narrow"/>
              <a:cs typeface="Arial Narrow"/>
            </a:endParaRPr>
          </a:p>
          <a:p>
            <a:pPr algn="ctr">
              <a:lnSpc>
                <a:spcPts val="2580"/>
              </a:lnSpc>
            </a:pPr>
            <a:r>
              <a:rPr dirty="0" sz="2400" spc="-10" b="1">
                <a:latin typeface="Arial Narrow"/>
                <a:cs typeface="Arial Narrow"/>
              </a:rPr>
              <a:t>Tools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981" y="990091"/>
            <a:ext cx="20554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 Narrow"/>
                <a:cs typeface="Arial Narrow"/>
              </a:rPr>
              <a:t>Clinician</a:t>
            </a:r>
            <a:r>
              <a:rPr dirty="0" sz="2400" spc="-60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training</a:t>
            </a:r>
            <a:endParaRPr sz="2400">
              <a:latin typeface="Arial Narrow"/>
              <a:cs typeface="Arial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60450" y="804862"/>
            <a:ext cx="6407150" cy="3324225"/>
            <a:chOff x="1060450" y="804862"/>
            <a:chExt cx="6407150" cy="3324225"/>
          </a:xfrm>
        </p:grpSpPr>
        <p:sp>
          <p:nvSpPr>
            <p:cNvPr id="14" name="object 14"/>
            <p:cNvSpPr/>
            <p:nvPr/>
          </p:nvSpPr>
          <p:spPr>
            <a:xfrm>
              <a:off x="1905000" y="1447800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381000" y="609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82937" y="804862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w="0" h="838200">
                  <a:moveTo>
                    <a:pt x="0" y="0"/>
                  </a:moveTo>
                  <a:lnTo>
                    <a:pt x="1" y="838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850062" y="1584325"/>
              <a:ext cx="611505" cy="473075"/>
            </a:xfrm>
            <a:custGeom>
              <a:avLst/>
              <a:gdLst/>
              <a:ahLst/>
              <a:cxnLst/>
              <a:rect l="l" t="t" r="r" b="b"/>
              <a:pathLst>
                <a:path w="611504" h="473075">
                  <a:moveTo>
                    <a:pt x="611187" y="0"/>
                  </a:moveTo>
                  <a:lnTo>
                    <a:pt x="0" y="4730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66800" y="2895600"/>
              <a:ext cx="266700" cy="1227455"/>
            </a:xfrm>
            <a:custGeom>
              <a:avLst/>
              <a:gdLst/>
              <a:ahLst/>
              <a:cxnLst/>
              <a:rect l="l" t="t" r="r" b="b"/>
              <a:pathLst>
                <a:path w="266700" h="1227454">
                  <a:moveTo>
                    <a:pt x="0" y="0"/>
                  </a:moveTo>
                  <a:lnTo>
                    <a:pt x="266700" y="12271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66800" y="2752725"/>
              <a:ext cx="533400" cy="114300"/>
            </a:xfrm>
            <a:custGeom>
              <a:avLst/>
              <a:gdLst/>
              <a:ahLst/>
              <a:cxnLst/>
              <a:rect l="l" t="t" r="r" b="b"/>
              <a:pathLst>
                <a:path w="533400" h="114300">
                  <a:moveTo>
                    <a:pt x="0" y="114300"/>
                  </a:moveTo>
                  <a:lnTo>
                    <a:pt x="5334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200319" y="548132"/>
            <a:ext cx="2638425" cy="97663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ctr" marL="12700" marR="5080">
              <a:lnSpc>
                <a:spcPct val="80000"/>
              </a:lnSpc>
              <a:spcBef>
                <a:spcPts val="675"/>
              </a:spcBef>
            </a:pPr>
            <a:r>
              <a:rPr dirty="0" sz="2400" b="1">
                <a:latin typeface="Arial Narrow"/>
                <a:cs typeface="Arial Narrow"/>
              </a:rPr>
              <a:t>Builds</a:t>
            </a:r>
            <a:r>
              <a:rPr dirty="0" sz="2400" spc="-3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on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existing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spc="-25" b="1">
                <a:latin typeface="Arial Narrow"/>
                <a:cs typeface="Arial Narrow"/>
              </a:rPr>
              <a:t>MH </a:t>
            </a:r>
            <a:r>
              <a:rPr dirty="0" sz="2400" b="1">
                <a:latin typeface="Arial Narrow"/>
                <a:cs typeface="Arial Narrow"/>
              </a:rPr>
              <a:t>&amp;</a:t>
            </a:r>
            <a:r>
              <a:rPr dirty="0" sz="2400" spc="-2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social</a:t>
            </a:r>
            <a:r>
              <a:rPr dirty="0" sz="2400" spc="-25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service resources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0" name="object 20" descr="$PPTXTitle"/>
          <p:cNvSpPr txBox="1">
            <a:spLocks noGrp="1"/>
          </p:cNvSpPr>
          <p:nvPr>
            <p:ph type="title"/>
          </p:nvPr>
        </p:nvSpPr>
        <p:spPr>
          <a:xfrm>
            <a:off x="2746862" y="112267"/>
            <a:ext cx="1177290" cy="680720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 indent="102870">
              <a:lnSpc>
                <a:spcPct val="79200"/>
              </a:lnSpc>
              <a:spcBef>
                <a:spcPts val="700"/>
              </a:spcBef>
            </a:pPr>
            <a:r>
              <a:rPr dirty="0" sz="2400" spc="-10">
                <a:solidFill>
                  <a:srgbClr val="000000"/>
                </a:solidFill>
              </a:rPr>
              <a:t>Referral Protocols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56845" marR="5080">
              <a:lnSpc>
                <a:spcPts val="4390"/>
              </a:lnSpc>
              <a:spcBef>
                <a:spcPts val="585"/>
              </a:spcBef>
            </a:pPr>
            <a:r>
              <a:rPr dirty="0"/>
              <a:t>Learnings</a:t>
            </a:r>
            <a:r>
              <a:rPr dirty="0" spc="-35"/>
              <a:t> </a:t>
            </a:r>
            <a:r>
              <a:rPr dirty="0"/>
              <a:t>from</a:t>
            </a:r>
            <a:r>
              <a:rPr dirty="0" spc="-30"/>
              <a:t> </a:t>
            </a:r>
            <a:r>
              <a:rPr dirty="0"/>
              <a:t>transforming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 spc="-10"/>
              <a:t>healthcare </a:t>
            </a:r>
            <a:r>
              <a:rPr dirty="0"/>
              <a:t>response</a:t>
            </a:r>
            <a:r>
              <a:rPr dirty="0" spc="-70"/>
              <a:t> </a:t>
            </a:r>
            <a:r>
              <a:rPr dirty="0"/>
              <a:t>to</a:t>
            </a:r>
            <a:r>
              <a:rPr dirty="0" spc="-80"/>
              <a:t> </a:t>
            </a:r>
            <a:r>
              <a:rPr dirty="0"/>
              <a:t>family</a:t>
            </a:r>
            <a:r>
              <a:rPr dirty="0" spc="-70"/>
              <a:t> </a:t>
            </a:r>
            <a:r>
              <a:rPr dirty="0" spc="-10"/>
              <a:t>violence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1647" y="1981200"/>
            <a:ext cx="8681085" cy="1277620"/>
            <a:chOff x="231647" y="1981200"/>
            <a:chExt cx="8681085" cy="1277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47" y="1981200"/>
              <a:ext cx="8680704" cy="1277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781" y="2004645"/>
              <a:ext cx="8586437" cy="11831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8781" y="2004645"/>
              <a:ext cx="8586470" cy="1183640"/>
            </a:xfrm>
            <a:custGeom>
              <a:avLst/>
              <a:gdLst/>
              <a:ahLst/>
              <a:cxnLst/>
              <a:rect l="l" t="t" r="r" b="b"/>
              <a:pathLst>
                <a:path w="8586470" h="1183639">
                  <a:moveTo>
                    <a:pt x="0" y="197196"/>
                  </a:moveTo>
                  <a:lnTo>
                    <a:pt x="5298" y="144774"/>
                  </a:lnTo>
                  <a:lnTo>
                    <a:pt x="20253" y="97668"/>
                  </a:lnTo>
                  <a:lnTo>
                    <a:pt x="43448" y="57757"/>
                  </a:lnTo>
                  <a:lnTo>
                    <a:pt x="73470" y="26923"/>
                  </a:lnTo>
                  <a:lnTo>
                    <a:pt x="108906" y="7044"/>
                  </a:lnTo>
                  <a:lnTo>
                    <a:pt x="148341" y="0"/>
                  </a:lnTo>
                  <a:lnTo>
                    <a:pt x="8438097" y="0"/>
                  </a:lnTo>
                  <a:lnTo>
                    <a:pt x="8477531" y="7044"/>
                  </a:lnTo>
                  <a:lnTo>
                    <a:pt x="8512967" y="26923"/>
                  </a:lnTo>
                  <a:lnTo>
                    <a:pt x="8542989" y="57757"/>
                  </a:lnTo>
                  <a:lnTo>
                    <a:pt x="8566185" y="97668"/>
                  </a:lnTo>
                  <a:lnTo>
                    <a:pt x="8581139" y="144774"/>
                  </a:lnTo>
                  <a:lnTo>
                    <a:pt x="8586438" y="197196"/>
                  </a:lnTo>
                  <a:lnTo>
                    <a:pt x="8586438" y="985959"/>
                  </a:lnTo>
                  <a:lnTo>
                    <a:pt x="8581139" y="1038381"/>
                  </a:lnTo>
                  <a:lnTo>
                    <a:pt x="8566185" y="1085487"/>
                  </a:lnTo>
                  <a:lnTo>
                    <a:pt x="8542989" y="1125398"/>
                  </a:lnTo>
                  <a:lnTo>
                    <a:pt x="8512967" y="1156232"/>
                  </a:lnTo>
                  <a:lnTo>
                    <a:pt x="8477531" y="1176111"/>
                  </a:lnTo>
                  <a:lnTo>
                    <a:pt x="8438097" y="1183156"/>
                  </a:lnTo>
                  <a:lnTo>
                    <a:pt x="148341" y="1183156"/>
                  </a:lnTo>
                  <a:lnTo>
                    <a:pt x="108906" y="1176111"/>
                  </a:lnTo>
                  <a:lnTo>
                    <a:pt x="73470" y="1156232"/>
                  </a:lnTo>
                  <a:lnTo>
                    <a:pt x="43448" y="1125398"/>
                  </a:lnTo>
                  <a:lnTo>
                    <a:pt x="20253" y="1085487"/>
                  </a:lnTo>
                  <a:lnTo>
                    <a:pt x="5298" y="1038381"/>
                  </a:lnTo>
                  <a:lnTo>
                    <a:pt x="0" y="985959"/>
                  </a:lnTo>
                  <a:lnTo>
                    <a:pt x="0" y="197196"/>
                  </a:lnTo>
                  <a:close/>
                </a:path>
              </a:pathLst>
            </a:custGeom>
            <a:ln w="12700">
              <a:solidFill>
                <a:srgbClr val="0098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231647" y="4852415"/>
            <a:ext cx="8681085" cy="1280160"/>
            <a:chOff x="231647" y="4852415"/>
            <a:chExt cx="8681085" cy="12801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647" y="4852415"/>
              <a:ext cx="8680704" cy="12801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781" y="4877431"/>
              <a:ext cx="8586437" cy="11831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8781" y="4877431"/>
              <a:ext cx="8586470" cy="1183640"/>
            </a:xfrm>
            <a:custGeom>
              <a:avLst/>
              <a:gdLst/>
              <a:ahLst/>
              <a:cxnLst/>
              <a:rect l="l" t="t" r="r" b="b"/>
              <a:pathLst>
                <a:path w="8586470" h="1183639">
                  <a:moveTo>
                    <a:pt x="0" y="197196"/>
                  </a:moveTo>
                  <a:lnTo>
                    <a:pt x="5298" y="144774"/>
                  </a:lnTo>
                  <a:lnTo>
                    <a:pt x="20253" y="97668"/>
                  </a:lnTo>
                  <a:lnTo>
                    <a:pt x="43448" y="57757"/>
                  </a:lnTo>
                  <a:lnTo>
                    <a:pt x="73470" y="26923"/>
                  </a:lnTo>
                  <a:lnTo>
                    <a:pt x="108906" y="7044"/>
                  </a:lnTo>
                  <a:lnTo>
                    <a:pt x="148341" y="0"/>
                  </a:lnTo>
                  <a:lnTo>
                    <a:pt x="8438097" y="0"/>
                  </a:lnTo>
                  <a:lnTo>
                    <a:pt x="8477531" y="7044"/>
                  </a:lnTo>
                  <a:lnTo>
                    <a:pt x="8512967" y="26923"/>
                  </a:lnTo>
                  <a:lnTo>
                    <a:pt x="8542989" y="57757"/>
                  </a:lnTo>
                  <a:lnTo>
                    <a:pt x="8566185" y="97668"/>
                  </a:lnTo>
                  <a:lnTo>
                    <a:pt x="8581139" y="144774"/>
                  </a:lnTo>
                  <a:lnTo>
                    <a:pt x="8586438" y="197196"/>
                  </a:lnTo>
                  <a:lnTo>
                    <a:pt x="8586438" y="985959"/>
                  </a:lnTo>
                  <a:lnTo>
                    <a:pt x="8581139" y="1038381"/>
                  </a:lnTo>
                  <a:lnTo>
                    <a:pt x="8566185" y="1085487"/>
                  </a:lnTo>
                  <a:lnTo>
                    <a:pt x="8542989" y="1125398"/>
                  </a:lnTo>
                  <a:lnTo>
                    <a:pt x="8512967" y="1156232"/>
                  </a:lnTo>
                  <a:lnTo>
                    <a:pt x="8477531" y="1176111"/>
                  </a:lnTo>
                  <a:lnTo>
                    <a:pt x="8438097" y="1183156"/>
                  </a:lnTo>
                  <a:lnTo>
                    <a:pt x="148341" y="1183156"/>
                  </a:lnTo>
                  <a:lnTo>
                    <a:pt x="108906" y="1176111"/>
                  </a:lnTo>
                  <a:lnTo>
                    <a:pt x="73470" y="1156232"/>
                  </a:lnTo>
                  <a:lnTo>
                    <a:pt x="43448" y="1125398"/>
                  </a:lnTo>
                  <a:lnTo>
                    <a:pt x="20253" y="1085487"/>
                  </a:lnTo>
                  <a:lnTo>
                    <a:pt x="5298" y="1038381"/>
                  </a:lnTo>
                  <a:lnTo>
                    <a:pt x="0" y="985959"/>
                  </a:lnTo>
                  <a:lnTo>
                    <a:pt x="0" y="197196"/>
                  </a:lnTo>
                  <a:close/>
                </a:path>
              </a:pathLst>
            </a:custGeom>
            <a:ln w="12700">
              <a:solidFill>
                <a:srgbClr val="0098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231647" y="3416808"/>
            <a:ext cx="8681085" cy="1277620"/>
            <a:chOff x="231647" y="3416808"/>
            <a:chExt cx="8681085" cy="127762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647" y="3416808"/>
              <a:ext cx="8680704" cy="1277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781" y="3441039"/>
              <a:ext cx="8586437" cy="118315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8781" y="3441039"/>
              <a:ext cx="8586470" cy="1183640"/>
            </a:xfrm>
            <a:custGeom>
              <a:avLst/>
              <a:gdLst/>
              <a:ahLst/>
              <a:cxnLst/>
              <a:rect l="l" t="t" r="r" b="b"/>
              <a:pathLst>
                <a:path w="8586470" h="1183639">
                  <a:moveTo>
                    <a:pt x="0" y="197196"/>
                  </a:moveTo>
                  <a:lnTo>
                    <a:pt x="5298" y="144774"/>
                  </a:lnTo>
                  <a:lnTo>
                    <a:pt x="20253" y="97668"/>
                  </a:lnTo>
                  <a:lnTo>
                    <a:pt x="43448" y="57757"/>
                  </a:lnTo>
                  <a:lnTo>
                    <a:pt x="73470" y="26923"/>
                  </a:lnTo>
                  <a:lnTo>
                    <a:pt x="108906" y="7044"/>
                  </a:lnTo>
                  <a:lnTo>
                    <a:pt x="148341" y="0"/>
                  </a:lnTo>
                  <a:lnTo>
                    <a:pt x="8438097" y="0"/>
                  </a:lnTo>
                  <a:lnTo>
                    <a:pt x="8477531" y="7044"/>
                  </a:lnTo>
                  <a:lnTo>
                    <a:pt x="8512967" y="26923"/>
                  </a:lnTo>
                  <a:lnTo>
                    <a:pt x="8542989" y="57757"/>
                  </a:lnTo>
                  <a:lnTo>
                    <a:pt x="8566185" y="97668"/>
                  </a:lnTo>
                  <a:lnTo>
                    <a:pt x="8581139" y="144774"/>
                  </a:lnTo>
                  <a:lnTo>
                    <a:pt x="8586438" y="197196"/>
                  </a:lnTo>
                  <a:lnTo>
                    <a:pt x="8586438" y="985959"/>
                  </a:lnTo>
                  <a:lnTo>
                    <a:pt x="8581139" y="1038381"/>
                  </a:lnTo>
                  <a:lnTo>
                    <a:pt x="8566185" y="1085487"/>
                  </a:lnTo>
                  <a:lnTo>
                    <a:pt x="8542989" y="1125398"/>
                  </a:lnTo>
                  <a:lnTo>
                    <a:pt x="8512967" y="1156232"/>
                  </a:lnTo>
                  <a:lnTo>
                    <a:pt x="8477531" y="1176111"/>
                  </a:lnTo>
                  <a:lnTo>
                    <a:pt x="8438097" y="1183156"/>
                  </a:lnTo>
                  <a:lnTo>
                    <a:pt x="148341" y="1183156"/>
                  </a:lnTo>
                  <a:lnTo>
                    <a:pt x="108906" y="1176111"/>
                  </a:lnTo>
                  <a:lnTo>
                    <a:pt x="73470" y="1156232"/>
                  </a:lnTo>
                  <a:lnTo>
                    <a:pt x="43448" y="1125398"/>
                  </a:lnTo>
                  <a:lnTo>
                    <a:pt x="20253" y="1085487"/>
                  </a:lnTo>
                  <a:lnTo>
                    <a:pt x="5298" y="1038381"/>
                  </a:lnTo>
                  <a:lnTo>
                    <a:pt x="0" y="985959"/>
                  </a:lnTo>
                  <a:lnTo>
                    <a:pt x="0" y="197196"/>
                  </a:lnTo>
                  <a:close/>
                </a:path>
              </a:pathLst>
            </a:custGeom>
            <a:ln w="12700">
              <a:solidFill>
                <a:srgbClr val="0098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8655">
              <a:lnSpc>
                <a:spcPct val="100000"/>
              </a:lnSpc>
              <a:spcBef>
                <a:spcPts val="100"/>
              </a:spcBef>
            </a:pPr>
            <a:r>
              <a:rPr dirty="0"/>
              <a:t>Systems</a:t>
            </a:r>
            <a:r>
              <a:rPr dirty="0" spc="-90"/>
              <a:t> </a:t>
            </a:r>
            <a:r>
              <a:rPr dirty="0"/>
              <a:t>Model</a:t>
            </a:r>
            <a:r>
              <a:rPr dirty="0" spc="-175"/>
              <a:t> </a:t>
            </a:r>
            <a:r>
              <a:rPr dirty="0" spc="-10"/>
              <a:t>Approach</a:t>
            </a:r>
          </a:p>
          <a:p>
            <a:pPr marL="15875" marR="5080" indent="1030605">
              <a:lnSpc>
                <a:spcPts val="11300"/>
              </a:lnSpc>
              <a:spcBef>
                <a:spcPts val="1175"/>
              </a:spcBef>
            </a:pPr>
            <a:r>
              <a:rPr dirty="0"/>
              <a:t>Meaningful</a:t>
            </a:r>
            <a:r>
              <a:rPr dirty="0" spc="-80"/>
              <a:t> </a:t>
            </a:r>
            <a:r>
              <a:rPr dirty="0" spc="-10"/>
              <a:t>Measures </a:t>
            </a:r>
            <a:r>
              <a:rPr dirty="0"/>
              <a:t>Research</a:t>
            </a:r>
            <a:r>
              <a:rPr dirty="0" spc="-25"/>
              <a:t> </a:t>
            </a:r>
            <a:r>
              <a:rPr dirty="0"/>
              <a:t>partners,</a:t>
            </a:r>
            <a:r>
              <a:rPr dirty="0" spc="-20"/>
              <a:t> </a:t>
            </a:r>
            <a:r>
              <a:rPr dirty="0"/>
              <a:t>D</a:t>
            </a:r>
            <a:r>
              <a:rPr dirty="0" spc="-30"/>
              <a:t> </a:t>
            </a:r>
            <a:r>
              <a:rPr dirty="0"/>
              <a:t>&amp;</a:t>
            </a:r>
            <a:r>
              <a:rPr dirty="0" spc="-30"/>
              <a:t> </a:t>
            </a:r>
            <a:r>
              <a:rPr dirty="0"/>
              <a:t>I</a:t>
            </a:r>
            <a:r>
              <a:rPr dirty="0" spc="-20"/>
              <a:t> </a:t>
            </a:r>
            <a:r>
              <a:rPr dirty="0" spc="-10"/>
              <a:t>Science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78879"/>
            <a:ext cx="9144000" cy="573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8640" y="6513633"/>
            <a:ext cx="500951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©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2015,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The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Permanente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Medical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Group,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Inc.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All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rights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reserved.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Family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Violence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Prevention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Program.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-6350"/>
            <a:ext cx="9156700" cy="6864350"/>
            <a:chOff x="-6350" y="-6350"/>
            <a:chExt cx="9156700" cy="6864350"/>
          </a:xfrm>
        </p:grpSpPr>
        <p:sp>
          <p:nvSpPr>
            <p:cNvPr id="5" name="object 5"/>
            <p:cNvSpPr/>
            <p:nvPr/>
          </p:nvSpPr>
          <p:spPr>
            <a:xfrm>
              <a:off x="0" y="1747837"/>
              <a:ext cx="9144000" cy="5110480"/>
            </a:xfrm>
            <a:custGeom>
              <a:avLst/>
              <a:gdLst/>
              <a:ahLst/>
              <a:cxnLst/>
              <a:rect l="l" t="t" r="r" b="b"/>
              <a:pathLst>
                <a:path w="9144000" h="5110480">
                  <a:moveTo>
                    <a:pt x="9144000" y="0"/>
                  </a:moveTo>
                  <a:lnTo>
                    <a:pt x="0" y="0"/>
                  </a:lnTo>
                  <a:lnTo>
                    <a:pt x="0" y="5110161"/>
                  </a:lnTo>
                  <a:lnTo>
                    <a:pt x="9144000" y="511016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9144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9144000" y="1752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9A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0" y="0"/>
                  </a:moveTo>
                  <a:lnTo>
                    <a:pt x="9144000" y="0"/>
                  </a:lnTo>
                  <a:lnTo>
                    <a:pt x="9144000" y="1752600"/>
                  </a:lnTo>
                  <a:lnTo>
                    <a:pt x="0" y="1752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B4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2202507" y="259587"/>
            <a:ext cx="4857115" cy="11207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790"/>
              </a:lnSpc>
              <a:spcBef>
                <a:spcPts val="100"/>
              </a:spcBef>
            </a:pPr>
            <a:r>
              <a:rPr dirty="0"/>
              <a:t>Supportive</a:t>
            </a:r>
            <a:r>
              <a:rPr dirty="0" spc="-100"/>
              <a:t> </a:t>
            </a:r>
            <a:r>
              <a:rPr dirty="0" spc="-10"/>
              <a:t>Environment</a:t>
            </a:r>
          </a:p>
          <a:p>
            <a:pPr marL="12700">
              <a:lnSpc>
                <a:spcPts val="3829"/>
              </a:lnSpc>
            </a:pPr>
            <a:r>
              <a:rPr dirty="0" sz="3200"/>
              <a:t>Awareness</a:t>
            </a:r>
            <a:r>
              <a:rPr dirty="0" sz="3200" spc="-80"/>
              <a:t> </a:t>
            </a:r>
            <a:r>
              <a:rPr dirty="0" sz="3200"/>
              <a:t>and</a:t>
            </a:r>
            <a:r>
              <a:rPr dirty="0" sz="3200" spc="-85"/>
              <a:t> </a:t>
            </a:r>
            <a:r>
              <a:rPr dirty="0" sz="3200" spc="-10"/>
              <a:t>Information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3235384" y="2012933"/>
            <a:ext cx="5758180" cy="403225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3200" b="1" i="1">
                <a:solidFill>
                  <a:srgbClr val="FFFFFF"/>
                </a:solidFill>
                <a:latin typeface="Arial Narrow"/>
                <a:cs typeface="Arial Narrow"/>
              </a:rPr>
              <a:t>What</a:t>
            </a:r>
            <a:r>
              <a:rPr dirty="0" sz="3200" spc="-30" b="1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r>
              <a:rPr dirty="0" sz="3200" spc="-25" b="1" i="1">
                <a:solidFill>
                  <a:srgbClr val="FFFFFF"/>
                </a:solidFill>
                <a:latin typeface="Arial Narrow"/>
                <a:cs typeface="Arial Narrow"/>
              </a:rPr>
              <a:t> it?</a:t>
            </a:r>
            <a:endParaRPr sz="3200">
              <a:latin typeface="Arial Narrow"/>
              <a:cs typeface="Arial Narrow"/>
            </a:endParaRPr>
          </a:p>
          <a:p>
            <a:pPr marL="642620" marR="5080" indent="-352425">
              <a:lnSpc>
                <a:spcPct val="100000"/>
              </a:lnSpc>
              <a:spcBef>
                <a:spcPts val="1355"/>
              </a:spcBef>
              <a:buClr>
                <a:srgbClr val="79A43A"/>
              </a:buClr>
              <a:buFont typeface="Arial"/>
              <a:buChar char="■"/>
              <a:tabLst>
                <a:tab pos="642620" algn="l"/>
              </a:tabLst>
            </a:pP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Information:</a:t>
            </a:r>
            <a:r>
              <a:rPr dirty="0" sz="3000" spc="-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restrooms,</a:t>
            </a:r>
            <a:r>
              <a:rPr dirty="0" sz="3000" spc="-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exam</a:t>
            </a:r>
            <a:r>
              <a:rPr dirty="0" sz="3000" spc="-8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 Narrow"/>
                <a:cs typeface="Arial Narrow"/>
              </a:rPr>
              <a:t>rooms, on-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line,</a:t>
            </a:r>
            <a:r>
              <a:rPr dirty="0" sz="3000" spc="-4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podcasts,</a:t>
            </a:r>
            <a:r>
              <a:rPr dirty="0" sz="3000" spc="-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health</a:t>
            </a:r>
            <a:r>
              <a:rPr dirty="0" sz="3000" spc="-6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ed</a:t>
            </a:r>
            <a:r>
              <a:rPr dirty="0" sz="3000" spc="-5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 Narrow"/>
                <a:cs typeface="Arial Narrow"/>
              </a:rPr>
              <a:t>classes</a:t>
            </a:r>
            <a:endParaRPr sz="3000">
              <a:latin typeface="Arial Narrow"/>
              <a:cs typeface="Arial Narrow"/>
            </a:endParaRPr>
          </a:p>
          <a:p>
            <a:pPr marL="642620" indent="-352425">
              <a:lnSpc>
                <a:spcPct val="100000"/>
              </a:lnSpc>
              <a:spcBef>
                <a:spcPts val="1100"/>
              </a:spcBef>
              <a:buClr>
                <a:srgbClr val="79A43A"/>
              </a:buClr>
              <a:buFont typeface="Arial"/>
              <a:buChar char="■"/>
              <a:tabLst>
                <a:tab pos="642620" algn="l"/>
              </a:tabLst>
            </a:pP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Posters:</a:t>
            </a:r>
            <a:r>
              <a:rPr dirty="0" sz="30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“Let</a:t>
            </a:r>
            <a:r>
              <a:rPr dirty="0" sz="30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us</a:t>
            </a:r>
            <a:r>
              <a:rPr dirty="0" sz="30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know,</a:t>
            </a:r>
            <a:r>
              <a:rPr dirty="0" sz="30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we</a:t>
            </a:r>
            <a:r>
              <a:rPr dirty="0" sz="30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can</a:t>
            </a:r>
            <a:r>
              <a:rPr dirty="0" sz="30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 Narrow"/>
                <a:cs typeface="Arial Narrow"/>
              </a:rPr>
              <a:t>help”</a:t>
            </a:r>
            <a:endParaRPr sz="3000">
              <a:latin typeface="Arial Narrow"/>
              <a:cs typeface="Arial Narrow"/>
            </a:endParaRPr>
          </a:p>
          <a:p>
            <a:pPr marL="642620" marR="236854" indent="-352425">
              <a:lnSpc>
                <a:spcPct val="100000"/>
              </a:lnSpc>
              <a:spcBef>
                <a:spcPts val="1105"/>
              </a:spcBef>
              <a:buClr>
                <a:srgbClr val="79A43A"/>
              </a:buClr>
              <a:buFont typeface="Arial"/>
              <a:buChar char="■"/>
              <a:tabLst>
                <a:tab pos="642620" algn="l"/>
              </a:tabLst>
            </a:pP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Reaching</a:t>
            </a:r>
            <a:r>
              <a:rPr dirty="0" sz="3000" spc="-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patients</a:t>
            </a:r>
            <a:r>
              <a:rPr dirty="0" sz="3000" spc="-5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everywhere</a:t>
            </a:r>
            <a:r>
              <a:rPr dirty="0" sz="3000" spc="-6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Arial Narrow"/>
                <a:cs typeface="Arial Narrow"/>
              </a:rPr>
              <a:t>they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contact</a:t>
            </a:r>
            <a:r>
              <a:rPr dirty="0" sz="30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30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health</a:t>
            </a:r>
            <a:r>
              <a:rPr dirty="0" sz="3000" spc="-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care</a:t>
            </a:r>
            <a:r>
              <a:rPr dirty="0" sz="30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 Narrow"/>
                <a:cs typeface="Arial Narrow"/>
              </a:rPr>
              <a:t>system</a:t>
            </a:r>
            <a:endParaRPr sz="3000">
              <a:latin typeface="Arial Narrow"/>
              <a:cs typeface="Arial Narrow"/>
            </a:endParaRPr>
          </a:p>
          <a:p>
            <a:pPr marL="642620" indent="-352425">
              <a:lnSpc>
                <a:spcPct val="100000"/>
              </a:lnSpc>
              <a:spcBef>
                <a:spcPts val="1105"/>
              </a:spcBef>
              <a:buClr>
                <a:srgbClr val="79A43A"/>
              </a:buClr>
              <a:buFont typeface="Arial"/>
              <a:buChar char="■"/>
              <a:tabLst>
                <a:tab pos="642620" algn="l"/>
              </a:tabLst>
            </a:pP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Engaged</a:t>
            </a:r>
            <a:r>
              <a:rPr dirty="0" sz="3000" spc="-5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3000" spc="-5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>
                <a:solidFill>
                  <a:srgbClr val="FFFFFF"/>
                </a:solidFill>
                <a:latin typeface="Arial Narrow"/>
                <a:cs typeface="Arial Narrow"/>
              </a:rPr>
              <a:t>informed</a:t>
            </a:r>
            <a:r>
              <a:rPr dirty="0" sz="3000" spc="-5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Arial Narrow"/>
                <a:cs typeface="Arial Narrow"/>
              </a:rPr>
              <a:t>workforce</a:t>
            </a:r>
            <a:endParaRPr sz="30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5575" y="166687"/>
            <a:ext cx="2968625" cy="5901690"/>
            <a:chOff x="155575" y="166687"/>
            <a:chExt cx="2968625" cy="590169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575" y="166687"/>
              <a:ext cx="1746250" cy="14335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902" y="2366595"/>
              <a:ext cx="2860297" cy="37015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78879"/>
            <a:ext cx="9144000" cy="573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8640" y="6513633"/>
            <a:ext cx="500951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©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2015,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The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Permanente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Medical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Group,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Inc.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All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rights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reserved.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Family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Violence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Prevention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Program.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47837"/>
            <a:ext cx="9144000" cy="5110480"/>
          </a:xfrm>
          <a:custGeom>
            <a:avLst/>
            <a:gdLst/>
            <a:ahLst/>
            <a:cxnLst/>
            <a:rect l="l" t="t" r="r" b="b"/>
            <a:pathLst>
              <a:path w="9144000" h="5110480">
                <a:moveTo>
                  <a:pt x="9144000" y="0"/>
                </a:moveTo>
                <a:lnTo>
                  <a:pt x="0" y="0"/>
                </a:lnTo>
                <a:lnTo>
                  <a:pt x="0" y="5110162"/>
                </a:lnTo>
                <a:lnTo>
                  <a:pt x="9144000" y="511016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8640" y="783566"/>
            <a:ext cx="3071495" cy="582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540"/>
              </a:lnSpc>
            </a:pPr>
            <a:r>
              <a:rPr dirty="0" sz="4000" b="1">
                <a:solidFill>
                  <a:srgbClr val="156D9D"/>
                </a:solidFill>
                <a:latin typeface="Arial Narrow"/>
                <a:cs typeface="Arial Narrow"/>
              </a:rPr>
              <a:t>Rooming</a:t>
            </a:r>
            <a:r>
              <a:rPr dirty="0" sz="4000" spc="-55" b="1">
                <a:solidFill>
                  <a:srgbClr val="156D9D"/>
                </a:solidFill>
                <a:latin typeface="Arial Narrow"/>
                <a:cs typeface="Arial Narrow"/>
              </a:rPr>
              <a:t> </a:t>
            </a:r>
            <a:r>
              <a:rPr dirty="0" sz="4000" spc="-10" b="1">
                <a:solidFill>
                  <a:srgbClr val="156D9D"/>
                </a:solidFill>
                <a:latin typeface="Arial Narrow"/>
                <a:cs typeface="Arial Narrow"/>
              </a:rPr>
              <a:t>Alone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488692"/>
            <a:ext cx="3384550" cy="247015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25"/>
              </a:spcBef>
            </a:pPr>
            <a:r>
              <a:rPr dirty="0" sz="3200">
                <a:solidFill>
                  <a:srgbClr val="FFFFFF"/>
                </a:solidFill>
                <a:latin typeface="Arial Narrow"/>
                <a:cs typeface="Arial Narrow"/>
              </a:rPr>
              <a:t>Private</a:t>
            </a:r>
            <a:r>
              <a:rPr dirty="0" sz="3200" spc="-9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>
                <a:solidFill>
                  <a:srgbClr val="FFFFFF"/>
                </a:solidFill>
                <a:latin typeface="Arial Narrow"/>
                <a:cs typeface="Arial Narrow"/>
              </a:rPr>
              <a:t>rooming</a:t>
            </a:r>
            <a:r>
              <a:rPr dirty="0" sz="3200" spc="-9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 Narrow"/>
                <a:cs typeface="Arial Narrow"/>
              </a:rPr>
              <a:t>allows </a:t>
            </a:r>
            <a:r>
              <a:rPr dirty="0" sz="3200">
                <a:solidFill>
                  <a:srgbClr val="FFFFFF"/>
                </a:solidFill>
                <a:latin typeface="Arial Narrow"/>
                <a:cs typeface="Arial Narrow"/>
              </a:rPr>
              <a:t>for</a:t>
            </a:r>
            <a:r>
              <a:rPr dirty="0" sz="32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 Narrow"/>
                <a:cs typeface="Arial Narrow"/>
              </a:rPr>
              <a:t>discussions</a:t>
            </a:r>
            <a:endParaRPr sz="3200">
              <a:latin typeface="Arial Narrow"/>
              <a:cs typeface="Arial Narrow"/>
            </a:endParaRPr>
          </a:p>
          <a:p>
            <a:pPr marL="12700" marR="244475">
              <a:lnSpc>
                <a:spcPts val="3790"/>
              </a:lnSpc>
              <a:spcBef>
                <a:spcPts val="120"/>
              </a:spcBef>
            </a:pPr>
            <a:r>
              <a:rPr dirty="0" sz="320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dirty="0" sz="3200" spc="-7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>
                <a:solidFill>
                  <a:srgbClr val="FFFFFF"/>
                </a:solidFill>
                <a:latin typeface="Arial Narrow"/>
                <a:cs typeface="Arial Narrow"/>
              </a:rPr>
              <a:t>sensitive</a:t>
            </a:r>
            <a:r>
              <a:rPr dirty="0" sz="3200" spc="-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 Narrow"/>
                <a:cs typeface="Arial Narrow"/>
              </a:rPr>
              <a:t>issues, </a:t>
            </a:r>
            <a:r>
              <a:rPr dirty="0" sz="3200">
                <a:solidFill>
                  <a:srgbClr val="FFFFFF"/>
                </a:solidFill>
                <a:latin typeface="Arial Narrow"/>
                <a:cs typeface="Arial Narrow"/>
              </a:rPr>
              <a:t>including</a:t>
            </a:r>
            <a:r>
              <a:rPr dirty="0" sz="3200" spc="-10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 Narrow"/>
                <a:cs typeface="Arial Narrow"/>
              </a:rPr>
              <a:t>relationship</a:t>
            </a:r>
            <a:endParaRPr sz="3200">
              <a:latin typeface="Arial Narrow"/>
              <a:cs typeface="Arial Narrow"/>
            </a:endParaRPr>
          </a:p>
          <a:p>
            <a:pPr marL="12700">
              <a:lnSpc>
                <a:spcPts val="3795"/>
              </a:lnSpc>
            </a:pPr>
            <a:r>
              <a:rPr dirty="0" sz="3200" spc="-10">
                <a:solidFill>
                  <a:srgbClr val="FFFFFF"/>
                </a:solidFill>
                <a:latin typeface="Arial Narrow"/>
                <a:cs typeface="Arial Narrow"/>
              </a:rPr>
              <a:t>violence.</a:t>
            </a:r>
            <a:endParaRPr sz="32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6350" y="-6350"/>
            <a:ext cx="9156700" cy="1765300"/>
            <a:chOff x="-6350" y="-6350"/>
            <a:chExt cx="9156700" cy="17653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9144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9144000" y="1752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9A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0" y="0"/>
                  </a:moveTo>
                  <a:lnTo>
                    <a:pt x="9144000" y="0"/>
                  </a:lnTo>
                  <a:lnTo>
                    <a:pt x="9144000" y="1752600"/>
                  </a:lnTo>
                  <a:lnTo>
                    <a:pt x="0" y="1752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8B45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575" y="166687"/>
              <a:ext cx="1746250" cy="1433512"/>
            </a:xfrm>
            <a:prstGeom prst="rect">
              <a:avLst/>
            </a:prstGeom>
          </p:spPr>
        </p:pic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2206625" y="135635"/>
            <a:ext cx="4857115" cy="1351280"/>
          </a:xfrm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/>
              <a:t>Supportive</a:t>
            </a:r>
            <a:r>
              <a:rPr dirty="0" spc="-100"/>
              <a:t> </a:t>
            </a:r>
            <a:r>
              <a:rPr dirty="0" spc="-10"/>
              <a:t>Environment</a:t>
            </a: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3200"/>
              <a:t>Private</a:t>
            </a:r>
            <a:r>
              <a:rPr dirty="0" sz="3200" spc="-95"/>
              <a:t> </a:t>
            </a:r>
            <a:r>
              <a:rPr dirty="0" sz="3200" spc="-10"/>
              <a:t>Rooming</a:t>
            </a:r>
            <a:endParaRPr sz="3200"/>
          </a:p>
        </p:txBody>
      </p:sp>
      <p:grpSp>
        <p:nvGrpSpPr>
          <p:cNvPr id="12" name="object 12"/>
          <p:cNvGrpSpPr/>
          <p:nvPr/>
        </p:nvGrpSpPr>
        <p:grpSpPr>
          <a:xfrm>
            <a:off x="4468367" y="899160"/>
            <a:ext cx="4398645" cy="5965190"/>
            <a:chOff x="4468367" y="899160"/>
            <a:chExt cx="4398645" cy="596519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8367" y="899160"/>
              <a:ext cx="4398264" cy="59588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9" y="965813"/>
              <a:ext cx="530052" cy="577492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02050" y="965813"/>
              <a:ext cx="3737610" cy="343535"/>
            </a:xfrm>
            <a:custGeom>
              <a:avLst/>
              <a:gdLst/>
              <a:ahLst/>
              <a:cxnLst/>
              <a:rect l="l" t="t" r="r" b="b"/>
              <a:pathLst>
                <a:path w="3737609" h="343534">
                  <a:moveTo>
                    <a:pt x="0" y="0"/>
                  </a:moveTo>
                  <a:lnTo>
                    <a:pt x="0" y="343047"/>
                  </a:lnTo>
                  <a:lnTo>
                    <a:pt x="3737515" y="343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C2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1999" y="965813"/>
              <a:ext cx="4267567" cy="589218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72000" y="6740735"/>
              <a:ext cx="3737610" cy="117475"/>
            </a:xfrm>
            <a:custGeom>
              <a:avLst/>
              <a:gdLst/>
              <a:ahLst/>
              <a:cxnLst/>
              <a:rect l="l" t="t" r="r" b="b"/>
              <a:pathLst>
                <a:path w="3737609" h="117475">
                  <a:moveTo>
                    <a:pt x="3737516" y="0"/>
                  </a:moveTo>
                  <a:lnTo>
                    <a:pt x="0" y="0"/>
                  </a:lnTo>
                  <a:lnTo>
                    <a:pt x="1277584" y="117264"/>
                  </a:lnTo>
                  <a:lnTo>
                    <a:pt x="3737516" y="117264"/>
                  </a:lnTo>
                  <a:lnTo>
                    <a:pt x="3737516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09516" y="1308860"/>
              <a:ext cx="530051" cy="55491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65095" y="958909"/>
              <a:ext cx="4281805" cy="5899150"/>
            </a:xfrm>
            <a:custGeom>
              <a:avLst/>
              <a:gdLst/>
              <a:ahLst/>
              <a:cxnLst/>
              <a:rect l="l" t="t" r="r" b="b"/>
              <a:pathLst>
                <a:path w="4281805" h="5899150">
                  <a:moveTo>
                    <a:pt x="1215007" y="5899090"/>
                  </a:moveTo>
                  <a:lnTo>
                    <a:pt x="0" y="5787570"/>
                  </a:lnTo>
                  <a:lnTo>
                    <a:pt x="531212" y="0"/>
                  </a:lnTo>
                  <a:lnTo>
                    <a:pt x="4281374" y="344208"/>
                  </a:lnTo>
                  <a:lnTo>
                    <a:pt x="3771520" y="5899090"/>
                  </a:lnTo>
                </a:path>
              </a:pathLst>
            </a:custGeom>
            <a:ln w="12700">
              <a:solidFill>
                <a:srgbClr val="C7CC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78879"/>
            <a:ext cx="9144000" cy="573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8640" y="6513633"/>
            <a:ext cx="5009515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35"/>
              </a:lnSpc>
            </a:pP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©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2015,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The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Permanente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Medical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Group,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Inc.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All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rights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reserved.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Family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Violence</a:t>
            </a:r>
            <a:r>
              <a:rPr dirty="0" sz="1000" spc="-30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A6A6A6"/>
                </a:solidFill>
                <a:latin typeface="Arial Narrow"/>
                <a:cs typeface="Arial Narrow"/>
              </a:rPr>
              <a:t>Prevention</a:t>
            </a:r>
            <a:r>
              <a:rPr dirty="0" sz="1000" spc="-25" b="1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A6A6A6"/>
                </a:solidFill>
                <a:latin typeface="Arial Narrow"/>
                <a:cs typeface="Arial Narrow"/>
              </a:rPr>
              <a:t>Program.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47837"/>
            <a:ext cx="9144000" cy="5110480"/>
          </a:xfrm>
          <a:custGeom>
            <a:avLst/>
            <a:gdLst/>
            <a:ahLst/>
            <a:cxnLst/>
            <a:rect l="l" t="t" r="r" b="b"/>
            <a:pathLst>
              <a:path w="9144000" h="5110480">
                <a:moveTo>
                  <a:pt x="9144000" y="0"/>
                </a:moveTo>
                <a:lnTo>
                  <a:pt x="0" y="0"/>
                </a:lnTo>
                <a:lnTo>
                  <a:pt x="0" y="5110162"/>
                </a:lnTo>
                <a:lnTo>
                  <a:pt x="9144000" y="511016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8640" y="259310"/>
            <a:ext cx="1388745" cy="1192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540"/>
              </a:lnSpc>
            </a:pPr>
            <a:r>
              <a:rPr dirty="0" sz="4000" b="1">
                <a:solidFill>
                  <a:srgbClr val="156D9D"/>
                </a:solidFill>
                <a:latin typeface="Arial Narrow"/>
                <a:cs typeface="Arial Narrow"/>
              </a:rPr>
              <a:t>Must</a:t>
            </a:r>
            <a:r>
              <a:rPr dirty="0" sz="4000" spc="-75" b="1">
                <a:solidFill>
                  <a:srgbClr val="156D9D"/>
                </a:solidFill>
                <a:latin typeface="Arial Narrow"/>
                <a:cs typeface="Arial Narrow"/>
              </a:rPr>
              <a:t> </a:t>
            </a:r>
            <a:r>
              <a:rPr dirty="0" sz="4000" spc="-50" b="1">
                <a:solidFill>
                  <a:srgbClr val="156D9D"/>
                </a:solidFill>
                <a:latin typeface="Arial Narrow"/>
                <a:cs typeface="Arial Narrow"/>
              </a:rPr>
              <a:t>A</a:t>
            </a:r>
            <a:endParaRPr sz="4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dirty="0" sz="4000" spc="-10" b="1">
                <a:solidFill>
                  <a:srgbClr val="156D9D"/>
                </a:solidFill>
                <a:latin typeface="Arial Narrow"/>
                <a:cs typeface="Arial Narrow"/>
              </a:rPr>
              <a:t>Patient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6257" y="259310"/>
            <a:ext cx="4232275" cy="1192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540"/>
              </a:lnSpc>
            </a:pPr>
            <a:r>
              <a:rPr dirty="0" sz="4000" b="1">
                <a:solidFill>
                  <a:srgbClr val="156D9D"/>
                </a:solidFill>
                <a:latin typeface="Arial Narrow"/>
                <a:cs typeface="Arial Narrow"/>
              </a:rPr>
              <a:t>ddress</a:t>
            </a:r>
            <a:r>
              <a:rPr dirty="0" sz="4000" spc="-80" b="1">
                <a:solidFill>
                  <a:srgbClr val="156D9D"/>
                </a:solidFill>
                <a:latin typeface="Arial Narrow"/>
                <a:cs typeface="Arial Narrow"/>
              </a:rPr>
              <a:t> </a:t>
            </a:r>
            <a:r>
              <a:rPr dirty="0" sz="4000" b="1">
                <a:solidFill>
                  <a:srgbClr val="156D9D"/>
                </a:solidFill>
                <a:latin typeface="Arial Narrow"/>
                <a:cs typeface="Arial Narrow"/>
              </a:rPr>
              <a:t>Clinician</a:t>
            </a:r>
            <a:r>
              <a:rPr dirty="0" sz="4000" spc="-100" b="1">
                <a:solidFill>
                  <a:srgbClr val="156D9D"/>
                </a:solidFill>
                <a:latin typeface="Arial Narrow"/>
                <a:cs typeface="Arial Narrow"/>
              </a:rPr>
              <a:t> </a:t>
            </a:r>
            <a:r>
              <a:rPr dirty="0" sz="4000" spc="-25" b="1" i="1">
                <a:solidFill>
                  <a:srgbClr val="156D9D"/>
                </a:solidFill>
                <a:latin typeface="Arial Narrow"/>
                <a:cs typeface="Arial Narrow"/>
              </a:rPr>
              <a:t>AND</a:t>
            </a:r>
            <a:endParaRPr sz="4000">
              <a:latin typeface="Arial Narrow"/>
              <a:cs typeface="Arial Narrow"/>
            </a:endParaRPr>
          </a:p>
          <a:p>
            <a:pPr marL="114935">
              <a:lnSpc>
                <a:spcPct val="100000"/>
              </a:lnSpc>
            </a:pPr>
            <a:r>
              <a:rPr dirty="0" sz="4000" spc="-10" b="1">
                <a:solidFill>
                  <a:srgbClr val="156D9D"/>
                </a:solidFill>
                <a:latin typeface="Arial Narrow"/>
                <a:cs typeface="Arial Narrow"/>
              </a:rPr>
              <a:t>Concerns</a:t>
            </a:r>
            <a:endParaRPr sz="40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6282055"/>
            <a:chOff x="0" y="0"/>
            <a:chExt cx="9144000" cy="62820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8828" y="4316002"/>
              <a:ext cx="1565878" cy="19656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159" y="2057083"/>
              <a:ext cx="1507589" cy="19560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0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9144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9144000" y="1752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02D8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2172050" y="6603"/>
            <a:ext cx="3957954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Inquiry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 spc="-10"/>
              <a:t>Referral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1334" y="617220"/>
            <a:ext cx="7261859" cy="570484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43330" marR="434975">
              <a:lnSpc>
                <a:spcPct val="101899"/>
              </a:lnSpc>
              <a:spcBef>
                <a:spcPts val="25"/>
              </a:spcBef>
            </a:pP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Must</a:t>
            </a:r>
            <a:r>
              <a:rPr dirty="0" sz="32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address</a:t>
            </a:r>
            <a:r>
              <a:rPr dirty="0" sz="32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patient</a:t>
            </a:r>
            <a:r>
              <a:rPr dirty="0" sz="32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 i="1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3200" spc="-40" b="1" i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clinician concerns</a:t>
            </a:r>
            <a:endParaRPr sz="3200">
              <a:latin typeface="Arial Narrow"/>
              <a:cs typeface="Arial Narrow"/>
            </a:endParaRPr>
          </a:p>
          <a:p>
            <a:pPr marL="1747520">
              <a:lnSpc>
                <a:spcPct val="100000"/>
              </a:lnSpc>
              <a:spcBef>
                <a:spcPts val="3000"/>
              </a:spcBef>
            </a:pP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3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doctor:</a:t>
            </a:r>
            <a:endParaRPr sz="3200">
              <a:latin typeface="Arial Narrow"/>
              <a:cs typeface="Arial Narrow"/>
            </a:endParaRPr>
          </a:p>
          <a:p>
            <a:pPr marL="2490470" indent="-285750">
              <a:lnSpc>
                <a:spcPct val="100000"/>
              </a:lnSpc>
              <a:spcBef>
                <a:spcPts val="175"/>
              </a:spcBef>
              <a:buFont typeface="Arial"/>
              <a:buChar char="■"/>
              <a:tabLst>
                <a:tab pos="2490470" algn="l"/>
              </a:tabLst>
            </a:pP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How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do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ask</a:t>
            </a:r>
            <a:r>
              <a:rPr dirty="0" sz="24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about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IPV?</a:t>
            </a:r>
            <a:endParaRPr sz="2400">
              <a:latin typeface="Arial Narrow"/>
              <a:cs typeface="Arial Narrow"/>
            </a:endParaRPr>
          </a:p>
          <a:p>
            <a:pPr marL="2490470" indent="-285750">
              <a:lnSpc>
                <a:spcPct val="100000"/>
              </a:lnSpc>
              <a:spcBef>
                <a:spcPts val="120"/>
              </a:spcBef>
              <a:buFont typeface="Arial"/>
              <a:buChar char="■"/>
              <a:tabLst>
                <a:tab pos="2490470" algn="l"/>
              </a:tabLst>
            </a:pP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What</a:t>
            </a:r>
            <a:r>
              <a:rPr dirty="0" sz="24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do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do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when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answer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“yes”?</a:t>
            </a:r>
            <a:endParaRPr sz="2400">
              <a:latin typeface="Arial Narrow"/>
              <a:cs typeface="Arial Narrow"/>
            </a:endParaRPr>
          </a:p>
          <a:p>
            <a:pPr marL="2490470" marR="302895" indent="-285750">
              <a:lnSpc>
                <a:spcPts val="2500"/>
              </a:lnSpc>
              <a:spcBef>
                <a:spcPts val="520"/>
              </a:spcBef>
              <a:buFont typeface="Arial"/>
              <a:buChar char="■"/>
              <a:tabLst>
                <a:tab pos="2490470" algn="l"/>
              </a:tabLst>
            </a:pP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How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can</a:t>
            </a:r>
            <a:r>
              <a:rPr dirty="0" sz="24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24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offer</a:t>
            </a:r>
            <a:r>
              <a:rPr dirty="0" sz="24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dirty="0" sz="24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intervention</a:t>
            </a:r>
            <a:r>
              <a:rPr dirty="0" sz="24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that</a:t>
            </a:r>
            <a:r>
              <a:rPr dirty="0" sz="24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is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caring,</a:t>
            </a:r>
            <a:r>
              <a:rPr dirty="0" sz="2400" spc="-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effective,</a:t>
            </a:r>
            <a:r>
              <a:rPr dirty="0" sz="24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2400" spc="-5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efficient?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660"/>
              </a:spcBef>
            </a:pP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32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patient:</a:t>
            </a:r>
            <a:endParaRPr sz="3200">
              <a:latin typeface="Arial Narrow"/>
              <a:cs typeface="Arial Narrow"/>
            </a:endParaRPr>
          </a:p>
          <a:p>
            <a:pPr marL="755015" indent="-285115">
              <a:lnSpc>
                <a:spcPct val="100000"/>
              </a:lnSpc>
              <a:spcBef>
                <a:spcPts val="175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If</a:t>
            </a:r>
            <a:r>
              <a:rPr dirty="0" sz="24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disclose,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what</a:t>
            </a:r>
            <a:r>
              <a:rPr dirty="0" sz="24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will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happen?</a:t>
            </a:r>
            <a:endParaRPr sz="2400">
              <a:latin typeface="Arial Narrow"/>
              <a:cs typeface="Arial Narrow"/>
            </a:endParaRPr>
          </a:p>
          <a:p>
            <a:pPr marL="755015" indent="-285115">
              <a:lnSpc>
                <a:spcPct val="100000"/>
              </a:lnSpc>
              <a:spcBef>
                <a:spcPts val="120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Will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be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judged?</a:t>
            </a:r>
            <a:endParaRPr sz="2400">
              <a:latin typeface="Arial Narrow"/>
              <a:cs typeface="Arial Narrow"/>
            </a:endParaRPr>
          </a:p>
          <a:p>
            <a:pPr marL="755015" indent="-285115">
              <a:lnSpc>
                <a:spcPct val="100000"/>
              </a:lnSpc>
              <a:spcBef>
                <a:spcPts val="120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How</a:t>
            </a:r>
            <a:r>
              <a:rPr dirty="0" sz="24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will</a:t>
            </a:r>
            <a:r>
              <a:rPr dirty="0" sz="24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this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help</a:t>
            </a:r>
            <a:r>
              <a:rPr dirty="0" sz="24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me?</a:t>
            </a:r>
            <a:endParaRPr sz="2400">
              <a:latin typeface="Arial Narrow"/>
              <a:cs typeface="Arial Narrow"/>
            </a:endParaRPr>
          </a:p>
          <a:p>
            <a:pPr marL="755015" indent="-285115">
              <a:lnSpc>
                <a:spcPct val="100000"/>
              </a:lnSpc>
              <a:spcBef>
                <a:spcPts val="120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Am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ready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take</a:t>
            </a:r>
            <a:r>
              <a:rPr dirty="0" sz="24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dirty="0" sz="2400" spc="-1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 Narrow"/>
                <a:cs typeface="Arial Narrow"/>
              </a:rPr>
              <a:t>next</a:t>
            </a:r>
            <a:r>
              <a:rPr dirty="0" sz="2400" spc="-3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 Narrow"/>
                <a:cs typeface="Arial Narrow"/>
              </a:rPr>
              <a:t>step?</a:t>
            </a:r>
            <a:endParaRPr sz="2400">
              <a:latin typeface="Arial Narrow"/>
              <a:cs typeface="Arial Narrow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763" y="163512"/>
            <a:ext cx="1746250" cy="1425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52600"/>
              <a:ext cx="9144000" cy="5105400"/>
            </a:xfrm>
            <a:custGeom>
              <a:avLst/>
              <a:gdLst/>
              <a:ahLst/>
              <a:cxnLst/>
              <a:rect l="l" t="t" r="r" b="b"/>
              <a:pathLst>
                <a:path w="9144000" h="5105400">
                  <a:moveTo>
                    <a:pt x="0" y="5105400"/>
                  </a:moveTo>
                  <a:lnTo>
                    <a:pt x="9144000" y="51054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10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0" y="1880616"/>
              <a:ext cx="3517392" cy="4404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9100" y="1920090"/>
              <a:ext cx="3353334" cy="42315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22750" y="1913740"/>
              <a:ext cx="3366135" cy="4244340"/>
            </a:xfrm>
            <a:custGeom>
              <a:avLst/>
              <a:gdLst/>
              <a:ahLst/>
              <a:cxnLst/>
              <a:rect l="l" t="t" r="r" b="b"/>
              <a:pathLst>
                <a:path w="3366134" h="4244340">
                  <a:moveTo>
                    <a:pt x="0" y="0"/>
                  </a:moveTo>
                  <a:lnTo>
                    <a:pt x="3366035" y="0"/>
                  </a:lnTo>
                  <a:lnTo>
                    <a:pt x="3366035" y="4244288"/>
                  </a:lnTo>
                  <a:lnTo>
                    <a:pt x="0" y="424428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2157983"/>
              <a:ext cx="3355848" cy="43616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1565" y="2196251"/>
              <a:ext cx="3224799" cy="42315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55215" y="2189901"/>
              <a:ext cx="3237865" cy="4244340"/>
            </a:xfrm>
            <a:custGeom>
              <a:avLst/>
              <a:gdLst/>
              <a:ahLst/>
              <a:cxnLst/>
              <a:rect l="l" t="t" r="r" b="b"/>
              <a:pathLst>
                <a:path w="3237865" h="4244340">
                  <a:moveTo>
                    <a:pt x="0" y="0"/>
                  </a:moveTo>
                  <a:lnTo>
                    <a:pt x="3237499" y="0"/>
                  </a:lnTo>
                  <a:lnTo>
                    <a:pt x="3237499" y="4244288"/>
                  </a:lnTo>
                  <a:lnTo>
                    <a:pt x="0" y="424428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9144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9144000" y="1752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02D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763" y="163512"/>
              <a:ext cx="1746250" cy="1425575"/>
            </a:xfrm>
            <a:prstGeom prst="rect">
              <a:avLst/>
            </a:prstGeom>
          </p:spPr>
        </p:pic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420" rIns="0" bIns="0" rtlCol="0" vert="horz">
            <a:spAutoFit/>
          </a:bodyPr>
          <a:lstStyle/>
          <a:p>
            <a:pPr marL="1864995">
              <a:lnSpc>
                <a:spcPct val="100000"/>
              </a:lnSpc>
              <a:spcBef>
                <a:spcPts val="100"/>
              </a:spcBef>
            </a:pPr>
            <a:r>
              <a:rPr dirty="0"/>
              <a:t>Inquiry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 spc="-10"/>
              <a:t>Referral</a:t>
            </a:r>
          </a:p>
          <a:p>
            <a:pPr marL="1864995">
              <a:lnSpc>
                <a:spcPct val="100000"/>
              </a:lnSpc>
              <a:spcBef>
                <a:spcPts val="5"/>
              </a:spcBef>
            </a:pPr>
            <a:r>
              <a:rPr dirty="0" sz="3200"/>
              <a:t>Patient</a:t>
            </a:r>
            <a:r>
              <a:rPr dirty="0" sz="3200" spc="-85"/>
              <a:t> </a:t>
            </a:r>
            <a:r>
              <a:rPr dirty="0" sz="3200"/>
              <a:t>Informed</a:t>
            </a:r>
            <a:r>
              <a:rPr dirty="0" sz="3200" spc="-90"/>
              <a:t> </a:t>
            </a:r>
            <a:r>
              <a:rPr dirty="0" sz="3200"/>
              <a:t>Screening</a:t>
            </a:r>
            <a:r>
              <a:rPr dirty="0" sz="3200" spc="-90"/>
              <a:t> </a:t>
            </a:r>
            <a:r>
              <a:rPr dirty="0" sz="3200" spc="-20"/>
              <a:t>Tool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52600"/>
              <a:ext cx="9144000" cy="5105400"/>
            </a:xfrm>
            <a:custGeom>
              <a:avLst/>
              <a:gdLst/>
              <a:ahLst/>
              <a:cxnLst/>
              <a:rect l="l" t="t" r="r" b="b"/>
              <a:pathLst>
                <a:path w="9144000" h="5105400">
                  <a:moveTo>
                    <a:pt x="0" y="5105400"/>
                  </a:moveTo>
                  <a:lnTo>
                    <a:pt x="9144000" y="51054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10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818" y="1991300"/>
              <a:ext cx="8229269" cy="4480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9469" y="1984950"/>
              <a:ext cx="8242300" cy="4493260"/>
            </a:xfrm>
            <a:custGeom>
              <a:avLst/>
              <a:gdLst/>
              <a:ahLst/>
              <a:cxnLst/>
              <a:rect l="l" t="t" r="r" b="b"/>
              <a:pathLst>
                <a:path w="8242300" h="4493260">
                  <a:moveTo>
                    <a:pt x="0" y="0"/>
                  </a:moveTo>
                  <a:lnTo>
                    <a:pt x="8241969" y="0"/>
                  </a:lnTo>
                  <a:lnTo>
                    <a:pt x="8241969" y="4493260"/>
                  </a:lnTo>
                  <a:lnTo>
                    <a:pt x="0" y="449326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74861" y="2266017"/>
              <a:ext cx="758825" cy="349885"/>
            </a:xfrm>
            <a:custGeom>
              <a:avLst/>
              <a:gdLst/>
              <a:ahLst/>
              <a:cxnLst/>
              <a:rect l="l" t="t" r="r" b="b"/>
              <a:pathLst>
                <a:path w="758825" h="349885">
                  <a:moveTo>
                    <a:pt x="0" y="58257"/>
                  </a:moveTo>
                  <a:lnTo>
                    <a:pt x="4578" y="35580"/>
                  </a:lnTo>
                  <a:lnTo>
                    <a:pt x="17063" y="17063"/>
                  </a:lnTo>
                  <a:lnTo>
                    <a:pt x="35580" y="4578"/>
                  </a:lnTo>
                  <a:lnTo>
                    <a:pt x="58257" y="0"/>
                  </a:lnTo>
                  <a:lnTo>
                    <a:pt x="700278" y="0"/>
                  </a:lnTo>
                  <a:lnTo>
                    <a:pt x="722955" y="4578"/>
                  </a:lnTo>
                  <a:lnTo>
                    <a:pt x="741472" y="17063"/>
                  </a:lnTo>
                  <a:lnTo>
                    <a:pt x="753957" y="35580"/>
                  </a:lnTo>
                  <a:lnTo>
                    <a:pt x="758536" y="58257"/>
                  </a:lnTo>
                  <a:lnTo>
                    <a:pt x="758536" y="291278"/>
                  </a:lnTo>
                  <a:lnTo>
                    <a:pt x="753957" y="313955"/>
                  </a:lnTo>
                  <a:lnTo>
                    <a:pt x="741472" y="332472"/>
                  </a:lnTo>
                  <a:lnTo>
                    <a:pt x="722955" y="344957"/>
                  </a:lnTo>
                  <a:lnTo>
                    <a:pt x="700278" y="349536"/>
                  </a:lnTo>
                  <a:lnTo>
                    <a:pt x="58257" y="349536"/>
                  </a:lnTo>
                  <a:lnTo>
                    <a:pt x="35580" y="344957"/>
                  </a:lnTo>
                  <a:lnTo>
                    <a:pt x="17063" y="332472"/>
                  </a:lnTo>
                  <a:lnTo>
                    <a:pt x="4578" y="313955"/>
                  </a:lnTo>
                  <a:lnTo>
                    <a:pt x="0" y="291278"/>
                  </a:lnTo>
                  <a:lnTo>
                    <a:pt x="0" y="5825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694943" y="2266017"/>
              <a:ext cx="1456690" cy="349885"/>
            </a:xfrm>
            <a:custGeom>
              <a:avLst/>
              <a:gdLst/>
              <a:ahLst/>
              <a:cxnLst/>
              <a:rect l="l" t="t" r="r" b="b"/>
              <a:pathLst>
                <a:path w="1456690" h="349885">
                  <a:moveTo>
                    <a:pt x="0" y="58257"/>
                  </a:moveTo>
                  <a:lnTo>
                    <a:pt x="4578" y="35581"/>
                  </a:lnTo>
                  <a:lnTo>
                    <a:pt x="17063" y="17063"/>
                  </a:lnTo>
                  <a:lnTo>
                    <a:pt x="35581" y="4578"/>
                  </a:lnTo>
                  <a:lnTo>
                    <a:pt x="58257" y="0"/>
                  </a:lnTo>
                  <a:lnTo>
                    <a:pt x="1397903" y="0"/>
                  </a:lnTo>
                  <a:lnTo>
                    <a:pt x="1420579" y="4578"/>
                  </a:lnTo>
                  <a:lnTo>
                    <a:pt x="1439097" y="17063"/>
                  </a:lnTo>
                  <a:lnTo>
                    <a:pt x="1451582" y="35581"/>
                  </a:lnTo>
                  <a:lnTo>
                    <a:pt x="1456161" y="58257"/>
                  </a:lnTo>
                  <a:lnTo>
                    <a:pt x="1456161" y="291278"/>
                  </a:lnTo>
                  <a:lnTo>
                    <a:pt x="1451582" y="313954"/>
                  </a:lnTo>
                  <a:lnTo>
                    <a:pt x="1439097" y="332472"/>
                  </a:lnTo>
                  <a:lnTo>
                    <a:pt x="1420579" y="344957"/>
                  </a:lnTo>
                  <a:lnTo>
                    <a:pt x="1397903" y="349536"/>
                  </a:lnTo>
                  <a:lnTo>
                    <a:pt x="58257" y="349536"/>
                  </a:lnTo>
                  <a:lnTo>
                    <a:pt x="35581" y="344957"/>
                  </a:lnTo>
                  <a:lnTo>
                    <a:pt x="17063" y="332472"/>
                  </a:lnTo>
                  <a:lnTo>
                    <a:pt x="4578" y="313954"/>
                  </a:lnTo>
                  <a:lnTo>
                    <a:pt x="0" y="291278"/>
                  </a:lnTo>
                  <a:lnTo>
                    <a:pt x="0" y="5825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1752600"/>
            </a:xfrm>
            <a:custGeom>
              <a:avLst/>
              <a:gdLst/>
              <a:ahLst/>
              <a:cxnLst/>
              <a:rect l="l" t="t" r="r" b="b"/>
              <a:pathLst>
                <a:path w="9144000" h="1752600">
                  <a:moveTo>
                    <a:pt x="9144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9144000" y="1752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02D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763" y="163512"/>
              <a:ext cx="1746250" cy="1425575"/>
            </a:xfrm>
            <a:prstGeom prst="rect">
              <a:avLst/>
            </a:prstGeom>
          </p:spPr>
        </p:pic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6332" rIns="0" bIns="0" rtlCol="0" vert="horz">
            <a:spAutoFit/>
          </a:bodyPr>
          <a:lstStyle/>
          <a:p>
            <a:pPr marL="1938020">
              <a:lnSpc>
                <a:spcPts val="4790"/>
              </a:lnSpc>
              <a:spcBef>
                <a:spcPts val="100"/>
              </a:spcBef>
            </a:pPr>
            <a:r>
              <a:rPr dirty="0"/>
              <a:t>Inquiry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 spc="-10"/>
              <a:t>Referral</a:t>
            </a:r>
          </a:p>
          <a:p>
            <a:pPr marL="1938020">
              <a:lnSpc>
                <a:spcPts val="3829"/>
              </a:lnSpc>
            </a:pPr>
            <a:r>
              <a:rPr dirty="0" sz="3200"/>
              <a:t>Using</a:t>
            </a:r>
            <a:r>
              <a:rPr dirty="0" sz="3200" spc="-65"/>
              <a:t> </a:t>
            </a:r>
            <a:r>
              <a:rPr dirty="0" sz="3200" spc="-20"/>
              <a:t>Technology</a:t>
            </a:r>
            <a:r>
              <a:rPr dirty="0" sz="3200" spc="-60"/>
              <a:t> </a:t>
            </a:r>
            <a:r>
              <a:rPr dirty="0" sz="3200"/>
              <a:t>to</a:t>
            </a:r>
            <a:r>
              <a:rPr dirty="0" sz="3200" spc="-60"/>
              <a:t> </a:t>
            </a:r>
            <a:r>
              <a:rPr dirty="0" sz="3200"/>
              <a:t>Improve</a:t>
            </a:r>
            <a:r>
              <a:rPr dirty="0" sz="3200" spc="-60"/>
              <a:t> </a:t>
            </a:r>
            <a:r>
              <a:rPr dirty="0" sz="3200" spc="-20"/>
              <a:t>Care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755775"/>
          </a:xfrm>
          <a:custGeom>
            <a:avLst/>
            <a:gdLst/>
            <a:ahLst/>
            <a:cxnLst/>
            <a:rect l="l" t="t" r="r" b="b"/>
            <a:pathLst>
              <a:path w="9144000" h="1755775">
                <a:moveTo>
                  <a:pt x="9144000" y="0"/>
                </a:moveTo>
                <a:lnTo>
                  <a:pt x="0" y="0"/>
                </a:lnTo>
                <a:lnTo>
                  <a:pt x="0" y="1755648"/>
                </a:lnTo>
                <a:lnTo>
                  <a:pt x="9144000" y="175564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5178" y="2136140"/>
            <a:ext cx="8226425" cy="434149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55600" marR="626745" indent="-342900">
              <a:lnSpc>
                <a:spcPts val="2810"/>
              </a:lnSpc>
              <a:spcBef>
                <a:spcPts val="250"/>
              </a:spcBef>
              <a:buFont typeface="Arial"/>
              <a:buChar char="■"/>
              <a:tabLst>
                <a:tab pos="355600" algn="l"/>
              </a:tabLst>
            </a:pPr>
            <a:r>
              <a:rPr dirty="0" sz="2400" b="1">
                <a:latin typeface="Arial Narrow"/>
                <a:cs typeface="Arial Narrow"/>
              </a:rPr>
              <a:t>Women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Referred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for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On-</a:t>
            </a:r>
            <a:r>
              <a:rPr dirty="0" sz="2400" b="1">
                <a:latin typeface="Arial Narrow"/>
                <a:cs typeface="Arial Narrow"/>
              </a:rPr>
              <a:t>site</a:t>
            </a:r>
            <a:r>
              <a:rPr dirty="0" sz="2400" spc="-3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Domestic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Violence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Services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in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spc="-50" b="1">
                <a:latin typeface="Arial Narrow"/>
                <a:cs typeface="Arial Narrow"/>
              </a:rPr>
              <a:t>a </a:t>
            </a:r>
            <a:r>
              <a:rPr dirty="0" sz="2400" b="1">
                <a:latin typeface="Arial Narrow"/>
                <a:cs typeface="Arial Narrow"/>
              </a:rPr>
              <a:t>Managed</a:t>
            </a:r>
            <a:r>
              <a:rPr dirty="0" sz="2400" spc="-5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Care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Organization.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(2002)</a:t>
            </a:r>
            <a:r>
              <a:rPr dirty="0" sz="2400" spc="-55" b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Women</a:t>
            </a:r>
            <a:r>
              <a:rPr dirty="0" sz="2400" spc="-55" b="1" i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&amp;</a:t>
            </a:r>
            <a:r>
              <a:rPr dirty="0" sz="2400" spc="-45" b="1" i="1">
                <a:latin typeface="Arial Narrow"/>
                <a:cs typeface="Arial Narrow"/>
              </a:rPr>
              <a:t> </a:t>
            </a:r>
            <a:r>
              <a:rPr dirty="0" sz="2400" spc="-10" b="1" i="1">
                <a:latin typeface="Arial Narrow"/>
                <a:cs typeface="Arial Narrow"/>
              </a:rPr>
              <a:t>Health</a:t>
            </a:r>
            <a:endParaRPr sz="2400">
              <a:latin typeface="Arial Narrow"/>
              <a:cs typeface="Arial Narrow"/>
            </a:endParaRPr>
          </a:p>
          <a:p>
            <a:pPr lvl="1" marL="755015" indent="-285115">
              <a:lnSpc>
                <a:spcPts val="2820"/>
              </a:lnSpc>
              <a:buFont typeface="Arial"/>
              <a:buChar char="■"/>
              <a:tabLst>
                <a:tab pos="755015" algn="l"/>
              </a:tabLst>
            </a:pPr>
            <a:r>
              <a:rPr dirty="0" sz="2400" i="1">
                <a:latin typeface="Arial Narrow"/>
                <a:cs typeface="Arial Narrow"/>
              </a:rPr>
              <a:t>Reasons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that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women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accepted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physician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referral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to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MH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spc="-10" i="1">
                <a:latin typeface="Arial Narrow"/>
                <a:cs typeface="Arial Narrow"/>
              </a:rPr>
              <a:t>services</a:t>
            </a:r>
            <a:endParaRPr sz="2400">
              <a:latin typeface="Arial Narrow"/>
              <a:cs typeface="Arial Narrow"/>
            </a:endParaRPr>
          </a:p>
          <a:p>
            <a:pPr marL="355600" marR="321945" indent="-342900">
              <a:lnSpc>
                <a:spcPct val="100800"/>
              </a:lnSpc>
              <a:spcBef>
                <a:spcPts val="1200"/>
              </a:spcBef>
              <a:buFont typeface="Arial"/>
              <a:buChar char="■"/>
              <a:tabLst>
                <a:tab pos="355600" algn="l"/>
              </a:tabLst>
            </a:pPr>
            <a:r>
              <a:rPr dirty="0" sz="2400" b="1">
                <a:latin typeface="Arial Narrow"/>
                <a:cs typeface="Arial Narrow"/>
              </a:rPr>
              <a:t>Mental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Health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Services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Utilization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Among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Women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Experiencing </a:t>
            </a:r>
            <a:r>
              <a:rPr dirty="0" sz="2400" b="1">
                <a:latin typeface="Arial Narrow"/>
                <a:cs typeface="Arial Narrow"/>
              </a:rPr>
              <a:t>Intimate</a:t>
            </a:r>
            <a:r>
              <a:rPr dirty="0" sz="2400" spc="-3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Partner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Violence.</a:t>
            </a:r>
            <a:r>
              <a:rPr dirty="0" sz="2400" spc="-3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(2010)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Am</a:t>
            </a:r>
            <a:r>
              <a:rPr dirty="0" sz="2400" spc="-40" b="1" i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J</a:t>
            </a:r>
            <a:r>
              <a:rPr dirty="0" sz="2400" spc="-30" b="1" i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Managed</a:t>
            </a:r>
            <a:r>
              <a:rPr dirty="0" sz="2400" spc="-45" b="1" i="1">
                <a:latin typeface="Arial Narrow"/>
                <a:cs typeface="Arial Narrow"/>
              </a:rPr>
              <a:t> </a:t>
            </a:r>
            <a:r>
              <a:rPr dirty="0" sz="2400" spc="-20" b="1" i="1">
                <a:latin typeface="Arial Narrow"/>
                <a:cs typeface="Arial Narrow"/>
              </a:rPr>
              <a:t>Care</a:t>
            </a:r>
            <a:endParaRPr sz="2400">
              <a:latin typeface="Arial Narrow"/>
              <a:cs typeface="Arial Narrow"/>
            </a:endParaRPr>
          </a:p>
          <a:p>
            <a:pPr lvl="1" marL="755015" indent="-285115">
              <a:lnSpc>
                <a:spcPts val="2785"/>
              </a:lnSpc>
              <a:buFont typeface="Arial"/>
              <a:buChar char="■"/>
              <a:tabLst>
                <a:tab pos="755015" algn="l"/>
              </a:tabLst>
            </a:pPr>
            <a:r>
              <a:rPr dirty="0" sz="2400" i="1">
                <a:latin typeface="Arial Narrow"/>
                <a:cs typeface="Arial Narrow"/>
              </a:rPr>
              <a:t>Electronic</a:t>
            </a:r>
            <a:r>
              <a:rPr dirty="0" sz="2400" spc="-6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referral</a:t>
            </a:r>
            <a:r>
              <a:rPr dirty="0" sz="2400" spc="-6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improved</a:t>
            </a:r>
            <a:r>
              <a:rPr dirty="0" sz="2400" spc="-5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connection</a:t>
            </a:r>
            <a:r>
              <a:rPr dirty="0" sz="2400" spc="-5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to</a:t>
            </a:r>
            <a:r>
              <a:rPr dirty="0" sz="2400" spc="-5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MH</a:t>
            </a:r>
            <a:r>
              <a:rPr dirty="0" sz="2400" spc="-55" i="1">
                <a:latin typeface="Arial Narrow"/>
                <a:cs typeface="Arial Narrow"/>
              </a:rPr>
              <a:t> </a:t>
            </a:r>
            <a:r>
              <a:rPr dirty="0" sz="2400" spc="-10" i="1">
                <a:latin typeface="Arial Narrow"/>
                <a:cs typeface="Arial Narrow"/>
              </a:rPr>
              <a:t>services</a:t>
            </a:r>
            <a:endParaRPr sz="2400">
              <a:latin typeface="Arial Narrow"/>
              <a:cs typeface="Arial Narrow"/>
            </a:endParaRPr>
          </a:p>
          <a:p>
            <a:pPr lvl="1" marL="755015" indent="-285115">
              <a:lnSpc>
                <a:spcPct val="100000"/>
              </a:lnSpc>
              <a:spcBef>
                <a:spcPts val="25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 i="1">
                <a:latin typeface="Arial Narrow"/>
                <a:cs typeface="Arial Narrow"/>
              </a:rPr>
              <a:t>Characteristics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of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women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who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were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referred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but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didn’t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use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spc="-10" i="1">
                <a:latin typeface="Arial Narrow"/>
                <a:cs typeface="Arial Narrow"/>
              </a:rPr>
              <a:t>services</a:t>
            </a:r>
            <a:endParaRPr sz="2400">
              <a:latin typeface="Arial Narrow"/>
              <a:cs typeface="Arial Narrow"/>
            </a:endParaRPr>
          </a:p>
          <a:p>
            <a:pPr marL="355600" marR="1157605" indent="-342900">
              <a:lnSpc>
                <a:spcPct val="100800"/>
              </a:lnSpc>
              <a:spcBef>
                <a:spcPts val="1200"/>
              </a:spcBef>
              <a:buFont typeface="Arial"/>
              <a:buChar char="■"/>
              <a:tabLst>
                <a:tab pos="355600" algn="l"/>
              </a:tabLst>
            </a:pPr>
            <a:r>
              <a:rPr dirty="0" sz="2400" b="1">
                <a:latin typeface="Arial Narrow"/>
                <a:cs typeface="Arial Narrow"/>
              </a:rPr>
              <a:t>Domestic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Violence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and</a:t>
            </a:r>
            <a:r>
              <a:rPr dirty="0" sz="2400" spc="-50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Abuse,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Health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Status,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and</a:t>
            </a:r>
            <a:r>
              <a:rPr dirty="0" sz="2400" spc="-50" b="1">
                <a:latin typeface="Arial Narrow"/>
                <a:cs typeface="Arial Narrow"/>
              </a:rPr>
              <a:t> </a:t>
            </a:r>
            <a:r>
              <a:rPr dirty="0" sz="2400" spc="-10" b="1">
                <a:latin typeface="Arial Narrow"/>
                <a:cs typeface="Arial Narrow"/>
              </a:rPr>
              <a:t>Social </a:t>
            </a:r>
            <a:r>
              <a:rPr dirty="0" sz="2400" b="1">
                <a:latin typeface="Arial Narrow"/>
                <a:cs typeface="Arial Narrow"/>
              </a:rPr>
              <a:t>Functioning.</a:t>
            </a:r>
            <a:r>
              <a:rPr dirty="0" sz="2400" spc="-45" b="1">
                <a:latin typeface="Arial Narrow"/>
                <a:cs typeface="Arial Narrow"/>
              </a:rPr>
              <a:t> </a:t>
            </a:r>
            <a:r>
              <a:rPr dirty="0" sz="2400" b="1">
                <a:latin typeface="Arial Narrow"/>
                <a:cs typeface="Arial Narrow"/>
              </a:rPr>
              <a:t>(2007)</a:t>
            </a:r>
            <a:r>
              <a:rPr dirty="0" sz="2400" spc="-40" b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Women</a:t>
            </a:r>
            <a:r>
              <a:rPr dirty="0" sz="2400" spc="-40" b="1" i="1">
                <a:latin typeface="Arial Narrow"/>
                <a:cs typeface="Arial Narrow"/>
              </a:rPr>
              <a:t> </a:t>
            </a:r>
            <a:r>
              <a:rPr dirty="0" sz="2400" b="1" i="1">
                <a:latin typeface="Arial Narrow"/>
                <a:cs typeface="Arial Narrow"/>
              </a:rPr>
              <a:t>&amp;</a:t>
            </a:r>
            <a:r>
              <a:rPr dirty="0" sz="2400" spc="-35" b="1" i="1">
                <a:latin typeface="Arial Narrow"/>
                <a:cs typeface="Arial Narrow"/>
              </a:rPr>
              <a:t> </a:t>
            </a:r>
            <a:r>
              <a:rPr dirty="0" sz="2400" spc="-10" b="1" i="1">
                <a:latin typeface="Arial Narrow"/>
                <a:cs typeface="Arial Narrow"/>
              </a:rPr>
              <a:t>Health</a:t>
            </a:r>
            <a:endParaRPr sz="2400">
              <a:latin typeface="Arial Narrow"/>
              <a:cs typeface="Arial Narrow"/>
            </a:endParaRPr>
          </a:p>
          <a:p>
            <a:pPr lvl="1" marL="755015" marR="103505" indent="-285750">
              <a:lnSpc>
                <a:spcPts val="2780"/>
              </a:lnSpc>
              <a:spcBef>
                <a:spcPts val="200"/>
              </a:spcBef>
              <a:buFont typeface="Arial"/>
              <a:buChar char="■"/>
              <a:tabLst>
                <a:tab pos="755015" algn="l"/>
              </a:tabLst>
            </a:pPr>
            <a:r>
              <a:rPr dirty="0" sz="2400" i="1">
                <a:latin typeface="Arial Narrow"/>
                <a:cs typeface="Arial Narrow"/>
              </a:rPr>
              <a:t>Self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reported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health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&amp;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social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functioning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(SF-2)</a:t>
            </a:r>
            <a:r>
              <a:rPr dirty="0" sz="2400" spc="-4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–</a:t>
            </a:r>
            <a:r>
              <a:rPr dirty="0" sz="2400" spc="-40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a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i="1">
                <a:latin typeface="Arial Narrow"/>
                <a:cs typeface="Arial Narrow"/>
              </a:rPr>
              <a:t>future</a:t>
            </a:r>
            <a:r>
              <a:rPr dirty="0" sz="2400" spc="-35" i="1">
                <a:latin typeface="Arial Narrow"/>
                <a:cs typeface="Arial Narrow"/>
              </a:rPr>
              <a:t> </a:t>
            </a:r>
            <a:r>
              <a:rPr dirty="0" sz="2400" spc="-10" i="1">
                <a:latin typeface="Arial Narrow"/>
                <a:cs typeface="Arial Narrow"/>
              </a:rPr>
              <a:t>outcome measure?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07338" y="311911"/>
            <a:ext cx="8583930" cy="1108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/>
              <a:t>Contributions</a:t>
            </a:r>
            <a:r>
              <a:rPr dirty="0" sz="3900" spc="-75"/>
              <a:t> </a:t>
            </a:r>
            <a:r>
              <a:rPr dirty="0" sz="3900"/>
              <a:t>from</a:t>
            </a:r>
            <a:r>
              <a:rPr dirty="0" sz="3900" spc="-70"/>
              <a:t> </a:t>
            </a:r>
            <a:r>
              <a:rPr dirty="0" sz="3900"/>
              <a:t>Research</a:t>
            </a:r>
            <a:r>
              <a:rPr dirty="0" sz="3900" spc="-70"/>
              <a:t> </a:t>
            </a:r>
            <a:r>
              <a:rPr dirty="0" sz="3900" spc="-10"/>
              <a:t>Collaborations</a:t>
            </a:r>
            <a:endParaRPr sz="3900"/>
          </a:p>
          <a:p>
            <a:pPr marL="93345">
              <a:lnSpc>
                <a:spcPct val="100000"/>
              </a:lnSpc>
              <a:tabLst>
                <a:tab pos="2868295" algn="l"/>
                <a:tab pos="3785235" algn="l"/>
              </a:tabLst>
            </a:pPr>
            <a:r>
              <a:rPr dirty="0" sz="3200"/>
              <a:t>Learnings</a:t>
            </a:r>
            <a:r>
              <a:rPr dirty="0" sz="3200" spc="-85"/>
              <a:t> </a:t>
            </a:r>
            <a:r>
              <a:rPr dirty="0" sz="3200" spc="-20"/>
              <a:t>about</a:t>
            </a:r>
            <a:r>
              <a:rPr dirty="0" sz="3200"/>
              <a:t>	</a:t>
            </a:r>
            <a:r>
              <a:rPr dirty="0" sz="3200" spc="-20"/>
              <a:t>IPV+</a:t>
            </a:r>
            <a:r>
              <a:rPr dirty="0" sz="3200"/>
              <a:t>	</a:t>
            </a:r>
            <a:r>
              <a:rPr dirty="0" sz="3200" spc="-10"/>
              <a:t>Patients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2026-06-17T21:58:13Z</dcterms:created>
  <dcterms:modified xsi:type="dcterms:W3CDTF">2026-06-17T21:58:13Z</dcterms:modified>
</cp:coreProperties>
</file>