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5831" y="27940"/>
            <a:ext cx="463677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6"/>
                </a:lnTo>
                <a:lnTo>
                  <a:pt x="3703320" y="94996"/>
                </a:lnTo>
                <a:lnTo>
                  <a:pt x="3703320" y="0"/>
                </a:lnTo>
                <a:close/>
              </a:path>
            </a:pathLst>
          </a:custGeom>
          <a:solidFill>
            <a:srgbClr val="033C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042147" y="453644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1"/>
                </a:lnTo>
                <a:lnTo>
                  <a:pt x="3703320" y="98551"/>
                </a:lnTo>
                <a:lnTo>
                  <a:pt x="3703320" y="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24182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738" y="1112549"/>
            <a:ext cx="4104106" cy="386050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453739" y="661835"/>
            <a:ext cx="4023360" cy="1369695"/>
          </a:xfrm>
          <a:custGeom>
            <a:avLst/>
            <a:gdLst/>
            <a:ahLst/>
            <a:cxnLst/>
            <a:rect l="l" t="t" r="r" b="b"/>
            <a:pathLst>
              <a:path w="4023359" h="1369695">
                <a:moveTo>
                  <a:pt x="3795141" y="0"/>
                </a:moveTo>
                <a:lnTo>
                  <a:pt x="228219" y="0"/>
                </a:lnTo>
                <a:lnTo>
                  <a:pt x="182223" y="4636"/>
                </a:lnTo>
                <a:lnTo>
                  <a:pt x="139383" y="17935"/>
                </a:lnTo>
                <a:lnTo>
                  <a:pt x="100617" y="38978"/>
                </a:lnTo>
                <a:lnTo>
                  <a:pt x="66841" y="66846"/>
                </a:lnTo>
                <a:lnTo>
                  <a:pt x="38974" y="100622"/>
                </a:lnTo>
                <a:lnTo>
                  <a:pt x="17933" y="139388"/>
                </a:lnTo>
                <a:lnTo>
                  <a:pt x="4636" y="182226"/>
                </a:lnTo>
                <a:lnTo>
                  <a:pt x="0" y="228218"/>
                </a:lnTo>
                <a:lnTo>
                  <a:pt x="0" y="1141056"/>
                </a:lnTo>
                <a:lnTo>
                  <a:pt x="4636" y="1187048"/>
                </a:lnTo>
                <a:lnTo>
                  <a:pt x="17933" y="1229887"/>
                </a:lnTo>
                <a:lnTo>
                  <a:pt x="38974" y="1268653"/>
                </a:lnTo>
                <a:lnTo>
                  <a:pt x="66841" y="1302429"/>
                </a:lnTo>
                <a:lnTo>
                  <a:pt x="100617" y="1330297"/>
                </a:lnTo>
                <a:lnTo>
                  <a:pt x="139383" y="1351340"/>
                </a:lnTo>
                <a:lnTo>
                  <a:pt x="182223" y="1364639"/>
                </a:lnTo>
                <a:lnTo>
                  <a:pt x="228219" y="1369275"/>
                </a:lnTo>
                <a:lnTo>
                  <a:pt x="3795141" y="1369275"/>
                </a:lnTo>
                <a:lnTo>
                  <a:pt x="3841136" y="1364639"/>
                </a:lnTo>
                <a:lnTo>
                  <a:pt x="3883976" y="1351340"/>
                </a:lnTo>
                <a:lnTo>
                  <a:pt x="3922742" y="1330297"/>
                </a:lnTo>
                <a:lnTo>
                  <a:pt x="3956518" y="1302429"/>
                </a:lnTo>
                <a:lnTo>
                  <a:pt x="3984385" y="1268653"/>
                </a:lnTo>
                <a:lnTo>
                  <a:pt x="4005426" y="1229887"/>
                </a:lnTo>
                <a:lnTo>
                  <a:pt x="4018723" y="1187048"/>
                </a:lnTo>
                <a:lnTo>
                  <a:pt x="4023360" y="1141056"/>
                </a:lnTo>
                <a:lnTo>
                  <a:pt x="4023360" y="228218"/>
                </a:lnTo>
                <a:lnTo>
                  <a:pt x="4018723" y="182226"/>
                </a:lnTo>
                <a:lnTo>
                  <a:pt x="4005426" y="139388"/>
                </a:lnTo>
                <a:lnTo>
                  <a:pt x="3984385" y="100622"/>
                </a:lnTo>
                <a:lnTo>
                  <a:pt x="3956518" y="66846"/>
                </a:lnTo>
                <a:lnTo>
                  <a:pt x="3922742" y="38978"/>
                </a:lnTo>
                <a:lnTo>
                  <a:pt x="3883976" y="17935"/>
                </a:lnTo>
                <a:lnTo>
                  <a:pt x="3841136" y="4636"/>
                </a:lnTo>
                <a:lnTo>
                  <a:pt x="3795141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6"/>
                </a:lnTo>
                <a:lnTo>
                  <a:pt x="3703320" y="94996"/>
                </a:lnTo>
                <a:lnTo>
                  <a:pt x="3703320" y="0"/>
                </a:lnTo>
                <a:close/>
              </a:path>
            </a:pathLst>
          </a:custGeom>
          <a:solidFill>
            <a:srgbClr val="033C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042147" y="453644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1"/>
                </a:lnTo>
                <a:lnTo>
                  <a:pt x="3703320" y="98551"/>
                </a:lnTo>
                <a:lnTo>
                  <a:pt x="3703320" y="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24182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46531" y="3085769"/>
            <a:ext cx="11262995" cy="3305175"/>
          </a:xfrm>
          <a:custGeom>
            <a:avLst/>
            <a:gdLst/>
            <a:ahLst/>
            <a:cxnLst/>
            <a:rect l="l" t="t" r="r" b="b"/>
            <a:pathLst>
              <a:path w="11262995" h="3305175">
                <a:moveTo>
                  <a:pt x="11262868" y="0"/>
                </a:moveTo>
                <a:lnTo>
                  <a:pt x="0" y="0"/>
                </a:lnTo>
                <a:lnTo>
                  <a:pt x="0" y="3304794"/>
                </a:lnTo>
                <a:lnTo>
                  <a:pt x="11262868" y="3304794"/>
                </a:lnTo>
                <a:lnTo>
                  <a:pt x="11262868" y="0"/>
                </a:lnTo>
                <a:close/>
              </a:path>
            </a:pathLst>
          </a:custGeom>
          <a:solidFill>
            <a:srgbClr val="033C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6"/>
                </a:lnTo>
                <a:lnTo>
                  <a:pt x="3703320" y="94996"/>
                </a:lnTo>
                <a:lnTo>
                  <a:pt x="3703320" y="0"/>
                </a:lnTo>
                <a:close/>
              </a:path>
            </a:pathLst>
          </a:custGeom>
          <a:solidFill>
            <a:srgbClr val="033C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042147" y="453644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1"/>
                </a:lnTo>
                <a:lnTo>
                  <a:pt x="3703320" y="98551"/>
                </a:lnTo>
                <a:lnTo>
                  <a:pt x="3703320" y="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24182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449" y="49276"/>
            <a:ext cx="319722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3536" y="1385315"/>
            <a:ext cx="5795645" cy="4411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Neeta.Thakur@ucsf.edu" TargetMode="External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hyperlink" Target="https://www.whatisepigenetics.com/fundamentals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Relationship Id="rId4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Relationship Id="rId4" Type="http://schemas.openxmlformats.org/officeDocument/2006/relationships/image" Target="../media/image17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0" Type="http://schemas.openxmlformats.org/officeDocument/2006/relationships/image" Target="../media/image11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41.png"/><Relationship Id="rId4" Type="http://schemas.openxmlformats.org/officeDocument/2006/relationships/image" Target="../media/image4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933" y="3233420"/>
            <a:ext cx="6631305" cy="1494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70">
                <a:solidFill>
                  <a:srgbClr val="FFFFFF"/>
                </a:solidFill>
                <a:latin typeface="Arial"/>
                <a:cs typeface="Arial"/>
              </a:rPr>
              <a:t>BIOMARKERS</a:t>
            </a:r>
            <a:r>
              <a:rPr dirty="0" sz="4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27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4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750">
                <a:solidFill>
                  <a:srgbClr val="FFFFFF"/>
                </a:solidFill>
                <a:latin typeface="Arial"/>
                <a:cs typeface="Arial"/>
              </a:rPr>
              <a:t>STRESS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4800" spc="-225">
                <a:solidFill>
                  <a:srgbClr val="FFFFFF"/>
                </a:solidFill>
                <a:latin typeface="Arial"/>
                <a:cs typeface="Arial"/>
              </a:rPr>
              <a:t>…..are</a:t>
            </a:r>
            <a:r>
              <a:rPr dirty="0" sz="4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27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4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85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48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425">
                <a:solidFill>
                  <a:srgbClr val="FFFFFF"/>
                </a:solidFill>
                <a:latin typeface="Arial"/>
                <a:cs typeface="Arial"/>
              </a:rPr>
              <a:t>yet?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35" y="5022596"/>
            <a:ext cx="3467100" cy="115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40">
                <a:solidFill>
                  <a:srgbClr val="009DD9"/>
                </a:solidFill>
                <a:latin typeface="Arial"/>
                <a:cs typeface="Arial"/>
              </a:rPr>
              <a:t>SIREN</a:t>
            </a:r>
            <a:r>
              <a:rPr dirty="0" sz="2400" spc="2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9DD9"/>
                </a:solidFill>
                <a:latin typeface="Arial"/>
                <a:cs typeface="Arial"/>
              </a:rPr>
              <a:t>2019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195">
                <a:solidFill>
                  <a:srgbClr val="009DD9"/>
                </a:solidFill>
                <a:latin typeface="Arial"/>
                <a:cs typeface="Arial"/>
              </a:rPr>
              <a:t>NEETA</a:t>
            </a:r>
            <a:r>
              <a:rPr dirty="0" sz="2400" spc="-305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009DD9"/>
                </a:solidFill>
                <a:latin typeface="Arial"/>
                <a:cs typeface="Arial"/>
              </a:rPr>
              <a:t>THAKUR,</a:t>
            </a:r>
            <a:r>
              <a:rPr dirty="0" sz="2400" spc="-25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9DD9"/>
                </a:solidFill>
                <a:latin typeface="Arial"/>
                <a:cs typeface="Arial"/>
              </a:rPr>
              <a:t>MD</a:t>
            </a:r>
            <a:r>
              <a:rPr dirty="0" sz="2400" spc="-15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009DD9"/>
                </a:solidFill>
                <a:latin typeface="Arial"/>
                <a:cs typeface="Arial"/>
              </a:rPr>
              <a:t>MPH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70">
                <a:solidFill>
                  <a:srgbClr val="009DD9"/>
                </a:solidFill>
                <a:latin typeface="Arial"/>
                <a:cs typeface="Arial"/>
                <a:hlinkClick r:id="rId2"/>
              </a:rPr>
              <a:t>Neeta.Thakur@ucsf.edu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19" y="2401823"/>
            <a:ext cx="3300983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69694" y="-5588"/>
            <a:ext cx="305625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0"/>
              <a:t>ALLOSTATIC</a:t>
            </a:r>
            <a:r>
              <a:rPr dirty="0" spc="5"/>
              <a:t> </a:t>
            </a:r>
            <a:r>
              <a:rPr dirty="0" spc="-20"/>
              <a:t>LOAD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3104" y="638748"/>
          <a:ext cx="11381740" cy="6106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455"/>
                <a:gridCol w="8287384"/>
              </a:tblGrid>
              <a:tr h="397510">
                <a:tc gridSpan="2">
                  <a:txBody>
                    <a:bodyPr/>
                    <a:lstStyle/>
                    <a:p>
                      <a:pPr marL="67945">
                        <a:lnSpc>
                          <a:spcPts val="2770"/>
                        </a:lnSpc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24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Stress-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24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Biomarkers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3C7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70915">
                <a:tc>
                  <a:txBody>
                    <a:bodyPr/>
                    <a:lstStyle/>
                    <a:p>
                      <a:pPr algn="r" marR="61594">
                        <a:lnSpc>
                          <a:spcPts val="2780"/>
                        </a:lnSpc>
                      </a:pPr>
                      <a:r>
                        <a:rPr dirty="0" sz="2400" spc="-10" b="1">
                          <a:latin typeface="Arial"/>
                          <a:cs typeface="Arial"/>
                        </a:rPr>
                        <a:t>Cardiovascular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780"/>
                        </a:lnSpc>
                      </a:pPr>
                      <a:r>
                        <a:rPr dirty="0" u="sng" sz="2400" spc="-1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Physiologic</a:t>
                      </a:r>
                      <a:r>
                        <a:rPr dirty="0" sz="2400" spc="-155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35" b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2400" spc="5" b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95" b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r>
                        <a:rPr dirty="0" sz="2400" spc="-95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24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5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2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75">
                          <a:latin typeface="Arial"/>
                          <a:cs typeface="Arial"/>
                        </a:rPr>
                        <a:t>rate,</a:t>
                      </a:r>
                      <a:r>
                        <a:rPr dirty="0" sz="24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40">
                          <a:latin typeface="Arial"/>
                          <a:cs typeface="Arial"/>
                        </a:rPr>
                        <a:t>ankle-</a:t>
                      </a:r>
                      <a:r>
                        <a:rPr dirty="0" sz="2400" spc="-120">
                          <a:latin typeface="Arial"/>
                          <a:cs typeface="Arial"/>
                        </a:rPr>
                        <a:t>brachial</a:t>
                      </a:r>
                      <a:r>
                        <a:rPr dirty="0" sz="2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index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u="sng" sz="2400" spc="-9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Biomarker</a:t>
                      </a:r>
                      <a:r>
                        <a:rPr dirty="0" sz="2400" spc="-9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25">
                          <a:latin typeface="Arial"/>
                          <a:cs typeface="Arial"/>
                        </a:rPr>
                        <a:t>Myeloperoxidase,</a:t>
                      </a:r>
                      <a:r>
                        <a:rPr dirty="0" sz="24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90">
                          <a:latin typeface="Arial"/>
                          <a:cs typeface="Arial"/>
                        </a:rPr>
                        <a:t>endothelin-</a:t>
                      </a:r>
                      <a:r>
                        <a:rPr dirty="0" sz="2400" spc="-190">
                          <a:latin typeface="Arial"/>
                          <a:cs typeface="Arial"/>
                        </a:rPr>
                        <a:t>1,VEGF-</a:t>
                      </a:r>
                      <a:r>
                        <a:rPr dirty="0" sz="2400" spc="-50">
                          <a:latin typeface="Arial"/>
                          <a:cs typeface="Arial"/>
                        </a:rPr>
                        <a:t>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r" marR="60960">
                        <a:lnSpc>
                          <a:spcPts val="2790"/>
                        </a:lnSpc>
                      </a:pPr>
                      <a:r>
                        <a:rPr dirty="0" sz="2400" spc="-10" b="1">
                          <a:latin typeface="Arial"/>
                          <a:cs typeface="Arial"/>
                        </a:rPr>
                        <a:t>Metabolic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790"/>
                        </a:lnSpc>
                      </a:pPr>
                      <a:r>
                        <a:rPr dirty="0" u="sng" sz="2400" spc="-1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Physiologic</a:t>
                      </a:r>
                      <a:r>
                        <a:rPr dirty="0" sz="2400" spc="-155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Waist-hip</a:t>
                      </a:r>
                      <a:r>
                        <a:rPr dirty="0" sz="2400" spc="45" b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circumference/BMI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u="sng" sz="2400" spc="-9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Biomarker</a:t>
                      </a:r>
                      <a:r>
                        <a:rPr dirty="0" sz="2400" spc="-9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0" b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Lipids</a:t>
                      </a:r>
                      <a:r>
                        <a:rPr dirty="0" sz="2400" spc="-100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2400" spc="-195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60" b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HA1C</a:t>
                      </a:r>
                      <a:r>
                        <a:rPr dirty="0" sz="2400" spc="60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2400" spc="-195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25">
                          <a:latin typeface="Arial"/>
                          <a:cs typeface="Arial"/>
                        </a:rPr>
                        <a:t>insulin,</a:t>
                      </a:r>
                      <a:r>
                        <a:rPr dirty="0" sz="24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leptin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81355">
                <a:tc>
                  <a:txBody>
                    <a:bodyPr/>
                    <a:lstStyle/>
                    <a:p>
                      <a:pPr algn="r" marR="59690">
                        <a:lnSpc>
                          <a:spcPts val="2785"/>
                        </a:lnSpc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Immune</a:t>
                      </a:r>
                      <a:r>
                        <a:rPr dirty="0" sz="24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System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785"/>
                        </a:lnSpc>
                      </a:pPr>
                      <a:r>
                        <a:rPr dirty="0" u="sng" sz="2400" spc="-9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Biomarker</a:t>
                      </a:r>
                      <a:r>
                        <a:rPr dirty="0" sz="2400" spc="-9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5" b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CRP</a:t>
                      </a:r>
                      <a:r>
                        <a:rPr dirty="0" sz="2400" spc="-55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2400" spc="-220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5">
                          <a:latin typeface="Arial"/>
                          <a:cs typeface="Arial"/>
                        </a:rPr>
                        <a:t>fibrinogen,</a:t>
                      </a:r>
                      <a:r>
                        <a:rPr dirty="0" sz="24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5">
                          <a:latin typeface="Arial"/>
                          <a:cs typeface="Arial"/>
                        </a:rPr>
                        <a:t>cytokines</a:t>
                      </a:r>
                      <a:r>
                        <a:rPr dirty="0" sz="24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85">
                          <a:latin typeface="Arial"/>
                          <a:cs typeface="Arial"/>
                        </a:rPr>
                        <a:t>(IL-6,TNF-</a:t>
                      </a:r>
                      <a:r>
                        <a:rPr dirty="0" sz="2400" spc="-170">
                          <a:latin typeface="Arial"/>
                          <a:cs typeface="Arial"/>
                        </a:rPr>
                        <a:t>a),</a:t>
                      </a:r>
                      <a:r>
                        <a:rPr dirty="0" sz="24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>
                          <a:latin typeface="Arial"/>
                          <a:cs typeface="Arial"/>
                        </a:rPr>
                        <a:t>white</a:t>
                      </a:r>
                      <a:r>
                        <a:rPr dirty="0" sz="24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count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88010">
                <a:tc>
                  <a:txBody>
                    <a:bodyPr/>
                    <a:lstStyle/>
                    <a:p>
                      <a:pPr algn="r" marR="60325">
                        <a:lnSpc>
                          <a:spcPts val="2795"/>
                        </a:lnSpc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HPA</a:t>
                      </a:r>
                      <a:r>
                        <a:rPr dirty="0" sz="2400" spc="-1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latin typeface="Arial"/>
                          <a:cs typeface="Arial"/>
                        </a:rPr>
                        <a:t>Axis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795"/>
                        </a:lnSpc>
                      </a:pPr>
                      <a:r>
                        <a:rPr dirty="0" u="sng" sz="2400" spc="-9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Biomarker</a:t>
                      </a:r>
                      <a:r>
                        <a:rPr dirty="0" sz="2400" spc="-9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-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45" b="1" i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hair</a:t>
                      </a:r>
                      <a:r>
                        <a:rPr dirty="0" sz="2400" spc="10" b="1" i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10" b="1" i="1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cortisol</a:t>
                      </a:r>
                      <a:r>
                        <a:rPr dirty="0" sz="2400" spc="-110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2400" spc="10">
                          <a:solidFill>
                            <a:srgbClr val="38702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80">
                          <a:latin typeface="Arial"/>
                          <a:cs typeface="Arial"/>
                        </a:rPr>
                        <a:t>DHEA-</a:t>
                      </a:r>
                      <a:r>
                        <a:rPr dirty="0" sz="2400" spc="-335">
                          <a:latin typeface="Arial"/>
                          <a:cs typeface="Arial"/>
                        </a:rPr>
                        <a:t>S,</a:t>
                      </a:r>
                      <a:r>
                        <a:rPr dirty="0" sz="24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10">
                          <a:latin typeface="Arial"/>
                          <a:cs typeface="Arial"/>
                        </a:rPr>
                        <a:t>epinephrine,</a:t>
                      </a:r>
                      <a:r>
                        <a:rPr dirty="0" sz="2400" spc="-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norepinephrine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81355">
                <a:tc>
                  <a:txBody>
                    <a:bodyPr/>
                    <a:lstStyle/>
                    <a:p>
                      <a:pPr algn="r" marR="60960">
                        <a:lnSpc>
                          <a:spcPts val="2790"/>
                        </a:lnSpc>
                      </a:pPr>
                      <a:r>
                        <a:rPr dirty="0" sz="2400" spc="-10" b="1">
                          <a:latin typeface="Arial"/>
                          <a:cs typeface="Arial"/>
                        </a:rPr>
                        <a:t>Respiratory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790"/>
                        </a:lnSpc>
                      </a:pPr>
                      <a:r>
                        <a:rPr dirty="0" u="sng" sz="2400" spc="-1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Physiologic</a:t>
                      </a:r>
                      <a:r>
                        <a:rPr dirty="0" sz="2400" spc="-155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10">
                          <a:latin typeface="Arial"/>
                          <a:cs typeface="Arial"/>
                        </a:rPr>
                        <a:t>Spirometry,</a:t>
                      </a:r>
                      <a:r>
                        <a:rPr dirty="0" sz="24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0">
                          <a:latin typeface="Arial"/>
                          <a:cs typeface="Arial"/>
                        </a:rPr>
                        <a:t>bronchodilator</a:t>
                      </a:r>
                      <a:r>
                        <a:rPr dirty="0" sz="24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response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67410">
                <a:tc>
                  <a:txBody>
                    <a:bodyPr/>
                    <a:lstStyle/>
                    <a:p>
                      <a:pPr marL="589280" marR="60325" indent="-50165">
                        <a:lnSpc>
                          <a:spcPts val="2900"/>
                        </a:lnSpc>
                      </a:pPr>
                      <a:r>
                        <a:rPr dirty="0" sz="2400" spc="-35" b="1">
                          <a:latin typeface="Arial"/>
                          <a:cs typeface="Arial"/>
                        </a:rPr>
                        <a:t>Parasympathetic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Nervous</a:t>
                      </a:r>
                      <a:r>
                        <a:rPr dirty="0" sz="2400" spc="-1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45" b="1">
                          <a:latin typeface="Arial"/>
                          <a:cs typeface="Arial"/>
                        </a:rPr>
                        <a:t>System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800"/>
                        </a:lnSpc>
                      </a:pPr>
                      <a:r>
                        <a:rPr dirty="0" u="sng" sz="2400" spc="-15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Physiologic</a:t>
                      </a:r>
                      <a:r>
                        <a:rPr dirty="0" sz="2400" spc="-155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-2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2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25">
                          <a:latin typeface="Arial"/>
                          <a:cs typeface="Arial"/>
                        </a:rPr>
                        <a:t>beat</a:t>
                      </a:r>
                      <a:r>
                        <a:rPr dirty="0" sz="2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variation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 marL="1679575" marR="59690" indent="-529590">
                        <a:lnSpc>
                          <a:spcPts val="2880"/>
                        </a:lnSpc>
                        <a:spcBef>
                          <a:spcPts val="25"/>
                        </a:spcBef>
                      </a:pPr>
                      <a:r>
                        <a:rPr dirty="0" sz="2400" spc="-30" b="1">
                          <a:latin typeface="Arial"/>
                          <a:cs typeface="Arial"/>
                        </a:rPr>
                        <a:t>Kidney/Liver </a:t>
                      </a:r>
                      <a:r>
                        <a:rPr dirty="0" sz="2400" spc="-40" b="1">
                          <a:latin typeface="Arial"/>
                          <a:cs typeface="Arial"/>
                        </a:rPr>
                        <a:t>Function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810"/>
                        </a:lnSpc>
                      </a:pPr>
                      <a:r>
                        <a:rPr dirty="0" u="sng" sz="2400" spc="-9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Biomarker</a:t>
                      </a:r>
                      <a:r>
                        <a:rPr dirty="0" sz="2400" spc="-9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Creatinine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194" y="1483867"/>
            <a:ext cx="4093210" cy="424434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 marR="80010">
              <a:lnSpc>
                <a:spcPct val="78000"/>
              </a:lnSpc>
              <a:spcBef>
                <a:spcPts val="890"/>
              </a:spcBef>
            </a:pPr>
            <a:r>
              <a:rPr dirty="0" sz="3000" spc="-10">
                <a:solidFill>
                  <a:srgbClr val="006F8B"/>
                </a:solidFill>
                <a:latin typeface="Arial"/>
                <a:cs typeface="Arial"/>
              </a:rPr>
              <a:t>Hair</a:t>
            </a:r>
            <a:r>
              <a:rPr dirty="0" sz="3000" spc="-14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6F8B"/>
                </a:solidFill>
                <a:latin typeface="Arial"/>
                <a:cs typeface="Arial"/>
              </a:rPr>
              <a:t>Cortisol</a:t>
            </a:r>
            <a:r>
              <a:rPr dirty="0" sz="3000" spc="-13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006F8B"/>
                </a:solidFill>
                <a:latin typeface="Arial"/>
                <a:cs typeface="Arial"/>
              </a:rPr>
              <a:t>consistently </a:t>
            </a:r>
            <a:r>
              <a:rPr dirty="0" sz="3000" spc="-200">
                <a:solidFill>
                  <a:srgbClr val="006F8B"/>
                </a:solidFill>
                <a:latin typeface="Arial"/>
                <a:cs typeface="Arial"/>
              </a:rPr>
              <a:t>associated</a:t>
            </a:r>
            <a:r>
              <a:rPr dirty="0" sz="3000" spc="-1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6F8B"/>
                </a:solidFill>
                <a:latin typeface="Arial"/>
                <a:cs typeface="Arial"/>
              </a:rPr>
              <a:t>with</a:t>
            </a:r>
            <a:r>
              <a:rPr dirty="0" sz="3000" spc="-5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6F8B"/>
                </a:solidFill>
                <a:latin typeface="Arial"/>
                <a:cs typeface="Arial"/>
              </a:rPr>
              <a:t>low</a:t>
            </a:r>
            <a:r>
              <a:rPr dirty="0" sz="3000" spc="-2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625">
                <a:solidFill>
                  <a:srgbClr val="006F8B"/>
                </a:solidFill>
                <a:latin typeface="Arial"/>
                <a:cs typeface="Arial"/>
              </a:rPr>
              <a:t>SES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30"/>
              </a:spcBef>
            </a:pPr>
            <a:endParaRPr sz="3000">
              <a:latin typeface="Arial"/>
              <a:cs typeface="Arial"/>
            </a:endParaRPr>
          </a:p>
          <a:p>
            <a:pPr marL="12700" marR="5080">
              <a:lnSpc>
                <a:spcPts val="2900"/>
              </a:lnSpc>
            </a:pPr>
            <a:r>
              <a:rPr dirty="0" sz="3000" spc="-245">
                <a:solidFill>
                  <a:srgbClr val="006F8B"/>
                </a:solidFill>
                <a:latin typeface="Arial"/>
                <a:cs typeface="Arial"/>
              </a:rPr>
              <a:t>Change</a:t>
            </a:r>
            <a:r>
              <a:rPr dirty="0" sz="3000">
                <a:solidFill>
                  <a:srgbClr val="006F8B"/>
                </a:solidFill>
                <a:latin typeface="Arial"/>
                <a:cs typeface="Arial"/>
              </a:rPr>
              <a:t> in</a:t>
            </a:r>
            <a:r>
              <a:rPr dirty="0" sz="3000" spc="-11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190">
                <a:solidFill>
                  <a:srgbClr val="006F8B"/>
                </a:solidFill>
                <a:latin typeface="Arial"/>
                <a:cs typeface="Arial"/>
              </a:rPr>
              <a:t>levels</a:t>
            </a:r>
            <a:r>
              <a:rPr dirty="0" sz="3000" spc="-1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254">
                <a:solidFill>
                  <a:srgbClr val="006F8B"/>
                </a:solidFill>
                <a:latin typeface="Arial"/>
                <a:cs typeface="Arial"/>
              </a:rPr>
              <a:t>seen</a:t>
            </a:r>
            <a:r>
              <a:rPr dirty="0" sz="300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06F8B"/>
                </a:solidFill>
                <a:latin typeface="Arial"/>
                <a:cs typeface="Arial"/>
              </a:rPr>
              <a:t>with </a:t>
            </a:r>
            <a:r>
              <a:rPr dirty="0" sz="3000" spc="-75">
                <a:solidFill>
                  <a:srgbClr val="006F8B"/>
                </a:solidFill>
                <a:latin typeface="Arial"/>
                <a:cs typeface="Arial"/>
              </a:rPr>
              <a:t>interventions</a:t>
            </a:r>
            <a:r>
              <a:rPr dirty="0" sz="3000" spc="-7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006F8B"/>
                </a:solidFill>
                <a:latin typeface="Arial"/>
                <a:cs typeface="Arial"/>
              </a:rPr>
              <a:t>targeted</a:t>
            </a:r>
            <a:r>
              <a:rPr dirty="0" sz="3000" spc="-6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06F8B"/>
                </a:solidFill>
                <a:latin typeface="Arial"/>
                <a:cs typeface="Arial"/>
              </a:rPr>
              <a:t>at:</a:t>
            </a:r>
            <a:endParaRPr sz="3000">
              <a:latin typeface="Arial"/>
              <a:cs typeface="Arial"/>
            </a:endParaRPr>
          </a:p>
          <a:p>
            <a:pPr marL="642620" marR="788670" indent="-330835">
              <a:lnSpc>
                <a:spcPts val="2900"/>
              </a:lnSpc>
              <a:spcBef>
                <a:spcPts val="1305"/>
              </a:spcBef>
              <a:buClr>
                <a:srgbClr val="009DD9"/>
              </a:buClr>
              <a:buSzPct val="93333"/>
              <a:buFont typeface="Wingdings 2"/>
              <a:buChar char=""/>
              <a:tabLst>
                <a:tab pos="642620" algn="l"/>
              </a:tabLst>
            </a:pPr>
            <a:r>
              <a:rPr dirty="0" sz="3000" spc="-160">
                <a:solidFill>
                  <a:srgbClr val="006F8B"/>
                </a:solidFill>
                <a:latin typeface="Arial"/>
                <a:cs typeface="Arial"/>
              </a:rPr>
              <a:t>Intense</a:t>
            </a:r>
            <a:r>
              <a:rPr dirty="0" sz="3000" spc="-2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135">
                <a:solidFill>
                  <a:srgbClr val="006F8B"/>
                </a:solidFill>
                <a:latin typeface="Arial"/>
                <a:cs typeface="Arial"/>
              </a:rPr>
              <a:t>parenting </a:t>
            </a:r>
            <a:r>
              <a:rPr dirty="0" sz="3000" spc="-10">
                <a:solidFill>
                  <a:srgbClr val="006F8B"/>
                </a:solidFill>
                <a:latin typeface="Arial"/>
                <a:cs typeface="Arial"/>
              </a:rPr>
              <a:t>interventions</a:t>
            </a:r>
            <a:endParaRPr sz="3000">
              <a:latin typeface="Arial"/>
              <a:cs typeface="Arial"/>
            </a:endParaRPr>
          </a:p>
          <a:p>
            <a:pPr marL="641350" indent="-330200">
              <a:lnSpc>
                <a:spcPct val="100000"/>
              </a:lnSpc>
              <a:spcBef>
                <a:spcPts val="625"/>
              </a:spcBef>
              <a:buClr>
                <a:srgbClr val="009DD9"/>
              </a:buClr>
              <a:buSzPct val="93333"/>
              <a:buFont typeface="Wingdings 2"/>
              <a:buChar char=""/>
              <a:tabLst>
                <a:tab pos="641350" algn="l"/>
              </a:tabLst>
            </a:pPr>
            <a:r>
              <a:rPr dirty="0" sz="3000">
                <a:solidFill>
                  <a:srgbClr val="006F8B"/>
                </a:solidFill>
                <a:latin typeface="Arial"/>
                <a:cs typeface="Arial"/>
              </a:rPr>
              <a:t>Nutrition</a:t>
            </a:r>
            <a:r>
              <a:rPr dirty="0" sz="3000" spc="27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35">
                <a:solidFill>
                  <a:srgbClr val="006F8B"/>
                </a:solidFill>
                <a:latin typeface="Arial"/>
                <a:cs typeface="Arial"/>
              </a:rPr>
              <a:t>focused</a:t>
            </a:r>
            <a:endParaRPr sz="3000">
              <a:latin typeface="Arial"/>
              <a:cs typeface="Arial"/>
            </a:endParaRPr>
          </a:p>
          <a:p>
            <a:pPr marL="641350" indent="-330200">
              <a:lnSpc>
                <a:spcPct val="100000"/>
              </a:lnSpc>
              <a:spcBef>
                <a:spcPts val="600"/>
              </a:spcBef>
              <a:buClr>
                <a:srgbClr val="009DD9"/>
              </a:buClr>
              <a:buSzPct val="93333"/>
              <a:buFont typeface="Wingdings 2"/>
              <a:buChar char=""/>
              <a:tabLst>
                <a:tab pos="641350" algn="l"/>
              </a:tabLst>
            </a:pPr>
            <a:r>
              <a:rPr dirty="0" u="sng" sz="3000" spc="-95">
                <a:solidFill>
                  <a:srgbClr val="006F8B"/>
                </a:solidFill>
                <a:uFill>
                  <a:solidFill>
                    <a:srgbClr val="006F8B"/>
                  </a:solidFill>
                </a:uFill>
                <a:latin typeface="Arial"/>
                <a:cs typeface="Arial"/>
              </a:rPr>
              <a:t>Time</a:t>
            </a:r>
            <a:r>
              <a:rPr dirty="0" u="sng" sz="3000" spc="-50">
                <a:solidFill>
                  <a:srgbClr val="006F8B"/>
                </a:solidFill>
                <a:uFill>
                  <a:solidFill>
                    <a:srgbClr val="006F8B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000" spc="-165">
                <a:solidFill>
                  <a:srgbClr val="006F8B"/>
                </a:solidFill>
                <a:uFill>
                  <a:solidFill>
                    <a:srgbClr val="006F8B"/>
                  </a:solidFill>
                </a:uFill>
                <a:latin typeface="Arial"/>
                <a:cs typeface="Arial"/>
              </a:rPr>
              <a:t>frame</a:t>
            </a:r>
            <a:r>
              <a:rPr dirty="0" sz="3000" spc="-165">
                <a:solidFill>
                  <a:srgbClr val="006F8B"/>
                </a:solidFill>
                <a:latin typeface="Arial"/>
                <a:cs typeface="Arial"/>
              </a:rPr>
              <a:t>:</a:t>
            </a:r>
            <a:r>
              <a:rPr dirty="0" sz="3000" spc="-29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06F8B"/>
                </a:solidFill>
                <a:latin typeface="Arial"/>
                <a:cs typeface="Arial"/>
              </a:rPr>
              <a:t>Months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831" y="111759"/>
            <a:ext cx="463677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80">
                <a:latin typeface="Arial"/>
                <a:cs typeface="Arial"/>
              </a:rPr>
              <a:t>CHANGE</a:t>
            </a:r>
            <a:r>
              <a:rPr dirty="0" sz="2500" spc="-2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WITH</a:t>
            </a:r>
            <a:r>
              <a:rPr dirty="0" sz="2500" spc="130">
                <a:latin typeface="Arial"/>
                <a:cs typeface="Arial"/>
              </a:rPr>
              <a:t> </a:t>
            </a:r>
            <a:r>
              <a:rPr dirty="0" sz="2500" spc="-120">
                <a:latin typeface="Arial"/>
                <a:cs typeface="Arial"/>
              </a:rPr>
              <a:t>INTERVENTION?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813031" y="516635"/>
            <a:ext cx="45072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90"/>
              <a:t>CORTISOL</a:t>
            </a:r>
            <a:r>
              <a:rPr dirty="0" sz="3200" spc="-10"/>
              <a:t> </a:t>
            </a:r>
            <a:r>
              <a:rPr dirty="0" sz="3200" spc="-125"/>
              <a:t>REGULATION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5791200" y="1362455"/>
            <a:ext cx="6087110" cy="4977130"/>
            <a:chOff x="5791200" y="1362455"/>
            <a:chExt cx="6087110" cy="49771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200" y="1362455"/>
              <a:ext cx="6086856" cy="48859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10095" y="5939129"/>
              <a:ext cx="4961255" cy="400685"/>
            </a:xfrm>
            <a:custGeom>
              <a:avLst/>
              <a:gdLst/>
              <a:ahLst/>
              <a:cxnLst/>
              <a:rect l="l" t="t" r="r" b="b"/>
              <a:pathLst>
                <a:path w="4961255" h="400685">
                  <a:moveTo>
                    <a:pt x="4960962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4960962" y="400113"/>
                  </a:lnTo>
                  <a:lnTo>
                    <a:pt x="4960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5831" y="6421628"/>
            <a:ext cx="4253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latin typeface="Arial"/>
                <a:cs typeface="Arial"/>
              </a:rPr>
              <a:t>Vliegenthart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Psychoneuroendocrinology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7013" y="5960364"/>
            <a:ext cx="382777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latin typeface="Arial"/>
                <a:cs typeface="Arial"/>
              </a:rPr>
              <a:t>Neighborhood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Socioeconomic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Score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50978" y="1222184"/>
            <a:ext cx="400685" cy="4961255"/>
          </a:xfrm>
          <a:custGeom>
            <a:avLst/>
            <a:gdLst/>
            <a:ahLst/>
            <a:cxnLst/>
            <a:rect l="l" t="t" r="r" b="b"/>
            <a:pathLst>
              <a:path w="400685" h="4961255">
                <a:moveTo>
                  <a:pt x="400113" y="0"/>
                </a:moveTo>
                <a:lnTo>
                  <a:pt x="0" y="0"/>
                </a:lnTo>
                <a:lnTo>
                  <a:pt x="0" y="4960962"/>
                </a:lnTo>
                <a:lnTo>
                  <a:pt x="400113" y="4960962"/>
                </a:lnTo>
                <a:lnTo>
                  <a:pt x="400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889282" y="1839963"/>
            <a:ext cx="320040" cy="37268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60"/>
              </a:lnSpc>
            </a:pPr>
            <a:r>
              <a:rPr dirty="0" sz="2000">
                <a:latin typeface="Arial"/>
                <a:cs typeface="Arial"/>
              </a:rPr>
              <a:t>Cortisol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Concentrations,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pg/mg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hair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80"/>
              <a:t>CHANGE</a:t>
            </a:r>
            <a:r>
              <a:rPr dirty="0" sz="2500" spc="-240"/>
              <a:t> </a:t>
            </a:r>
            <a:r>
              <a:rPr dirty="0" sz="2500"/>
              <a:t>WITH</a:t>
            </a:r>
            <a:r>
              <a:rPr dirty="0" sz="2500" spc="130"/>
              <a:t> </a:t>
            </a:r>
            <a:r>
              <a:rPr dirty="0" sz="2500" spc="-120"/>
              <a:t>INTERVENTION?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813031" y="522732"/>
            <a:ext cx="68732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95">
                <a:latin typeface="Arial"/>
                <a:cs typeface="Arial"/>
              </a:rPr>
              <a:t>STRONG</a:t>
            </a:r>
            <a:r>
              <a:rPr dirty="0" sz="3200" spc="-310">
                <a:latin typeface="Arial"/>
                <a:cs typeface="Arial"/>
              </a:rPr>
              <a:t> </a:t>
            </a:r>
            <a:r>
              <a:rPr dirty="0" sz="3200" spc="-120">
                <a:latin typeface="Arial"/>
                <a:cs typeface="Arial"/>
              </a:rPr>
              <a:t>AFRICAN</a:t>
            </a:r>
            <a:r>
              <a:rPr dirty="0" sz="3200" spc="-310">
                <a:latin typeface="Arial"/>
                <a:cs typeface="Arial"/>
              </a:rPr>
              <a:t> </a:t>
            </a:r>
            <a:r>
              <a:rPr dirty="0" sz="3200" spc="-130">
                <a:latin typeface="Arial"/>
                <a:cs typeface="Arial"/>
              </a:rPr>
              <a:t>AMERICAN</a:t>
            </a:r>
            <a:r>
              <a:rPr dirty="0" sz="3200" spc="15">
                <a:latin typeface="Arial"/>
                <a:cs typeface="Arial"/>
              </a:rPr>
              <a:t> </a:t>
            </a:r>
            <a:r>
              <a:rPr dirty="0" sz="3200" spc="-295">
                <a:latin typeface="Arial"/>
                <a:cs typeface="Arial"/>
              </a:rPr>
              <a:t>FAMILY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3280" y="965593"/>
            <a:ext cx="11723370" cy="5616575"/>
            <a:chOff x="393280" y="965593"/>
            <a:chExt cx="11723370" cy="5616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280" y="965593"/>
              <a:ext cx="6003477" cy="21345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154" y="3100108"/>
              <a:ext cx="5514300" cy="34818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7455" y="1508683"/>
              <a:ext cx="6159060" cy="47120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326781" y="6324091"/>
            <a:ext cx="3763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30" b="1">
                <a:solidFill>
                  <a:srgbClr val="006F8B"/>
                </a:solidFill>
                <a:latin typeface="Arial"/>
                <a:cs typeface="Arial"/>
              </a:rPr>
              <a:t>Not</a:t>
            </a:r>
            <a:r>
              <a:rPr dirty="0" sz="2400" spc="-4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6F8B"/>
                </a:solidFill>
                <a:latin typeface="Arial"/>
                <a:cs typeface="Arial"/>
              </a:rPr>
              <a:t>ready</a:t>
            </a:r>
            <a:r>
              <a:rPr dirty="0" sz="2400" spc="-4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F8B"/>
                </a:solidFill>
                <a:latin typeface="Arial"/>
                <a:cs typeface="Arial"/>
              </a:rPr>
              <a:t>for</a:t>
            </a:r>
            <a:r>
              <a:rPr dirty="0" sz="2400" spc="-50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F8B"/>
                </a:solidFill>
                <a:latin typeface="Arial"/>
                <a:cs typeface="Arial"/>
              </a:rPr>
              <a:t>PRIME</a:t>
            </a:r>
            <a:r>
              <a:rPr dirty="0" sz="2400" spc="-4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006F8B"/>
                </a:solidFill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90" y="6588252"/>
            <a:ext cx="29705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latin typeface="Arial"/>
                <a:cs typeface="Arial"/>
              </a:rPr>
              <a:t>Brody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Pediatrics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90">
                <a:latin typeface="Arial"/>
                <a:cs typeface="Arial"/>
              </a:rPr>
              <a:t>2012,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Miller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25">
                <a:latin typeface="Arial"/>
                <a:cs typeface="Arial"/>
              </a:rPr>
              <a:t>PNAS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0283" y="614400"/>
            <a:ext cx="11309350" cy="1189355"/>
          </a:xfrm>
          <a:prstGeom prst="rect"/>
          <a:solidFill>
            <a:srgbClr val="033C71"/>
          </a:solidFill>
        </p:spPr>
        <p:txBody>
          <a:bodyPr wrap="square" lIns="0" tIns="2057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20"/>
              </a:spcBef>
            </a:pPr>
          </a:p>
          <a:p>
            <a:pPr marL="231775">
              <a:lnSpc>
                <a:spcPct val="100000"/>
              </a:lnSpc>
            </a:pPr>
            <a:r>
              <a:rPr dirty="0" spc="-210">
                <a:solidFill>
                  <a:srgbClr val="FFFFFF"/>
                </a:solidFill>
              </a:rPr>
              <a:t>GENETICS:</a:t>
            </a:r>
            <a:r>
              <a:rPr dirty="0" spc="-229">
                <a:solidFill>
                  <a:srgbClr val="FFFFFF"/>
                </a:solidFill>
              </a:rPr>
              <a:t> </a:t>
            </a:r>
            <a:r>
              <a:rPr dirty="0" spc="-220">
                <a:solidFill>
                  <a:srgbClr val="FFFFFF"/>
                </a:solidFill>
              </a:rPr>
              <a:t>EPIGENETIC</a:t>
            </a:r>
            <a:r>
              <a:rPr dirty="0" spc="9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CHANGES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29928" y="1938846"/>
            <a:ext cx="8498840" cy="4580255"/>
            <a:chOff x="2929928" y="1938846"/>
            <a:chExt cx="8498840" cy="458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9928" y="1938846"/>
              <a:ext cx="8498326" cy="4580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42589" y="6090956"/>
              <a:ext cx="201295" cy="285115"/>
            </a:xfrm>
            <a:custGeom>
              <a:avLst/>
              <a:gdLst/>
              <a:ahLst/>
              <a:cxnLst/>
              <a:rect l="l" t="t" r="r" b="b"/>
              <a:pathLst>
                <a:path w="201295" h="285114">
                  <a:moveTo>
                    <a:pt x="178692" y="60818"/>
                  </a:moveTo>
                  <a:lnTo>
                    <a:pt x="176304" y="116834"/>
                  </a:lnTo>
                  <a:lnTo>
                    <a:pt x="170069" y="162344"/>
                  </a:lnTo>
                  <a:lnTo>
                    <a:pt x="158211" y="225721"/>
                  </a:lnTo>
                  <a:lnTo>
                    <a:pt x="131368" y="260367"/>
                  </a:lnTo>
                  <a:lnTo>
                    <a:pt x="113186" y="271019"/>
                  </a:lnTo>
                  <a:lnTo>
                    <a:pt x="107934" y="273650"/>
                  </a:lnTo>
                  <a:lnTo>
                    <a:pt x="103485" y="269814"/>
                  </a:lnTo>
                  <a:lnTo>
                    <a:pt x="97064" y="267470"/>
                  </a:lnTo>
                  <a:lnTo>
                    <a:pt x="94589" y="262143"/>
                  </a:lnTo>
                  <a:lnTo>
                    <a:pt x="91806" y="253465"/>
                  </a:lnTo>
                  <a:lnTo>
                    <a:pt x="89917" y="243486"/>
                  </a:lnTo>
                  <a:lnTo>
                    <a:pt x="88843" y="235259"/>
                  </a:lnTo>
                  <a:lnTo>
                    <a:pt x="88503" y="231837"/>
                  </a:lnTo>
                  <a:lnTo>
                    <a:pt x="90413" y="217635"/>
                  </a:lnTo>
                  <a:lnTo>
                    <a:pt x="99986" y="167083"/>
                  </a:lnTo>
                  <a:lnTo>
                    <a:pt x="116718" y="136844"/>
                  </a:lnTo>
                  <a:lnTo>
                    <a:pt x="120553" y="132396"/>
                  </a:lnTo>
                  <a:lnTo>
                    <a:pt x="128741" y="111020"/>
                  </a:lnTo>
                  <a:lnTo>
                    <a:pt x="133403" y="93449"/>
                  </a:lnTo>
                  <a:lnTo>
                    <a:pt x="134502" y="72313"/>
                  </a:lnTo>
                  <a:lnTo>
                    <a:pt x="131999" y="40244"/>
                  </a:lnTo>
                  <a:lnTo>
                    <a:pt x="128088" y="34774"/>
                  </a:lnTo>
                  <a:lnTo>
                    <a:pt x="119863" y="29393"/>
                  </a:lnTo>
                  <a:lnTo>
                    <a:pt x="110883" y="24897"/>
                  </a:lnTo>
                  <a:lnTo>
                    <a:pt x="104705" y="22079"/>
                  </a:lnTo>
                  <a:lnTo>
                    <a:pt x="98038" y="22893"/>
                  </a:lnTo>
                  <a:lnTo>
                    <a:pt x="90424" y="21002"/>
                  </a:lnTo>
                  <a:lnTo>
                    <a:pt x="69508" y="94031"/>
                  </a:lnTo>
                  <a:lnTo>
                    <a:pt x="61765" y="149719"/>
                  </a:lnTo>
                  <a:lnTo>
                    <a:pt x="54023" y="205406"/>
                  </a:lnTo>
                  <a:lnTo>
                    <a:pt x="45486" y="260969"/>
                  </a:lnTo>
                  <a:lnTo>
                    <a:pt x="11985" y="280742"/>
                  </a:lnTo>
                  <a:lnTo>
                    <a:pt x="8523" y="281003"/>
                  </a:lnTo>
                  <a:lnTo>
                    <a:pt x="2394" y="250471"/>
                  </a:lnTo>
                  <a:lnTo>
                    <a:pt x="0" y="233459"/>
                  </a:lnTo>
                  <a:lnTo>
                    <a:pt x="794" y="219682"/>
                  </a:lnTo>
                  <a:lnTo>
                    <a:pt x="4233" y="198852"/>
                  </a:lnTo>
                  <a:lnTo>
                    <a:pt x="9771" y="160685"/>
                  </a:lnTo>
                  <a:lnTo>
                    <a:pt x="16863" y="94893"/>
                  </a:lnTo>
                  <a:lnTo>
                    <a:pt x="20179" y="73060"/>
                  </a:lnTo>
                  <a:lnTo>
                    <a:pt x="23091" y="51121"/>
                  </a:lnTo>
                  <a:lnTo>
                    <a:pt x="26812" y="29393"/>
                  </a:lnTo>
                  <a:lnTo>
                    <a:pt x="32556" y="8193"/>
                  </a:lnTo>
                  <a:lnTo>
                    <a:pt x="34231" y="3321"/>
                  </a:lnTo>
                  <a:lnTo>
                    <a:pt x="47743" y="0"/>
                  </a:lnTo>
                  <a:lnTo>
                    <a:pt x="47709" y="5151"/>
                  </a:lnTo>
                  <a:lnTo>
                    <a:pt x="45586" y="47832"/>
                  </a:lnTo>
                  <a:lnTo>
                    <a:pt x="40971" y="90382"/>
                  </a:lnTo>
                  <a:lnTo>
                    <a:pt x="35667" y="132905"/>
                  </a:lnTo>
                  <a:lnTo>
                    <a:pt x="31475" y="175506"/>
                  </a:lnTo>
                  <a:lnTo>
                    <a:pt x="45564" y="215716"/>
                  </a:lnTo>
                  <a:lnTo>
                    <a:pt x="78201" y="235483"/>
                  </a:lnTo>
                  <a:lnTo>
                    <a:pt x="84868" y="234669"/>
                  </a:lnTo>
                  <a:lnTo>
                    <a:pt x="92481" y="236559"/>
                  </a:lnTo>
                  <a:lnTo>
                    <a:pt x="107169" y="198404"/>
                  </a:lnTo>
                  <a:lnTo>
                    <a:pt x="109961" y="156851"/>
                  </a:lnTo>
                  <a:lnTo>
                    <a:pt x="110251" y="136041"/>
                  </a:lnTo>
                  <a:lnTo>
                    <a:pt x="109172" y="117708"/>
                  </a:lnTo>
                  <a:lnTo>
                    <a:pt x="106369" y="109118"/>
                  </a:lnTo>
                  <a:lnTo>
                    <a:pt x="102012" y="102473"/>
                  </a:lnTo>
                  <a:lnTo>
                    <a:pt x="96272" y="89981"/>
                  </a:lnTo>
                  <a:lnTo>
                    <a:pt x="94554" y="85124"/>
                  </a:lnTo>
                  <a:lnTo>
                    <a:pt x="94243" y="79878"/>
                  </a:lnTo>
                  <a:lnTo>
                    <a:pt x="93229" y="74827"/>
                  </a:lnTo>
                  <a:lnTo>
                    <a:pt x="95023" y="66276"/>
                  </a:lnTo>
                  <a:lnTo>
                    <a:pt x="96502" y="57581"/>
                  </a:lnTo>
                  <a:lnTo>
                    <a:pt x="98612" y="49173"/>
                  </a:lnTo>
                  <a:lnTo>
                    <a:pt x="102296" y="41480"/>
                  </a:lnTo>
                  <a:lnTo>
                    <a:pt x="110949" y="37853"/>
                  </a:lnTo>
                  <a:lnTo>
                    <a:pt x="123526" y="39839"/>
                  </a:lnTo>
                  <a:lnTo>
                    <a:pt x="135188" y="43850"/>
                  </a:lnTo>
                  <a:lnTo>
                    <a:pt x="141096" y="46299"/>
                  </a:lnTo>
                  <a:lnTo>
                    <a:pt x="143143" y="53867"/>
                  </a:lnTo>
                  <a:lnTo>
                    <a:pt x="145542" y="61430"/>
                  </a:lnTo>
                  <a:lnTo>
                    <a:pt x="147239" y="69003"/>
                  </a:lnTo>
                  <a:lnTo>
                    <a:pt x="147182" y="76604"/>
                  </a:lnTo>
                  <a:lnTo>
                    <a:pt x="138597" y="130665"/>
                  </a:lnTo>
                  <a:lnTo>
                    <a:pt x="134825" y="158391"/>
                  </a:lnTo>
                  <a:lnTo>
                    <a:pt x="132690" y="172545"/>
                  </a:lnTo>
                  <a:lnTo>
                    <a:pt x="129012" y="185894"/>
                  </a:lnTo>
                  <a:lnTo>
                    <a:pt x="120615" y="211201"/>
                  </a:lnTo>
                  <a:lnTo>
                    <a:pt x="120361" y="221071"/>
                  </a:lnTo>
                  <a:lnTo>
                    <a:pt x="119934" y="230953"/>
                  </a:lnTo>
                  <a:lnTo>
                    <a:pt x="119855" y="240810"/>
                  </a:lnTo>
                  <a:lnTo>
                    <a:pt x="120646" y="250605"/>
                  </a:lnTo>
                  <a:lnTo>
                    <a:pt x="146173" y="280721"/>
                  </a:lnTo>
                  <a:lnTo>
                    <a:pt x="151183" y="282305"/>
                  </a:lnTo>
                  <a:lnTo>
                    <a:pt x="155833" y="284524"/>
                  </a:lnTo>
                  <a:lnTo>
                    <a:pt x="162501" y="283711"/>
                  </a:lnTo>
                  <a:lnTo>
                    <a:pt x="169829" y="285092"/>
                  </a:lnTo>
                  <a:lnTo>
                    <a:pt x="175835" y="282083"/>
                  </a:lnTo>
                  <a:lnTo>
                    <a:pt x="197217" y="220448"/>
                  </a:lnTo>
                  <a:lnTo>
                    <a:pt x="200087" y="193734"/>
                  </a:lnTo>
                  <a:lnTo>
                    <a:pt x="200952" y="169360"/>
                  </a:lnTo>
                  <a:lnTo>
                    <a:pt x="198154" y="142034"/>
                  </a:lnTo>
                  <a:lnTo>
                    <a:pt x="197126" y="134308"/>
                  </a:lnTo>
                  <a:lnTo>
                    <a:pt x="196196" y="126526"/>
                  </a:lnTo>
                  <a:lnTo>
                    <a:pt x="194724" y="118922"/>
                  </a:lnTo>
                  <a:lnTo>
                    <a:pt x="192068" y="111728"/>
                  </a:lnTo>
                  <a:lnTo>
                    <a:pt x="184176" y="95973"/>
                  </a:lnTo>
                  <a:lnTo>
                    <a:pt x="183362" y="89305"/>
                  </a:lnTo>
                  <a:lnTo>
                    <a:pt x="161743" y="61607"/>
                  </a:lnTo>
                  <a:lnTo>
                    <a:pt x="154442" y="57806"/>
                  </a:lnTo>
                  <a:lnTo>
                    <a:pt x="157333" y="53802"/>
                  </a:lnTo>
                  <a:lnTo>
                    <a:pt x="165612" y="48338"/>
                  </a:lnTo>
                  <a:lnTo>
                    <a:pt x="174368" y="48361"/>
                  </a:lnTo>
                  <a:lnTo>
                    <a:pt x="178692" y="60818"/>
                  </a:lnTo>
                  <a:close/>
                </a:path>
              </a:pathLst>
            </a:custGeom>
            <a:ln w="22213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110" y="5761942"/>
              <a:ext cx="187963" cy="2110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033" y="5657461"/>
              <a:ext cx="183470" cy="1941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99620" y="5974346"/>
              <a:ext cx="237490" cy="283845"/>
            </a:xfrm>
            <a:custGeom>
              <a:avLst/>
              <a:gdLst/>
              <a:ahLst/>
              <a:cxnLst/>
              <a:rect l="l" t="t" r="r" b="b"/>
              <a:pathLst>
                <a:path w="237490" h="283845">
                  <a:moveTo>
                    <a:pt x="236927" y="34986"/>
                  </a:moveTo>
                  <a:lnTo>
                    <a:pt x="232307" y="65165"/>
                  </a:lnTo>
                  <a:lnTo>
                    <a:pt x="227779" y="95360"/>
                  </a:lnTo>
                  <a:lnTo>
                    <a:pt x="223067" y="125522"/>
                  </a:lnTo>
                  <a:lnTo>
                    <a:pt x="217894" y="155602"/>
                  </a:lnTo>
                  <a:lnTo>
                    <a:pt x="216401" y="163760"/>
                  </a:lnTo>
                  <a:lnTo>
                    <a:pt x="213128" y="171453"/>
                  </a:lnTo>
                  <a:lnTo>
                    <a:pt x="210513" y="179295"/>
                  </a:lnTo>
                  <a:lnTo>
                    <a:pt x="205947" y="192384"/>
                  </a:lnTo>
                  <a:lnTo>
                    <a:pt x="202092" y="202032"/>
                  </a:lnTo>
                  <a:lnTo>
                    <a:pt x="197639" y="212024"/>
                  </a:lnTo>
                  <a:lnTo>
                    <a:pt x="191280" y="226146"/>
                  </a:lnTo>
                  <a:lnTo>
                    <a:pt x="185063" y="240147"/>
                  </a:lnTo>
                  <a:lnTo>
                    <a:pt x="164099" y="270361"/>
                  </a:lnTo>
                  <a:lnTo>
                    <a:pt x="158834" y="269768"/>
                  </a:lnTo>
                  <a:lnTo>
                    <a:pt x="154171" y="270846"/>
                  </a:lnTo>
                  <a:lnTo>
                    <a:pt x="156220" y="259937"/>
                  </a:lnTo>
                  <a:lnTo>
                    <a:pt x="158016" y="248935"/>
                  </a:lnTo>
                  <a:lnTo>
                    <a:pt x="160317" y="238118"/>
                  </a:lnTo>
                  <a:lnTo>
                    <a:pt x="163883" y="227769"/>
                  </a:lnTo>
                  <a:lnTo>
                    <a:pt x="168551" y="220568"/>
                  </a:lnTo>
                  <a:lnTo>
                    <a:pt x="174568" y="214304"/>
                  </a:lnTo>
                  <a:lnTo>
                    <a:pt x="180586" y="208041"/>
                  </a:lnTo>
                  <a:lnTo>
                    <a:pt x="185254" y="200840"/>
                  </a:lnTo>
                  <a:lnTo>
                    <a:pt x="197688" y="172837"/>
                  </a:lnTo>
                  <a:lnTo>
                    <a:pt x="206585" y="133527"/>
                  </a:lnTo>
                  <a:lnTo>
                    <a:pt x="214222" y="93686"/>
                  </a:lnTo>
                  <a:lnTo>
                    <a:pt x="218398" y="53439"/>
                  </a:lnTo>
                  <a:lnTo>
                    <a:pt x="216911" y="12915"/>
                  </a:lnTo>
                  <a:lnTo>
                    <a:pt x="212371" y="6611"/>
                  </a:lnTo>
                  <a:lnTo>
                    <a:pt x="203613" y="2648"/>
                  </a:lnTo>
                  <a:lnTo>
                    <a:pt x="195092" y="589"/>
                  </a:lnTo>
                  <a:lnTo>
                    <a:pt x="191262" y="0"/>
                  </a:lnTo>
                  <a:lnTo>
                    <a:pt x="186598" y="1078"/>
                  </a:lnTo>
                  <a:lnTo>
                    <a:pt x="181038" y="22"/>
                  </a:lnTo>
                  <a:lnTo>
                    <a:pt x="177272" y="3234"/>
                  </a:lnTo>
                  <a:lnTo>
                    <a:pt x="173507" y="6446"/>
                  </a:lnTo>
                  <a:lnTo>
                    <a:pt x="171669" y="12127"/>
                  </a:lnTo>
                  <a:lnTo>
                    <a:pt x="171055" y="17235"/>
                  </a:lnTo>
                  <a:lnTo>
                    <a:pt x="167902" y="47596"/>
                  </a:lnTo>
                  <a:lnTo>
                    <a:pt x="165448" y="78025"/>
                  </a:lnTo>
                  <a:lnTo>
                    <a:pt x="163275" y="108482"/>
                  </a:lnTo>
                  <a:lnTo>
                    <a:pt x="160961" y="138926"/>
                  </a:lnTo>
                  <a:lnTo>
                    <a:pt x="156263" y="171572"/>
                  </a:lnTo>
                  <a:lnTo>
                    <a:pt x="151797" y="204264"/>
                  </a:lnTo>
                  <a:lnTo>
                    <a:pt x="146865" y="236864"/>
                  </a:lnTo>
                  <a:lnTo>
                    <a:pt x="140764" y="269235"/>
                  </a:lnTo>
                  <a:lnTo>
                    <a:pt x="139532" y="274966"/>
                  </a:lnTo>
                  <a:lnTo>
                    <a:pt x="135449" y="283345"/>
                  </a:lnTo>
                  <a:lnTo>
                    <a:pt x="130078" y="282699"/>
                  </a:lnTo>
                  <a:lnTo>
                    <a:pt x="124706" y="282054"/>
                  </a:lnTo>
                  <a:lnTo>
                    <a:pt x="125284" y="272290"/>
                  </a:lnTo>
                  <a:lnTo>
                    <a:pt x="122887" y="267086"/>
                  </a:lnTo>
                  <a:lnTo>
                    <a:pt x="125629" y="252652"/>
                  </a:lnTo>
                  <a:lnTo>
                    <a:pt x="128291" y="238199"/>
                  </a:lnTo>
                  <a:lnTo>
                    <a:pt x="131115" y="223785"/>
                  </a:lnTo>
                  <a:lnTo>
                    <a:pt x="134346" y="209469"/>
                  </a:lnTo>
                  <a:lnTo>
                    <a:pt x="135577" y="204481"/>
                  </a:lnTo>
                  <a:lnTo>
                    <a:pt x="138679" y="200224"/>
                  </a:lnTo>
                  <a:lnTo>
                    <a:pt x="140563" y="195468"/>
                  </a:lnTo>
                  <a:lnTo>
                    <a:pt x="143020" y="189266"/>
                  </a:lnTo>
                  <a:lnTo>
                    <a:pt x="145096" y="182903"/>
                  </a:lnTo>
                  <a:lnTo>
                    <a:pt x="147362" y="176621"/>
                  </a:lnTo>
                  <a:lnTo>
                    <a:pt x="148823" y="157105"/>
                  </a:lnTo>
                  <a:lnTo>
                    <a:pt x="150448" y="137591"/>
                  </a:lnTo>
                  <a:lnTo>
                    <a:pt x="151743" y="118074"/>
                  </a:lnTo>
                  <a:lnTo>
                    <a:pt x="152214" y="98546"/>
                  </a:lnTo>
                  <a:lnTo>
                    <a:pt x="151594" y="90913"/>
                  </a:lnTo>
                  <a:lnTo>
                    <a:pt x="150151" y="83386"/>
                  </a:lnTo>
                  <a:lnTo>
                    <a:pt x="148378" y="75901"/>
                  </a:lnTo>
                  <a:lnTo>
                    <a:pt x="146770" y="68394"/>
                  </a:lnTo>
                  <a:lnTo>
                    <a:pt x="144049" y="53318"/>
                  </a:lnTo>
                  <a:lnTo>
                    <a:pt x="116652" y="54941"/>
                  </a:lnTo>
                  <a:lnTo>
                    <a:pt x="112761" y="69944"/>
                  </a:lnTo>
                  <a:lnTo>
                    <a:pt x="112705" y="85955"/>
                  </a:lnTo>
                  <a:lnTo>
                    <a:pt x="113847" y="102344"/>
                  </a:lnTo>
                  <a:lnTo>
                    <a:pt x="113548" y="118478"/>
                  </a:lnTo>
                  <a:lnTo>
                    <a:pt x="108117" y="162309"/>
                  </a:lnTo>
                  <a:lnTo>
                    <a:pt x="98594" y="205172"/>
                  </a:lnTo>
                  <a:lnTo>
                    <a:pt x="97022" y="210054"/>
                  </a:lnTo>
                  <a:lnTo>
                    <a:pt x="89267" y="207328"/>
                  </a:lnTo>
                  <a:lnTo>
                    <a:pt x="84603" y="208406"/>
                  </a:lnTo>
                  <a:lnTo>
                    <a:pt x="78838" y="206075"/>
                  </a:lnTo>
                  <a:lnTo>
                    <a:pt x="68993" y="207824"/>
                  </a:lnTo>
                  <a:lnTo>
                    <a:pt x="67309" y="201411"/>
                  </a:lnTo>
                  <a:lnTo>
                    <a:pt x="66183" y="186079"/>
                  </a:lnTo>
                  <a:lnTo>
                    <a:pt x="71149" y="176386"/>
                  </a:lnTo>
                  <a:lnTo>
                    <a:pt x="79829" y="170052"/>
                  </a:lnTo>
                  <a:lnTo>
                    <a:pt x="89846" y="164791"/>
                  </a:lnTo>
                  <a:lnTo>
                    <a:pt x="98522" y="153997"/>
                  </a:lnTo>
                  <a:lnTo>
                    <a:pt x="102208" y="148553"/>
                  </a:lnTo>
                  <a:lnTo>
                    <a:pt x="105492" y="140862"/>
                  </a:lnTo>
                  <a:lnTo>
                    <a:pt x="112965" y="123325"/>
                  </a:lnTo>
                  <a:lnTo>
                    <a:pt x="119182" y="109323"/>
                  </a:lnTo>
                  <a:lnTo>
                    <a:pt x="119863" y="95857"/>
                  </a:lnTo>
                  <a:lnTo>
                    <a:pt x="120674" y="82388"/>
                  </a:lnTo>
                  <a:lnTo>
                    <a:pt x="121224" y="68925"/>
                  </a:lnTo>
                  <a:lnTo>
                    <a:pt x="121120" y="55478"/>
                  </a:lnTo>
                  <a:lnTo>
                    <a:pt x="121292" y="47045"/>
                  </a:lnTo>
                  <a:lnTo>
                    <a:pt x="121445" y="38171"/>
                  </a:lnTo>
                  <a:lnTo>
                    <a:pt x="120075" y="30412"/>
                  </a:lnTo>
                  <a:lnTo>
                    <a:pt x="115678" y="25327"/>
                  </a:lnTo>
                  <a:lnTo>
                    <a:pt x="102853" y="18869"/>
                  </a:lnTo>
                  <a:lnTo>
                    <a:pt x="96699" y="19768"/>
                  </a:lnTo>
                  <a:lnTo>
                    <a:pt x="88999" y="16991"/>
                  </a:lnTo>
                  <a:lnTo>
                    <a:pt x="69124" y="81193"/>
                  </a:lnTo>
                  <a:lnTo>
                    <a:pt x="66177" y="112811"/>
                  </a:lnTo>
                  <a:lnTo>
                    <a:pt x="63452" y="144441"/>
                  </a:lnTo>
                  <a:lnTo>
                    <a:pt x="61283" y="176106"/>
                  </a:lnTo>
                  <a:lnTo>
                    <a:pt x="60995" y="181241"/>
                  </a:lnTo>
                  <a:lnTo>
                    <a:pt x="61903" y="186617"/>
                  </a:lnTo>
                  <a:lnTo>
                    <a:pt x="64005" y="191182"/>
                  </a:lnTo>
                  <a:lnTo>
                    <a:pt x="66826" y="197305"/>
                  </a:lnTo>
                  <a:lnTo>
                    <a:pt x="71778" y="201948"/>
                  </a:lnTo>
                  <a:lnTo>
                    <a:pt x="75665" y="207332"/>
                  </a:lnTo>
                  <a:lnTo>
                    <a:pt x="78156" y="220883"/>
                  </a:lnTo>
                  <a:lnTo>
                    <a:pt x="78988" y="232487"/>
                  </a:lnTo>
                  <a:lnTo>
                    <a:pt x="76557" y="244840"/>
                  </a:lnTo>
                  <a:lnTo>
                    <a:pt x="69257" y="260639"/>
                  </a:lnTo>
                  <a:lnTo>
                    <a:pt x="66783" y="265077"/>
                  </a:lnTo>
                  <a:lnTo>
                    <a:pt x="59931" y="262796"/>
                  </a:lnTo>
                  <a:lnTo>
                    <a:pt x="55267" y="263874"/>
                  </a:lnTo>
                  <a:lnTo>
                    <a:pt x="50992" y="261721"/>
                  </a:lnTo>
                  <a:lnTo>
                    <a:pt x="44681" y="261902"/>
                  </a:lnTo>
                  <a:lnTo>
                    <a:pt x="42442" y="257416"/>
                  </a:lnTo>
                  <a:lnTo>
                    <a:pt x="39703" y="248920"/>
                  </a:lnTo>
                  <a:lnTo>
                    <a:pt x="38042" y="238976"/>
                  </a:lnTo>
                  <a:lnTo>
                    <a:pt x="37220" y="230714"/>
                  </a:lnTo>
                  <a:lnTo>
                    <a:pt x="36999" y="227265"/>
                  </a:lnTo>
                  <a:lnTo>
                    <a:pt x="38972" y="220124"/>
                  </a:lnTo>
                  <a:lnTo>
                    <a:pt x="40933" y="212980"/>
                  </a:lnTo>
                  <a:lnTo>
                    <a:pt x="42918" y="205843"/>
                  </a:lnTo>
                  <a:lnTo>
                    <a:pt x="44963" y="198725"/>
                  </a:lnTo>
                  <a:lnTo>
                    <a:pt x="47296" y="190785"/>
                  </a:lnTo>
                  <a:lnTo>
                    <a:pt x="51355" y="183269"/>
                  </a:lnTo>
                  <a:lnTo>
                    <a:pt x="52345" y="175032"/>
                  </a:lnTo>
                  <a:lnTo>
                    <a:pt x="54102" y="160369"/>
                  </a:lnTo>
                  <a:lnTo>
                    <a:pt x="55487" y="145628"/>
                  </a:lnTo>
                  <a:lnTo>
                    <a:pt x="55931" y="130916"/>
                  </a:lnTo>
                  <a:lnTo>
                    <a:pt x="54866" y="116341"/>
                  </a:lnTo>
                  <a:lnTo>
                    <a:pt x="51191" y="110885"/>
                  </a:lnTo>
                  <a:lnTo>
                    <a:pt x="43720" y="105668"/>
                  </a:lnTo>
                  <a:lnTo>
                    <a:pt x="35556" y="101347"/>
                  </a:lnTo>
                  <a:lnTo>
                    <a:pt x="29799" y="98579"/>
                  </a:lnTo>
                  <a:lnTo>
                    <a:pt x="25135" y="99657"/>
                  </a:lnTo>
                  <a:lnTo>
                    <a:pt x="19047" y="97986"/>
                  </a:lnTo>
                  <a:lnTo>
                    <a:pt x="2250" y="144526"/>
                  </a:lnTo>
                  <a:lnTo>
                    <a:pt x="795" y="159262"/>
                  </a:lnTo>
                  <a:lnTo>
                    <a:pt x="0" y="173947"/>
                  </a:lnTo>
                  <a:lnTo>
                    <a:pt x="854" y="188507"/>
                  </a:lnTo>
                  <a:lnTo>
                    <a:pt x="1657" y="194285"/>
                  </a:lnTo>
                  <a:lnTo>
                    <a:pt x="9794" y="195236"/>
                  </a:lnTo>
                  <a:lnTo>
                    <a:pt x="13097" y="199811"/>
                  </a:lnTo>
                  <a:lnTo>
                    <a:pt x="15145" y="202648"/>
                  </a:lnTo>
                  <a:lnTo>
                    <a:pt x="15299" y="206631"/>
                  </a:lnTo>
                  <a:lnTo>
                    <a:pt x="16400" y="210041"/>
                  </a:lnTo>
                </a:path>
              </a:pathLst>
            </a:custGeom>
            <a:ln w="22231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68571" y="6154330"/>
              <a:ext cx="413181" cy="35680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951115" y="2169667"/>
            <a:ext cx="17487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0">
                <a:latin typeface="Arial"/>
                <a:cs typeface="Arial"/>
              </a:rPr>
              <a:t>Methyl</a:t>
            </a:r>
            <a:r>
              <a:rPr dirty="0" sz="2400" spc="-50">
                <a:latin typeface="Arial"/>
                <a:cs typeface="Arial"/>
              </a:rPr>
              <a:t> Group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32986" y="6101892"/>
            <a:ext cx="1359535" cy="462280"/>
          </a:xfrm>
          <a:custGeom>
            <a:avLst/>
            <a:gdLst/>
            <a:ahLst/>
            <a:cxnLst/>
            <a:rect l="l" t="t" r="r" b="b"/>
            <a:pathLst>
              <a:path w="1359534" h="462279">
                <a:moveTo>
                  <a:pt x="1359014" y="0"/>
                </a:moveTo>
                <a:lnTo>
                  <a:pt x="0" y="0"/>
                </a:lnTo>
                <a:lnTo>
                  <a:pt x="0" y="461670"/>
                </a:lnTo>
                <a:lnTo>
                  <a:pt x="1359014" y="461670"/>
                </a:lnTo>
                <a:lnTo>
                  <a:pt x="1359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911729" y="6122923"/>
            <a:ext cx="11868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latin typeface="Arial"/>
                <a:cs typeface="Arial"/>
              </a:rPr>
              <a:t>Telomere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383" y="4581327"/>
            <a:ext cx="11645265" cy="2194560"/>
            <a:chOff x="24383" y="4581327"/>
            <a:chExt cx="11645265" cy="2194560"/>
          </a:xfrm>
        </p:grpSpPr>
        <p:sp>
          <p:nvSpPr>
            <p:cNvPr id="14" name="object 14"/>
            <p:cNvSpPr/>
            <p:nvPr/>
          </p:nvSpPr>
          <p:spPr>
            <a:xfrm>
              <a:off x="10288345" y="4592434"/>
              <a:ext cx="1370965" cy="276225"/>
            </a:xfrm>
            <a:custGeom>
              <a:avLst/>
              <a:gdLst/>
              <a:ahLst/>
              <a:cxnLst/>
              <a:rect l="l" t="t" r="r" b="b"/>
              <a:pathLst>
                <a:path w="1370965" h="276225">
                  <a:moveTo>
                    <a:pt x="1370812" y="0"/>
                  </a:moveTo>
                  <a:lnTo>
                    <a:pt x="0" y="0"/>
                  </a:lnTo>
                  <a:lnTo>
                    <a:pt x="0" y="275767"/>
                  </a:lnTo>
                  <a:lnTo>
                    <a:pt x="1370812" y="275767"/>
                  </a:lnTo>
                  <a:lnTo>
                    <a:pt x="1370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288343" y="4592434"/>
              <a:ext cx="1370330" cy="276225"/>
            </a:xfrm>
            <a:custGeom>
              <a:avLst/>
              <a:gdLst/>
              <a:ahLst/>
              <a:cxnLst/>
              <a:rect l="l" t="t" r="r" b="b"/>
              <a:pathLst>
                <a:path w="1370329" h="276225">
                  <a:moveTo>
                    <a:pt x="0" y="0"/>
                  </a:moveTo>
                  <a:lnTo>
                    <a:pt x="1370109" y="0"/>
                  </a:lnTo>
                  <a:lnTo>
                    <a:pt x="1370109" y="275631"/>
                  </a:lnTo>
                  <a:lnTo>
                    <a:pt x="0" y="275631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107556" y="5513654"/>
              <a:ext cx="1370965" cy="276225"/>
            </a:xfrm>
            <a:custGeom>
              <a:avLst/>
              <a:gdLst/>
              <a:ahLst/>
              <a:cxnLst/>
              <a:rect l="l" t="t" r="r" b="b"/>
              <a:pathLst>
                <a:path w="1370965" h="276225">
                  <a:moveTo>
                    <a:pt x="1370812" y="0"/>
                  </a:moveTo>
                  <a:lnTo>
                    <a:pt x="0" y="0"/>
                  </a:lnTo>
                  <a:lnTo>
                    <a:pt x="0" y="275767"/>
                  </a:lnTo>
                  <a:lnTo>
                    <a:pt x="1370812" y="275767"/>
                  </a:lnTo>
                  <a:lnTo>
                    <a:pt x="1370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107556" y="5513645"/>
              <a:ext cx="1370330" cy="276225"/>
            </a:xfrm>
            <a:custGeom>
              <a:avLst/>
              <a:gdLst/>
              <a:ahLst/>
              <a:cxnLst/>
              <a:rect l="l" t="t" r="r" b="b"/>
              <a:pathLst>
                <a:path w="1370329" h="276225">
                  <a:moveTo>
                    <a:pt x="0" y="0"/>
                  </a:moveTo>
                  <a:lnTo>
                    <a:pt x="1370109" y="0"/>
                  </a:lnTo>
                  <a:lnTo>
                    <a:pt x="1370109" y="275631"/>
                  </a:lnTo>
                  <a:lnTo>
                    <a:pt x="0" y="275631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16212" y="5114479"/>
              <a:ext cx="881380" cy="1342390"/>
            </a:xfrm>
            <a:custGeom>
              <a:avLst/>
              <a:gdLst/>
              <a:ahLst/>
              <a:cxnLst/>
              <a:rect l="l" t="t" r="r" b="b"/>
              <a:pathLst>
                <a:path w="881379" h="1342389">
                  <a:moveTo>
                    <a:pt x="636689" y="0"/>
                  </a:moveTo>
                  <a:lnTo>
                    <a:pt x="0" y="1213980"/>
                  </a:lnTo>
                  <a:lnTo>
                    <a:pt x="244221" y="1342059"/>
                  </a:lnTo>
                  <a:lnTo>
                    <a:pt x="880910" y="128079"/>
                  </a:lnTo>
                  <a:lnTo>
                    <a:pt x="636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16212" y="5115032"/>
              <a:ext cx="881380" cy="1341755"/>
            </a:xfrm>
            <a:custGeom>
              <a:avLst/>
              <a:gdLst/>
              <a:ahLst/>
              <a:cxnLst/>
              <a:rect l="l" t="t" r="r" b="b"/>
              <a:pathLst>
                <a:path w="881379" h="1341754">
                  <a:moveTo>
                    <a:pt x="0" y="1213426"/>
                  </a:moveTo>
                  <a:lnTo>
                    <a:pt x="637179" y="0"/>
                  </a:lnTo>
                  <a:lnTo>
                    <a:pt x="881290" y="128184"/>
                  </a:lnTo>
                  <a:lnTo>
                    <a:pt x="244110" y="1341610"/>
                  </a:lnTo>
                  <a:lnTo>
                    <a:pt x="0" y="1213426"/>
                  </a:lnTo>
                  <a:close/>
                </a:path>
              </a:pathLst>
            </a:custGeom>
            <a:ln w="22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3" y="4815839"/>
              <a:ext cx="3240024" cy="195986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59932" y="1700275"/>
            <a:ext cx="2532380" cy="106807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318135" indent="-305435">
              <a:lnSpc>
                <a:spcPct val="100000"/>
              </a:lnSpc>
              <a:spcBef>
                <a:spcPts val="1325"/>
              </a:spcBef>
              <a:buClr>
                <a:srgbClr val="009DD9"/>
              </a:buClr>
              <a:buSzPct val="91666"/>
              <a:buFont typeface="Wingdings 2"/>
              <a:buChar char=""/>
              <a:tabLst>
                <a:tab pos="318135" algn="l"/>
              </a:tabLst>
            </a:pPr>
            <a:r>
              <a:rPr dirty="0" sz="2400" spc="-135">
                <a:solidFill>
                  <a:srgbClr val="006F8B"/>
                </a:solidFill>
                <a:latin typeface="Arial"/>
                <a:cs typeface="Arial"/>
              </a:rPr>
              <a:t>Telomere</a:t>
            </a:r>
            <a:r>
              <a:rPr dirty="0" sz="2400" spc="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6F8B"/>
                </a:solidFill>
                <a:latin typeface="Arial"/>
                <a:cs typeface="Arial"/>
              </a:rPr>
              <a:t>Length</a:t>
            </a:r>
            <a:endParaRPr sz="2400">
              <a:latin typeface="Arial"/>
              <a:cs typeface="Arial"/>
            </a:endParaRPr>
          </a:p>
          <a:p>
            <a:pPr marL="318135" indent="-305435">
              <a:lnSpc>
                <a:spcPct val="100000"/>
              </a:lnSpc>
              <a:spcBef>
                <a:spcPts val="1220"/>
              </a:spcBef>
              <a:buClr>
                <a:srgbClr val="009DD9"/>
              </a:buClr>
              <a:buSzPct val="91666"/>
              <a:buFont typeface="Wingdings 2"/>
              <a:buChar char=""/>
              <a:tabLst>
                <a:tab pos="318135" algn="l"/>
              </a:tabLst>
            </a:pPr>
            <a:r>
              <a:rPr dirty="0" sz="2400" spc="50">
                <a:solidFill>
                  <a:srgbClr val="006F8B"/>
                </a:solidFill>
                <a:latin typeface="Arial"/>
                <a:cs typeface="Arial"/>
              </a:rPr>
              <a:t>DNA</a:t>
            </a:r>
            <a:r>
              <a:rPr dirty="0" sz="2400" spc="-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006F8B"/>
                </a:solidFill>
                <a:latin typeface="Arial"/>
                <a:cs typeface="Arial"/>
              </a:rPr>
              <a:t>Methylation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9557" y="6582156"/>
            <a:ext cx="359282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latin typeface="Arial"/>
                <a:cs typeface="Arial"/>
                <a:hlinkClick r:id="rId7"/>
              </a:rPr>
              <a:t>https://www.whatisepigenetics.com/fundamentals/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28516" y="4020540"/>
            <a:ext cx="1863725" cy="2837815"/>
            <a:chOff x="10328516" y="4020540"/>
            <a:chExt cx="1863725" cy="2837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5172" y="4020540"/>
              <a:ext cx="1606826" cy="28374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28516" y="4020540"/>
              <a:ext cx="1863725" cy="2837815"/>
            </a:xfrm>
            <a:custGeom>
              <a:avLst/>
              <a:gdLst/>
              <a:ahLst/>
              <a:cxnLst/>
              <a:rect l="l" t="t" r="r" b="b"/>
              <a:pathLst>
                <a:path w="1863725" h="2837815">
                  <a:moveTo>
                    <a:pt x="1863483" y="310540"/>
                  </a:moveTo>
                  <a:lnTo>
                    <a:pt x="916762" y="0"/>
                  </a:lnTo>
                  <a:lnTo>
                    <a:pt x="0" y="2794914"/>
                  </a:lnTo>
                  <a:lnTo>
                    <a:pt x="129692" y="2837459"/>
                  </a:lnTo>
                  <a:lnTo>
                    <a:pt x="1138237" y="2837459"/>
                  </a:lnTo>
                  <a:lnTo>
                    <a:pt x="1152194" y="2794914"/>
                  </a:lnTo>
                  <a:lnTo>
                    <a:pt x="1863483" y="626465"/>
                  </a:lnTo>
                  <a:lnTo>
                    <a:pt x="1863483" y="3105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896986" y="5675490"/>
              <a:ext cx="310515" cy="230504"/>
            </a:xfrm>
            <a:custGeom>
              <a:avLst/>
              <a:gdLst/>
              <a:ahLst/>
              <a:cxnLst/>
              <a:rect l="l" t="t" r="r" b="b"/>
              <a:pathLst>
                <a:path w="310515" h="230504">
                  <a:moveTo>
                    <a:pt x="210389" y="230468"/>
                  </a:moveTo>
                  <a:lnTo>
                    <a:pt x="157895" y="210712"/>
                  </a:lnTo>
                  <a:lnTo>
                    <a:pt x="116588" y="190578"/>
                  </a:lnTo>
                  <a:lnTo>
                    <a:pt x="60054" y="159524"/>
                  </a:lnTo>
                  <a:lnTo>
                    <a:pt x="35506" y="123196"/>
                  </a:lnTo>
                  <a:lnTo>
                    <a:pt x="31058" y="102590"/>
                  </a:lnTo>
                  <a:lnTo>
                    <a:pt x="30197" y="96777"/>
                  </a:lnTo>
                  <a:lnTo>
                    <a:pt x="35231" y="93746"/>
                  </a:lnTo>
                  <a:lnTo>
                    <a:pt x="39464" y="88376"/>
                  </a:lnTo>
                  <a:lnTo>
                    <a:pt x="45300" y="87686"/>
                  </a:lnTo>
                  <a:lnTo>
                    <a:pt x="88904" y="97611"/>
                  </a:lnTo>
                  <a:lnTo>
                    <a:pt x="133962" y="122490"/>
                  </a:lnTo>
                  <a:lnTo>
                    <a:pt x="157478" y="147832"/>
                  </a:lnTo>
                  <a:lnTo>
                    <a:pt x="160509" y="152867"/>
                  </a:lnTo>
                  <a:lnTo>
                    <a:pt x="178269" y="167321"/>
                  </a:lnTo>
                  <a:lnTo>
                    <a:pt x="193514" y="177238"/>
                  </a:lnTo>
                  <a:lnTo>
                    <a:pt x="213259" y="184880"/>
                  </a:lnTo>
                  <a:lnTo>
                    <a:pt x="244519" y="192512"/>
                  </a:lnTo>
                  <a:lnTo>
                    <a:pt x="250939" y="190504"/>
                  </a:lnTo>
                  <a:lnTo>
                    <a:pt x="258620" y="184366"/>
                  </a:lnTo>
                  <a:lnTo>
                    <a:pt x="265697" y="177234"/>
                  </a:lnTo>
                  <a:lnTo>
                    <a:pt x="270304" y="172243"/>
                  </a:lnTo>
                  <a:lnTo>
                    <a:pt x="271612" y="165652"/>
                  </a:lnTo>
                  <a:lnTo>
                    <a:pt x="275785" y="159006"/>
                  </a:lnTo>
                  <a:lnTo>
                    <a:pt x="212906" y="116329"/>
                  </a:lnTo>
                  <a:lnTo>
                    <a:pt x="162397" y="91586"/>
                  </a:lnTo>
                  <a:lnTo>
                    <a:pt x="111888" y="66842"/>
                  </a:lnTo>
                  <a:lnTo>
                    <a:pt x="61744" y="41384"/>
                  </a:lnTo>
                  <a:lnTo>
                    <a:pt x="50364" y="21626"/>
                  </a:lnTo>
                  <a:lnTo>
                    <a:pt x="51714" y="11548"/>
                  </a:lnTo>
                  <a:lnTo>
                    <a:pt x="53409" y="3371"/>
                  </a:lnTo>
                  <a:lnTo>
                    <a:pt x="54242" y="0"/>
                  </a:lnTo>
                  <a:lnTo>
                    <a:pt x="85174" y="3706"/>
                  </a:lnTo>
                  <a:lnTo>
                    <a:pt x="102089" y="6740"/>
                  </a:lnTo>
                  <a:lnTo>
                    <a:pt x="114936" y="11796"/>
                  </a:lnTo>
                  <a:lnTo>
                    <a:pt x="133659" y="21567"/>
                  </a:lnTo>
                  <a:lnTo>
                    <a:pt x="168206" y="38745"/>
                  </a:lnTo>
                  <a:lnTo>
                    <a:pt x="228522" y="66024"/>
                  </a:lnTo>
                  <a:lnTo>
                    <a:pt x="248237" y="75992"/>
                  </a:lnTo>
                  <a:lnTo>
                    <a:pt x="268179" y="85608"/>
                  </a:lnTo>
                  <a:lnTo>
                    <a:pt x="287668" y="95928"/>
                  </a:lnTo>
                  <a:lnTo>
                    <a:pt x="306024" y="108005"/>
                  </a:lnTo>
                  <a:lnTo>
                    <a:pt x="310132" y="111118"/>
                  </a:lnTo>
                  <a:lnTo>
                    <a:pt x="309071" y="124997"/>
                  </a:lnTo>
                  <a:lnTo>
                    <a:pt x="304185" y="123357"/>
                  </a:lnTo>
                  <a:lnTo>
                    <a:pt x="264283" y="108015"/>
                  </a:lnTo>
                  <a:lnTo>
                    <a:pt x="225283" y="90346"/>
                  </a:lnTo>
                  <a:lnTo>
                    <a:pt x="186524" y="72030"/>
                  </a:lnTo>
                  <a:lnTo>
                    <a:pt x="147344" y="54747"/>
                  </a:lnTo>
                  <a:lnTo>
                    <a:pt x="135356" y="52949"/>
                  </a:lnTo>
                  <a:lnTo>
                    <a:pt x="119314" y="53552"/>
                  </a:lnTo>
                  <a:lnTo>
                    <a:pt x="104729" y="55585"/>
                  </a:lnTo>
                  <a:lnTo>
                    <a:pt x="97116" y="58076"/>
                  </a:lnTo>
                  <a:lnTo>
                    <a:pt x="75754" y="80433"/>
                  </a:lnTo>
                  <a:lnTo>
                    <a:pt x="74445" y="87024"/>
                  </a:lnTo>
                  <a:lnTo>
                    <a:pt x="70273" y="93669"/>
                  </a:lnTo>
                  <a:lnTo>
                    <a:pt x="101951" y="119540"/>
                  </a:lnTo>
                  <a:lnTo>
                    <a:pt x="140573" y="135165"/>
                  </a:lnTo>
                  <a:lnTo>
                    <a:pt x="178021" y="146635"/>
                  </a:lnTo>
                  <a:lnTo>
                    <a:pt x="187061" y="146653"/>
                  </a:lnTo>
                  <a:lnTo>
                    <a:pt x="194736" y="144585"/>
                  </a:lnTo>
                  <a:lnTo>
                    <a:pt x="208401" y="143030"/>
                  </a:lnTo>
                  <a:lnTo>
                    <a:pt x="213553" y="142913"/>
                  </a:lnTo>
                  <a:lnTo>
                    <a:pt x="218636" y="144256"/>
                  </a:lnTo>
                  <a:lnTo>
                    <a:pt x="223753" y="144869"/>
                  </a:lnTo>
                  <a:lnTo>
                    <a:pt x="231320" y="149243"/>
                  </a:lnTo>
                  <a:lnTo>
                    <a:pt x="239122" y="153364"/>
                  </a:lnTo>
                  <a:lnTo>
                    <a:pt x="246455" y="157993"/>
                  </a:lnTo>
                  <a:lnTo>
                    <a:pt x="252617" y="163896"/>
                  </a:lnTo>
                  <a:lnTo>
                    <a:pt x="253363" y="173253"/>
                  </a:lnTo>
                  <a:lnTo>
                    <a:pt x="247549" y="184587"/>
                  </a:lnTo>
                  <a:lnTo>
                    <a:pt x="240096" y="194418"/>
                  </a:lnTo>
                  <a:lnTo>
                    <a:pt x="235924" y="199268"/>
                  </a:lnTo>
                  <a:lnTo>
                    <a:pt x="228092" y="198852"/>
                  </a:lnTo>
                  <a:lnTo>
                    <a:pt x="220155" y="198771"/>
                  </a:lnTo>
                  <a:lnTo>
                    <a:pt x="212428" y="198019"/>
                  </a:lnTo>
                  <a:lnTo>
                    <a:pt x="205221" y="195592"/>
                  </a:lnTo>
                  <a:lnTo>
                    <a:pt x="156521" y="170556"/>
                  </a:lnTo>
                  <a:lnTo>
                    <a:pt x="131347" y="158316"/>
                  </a:lnTo>
                  <a:lnTo>
                    <a:pt x="118561" y="151868"/>
                  </a:lnTo>
                  <a:lnTo>
                    <a:pt x="107022" y="144206"/>
                  </a:lnTo>
                  <a:lnTo>
                    <a:pt x="85591" y="128324"/>
                  </a:lnTo>
                  <a:lnTo>
                    <a:pt x="76289" y="125002"/>
                  </a:lnTo>
                  <a:lnTo>
                    <a:pt x="67031" y="121511"/>
                  </a:lnTo>
                  <a:lnTo>
                    <a:pt x="57687" y="118358"/>
                  </a:lnTo>
                  <a:lnTo>
                    <a:pt x="48131" y="116053"/>
                  </a:lnTo>
                  <a:lnTo>
                    <a:pt x="39359" y="116084"/>
                  </a:lnTo>
                  <a:lnTo>
                    <a:pt x="8469" y="135180"/>
                  </a:lnTo>
                  <a:lnTo>
                    <a:pt x="4909" y="138907"/>
                  </a:lnTo>
                  <a:lnTo>
                    <a:pt x="3600" y="145498"/>
                  </a:lnTo>
                  <a:lnTo>
                    <a:pt x="0" y="152032"/>
                  </a:lnTo>
                  <a:lnTo>
                    <a:pt x="984" y="158679"/>
                  </a:lnTo>
                  <a:lnTo>
                    <a:pt x="52889" y="198243"/>
                  </a:lnTo>
                  <a:lnTo>
                    <a:pt x="77383" y="209309"/>
                  </a:lnTo>
                  <a:lnTo>
                    <a:pt x="100279" y="217740"/>
                  </a:lnTo>
                  <a:lnTo>
                    <a:pt x="127123" y="223612"/>
                  </a:lnTo>
                  <a:lnTo>
                    <a:pt x="134787" y="225046"/>
                  </a:lnTo>
                  <a:lnTo>
                    <a:pt x="142473" y="226592"/>
                  </a:lnTo>
                  <a:lnTo>
                    <a:pt x="150161" y="227567"/>
                  </a:lnTo>
                  <a:lnTo>
                    <a:pt x="157826" y="227288"/>
                  </a:lnTo>
                  <a:lnTo>
                    <a:pt x="175264" y="224705"/>
                  </a:lnTo>
                  <a:lnTo>
                    <a:pt x="181855" y="226014"/>
                  </a:lnTo>
                  <a:lnTo>
                    <a:pt x="188390" y="229615"/>
                  </a:lnTo>
                  <a:lnTo>
                    <a:pt x="195037" y="228630"/>
                  </a:lnTo>
                  <a:lnTo>
                    <a:pt x="203130" y="225630"/>
                  </a:lnTo>
                  <a:lnTo>
                    <a:pt x="209397" y="220330"/>
                  </a:lnTo>
                  <a:lnTo>
                    <a:pt x="214930" y="214113"/>
                  </a:lnTo>
                  <a:lnTo>
                    <a:pt x="220822" y="208360"/>
                  </a:lnTo>
                  <a:lnTo>
                    <a:pt x="223724" y="212358"/>
                  </a:lnTo>
                  <a:lnTo>
                    <a:pt x="226333" y="221932"/>
                  </a:lnTo>
                  <a:lnTo>
                    <a:pt x="223578" y="230247"/>
                  </a:lnTo>
                  <a:lnTo>
                    <a:pt x="210389" y="230468"/>
                  </a:lnTo>
                  <a:close/>
                </a:path>
              </a:pathLst>
            </a:custGeom>
            <a:ln w="22222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3540" y="5923471"/>
              <a:ext cx="217927" cy="1761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3605" y="4539228"/>
              <a:ext cx="197072" cy="2099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32295" y="4171369"/>
              <a:ext cx="267970" cy="273685"/>
            </a:xfrm>
            <a:custGeom>
              <a:avLst/>
              <a:gdLst/>
              <a:ahLst/>
              <a:cxnLst/>
              <a:rect l="l" t="t" r="r" b="b"/>
              <a:pathLst>
                <a:path w="267970" h="273685">
                  <a:moveTo>
                    <a:pt x="204446" y="273257"/>
                  </a:moveTo>
                  <a:lnTo>
                    <a:pt x="177200" y="259462"/>
                  </a:lnTo>
                  <a:lnTo>
                    <a:pt x="149910" y="245750"/>
                  </a:lnTo>
                  <a:lnTo>
                    <a:pt x="122709" y="231874"/>
                  </a:lnTo>
                  <a:lnTo>
                    <a:pt x="95730" y="217585"/>
                  </a:lnTo>
                  <a:lnTo>
                    <a:pt x="88442" y="213624"/>
                  </a:lnTo>
                  <a:lnTo>
                    <a:pt x="82149" y="208115"/>
                  </a:lnTo>
                  <a:lnTo>
                    <a:pt x="75510" y="203187"/>
                  </a:lnTo>
                  <a:lnTo>
                    <a:pt x="64492" y="194769"/>
                  </a:lnTo>
                  <a:lnTo>
                    <a:pt x="56523" y="188098"/>
                  </a:lnTo>
                  <a:lnTo>
                    <a:pt x="48412" y="180752"/>
                  </a:lnTo>
                  <a:lnTo>
                    <a:pt x="36971" y="170308"/>
                  </a:lnTo>
                  <a:lnTo>
                    <a:pt x="25601" y="160037"/>
                  </a:lnTo>
                  <a:lnTo>
                    <a:pt x="3414" y="130696"/>
                  </a:lnTo>
                  <a:lnTo>
                    <a:pt x="5618" y="125877"/>
                  </a:lnTo>
                  <a:lnTo>
                    <a:pt x="6046" y="121108"/>
                  </a:lnTo>
                  <a:lnTo>
                    <a:pt x="15777" y="126455"/>
                  </a:lnTo>
                  <a:lnTo>
                    <a:pt x="25675" y="131590"/>
                  </a:lnTo>
                  <a:lnTo>
                    <a:pt x="35239" y="137148"/>
                  </a:lnTo>
                  <a:lnTo>
                    <a:pt x="43965" y="143761"/>
                  </a:lnTo>
                  <a:lnTo>
                    <a:pt x="49355" y="150442"/>
                  </a:lnTo>
                  <a:lnTo>
                    <a:pt x="53433" y="158113"/>
                  </a:lnTo>
                  <a:lnTo>
                    <a:pt x="57512" y="165784"/>
                  </a:lnTo>
                  <a:lnTo>
                    <a:pt x="62902" y="172465"/>
                  </a:lnTo>
                  <a:lnTo>
                    <a:pt x="120236" y="213713"/>
                  </a:lnTo>
                  <a:lnTo>
                    <a:pt x="155726" y="233386"/>
                  </a:lnTo>
                  <a:lnTo>
                    <a:pt x="192679" y="249895"/>
                  </a:lnTo>
                  <a:lnTo>
                    <a:pt x="231660" y="261108"/>
                  </a:lnTo>
                  <a:lnTo>
                    <a:pt x="239067" y="258757"/>
                  </a:lnTo>
                  <a:lnTo>
                    <a:pt x="245563" y="251667"/>
                  </a:lnTo>
                  <a:lnTo>
                    <a:pt x="250175" y="244210"/>
                  </a:lnTo>
                  <a:lnTo>
                    <a:pt x="251928" y="240753"/>
                  </a:lnTo>
                  <a:lnTo>
                    <a:pt x="252357" y="235984"/>
                  </a:lnTo>
                  <a:lnTo>
                    <a:pt x="255092" y="231028"/>
                  </a:lnTo>
                  <a:lnTo>
                    <a:pt x="253213" y="226448"/>
                  </a:lnTo>
                  <a:lnTo>
                    <a:pt x="251333" y="221868"/>
                  </a:lnTo>
                  <a:lnTo>
                    <a:pt x="246506" y="218352"/>
                  </a:lnTo>
                  <a:lnTo>
                    <a:pt x="241842" y="216176"/>
                  </a:lnTo>
                  <a:lnTo>
                    <a:pt x="213967" y="203719"/>
                  </a:lnTo>
                  <a:lnTo>
                    <a:pt x="185808" y="191906"/>
                  </a:lnTo>
                  <a:lnTo>
                    <a:pt x="157536" y="180351"/>
                  </a:lnTo>
                  <a:lnTo>
                    <a:pt x="129320" y="168666"/>
                  </a:lnTo>
                  <a:lnTo>
                    <a:pt x="99754" y="154028"/>
                  </a:lnTo>
                  <a:lnTo>
                    <a:pt x="70072" y="139598"/>
                  </a:lnTo>
                  <a:lnTo>
                    <a:pt x="40622" y="124752"/>
                  </a:lnTo>
                  <a:lnTo>
                    <a:pt x="11755" y="108867"/>
                  </a:lnTo>
                  <a:lnTo>
                    <a:pt x="6691" y="105911"/>
                  </a:lnTo>
                  <a:lnTo>
                    <a:pt x="0" y="99419"/>
                  </a:lnTo>
                  <a:lnTo>
                    <a:pt x="2287" y="94515"/>
                  </a:lnTo>
                  <a:lnTo>
                    <a:pt x="4574" y="89610"/>
                  </a:lnTo>
                  <a:lnTo>
                    <a:pt x="13674" y="93201"/>
                  </a:lnTo>
                  <a:lnTo>
                    <a:pt x="19368" y="92544"/>
                  </a:lnTo>
                  <a:lnTo>
                    <a:pt x="32232" y="99649"/>
                  </a:lnTo>
                  <a:lnTo>
                    <a:pt x="70561" y="121389"/>
                  </a:lnTo>
                  <a:lnTo>
                    <a:pt x="77999" y="128387"/>
                  </a:lnTo>
                  <a:lnTo>
                    <a:pt x="81933" y="131661"/>
                  </a:lnTo>
                  <a:lnTo>
                    <a:pt x="87062" y="135928"/>
                  </a:lnTo>
                  <a:lnTo>
                    <a:pt x="92463" y="139884"/>
                  </a:lnTo>
                  <a:lnTo>
                    <a:pt x="97728" y="143996"/>
                  </a:lnTo>
                  <a:lnTo>
                    <a:pt x="115823" y="151464"/>
                  </a:lnTo>
                  <a:lnTo>
                    <a:pt x="133864" y="159089"/>
                  </a:lnTo>
                  <a:lnTo>
                    <a:pt x="152012" y="166402"/>
                  </a:lnTo>
                  <a:lnTo>
                    <a:pt x="170427" y="172933"/>
                  </a:lnTo>
                  <a:lnTo>
                    <a:pt x="177875" y="174723"/>
                  </a:lnTo>
                  <a:lnTo>
                    <a:pt x="185479" y="175696"/>
                  </a:lnTo>
                  <a:lnTo>
                    <a:pt x="193146" y="176343"/>
                  </a:lnTo>
                  <a:lnTo>
                    <a:pt x="200782" y="177153"/>
                  </a:lnTo>
                  <a:lnTo>
                    <a:pt x="215959" y="179265"/>
                  </a:lnTo>
                  <a:lnTo>
                    <a:pt x="222953" y="152718"/>
                  </a:lnTo>
                  <a:lnTo>
                    <a:pt x="209905" y="144345"/>
                  </a:lnTo>
                  <a:lnTo>
                    <a:pt x="194704" y="139303"/>
                  </a:lnTo>
                  <a:lnTo>
                    <a:pt x="178771" y="135282"/>
                  </a:lnTo>
                  <a:lnTo>
                    <a:pt x="163528" y="129970"/>
                  </a:lnTo>
                  <a:lnTo>
                    <a:pt x="123560" y="111152"/>
                  </a:lnTo>
                  <a:lnTo>
                    <a:pt x="85786" y="88745"/>
                  </a:lnTo>
                  <a:lnTo>
                    <a:pt x="81635" y="85730"/>
                  </a:lnTo>
                  <a:lnTo>
                    <a:pt x="86642" y="79208"/>
                  </a:lnTo>
                  <a:lnTo>
                    <a:pt x="87071" y="74439"/>
                  </a:lnTo>
                  <a:lnTo>
                    <a:pt x="91083" y="69686"/>
                  </a:lnTo>
                  <a:lnTo>
                    <a:pt x="92488" y="59783"/>
                  </a:lnTo>
                  <a:lnTo>
                    <a:pt x="99108" y="60181"/>
                  </a:lnTo>
                  <a:lnTo>
                    <a:pt x="114033" y="63888"/>
                  </a:lnTo>
                  <a:lnTo>
                    <a:pt x="121698" y="71628"/>
                  </a:lnTo>
                  <a:lnTo>
                    <a:pt x="125014" y="81852"/>
                  </a:lnTo>
                  <a:lnTo>
                    <a:pt x="126894" y="93012"/>
                  </a:lnTo>
                  <a:lnTo>
                    <a:pt x="134450" y="104622"/>
                  </a:lnTo>
                  <a:lnTo>
                    <a:pt x="138476" y="109821"/>
                  </a:lnTo>
                  <a:lnTo>
                    <a:pt x="144763" y="115339"/>
                  </a:lnTo>
                  <a:lnTo>
                    <a:pt x="159104" y="127907"/>
                  </a:lnTo>
                  <a:lnTo>
                    <a:pt x="170475" y="138178"/>
                  </a:lnTo>
                  <a:lnTo>
                    <a:pt x="183062" y="143021"/>
                  </a:lnTo>
                  <a:lnTo>
                    <a:pt x="195612" y="147989"/>
                  </a:lnTo>
                  <a:lnTo>
                    <a:pt x="208237" y="152706"/>
                  </a:lnTo>
                  <a:lnTo>
                    <a:pt x="221050" y="156798"/>
                  </a:lnTo>
                  <a:lnTo>
                    <a:pt x="229012" y="159588"/>
                  </a:lnTo>
                  <a:lnTo>
                    <a:pt x="237400" y="162499"/>
                  </a:lnTo>
                  <a:lnTo>
                    <a:pt x="245201" y="163614"/>
                  </a:lnTo>
                  <a:lnTo>
                    <a:pt x="251405" y="161019"/>
                  </a:lnTo>
                  <a:lnTo>
                    <a:pt x="261539" y="150841"/>
                  </a:lnTo>
                  <a:lnTo>
                    <a:pt x="262601" y="144712"/>
                  </a:lnTo>
                  <a:lnTo>
                    <a:pt x="267641" y="138258"/>
                  </a:lnTo>
                  <a:lnTo>
                    <a:pt x="212809" y="99363"/>
                  </a:lnTo>
                  <a:lnTo>
                    <a:pt x="183675" y="86711"/>
                  </a:lnTo>
                  <a:lnTo>
                    <a:pt x="154459" y="74266"/>
                  </a:lnTo>
                  <a:lnTo>
                    <a:pt x="125038" y="62338"/>
                  </a:lnTo>
                  <a:lnTo>
                    <a:pt x="120246" y="60464"/>
                  </a:lnTo>
                  <a:lnTo>
                    <a:pt x="114854" y="59652"/>
                  </a:lnTo>
                  <a:lnTo>
                    <a:pt x="109861" y="60228"/>
                  </a:lnTo>
                  <a:lnTo>
                    <a:pt x="103161" y="61001"/>
                  </a:lnTo>
                  <a:lnTo>
                    <a:pt x="97205" y="64261"/>
                  </a:lnTo>
                  <a:lnTo>
                    <a:pt x="90877" y="66278"/>
                  </a:lnTo>
                  <a:lnTo>
                    <a:pt x="42205" y="43578"/>
                  </a:lnTo>
                  <a:lnTo>
                    <a:pt x="38758" y="39844"/>
                  </a:lnTo>
                  <a:lnTo>
                    <a:pt x="43061" y="34042"/>
                  </a:lnTo>
                  <a:lnTo>
                    <a:pt x="43489" y="29273"/>
                  </a:lnTo>
                  <a:lnTo>
                    <a:pt x="46867" y="25880"/>
                  </a:lnTo>
                  <a:lnTo>
                    <a:pt x="48662" y="19825"/>
                  </a:lnTo>
                  <a:lnTo>
                    <a:pt x="53624" y="19095"/>
                  </a:lnTo>
                  <a:lnTo>
                    <a:pt x="90150" y="27417"/>
                  </a:lnTo>
                  <a:lnTo>
                    <a:pt x="96330" y="31506"/>
                  </a:lnTo>
                  <a:lnTo>
                    <a:pt x="102495" y="35617"/>
                  </a:lnTo>
                  <a:lnTo>
                    <a:pt x="108624" y="39778"/>
                  </a:lnTo>
                  <a:lnTo>
                    <a:pt x="115444" y="44470"/>
                  </a:lnTo>
                  <a:lnTo>
                    <a:pt x="121323" y="50669"/>
                  </a:lnTo>
                  <a:lnTo>
                    <a:pt x="128844" y="54177"/>
                  </a:lnTo>
                  <a:lnTo>
                    <a:pt x="142234" y="60416"/>
                  </a:lnTo>
                  <a:lnTo>
                    <a:pt x="155813" y="66325"/>
                  </a:lnTo>
                  <a:lnTo>
                    <a:pt x="169658" y="71331"/>
                  </a:lnTo>
                  <a:lnTo>
                    <a:pt x="183844" y="74860"/>
                  </a:lnTo>
                  <a:lnTo>
                    <a:pt x="190175" y="73066"/>
                  </a:lnTo>
                  <a:lnTo>
                    <a:pt x="197462" y="67591"/>
                  </a:lnTo>
                  <a:lnTo>
                    <a:pt x="204113" y="61177"/>
                  </a:lnTo>
                  <a:lnTo>
                    <a:pt x="208537" y="56568"/>
                  </a:lnTo>
                  <a:lnTo>
                    <a:pt x="208965" y="51799"/>
                  </a:lnTo>
                  <a:lnTo>
                    <a:pt x="212450" y="46533"/>
                  </a:lnTo>
                  <a:lnTo>
                    <a:pt x="173448" y="16067"/>
                  </a:lnTo>
                  <a:lnTo>
                    <a:pt x="159895" y="10092"/>
                  </a:lnTo>
                  <a:lnTo>
                    <a:pt x="146185" y="4761"/>
                  </a:lnTo>
                  <a:lnTo>
                    <a:pt x="132079" y="1037"/>
                  </a:lnTo>
                  <a:lnTo>
                    <a:pt x="126337" y="0"/>
                  </a:lnTo>
                  <a:lnTo>
                    <a:pt x="122898" y="7437"/>
                  </a:lnTo>
                  <a:lnTo>
                    <a:pt x="117520" y="9151"/>
                  </a:lnTo>
                  <a:lnTo>
                    <a:pt x="114185" y="10214"/>
                  </a:lnTo>
                  <a:lnTo>
                    <a:pt x="110352" y="9119"/>
                  </a:lnTo>
                  <a:lnTo>
                    <a:pt x="106768" y="9104"/>
                  </a:lnTo>
                </a:path>
              </a:pathLst>
            </a:custGeom>
            <a:ln w="22237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6364" y="5894793"/>
              <a:ext cx="415493" cy="3968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0956" y="6294894"/>
              <a:ext cx="1489710" cy="462280"/>
            </a:xfrm>
            <a:custGeom>
              <a:avLst/>
              <a:gdLst/>
              <a:ahLst/>
              <a:cxnLst/>
              <a:rect l="l" t="t" r="r" b="b"/>
              <a:pathLst>
                <a:path w="1489709" h="462279">
                  <a:moveTo>
                    <a:pt x="1489468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1489468" y="461670"/>
                  </a:lnTo>
                  <a:lnTo>
                    <a:pt x="1489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679699" y="6314947"/>
            <a:ext cx="11868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latin typeface="Arial"/>
                <a:cs typeface="Arial"/>
              </a:rPr>
              <a:t>Telomere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5"/>
              <a:t>TELOMERE</a:t>
            </a:r>
            <a:r>
              <a:rPr dirty="0" spc="15"/>
              <a:t> </a:t>
            </a:r>
            <a:r>
              <a:rPr dirty="0" spc="-75"/>
              <a:t>LENGTH</a:t>
            </a: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432" y="1022060"/>
            <a:ext cx="10385428" cy="41220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73410" y="5565140"/>
            <a:ext cx="5759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6F8B"/>
                </a:solidFill>
                <a:latin typeface="Arial"/>
                <a:cs typeface="Arial"/>
              </a:rPr>
              <a:t>Strong</a:t>
            </a:r>
            <a:r>
              <a:rPr dirty="0" sz="2400" spc="-6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006F8B"/>
                </a:solidFill>
                <a:latin typeface="Arial"/>
                <a:cs typeface="Arial"/>
              </a:rPr>
              <a:t>evidence</a:t>
            </a:r>
            <a:r>
              <a:rPr dirty="0" sz="2400" spc="-6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F8B"/>
                </a:solidFill>
                <a:latin typeface="Arial"/>
                <a:cs typeface="Arial"/>
              </a:rPr>
              <a:t>with</a:t>
            </a:r>
            <a:r>
              <a:rPr dirty="0" sz="2400" spc="-6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006F8B"/>
                </a:solidFill>
                <a:latin typeface="Arial"/>
                <a:cs typeface="Arial"/>
              </a:rPr>
              <a:t>perceived</a:t>
            </a:r>
            <a:r>
              <a:rPr dirty="0" sz="2400" spc="-6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70" b="1">
                <a:solidFill>
                  <a:srgbClr val="006F8B"/>
                </a:solidFill>
                <a:latin typeface="Arial"/>
                <a:cs typeface="Arial"/>
              </a:rPr>
              <a:t>stress….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189" y="6603492"/>
            <a:ext cx="28860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>
                <a:latin typeface="Arial"/>
                <a:cs typeface="Arial"/>
              </a:rPr>
              <a:t>Robertson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Epidemiologic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Reviews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2012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432" y="1022060"/>
            <a:ext cx="11525885" cy="5836285"/>
            <a:chOff x="666432" y="1022060"/>
            <a:chExt cx="11525885" cy="5836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5172" y="4020540"/>
              <a:ext cx="1606826" cy="28374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28517" y="4020540"/>
              <a:ext cx="1863725" cy="2837815"/>
            </a:xfrm>
            <a:custGeom>
              <a:avLst/>
              <a:gdLst/>
              <a:ahLst/>
              <a:cxnLst/>
              <a:rect l="l" t="t" r="r" b="b"/>
              <a:pathLst>
                <a:path w="1863725" h="2837815">
                  <a:moveTo>
                    <a:pt x="1863483" y="310540"/>
                  </a:moveTo>
                  <a:lnTo>
                    <a:pt x="916762" y="0"/>
                  </a:lnTo>
                  <a:lnTo>
                    <a:pt x="0" y="2794914"/>
                  </a:lnTo>
                  <a:lnTo>
                    <a:pt x="129692" y="2837459"/>
                  </a:lnTo>
                  <a:lnTo>
                    <a:pt x="1138237" y="2837459"/>
                  </a:lnTo>
                  <a:lnTo>
                    <a:pt x="1152194" y="2794914"/>
                  </a:lnTo>
                  <a:lnTo>
                    <a:pt x="1863483" y="626465"/>
                  </a:lnTo>
                  <a:lnTo>
                    <a:pt x="1863483" y="3105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896986" y="5675490"/>
              <a:ext cx="310515" cy="230504"/>
            </a:xfrm>
            <a:custGeom>
              <a:avLst/>
              <a:gdLst/>
              <a:ahLst/>
              <a:cxnLst/>
              <a:rect l="l" t="t" r="r" b="b"/>
              <a:pathLst>
                <a:path w="310515" h="230504">
                  <a:moveTo>
                    <a:pt x="210389" y="230468"/>
                  </a:moveTo>
                  <a:lnTo>
                    <a:pt x="157895" y="210712"/>
                  </a:lnTo>
                  <a:lnTo>
                    <a:pt x="116588" y="190578"/>
                  </a:lnTo>
                  <a:lnTo>
                    <a:pt x="60054" y="159524"/>
                  </a:lnTo>
                  <a:lnTo>
                    <a:pt x="35506" y="123196"/>
                  </a:lnTo>
                  <a:lnTo>
                    <a:pt x="31058" y="102590"/>
                  </a:lnTo>
                  <a:lnTo>
                    <a:pt x="30197" y="96777"/>
                  </a:lnTo>
                  <a:lnTo>
                    <a:pt x="35231" y="93746"/>
                  </a:lnTo>
                  <a:lnTo>
                    <a:pt x="39464" y="88376"/>
                  </a:lnTo>
                  <a:lnTo>
                    <a:pt x="45300" y="87686"/>
                  </a:lnTo>
                  <a:lnTo>
                    <a:pt x="88904" y="97611"/>
                  </a:lnTo>
                  <a:lnTo>
                    <a:pt x="133962" y="122490"/>
                  </a:lnTo>
                  <a:lnTo>
                    <a:pt x="157478" y="147832"/>
                  </a:lnTo>
                  <a:lnTo>
                    <a:pt x="160509" y="152867"/>
                  </a:lnTo>
                  <a:lnTo>
                    <a:pt x="178269" y="167321"/>
                  </a:lnTo>
                  <a:lnTo>
                    <a:pt x="193514" y="177238"/>
                  </a:lnTo>
                  <a:lnTo>
                    <a:pt x="213259" y="184880"/>
                  </a:lnTo>
                  <a:lnTo>
                    <a:pt x="244519" y="192512"/>
                  </a:lnTo>
                  <a:lnTo>
                    <a:pt x="250939" y="190504"/>
                  </a:lnTo>
                  <a:lnTo>
                    <a:pt x="258620" y="184366"/>
                  </a:lnTo>
                  <a:lnTo>
                    <a:pt x="265697" y="177234"/>
                  </a:lnTo>
                  <a:lnTo>
                    <a:pt x="270304" y="172243"/>
                  </a:lnTo>
                  <a:lnTo>
                    <a:pt x="271612" y="165652"/>
                  </a:lnTo>
                  <a:lnTo>
                    <a:pt x="275785" y="159006"/>
                  </a:lnTo>
                  <a:lnTo>
                    <a:pt x="212906" y="116329"/>
                  </a:lnTo>
                  <a:lnTo>
                    <a:pt x="162397" y="91586"/>
                  </a:lnTo>
                  <a:lnTo>
                    <a:pt x="111888" y="66842"/>
                  </a:lnTo>
                  <a:lnTo>
                    <a:pt x="61744" y="41384"/>
                  </a:lnTo>
                  <a:lnTo>
                    <a:pt x="50364" y="21626"/>
                  </a:lnTo>
                  <a:lnTo>
                    <a:pt x="51714" y="11548"/>
                  </a:lnTo>
                  <a:lnTo>
                    <a:pt x="53409" y="3371"/>
                  </a:lnTo>
                  <a:lnTo>
                    <a:pt x="54242" y="0"/>
                  </a:lnTo>
                  <a:lnTo>
                    <a:pt x="85174" y="3706"/>
                  </a:lnTo>
                  <a:lnTo>
                    <a:pt x="102089" y="6740"/>
                  </a:lnTo>
                  <a:lnTo>
                    <a:pt x="114936" y="11796"/>
                  </a:lnTo>
                  <a:lnTo>
                    <a:pt x="133659" y="21567"/>
                  </a:lnTo>
                  <a:lnTo>
                    <a:pt x="168206" y="38745"/>
                  </a:lnTo>
                  <a:lnTo>
                    <a:pt x="228522" y="66024"/>
                  </a:lnTo>
                  <a:lnTo>
                    <a:pt x="248237" y="75992"/>
                  </a:lnTo>
                  <a:lnTo>
                    <a:pt x="268179" y="85608"/>
                  </a:lnTo>
                  <a:lnTo>
                    <a:pt x="287668" y="95928"/>
                  </a:lnTo>
                  <a:lnTo>
                    <a:pt x="306024" y="108005"/>
                  </a:lnTo>
                  <a:lnTo>
                    <a:pt x="310132" y="111118"/>
                  </a:lnTo>
                  <a:lnTo>
                    <a:pt x="309071" y="124997"/>
                  </a:lnTo>
                  <a:lnTo>
                    <a:pt x="304185" y="123357"/>
                  </a:lnTo>
                  <a:lnTo>
                    <a:pt x="264283" y="108015"/>
                  </a:lnTo>
                  <a:lnTo>
                    <a:pt x="225283" y="90346"/>
                  </a:lnTo>
                  <a:lnTo>
                    <a:pt x="186524" y="72030"/>
                  </a:lnTo>
                  <a:lnTo>
                    <a:pt x="147344" y="54747"/>
                  </a:lnTo>
                  <a:lnTo>
                    <a:pt x="135356" y="52949"/>
                  </a:lnTo>
                  <a:lnTo>
                    <a:pt x="119314" y="53552"/>
                  </a:lnTo>
                  <a:lnTo>
                    <a:pt x="104729" y="55585"/>
                  </a:lnTo>
                  <a:lnTo>
                    <a:pt x="97116" y="58076"/>
                  </a:lnTo>
                  <a:lnTo>
                    <a:pt x="75754" y="80433"/>
                  </a:lnTo>
                  <a:lnTo>
                    <a:pt x="74445" y="87024"/>
                  </a:lnTo>
                  <a:lnTo>
                    <a:pt x="70273" y="93669"/>
                  </a:lnTo>
                  <a:lnTo>
                    <a:pt x="101951" y="119540"/>
                  </a:lnTo>
                  <a:lnTo>
                    <a:pt x="140573" y="135165"/>
                  </a:lnTo>
                  <a:lnTo>
                    <a:pt x="178021" y="146635"/>
                  </a:lnTo>
                  <a:lnTo>
                    <a:pt x="187061" y="146653"/>
                  </a:lnTo>
                  <a:lnTo>
                    <a:pt x="194736" y="144585"/>
                  </a:lnTo>
                  <a:lnTo>
                    <a:pt x="208401" y="143030"/>
                  </a:lnTo>
                  <a:lnTo>
                    <a:pt x="213553" y="142913"/>
                  </a:lnTo>
                  <a:lnTo>
                    <a:pt x="218636" y="144256"/>
                  </a:lnTo>
                  <a:lnTo>
                    <a:pt x="223753" y="144869"/>
                  </a:lnTo>
                  <a:lnTo>
                    <a:pt x="231320" y="149243"/>
                  </a:lnTo>
                  <a:lnTo>
                    <a:pt x="239122" y="153364"/>
                  </a:lnTo>
                  <a:lnTo>
                    <a:pt x="246455" y="157993"/>
                  </a:lnTo>
                  <a:lnTo>
                    <a:pt x="252617" y="163896"/>
                  </a:lnTo>
                  <a:lnTo>
                    <a:pt x="253363" y="173253"/>
                  </a:lnTo>
                  <a:lnTo>
                    <a:pt x="247549" y="184587"/>
                  </a:lnTo>
                  <a:lnTo>
                    <a:pt x="240096" y="194418"/>
                  </a:lnTo>
                  <a:lnTo>
                    <a:pt x="235924" y="199268"/>
                  </a:lnTo>
                  <a:lnTo>
                    <a:pt x="228092" y="198852"/>
                  </a:lnTo>
                  <a:lnTo>
                    <a:pt x="220155" y="198771"/>
                  </a:lnTo>
                  <a:lnTo>
                    <a:pt x="212428" y="198019"/>
                  </a:lnTo>
                  <a:lnTo>
                    <a:pt x="205221" y="195592"/>
                  </a:lnTo>
                  <a:lnTo>
                    <a:pt x="156521" y="170556"/>
                  </a:lnTo>
                  <a:lnTo>
                    <a:pt x="131347" y="158316"/>
                  </a:lnTo>
                  <a:lnTo>
                    <a:pt x="118561" y="151868"/>
                  </a:lnTo>
                  <a:lnTo>
                    <a:pt x="107022" y="144206"/>
                  </a:lnTo>
                  <a:lnTo>
                    <a:pt x="85591" y="128324"/>
                  </a:lnTo>
                  <a:lnTo>
                    <a:pt x="76289" y="125002"/>
                  </a:lnTo>
                  <a:lnTo>
                    <a:pt x="67031" y="121511"/>
                  </a:lnTo>
                  <a:lnTo>
                    <a:pt x="57687" y="118358"/>
                  </a:lnTo>
                  <a:lnTo>
                    <a:pt x="48131" y="116053"/>
                  </a:lnTo>
                  <a:lnTo>
                    <a:pt x="39359" y="116084"/>
                  </a:lnTo>
                  <a:lnTo>
                    <a:pt x="8469" y="135180"/>
                  </a:lnTo>
                  <a:lnTo>
                    <a:pt x="4909" y="138907"/>
                  </a:lnTo>
                  <a:lnTo>
                    <a:pt x="3600" y="145498"/>
                  </a:lnTo>
                  <a:lnTo>
                    <a:pt x="0" y="152032"/>
                  </a:lnTo>
                  <a:lnTo>
                    <a:pt x="984" y="158679"/>
                  </a:lnTo>
                  <a:lnTo>
                    <a:pt x="52889" y="198243"/>
                  </a:lnTo>
                  <a:lnTo>
                    <a:pt x="77383" y="209309"/>
                  </a:lnTo>
                  <a:lnTo>
                    <a:pt x="100279" y="217740"/>
                  </a:lnTo>
                  <a:lnTo>
                    <a:pt x="127123" y="223612"/>
                  </a:lnTo>
                  <a:lnTo>
                    <a:pt x="134787" y="225046"/>
                  </a:lnTo>
                  <a:lnTo>
                    <a:pt x="142473" y="226592"/>
                  </a:lnTo>
                  <a:lnTo>
                    <a:pt x="150161" y="227567"/>
                  </a:lnTo>
                  <a:lnTo>
                    <a:pt x="157826" y="227288"/>
                  </a:lnTo>
                  <a:lnTo>
                    <a:pt x="175264" y="224705"/>
                  </a:lnTo>
                  <a:lnTo>
                    <a:pt x="181855" y="226014"/>
                  </a:lnTo>
                  <a:lnTo>
                    <a:pt x="188390" y="229615"/>
                  </a:lnTo>
                  <a:lnTo>
                    <a:pt x="195037" y="228630"/>
                  </a:lnTo>
                  <a:lnTo>
                    <a:pt x="203130" y="225630"/>
                  </a:lnTo>
                  <a:lnTo>
                    <a:pt x="209397" y="220330"/>
                  </a:lnTo>
                  <a:lnTo>
                    <a:pt x="214930" y="214113"/>
                  </a:lnTo>
                  <a:lnTo>
                    <a:pt x="220822" y="208360"/>
                  </a:lnTo>
                  <a:lnTo>
                    <a:pt x="223724" y="212358"/>
                  </a:lnTo>
                  <a:lnTo>
                    <a:pt x="226333" y="221932"/>
                  </a:lnTo>
                  <a:lnTo>
                    <a:pt x="223578" y="230247"/>
                  </a:lnTo>
                  <a:lnTo>
                    <a:pt x="210389" y="230468"/>
                  </a:lnTo>
                  <a:close/>
                </a:path>
              </a:pathLst>
            </a:custGeom>
            <a:ln w="22222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3540" y="5923472"/>
              <a:ext cx="217927" cy="1761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3606" y="4539228"/>
              <a:ext cx="197072" cy="2099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32295" y="4171369"/>
              <a:ext cx="267970" cy="273685"/>
            </a:xfrm>
            <a:custGeom>
              <a:avLst/>
              <a:gdLst/>
              <a:ahLst/>
              <a:cxnLst/>
              <a:rect l="l" t="t" r="r" b="b"/>
              <a:pathLst>
                <a:path w="267970" h="273685">
                  <a:moveTo>
                    <a:pt x="204446" y="273257"/>
                  </a:moveTo>
                  <a:lnTo>
                    <a:pt x="177200" y="259462"/>
                  </a:lnTo>
                  <a:lnTo>
                    <a:pt x="149910" y="245750"/>
                  </a:lnTo>
                  <a:lnTo>
                    <a:pt x="122709" y="231874"/>
                  </a:lnTo>
                  <a:lnTo>
                    <a:pt x="95730" y="217585"/>
                  </a:lnTo>
                  <a:lnTo>
                    <a:pt x="88442" y="213624"/>
                  </a:lnTo>
                  <a:lnTo>
                    <a:pt x="82149" y="208115"/>
                  </a:lnTo>
                  <a:lnTo>
                    <a:pt x="75510" y="203187"/>
                  </a:lnTo>
                  <a:lnTo>
                    <a:pt x="64492" y="194769"/>
                  </a:lnTo>
                  <a:lnTo>
                    <a:pt x="56523" y="188098"/>
                  </a:lnTo>
                  <a:lnTo>
                    <a:pt x="48412" y="180752"/>
                  </a:lnTo>
                  <a:lnTo>
                    <a:pt x="36971" y="170308"/>
                  </a:lnTo>
                  <a:lnTo>
                    <a:pt x="25601" y="160037"/>
                  </a:lnTo>
                  <a:lnTo>
                    <a:pt x="3414" y="130696"/>
                  </a:lnTo>
                  <a:lnTo>
                    <a:pt x="5618" y="125877"/>
                  </a:lnTo>
                  <a:lnTo>
                    <a:pt x="6046" y="121108"/>
                  </a:lnTo>
                  <a:lnTo>
                    <a:pt x="15777" y="126455"/>
                  </a:lnTo>
                  <a:lnTo>
                    <a:pt x="25675" y="131590"/>
                  </a:lnTo>
                  <a:lnTo>
                    <a:pt x="35239" y="137148"/>
                  </a:lnTo>
                  <a:lnTo>
                    <a:pt x="43965" y="143761"/>
                  </a:lnTo>
                  <a:lnTo>
                    <a:pt x="49355" y="150442"/>
                  </a:lnTo>
                  <a:lnTo>
                    <a:pt x="53433" y="158113"/>
                  </a:lnTo>
                  <a:lnTo>
                    <a:pt x="57512" y="165784"/>
                  </a:lnTo>
                  <a:lnTo>
                    <a:pt x="62902" y="172465"/>
                  </a:lnTo>
                  <a:lnTo>
                    <a:pt x="120236" y="213713"/>
                  </a:lnTo>
                  <a:lnTo>
                    <a:pt x="155726" y="233386"/>
                  </a:lnTo>
                  <a:lnTo>
                    <a:pt x="192679" y="249895"/>
                  </a:lnTo>
                  <a:lnTo>
                    <a:pt x="231660" y="261108"/>
                  </a:lnTo>
                  <a:lnTo>
                    <a:pt x="239067" y="258757"/>
                  </a:lnTo>
                  <a:lnTo>
                    <a:pt x="245563" y="251667"/>
                  </a:lnTo>
                  <a:lnTo>
                    <a:pt x="250175" y="244210"/>
                  </a:lnTo>
                  <a:lnTo>
                    <a:pt x="251928" y="240753"/>
                  </a:lnTo>
                  <a:lnTo>
                    <a:pt x="252357" y="235984"/>
                  </a:lnTo>
                  <a:lnTo>
                    <a:pt x="255092" y="231028"/>
                  </a:lnTo>
                  <a:lnTo>
                    <a:pt x="253213" y="226448"/>
                  </a:lnTo>
                  <a:lnTo>
                    <a:pt x="251333" y="221868"/>
                  </a:lnTo>
                  <a:lnTo>
                    <a:pt x="246506" y="218352"/>
                  </a:lnTo>
                  <a:lnTo>
                    <a:pt x="241842" y="216176"/>
                  </a:lnTo>
                  <a:lnTo>
                    <a:pt x="213967" y="203719"/>
                  </a:lnTo>
                  <a:lnTo>
                    <a:pt x="185808" y="191906"/>
                  </a:lnTo>
                  <a:lnTo>
                    <a:pt x="157536" y="180351"/>
                  </a:lnTo>
                  <a:lnTo>
                    <a:pt x="129320" y="168666"/>
                  </a:lnTo>
                  <a:lnTo>
                    <a:pt x="99754" y="154028"/>
                  </a:lnTo>
                  <a:lnTo>
                    <a:pt x="70072" y="139598"/>
                  </a:lnTo>
                  <a:lnTo>
                    <a:pt x="40622" y="124752"/>
                  </a:lnTo>
                  <a:lnTo>
                    <a:pt x="11755" y="108867"/>
                  </a:lnTo>
                  <a:lnTo>
                    <a:pt x="6691" y="105911"/>
                  </a:lnTo>
                  <a:lnTo>
                    <a:pt x="0" y="99419"/>
                  </a:lnTo>
                  <a:lnTo>
                    <a:pt x="2287" y="94515"/>
                  </a:lnTo>
                  <a:lnTo>
                    <a:pt x="4574" y="89610"/>
                  </a:lnTo>
                  <a:lnTo>
                    <a:pt x="13674" y="93201"/>
                  </a:lnTo>
                  <a:lnTo>
                    <a:pt x="19368" y="92544"/>
                  </a:lnTo>
                  <a:lnTo>
                    <a:pt x="32232" y="99649"/>
                  </a:lnTo>
                  <a:lnTo>
                    <a:pt x="70561" y="121389"/>
                  </a:lnTo>
                  <a:lnTo>
                    <a:pt x="77999" y="128387"/>
                  </a:lnTo>
                  <a:lnTo>
                    <a:pt x="81933" y="131661"/>
                  </a:lnTo>
                  <a:lnTo>
                    <a:pt x="87062" y="135928"/>
                  </a:lnTo>
                  <a:lnTo>
                    <a:pt x="92463" y="139884"/>
                  </a:lnTo>
                  <a:lnTo>
                    <a:pt x="97728" y="143996"/>
                  </a:lnTo>
                  <a:lnTo>
                    <a:pt x="115823" y="151464"/>
                  </a:lnTo>
                  <a:lnTo>
                    <a:pt x="133864" y="159089"/>
                  </a:lnTo>
                  <a:lnTo>
                    <a:pt x="152012" y="166402"/>
                  </a:lnTo>
                  <a:lnTo>
                    <a:pt x="170427" y="172933"/>
                  </a:lnTo>
                  <a:lnTo>
                    <a:pt x="177875" y="174723"/>
                  </a:lnTo>
                  <a:lnTo>
                    <a:pt x="185479" y="175696"/>
                  </a:lnTo>
                  <a:lnTo>
                    <a:pt x="193146" y="176343"/>
                  </a:lnTo>
                  <a:lnTo>
                    <a:pt x="200782" y="177153"/>
                  </a:lnTo>
                  <a:lnTo>
                    <a:pt x="215959" y="179265"/>
                  </a:lnTo>
                  <a:lnTo>
                    <a:pt x="222953" y="152718"/>
                  </a:lnTo>
                  <a:lnTo>
                    <a:pt x="209905" y="144345"/>
                  </a:lnTo>
                  <a:lnTo>
                    <a:pt x="194704" y="139303"/>
                  </a:lnTo>
                  <a:lnTo>
                    <a:pt x="178771" y="135282"/>
                  </a:lnTo>
                  <a:lnTo>
                    <a:pt x="163528" y="129970"/>
                  </a:lnTo>
                  <a:lnTo>
                    <a:pt x="123560" y="111152"/>
                  </a:lnTo>
                  <a:lnTo>
                    <a:pt x="85786" y="88745"/>
                  </a:lnTo>
                  <a:lnTo>
                    <a:pt x="81635" y="85730"/>
                  </a:lnTo>
                  <a:lnTo>
                    <a:pt x="86642" y="79208"/>
                  </a:lnTo>
                  <a:lnTo>
                    <a:pt x="87071" y="74439"/>
                  </a:lnTo>
                  <a:lnTo>
                    <a:pt x="91083" y="69686"/>
                  </a:lnTo>
                  <a:lnTo>
                    <a:pt x="92488" y="59783"/>
                  </a:lnTo>
                  <a:lnTo>
                    <a:pt x="99108" y="60181"/>
                  </a:lnTo>
                  <a:lnTo>
                    <a:pt x="114033" y="63888"/>
                  </a:lnTo>
                  <a:lnTo>
                    <a:pt x="121698" y="71628"/>
                  </a:lnTo>
                  <a:lnTo>
                    <a:pt x="125014" y="81852"/>
                  </a:lnTo>
                  <a:lnTo>
                    <a:pt x="126894" y="93012"/>
                  </a:lnTo>
                  <a:lnTo>
                    <a:pt x="134450" y="104622"/>
                  </a:lnTo>
                  <a:lnTo>
                    <a:pt x="138476" y="109821"/>
                  </a:lnTo>
                  <a:lnTo>
                    <a:pt x="144763" y="115339"/>
                  </a:lnTo>
                  <a:lnTo>
                    <a:pt x="159104" y="127907"/>
                  </a:lnTo>
                  <a:lnTo>
                    <a:pt x="170475" y="138178"/>
                  </a:lnTo>
                  <a:lnTo>
                    <a:pt x="183062" y="143021"/>
                  </a:lnTo>
                  <a:lnTo>
                    <a:pt x="195612" y="147989"/>
                  </a:lnTo>
                  <a:lnTo>
                    <a:pt x="208237" y="152706"/>
                  </a:lnTo>
                  <a:lnTo>
                    <a:pt x="221050" y="156798"/>
                  </a:lnTo>
                  <a:lnTo>
                    <a:pt x="229012" y="159588"/>
                  </a:lnTo>
                  <a:lnTo>
                    <a:pt x="237400" y="162499"/>
                  </a:lnTo>
                  <a:lnTo>
                    <a:pt x="245201" y="163614"/>
                  </a:lnTo>
                  <a:lnTo>
                    <a:pt x="251405" y="161019"/>
                  </a:lnTo>
                  <a:lnTo>
                    <a:pt x="261539" y="150841"/>
                  </a:lnTo>
                  <a:lnTo>
                    <a:pt x="262601" y="144712"/>
                  </a:lnTo>
                  <a:lnTo>
                    <a:pt x="267641" y="138258"/>
                  </a:lnTo>
                  <a:lnTo>
                    <a:pt x="212809" y="99363"/>
                  </a:lnTo>
                  <a:lnTo>
                    <a:pt x="183675" y="86711"/>
                  </a:lnTo>
                  <a:lnTo>
                    <a:pt x="154459" y="74266"/>
                  </a:lnTo>
                  <a:lnTo>
                    <a:pt x="125038" y="62338"/>
                  </a:lnTo>
                  <a:lnTo>
                    <a:pt x="120246" y="60464"/>
                  </a:lnTo>
                  <a:lnTo>
                    <a:pt x="114854" y="59652"/>
                  </a:lnTo>
                  <a:lnTo>
                    <a:pt x="109861" y="60228"/>
                  </a:lnTo>
                  <a:lnTo>
                    <a:pt x="103161" y="61001"/>
                  </a:lnTo>
                  <a:lnTo>
                    <a:pt x="97205" y="64261"/>
                  </a:lnTo>
                  <a:lnTo>
                    <a:pt x="90877" y="66278"/>
                  </a:lnTo>
                  <a:lnTo>
                    <a:pt x="42205" y="43578"/>
                  </a:lnTo>
                  <a:lnTo>
                    <a:pt x="38758" y="39844"/>
                  </a:lnTo>
                  <a:lnTo>
                    <a:pt x="43061" y="34042"/>
                  </a:lnTo>
                  <a:lnTo>
                    <a:pt x="43489" y="29273"/>
                  </a:lnTo>
                  <a:lnTo>
                    <a:pt x="46867" y="25880"/>
                  </a:lnTo>
                  <a:lnTo>
                    <a:pt x="48662" y="19825"/>
                  </a:lnTo>
                  <a:lnTo>
                    <a:pt x="53624" y="19095"/>
                  </a:lnTo>
                  <a:lnTo>
                    <a:pt x="90150" y="27417"/>
                  </a:lnTo>
                  <a:lnTo>
                    <a:pt x="96330" y="31506"/>
                  </a:lnTo>
                  <a:lnTo>
                    <a:pt x="102495" y="35617"/>
                  </a:lnTo>
                  <a:lnTo>
                    <a:pt x="108624" y="39778"/>
                  </a:lnTo>
                  <a:lnTo>
                    <a:pt x="115444" y="44470"/>
                  </a:lnTo>
                  <a:lnTo>
                    <a:pt x="121323" y="50669"/>
                  </a:lnTo>
                  <a:lnTo>
                    <a:pt x="128844" y="54177"/>
                  </a:lnTo>
                  <a:lnTo>
                    <a:pt x="142234" y="60416"/>
                  </a:lnTo>
                  <a:lnTo>
                    <a:pt x="155813" y="66325"/>
                  </a:lnTo>
                  <a:lnTo>
                    <a:pt x="169658" y="71331"/>
                  </a:lnTo>
                  <a:lnTo>
                    <a:pt x="183844" y="74860"/>
                  </a:lnTo>
                  <a:lnTo>
                    <a:pt x="190175" y="73066"/>
                  </a:lnTo>
                  <a:lnTo>
                    <a:pt x="197462" y="67591"/>
                  </a:lnTo>
                  <a:lnTo>
                    <a:pt x="204113" y="61177"/>
                  </a:lnTo>
                  <a:lnTo>
                    <a:pt x="208537" y="56568"/>
                  </a:lnTo>
                  <a:lnTo>
                    <a:pt x="208965" y="51799"/>
                  </a:lnTo>
                  <a:lnTo>
                    <a:pt x="212450" y="46533"/>
                  </a:lnTo>
                  <a:lnTo>
                    <a:pt x="173448" y="16067"/>
                  </a:lnTo>
                  <a:lnTo>
                    <a:pt x="159895" y="10092"/>
                  </a:lnTo>
                  <a:lnTo>
                    <a:pt x="146185" y="4761"/>
                  </a:lnTo>
                  <a:lnTo>
                    <a:pt x="132079" y="1037"/>
                  </a:lnTo>
                  <a:lnTo>
                    <a:pt x="126337" y="0"/>
                  </a:lnTo>
                  <a:lnTo>
                    <a:pt x="122898" y="7437"/>
                  </a:lnTo>
                  <a:lnTo>
                    <a:pt x="117520" y="9151"/>
                  </a:lnTo>
                  <a:lnTo>
                    <a:pt x="114185" y="10214"/>
                  </a:lnTo>
                  <a:lnTo>
                    <a:pt x="110352" y="9119"/>
                  </a:lnTo>
                  <a:lnTo>
                    <a:pt x="106768" y="9104"/>
                  </a:lnTo>
                </a:path>
              </a:pathLst>
            </a:custGeom>
            <a:ln w="22237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6364" y="5894794"/>
              <a:ext cx="415493" cy="3968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0956" y="6294894"/>
              <a:ext cx="1489710" cy="462280"/>
            </a:xfrm>
            <a:custGeom>
              <a:avLst/>
              <a:gdLst/>
              <a:ahLst/>
              <a:cxnLst/>
              <a:rect l="l" t="t" r="r" b="b"/>
              <a:pathLst>
                <a:path w="1489709" h="462279">
                  <a:moveTo>
                    <a:pt x="1489468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1489468" y="461670"/>
                  </a:lnTo>
                  <a:lnTo>
                    <a:pt x="1489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432" y="1022060"/>
              <a:ext cx="10385428" cy="412204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73410" y="5565140"/>
            <a:ext cx="11493500" cy="114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01495">
              <a:lnSpc>
                <a:spcPct val="100000"/>
              </a:lnSpc>
              <a:spcBef>
                <a:spcPts val="100"/>
              </a:spcBef>
            </a:pPr>
            <a:r>
              <a:rPr dirty="0" sz="2400" spc="-55" b="1">
                <a:solidFill>
                  <a:srgbClr val="006F8B"/>
                </a:solidFill>
                <a:latin typeface="Arial"/>
                <a:cs typeface="Arial"/>
              </a:rPr>
              <a:t>Building</a:t>
            </a:r>
            <a:r>
              <a:rPr dirty="0" sz="2400" spc="2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006F8B"/>
                </a:solidFill>
                <a:latin typeface="Arial"/>
                <a:cs typeface="Arial"/>
              </a:rPr>
              <a:t>evidence</a:t>
            </a:r>
            <a:r>
              <a:rPr dirty="0" sz="2400" spc="2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F8B"/>
                </a:solidFill>
                <a:latin typeface="Arial"/>
                <a:cs typeface="Arial"/>
              </a:rPr>
              <a:t>with</a:t>
            </a:r>
            <a:r>
              <a:rPr dirty="0" sz="2400" spc="2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006F8B"/>
                </a:solidFill>
                <a:latin typeface="Arial"/>
                <a:cs typeface="Arial"/>
              </a:rPr>
              <a:t>education,</a:t>
            </a:r>
            <a:r>
              <a:rPr dirty="0" sz="2400" spc="-22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170" b="1">
                <a:solidFill>
                  <a:srgbClr val="006F8B"/>
                </a:solidFill>
                <a:latin typeface="Arial"/>
                <a:cs typeface="Arial"/>
              </a:rPr>
              <a:t>less</a:t>
            </a:r>
            <a:r>
              <a:rPr dirty="0" sz="2400" spc="2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006F8B"/>
                </a:solidFill>
                <a:latin typeface="Arial"/>
                <a:cs typeface="Arial"/>
              </a:rPr>
              <a:t>evidence</a:t>
            </a:r>
            <a:r>
              <a:rPr dirty="0" sz="2400" spc="30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F8B"/>
                </a:solidFill>
                <a:latin typeface="Arial"/>
                <a:cs typeface="Arial"/>
              </a:rPr>
              <a:t>with</a:t>
            </a:r>
            <a:r>
              <a:rPr dirty="0" sz="2400" spc="2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F8B"/>
                </a:solidFill>
                <a:latin typeface="Arial"/>
                <a:cs typeface="Arial"/>
              </a:rPr>
              <a:t>other</a:t>
            </a:r>
            <a:r>
              <a:rPr dirty="0" sz="2400" spc="2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006F8B"/>
                </a:solidFill>
                <a:latin typeface="Arial"/>
                <a:cs typeface="Arial"/>
              </a:rPr>
              <a:t>measures </a:t>
            </a:r>
            <a:r>
              <a:rPr dirty="0" sz="2400" b="1">
                <a:solidFill>
                  <a:srgbClr val="006F8B"/>
                </a:solidFill>
                <a:latin typeface="Arial"/>
                <a:cs typeface="Arial"/>
              </a:rPr>
              <a:t>of</a:t>
            </a:r>
            <a:r>
              <a:rPr dirty="0" sz="2400" spc="-114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60" b="1">
                <a:solidFill>
                  <a:srgbClr val="006F8B"/>
                </a:solidFill>
                <a:latin typeface="Arial"/>
                <a:cs typeface="Arial"/>
              </a:rPr>
              <a:t>socioeconomic</a:t>
            </a:r>
            <a:r>
              <a:rPr dirty="0" sz="2400" spc="-105" b="1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6F8B"/>
                </a:solidFill>
                <a:latin typeface="Arial"/>
                <a:cs typeface="Arial"/>
              </a:rPr>
              <a:t>status</a:t>
            </a:r>
            <a:endParaRPr sz="2400">
              <a:latin typeface="Arial"/>
              <a:cs typeface="Arial"/>
            </a:endParaRPr>
          </a:p>
          <a:p>
            <a:pPr marL="10318750">
              <a:lnSpc>
                <a:spcPct val="100000"/>
              </a:lnSpc>
              <a:spcBef>
                <a:spcPts val="145"/>
              </a:spcBef>
            </a:pPr>
            <a:r>
              <a:rPr dirty="0" sz="2400" spc="-125">
                <a:latin typeface="Arial"/>
                <a:cs typeface="Arial"/>
              </a:rPr>
              <a:t>Telomere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5"/>
              <a:t>TELOMERE</a:t>
            </a:r>
            <a:r>
              <a:rPr dirty="0" spc="15"/>
              <a:t> </a:t>
            </a:r>
            <a:r>
              <a:rPr dirty="0" spc="-75"/>
              <a:t>LENGTH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2189" y="6603492"/>
            <a:ext cx="28860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>
                <a:latin typeface="Arial"/>
                <a:cs typeface="Arial"/>
              </a:rPr>
              <a:t>Robertson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Epidemiologic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Reviews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2012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831" y="111759"/>
            <a:ext cx="463677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80">
                <a:latin typeface="Arial"/>
                <a:cs typeface="Arial"/>
              </a:rPr>
              <a:t>CHANGE</a:t>
            </a:r>
            <a:r>
              <a:rPr dirty="0" sz="2500" spc="-2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WITH</a:t>
            </a:r>
            <a:r>
              <a:rPr dirty="0" sz="2500" spc="130">
                <a:latin typeface="Arial"/>
                <a:cs typeface="Arial"/>
              </a:rPr>
              <a:t> </a:t>
            </a:r>
            <a:r>
              <a:rPr dirty="0" sz="2500" spc="-120">
                <a:latin typeface="Arial"/>
                <a:cs typeface="Arial"/>
              </a:rPr>
              <a:t>INTERVENTION?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13031" y="516635"/>
            <a:ext cx="758380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0"/>
              <a:t>TELOMERE</a:t>
            </a:r>
            <a:r>
              <a:rPr dirty="0" sz="3200" spc="15"/>
              <a:t> </a:t>
            </a:r>
            <a:r>
              <a:rPr dirty="0" sz="3200" spc="-125"/>
              <a:t>LENGTH</a:t>
            </a:r>
            <a:r>
              <a:rPr dirty="0" sz="3200" spc="-305"/>
              <a:t> </a:t>
            </a:r>
            <a:r>
              <a:rPr dirty="0" sz="3200" spc="70"/>
              <a:t>AND</a:t>
            </a:r>
            <a:r>
              <a:rPr dirty="0" sz="3200" spc="20"/>
              <a:t> </a:t>
            </a:r>
            <a:r>
              <a:rPr dirty="0" sz="3200" spc="-95"/>
              <a:t>INTERVENTION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70630" y="1502155"/>
            <a:ext cx="9394190" cy="3802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315"/>
              </a:lnSpc>
              <a:spcBef>
                <a:spcPts val="100"/>
              </a:spcBef>
            </a:pPr>
            <a:r>
              <a:rPr dirty="0" sz="3600" spc="-295">
                <a:solidFill>
                  <a:srgbClr val="006F8B"/>
                </a:solidFill>
                <a:latin typeface="Arial"/>
                <a:cs typeface="Arial"/>
              </a:rPr>
              <a:t>Change</a:t>
            </a:r>
            <a:r>
              <a:rPr dirty="0" sz="360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600" spc="-295">
                <a:solidFill>
                  <a:srgbClr val="006F8B"/>
                </a:solidFill>
                <a:latin typeface="Arial"/>
                <a:cs typeface="Arial"/>
              </a:rPr>
              <a:t>seen</a:t>
            </a:r>
            <a:r>
              <a:rPr dirty="0" sz="3600">
                <a:solidFill>
                  <a:srgbClr val="006F8B"/>
                </a:solidFill>
                <a:latin typeface="Arial"/>
                <a:cs typeface="Arial"/>
              </a:rPr>
              <a:t> with</a:t>
            </a:r>
            <a:r>
              <a:rPr dirty="0" sz="3600" spc="-20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600" spc="-80">
                <a:solidFill>
                  <a:srgbClr val="006F8B"/>
                </a:solidFill>
                <a:latin typeface="Arial"/>
                <a:cs typeface="Arial"/>
              </a:rPr>
              <a:t>interventions</a:t>
            </a:r>
            <a:r>
              <a:rPr dirty="0" sz="3600" spc="-5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600" spc="-120">
                <a:solidFill>
                  <a:srgbClr val="006F8B"/>
                </a:solidFill>
                <a:latin typeface="Arial"/>
                <a:cs typeface="Arial"/>
              </a:rPr>
              <a:t>targeted</a:t>
            </a:r>
            <a:r>
              <a:rPr dirty="0" sz="3600" spc="-5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600" spc="-135">
                <a:solidFill>
                  <a:srgbClr val="006F8B"/>
                </a:solidFill>
                <a:latin typeface="Arial"/>
                <a:cs typeface="Arial"/>
              </a:rPr>
              <a:t>at</a:t>
            </a:r>
            <a:r>
              <a:rPr dirty="0" sz="3600" spc="-36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600" spc="-120">
                <a:solidFill>
                  <a:srgbClr val="006F8B"/>
                </a:solidFill>
                <a:latin typeface="Arial"/>
                <a:cs typeface="Arial"/>
              </a:rPr>
              <a:t>‘stress’</a:t>
            </a:r>
            <a:endParaRPr sz="3600">
              <a:latin typeface="Arial"/>
              <a:cs typeface="Arial"/>
            </a:endParaRPr>
          </a:p>
          <a:p>
            <a:pPr marL="297815" indent="-285115">
              <a:lnSpc>
                <a:spcPts val="3810"/>
              </a:lnSpc>
              <a:buChar char="-"/>
              <a:tabLst>
                <a:tab pos="297815" algn="l"/>
              </a:tabLst>
            </a:pPr>
            <a:r>
              <a:rPr dirty="0" sz="3200" spc="-10">
                <a:latin typeface="Arial"/>
                <a:cs typeface="Arial"/>
              </a:rPr>
              <a:t>Meditation</a:t>
            </a:r>
            <a:endParaRPr sz="3200">
              <a:latin typeface="Arial"/>
              <a:cs typeface="Arial"/>
            </a:endParaRPr>
          </a:p>
          <a:p>
            <a:pPr marL="297815" indent="-285115">
              <a:lnSpc>
                <a:spcPts val="3815"/>
              </a:lnSpc>
              <a:buChar char="-"/>
              <a:tabLst>
                <a:tab pos="297815" algn="l"/>
              </a:tabLst>
            </a:pPr>
            <a:r>
              <a:rPr dirty="0" sz="3200" spc="-85">
                <a:latin typeface="Arial"/>
                <a:cs typeface="Arial"/>
              </a:rPr>
              <a:t>Exercise</a:t>
            </a:r>
            <a:endParaRPr sz="3200">
              <a:latin typeface="Arial"/>
              <a:cs typeface="Arial"/>
            </a:endParaRPr>
          </a:p>
          <a:p>
            <a:pPr marL="297815" indent="-285115">
              <a:lnSpc>
                <a:spcPts val="3815"/>
              </a:lnSpc>
              <a:spcBef>
                <a:spcPts val="70"/>
              </a:spcBef>
              <a:buChar char="-"/>
              <a:tabLst>
                <a:tab pos="297815" algn="l"/>
              </a:tabLst>
            </a:pPr>
            <a:r>
              <a:rPr dirty="0" sz="3200" spc="-140">
                <a:latin typeface="Arial"/>
                <a:cs typeface="Arial"/>
              </a:rPr>
              <a:t>Lifestyle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290">
                <a:latin typeface="Arial"/>
                <a:cs typeface="Arial"/>
              </a:rPr>
              <a:t>change</a:t>
            </a:r>
            <a:endParaRPr sz="3200">
              <a:latin typeface="Arial"/>
              <a:cs typeface="Arial"/>
            </a:endParaRPr>
          </a:p>
          <a:p>
            <a:pPr marL="297815" indent="-285115">
              <a:lnSpc>
                <a:spcPts val="3815"/>
              </a:lnSpc>
              <a:buChar char="-"/>
              <a:tabLst>
                <a:tab pos="297815" algn="l"/>
              </a:tabLst>
            </a:pPr>
            <a:r>
              <a:rPr dirty="0" sz="3200" spc="-155">
                <a:latin typeface="Arial"/>
                <a:cs typeface="Arial"/>
              </a:rPr>
              <a:t>Timeframe:</a:t>
            </a:r>
            <a:r>
              <a:rPr dirty="0" sz="3200" spc="-325">
                <a:latin typeface="Arial"/>
                <a:cs typeface="Arial"/>
              </a:rPr>
              <a:t> </a:t>
            </a:r>
            <a:r>
              <a:rPr dirty="0" sz="3200" spc="-125">
                <a:latin typeface="Arial"/>
                <a:cs typeface="Arial"/>
              </a:rPr>
              <a:t>months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75">
                <a:latin typeface="Arial"/>
                <a:cs typeface="Arial"/>
              </a:rPr>
              <a:t>to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1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year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90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600" spc="-30">
                <a:solidFill>
                  <a:srgbClr val="006F8B"/>
                </a:solidFill>
                <a:latin typeface="Arial"/>
                <a:cs typeface="Arial"/>
              </a:rPr>
              <a:t>Difficult</a:t>
            </a:r>
            <a:r>
              <a:rPr dirty="0" sz="3600" spc="-9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600" spc="90">
                <a:solidFill>
                  <a:srgbClr val="006F8B"/>
                </a:solidFill>
                <a:latin typeface="Arial"/>
                <a:cs typeface="Arial"/>
              </a:rPr>
              <a:t>to</a:t>
            </a:r>
            <a:r>
              <a:rPr dirty="0" sz="3600" spc="-8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006F8B"/>
                </a:solidFill>
                <a:latin typeface="Arial"/>
                <a:cs typeface="Arial"/>
              </a:rPr>
              <a:t>extrapolate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4737" y="3301138"/>
            <a:ext cx="4623480" cy="34639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0283" y="614400"/>
            <a:ext cx="11309350" cy="1189355"/>
          </a:xfrm>
          <a:prstGeom prst="rect"/>
          <a:solidFill>
            <a:srgbClr val="033C71"/>
          </a:solidFill>
        </p:spPr>
        <p:txBody>
          <a:bodyPr wrap="square" lIns="0" tIns="2057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20"/>
              </a:spcBef>
            </a:pPr>
          </a:p>
          <a:p>
            <a:pPr marL="231775">
              <a:lnSpc>
                <a:spcPct val="100000"/>
              </a:lnSpc>
            </a:pPr>
            <a:r>
              <a:rPr dirty="0" spc="-220">
                <a:solidFill>
                  <a:srgbClr val="FFFFFF"/>
                </a:solidFill>
              </a:rPr>
              <a:t>TAKE</a:t>
            </a:r>
            <a:r>
              <a:rPr dirty="0" spc="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HOME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181" y="1759204"/>
            <a:ext cx="10621645" cy="3191510"/>
          </a:xfrm>
          <a:prstGeom prst="rect">
            <a:avLst/>
          </a:prstGeom>
        </p:spPr>
        <p:txBody>
          <a:bodyPr wrap="square" lIns="0" tIns="223520" rIns="0" bIns="0" rtlCol="0" vert="horz">
            <a:spAutoFit/>
          </a:bodyPr>
          <a:lstStyle/>
          <a:p>
            <a:pPr marL="318135" indent="-317500">
              <a:lnSpc>
                <a:spcPct val="100000"/>
              </a:lnSpc>
              <a:spcBef>
                <a:spcPts val="1760"/>
              </a:spcBef>
              <a:buClr>
                <a:srgbClr val="009DD9"/>
              </a:buClr>
              <a:buSzPct val="84375"/>
              <a:buFont typeface="Wingdings 2"/>
              <a:buChar char=""/>
              <a:tabLst>
                <a:tab pos="318135" algn="l"/>
              </a:tabLst>
            </a:pPr>
            <a:r>
              <a:rPr dirty="0" sz="3200" spc="-140">
                <a:solidFill>
                  <a:srgbClr val="006F8B"/>
                </a:solidFill>
                <a:latin typeface="Arial"/>
                <a:cs typeface="Arial"/>
              </a:rPr>
              <a:t>Biomarkers</a:t>
            </a:r>
            <a:r>
              <a:rPr dirty="0" sz="3200" spc="-8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65">
                <a:solidFill>
                  <a:srgbClr val="006F8B"/>
                </a:solidFill>
                <a:latin typeface="Arial"/>
                <a:cs typeface="Arial"/>
              </a:rPr>
              <a:t>are</a:t>
            </a:r>
            <a:r>
              <a:rPr dirty="0" sz="3200" spc="-5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20">
                <a:solidFill>
                  <a:srgbClr val="006F8B"/>
                </a:solidFill>
                <a:latin typeface="Arial"/>
                <a:cs typeface="Arial"/>
              </a:rPr>
              <a:t>helpful</a:t>
            </a:r>
            <a:r>
              <a:rPr dirty="0" sz="3200" spc="-45">
                <a:solidFill>
                  <a:srgbClr val="006F8B"/>
                </a:solidFill>
                <a:latin typeface="Arial"/>
                <a:cs typeface="Arial"/>
              </a:rPr>
              <a:t> at</a:t>
            </a:r>
            <a:r>
              <a:rPr dirty="0" sz="3200" spc="-5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90">
                <a:solidFill>
                  <a:srgbClr val="006F8B"/>
                </a:solidFill>
                <a:latin typeface="Arial"/>
                <a:cs typeface="Arial"/>
              </a:rPr>
              <a:t>establishing</a:t>
            </a:r>
            <a:r>
              <a:rPr dirty="0" sz="3200" spc="-3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215">
                <a:solidFill>
                  <a:srgbClr val="006F8B"/>
                </a:solidFill>
                <a:latin typeface="Arial"/>
                <a:cs typeface="Arial"/>
              </a:rPr>
              <a:t>baseline</a:t>
            </a:r>
            <a:r>
              <a:rPr dirty="0" sz="3200" spc="-10">
                <a:solidFill>
                  <a:srgbClr val="006F8B"/>
                </a:solidFill>
                <a:latin typeface="Arial"/>
                <a:cs typeface="Arial"/>
              </a:rPr>
              <a:t> effects</a:t>
            </a:r>
            <a:endParaRPr sz="3200">
              <a:latin typeface="Arial"/>
              <a:cs typeface="Arial"/>
            </a:endParaRPr>
          </a:p>
          <a:p>
            <a:pPr lvl="1" marL="641985" indent="-305435">
              <a:lnSpc>
                <a:spcPct val="100000"/>
              </a:lnSpc>
              <a:spcBef>
                <a:spcPts val="1145"/>
              </a:spcBef>
              <a:buClr>
                <a:srgbClr val="009DD9"/>
              </a:buClr>
              <a:buSzPct val="90909"/>
              <a:buFont typeface="Wingdings 2"/>
              <a:buChar char=""/>
              <a:tabLst>
                <a:tab pos="641985" algn="l"/>
              </a:tabLst>
            </a:pPr>
            <a:r>
              <a:rPr dirty="0" sz="2200" spc="-120">
                <a:latin typeface="Arial"/>
                <a:cs typeface="Arial"/>
              </a:rPr>
              <a:t>Candidate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biomarkers:</a:t>
            </a:r>
            <a:r>
              <a:rPr dirty="0" sz="2200" spc="40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Allostatic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Load,</a:t>
            </a:r>
            <a:r>
              <a:rPr dirty="0" sz="2200" spc="-2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Hair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Cortisol,Telomere </a:t>
            </a:r>
            <a:r>
              <a:rPr dirty="0" sz="2200" spc="-10">
                <a:latin typeface="Arial"/>
                <a:cs typeface="Arial"/>
              </a:rPr>
              <a:t>Length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50"/>
              </a:spcBef>
              <a:buFont typeface="Wingdings 2"/>
              <a:buChar char=""/>
            </a:pPr>
            <a:endParaRPr sz="2200">
              <a:latin typeface="Arial"/>
              <a:cs typeface="Arial"/>
            </a:endParaRPr>
          </a:p>
          <a:p>
            <a:pPr marL="318135" indent="-317500">
              <a:lnSpc>
                <a:spcPct val="100000"/>
              </a:lnSpc>
              <a:buClr>
                <a:srgbClr val="009DD9"/>
              </a:buClr>
              <a:buSzPct val="84375"/>
              <a:buFont typeface="Wingdings 2"/>
              <a:buChar char=""/>
              <a:tabLst>
                <a:tab pos="318135" algn="l"/>
              </a:tabLst>
            </a:pPr>
            <a:r>
              <a:rPr dirty="0" sz="3200" spc="-35">
                <a:solidFill>
                  <a:srgbClr val="006F8B"/>
                </a:solidFill>
                <a:latin typeface="Arial"/>
                <a:cs typeface="Arial"/>
              </a:rPr>
              <a:t>More</a:t>
            </a:r>
            <a:r>
              <a:rPr dirty="0" sz="3200" spc="-9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254">
                <a:solidFill>
                  <a:srgbClr val="006F8B"/>
                </a:solidFill>
                <a:latin typeface="Arial"/>
                <a:cs typeface="Arial"/>
              </a:rPr>
              <a:t>Research</a:t>
            </a:r>
            <a:r>
              <a:rPr dirty="0" sz="3200" spc="-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6F8B"/>
                </a:solidFill>
                <a:latin typeface="Arial"/>
                <a:cs typeface="Arial"/>
              </a:rPr>
              <a:t>Needed</a:t>
            </a:r>
            <a:endParaRPr sz="3200">
              <a:latin typeface="Arial"/>
              <a:cs typeface="Arial"/>
            </a:endParaRPr>
          </a:p>
          <a:p>
            <a:pPr lvl="1" marL="641985" indent="-305435">
              <a:lnSpc>
                <a:spcPct val="100000"/>
              </a:lnSpc>
              <a:spcBef>
                <a:spcPts val="1160"/>
              </a:spcBef>
              <a:buClr>
                <a:srgbClr val="009DD9"/>
              </a:buClr>
              <a:buSzPct val="91666"/>
              <a:buFont typeface="Wingdings 2"/>
              <a:buChar char=""/>
              <a:tabLst>
                <a:tab pos="641985" algn="l"/>
              </a:tabLst>
            </a:pPr>
            <a:r>
              <a:rPr dirty="0" sz="2400">
                <a:latin typeface="Arial"/>
                <a:cs typeface="Arial"/>
              </a:rPr>
              <a:t>Do </a:t>
            </a:r>
            <a:r>
              <a:rPr dirty="0" sz="2400" spc="-100">
                <a:latin typeface="Arial"/>
                <a:cs typeface="Arial"/>
              </a:rPr>
              <a:t>biomarkers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change</a:t>
            </a:r>
            <a:r>
              <a:rPr dirty="0" sz="2400">
                <a:latin typeface="Arial"/>
                <a:cs typeface="Arial"/>
              </a:rPr>
              <a:t> with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intervention?</a:t>
            </a:r>
            <a:endParaRPr sz="2400">
              <a:latin typeface="Arial"/>
              <a:cs typeface="Arial"/>
            </a:endParaRPr>
          </a:p>
          <a:p>
            <a:pPr lvl="1" marL="641985" indent="-305435">
              <a:lnSpc>
                <a:spcPct val="100000"/>
              </a:lnSpc>
              <a:spcBef>
                <a:spcPts val="1200"/>
              </a:spcBef>
              <a:buClr>
                <a:srgbClr val="009DD9"/>
              </a:buClr>
              <a:buSzPct val="91666"/>
              <a:buFont typeface="Wingdings 2"/>
              <a:buChar char=""/>
              <a:tabLst>
                <a:tab pos="641985" algn="l"/>
              </a:tabLst>
            </a:pPr>
            <a:r>
              <a:rPr dirty="0" sz="2400" spc="-105">
                <a:latin typeface="Arial"/>
                <a:cs typeface="Arial"/>
              </a:rPr>
              <a:t>Does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the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change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biomarkers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equate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change</a:t>
            </a:r>
            <a:r>
              <a:rPr dirty="0" sz="2400">
                <a:latin typeface="Arial"/>
                <a:cs typeface="Arial"/>
              </a:rPr>
              <a:t> in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health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outcome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interest?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96835" y="5150637"/>
            <a:ext cx="2089150" cy="1707514"/>
            <a:chOff x="8096835" y="5150637"/>
            <a:chExt cx="2089150" cy="170751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1931" y="5155406"/>
              <a:ext cx="1736271" cy="17025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83854" y="5150637"/>
              <a:ext cx="2002155" cy="1707514"/>
            </a:xfrm>
            <a:custGeom>
              <a:avLst/>
              <a:gdLst/>
              <a:ahLst/>
              <a:cxnLst/>
              <a:rect l="l" t="t" r="r" b="b"/>
              <a:pathLst>
                <a:path w="2002154" h="1707515">
                  <a:moveTo>
                    <a:pt x="2002015" y="1147876"/>
                  </a:moveTo>
                  <a:lnTo>
                    <a:pt x="1741551" y="944587"/>
                  </a:lnTo>
                  <a:lnTo>
                    <a:pt x="1073848" y="423430"/>
                  </a:lnTo>
                  <a:lnTo>
                    <a:pt x="531368" y="0"/>
                  </a:lnTo>
                  <a:lnTo>
                    <a:pt x="201625" y="422465"/>
                  </a:lnTo>
                  <a:lnTo>
                    <a:pt x="201625" y="423430"/>
                  </a:lnTo>
                  <a:lnTo>
                    <a:pt x="200863" y="423430"/>
                  </a:lnTo>
                  <a:lnTo>
                    <a:pt x="0" y="680783"/>
                  </a:lnTo>
                  <a:lnTo>
                    <a:pt x="201625" y="838161"/>
                  </a:lnTo>
                  <a:lnTo>
                    <a:pt x="869327" y="1359331"/>
                  </a:lnTo>
                  <a:lnTo>
                    <a:pt x="1315237" y="1707362"/>
                  </a:lnTo>
                  <a:lnTo>
                    <a:pt x="1565313" y="1707362"/>
                  </a:lnTo>
                  <a:lnTo>
                    <a:pt x="1741551" y="1481569"/>
                  </a:lnTo>
                  <a:lnTo>
                    <a:pt x="1741551" y="1359331"/>
                  </a:lnTo>
                  <a:lnTo>
                    <a:pt x="1836966" y="1359331"/>
                  </a:lnTo>
                  <a:lnTo>
                    <a:pt x="2002015" y="11478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13345" y="5237015"/>
              <a:ext cx="1903095" cy="1529080"/>
            </a:xfrm>
            <a:custGeom>
              <a:avLst/>
              <a:gdLst/>
              <a:ahLst/>
              <a:cxnLst/>
              <a:rect l="l" t="t" r="r" b="b"/>
              <a:pathLst>
                <a:path w="1903095" h="1529079">
                  <a:moveTo>
                    <a:pt x="0" y="254797"/>
                  </a:moveTo>
                  <a:lnTo>
                    <a:pt x="4105" y="208997"/>
                  </a:lnTo>
                  <a:lnTo>
                    <a:pt x="15940" y="165890"/>
                  </a:lnTo>
                  <a:lnTo>
                    <a:pt x="34787" y="126196"/>
                  </a:lnTo>
                  <a:lnTo>
                    <a:pt x="59925" y="90634"/>
                  </a:lnTo>
                  <a:lnTo>
                    <a:pt x="90634" y="59925"/>
                  </a:lnTo>
                  <a:lnTo>
                    <a:pt x="126196" y="34787"/>
                  </a:lnTo>
                  <a:lnTo>
                    <a:pt x="165890" y="15940"/>
                  </a:lnTo>
                  <a:lnTo>
                    <a:pt x="208997" y="4105"/>
                  </a:lnTo>
                  <a:lnTo>
                    <a:pt x="254797" y="0"/>
                  </a:lnTo>
                  <a:lnTo>
                    <a:pt x="1647680" y="0"/>
                  </a:lnTo>
                  <a:lnTo>
                    <a:pt x="1693480" y="4105"/>
                  </a:lnTo>
                  <a:lnTo>
                    <a:pt x="1736587" y="15940"/>
                  </a:lnTo>
                  <a:lnTo>
                    <a:pt x="1776281" y="34787"/>
                  </a:lnTo>
                  <a:lnTo>
                    <a:pt x="1811843" y="59925"/>
                  </a:lnTo>
                  <a:lnTo>
                    <a:pt x="1842553" y="90634"/>
                  </a:lnTo>
                  <a:lnTo>
                    <a:pt x="1867690" y="126196"/>
                  </a:lnTo>
                  <a:lnTo>
                    <a:pt x="1886537" y="165890"/>
                  </a:lnTo>
                  <a:lnTo>
                    <a:pt x="1898373" y="208997"/>
                  </a:lnTo>
                  <a:lnTo>
                    <a:pt x="1902478" y="254797"/>
                  </a:lnTo>
                  <a:lnTo>
                    <a:pt x="1902478" y="1273963"/>
                  </a:lnTo>
                  <a:lnTo>
                    <a:pt x="1898373" y="1319764"/>
                  </a:lnTo>
                  <a:lnTo>
                    <a:pt x="1886537" y="1362871"/>
                  </a:lnTo>
                  <a:lnTo>
                    <a:pt x="1867690" y="1402565"/>
                  </a:lnTo>
                  <a:lnTo>
                    <a:pt x="1842553" y="1438127"/>
                  </a:lnTo>
                  <a:lnTo>
                    <a:pt x="1811843" y="1468836"/>
                  </a:lnTo>
                  <a:lnTo>
                    <a:pt x="1776281" y="1493974"/>
                  </a:lnTo>
                  <a:lnTo>
                    <a:pt x="1736587" y="1512821"/>
                  </a:lnTo>
                  <a:lnTo>
                    <a:pt x="1693480" y="1524656"/>
                  </a:lnTo>
                  <a:lnTo>
                    <a:pt x="1647680" y="1528762"/>
                  </a:lnTo>
                  <a:lnTo>
                    <a:pt x="254797" y="1528762"/>
                  </a:lnTo>
                  <a:lnTo>
                    <a:pt x="208997" y="1524656"/>
                  </a:lnTo>
                  <a:lnTo>
                    <a:pt x="165890" y="1512821"/>
                  </a:lnTo>
                  <a:lnTo>
                    <a:pt x="126196" y="1493974"/>
                  </a:lnTo>
                  <a:lnTo>
                    <a:pt x="90634" y="1468836"/>
                  </a:lnTo>
                  <a:lnTo>
                    <a:pt x="59925" y="1438127"/>
                  </a:lnTo>
                  <a:lnTo>
                    <a:pt x="34787" y="1402565"/>
                  </a:lnTo>
                  <a:lnTo>
                    <a:pt x="15940" y="1362871"/>
                  </a:lnTo>
                  <a:lnTo>
                    <a:pt x="4105" y="1319764"/>
                  </a:lnTo>
                  <a:lnTo>
                    <a:pt x="0" y="1273963"/>
                  </a:lnTo>
                  <a:lnTo>
                    <a:pt x="0" y="254797"/>
                  </a:lnTo>
                  <a:close/>
                </a:path>
              </a:pathLst>
            </a:custGeom>
            <a:ln w="32751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6101537" y="5237015"/>
            <a:ext cx="1903095" cy="1529080"/>
          </a:xfrm>
          <a:custGeom>
            <a:avLst/>
            <a:gdLst/>
            <a:ahLst/>
            <a:cxnLst/>
            <a:rect l="l" t="t" r="r" b="b"/>
            <a:pathLst>
              <a:path w="1903095" h="1529079">
                <a:moveTo>
                  <a:pt x="0" y="254797"/>
                </a:moveTo>
                <a:lnTo>
                  <a:pt x="4105" y="208997"/>
                </a:lnTo>
                <a:lnTo>
                  <a:pt x="15940" y="165890"/>
                </a:lnTo>
                <a:lnTo>
                  <a:pt x="34787" y="126196"/>
                </a:lnTo>
                <a:lnTo>
                  <a:pt x="59925" y="90634"/>
                </a:lnTo>
                <a:lnTo>
                  <a:pt x="90634" y="59925"/>
                </a:lnTo>
                <a:lnTo>
                  <a:pt x="126196" y="34787"/>
                </a:lnTo>
                <a:lnTo>
                  <a:pt x="165890" y="15940"/>
                </a:lnTo>
                <a:lnTo>
                  <a:pt x="208997" y="4105"/>
                </a:lnTo>
                <a:lnTo>
                  <a:pt x="254797" y="0"/>
                </a:lnTo>
                <a:lnTo>
                  <a:pt x="1647680" y="0"/>
                </a:lnTo>
                <a:lnTo>
                  <a:pt x="1693480" y="4105"/>
                </a:lnTo>
                <a:lnTo>
                  <a:pt x="1736587" y="15940"/>
                </a:lnTo>
                <a:lnTo>
                  <a:pt x="1776281" y="34787"/>
                </a:lnTo>
                <a:lnTo>
                  <a:pt x="1811843" y="59925"/>
                </a:lnTo>
                <a:lnTo>
                  <a:pt x="1842553" y="90634"/>
                </a:lnTo>
                <a:lnTo>
                  <a:pt x="1867690" y="126196"/>
                </a:lnTo>
                <a:lnTo>
                  <a:pt x="1886537" y="165890"/>
                </a:lnTo>
                <a:lnTo>
                  <a:pt x="1898373" y="208997"/>
                </a:lnTo>
                <a:lnTo>
                  <a:pt x="1902478" y="254797"/>
                </a:lnTo>
                <a:lnTo>
                  <a:pt x="1902478" y="1273963"/>
                </a:lnTo>
                <a:lnTo>
                  <a:pt x="1898373" y="1319764"/>
                </a:lnTo>
                <a:lnTo>
                  <a:pt x="1886537" y="1362871"/>
                </a:lnTo>
                <a:lnTo>
                  <a:pt x="1867690" y="1402565"/>
                </a:lnTo>
                <a:lnTo>
                  <a:pt x="1842553" y="1438127"/>
                </a:lnTo>
                <a:lnTo>
                  <a:pt x="1811843" y="1468836"/>
                </a:lnTo>
                <a:lnTo>
                  <a:pt x="1776281" y="1493974"/>
                </a:lnTo>
                <a:lnTo>
                  <a:pt x="1736587" y="1512821"/>
                </a:lnTo>
                <a:lnTo>
                  <a:pt x="1693480" y="1524656"/>
                </a:lnTo>
                <a:lnTo>
                  <a:pt x="1647680" y="1528762"/>
                </a:lnTo>
                <a:lnTo>
                  <a:pt x="254797" y="1528762"/>
                </a:lnTo>
                <a:lnTo>
                  <a:pt x="208997" y="1524656"/>
                </a:lnTo>
                <a:lnTo>
                  <a:pt x="165890" y="1512821"/>
                </a:lnTo>
                <a:lnTo>
                  <a:pt x="126196" y="1493974"/>
                </a:lnTo>
                <a:lnTo>
                  <a:pt x="90634" y="1468836"/>
                </a:lnTo>
                <a:lnTo>
                  <a:pt x="59925" y="1438127"/>
                </a:lnTo>
                <a:lnTo>
                  <a:pt x="34787" y="1402565"/>
                </a:lnTo>
                <a:lnTo>
                  <a:pt x="15940" y="1362871"/>
                </a:lnTo>
                <a:lnTo>
                  <a:pt x="4105" y="1319764"/>
                </a:lnTo>
                <a:lnTo>
                  <a:pt x="0" y="1273963"/>
                </a:lnTo>
                <a:lnTo>
                  <a:pt x="0" y="254797"/>
                </a:lnTo>
                <a:close/>
              </a:path>
            </a:pathLst>
          </a:custGeom>
          <a:ln w="32751">
            <a:solidFill>
              <a:srgbClr val="009D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09531" y="5304028"/>
            <a:ext cx="12877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0" marR="5080" indent="-22225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Neuro-hormonal</a:t>
            </a:r>
            <a:r>
              <a:rPr dirty="0" sz="1000" spc="11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and </a:t>
            </a:r>
            <a:r>
              <a:rPr dirty="0" sz="1000" spc="-10" b="1">
                <a:latin typeface="Arial"/>
                <a:cs typeface="Arial"/>
              </a:rPr>
              <a:t>Inflammatory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5530" y="6523228"/>
            <a:ext cx="7956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Allostatic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Load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8375" y="5304028"/>
            <a:ext cx="4921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Genetic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6687" y="6218428"/>
            <a:ext cx="6502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GxE </a:t>
            </a:r>
            <a:r>
              <a:rPr dirty="0" sz="1000" spc="-10">
                <a:latin typeface="Arial"/>
                <a:cs typeface="Arial"/>
              </a:rPr>
              <a:t>Epigenetic </a:t>
            </a:r>
            <a:r>
              <a:rPr dirty="0" sz="1000" spc="-35">
                <a:latin typeface="Arial"/>
                <a:cs typeface="Arial"/>
              </a:rPr>
              <a:t>Microbiome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3025" y="5683300"/>
            <a:ext cx="1065631" cy="81356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021724" y="5570804"/>
            <a:ext cx="2170430" cy="882650"/>
            <a:chOff x="10021724" y="5570804"/>
            <a:chExt cx="2170430" cy="8826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1724" y="5651546"/>
              <a:ext cx="2140224" cy="8014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166425" y="5570804"/>
              <a:ext cx="2025650" cy="246379"/>
            </a:xfrm>
            <a:custGeom>
              <a:avLst/>
              <a:gdLst/>
              <a:ahLst/>
              <a:cxnLst/>
              <a:rect l="l" t="t" r="r" b="b"/>
              <a:pathLst>
                <a:path w="2025650" h="246379">
                  <a:moveTo>
                    <a:pt x="2025573" y="0"/>
                  </a:moveTo>
                  <a:lnTo>
                    <a:pt x="0" y="0"/>
                  </a:lnTo>
                  <a:lnTo>
                    <a:pt x="0" y="246214"/>
                  </a:lnTo>
                  <a:lnTo>
                    <a:pt x="2025573" y="246214"/>
                  </a:lnTo>
                  <a:lnTo>
                    <a:pt x="20255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0245161" y="5602732"/>
            <a:ext cx="16967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latin typeface="Arial"/>
                <a:cs typeface="Arial"/>
              </a:rPr>
              <a:t>Poverty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Shrinks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Brain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Networks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42153" y="5237015"/>
            <a:ext cx="1902460" cy="1529080"/>
          </a:xfrm>
          <a:custGeom>
            <a:avLst/>
            <a:gdLst/>
            <a:ahLst/>
            <a:cxnLst/>
            <a:rect l="l" t="t" r="r" b="b"/>
            <a:pathLst>
              <a:path w="1902459" h="1529079">
                <a:moveTo>
                  <a:pt x="0" y="254793"/>
                </a:moveTo>
                <a:lnTo>
                  <a:pt x="4105" y="208993"/>
                </a:lnTo>
                <a:lnTo>
                  <a:pt x="15940" y="165887"/>
                </a:lnTo>
                <a:lnTo>
                  <a:pt x="34786" y="126194"/>
                </a:lnTo>
                <a:lnTo>
                  <a:pt x="59924" y="90633"/>
                </a:lnTo>
                <a:lnTo>
                  <a:pt x="90633" y="59924"/>
                </a:lnTo>
                <a:lnTo>
                  <a:pt x="126194" y="34786"/>
                </a:lnTo>
                <a:lnTo>
                  <a:pt x="165887" y="15940"/>
                </a:lnTo>
                <a:lnTo>
                  <a:pt x="208993" y="4105"/>
                </a:lnTo>
                <a:lnTo>
                  <a:pt x="254793" y="0"/>
                </a:lnTo>
                <a:lnTo>
                  <a:pt x="1647652" y="0"/>
                </a:lnTo>
                <a:lnTo>
                  <a:pt x="1693451" y="4105"/>
                </a:lnTo>
                <a:lnTo>
                  <a:pt x="1736557" y="15940"/>
                </a:lnTo>
                <a:lnTo>
                  <a:pt x="1776251" y="34786"/>
                </a:lnTo>
                <a:lnTo>
                  <a:pt x="1811812" y="59924"/>
                </a:lnTo>
                <a:lnTo>
                  <a:pt x="1842521" y="90633"/>
                </a:lnTo>
                <a:lnTo>
                  <a:pt x="1867658" y="126194"/>
                </a:lnTo>
                <a:lnTo>
                  <a:pt x="1886504" y="165887"/>
                </a:lnTo>
                <a:lnTo>
                  <a:pt x="1898340" y="208993"/>
                </a:lnTo>
                <a:lnTo>
                  <a:pt x="1902445" y="254793"/>
                </a:lnTo>
                <a:lnTo>
                  <a:pt x="1902445" y="1273941"/>
                </a:lnTo>
                <a:lnTo>
                  <a:pt x="1898340" y="1319741"/>
                </a:lnTo>
                <a:lnTo>
                  <a:pt x="1886504" y="1362847"/>
                </a:lnTo>
                <a:lnTo>
                  <a:pt x="1867658" y="1402540"/>
                </a:lnTo>
                <a:lnTo>
                  <a:pt x="1842521" y="1438101"/>
                </a:lnTo>
                <a:lnTo>
                  <a:pt x="1811812" y="1468810"/>
                </a:lnTo>
                <a:lnTo>
                  <a:pt x="1776251" y="1493948"/>
                </a:lnTo>
                <a:lnTo>
                  <a:pt x="1736557" y="1512794"/>
                </a:lnTo>
                <a:lnTo>
                  <a:pt x="1693451" y="1524629"/>
                </a:lnTo>
                <a:lnTo>
                  <a:pt x="1647652" y="1528735"/>
                </a:lnTo>
                <a:lnTo>
                  <a:pt x="254793" y="1528735"/>
                </a:lnTo>
                <a:lnTo>
                  <a:pt x="208993" y="1524629"/>
                </a:lnTo>
                <a:lnTo>
                  <a:pt x="165887" y="1512794"/>
                </a:lnTo>
                <a:lnTo>
                  <a:pt x="126194" y="1493948"/>
                </a:lnTo>
                <a:lnTo>
                  <a:pt x="90633" y="1468810"/>
                </a:lnTo>
                <a:lnTo>
                  <a:pt x="59924" y="1438101"/>
                </a:lnTo>
                <a:lnTo>
                  <a:pt x="34786" y="1402540"/>
                </a:lnTo>
                <a:lnTo>
                  <a:pt x="15940" y="1362847"/>
                </a:lnTo>
                <a:lnTo>
                  <a:pt x="4105" y="1319741"/>
                </a:lnTo>
                <a:lnTo>
                  <a:pt x="0" y="1273941"/>
                </a:lnTo>
                <a:lnTo>
                  <a:pt x="0" y="254793"/>
                </a:lnTo>
                <a:close/>
              </a:path>
            </a:pathLst>
          </a:custGeom>
          <a:ln w="32751">
            <a:solidFill>
              <a:srgbClr val="009D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623165" y="5380228"/>
            <a:ext cx="9410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Neuroplasticity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0283" y="614400"/>
            <a:ext cx="11309350" cy="1189355"/>
          </a:xfrm>
          <a:prstGeom prst="rect"/>
          <a:solidFill>
            <a:srgbClr val="033C71"/>
          </a:solidFill>
        </p:spPr>
        <p:txBody>
          <a:bodyPr wrap="square" lIns="0" tIns="2057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20"/>
              </a:spcBef>
            </a:pPr>
          </a:p>
          <a:p>
            <a:pPr marL="231775">
              <a:lnSpc>
                <a:spcPct val="100000"/>
              </a:lnSpc>
            </a:pPr>
            <a:r>
              <a:rPr dirty="0" spc="-220">
                <a:solidFill>
                  <a:srgbClr val="FFFFFF"/>
                </a:solidFill>
              </a:rPr>
              <a:t>TAKE</a:t>
            </a:r>
            <a:r>
              <a:rPr dirty="0" spc="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HOME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180" y="1717547"/>
            <a:ext cx="10647680" cy="369951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3200" spc="-210">
                <a:solidFill>
                  <a:srgbClr val="006F8B"/>
                </a:solidFill>
                <a:latin typeface="Arial"/>
                <a:cs typeface="Arial"/>
              </a:rPr>
              <a:t>Lasting</a:t>
            </a:r>
            <a:r>
              <a:rPr dirty="0" sz="3200" spc="2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6F8B"/>
                </a:solidFill>
                <a:latin typeface="Arial"/>
                <a:cs typeface="Arial"/>
              </a:rPr>
              <a:t>thought:</a:t>
            </a:r>
            <a:endParaRPr sz="3200">
              <a:latin typeface="Arial"/>
              <a:cs typeface="Arial"/>
            </a:endParaRPr>
          </a:p>
          <a:p>
            <a:pPr marL="318135" marR="203835" indent="-318135">
              <a:lnSpc>
                <a:spcPts val="3500"/>
              </a:lnSpc>
              <a:spcBef>
                <a:spcPts val="1360"/>
              </a:spcBef>
              <a:buClr>
                <a:srgbClr val="009DD9"/>
              </a:buClr>
              <a:buSzPct val="84375"/>
              <a:buFont typeface="Wingdings 2"/>
              <a:buChar char=""/>
              <a:tabLst>
                <a:tab pos="318135" algn="l"/>
              </a:tabLst>
            </a:pPr>
            <a:r>
              <a:rPr dirty="0" sz="3200" spc="-229">
                <a:solidFill>
                  <a:srgbClr val="006F8B"/>
                </a:solidFill>
                <a:latin typeface="Arial"/>
                <a:cs typeface="Arial"/>
              </a:rPr>
              <a:t>Can</a:t>
            </a:r>
            <a:r>
              <a:rPr dirty="0" sz="3200" spc="-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25">
                <a:solidFill>
                  <a:srgbClr val="006F8B"/>
                </a:solidFill>
                <a:latin typeface="Arial"/>
                <a:cs typeface="Arial"/>
              </a:rPr>
              <a:t>biomarkers</a:t>
            </a:r>
            <a:r>
              <a:rPr dirty="0" sz="3200" spc="-10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204">
                <a:solidFill>
                  <a:srgbClr val="006F8B"/>
                </a:solidFill>
                <a:latin typeface="Arial"/>
                <a:cs typeface="Arial"/>
              </a:rPr>
              <a:t>be</a:t>
            </a:r>
            <a:r>
              <a:rPr dirty="0" sz="3200" spc="-1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245">
                <a:solidFill>
                  <a:srgbClr val="006F8B"/>
                </a:solidFill>
                <a:latin typeface="Arial"/>
                <a:cs typeface="Arial"/>
              </a:rPr>
              <a:t>used</a:t>
            </a:r>
            <a:r>
              <a:rPr dirty="0" sz="320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75">
                <a:solidFill>
                  <a:srgbClr val="006F8B"/>
                </a:solidFill>
                <a:latin typeface="Arial"/>
                <a:cs typeface="Arial"/>
              </a:rPr>
              <a:t>to</a:t>
            </a:r>
            <a:r>
              <a:rPr dirty="0" sz="3200" spc="-13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85">
                <a:solidFill>
                  <a:srgbClr val="006F8B"/>
                </a:solidFill>
                <a:latin typeface="Arial"/>
                <a:cs typeface="Arial"/>
              </a:rPr>
              <a:t>identify</a:t>
            </a:r>
            <a:r>
              <a:rPr dirty="0" sz="3200" spc="-5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60">
                <a:solidFill>
                  <a:srgbClr val="006F8B"/>
                </a:solidFill>
                <a:latin typeface="Arial"/>
                <a:cs typeface="Arial"/>
              </a:rPr>
              <a:t>individuals</a:t>
            </a:r>
            <a:r>
              <a:rPr dirty="0" sz="3200" spc="-4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006F8B"/>
                </a:solidFill>
                <a:latin typeface="Arial"/>
                <a:cs typeface="Arial"/>
              </a:rPr>
              <a:t>at</a:t>
            </a:r>
            <a:r>
              <a:rPr dirty="0" sz="3200" spc="-5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95">
                <a:solidFill>
                  <a:srgbClr val="006F8B"/>
                </a:solidFill>
                <a:latin typeface="Arial"/>
                <a:cs typeface="Arial"/>
              </a:rPr>
              <a:t>high</a:t>
            </a:r>
            <a:r>
              <a:rPr dirty="0" sz="3200" spc="-2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006F8B"/>
                </a:solidFill>
                <a:latin typeface="Arial"/>
                <a:cs typeface="Arial"/>
              </a:rPr>
              <a:t>risk</a:t>
            </a:r>
            <a:r>
              <a:rPr dirty="0" sz="3200" spc="-4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006F8B"/>
                </a:solidFill>
                <a:latin typeface="Arial"/>
                <a:cs typeface="Arial"/>
              </a:rPr>
              <a:t>for </a:t>
            </a:r>
            <a:r>
              <a:rPr dirty="0" sz="3200">
                <a:solidFill>
                  <a:srgbClr val="006F8B"/>
                </a:solidFill>
                <a:latin typeface="Arial"/>
                <a:cs typeface="Arial"/>
              </a:rPr>
              <a:t>poor</a:t>
            </a:r>
            <a:r>
              <a:rPr dirty="0" sz="3200" spc="-5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90">
                <a:solidFill>
                  <a:srgbClr val="006F8B"/>
                </a:solidFill>
                <a:latin typeface="Arial"/>
                <a:cs typeface="Arial"/>
              </a:rPr>
              <a:t>outcomes?</a:t>
            </a:r>
            <a:endParaRPr sz="3200">
              <a:latin typeface="Arial"/>
              <a:cs typeface="Arial"/>
            </a:endParaRPr>
          </a:p>
          <a:p>
            <a:pPr marL="318135" marR="5080" indent="-318135">
              <a:lnSpc>
                <a:spcPts val="3479"/>
              </a:lnSpc>
              <a:spcBef>
                <a:spcPts val="1320"/>
              </a:spcBef>
              <a:buClr>
                <a:srgbClr val="009DD9"/>
              </a:buClr>
              <a:buSzPct val="84375"/>
              <a:buFont typeface="Wingdings 2"/>
              <a:buChar char=""/>
              <a:tabLst>
                <a:tab pos="318135" algn="l"/>
              </a:tabLst>
            </a:pPr>
            <a:r>
              <a:rPr dirty="0" sz="3200">
                <a:solidFill>
                  <a:srgbClr val="006F8B"/>
                </a:solidFill>
                <a:latin typeface="Arial"/>
                <a:cs typeface="Arial"/>
              </a:rPr>
              <a:t>If</a:t>
            </a:r>
            <a:r>
              <a:rPr dirty="0" sz="3200" spc="-22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80">
                <a:solidFill>
                  <a:srgbClr val="006F8B"/>
                </a:solidFill>
                <a:latin typeface="Arial"/>
                <a:cs typeface="Arial"/>
              </a:rPr>
              <a:t>elevated</a:t>
            </a:r>
            <a:r>
              <a:rPr dirty="0" sz="3200" spc="-4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006F8B"/>
                </a:solidFill>
                <a:latin typeface="Arial"/>
                <a:cs typeface="Arial"/>
              </a:rPr>
              <a:t>at</a:t>
            </a:r>
            <a:r>
              <a:rPr dirty="0" sz="3200" spc="-9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210">
                <a:solidFill>
                  <a:srgbClr val="006F8B"/>
                </a:solidFill>
                <a:latin typeface="Arial"/>
                <a:cs typeface="Arial"/>
              </a:rPr>
              <a:t>baseline,</a:t>
            </a:r>
            <a:r>
              <a:rPr dirty="0" sz="3200" spc="-32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65">
                <a:solidFill>
                  <a:srgbClr val="006F8B"/>
                </a:solidFill>
                <a:latin typeface="Arial"/>
                <a:cs typeface="Arial"/>
              </a:rPr>
              <a:t>would</a:t>
            </a:r>
            <a:r>
              <a:rPr dirty="0" sz="3200" spc="-8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65">
                <a:solidFill>
                  <a:srgbClr val="006F8B"/>
                </a:solidFill>
                <a:latin typeface="Arial"/>
                <a:cs typeface="Arial"/>
              </a:rPr>
              <a:t>these</a:t>
            </a:r>
            <a:r>
              <a:rPr dirty="0" sz="3200" spc="-5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60">
                <a:solidFill>
                  <a:srgbClr val="006F8B"/>
                </a:solidFill>
                <a:latin typeface="Arial"/>
                <a:cs typeface="Arial"/>
              </a:rPr>
              <a:t>individuals</a:t>
            </a:r>
            <a:r>
              <a:rPr dirty="0" sz="3200" spc="-6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100">
                <a:solidFill>
                  <a:srgbClr val="006F8B"/>
                </a:solidFill>
                <a:latin typeface="Arial"/>
                <a:cs typeface="Arial"/>
              </a:rPr>
              <a:t>benefit</a:t>
            </a:r>
            <a:r>
              <a:rPr dirty="0" sz="3200" spc="-8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006F8B"/>
                </a:solidFill>
                <a:latin typeface="Arial"/>
                <a:cs typeface="Arial"/>
              </a:rPr>
              <a:t>the</a:t>
            </a:r>
            <a:r>
              <a:rPr dirty="0" sz="3200" spc="-80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006F8B"/>
                </a:solidFill>
                <a:latin typeface="Arial"/>
                <a:cs typeface="Arial"/>
              </a:rPr>
              <a:t>most </a:t>
            </a:r>
            <a:r>
              <a:rPr dirty="0" sz="3200">
                <a:solidFill>
                  <a:srgbClr val="006F8B"/>
                </a:solidFill>
                <a:latin typeface="Arial"/>
                <a:cs typeface="Arial"/>
              </a:rPr>
              <a:t>from</a:t>
            </a:r>
            <a:r>
              <a:rPr dirty="0" sz="3200" spc="-215">
                <a:solidFill>
                  <a:srgbClr val="006F8B"/>
                </a:solidFill>
                <a:latin typeface="Arial"/>
                <a:cs typeface="Arial"/>
              </a:rPr>
              <a:t> </a:t>
            </a:r>
            <a:r>
              <a:rPr dirty="0" sz="3200" spc="-40">
                <a:solidFill>
                  <a:srgbClr val="006F8B"/>
                </a:solidFill>
                <a:latin typeface="Arial"/>
                <a:cs typeface="Arial"/>
              </a:rPr>
              <a:t>intervention?</a:t>
            </a:r>
            <a:endParaRPr sz="3200">
              <a:latin typeface="Arial"/>
              <a:cs typeface="Arial"/>
            </a:endParaRPr>
          </a:p>
          <a:p>
            <a:pPr lvl="1" marL="911225" indent="-269240">
              <a:lnSpc>
                <a:spcPct val="100000"/>
              </a:lnSpc>
              <a:spcBef>
                <a:spcPts val="815"/>
              </a:spcBef>
              <a:buClr>
                <a:srgbClr val="009DD9"/>
              </a:buClr>
              <a:buSzPct val="91666"/>
              <a:buFont typeface="Wingdings 2"/>
              <a:buChar char=""/>
              <a:tabLst>
                <a:tab pos="911225" algn="l"/>
              </a:tabLst>
            </a:pPr>
            <a:r>
              <a:rPr dirty="0" sz="2400" spc="-65">
                <a:latin typeface="Arial"/>
                <a:cs typeface="Arial"/>
              </a:rPr>
              <a:t>Help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allocating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resources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low-</a:t>
            </a:r>
            <a:r>
              <a:rPr dirty="0" sz="2400" spc="-100">
                <a:latin typeface="Arial"/>
                <a:cs typeface="Arial"/>
              </a:rPr>
              <a:t>resource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settings</a:t>
            </a:r>
            <a:endParaRPr sz="2400">
              <a:latin typeface="Arial"/>
              <a:cs typeface="Arial"/>
            </a:endParaRPr>
          </a:p>
          <a:p>
            <a:pPr lvl="1" marL="911225" indent="-269240">
              <a:lnSpc>
                <a:spcPct val="100000"/>
              </a:lnSpc>
              <a:spcBef>
                <a:spcPts val="910"/>
              </a:spcBef>
              <a:buClr>
                <a:srgbClr val="009DD9"/>
              </a:buClr>
              <a:buSzPct val="91666"/>
              <a:buFont typeface="Wingdings 2"/>
              <a:buChar char=""/>
              <a:tabLst>
                <a:tab pos="911225" algn="l"/>
              </a:tabLst>
            </a:pPr>
            <a:r>
              <a:rPr dirty="0" sz="2400" spc="-65">
                <a:latin typeface="Arial"/>
                <a:cs typeface="Arial"/>
              </a:rPr>
              <a:t>Help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reduce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negative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studies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1537" y="5237015"/>
            <a:ext cx="1903095" cy="1529080"/>
          </a:xfrm>
          <a:custGeom>
            <a:avLst/>
            <a:gdLst/>
            <a:ahLst/>
            <a:cxnLst/>
            <a:rect l="l" t="t" r="r" b="b"/>
            <a:pathLst>
              <a:path w="1903095" h="1529079">
                <a:moveTo>
                  <a:pt x="0" y="254797"/>
                </a:moveTo>
                <a:lnTo>
                  <a:pt x="4105" y="208997"/>
                </a:lnTo>
                <a:lnTo>
                  <a:pt x="15940" y="165890"/>
                </a:lnTo>
                <a:lnTo>
                  <a:pt x="34787" y="126196"/>
                </a:lnTo>
                <a:lnTo>
                  <a:pt x="59925" y="90634"/>
                </a:lnTo>
                <a:lnTo>
                  <a:pt x="90634" y="59925"/>
                </a:lnTo>
                <a:lnTo>
                  <a:pt x="126196" y="34787"/>
                </a:lnTo>
                <a:lnTo>
                  <a:pt x="165890" y="15940"/>
                </a:lnTo>
                <a:lnTo>
                  <a:pt x="208997" y="4105"/>
                </a:lnTo>
                <a:lnTo>
                  <a:pt x="254797" y="0"/>
                </a:lnTo>
                <a:lnTo>
                  <a:pt x="1647680" y="0"/>
                </a:lnTo>
                <a:lnTo>
                  <a:pt x="1693480" y="4105"/>
                </a:lnTo>
                <a:lnTo>
                  <a:pt x="1736587" y="15940"/>
                </a:lnTo>
                <a:lnTo>
                  <a:pt x="1776281" y="34787"/>
                </a:lnTo>
                <a:lnTo>
                  <a:pt x="1811843" y="59925"/>
                </a:lnTo>
                <a:lnTo>
                  <a:pt x="1842553" y="90634"/>
                </a:lnTo>
                <a:lnTo>
                  <a:pt x="1867690" y="126196"/>
                </a:lnTo>
                <a:lnTo>
                  <a:pt x="1886537" y="165890"/>
                </a:lnTo>
                <a:lnTo>
                  <a:pt x="1898373" y="208997"/>
                </a:lnTo>
                <a:lnTo>
                  <a:pt x="1902478" y="254797"/>
                </a:lnTo>
                <a:lnTo>
                  <a:pt x="1902478" y="1273963"/>
                </a:lnTo>
                <a:lnTo>
                  <a:pt x="1898373" y="1319764"/>
                </a:lnTo>
                <a:lnTo>
                  <a:pt x="1886537" y="1362871"/>
                </a:lnTo>
                <a:lnTo>
                  <a:pt x="1867690" y="1402565"/>
                </a:lnTo>
                <a:lnTo>
                  <a:pt x="1842553" y="1438127"/>
                </a:lnTo>
                <a:lnTo>
                  <a:pt x="1811843" y="1468836"/>
                </a:lnTo>
                <a:lnTo>
                  <a:pt x="1776281" y="1493974"/>
                </a:lnTo>
                <a:lnTo>
                  <a:pt x="1736587" y="1512821"/>
                </a:lnTo>
                <a:lnTo>
                  <a:pt x="1693480" y="1524656"/>
                </a:lnTo>
                <a:lnTo>
                  <a:pt x="1647680" y="1528762"/>
                </a:lnTo>
                <a:lnTo>
                  <a:pt x="254797" y="1528762"/>
                </a:lnTo>
                <a:lnTo>
                  <a:pt x="208997" y="1524656"/>
                </a:lnTo>
                <a:lnTo>
                  <a:pt x="165890" y="1512821"/>
                </a:lnTo>
                <a:lnTo>
                  <a:pt x="126196" y="1493974"/>
                </a:lnTo>
                <a:lnTo>
                  <a:pt x="90634" y="1468836"/>
                </a:lnTo>
                <a:lnTo>
                  <a:pt x="59925" y="1438127"/>
                </a:lnTo>
                <a:lnTo>
                  <a:pt x="34787" y="1402565"/>
                </a:lnTo>
                <a:lnTo>
                  <a:pt x="15940" y="1362871"/>
                </a:lnTo>
                <a:lnTo>
                  <a:pt x="4105" y="1319764"/>
                </a:lnTo>
                <a:lnTo>
                  <a:pt x="0" y="1273963"/>
                </a:lnTo>
                <a:lnTo>
                  <a:pt x="0" y="254797"/>
                </a:lnTo>
                <a:close/>
              </a:path>
            </a:pathLst>
          </a:custGeom>
          <a:ln w="32751">
            <a:solidFill>
              <a:srgbClr val="009D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096835" y="5150637"/>
            <a:ext cx="2089150" cy="1707514"/>
            <a:chOff x="8096835" y="5150637"/>
            <a:chExt cx="2089150" cy="170751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1931" y="5155406"/>
              <a:ext cx="1736271" cy="17025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83854" y="5150637"/>
              <a:ext cx="2002155" cy="1707514"/>
            </a:xfrm>
            <a:custGeom>
              <a:avLst/>
              <a:gdLst/>
              <a:ahLst/>
              <a:cxnLst/>
              <a:rect l="l" t="t" r="r" b="b"/>
              <a:pathLst>
                <a:path w="2002154" h="1707515">
                  <a:moveTo>
                    <a:pt x="2002015" y="1147876"/>
                  </a:moveTo>
                  <a:lnTo>
                    <a:pt x="1741551" y="944587"/>
                  </a:lnTo>
                  <a:lnTo>
                    <a:pt x="1073848" y="423430"/>
                  </a:lnTo>
                  <a:lnTo>
                    <a:pt x="531368" y="0"/>
                  </a:lnTo>
                  <a:lnTo>
                    <a:pt x="201625" y="422465"/>
                  </a:lnTo>
                  <a:lnTo>
                    <a:pt x="201625" y="423430"/>
                  </a:lnTo>
                  <a:lnTo>
                    <a:pt x="200863" y="423430"/>
                  </a:lnTo>
                  <a:lnTo>
                    <a:pt x="0" y="680783"/>
                  </a:lnTo>
                  <a:lnTo>
                    <a:pt x="201625" y="838161"/>
                  </a:lnTo>
                  <a:lnTo>
                    <a:pt x="869327" y="1359331"/>
                  </a:lnTo>
                  <a:lnTo>
                    <a:pt x="1315237" y="1707362"/>
                  </a:lnTo>
                  <a:lnTo>
                    <a:pt x="1565313" y="1707362"/>
                  </a:lnTo>
                  <a:lnTo>
                    <a:pt x="1741551" y="1481569"/>
                  </a:lnTo>
                  <a:lnTo>
                    <a:pt x="1741551" y="1359331"/>
                  </a:lnTo>
                  <a:lnTo>
                    <a:pt x="1836966" y="1359331"/>
                  </a:lnTo>
                  <a:lnTo>
                    <a:pt x="2002015" y="11478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113345" y="5237015"/>
              <a:ext cx="1903095" cy="1529080"/>
            </a:xfrm>
            <a:custGeom>
              <a:avLst/>
              <a:gdLst/>
              <a:ahLst/>
              <a:cxnLst/>
              <a:rect l="l" t="t" r="r" b="b"/>
              <a:pathLst>
                <a:path w="1903095" h="1529079">
                  <a:moveTo>
                    <a:pt x="0" y="254797"/>
                  </a:moveTo>
                  <a:lnTo>
                    <a:pt x="4105" y="208997"/>
                  </a:lnTo>
                  <a:lnTo>
                    <a:pt x="15940" y="165890"/>
                  </a:lnTo>
                  <a:lnTo>
                    <a:pt x="34787" y="126196"/>
                  </a:lnTo>
                  <a:lnTo>
                    <a:pt x="59925" y="90634"/>
                  </a:lnTo>
                  <a:lnTo>
                    <a:pt x="90634" y="59925"/>
                  </a:lnTo>
                  <a:lnTo>
                    <a:pt x="126196" y="34787"/>
                  </a:lnTo>
                  <a:lnTo>
                    <a:pt x="165890" y="15940"/>
                  </a:lnTo>
                  <a:lnTo>
                    <a:pt x="208997" y="4105"/>
                  </a:lnTo>
                  <a:lnTo>
                    <a:pt x="254797" y="0"/>
                  </a:lnTo>
                  <a:lnTo>
                    <a:pt x="1647680" y="0"/>
                  </a:lnTo>
                  <a:lnTo>
                    <a:pt x="1693480" y="4105"/>
                  </a:lnTo>
                  <a:lnTo>
                    <a:pt x="1736587" y="15940"/>
                  </a:lnTo>
                  <a:lnTo>
                    <a:pt x="1776281" y="34787"/>
                  </a:lnTo>
                  <a:lnTo>
                    <a:pt x="1811843" y="59925"/>
                  </a:lnTo>
                  <a:lnTo>
                    <a:pt x="1842553" y="90634"/>
                  </a:lnTo>
                  <a:lnTo>
                    <a:pt x="1867690" y="126196"/>
                  </a:lnTo>
                  <a:lnTo>
                    <a:pt x="1886537" y="165890"/>
                  </a:lnTo>
                  <a:lnTo>
                    <a:pt x="1898373" y="208997"/>
                  </a:lnTo>
                  <a:lnTo>
                    <a:pt x="1902478" y="254797"/>
                  </a:lnTo>
                  <a:lnTo>
                    <a:pt x="1902478" y="1273963"/>
                  </a:lnTo>
                  <a:lnTo>
                    <a:pt x="1898373" y="1319764"/>
                  </a:lnTo>
                  <a:lnTo>
                    <a:pt x="1886537" y="1362871"/>
                  </a:lnTo>
                  <a:lnTo>
                    <a:pt x="1867690" y="1402565"/>
                  </a:lnTo>
                  <a:lnTo>
                    <a:pt x="1842553" y="1438127"/>
                  </a:lnTo>
                  <a:lnTo>
                    <a:pt x="1811843" y="1468836"/>
                  </a:lnTo>
                  <a:lnTo>
                    <a:pt x="1776281" y="1493974"/>
                  </a:lnTo>
                  <a:lnTo>
                    <a:pt x="1736587" y="1512821"/>
                  </a:lnTo>
                  <a:lnTo>
                    <a:pt x="1693480" y="1524656"/>
                  </a:lnTo>
                  <a:lnTo>
                    <a:pt x="1647680" y="1528762"/>
                  </a:lnTo>
                  <a:lnTo>
                    <a:pt x="254797" y="1528762"/>
                  </a:lnTo>
                  <a:lnTo>
                    <a:pt x="208997" y="1524656"/>
                  </a:lnTo>
                  <a:lnTo>
                    <a:pt x="165890" y="1512821"/>
                  </a:lnTo>
                  <a:lnTo>
                    <a:pt x="126196" y="1493974"/>
                  </a:lnTo>
                  <a:lnTo>
                    <a:pt x="90634" y="1468836"/>
                  </a:lnTo>
                  <a:lnTo>
                    <a:pt x="59925" y="1438127"/>
                  </a:lnTo>
                  <a:lnTo>
                    <a:pt x="34787" y="1402565"/>
                  </a:lnTo>
                  <a:lnTo>
                    <a:pt x="15940" y="1362871"/>
                  </a:lnTo>
                  <a:lnTo>
                    <a:pt x="4105" y="1319764"/>
                  </a:lnTo>
                  <a:lnTo>
                    <a:pt x="0" y="1273963"/>
                  </a:lnTo>
                  <a:lnTo>
                    <a:pt x="0" y="254797"/>
                  </a:lnTo>
                  <a:close/>
                </a:path>
              </a:pathLst>
            </a:custGeom>
            <a:ln w="32751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409531" y="5304028"/>
            <a:ext cx="12877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0" marR="5080" indent="-22225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Neuro-hormonal</a:t>
            </a:r>
            <a:r>
              <a:rPr dirty="0" sz="1000" spc="11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and </a:t>
            </a:r>
            <a:r>
              <a:rPr dirty="0" sz="1000" spc="-10" b="1">
                <a:latin typeface="Arial"/>
                <a:cs typeface="Arial"/>
              </a:rPr>
              <a:t>Inflammatory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5530" y="6523228"/>
            <a:ext cx="7956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Allostatic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Load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8375" y="5304028"/>
            <a:ext cx="4921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Genetic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6687" y="6218428"/>
            <a:ext cx="6502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GxE </a:t>
            </a:r>
            <a:r>
              <a:rPr dirty="0" sz="1000" spc="-10">
                <a:latin typeface="Arial"/>
                <a:cs typeface="Arial"/>
              </a:rPr>
              <a:t>Epigenetic </a:t>
            </a:r>
            <a:r>
              <a:rPr dirty="0" sz="1000" spc="-35">
                <a:latin typeface="Arial"/>
                <a:cs typeface="Arial"/>
              </a:rPr>
              <a:t>Microbiome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3025" y="5683300"/>
            <a:ext cx="1065631" cy="81356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021724" y="5570804"/>
            <a:ext cx="2170430" cy="882650"/>
            <a:chOff x="10021724" y="5570804"/>
            <a:chExt cx="2170430" cy="8826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1724" y="5651546"/>
              <a:ext cx="2140224" cy="8014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166425" y="5570804"/>
              <a:ext cx="2025650" cy="246379"/>
            </a:xfrm>
            <a:custGeom>
              <a:avLst/>
              <a:gdLst/>
              <a:ahLst/>
              <a:cxnLst/>
              <a:rect l="l" t="t" r="r" b="b"/>
              <a:pathLst>
                <a:path w="2025650" h="246379">
                  <a:moveTo>
                    <a:pt x="2025573" y="0"/>
                  </a:moveTo>
                  <a:lnTo>
                    <a:pt x="0" y="0"/>
                  </a:lnTo>
                  <a:lnTo>
                    <a:pt x="0" y="246214"/>
                  </a:lnTo>
                  <a:lnTo>
                    <a:pt x="2025573" y="246214"/>
                  </a:lnTo>
                  <a:lnTo>
                    <a:pt x="20255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0245161" y="5602732"/>
            <a:ext cx="16967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latin typeface="Arial"/>
                <a:cs typeface="Arial"/>
              </a:rPr>
              <a:t>Poverty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Shrinks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Brain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Networks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42153" y="5237015"/>
            <a:ext cx="1902460" cy="1529080"/>
          </a:xfrm>
          <a:custGeom>
            <a:avLst/>
            <a:gdLst/>
            <a:ahLst/>
            <a:cxnLst/>
            <a:rect l="l" t="t" r="r" b="b"/>
            <a:pathLst>
              <a:path w="1902459" h="1529079">
                <a:moveTo>
                  <a:pt x="0" y="254793"/>
                </a:moveTo>
                <a:lnTo>
                  <a:pt x="4105" y="208993"/>
                </a:lnTo>
                <a:lnTo>
                  <a:pt x="15940" y="165887"/>
                </a:lnTo>
                <a:lnTo>
                  <a:pt x="34786" y="126194"/>
                </a:lnTo>
                <a:lnTo>
                  <a:pt x="59924" y="90633"/>
                </a:lnTo>
                <a:lnTo>
                  <a:pt x="90633" y="59924"/>
                </a:lnTo>
                <a:lnTo>
                  <a:pt x="126194" y="34786"/>
                </a:lnTo>
                <a:lnTo>
                  <a:pt x="165887" y="15940"/>
                </a:lnTo>
                <a:lnTo>
                  <a:pt x="208993" y="4105"/>
                </a:lnTo>
                <a:lnTo>
                  <a:pt x="254793" y="0"/>
                </a:lnTo>
                <a:lnTo>
                  <a:pt x="1647652" y="0"/>
                </a:lnTo>
                <a:lnTo>
                  <a:pt x="1693451" y="4105"/>
                </a:lnTo>
                <a:lnTo>
                  <a:pt x="1736557" y="15940"/>
                </a:lnTo>
                <a:lnTo>
                  <a:pt x="1776251" y="34786"/>
                </a:lnTo>
                <a:lnTo>
                  <a:pt x="1811812" y="59924"/>
                </a:lnTo>
                <a:lnTo>
                  <a:pt x="1842521" y="90633"/>
                </a:lnTo>
                <a:lnTo>
                  <a:pt x="1867658" y="126194"/>
                </a:lnTo>
                <a:lnTo>
                  <a:pt x="1886504" y="165887"/>
                </a:lnTo>
                <a:lnTo>
                  <a:pt x="1898340" y="208993"/>
                </a:lnTo>
                <a:lnTo>
                  <a:pt x="1902445" y="254793"/>
                </a:lnTo>
                <a:lnTo>
                  <a:pt x="1902445" y="1273941"/>
                </a:lnTo>
                <a:lnTo>
                  <a:pt x="1898340" y="1319741"/>
                </a:lnTo>
                <a:lnTo>
                  <a:pt x="1886504" y="1362847"/>
                </a:lnTo>
                <a:lnTo>
                  <a:pt x="1867658" y="1402540"/>
                </a:lnTo>
                <a:lnTo>
                  <a:pt x="1842521" y="1438101"/>
                </a:lnTo>
                <a:lnTo>
                  <a:pt x="1811812" y="1468810"/>
                </a:lnTo>
                <a:lnTo>
                  <a:pt x="1776251" y="1493948"/>
                </a:lnTo>
                <a:lnTo>
                  <a:pt x="1736557" y="1512794"/>
                </a:lnTo>
                <a:lnTo>
                  <a:pt x="1693451" y="1524629"/>
                </a:lnTo>
                <a:lnTo>
                  <a:pt x="1647652" y="1528735"/>
                </a:lnTo>
                <a:lnTo>
                  <a:pt x="254793" y="1528735"/>
                </a:lnTo>
                <a:lnTo>
                  <a:pt x="208993" y="1524629"/>
                </a:lnTo>
                <a:lnTo>
                  <a:pt x="165887" y="1512794"/>
                </a:lnTo>
                <a:lnTo>
                  <a:pt x="126194" y="1493948"/>
                </a:lnTo>
                <a:lnTo>
                  <a:pt x="90633" y="1468810"/>
                </a:lnTo>
                <a:lnTo>
                  <a:pt x="59924" y="1438101"/>
                </a:lnTo>
                <a:lnTo>
                  <a:pt x="34786" y="1402540"/>
                </a:lnTo>
                <a:lnTo>
                  <a:pt x="15940" y="1362847"/>
                </a:lnTo>
                <a:lnTo>
                  <a:pt x="4105" y="1319741"/>
                </a:lnTo>
                <a:lnTo>
                  <a:pt x="0" y="1273941"/>
                </a:lnTo>
                <a:lnTo>
                  <a:pt x="0" y="254793"/>
                </a:lnTo>
                <a:close/>
              </a:path>
            </a:pathLst>
          </a:custGeom>
          <a:ln w="32751">
            <a:solidFill>
              <a:srgbClr val="009D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623165" y="5380228"/>
            <a:ext cx="9410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Neuroplasticity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283" y="614400"/>
            <a:ext cx="11309350" cy="1189355"/>
          </a:xfrm>
          <a:custGeom>
            <a:avLst/>
            <a:gdLst/>
            <a:ahLst/>
            <a:cxnLst/>
            <a:rect l="l" t="t" r="r" b="b"/>
            <a:pathLst>
              <a:path w="11309350" h="1189355">
                <a:moveTo>
                  <a:pt x="11309337" y="0"/>
                </a:moveTo>
                <a:lnTo>
                  <a:pt x="0" y="0"/>
                </a:lnTo>
                <a:lnTo>
                  <a:pt x="0" y="1189304"/>
                </a:lnTo>
                <a:lnTo>
                  <a:pt x="11309337" y="1189304"/>
                </a:lnTo>
                <a:lnTo>
                  <a:pt x="11309337" y="0"/>
                </a:lnTo>
                <a:close/>
              </a:path>
            </a:pathLst>
          </a:custGeom>
          <a:solidFill>
            <a:srgbClr val="033C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241124" y="2845308"/>
            <a:ext cx="32321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40">
                <a:solidFill>
                  <a:srgbClr val="033C71"/>
                </a:solidFill>
              </a:rPr>
              <a:t>QUESTIONS?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504" y="866946"/>
            <a:ext cx="515620" cy="655320"/>
            <a:chOff x="362504" y="866946"/>
            <a:chExt cx="515620" cy="655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891" y="866946"/>
              <a:ext cx="198826" cy="1988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2169" y="1092130"/>
              <a:ext cx="496570" cy="180340"/>
            </a:xfrm>
            <a:custGeom>
              <a:avLst/>
              <a:gdLst/>
              <a:ahLst/>
              <a:cxnLst/>
              <a:rect l="l" t="t" r="r" b="b"/>
              <a:pathLst>
                <a:path w="496569" h="180340">
                  <a:moveTo>
                    <a:pt x="156540" y="76"/>
                  </a:moveTo>
                  <a:lnTo>
                    <a:pt x="154647" y="0"/>
                  </a:lnTo>
                  <a:lnTo>
                    <a:pt x="153123" y="888"/>
                  </a:lnTo>
                  <a:lnTo>
                    <a:pt x="13296" y="81749"/>
                  </a:lnTo>
                  <a:lnTo>
                    <a:pt x="12090" y="83858"/>
                  </a:lnTo>
                  <a:lnTo>
                    <a:pt x="7759" y="84950"/>
                  </a:lnTo>
                  <a:lnTo>
                    <a:pt x="2365" y="90528"/>
                  </a:lnTo>
                  <a:lnTo>
                    <a:pt x="0" y="98609"/>
                  </a:lnTo>
                  <a:lnTo>
                    <a:pt x="758" y="108128"/>
                  </a:lnTo>
                  <a:lnTo>
                    <a:pt x="4737" y="118021"/>
                  </a:lnTo>
                  <a:lnTo>
                    <a:pt x="11323" y="126405"/>
                  </a:lnTo>
                  <a:lnTo>
                    <a:pt x="19196" y="131810"/>
                  </a:lnTo>
                  <a:lnTo>
                    <a:pt x="27382" y="133790"/>
                  </a:lnTo>
                  <a:lnTo>
                    <a:pt x="34912" y="131902"/>
                  </a:lnTo>
                  <a:lnTo>
                    <a:pt x="38011" y="128689"/>
                  </a:lnTo>
                  <a:lnTo>
                    <a:pt x="40449" y="128701"/>
                  </a:lnTo>
                  <a:lnTo>
                    <a:pt x="156590" y="61531"/>
                  </a:lnTo>
                  <a:lnTo>
                    <a:pt x="156590" y="180111"/>
                  </a:lnTo>
                  <a:lnTo>
                    <a:pt x="338124" y="180111"/>
                  </a:lnTo>
                  <a:lnTo>
                    <a:pt x="338124" y="61836"/>
                  </a:lnTo>
                  <a:lnTo>
                    <a:pt x="455117" y="132156"/>
                  </a:lnTo>
                  <a:lnTo>
                    <a:pt x="457542" y="132181"/>
                  </a:lnTo>
                  <a:lnTo>
                    <a:pt x="460590" y="135445"/>
                  </a:lnTo>
                  <a:lnTo>
                    <a:pt x="468088" y="137467"/>
                  </a:lnTo>
                  <a:lnTo>
                    <a:pt x="476307" y="135628"/>
                  </a:lnTo>
                  <a:lnTo>
                    <a:pt x="484268" y="130357"/>
                  </a:lnTo>
                  <a:lnTo>
                    <a:pt x="490994" y="122085"/>
                  </a:lnTo>
                  <a:lnTo>
                    <a:pt x="495144" y="112261"/>
                  </a:lnTo>
                  <a:lnTo>
                    <a:pt x="496063" y="102757"/>
                  </a:lnTo>
                  <a:lnTo>
                    <a:pt x="493832" y="94637"/>
                  </a:lnTo>
                  <a:lnTo>
                    <a:pt x="488530" y="88963"/>
                  </a:lnTo>
                  <a:lnTo>
                    <a:pt x="484225" y="87807"/>
                  </a:lnTo>
                  <a:lnTo>
                    <a:pt x="483057" y="85674"/>
                  </a:lnTo>
                  <a:lnTo>
                    <a:pt x="343103" y="1549"/>
                  </a:lnTo>
                  <a:lnTo>
                    <a:pt x="341210" y="1600"/>
                  </a:lnTo>
                  <a:lnTo>
                    <a:pt x="339382" y="2400"/>
                  </a:lnTo>
                  <a:lnTo>
                    <a:pt x="338124" y="3555"/>
                  </a:lnTo>
                  <a:lnTo>
                    <a:pt x="338124" y="1879"/>
                  </a:lnTo>
                  <a:lnTo>
                    <a:pt x="159372" y="1879"/>
                  </a:lnTo>
                  <a:lnTo>
                    <a:pt x="158356" y="914"/>
                  </a:lnTo>
                  <a:lnTo>
                    <a:pt x="156540" y="76"/>
                  </a:lnTo>
                  <a:close/>
                </a:path>
              </a:pathLst>
            </a:custGeom>
            <a:solidFill>
              <a:srgbClr val="033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2032" y="1091949"/>
              <a:ext cx="496570" cy="180340"/>
            </a:xfrm>
            <a:custGeom>
              <a:avLst/>
              <a:gdLst/>
              <a:ahLst/>
              <a:cxnLst/>
              <a:rect l="l" t="t" r="r" b="b"/>
              <a:pathLst>
                <a:path w="496569" h="180340">
                  <a:moveTo>
                    <a:pt x="153209" y="883"/>
                  </a:moveTo>
                  <a:lnTo>
                    <a:pt x="154738" y="0"/>
                  </a:lnTo>
                  <a:lnTo>
                    <a:pt x="156628" y="76"/>
                  </a:lnTo>
                  <a:lnTo>
                    <a:pt x="158448" y="914"/>
                  </a:lnTo>
                  <a:lnTo>
                    <a:pt x="159460" y="1880"/>
                  </a:lnTo>
                  <a:lnTo>
                    <a:pt x="338259" y="1958"/>
                  </a:lnTo>
                  <a:lnTo>
                    <a:pt x="338258" y="3636"/>
                  </a:lnTo>
                  <a:lnTo>
                    <a:pt x="339518" y="2476"/>
                  </a:lnTo>
                  <a:lnTo>
                    <a:pt x="341353" y="1670"/>
                  </a:lnTo>
                  <a:lnTo>
                    <a:pt x="343244" y="1627"/>
                  </a:lnTo>
                  <a:lnTo>
                    <a:pt x="344757" y="2537"/>
                  </a:lnTo>
                  <a:lnTo>
                    <a:pt x="483202" y="85836"/>
                  </a:lnTo>
                  <a:lnTo>
                    <a:pt x="484364" y="87967"/>
                  </a:lnTo>
                  <a:lnTo>
                    <a:pt x="488681" y="89132"/>
                  </a:lnTo>
                  <a:lnTo>
                    <a:pt x="493979" y="94807"/>
                  </a:lnTo>
                  <a:lnTo>
                    <a:pt x="496205" y="102931"/>
                  </a:lnTo>
                  <a:lnTo>
                    <a:pt x="495282" y="112438"/>
                  </a:lnTo>
                  <a:lnTo>
                    <a:pt x="491131" y="122261"/>
                  </a:lnTo>
                  <a:lnTo>
                    <a:pt x="484396" y="130531"/>
                  </a:lnTo>
                  <a:lnTo>
                    <a:pt x="476429" y="135800"/>
                  </a:lnTo>
                  <a:lnTo>
                    <a:pt x="468209" y="137638"/>
                  </a:lnTo>
                  <a:lnTo>
                    <a:pt x="460713" y="135615"/>
                  </a:lnTo>
                  <a:lnTo>
                    <a:pt x="457663" y="132348"/>
                  </a:lnTo>
                  <a:lnTo>
                    <a:pt x="455234" y="132319"/>
                  </a:lnTo>
                  <a:lnTo>
                    <a:pt x="338233" y="61923"/>
                  </a:lnTo>
                  <a:lnTo>
                    <a:pt x="338182" y="180236"/>
                  </a:lnTo>
                  <a:lnTo>
                    <a:pt x="156601" y="180158"/>
                  </a:lnTo>
                  <a:lnTo>
                    <a:pt x="156652" y="61544"/>
                  </a:lnTo>
                  <a:lnTo>
                    <a:pt x="40441" y="128680"/>
                  </a:lnTo>
                  <a:lnTo>
                    <a:pt x="38014" y="128666"/>
                  </a:lnTo>
                  <a:lnTo>
                    <a:pt x="34906" y="131879"/>
                  </a:lnTo>
                  <a:lnTo>
                    <a:pt x="27375" y="133768"/>
                  </a:lnTo>
                  <a:lnTo>
                    <a:pt x="19188" y="131784"/>
                  </a:lnTo>
                  <a:lnTo>
                    <a:pt x="11316" y="126375"/>
                  </a:lnTo>
                  <a:lnTo>
                    <a:pt x="4730" y="117987"/>
                  </a:lnTo>
                  <a:lnTo>
                    <a:pt x="753" y="108091"/>
                  </a:lnTo>
                  <a:lnTo>
                    <a:pt x="0" y="98569"/>
                  </a:lnTo>
                  <a:lnTo>
                    <a:pt x="2370" y="90486"/>
                  </a:lnTo>
                  <a:lnTo>
                    <a:pt x="7768" y="84906"/>
                  </a:lnTo>
                  <a:lnTo>
                    <a:pt x="12104" y="83818"/>
                  </a:lnTo>
                  <a:lnTo>
                    <a:pt x="13304" y="81707"/>
                  </a:lnTo>
                  <a:lnTo>
                    <a:pt x="153209" y="883"/>
                  </a:lnTo>
                  <a:close/>
                </a:path>
              </a:pathLst>
            </a:custGeom>
            <a:ln w="19055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737" y="1289928"/>
              <a:ext cx="183433" cy="2323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304" y="1289928"/>
              <a:ext cx="183433" cy="23230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1187713" y="711871"/>
            <a:ext cx="584835" cy="1056005"/>
            <a:chOff x="11187713" y="711871"/>
            <a:chExt cx="584835" cy="105600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84808" y="721386"/>
              <a:ext cx="191363" cy="2410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384808" y="721391"/>
              <a:ext cx="191770" cy="241300"/>
            </a:xfrm>
            <a:custGeom>
              <a:avLst/>
              <a:gdLst/>
              <a:ahLst/>
              <a:cxnLst/>
              <a:rect l="l" t="t" r="r" b="b"/>
              <a:pathLst>
                <a:path w="191770" h="241300">
                  <a:moveTo>
                    <a:pt x="0" y="120456"/>
                  </a:moveTo>
                  <a:lnTo>
                    <a:pt x="7515" y="73569"/>
                  </a:lnTo>
                  <a:lnTo>
                    <a:pt x="28011" y="35280"/>
                  </a:lnTo>
                  <a:lnTo>
                    <a:pt x="58409" y="9466"/>
                  </a:lnTo>
                  <a:lnTo>
                    <a:pt x="95635" y="0"/>
                  </a:lnTo>
                  <a:lnTo>
                    <a:pt x="132861" y="9466"/>
                  </a:lnTo>
                  <a:lnTo>
                    <a:pt x="163260" y="35280"/>
                  </a:lnTo>
                  <a:lnTo>
                    <a:pt x="183755" y="73569"/>
                  </a:lnTo>
                  <a:lnTo>
                    <a:pt x="191271" y="120456"/>
                  </a:lnTo>
                  <a:lnTo>
                    <a:pt x="183755" y="167342"/>
                  </a:lnTo>
                  <a:lnTo>
                    <a:pt x="163260" y="205631"/>
                  </a:lnTo>
                  <a:lnTo>
                    <a:pt x="132861" y="231446"/>
                  </a:lnTo>
                  <a:lnTo>
                    <a:pt x="95635" y="240912"/>
                  </a:lnTo>
                  <a:lnTo>
                    <a:pt x="58409" y="231446"/>
                  </a:lnTo>
                  <a:lnTo>
                    <a:pt x="28011" y="205631"/>
                  </a:lnTo>
                  <a:lnTo>
                    <a:pt x="7515" y="167342"/>
                  </a:lnTo>
                  <a:lnTo>
                    <a:pt x="0" y="120456"/>
                  </a:lnTo>
                  <a:close/>
                </a:path>
              </a:pathLst>
            </a:custGeom>
            <a:ln w="19040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197277" y="1014507"/>
              <a:ext cx="565785" cy="744220"/>
            </a:xfrm>
            <a:custGeom>
              <a:avLst/>
              <a:gdLst/>
              <a:ahLst/>
              <a:cxnLst/>
              <a:rect l="l" t="t" r="r" b="b"/>
              <a:pathLst>
                <a:path w="565784" h="744219">
                  <a:moveTo>
                    <a:pt x="397093" y="0"/>
                  </a:moveTo>
                  <a:lnTo>
                    <a:pt x="163388" y="0"/>
                  </a:lnTo>
                  <a:lnTo>
                    <a:pt x="4117" y="279819"/>
                  </a:lnTo>
                  <a:lnTo>
                    <a:pt x="4942" y="280289"/>
                  </a:lnTo>
                  <a:lnTo>
                    <a:pt x="0" y="294400"/>
                  </a:lnTo>
                  <a:lnTo>
                    <a:pt x="423" y="308462"/>
                  </a:lnTo>
                  <a:lnTo>
                    <a:pt x="5859" y="320874"/>
                  </a:lnTo>
                  <a:lnTo>
                    <a:pt x="15953" y="330034"/>
                  </a:lnTo>
                  <a:lnTo>
                    <a:pt x="28986" y="334034"/>
                  </a:lnTo>
                  <a:lnTo>
                    <a:pt x="42434" y="332373"/>
                  </a:lnTo>
                  <a:lnTo>
                    <a:pt x="54742" y="325561"/>
                  </a:lnTo>
                  <a:lnTo>
                    <a:pt x="64353" y="314109"/>
                  </a:lnTo>
                  <a:lnTo>
                    <a:pt x="163261" y="140347"/>
                  </a:lnTo>
                  <a:lnTo>
                    <a:pt x="163261" y="383209"/>
                  </a:lnTo>
                  <a:lnTo>
                    <a:pt x="162435" y="383070"/>
                  </a:lnTo>
                  <a:lnTo>
                    <a:pt x="108473" y="700493"/>
                  </a:lnTo>
                  <a:lnTo>
                    <a:pt x="109413" y="700659"/>
                  </a:lnTo>
                  <a:lnTo>
                    <a:pt x="109599" y="715609"/>
                  </a:lnTo>
                  <a:lnTo>
                    <a:pt x="114810" y="728676"/>
                  </a:lnTo>
                  <a:lnTo>
                    <a:pt x="124164" y="738479"/>
                  </a:lnTo>
                  <a:lnTo>
                    <a:pt x="136781" y="743635"/>
                  </a:lnTo>
                  <a:lnTo>
                    <a:pt x="150392" y="742937"/>
                  </a:lnTo>
                  <a:lnTo>
                    <a:pt x="162457" y="736776"/>
                  </a:lnTo>
                  <a:lnTo>
                    <a:pt x="171689" y="726163"/>
                  </a:lnTo>
                  <a:lnTo>
                    <a:pt x="176799" y="712114"/>
                  </a:lnTo>
                  <a:lnTo>
                    <a:pt x="229961" y="399364"/>
                  </a:lnTo>
                  <a:lnTo>
                    <a:pt x="330380" y="399364"/>
                  </a:lnTo>
                  <a:lnTo>
                    <a:pt x="383542" y="712114"/>
                  </a:lnTo>
                  <a:lnTo>
                    <a:pt x="409961" y="742937"/>
                  </a:lnTo>
                  <a:lnTo>
                    <a:pt x="423572" y="743635"/>
                  </a:lnTo>
                  <a:lnTo>
                    <a:pt x="436189" y="738479"/>
                  </a:lnTo>
                  <a:lnTo>
                    <a:pt x="445542" y="728676"/>
                  </a:lnTo>
                  <a:lnTo>
                    <a:pt x="450749" y="715609"/>
                  </a:lnTo>
                  <a:lnTo>
                    <a:pt x="450928" y="700659"/>
                  </a:lnTo>
                  <a:lnTo>
                    <a:pt x="451881" y="700493"/>
                  </a:lnTo>
                  <a:lnTo>
                    <a:pt x="397918" y="383070"/>
                  </a:lnTo>
                  <a:lnTo>
                    <a:pt x="397093" y="383209"/>
                  </a:lnTo>
                  <a:lnTo>
                    <a:pt x="397093" y="131902"/>
                  </a:lnTo>
                  <a:lnTo>
                    <a:pt x="501119" y="314655"/>
                  </a:lnTo>
                  <a:lnTo>
                    <a:pt x="510730" y="326109"/>
                  </a:lnTo>
                  <a:lnTo>
                    <a:pt x="523037" y="332925"/>
                  </a:lnTo>
                  <a:lnTo>
                    <a:pt x="536486" y="334591"/>
                  </a:lnTo>
                  <a:lnTo>
                    <a:pt x="549518" y="330593"/>
                  </a:lnTo>
                  <a:lnTo>
                    <a:pt x="559606" y="321433"/>
                  </a:lnTo>
                  <a:lnTo>
                    <a:pt x="565039" y="309021"/>
                  </a:lnTo>
                  <a:lnTo>
                    <a:pt x="565465" y="294958"/>
                  </a:lnTo>
                  <a:lnTo>
                    <a:pt x="560529" y="280847"/>
                  </a:lnTo>
                  <a:lnTo>
                    <a:pt x="561355" y="280377"/>
                  </a:lnTo>
                  <a:lnTo>
                    <a:pt x="402084" y="558"/>
                  </a:lnTo>
                  <a:lnTo>
                    <a:pt x="397093" y="3390"/>
                  </a:lnTo>
                  <a:lnTo>
                    <a:pt x="397093" y="0"/>
                  </a:lnTo>
                  <a:close/>
                </a:path>
              </a:pathLst>
            </a:custGeom>
            <a:solidFill>
              <a:srgbClr val="033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197237" y="1014089"/>
              <a:ext cx="565785" cy="744220"/>
            </a:xfrm>
            <a:custGeom>
              <a:avLst/>
              <a:gdLst/>
              <a:ahLst/>
              <a:cxnLst/>
              <a:rect l="l" t="t" r="r" b="b"/>
              <a:pathLst>
                <a:path w="565784" h="744219">
                  <a:moveTo>
                    <a:pt x="163593" y="0"/>
                  </a:moveTo>
                  <a:lnTo>
                    <a:pt x="397292" y="170"/>
                  </a:lnTo>
                  <a:lnTo>
                    <a:pt x="397289" y="3564"/>
                  </a:lnTo>
                  <a:lnTo>
                    <a:pt x="402278" y="729"/>
                  </a:lnTo>
                  <a:lnTo>
                    <a:pt x="561345" y="280653"/>
                  </a:lnTo>
                  <a:lnTo>
                    <a:pt x="560512" y="281126"/>
                  </a:lnTo>
                  <a:lnTo>
                    <a:pt x="565442" y="295239"/>
                  </a:lnTo>
                  <a:lnTo>
                    <a:pt x="565008" y="309298"/>
                  </a:lnTo>
                  <a:lnTo>
                    <a:pt x="559563" y="321704"/>
                  </a:lnTo>
                  <a:lnTo>
                    <a:pt x="549464" y="330858"/>
                  </a:lnTo>
                  <a:lnTo>
                    <a:pt x="536431" y="334849"/>
                  </a:lnTo>
                  <a:lnTo>
                    <a:pt x="522987" y="333176"/>
                  </a:lnTo>
                  <a:lnTo>
                    <a:pt x="510686" y="326354"/>
                  </a:lnTo>
                  <a:lnTo>
                    <a:pt x="501086" y="314895"/>
                  </a:lnTo>
                  <a:lnTo>
                    <a:pt x="397196" y="132070"/>
                  </a:lnTo>
                  <a:lnTo>
                    <a:pt x="397013" y="383372"/>
                  </a:lnTo>
                  <a:lnTo>
                    <a:pt x="397837" y="383232"/>
                  </a:lnTo>
                  <a:lnTo>
                    <a:pt x="451562" y="700681"/>
                  </a:lnTo>
                  <a:lnTo>
                    <a:pt x="450618" y="700840"/>
                  </a:lnTo>
                  <a:lnTo>
                    <a:pt x="450424" y="715788"/>
                  </a:lnTo>
                  <a:lnTo>
                    <a:pt x="445206" y="728851"/>
                  </a:lnTo>
                  <a:lnTo>
                    <a:pt x="435847" y="738646"/>
                  </a:lnTo>
                  <a:lnTo>
                    <a:pt x="423226" y="743794"/>
                  </a:lnTo>
                  <a:lnTo>
                    <a:pt x="409614" y="743086"/>
                  </a:lnTo>
                  <a:lnTo>
                    <a:pt x="397553" y="736916"/>
                  </a:lnTo>
                  <a:lnTo>
                    <a:pt x="388327" y="726297"/>
                  </a:lnTo>
                  <a:lnTo>
                    <a:pt x="383226" y="712246"/>
                  </a:lnTo>
                  <a:lnTo>
                    <a:pt x="330291" y="399468"/>
                  </a:lnTo>
                  <a:lnTo>
                    <a:pt x="229879" y="399395"/>
                  </a:lnTo>
                  <a:lnTo>
                    <a:pt x="176489" y="712095"/>
                  </a:lnTo>
                  <a:lnTo>
                    <a:pt x="150055" y="742897"/>
                  </a:lnTo>
                  <a:lnTo>
                    <a:pt x="136442" y="743585"/>
                  </a:lnTo>
                  <a:lnTo>
                    <a:pt x="123829" y="738419"/>
                  </a:lnTo>
                  <a:lnTo>
                    <a:pt x="114483" y="728610"/>
                  </a:lnTo>
                  <a:lnTo>
                    <a:pt x="109285" y="715539"/>
                  </a:lnTo>
                  <a:lnTo>
                    <a:pt x="109113" y="700592"/>
                  </a:lnTo>
                  <a:lnTo>
                    <a:pt x="108169" y="700430"/>
                  </a:lnTo>
                  <a:lnTo>
                    <a:pt x="162356" y="383060"/>
                  </a:lnTo>
                  <a:lnTo>
                    <a:pt x="163180" y="383201"/>
                  </a:lnTo>
                  <a:lnTo>
                    <a:pt x="163357" y="140340"/>
                  </a:lnTo>
                  <a:lnTo>
                    <a:pt x="64328" y="314022"/>
                  </a:lnTo>
                  <a:lnTo>
                    <a:pt x="54711" y="325467"/>
                  </a:lnTo>
                  <a:lnTo>
                    <a:pt x="42400" y="332271"/>
                  </a:lnTo>
                  <a:lnTo>
                    <a:pt x="28953" y="333924"/>
                  </a:lnTo>
                  <a:lnTo>
                    <a:pt x="15926" y="329914"/>
                  </a:lnTo>
                  <a:lnTo>
                    <a:pt x="5840" y="320746"/>
                  </a:lnTo>
                  <a:lnTo>
                    <a:pt x="414" y="308331"/>
                  </a:lnTo>
                  <a:lnTo>
                    <a:pt x="0" y="294272"/>
                  </a:lnTo>
                  <a:lnTo>
                    <a:pt x="4950" y="280166"/>
                  </a:lnTo>
                  <a:lnTo>
                    <a:pt x="4119" y="279692"/>
                  </a:lnTo>
                  <a:lnTo>
                    <a:pt x="163459" y="234"/>
                  </a:lnTo>
                  <a:lnTo>
                    <a:pt x="163459" y="0"/>
                  </a:lnTo>
                  <a:lnTo>
                    <a:pt x="163593" y="0"/>
                  </a:lnTo>
                  <a:close/>
                </a:path>
              </a:pathLst>
            </a:custGeom>
            <a:ln w="19049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6072258" y="1127862"/>
            <a:ext cx="448309" cy="328295"/>
            <a:chOff x="6072258" y="1127862"/>
            <a:chExt cx="448309" cy="328295"/>
          </a:xfrm>
        </p:grpSpPr>
        <p:sp>
          <p:nvSpPr>
            <p:cNvPr id="14" name="object 14"/>
            <p:cNvSpPr/>
            <p:nvPr/>
          </p:nvSpPr>
          <p:spPr>
            <a:xfrm>
              <a:off x="6083364" y="1138968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083364" y="1138968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4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6594084" y="1135846"/>
            <a:ext cx="448309" cy="328295"/>
            <a:chOff x="6594084" y="1135846"/>
            <a:chExt cx="448309" cy="328295"/>
          </a:xfrm>
        </p:grpSpPr>
        <p:sp>
          <p:nvSpPr>
            <p:cNvPr id="17" name="object 17"/>
            <p:cNvSpPr/>
            <p:nvPr/>
          </p:nvSpPr>
          <p:spPr>
            <a:xfrm>
              <a:off x="6605191" y="1146953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05191" y="1146953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4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7125989" y="1137807"/>
            <a:ext cx="448309" cy="328295"/>
            <a:chOff x="7125989" y="1137807"/>
            <a:chExt cx="448309" cy="328295"/>
          </a:xfrm>
        </p:grpSpPr>
        <p:sp>
          <p:nvSpPr>
            <p:cNvPr id="20" name="object 20"/>
            <p:cNvSpPr/>
            <p:nvPr/>
          </p:nvSpPr>
          <p:spPr>
            <a:xfrm>
              <a:off x="7137096" y="1148914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137096" y="1148914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4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7703000" y="1128099"/>
            <a:ext cx="448309" cy="328295"/>
            <a:chOff x="7703000" y="1128099"/>
            <a:chExt cx="448309" cy="328295"/>
          </a:xfrm>
        </p:grpSpPr>
        <p:sp>
          <p:nvSpPr>
            <p:cNvPr id="23" name="object 23"/>
            <p:cNvSpPr/>
            <p:nvPr/>
          </p:nvSpPr>
          <p:spPr>
            <a:xfrm>
              <a:off x="7714107" y="1139206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7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714107" y="1139206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4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262743" y="1121236"/>
            <a:ext cx="448309" cy="328295"/>
            <a:chOff x="8262743" y="1121236"/>
            <a:chExt cx="448309" cy="328295"/>
          </a:xfrm>
        </p:grpSpPr>
        <p:sp>
          <p:nvSpPr>
            <p:cNvPr id="26" name="object 26"/>
            <p:cNvSpPr/>
            <p:nvPr/>
          </p:nvSpPr>
          <p:spPr>
            <a:xfrm>
              <a:off x="8273850" y="1132343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7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273850" y="1132343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4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8831443" y="1121237"/>
            <a:ext cx="448309" cy="328295"/>
            <a:chOff x="8831443" y="1121237"/>
            <a:chExt cx="448309" cy="328295"/>
          </a:xfrm>
        </p:grpSpPr>
        <p:sp>
          <p:nvSpPr>
            <p:cNvPr id="29" name="object 29"/>
            <p:cNvSpPr/>
            <p:nvPr/>
          </p:nvSpPr>
          <p:spPr>
            <a:xfrm>
              <a:off x="8842549" y="1132344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842549" y="1132344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4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9383771" y="1129010"/>
            <a:ext cx="448309" cy="328295"/>
            <a:chOff x="9383771" y="1129010"/>
            <a:chExt cx="448309" cy="328295"/>
          </a:xfrm>
        </p:grpSpPr>
        <p:sp>
          <p:nvSpPr>
            <p:cNvPr id="32" name="object 32"/>
            <p:cNvSpPr/>
            <p:nvPr/>
          </p:nvSpPr>
          <p:spPr>
            <a:xfrm>
              <a:off x="9394878" y="1140117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30"/>
                  </a:lnTo>
                  <a:lnTo>
                    <a:pt x="273202" y="305930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394878" y="1140117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4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9923584" y="1114255"/>
            <a:ext cx="448309" cy="328295"/>
            <a:chOff x="9923584" y="1114255"/>
            <a:chExt cx="448309" cy="328295"/>
          </a:xfrm>
        </p:grpSpPr>
        <p:sp>
          <p:nvSpPr>
            <p:cNvPr id="35" name="object 35"/>
            <p:cNvSpPr/>
            <p:nvPr/>
          </p:nvSpPr>
          <p:spPr>
            <a:xfrm>
              <a:off x="9934691" y="1125362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934691" y="1125362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4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3817148" y="1135846"/>
            <a:ext cx="448309" cy="328295"/>
            <a:chOff x="3817148" y="1135846"/>
            <a:chExt cx="448309" cy="328295"/>
          </a:xfrm>
        </p:grpSpPr>
        <p:sp>
          <p:nvSpPr>
            <p:cNvPr id="38" name="object 38"/>
            <p:cNvSpPr/>
            <p:nvPr/>
          </p:nvSpPr>
          <p:spPr>
            <a:xfrm>
              <a:off x="3828254" y="1146953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828254" y="1146953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5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4395868" y="1135846"/>
            <a:ext cx="448309" cy="328295"/>
            <a:chOff x="4395868" y="1135846"/>
            <a:chExt cx="448309" cy="328295"/>
          </a:xfrm>
        </p:grpSpPr>
        <p:sp>
          <p:nvSpPr>
            <p:cNvPr id="41" name="object 41"/>
            <p:cNvSpPr/>
            <p:nvPr/>
          </p:nvSpPr>
          <p:spPr>
            <a:xfrm>
              <a:off x="4406974" y="1146953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406974" y="1146953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5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4954778" y="1121237"/>
            <a:ext cx="448309" cy="328295"/>
            <a:chOff x="4954778" y="1121237"/>
            <a:chExt cx="448309" cy="328295"/>
          </a:xfrm>
        </p:grpSpPr>
        <p:sp>
          <p:nvSpPr>
            <p:cNvPr id="44" name="object 44"/>
            <p:cNvSpPr/>
            <p:nvPr/>
          </p:nvSpPr>
          <p:spPr>
            <a:xfrm>
              <a:off x="4965885" y="1132344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965885" y="1132344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5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/>
          <p:cNvGrpSpPr/>
          <p:nvPr/>
        </p:nvGrpSpPr>
        <p:grpSpPr>
          <a:xfrm>
            <a:off x="5519000" y="1127862"/>
            <a:ext cx="448309" cy="328295"/>
            <a:chOff x="5519000" y="1127862"/>
            <a:chExt cx="448309" cy="328295"/>
          </a:xfrm>
        </p:grpSpPr>
        <p:sp>
          <p:nvSpPr>
            <p:cNvPr id="47" name="object 47"/>
            <p:cNvSpPr/>
            <p:nvPr/>
          </p:nvSpPr>
          <p:spPr>
            <a:xfrm>
              <a:off x="5530107" y="1138968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530107" y="1138968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5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/>
          <p:cNvGrpSpPr/>
          <p:nvPr/>
        </p:nvGrpSpPr>
        <p:grpSpPr>
          <a:xfrm>
            <a:off x="2682080" y="1126388"/>
            <a:ext cx="448309" cy="328295"/>
            <a:chOff x="2682080" y="1126388"/>
            <a:chExt cx="448309" cy="328295"/>
          </a:xfrm>
        </p:grpSpPr>
        <p:sp>
          <p:nvSpPr>
            <p:cNvPr id="50" name="object 50"/>
            <p:cNvSpPr/>
            <p:nvPr/>
          </p:nvSpPr>
          <p:spPr>
            <a:xfrm>
              <a:off x="2693187" y="1137495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19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693187" y="1137495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5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3234938" y="1137807"/>
            <a:ext cx="448309" cy="328295"/>
            <a:chOff x="3234938" y="1137807"/>
            <a:chExt cx="448309" cy="328295"/>
          </a:xfrm>
        </p:grpSpPr>
        <p:sp>
          <p:nvSpPr>
            <p:cNvPr id="53" name="object 53"/>
            <p:cNvSpPr/>
            <p:nvPr/>
          </p:nvSpPr>
          <p:spPr>
            <a:xfrm>
              <a:off x="3246045" y="1148914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20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246045" y="1148914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5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/>
          <p:cNvGrpSpPr/>
          <p:nvPr/>
        </p:nvGrpSpPr>
        <p:grpSpPr>
          <a:xfrm>
            <a:off x="10463402" y="973172"/>
            <a:ext cx="535940" cy="595630"/>
            <a:chOff x="10463402" y="973172"/>
            <a:chExt cx="535940" cy="595630"/>
          </a:xfrm>
        </p:grpSpPr>
        <p:sp>
          <p:nvSpPr>
            <p:cNvPr id="56" name="object 56"/>
            <p:cNvSpPr/>
            <p:nvPr/>
          </p:nvSpPr>
          <p:spPr>
            <a:xfrm>
              <a:off x="10474509" y="984276"/>
              <a:ext cx="514350" cy="574040"/>
            </a:xfrm>
            <a:custGeom>
              <a:avLst/>
              <a:gdLst/>
              <a:ahLst/>
              <a:cxnLst/>
              <a:rect l="l" t="t" r="r" b="b"/>
              <a:pathLst>
                <a:path w="514350" h="574040">
                  <a:moveTo>
                    <a:pt x="256971" y="0"/>
                  </a:moveTo>
                  <a:lnTo>
                    <a:pt x="256971" y="143383"/>
                  </a:lnTo>
                  <a:lnTo>
                    <a:pt x="0" y="143383"/>
                  </a:lnTo>
                  <a:lnTo>
                    <a:pt x="128485" y="286766"/>
                  </a:lnTo>
                  <a:lnTo>
                    <a:pt x="0" y="430149"/>
                  </a:lnTo>
                  <a:lnTo>
                    <a:pt x="256971" y="430149"/>
                  </a:lnTo>
                  <a:lnTo>
                    <a:pt x="256971" y="573532"/>
                  </a:lnTo>
                  <a:lnTo>
                    <a:pt x="513930" y="286766"/>
                  </a:lnTo>
                  <a:lnTo>
                    <a:pt x="256971" y="0"/>
                  </a:lnTo>
                  <a:close/>
                </a:path>
              </a:pathLst>
            </a:custGeom>
            <a:solidFill>
              <a:srgbClr val="262626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474509" y="984279"/>
              <a:ext cx="513715" cy="573405"/>
            </a:xfrm>
            <a:custGeom>
              <a:avLst/>
              <a:gdLst/>
              <a:ahLst/>
              <a:cxnLst/>
              <a:rect l="l" t="t" r="r" b="b"/>
              <a:pathLst>
                <a:path w="513715" h="573405">
                  <a:moveTo>
                    <a:pt x="0" y="143308"/>
                  </a:moveTo>
                  <a:lnTo>
                    <a:pt x="256836" y="143308"/>
                  </a:lnTo>
                  <a:lnTo>
                    <a:pt x="256836" y="0"/>
                  </a:lnTo>
                  <a:lnTo>
                    <a:pt x="513672" y="286616"/>
                  </a:lnTo>
                  <a:lnTo>
                    <a:pt x="256836" y="573232"/>
                  </a:lnTo>
                  <a:lnTo>
                    <a:pt x="256836" y="429924"/>
                  </a:lnTo>
                  <a:lnTo>
                    <a:pt x="0" y="429924"/>
                  </a:lnTo>
                  <a:lnTo>
                    <a:pt x="128418" y="286616"/>
                  </a:lnTo>
                  <a:lnTo>
                    <a:pt x="0" y="143308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/>
          <p:cNvGrpSpPr/>
          <p:nvPr/>
        </p:nvGrpSpPr>
        <p:grpSpPr>
          <a:xfrm>
            <a:off x="2099872" y="1137807"/>
            <a:ext cx="448309" cy="328295"/>
            <a:chOff x="2099872" y="1137807"/>
            <a:chExt cx="448309" cy="328295"/>
          </a:xfrm>
        </p:grpSpPr>
        <p:sp>
          <p:nvSpPr>
            <p:cNvPr id="59" name="object 59"/>
            <p:cNvSpPr/>
            <p:nvPr/>
          </p:nvSpPr>
          <p:spPr>
            <a:xfrm>
              <a:off x="2110978" y="1148914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19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110978" y="1148914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5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/>
          <p:cNvGrpSpPr/>
          <p:nvPr/>
        </p:nvGrpSpPr>
        <p:grpSpPr>
          <a:xfrm>
            <a:off x="1564812" y="1127862"/>
            <a:ext cx="448309" cy="328295"/>
            <a:chOff x="1564812" y="1127862"/>
            <a:chExt cx="448309" cy="328295"/>
          </a:xfrm>
        </p:grpSpPr>
        <p:sp>
          <p:nvSpPr>
            <p:cNvPr id="62" name="object 62"/>
            <p:cNvSpPr/>
            <p:nvPr/>
          </p:nvSpPr>
          <p:spPr>
            <a:xfrm>
              <a:off x="1575918" y="1138968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19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1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575918" y="1138968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5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/>
          <p:cNvGrpSpPr/>
          <p:nvPr/>
        </p:nvGrpSpPr>
        <p:grpSpPr>
          <a:xfrm>
            <a:off x="1052048" y="1126388"/>
            <a:ext cx="448309" cy="328295"/>
            <a:chOff x="1052048" y="1126388"/>
            <a:chExt cx="448309" cy="328295"/>
          </a:xfrm>
        </p:grpSpPr>
        <p:sp>
          <p:nvSpPr>
            <p:cNvPr id="65" name="object 65"/>
            <p:cNvSpPr/>
            <p:nvPr/>
          </p:nvSpPr>
          <p:spPr>
            <a:xfrm>
              <a:off x="1063155" y="1137495"/>
              <a:ext cx="426720" cy="306070"/>
            </a:xfrm>
            <a:custGeom>
              <a:avLst/>
              <a:gdLst/>
              <a:ahLst/>
              <a:cxnLst/>
              <a:rect l="l" t="t" r="r" b="b"/>
              <a:pathLst>
                <a:path w="426719" h="306069">
                  <a:moveTo>
                    <a:pt x="273202" y="0"/>
                  </a:moveTo>
                  <a:lnTo>
                    <a:pt x="0" y="0"/>
                  </a:lnTo>
                  <a:lnTo>
                    <a:pt x="152971" y="152971"/>
                  </a:lnTo>
                  <a:lnTo>
                    <a:pt x="0" y="305943"/>
                  </a:lnTo>
                  <a:lnTo>
                    <a:pt x="273202" y="305943"/>
                  </a:lnTo>
                  <a:lnTo>
                    <a:pt x="426173" y="152971"/>
                  </a:lnTo>
                  <a:lnTo>
                    <a:pt x="273202" y="0"/>
                  </a:lnTo>
                  <a:close/>
                </a:path>
              </a:pathLst>
            </a:custGeom>
            <a:solidFill>
              <a:srgbClr val="262626">
                <a:alpha val="1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063155" y="1137495"/>
              <a:ext cx="426084" cy="306070"/>
            </a:xfrm>
            <a:custGeom>
              <a:avLst/>
              <a:gdLst/>
              <a:ahLst/>
              <a:cxnLst/>
              <a:rect l="l" t="t" r="r" b="b"/>
              <a:pathLst>
                <a:path w="426084" h="306069">
                  <a:moveTo>
                    <a:pt x="0" y="0"/>
                  </a:moveTo>
                  <a:lnTo>
                    <a:pt x="273068" y="0"/>
                  </a:lnTo>
                  <a:lnTo>
                    <a:pt x="425958" y="152890"/>
                  </a:lnTo>
                  <a:lnTo>
                    <a:pt x="273068" y="305780"/>
                  </a:lnTo>
                  <a:lnTo>
                    <a:pt x="0" y="305780"/>
                  </a:lnTo>
                  <a:lnTo>
                    <a:pt x="152890" y="152890"/>
                  </a:lnTo>
                  <a:lnTo>
                    <a:pt x="0" y="0"/>
                  </a:lnTo>
                  <a:close/>
                </a:path>
              </a:pathLst>
            </a:custGeom>
            <a:ln w="22213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$PPTXTitle"/>
          <p:cNvSpPr txBox="1">
            <a:spLocks noGrp="1"/>
          </p:cNvSpPr>
          <p:nvPr>
            <p:ph type="title"/>
          </p:nvPr>
        </p:nvSpPr>
        <p:spPr>
          <a:xfrm>
            <a:off x="5593520" y="1541779"/>
            <a:ext cx="7880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0" b="1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005902" y="2023732"/>
            <a:ext cx="3836670" cy="3485515"/>
            <a:chOff x="1005902" y="2023732"/>
            <a:chExt cx="3836670" cy="3485515"/>
          </a:xfrm>
        </p:grpSpPr>
        <p:sp>
          <p:nvSpPr>
            <p:cNvPr id="69" name="object 69"/>
            <p:cNvSpPr/>
            <p:nvPr/>
          </p:nvSpPr>
          <p:spPr>
            <a:xfrm>
              <a:off x="1017009" y="2034834"/>
              <a:ext cx="3816350" cy="3465195"/>
            </a:xfrm>
            <a:custGeom>
              <a:avLst/>
              <a:gdLst/>
              <a:ahLst/>
              <a:cxnLst/>
              <a:rect l="l" t="t" r="r" b="b"/>
              <a:pathLst>
                <a:path w="3816350" h="3465195">
                  <a:moveTo>
                    <a:pt x="3238665" y="0"/>
                  </a:moveTo>
                  <a:lnTo>
                    <a:pt x="577469" y="0"/>
                  </a:lnTo>
                  <a:lnTo>
                    <a:pt x="530108" y="1914"/>
                  </a:lnTo>
                  <a:lnTo>
                    <a:pt x="483801" y="7558"/>
                  </a:lnTo>
                  <a:lnTo>
                    <a:pt x="438698" y="16783"/>
                  </a:lnTo>
                  <a:lnTo>
                    <a:pt x="394946" y="29440"/>
                  </a:lnTo>
                  <a:lnTo>
                    <a:pt x="352694" y="45381"/>
                  </a:lnTo>
                  <a:lnTo>
                    <a:pt x="312090" y="64457"/>
                  </a:lnTo>
                  <a:lnTo>
                    <a:pt x="273285" y="86519"/>
                  </a:lnTo>
                  <a:lnTo>
                    <a:pt x="236425" y="111420"/>
                  </a:lnTo>
                  <a:lnTo>
                    <a:pt x="201660" y="139009"/>
                  </a:lnTo>
                  <a:lnTo>
                    <a:pt x="169138" y="169140"/>
                  </a:lnTo>
                  <a:lnTo>
                    <a:pt x="139008" y="201662"/>
                  </a:lnTo>
                  <a:lnTo>
                    <a:pt x="111419" y="236428"/>
                  </a:lnTo>
                  <a:lnTo>
                    <a:pt x="86519" y="273288"/>
                  </a:lnTo>
                  <a:lnTo>
                    <a:pt x="64456" y="312095"/>
                  </a:lnTo>
                  <a:lnTo>
                    <a:pt x="45381" y="352699"/>
                  </a:lnTo>
                  <a:lnTo>
                    <a:pt x="29440" y="394952"/>
                  </a:lnTo>
                  <a:lnTo>
                    <a:pt x="16783" y="438705"/>
                  </a:lnTo>
                  <a:lnTo>
                    <a:pt x="7558" y="483810"/>
                  </a:lnTo>
                  <a:lnTo>
                    <a:pt x="1914" y="530119"/>
                  </a:lnTo>
                  <a:lnTo>
                    <a:pt x="0" y="577481"/>
                  </a:lnTo>
                  <a:lnTo>
                    <a:pt x="0" y="2887319"/>
                  </a:lnTo>
                  <a:lnTo>
                    <a:pt x="1914" y="2934682"/>
                  </a:lnTo>
                  <a:lnTo>
                    <a:pt x="7558" y="2980990"/>
                  </a:lnTo>
                  <a:lnTo>
                    <a:pt x="16783" y="3026095"/>
                  </a:lnTo>
                  <a:lnTo>
                    <a:pt x="29440" y="3069848"/>
                  </a:lnTo>
                  <a:lnTo>
                    <a:pt x="45381" y="3112101"/>
                  </a:lnTo>
                  <a:lnTo>
                    <a:pt x="64456" y="3152706"/>
                  </a:lnTo>
                  <a:lnTo>
                    <a:pt x="86519" y="3191512"/>
                  </a:lnTo>
                  <a:lnTo>
                    <a:pt x="111419" y="3228373"/>
                  </a:lnTo>
                  <a:lnTo>
                    <a:pt x="139008" y="3263138"/>
                  </a:lnTo>
                  <a:lnTo>
                    <a:pt x="169138" y="3295661"/>
                  </a:lnTo>
                  <a:lnTo>
                    <a:pt x="201660" y="3325791"/>
                  </a:lnTo>
                  <a:lnTo>
                    <a:pt x="236425" y="3353381"/>
                  </a:lnTo>
                  <a:lnTo>
                    <a:pt x="273285" y="3378281"/>
                  </a:lnTo>
                  <a:lnTo>
                    <a:pt x="312090" y="3400343"/>
                  </a:lnTo>
                  <a:lnTo>
                    <a:pt x="352694" y="3419420"/>
                  </a:lnTo>
                  <a:lnTo>
                    <a:pt x="394946" y="3435360"/>
                  </a:lnTo>
                  <a:lnTo>
                    <a:pt x="438698" y="3448018"/>
                  </a:lnTo>
                  <a:lnTo>
                    <a:pt x="483801" y="3457243"/>
                  </a:lnTo>
                  <a:lnTo>
                    <a:pt x="530108" y="3462886"/>
                  </a:lnTo>
                  <a:lnTo>
                    <a:pt x="577469" y="3464801"/>
                  </a:lnTo>
                  <a:lnTo>
                    <a:pt x="3238665" y="3464801"/>
                  </a:lnTo>
                  <a:lnTo>
                    <a:pt x="3286027" y="3462886"/>
                  </a:lnTo>
                  <a:lnTo>
                    <a:pt x="3332335" y="3457243"/>
                  </a:lnTo>
                  <a:lnTo>
                    <a:pt x="3377440" y="3448018"/>
                  </a:lnTo>
                  <a:lnTo>
                    <a:pt x="3421194" y="3435360"/>
                  </a:lnTo>
                  <a:lnTo>
                    <a:pt x="3463447" y="3419420"/>
                  </a:lnTo>
                  <a:lnTo>
                    <a:pt x="3504051" y="3400343"/>
                  </a:lnTo>
                  <a:lnTo>
                    <a:pt x="3542858" y="3378281"/>
                  </a:lnTo>
                  <a:lnTo>
                    <a:pt x="3579718" y="3353381"/>
                  </a:lnTo>
                  <a:lnTo>
                    <a:pt x="3614484" y="3325791"/>
                  </a:lnTo>
                  <a:lnTo>
                    <a:pt x="3647006" y="3295661"/>
                  </a:lnTo>
                  <a:lnTo>
                    <a:pt x="3677136" y="3263138"/>
                  </a:lnTo>
                  <a:lnTo>
                    <a:pt x="3704726" y="3228373"/>
                  </a:lnTo>
                  <a:lnTo>
                    <a:pt x="3729626" y="3191512"/>
                  </a:lnTo>
                  <a:lnTo>
                    <a:pt x="3751689" y="3152706"/>
                  </a:lnTo>
                  <a:lnTo>
                    <a:pt x="3770765" y="3112101"/>
                  </a:lnTo>
                  <a:lnTo>
                    <a:pt x="3786706" y="3069848"/>
                  </a:lnTo>
                  <a:lnTo>
                    <a:pt x="3799363" y="3026095"/>
                  </a:lnTo>
                  <a:lnTo>
                    <a:pt x="3808588" y="2980990"/>
                  </a:lnTo>
                  <a:lnTo>
                    <a:pt x="3814232" y="2934682"/>
                  </a:lnTo>
                  <a:lnTo>
                    <a:pt x="3816146" y="2887319"/>
                  </a:lnTo>
                  <a:lnTo>
                    <a:pt x="3816146" y="577481"/>
                  </a:lnTo>
                  <a:lnTo>
                    <a:pt x="3814232" y="530119"/>
                  </a:lnTo>
                  <a:lnTo>
                    <a:pt x="3808588" y="483810"/>
                  </a:lnTo>
                  <a:lnTo>
                    <a:pt x="3799363" y="438705"/>
                  </a:lnTo>
                  <a:lnTo>
                    <a:pt x="3786706" y="394952"/>
                  </a:lnTo>
                  <a:lnTo>
                    <a:pt x="3770765" y="352699"/>
                  </a:lnTo>
                  <a:lnTo>
                    <a:pt x="3751689" y="312095"/>
                  </a:lnTo>
                  <a:lnTo>
                    <a:pt x="3729626" y="273288"/>
                  </a:lnTo>
                  <a:lnTo>
                    <a:pt x="3704726" y="236428"/>
                  </a:lnTo>
                  <a:lnTo>
                    <a:pt x="3677136" y="201662"/>
                  </a:lnTo>
                  <a:lnTo>
                    <a:pt x="3647006" y="169140"/>
                  </a:lnTo>
                  <a:lnTo>
                    <a:pt x="3614484" y="139009"/>
                  </a:lnTo>
                  <a:lnTo>
                    <a:pt x="3579718" y="111420"/>
                  </a:lnTo>
                  <a:lnTo>
                    <a:pt x="3542858" y="86519"/>
                  </a:lnTo>
                  <a:lnTo>
                    <a:pt x="3504051" y="64457"/>
                  </a:lnTo>
                  <a:lnTo>
                    <a:pt x="3463447" y="45381"/>
                  </a:lnTo>
                  <a:lnTo>
                    <a:pt x="3421194" y="29440"/>
                  </a:lnTo>
                  <a:lnTo>
                    <a:pt x="3377440" y="16783"/>
                  </a:lnTo>
                  <a:lnTo>
                    <a:pt x="3332335" y="7558"/>
                  </a:lnTo>
                  <a:lnTo>
                    <a:pt x="3286027" y="1914"/>
                  </a:lnTo>
                  <a:lnTo>
                    <a:pt x="3238665" y="0"/>
                  </a:lnTo>
                  <a:close/>
                </a:path>
              </a:pathLst>
            </a:custGeom>
            <a:solidFill>
              <a:srgbClr val="033C71">
                <a:alpha val="9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017009" y="2034839"/>
              <a:ext cx="3814445" cy="3463290"/>
            </a:xfrm>
            <a:custGeom>
              <a:avLst/>
              <a:gdLst/>
              <a:ahLst/>
              <a:cxnLst/>
              <a:rect l="l" t="t" r="r" b="b"/>
              <a:pathLst>
                <a:path w="3814445" h="3463290">
                  <a:moveTo>
                    <a:pt x="0" y="577181"/>
                  </a:moveTo>
                  <a:lnTo>
                    <a:pt x="1913" y="529843"/>
                  </a:lnTo>
                  <a:lnTo>
                    <a:pt x="7554" y="483559"/>
                  </a:lnTo>
                  <a:lnTo>
                    <a:pt x="16774" y="438477"/>
                  </a:lnTo>
                  <a:lnTo>
                    <a:pt x="29425" y="394747"/>
                  </a:lnTo>
                  <a:lnTo>
                    <a:pt x="45357" y="352516"/>
                  </a:lnTo>
                  <a:lnTo>
                    <a:pt x="64423" y="311933"/>
                  </a:lnTo>
                  <a:lnTo>
                    <a:pt x="86474" y="273146"/>
                  </a:lnTo>
                  <a:lnTo>
                    <a:pt x="111362" y="236305"/>
                  </a:lnTo>
                  <a:lnTo>
                    <a:pt x="138937" y="201557"/>
                  </a:lnTo>
                  <a:lnTo>
                    <a:pt x="169052" y="169052"/>
                  </a:lnTo>
                  <a:lnTo>
                    <a:pt x="201557" y="138937"/>
                  </a:lnTo>
                  <a:lnTo>
                    <a:pt x="236305" y="111362"/>
                  </a:lnTo>
                  <a:lnTo>
                    <a:pt x="273146" y="86475"/>
                  </a:lnTo>
                  <a:lnTo>
                    <a:pt x="311933" y="64423"/>
                  </a:lnTo>
                  <a:lnTo>
                    <a:pt x="352516" y="45357"/>
                  </a:lnTo>
                  <a:lnTo>
                    <a:pt x="394747" y="29425"/>
                  </a:lnTo>
                  <a:lnTo>
                    <a:pt x="438477" y="16774"/>
                  </a:lnTo>
                  <a:lnTo>
                    <a:pt x="483559" y="7554"/>
                  </a:lnTo>
                  <a:lnTo>
                    <a:pt x="529843" y="1913"/>
                  </a:lnTo>
                  <a:lnTo>
                    <a:pt x="577180" y="0"/>
                  </a:lnTo>
                  <a:lnTo>
                    <a:pt x="3237016" y="0"/>
                  </a:lnTo>
                  <a:lnTo>
                    <a:pt x="3284354" y="1913"/>
                  </a:lnTo>
                  <a:lnTo>
                    <a:pt x="3330637" y="7554"/>
                  </a:lnTo>
                  <a:lnTo>
                    <a:pt x="3375719" y="16774"/>
                  </a:lnTo>
                  <a:lnTo>
                    <a:pt x="3419449" y="29425"/>
                  </a:lnTo>
                  <a:lnTo>
                    <a:pt x="3461680" y="45357"/>
                  </a:lnTo>
                  <a:lnTo>
                    <a:pt x="3502263" y="64423"/>
                  </a:lnTo>
                  <a:lnTo>
                    <a:pt x="3541050" y="86475"/>
                  </a:lnTo>
                  <a:lnTo>
                    <a:pt x="3577891" y="111362"/>
                  </a:lnTo>
                  <a:lnTo>
                    <a:pt x="3612639" y="138937"/>
                  </a:lnTo>
                  <a:lnTo>
                    <a:pt x="3645144" y="169052"/>
                  </a:lnTo>
                  <a:lnTo>
                    <a:pt x="3675259" y="201557"/>
                  </a:lnTo>
                  <a:lnTo>
                    <a:pt x="3702834" y="236305"/>
                  </a:lnTo>
                  <a:lnTo>
                    <a:pt x="3727721" y="273146"/>
                  </a:lnTo>
                  <a:lnTo>
                    <a:pt x="3749772" y="311933"/>
                  </a:lnTo>
                  <a:lnTo>
                    <a:pt x="3768839" y="352516"/>
                  </a:lnTo>
                  <a:lnTo>
                    <a:pt x="3784771" y="394747"/>
                  </a:lnTo>
                  <a:lnTo>
                    <a:pt x="3797422" y="438477"/>
                  </a:lnTo>
                  <a:lnTo>
                    <a:pt x="3806642" y="483559"/>
                  </a:lnTo>
                  <a:lnTo>
                    <a:pt x="3812283" y="529843"/>
                  </a:lnTo>
                  <a:lnTo>
                    <a:pt x="3814196" y="577181"/>
                  </a:lnTo>
                  <a:lnTo>
                    <a:pt x="3814196" y="2885843"/>
                  </a:lnTo>
                  <a:lnTo>
                    <a:pt x="3812283" y="2933181"/>
                  </a:lnTo>
                  <a:lnTo>
                    <a:pt x="3806642" y="2979465"/>
                  </a:lnTo>
                  <a:lnTo>
                    <a:pt x="3797422" y="3024546"/>
                  </a:lnTo>
                  <a:lnTo>
                    <a:pt x="3784771" y="3068277"/>
                  </a:lnTo>
                  <a:lnTo>
                    <a:pt x="3768839" y="3110508"/>
                  </a:lnTo>
                  <a:lnTo>
                    <a:pt x="3749772" y="3151091"/>
                  </a:lnTo>
                  <a:lnTo>
                    <a:pt x="3727721" y="3189878"/>
                  </a:lnTo>
                  <a:lnTo>
                    <a:pt x="3702834" y="3226719"/>
                  </a:lnTo>
                  <a:lnTo>
                    <a:pt x="3675259" y="3261466"/>
                  </a:lnTo>
                  <a:lnTo>
                    <a:pt x="3645144" y="3293972"/>
                  </a:lnTo>
                  <a:lnTo>
                    <a:pt x="3612639" y="3324087"/>
                  </a:lnTo>
                  <a:lnTo>
                    <a:pt x="3577891" y="3351662"/>
                  </a:lnTo>
                  <a:lnTo>
                    <a:pt x="3541050" y="3376549"/>
                  </a:lnTo>
                  <a:lnTo>
                    <a:pt x="3502263" y="3398601"/>
                  </a:lnTo>
                  <a:lnTo>
                    <a:pt x="3461680" y="3417667"/>
                  </a:lnTo>
                  <a:lnTo>
                    <a:pt x="3419449" y="3433599"/>
                  </a:lnTo>
                  <a:lnTo>
                    <a:pt x="3375719" y="3446250"/>
                  </a:lnTo>
                  <a:lnTo>
                    <a:pt x="3330637" y="3455470"/>
                  </a:lnTo>
                  <a:lnTo>
                    <a:pt x="3284354" y="3461111"/>
                  </a:lnTo>
                  <a:lnTo>
                    <a:pt x="3237016" y="3463025"/>
                  </a:lnTo>
                  <a:lnTo>
                    <a:pt x="577180" y="3463025"/>
                  </a:lnTo>
                  <a:lnTo>
                    <a:pt x="529843" y="3461111"/>
                  </a:lnTo>
                  <a:lnTo>
                    <a:pt x="483559" y="3455470"/>
                  </a:lnTo>
                  <a:lnTo>
                    <a:pt x="438477" y="3446250"/>
                  </a:lnTo>
                  <a:lnTo>
                    <a:pt x="394747" y="3433599"/>
                  </a:lnTo>
                  <a:lnTo>
                    <a:pt x="352516" y="3417667"/>
                  </a:lnTo>
                  <a:lnTo>
                    <a:pt x="311933" y="3398601"/>
                  </a:lnTo>
                  <a:lnTo>
                    <a:pt x="273146" y="3376549"/>
                  </a:lnTo>
                  <a:lnTo>
                    <a:pt x="236305" y="3351662"/>
                  </a:lnTo>
                  <a:lnTo>
                    <a:pt x="201557" y="3324087"/>
                  </a:lnTo>
                  <a:lnTo>
                    <a:pt x="169052" y="3293972"/>
                  </a:lnTo>
                  <a:lnTo>
                    <a:pt x="138937" y="3261466"/>
                  </a:lnTo>
                  <a:lnTo>
                    <a:pt x="111362" y="3226719"/>
                  </a:lnTo>
                  <a:lnTo>
                    <a:pt x="86474" y="3189878"/>
                  </a:lnTo>
                  <a:lnTo>
                    <a:pt x="64423" y="3151091"/>
                  </a:lnTo>
                  <a:lnTo>
                    <a:pt x="45357" y="3110508"/>
                  </a:lnTo>
                  <a:lnTo>
                    <a:pt x="29425" y="3068277"/>
                  </a:lnTo>
                  <a:lnTo>
                    <a:pt x="16774" y="3024546"/>
                  </a:lnTo>
                  <a:lnTo>
                    <a:pt x="7554" y="2979465"/>
                  </a:lnTo>
                  <a:lnTo>
                    <a:pt x="1913" y="2933181"/>
                  </a:lnTo>
                  <a:lnTo>
                    <a:pt x="0" y="2885843"/>
                  </a:lnTo>
                  <a:lnTo>
                    <a:pt x="0" y="577181"/>
                  </a:lnTo>
                  <a:close/>
                </a:path>
              </a:pathLst>
            </a:custGeom>
            <a:ln w="22213">
              <a:solidFill>
                <a:srgbClr val="0229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1467755" y="2400300"/>
            <a:ext cx="2915920" cy="234632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 marL="12700" marR="5080">
              <a:lnSpc>
                <a:spcPts val="3790"/>
              </a:lnSpc>
              <a:spcBef>
                <a:spcPts val="265"/>
              </a:spcBef>
            </a:pPr>
            <a:r>
              <a:rPr dirty="0" sz="3200" spc="-75" b="1">
                <a:solidFill>
                  <a:srgbClr val="FFFFFF"/>
                </a:solidFill>
                <a:latin typeface="Arial"/>
                <a:cs typeface="Arial"/>
              </a:rPr>
              <a:t>Socioeconomic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3200">
              <a:latin typeface="Arial"/>
              <a:cs typeface="Arial"/>
            </a:endParaRPr>
          </a:p>
          <a:p>
            <a:pPr algn="ctr" marL="507365" marR="500380">
              <a:lnSpc>
                <a:spcPct val="100400"/>
              </a:lnSpc>
              <a:spcBef>
                <a:spcPts val="185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dirty="0" sz="2400" spc="-215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48270" y="2777426"/>
            <a:ext cx="1831352" cy="193647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6640" y="5004815"/>
            <a:ext cx="2785872" cy="1563624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15856" y="3404615"/>
            <a:ext cx="1953768" cy="1362455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94391" y="5007715"/>
            <a:ext cx="1777414" cy="1812184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35117" y="3991025"/>
            <a:ext cx="2143254" cy="14322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0283" y="614400"/>
            <a:ext cx="11309350" cy="1189355"/>
          </a:xfrm>
          <a:prstGeom prst="rect"/>
          <a:solidFill>
            <a:srgbClr val="033C71"/>
          </a:solidFill>
        </p:spPr>
        <p:txBody>
          <a:bodyPr wrap="square" lIns="0" tIns="2057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20"/>
              </a:spcBef>
            </a:pPr>
          </a:p>
          <a:p>
            <a:pPr marL="231775">
              <a:lnSpc>
                <a:spcPct val="100000"/>
              </a:lnSpc>
            </a:pPr>
            <a:r>
              <a:rPr dirty="0" spc="-145">
                <a:solidFill>
                  <a:srgbClr val="FFFFFF"/>
                </a:solidFill>
              </a:rPr>
              <a:t>EXTRA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320">
                <a:solidFill>
                  <a:srgbClr val="FFFFFF"/>
                </a:solidFill>
              </a:rPr>
              <a:t>SLIDES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738" y="1112549"/>
            <a:ext cx="4104106" cy="38605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53739" y="661835"/>
            <a:ext cx="4023360" cy="1369695"/>
          </a:xfrm>
          <a:custGeom>
            <a:avLst/>
            <a:gdLst/>
            <a:ahLst/>
            <a:cxnLst/>
            <a:rect l="l" t="t" r="r" b="b"/>
            <a:pathLst>
              <a:path w="4023359" h="1369695">
                <a:moveTo>
                  <a:pt x="3795141" y="0"/>
                </a:moveTo>
                <a:lnTo>
                  <a:pt x="228219" y="0"/>
                </a:lnTo>
                <a:lnTo>
                  <a:pt x="182223" y="4636"/>
                </a:lnTo>
                <a:lnTo>
                  <a:pt x="139383" y="17935"/>
                </a:lnTo>
                <a:lnTo>
                  <a:pt x="100617" y="38978"/>
                </a:lnTo>
                <a:lnTo>
                  <a:pt x="66841" y="66846"/>
                </a:lnTo>
                <a:lnTo>
                  <a:pt x="38974" y="100622"/>
                </a:lnTo>
                <a:lnTo>
                  <a:pt x="17933" y="139388"/>
                </a:lnTo>
                <a:lnTo>
                  <a:pt x="4636" y="182226"/>
                </a:lnTo>
                <a:lnTo>
                  <a:pt x="0" y="228218"/>
                </a:lnTo>
                <a:lnTo>
                  <a:pt x="0" y="1141056"/>
                </a:lnTo>
                <a:lnTo>
                  <a:pt x="4636" y="1187048"/>
                </a:lnTo>
                <a:lnTo>
                  <a:pt x="17933" y="1229887"/>
                </a:lnTo>
                <a:lnTo>
                  <a:pt x="38974" y="1268653"/>
                </a:lnTo>
                <a:lnTo>
                  <a:pt x="66841" y="1302429"/>
                </a:lnTo>
                <a:lnTo>
                  <a:pt x="100617" y="1330297"/>
                </a:lnTo>
                <a:lnTo>
                  <a:pt x="139383" y="1351340"/>
                </a:lnTo>
                <a:lnTo>
                  <a:pt x="182223" y="1364639"/>
                </a:lnTo>
                <a:lnTo>
                  <a:pt x="228219" y="1369275"/>
                </a:lnTo>
                <a:lnTo>
                  <a:pt x="3795141" y="1369275"/>
                </a:lnTo>
                <a:lnTo>
                  <a:pt x="3841136" y="1364639"/>
                </a:lnTo>
                <a:lnTo>
                  <a:pt x="3883976" y="1351340"/>
                </a:lnTo>
                <a:lnTo>
                  <a:pt x="3922742" y="1330297"/>
                </a:lnTo>
                <a:lnTo>
                  <a:pt x="3956518" y="1302429"/>
                </a:lnTo>
                <a:lnTo>
                  <a:pt x="3984385" y="1268653"/>
                </a:lnTo>
                <a:lnTo>
                  <a:pt x="4005426" y="1229887"/>
                </a:lnTo>
                <a:lnTo>
                  <a:pt x="4018723" y="1187048"/>
                </a:lnTo>
                <a:lnTo>
                  <a:pt x="4023360" y="1141056"/>
                </a:lnTo>
                <a:lnTo>
                  <a:pt x="4023360" y="228218"/>
                </a:lnTo>
                <a:lnTo>
                  <a:pt x="4018723" y="182226"/>
                </a:lnTo>
                <a:lnTo>
                  <a:pt x="4005426" y="139388"/>
                </a:lnTo>
                <a:lnTo>
                  <a:pt x="3984385" y="100622"/>
                </a:lnTo>
                <a:lnTo>
                  <a:pt x="3956518" y="66846"/>
                </a:lnTo>
                <a:lnTo>
                  <a:pt x="3922742" y="38978"/>
                </a:lnTo>
                <a:lnTo>
                  <a:pt x="3883976" y="17935"/>
                </a:lnTo>
                <a:lnTo>
                  <a:pt x="3841136" y="4636"/>
                </a:lnTo>
                <a:lnTo>
                  <a:pt x="3795141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967232" y="864108"/>
            <a:ext cx="299783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heavy" sz="2000" spc="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Positive</a:t>
            </a:r>
            <a:r>
              <a:rPr dirty="0" u="heavy" sz="2000" spc="-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Brief</a:t>
            </a:r>
            <a:r>
              <a:rPr dirty="0" sz="2000" spc="-5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increases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53738" y="2431994"/>
            <a:ext cx="4023360" cy="1578610"/>
          </a:xfrm>
          <a:custGeom>
            <a:avLst/>
            <a:gdLst/>
            <a:ahLst/>
            <a:cxnLst/>
            <a:rect l="l" t="t" r="r" b="b"/>
            <a:pathLst>
              <a:path w="4023359" h="1578610">
                <a:moveTo>
                  <a:pt x="3760266" y="0"/>
                </a:moveTo>
                <a:lnTo>
                  <a:pt x="263093" y="0"/>
                </a:lnTo>
                <a:lnTo>
                  <a:pt x="215802" y="4238"/>
                </a:lnTo>
                <a:lnTo>
                  <a:pt x="171292" y="16459"/>
                </a:lnTo>
                <a:lnTo>
                  <a:pt x="130305" y="35920"/>
                </a:lnTo>
                <a:lnTo>
                  <a:pt x="93586" y="61876"/>
                </a:lnTo>
                <a:lnTo>
                  <a:pt x="61876" y="93586"/>
                </a:lnTo>
                <a:lnTo>
                  <a:pt x="35920" y="130305"/>
                </a:lnTo>
                <a:lnTo>
                  <a:pt x="16459" y="171292"/>
                </a:lnTo>
                <a:lnTo>
                  <a:pt x="4238" y="215802"/>
                </a:lnTo>
                <a:lnTo>
                  <a:pt x="0" y="263093"/>
                </a:lnTo>
                <a:lnTo>
                  <a:pt x="0" y="1315440"/>
                </a:lnTo>
                <a:lnTo>
                  <a:pt x="4238" y="1362731"/>
                </a:lnTo>
                <a:lnTo>
                  <a:pt x="16459" y="1407241"/>
                </a:lnTo>
                <a:lnTo>
                  <a:pt x="35920" y="1448228"/>
                </a:lnTo>
                <a:lnTo>
                  <a:pt x="61876" y="1484947"/>
                </a:lnTo>
                <a:lnTo>
                  <a:pt x="93586" y="1516657"/>
                </a:lnTo>
                <a:lnTo>
                  <a:pt x="130305" y="1542613"/>
                </a:lnTo>
                <a:lnTo>
                  <a:pt x="171292" y="1562073"/>
                </a:lnTo>
                <a:lnTo>
                  <a:pt x="215802" y="1574294"/>
                </a:lnTo>
                <a:lnTo>
                  <a:pt x="263093" y="1578533"/>
                </a:lnTo>
                <a:lnTo>
                  <a:pt x="3760266" y="1578533"/>
                </a:lnTo>
                <a:lnTo>
                  <a:pt x="3807557" y="1574294"/>
                </a:lnTo>
                <a:lnTo>
                  <a:pt x="3852067" y="1562073"/>
                </a:lnTo>
                <a:lnTo>
                  <a:pt x="3893054" y="1542613"/>
                </a:lnTo>
                <a:lnTo>
                  <a:pt x="3929773" y="1516657"/>
                </a:lnTo>
                <a:lnTo>
                  <a:pt x="3961483" y="1484947"/>
                </a:lnTo>
                <a:lnTo>
                  <a:pt x="3987439" y="1448228"/>
                </a:lnTo>
                <a:lnTo>
                  <a:pt x="4006900" y="1407241"/>
                </a:lnTo>
                <a:lnTo>
                  <a:pt x="4019121" y="1362731"/>
                </a:lnTo>
                <a:lnTo>
                  <a:pt x="4023360" y="1315440"/>
                </a:lnTo>
                <a:lnTo>
                  <a:pt x="4023360" y="263093"/>
                </a:lnTo>
                <a:lnTo>
                  <a:pt x="4019121" y="215802"/>
                </a:lnTo>
                <a:lnTo>
                  <a:pt x="4006900" y="171292"/>
                </a:lnTo>
                <a:lnTo>
                  <a:pt x="3987439" y="130305"/>
                </a:lnTo>
                <a:lnTo>
                  <a:pt x="3961483" y="93586"/>
                </a:lnTo>
                <a:lnTo>
                  <a:pt x="3929773" y="61876"/>
                </a:lnTo>
                <a:lnTo>
                  <a:pt x="3893054" y="35920"/>
                </a:lnTo>
                <a:lnTo>
                  <a:pt x="3852067" y="16459"/>
                </a:lnTo>
                <a:lnTo>
                  <a:pt x="3807557" y="4238"/>
                </a:lnTo>
                <a:lnTo>
                  <a:pt x="3760266" y="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53739" y="4345350"/>
            <a:ext cx="4023360" cy="1371600"/>
          </a:xfrm>
          <a:custGeom>
            <a:avLst/>
            <a:gdLst/>
            <a:ahLst/>
            <a:cxnLst/>
            <a:rect l="l" t="t" r="r" b="b"/>
            <a:pathLst>
              <a:path w="4023359" h="1371600">
                <a:moveTo>
                  <a:pt x="3794760" y="0"/>
                </a:moveTo>
                <a:lnTo>
                  <a:pt x="228612" y="0"/>
                </a:lnTo>
                <a:lnTo>
                  <a:pt x="182538" y="4644"/>
                </a:lnTo>
                <a:lnTo>
                  <a:pt x="139624" y="17966"/>
                </a:lnTo>
                <a:lnTo>
                  <a:pt x="100791" y="39045"/>
                </a:lnTo>
                <a:lnTo>
                  <a:pt x="66957" y="66962"/>
                </a:lnTo>
                <a:lnTo>
                  <a:pt x="39042" y="100796"/>
                </a:lnTo>
                <a:lnTo>
                  <a:pt x="17964" y="139629"/>
                </a:lnTo>
                <a:lnTo>
                  <a:pt x="4644" y="182541"/>
                </a:lnTo>
                <a:lnTo>
                  <a:pt x="0" y="228612"/>
                </a:lnTo>
                <a:lnTo>
                  <a:pt x="0" y="1143000"/>
                </a:lnTo>
                <a:lnTo>
                  <a:pt x="4644" y="1189070"/>
                </a:lnTo>
                <a:lnTo>
                  <a:pt x="17964" y="1231980"/>
                </a:lnTo>
                <a:lnTo>
                  <a:pt x="39042" y="1270811"/>
                </a:lnTo>
                <a:lnTo>
                  <a:pt x="66957" y="1304644"/>
                </a:lnTo>
                <a:lnTo>
                  <a:pt x="100791" y="1332558"/>
                </a:lnTo>
                <a:lnTo>
                  <a:pt x="139624" y="1353635"/>
                </a:lnTo>
                <a:lnTo>
                  <a:pt x="182538" y="1366955"/>
                </a:lnTo>
                <a:lnTo>
                  <a:pt x="228612" y="1371600"/>
                </a:lnTo>
                <a:lnTo>
                  <a:pt x="3794760" y="1371600"/>
                </a:lnTo>
                <a:lnTo>
                  <a:pt x="3840830" y="1366955"/>
                </a:lnTo>
                <a:lnTo>
                  <a:pt x="3883740" y="1353635"/>
                </a:lnTo>
                <a:lnTo>
                  <a:pt x="3922571" y="1332558"/>
                </a:lnTo>
                <a:lnTo>
                  <a:pt x="3956404" y="1304644"/>
                </a:lnTo>
                <a:lnTo>
                  <a:pt x="3984318" y="1270811"/>
                </a:lnTo>
                <a:lnTo>
                  <a:pt x="4005395" y="1231980"/>
                </a:lnTo>
                <a:lnTo>
                  <a:pt x="4018715" y="1189070"/>
                </a:lnTo>
                <a:lnTo>
                  <a:pt x="4023360" y="1143000"/>
                </a:lnTo>
                <a:lnTo>
                  <a:pt x="4023360" y="228612"/>
                </a:lnTo>
                <a:lnTo>
                  <a:pt x="4018715" y="182541"/>
                </a:lnTo>
                <a:lnTo>
                  <a:pt x="4005395" y="139629"/>
                </a:lnTo>
                <a:lnTo>
                  <a:pt x="3984318" y="100796"/>
                </a:lnTo>
                <a:lnTo>
                  <a:pt x="3956404" y="66962"/>
                </a:lnTo>
                <a:lnTo>
                  <a:pt x="3922571" y="39045"/>
                </a:lnTo>
                <a:lnTo>
                  <a:pt x="3883740" y="17966"/>
                </a:lnTo>
                <a:lnTo>
                  <a:pt x="3840830" y="4644"/>
                </a:lnTo>
                <a:lnTo>
                  <a:pt x="3794760" y="0"/>
                </a:lnTo>
                <a:close/>
              </a:path>
            </a:pathLst>
          </a:custGeom>
          <a:solidFill>
            <a:srgbClr val="3870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579628" y="1473708"/>
            <a:ext cx="3771265" cy="416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Mild</a:t>
            </a:r>
            <a:r>
              <a:rPr dirty="0" sz="2000" spc="-6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elevations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hormones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L="517525" marR="509905" indent="635">
              <a:lnSpc>
                <a:spcPct val="100000"/>
              </a:lnSpc>
            </a:pPr>
            <a:r>
              <a:rPr dirty="0" u="heavy" sz="2000" spc="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Tolerable</a:t>
            </a:r>
            <a:r>
              <a:rPr dirty="0" u="heavy" sz="200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r>
              <a:rPr dirty="0" sz="2000" spc="5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Serious,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 i="1">
                <a:solidFill>
                  <a:srgbClr val="FFFFFF"/>
                </a:solidFill>
                <a:latin typeface="Times New Roman"/>
                <a:cs typeface="Times New Roman"/>
              </a:rPr>
              <a:t>temporary</a:t>
            </a:r>
            <a:r>
              <a:rPr dirty="0" sz="2000" spc="7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stress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responses</a:t>
            </a:r>
            <a:endParaRPr sz="2000">
              <a:latin typeface="Times New Roman"/>
              <a:cs typeface="Times New Roman"/>
            </a:endParaRPr>
          </a:p>
          <a:p>
            <a:pPr algn="ctr" marL="662305" marR="654050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Buffered</a:t>
            </a:r>
            <a:r>
              <a:rPr dirty="0" sz="2000" spc="5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supportive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relationships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</a:t>
            </a:r>
            <a:r>
              <a:rPr dirty="0" u="heavy" sz="20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  <a:p>
            <a:pPr algn="ctr" marL="475615" marR="467359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Prolonged</a:t>
            </a:r>
            <a:r>
              <a:rPr dirty="0" sz="2000" spc="-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response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activation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Absence</a:t>
            </a:r>
            <a:r>
              <a:rPr dirty="0" sz="2000" spc="-7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protective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relationships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7376" y="6597395"/>
            <a:ext cx="46685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0">
                <a:latin typeface="Times New Roman"/>
                <a:cs typeface="Times New Roman"/>
              </a:rPr>
              <a:t>J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Shonkoff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Harvard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University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Center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50">
                <a:latin typeface="Times New Roman"/>
                <a:cs typeface="Times New Roman"/>
              </a:rPr>
              <a:t>on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70">
                <a:latin typeface="Times New Roman"/>
                <a:cs typeface="Times New Roman"/>
              </a:rPr>
              <a:t>the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Developing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Child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3738" y="2431994"/>
            <a:ext cx="4023360" cy="1578610"/>
          </a:xfrm>
          <a:custGeom>
            <a:avLst/>
            <a:gdLst/>
            <a:ahLst/>
            <a:cxnLst/>
            <a:rect l="l" t="t" r="r" b="b"/>
            <a:pathLst>
              <a:path w="4023359" h="1578610">
                <a:moveTo>
                  <a:pt x="3760266" y="0"/>
                </a:moveTo>
                <a:lnTo>
                  <a:pt x="263093" y="0"/>
                </a:lnTo>
                <a:lnTo>
                  <a:pt x="215802" y="4238"/>
                </a:lnTo>
                <a:lnTo>
                  <a:pt x="171292" y="16459"/>
                </a:lnTo>
                <a:lnTo>
                  <a:pt x="130305" y="35920"/>
                </a:lnTo>
                <a:lnTo>
                  <a:pt x="93586" y="61876"/>
                </a:lnTo>
                <a:lnTo>
                  <a:pt x="61876" y="93586"/>
                </a:lnTo>
                <a:lnTo>
                  <a:pt x="35920" y="130305"/>
                </a:lnTo>
                <a:lnTo>
                  <a:pt x="16459" y="171292"/>
                </a:lnTo>
                <a:lnTo>
                  <a:pt x="4238" y="215802"/>
                </a:lnTo>
                <a:lnTo>
                  <a:pt x="0" y="263093"/>
                </a:lnTo>
                <a:lnTo>
                  <a:pt x="0" y="1315440"/>
                </a:lnTo>
                <a:lnTo>
                  <a:pt x="4238" y="1362731"/>
                </a:lnTo>
                <a:lnTo>
                  <a:pt x="16459" y="1407241"/>
                </a:lnTo>
                <a:lnTo>
                  <a:pt x="35920" y="1448228"/>
                </a:lnTo>
                <a:lnTo>
                  <a:pt x="61876" y="1484947"/>
                </a:lnTo>
                <a:lnTo>
                  <a:pt x="93586" y="1516657"/>
                </a:lnTo>
                <a:lnTo>
                  <a:pt x="130305" y="1542613"/>
                </a:lnTo>
                <a:lnTo>
                  <a:pt x="171292" y="1562073"/>
                </a:lnTo>
                <a:lnTo>
                  <a:pt x="215802" y="1574294"/>
                </a:lnTo>
                <a:lnTo>
                  <a:pt x="263093" y="1578533"/>
                </a:lnTo>
                <a:lnTo>
                  <a:pt x="3760266" y="1578533"/>
                </a:lnTo>
                <a:lnTo>
                  <a:pt x="3807557" y="1574294"/>
                </a:lnTo>
                <a:lnTo>
                  <a:pt x="3852067" y="1562073"/>
                </a:lnTo>
                <a:lnTo>
                  <a:pt x="3893054" y="1542613"/>
                </a:lnTo>
                <a:lnTo>
                  <a:pt x="3929773" y="1516657"/>
                </a:lnTo>
                <a:lnTo>
                  <a:pt x="3961483" y="1484947"/>
                </a:lnTo>
                <a:lnTo>
                  <a:pt x="3987439" y="1448228"/>
                </a:lnTo>
                <a:lnTo>
                  <a:pt x="4006900" y="1407241"/>
                </a:lnTo>
                <a:lnTo>
                  <a:pt x="4019121" y="1362731"/>
                </a:lnTo>
                <a:lnTo>
                  <a:pt x="4023360" y="1315440"/>
                </a:lnTo>
                <a:lnTo>
                  <a:pt x="4023360" y="263093"/>
                </a:lnTo>
                <a:lnTo>
                  <a:pt x="4019121" y="215802"/>
                </a:lnTo>
                <a:lnTo>
                  <a:pt x="4006900" y="171292"/>
                </a:lnTo>
                <a:lnTo>
                  <a:pt x="3987439" y="130305"/>
                </a:lnTo>
                <a:lnTo>
                  <a:pt x="3961483" y="93586"/>
                </a:lnTo>
                <a:lnTo>
                  <a:pt x="3929773" y="61876"/>
                </a:lnTo>
                <a:lnTo>
                  <a:pt x="3893054" y="35920"/>
                </a:lnTo>
                <a:lnTo>
                  <a:pt x="3852067" y="16459"/>
                </a:lnTo>
                <a:lnTo>
                  <a:pt x="3807557" y="4238"/>
                </a:lnTo>
                <a:lnTo>
                  <a:pt x="3760266" y="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3739" y="4345350"/>
            <a:ext cx="4023360" cy="1371600"/>
          </a:xfrm>
          <a:custGeom>
            <a:avLst/>
            <a:gdLst/>
            <a:ahLst/>
            <a:cxnLst/>
            <a:rect l="l" t="t" r="r" b="b"/>
            <a:pathLst>
              <a:path w="4023359" h="1371600">
                <a:moveTo>
                  <a:pt x="3794760" y="0"/>
                </a:moveTo>
                <a:lnTo>
                  <a:pt x="228612" y="0"/>
                </a:lnTo>
                <a:lnTo>
                  <a:pt x="182538" y="4644"/>
                </a:lnTo>
                <a:lnTo>
                  <a:pt x="139624" y="17966"/>
                </a:lnTo>
                <a:lnTo>
                  <a:pt x="100791" y="39045"/>
                </a:lnTo>
                <a:lnTo>
                  <a:pt x="66957" y="66962"/>
                </a:lnTo>
                <a:lnTo>
                  <a:pt x="39042" y="100796"/>
                </a:lnTo>
                <a:lnTo>
                  <a:pt x="17964" y="139629"/>
                </a:lnTo>
                <a:lnTo>
                  <a:pt x="4644" y="182541"/>
                </a:lnTo>
                <a:lnTo>
                  <a:pt x="0" y="228612"/>
                </a:lnTo>
                <a:lnTo>
                  <a:pt x="0" y="1143000"/>
                </a:lnTo>
                <a:lnTo>
                  <a:pt x="4644" y="1189070"/>
                </a:lnTo>
                <a:lnTo>
                  <a:pt x="17964" y="1231980"/>
                </a:lnTo>
                <a:lnTo>
                  <a:pt x="39042" y="1270811"/>
                </a:lnTo>
                <a:lnTo>
                  <a:pt x="66957" y="1304644"/>
                </a:lnTo>
                <a:lnTo>
                  <a:pt x="100791" y="1332558"/>
                </a:lnTo>
                <a:lnTo>
                  <a:pt x="139624" y="1353635"/>
                </a:lnTo>
                <a:lnTo>
                  <a:pt x="182538" y="1366955"/>
                </a:lnTo>
                <a:lnTo>
                  <a:pt x="228612" y="1371600"/>
                </a:lnTo>
                <a:lnTo>
                  <a:pt x="3794760" y="1371600"/>
                </a:lnTo>
                <a:lnTo>
                  <a:pt x="3840830" y="1366955"/>
                </a:lnTo>
                <a:lnTo>
                  <a:pt x="3883740" y="1353635"/>
                </a:lnTo>
                <a:lnTo>
                  <a:pt x="3922571" y="1332558"/>
                </a:lnTo>
                <a:lnTo>
                  <a:pt x="3956404" y="1304644"/>
                </a:lnTo>
                <a:lnTo>
                  <a:pt x="3984318" y="1270811"/>
                </a:lnTo>
                <a:lnTo>
                  <a:pt x="4005395" y="1231980"/>
                </a:lnTo>
                <a:lnTo>
                  <a:pt x="4018715" y="1189070"/>
                </a:lnTo>
                <a:lnTo>
                  <a:pt x="4023360" y="1143000"/>
                </a:lnTo>
                <a:lnTo>
                  <a:pt x="4023360" y="228612"/>
                </a:lnTo>
                <a:lnTo>
                  <a:pt x="4018715" y="182541"/>
                </a:lnTo>
                <a:lnTo>
                  <a:pt x="4005395" y="139629"/>
                </a:lnTo>
                <a:lnTo>
                  <a:pt x="3984318" y="100796"/>
                </a:lnTo>
                <a:lnTo>
                  <a:pt x="3956404" y="66962"/>
                </a:lnTo>
                <a:lnTo>
                  <a:pt x="3922571" y="39045"/>
                </a:lnTo>
                <a:lnTo>
                  <a:pt x="3883740" y="17966"/>
                </a:lnTo>
                <a:lnTo>
                  <a:pt x="3840830" y="4644"/>
                </a:lnTo>
                <a:lnTo>
                  <a:pt x="3794760" y="0"/>
                </a:lnTo>
                <a:close/>
              </a:path>
            </a:pathLst>
          </a:custGeom>
          <a:solidFill>
            <a:srgbClr val="3870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79628" y="864108"/>
            <a:ext cx="3771265" cy="477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u="heavy" sz="2000" spc="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Positive</a:t>
            </a:r>
            <a:r>
              <a:rPr dirty="0" u="heavy" sz="2000" spc="-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Brief</a:t>
            </a:r>
            <a:r>
              <a:rPr dirty="0" sz="2000" spc="-5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increases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Mild</a:t>
            </a:r>
            <a:r>
              <a:rPr dirty="0" sz="2000" spc="-6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elevations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hormones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L="517525" marR="509905" indent="635">
              <a:lnSpc>
                <a:spcPct val="100000"/>
              </a:lnSpc>
            </a:pPr>
            <a:r>
              <a:rPr dirty="0" u="heavy" sz="2000" spc="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Tolerable</a:t>
            </a:r>
            <a:r>
              <a:rPr dirty="0" u="heavy" sz="200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r>
              <a:rPr dirty="0" sz="2000" spc="5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Serious,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 i="1">
                <a:solidFill>
                  <a:srgbClr val="FFFFFF"/>
                </a:solidFill>
                <a:latin typeface="Times New Roman"/>
                <a:cs typeface="Times New Roman"/>
              </a:rPr>
              <a:t>temporary</a:t>
            </a:r>
            <a:r>
              <a:rPr dirty="0" sz="2000" spc="7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stress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responses</a:t>
            </a:r>
            <a:endParaRPr sz="2000">
              <a:latin typeface="Times New Roman"/>
              <a:cs typeface="Times New Roman"/>
            </a:endParaRPr>
          </a:p>
          <a:p>
            <a:pPr algn="ctr" marL="662305" marR="654050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Buffered</a:t>
            </a:r>
            <a:r>
              <a:rPr dirty="0" sz="2000" spc="5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supportive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relationships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</a:t>
            </a:r>
            <a:r>
              <a:rPr dirty="0" u="heavy" sz="20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  <a:p>
            <a:pPr algn="ctr" marL="475615" marR="467359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Prolonged</a:t>
            </a:r>
            <a:r>
              <a:rPr dirty="0" sz="2000" spc="-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response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activation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Absence</a:t>
            </a:r>
            <a:r>
              <a:rPr dirty="0" sz="2000" spc="-7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protective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relationships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71288" y="640080"/>
            <a:ext cx="1487805" cy="1039494"/>
            <a:chOff x="4971288" y="640080"/>
            <a:chExt cx="1487805" cy="103949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1288" y="640080"/>
              <a:ext cx="1487424" cy="1039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296" y="765048"/>
              <a:ext cx="1411224" cy="8595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01996" y="671687"/>
              <a:ext cx="1371600" cy="923290"/>
            </a:xfrm>
            <a:custGeom>
              <a:avLst/>
              <a:gdLst/>
              <a:ahLst/>
              <a:cxnLst/>
              <a:rect l="l" t="t" r="r" b="b"/>
              <a:pathLst>
                <a:path w="1371600" h="923290">
                  <a:moveTo>
                    <a:pt x="1217752" y="0"/>
                  </a:moveTo>
                  <a:lnTo>
                    <a:pt x="153847" y="0"/>
                  </a:lnTo>
                  <a:lnTo>
                    <a:pt x="105221" y="7843"/>
                  </a:lnTo>
                  <a:lnTo>
                    <a:pt x="62989" y="29685"/>
                  </a:lnTo>
                  <a:lnTo>
                    <a:pt x="29685" y="62989"/>
                  </a:lnTo>
                  <a:lnTo>
                    <a:pt x="7843" y="105221"/>
                  </a:lnTo>
                  <a:lnTo>
                    <a:pt x="0" y="153847"/>
                  </a:lnTo>
                  <a:lnTo>
                    <a:pt x="0" y="769226"/>
                  </a:lnTo>
                  <a:lnTo>
                    <a:pt x="7843" y="817852"/>
                  </a:lnTo>
                  <a:lnTo>
                    <a:pt x="29685" y="860084"/>
                  </a:lnTo>
                  <a:lnTo>
                    <a:pt x="62989" y="893389"/>
                  </a:lnTo>
                  <a:lnTo>
                    <a:pt x="105221" y="915230"/>
                  </a:lnTo>
                  <a:lnTo>
                    <a:pt x="153847" y="923074"/>
                  </a:lnTo>
                  <a:lnTo>
                    <a:pt x="1217752" y="923074"/>
                  </a:lnTo>
                  <a:lnTo>
                    <a:pt x="1266378" y="915230"/>
                  </a:lnTo>
                  <a:lnTo>
                    <a:pt x="1308610" y="893389"/>
                  </a:lnTo>
                  <a:lnTo>
                    <a:pt x="1341914" y="860084"/>
                  </a:lnTo>
                  <a:lnTo>
                    <a:pt x="1363756" y="817852"/>
                  </a:lnTo>
                  <a:lnTo>
                    <a:pt x="1371600" y="769226"/>
                  </a:lnTo>
                  <a:lnTo>
                    <a:pt x="1371600" y="153847"/>
                  </a:lnTo>
                  <a:lnTo>
                    <a:pt x="1363756" y="105221"/>
                  </a:lnTo>
                  <a:lnTo>
                    <a:pt x="1341914" y="62989"/>
                  </a:lnTo>
                  <a:lnTo>
                    <a:pt x="1308610" y="29685"/>
                  </a:lnTo>
                  <a:lnTo>
                    <a:pt x="1266378" y="7843"/>
                  </a:lnTo>
                  <a:lnTo>
                    <a:pt x="1217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01996" y="671686"/>
              <a:ext cx="1370965" cy="922655"/>
            </a:xfrm>
            <a:custGeom>
              <a:avLst/>
              <a:gdLst/>
              <a:ahLst/>
              <a:cxnLst/>
              <a:rect l="l" t="t" r="r" b="b"/>
              <a:pathLst>
                <a:path w="1370964" h="922655">
                  <a:moveTo>
                    <a:pt x="0" y="153770"/>
                  </a:moveTo>
                  <a:lnTo>
                    <a:pt x="7839" y="105167"/>
                  </a:lnTo>
                  <a:lnTo>
                    <a:pt x="29668" y="62955"/>
                  </a:lnTo>
                  <a:lnTo>
                    <a:pt x="62955" y="29668"/>
                  </a:lnTo>
                  <a:lnTo>
                    <a:pt x="105167" y="7839"/>
                  </a:lnTo>
                  <a:lnTo>
                    <a:pt x="153770" y="0"/>
                  </a:lnTo>
                  <a:lnTo>
                    <a:pt x="1217129" y="0"/>
                  </a:lnTo>
                  <a:lnTo>
                    <a:pt x="1265733" y="7839"/>
                  </a:lnTo>
                  <a:lnTo>
                    <a:pt x="1307944" y="29668"/>
                  </a:lnTo>
                  <a:lnTo>
                    <a:pt x="1341231" y="62955"/>
                  </a:lnTo>
                  <a:lnTo>
                    <a:pt x="1363061" y="105167"/>
                  </a:lnTo>
                  <a:lnTo>
                    <a:pt x="1370900" y="153770"/>
                  </a:lnTo>
                  <a:lnTo>
                    <a:pt x="1370900" y="768831"/>
                  </a:lnTo>
                  <a:lnTo>
                    <a:pt x="1363061" y="817435"/>
                  </a:lnTo>
                  <a:lnTo>
                    <a:pt x="1341231" y="859646"/>
                  </a:lnTo>
                  <a:lnTo>
                    <a:pt x="1307944" y="892933"/>
                  </a:lnTo>
                  <a:lnTo>
                    <a:pt x="1265733" y="914762"/>
                  </a:lnTo>
                  <a:lnTo>
                    <a:pt x="1217129" y="922602"/>
                  </a:lnTo>
                  <a:lnTo>
                    <a:pt x="153770" y="922602"/>
                  </a:lnTo>
                  <a:lnTo>
                    <a:pt x="105167" y="914762"/>
                  </a:lnTo>
                  <a:lnTo>
                    <a:pt x="62955" y="892933"/>
                  </a:lnTo>
                  <a:lnTo>
                    <a:pt x="29668" y="859646"/>
                  </a:lnTo>
                  <a:lnTo>
                    <a:pt x="7839" y="817435"/>
                  </a:lnTo>
                  <a:lnTo>
                    <a:pt x="0" y="768831"/>
                  </a:lnTo>
                  <a:lnTo>
                    <a:pt x="0" y="15377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187034" y="846835"/>
            <a:ext cx="100203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73025" marR="5080" indent="-60960">
              <a:lnSpc>
                <a:spcPts val="2090"/>
              </a:lnSpc>
              <a:spcBef>
                <a:spcPts val="225"/>
              </a:spcBef>
            </a:pPr>
            <a:r>
              <a:rPr dirty="0" sz="1800" b="1">
                <a:latin typeface="Times New Roman"/>
                <a:cs typeface="Times New Roman"/>
              </a:rPr>
              <a:t>Nature</a:t>
            </a:r>
            <a:r>
              <a:rPr dirty="0" sz="1800" spc="185" b="1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Times New Roman"/>
                <a:cs typeface="Times New Roman"/>
              </a:rPr>
              <a:t>of </a:t>
            </a:r>
            <a:r>
              <a:rPr dirty="0" sz="1800" spc="75" b="1">
                <a:latin typeface="Times New Roman"/>
                <a:cs typeface="Times New Roman"/>
              </a:rPr>
              <a:t>stressor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7376" y="6597395"/>
            <a:ext cx="46685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0">
                <a:latin typeface="Times New Roman"/>
                <a:cs typeface="Times New Roman"/>
              </a:rPr>
              <a:t>J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Shonkoff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Harvard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University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Center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50">
                <a:latin typeface="Times New Roman"/>
                <a:cs typeface="Times New Roman"/>
              </a:rPr>
              <a:t>on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70">
                <a:latin typeface="Times New Roman"/>
                <a:cs typeface="Times New Roman"/>
              </a:rPr>
              <a:t>the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Developing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Child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81048" y="660579"/>
            <a:ext cx="3221355" cy="1328420"/>
            <a:chOff x="1681048" y="660579"/>
            <a:chExt cx="3221355" cy="1328420"/>
          </a:xfrm>
        </p:grpSpPr>
        <p:sp>
          <p:nvSpPr>
            <p:cNvPr id="13" name="object 13"/>
            <p:cNvSpPr/>
            <p:nvPr/>
          </p:nvSpPr>
          <p:spPr>
            <a:xfrm>
              <a:off x="1692155" y="671681"/>
              <a:ext cx="3200400" cy="1307465"/>
            </a:xfrm>
            <a:custGeom>
              <a:avLst/>
              <a:gdLst/>
              <a:ahLst/>
              <a:cxnLst/>
              <a:rect l="l" t="t" r="r" b="b"/>
              <a:pathLst>
                <a:path w="3200400" h="1307464">
                  <a:moveTo>
                    <a:pt x="2982582" y="0"/>
                  </a:moveTo>
                  <a:lnTo>
                    <a:pt x="217817" y="0"/>
                  </a:lnTo>
                  <a:lnTo>
                    <a:pt x="167875" y="5752"/>
                  </a:lnTo>
                  <a:lnTo>
                    <a:pt x="122028" y="22139"/>
                  </a:lnTo>
                  <a:lnTo>
                    <a:pt x="81585" y="47853"/>
                  </a:lnTo>
                  <a:lnTo>
                    <a:pt x="47853" y="81585"/>
                  </a:lnTo>
                  <a:lnTo>
                    <a:pt x="22139" y="122028"/>
                  </a:lnTo>
                  <a:lnTo>
                    <a:pt x="5752" y="167875"/>
                  </a:lnTo>
                  <a:lnTo>
                    <a:pt x="0" y="217817"/>
                  </a:lnTo>
                  <a:lnTo>
                    <a:pt x="0" y="1089037"/>
                  </a:lnTo>
                  <a:lnTo>
                    <a:pt x="5752" y="1138980"/>
                  </a:lnTo>
                  <a:lnTo>
                    <a:pt x="22139" y="1184827"/>
                  </a:lnTo>
                  <a:lnTo>
                    <a:pt x="47853" y="1225270"/>
                  </a:lnTo>
                  <a:lnTo>
                    <a:pt x="81585" y="1259002"/>
                  </a:lnTo>
                  <a:lnTo>
                    <a:pt x="122028" y="1284715"/>
                  </a:lnTo>
                  <a:lnTo>
                    <a:pt x="167875" y="1301102"/>
                  </a:lnTo>
                  <a:lnTo>
                    <a:pt x="217817" y="1306855"/>
                  </a:lnTo>
                  <a:lnTo>
                    <a:pt x="2982582" y="1306855"/>
                  </a:lnTo>
                  <a:lnTo>
                    <a:pt x="3032528" y="1301102"/>
                  </a:lnTo>
                  <a:lnTo>
                    <a:pt x="3078377" y="1284715"/>
                  </a:lnTo>
                  <a:lnTo>
                    <a:pt x="3118820" y="1259002"/>
                  </a:lnTo>
                  <a:lnTo>
                    <a:pt x="3152550" y="1225270"/>
                  </a:lnTo>
                  <a:lnTo>
                    <a:pt x="3178262" y="1184827"/>
                  </a:lnTo>
                  <a:lnTo>
                    <a:pt x="3194647" y="1138980"/>
                  </a:lnTo>
                  <a:lnTo>
                    <a:pt x="3200400" y="1089037"/>
                  </a:lnTo>
                  <a:lnTo>
                    <a:pt x="3200400" y="217817"/>
                  </a:lnTo>
                  <a:lnTo>
                    <a:pt x="3194647" y="167875"/>
                  </a:lnTo>
                  <a:lnTo>
                    <a:pt x="3178262" y="122028"/>
                  </a:lnTo>
                  <a:lnTo>
                    <a:pt x="3152550" y="81585"/>
                  </a:lnTo>
                  <a:lnTo>
                    <a:pt x="3118820" y="47853"/>
                  </a:lnTo>
                  <a:lnTo>
                    <a:pt x="3078377" y="22139"/>
                  </a:lnTo>
                  <a:lnTo>
                    <a:pt x="3032528" y="5752"/>
                  </a:lnTo>
                  <a:lnTo>
                    <a:pt x="2982582" y="0"/>
                  </a:lnTo>
                  <a:close/>
                </a:path>
              </a:pathLst>
            </a:custGeom>
            <a:solidFill>
              <a:srgbClr val="004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92155" y="671686"/>
              <a:ext cx="3199130" cy="1306195"/>
            </a:xfrm>
            <a:custGeom>
              <a:avLst/>
              <a:gdLst/>
              <a:ahLst/>
              <a:cxnLst/>
              <a:rect l="l" t="t" r="r" b="b"/>
              <a:pathLst>
                <a:path w="3199129" h="1306195">
                  <a:moveTo>
                    <a:pt x="0" y="217700"/>
                  </a:moveTo>
                  <a:lnTo>
                    <a:pt x="5749" y="167784"/>
                  </a:lnTo>
                  <a:lnTo>
                    <a:pt x="22127" y="121961"/>
                  </a:lnTo>
                  <a:lnTo>
                    <a:pt x="47826" y="81540"/>
                  </a:lnTo>
                  <a:lnTo>
                    <a:pt x="81540" y="47826"/>
                  </a:lnTo>
                  <a:lnTo>
                    <a:pt x="121961" y="22127"/>
                  </a:lnTo>
                  <a:lnTo>
                    <a:pt x="167784" y="5749"/>
                  </a:lnTo>
                  <a:lnTo>
                    <a:pt x="217700" y="0"/>
                  </a:lnTo>
                  <a:lnTo>
                    <a:pt x="2981066" y="0"/>
                  </a:lnTo>
                  <a:lnTo>
                    <a:pt x="3030983" y="5749"/>
                  </a:lnTo>
                  <a:lnTo>
                    <a:pt x="3076806" y="22127"/>
                  </a:lnTo>
                  <a:lnTo>
                    <a:pt x="3117227" y="47826"/>
                  </a:lnTo>
                  <a:lnTo>
                    <a:pt x="3150941" y="81540"/>
                  </a:lnTo>
                  <a:lnTo>
                    <a:pt x="3176640" y="121961"/>
                  </a:lnTo>
                  <a:lnTo>
                    <a:pt x="3193018" y="167784"/>
                  </a:lnTo>
                  <a:lnTo>
                    <a:pt x="3198767" y="217700"/>
                  </a:lnTo>
                  <a:lnTo>
                    <a:pt x="3198767" y="1088483"/>
                  </a:lnTo>
                  <a:lnTo>
                    <a:pt x="3193018" y="1138400"/>
                  </a:lnTo>
                  <a:lnTo>
                    <a:pt x="3176640" y="1184222"/>
                  </a:lnTo>
                  <a:lnTo>
                    <a:pt x="3150941" y="1224644"/>
                  </a:lnTo>
                  <a:lnTo>
                    <a:pt x="3117227" y="1258358"/>
                  </a:lnTo>
                  <a:lnTo>
                    <a:pt x="3076806" y="1284057"/>
                  </a:lnTo>
                  <a:lnTo>
                    <a:pt x="3030983" y="1300434"/>
                  </a:lnTo>
                  <a:lnTo>
                    <a:pt x="2981066" y="1306184"/>
                  </a:lnTo>
                  <a:lnTo>
                    <a:pt x="217700" y="1306184"/>
                  </a:lnTo>
                  <a:lnTo>
                    <a:pt x="167784" y="1300434"/>
                  </a:lnTo>
                  <a:lnTo>
                    <a:pt x="121961" y="1284057"/>
                  </a:lnTo>
                  <a:lnTo>
                    <a:pt x="81540" y="1258358"/>
                  </a:lnTo>
                  <a:lnTo>
                    <a:pt x="47826" y="1224644"/>
                  </a:lnTo>
                  <a:lnTo>
                    <a:pt x="22127" y="1184222"/>
                  </a:lnTo>
                  <a:lnTo>
                    <a:pt x="5749" y="1138400"/>
                  </a:lnTo>
                  <a:lnTo>
                    <a:pt x="0" y="1088483"/>
                  </a:lnTo>
                  <a:lnTo>
                    <a:pt x="0" y="217700"/>
                  </a:lnTo>
                  <a:close/>
                </a:path>
              </a:pathLst>
            </a:custGeom>
            <a:ln w="22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2739397" y="675132"/>
            <a:ext cx="110680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Stressors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6293" y="874268"/>
            <a:ext cx="3032125" cy="107696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Trauma,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Access,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Demographics</a:t>
            </a:r>
            <a:endParaRPr sz="1800">
              <a:latin typeface="Times New Roman"/>
              <a:cs typeface="Times New Roman"/>
            </a:endParaRPr>
          </a:p>
          <a:p>
            <a:pPr algn="ctr" marL="281305" marR="273685" indent="-635">
              <a:lnSpc>
                <a:spcPts val="2090"/>
              </a:lnSpc>
              <a:spcBef>
                <a:spcPts val="106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Violence,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Neighborhood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deprivation,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pollution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9628" y="864108"/>
            <a:ext cx="37712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u="heavy" sz="2000" spc="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Positive</a:t>
            </a:r>
            <a:r>
              <a:rPr dirty="0" u="heavy" sz="2000" spc="-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Brief</a:t>
            </a:r>
            <a:r>
              <a:rPr dirty="0" sz="2000" spc="-5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increases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Mild</a:t>
            </a:r>
            <a:r>
              <a:rPr dirty="0" sz="2000" spc="-6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elevations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hormones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53738" y="2431994"/>
            <a:ext cx="4023360" cy="1578610"/>
          </a:xfrm>
          <a:custGeom>
            <a:avLst/>
            <a:gdLst/>
            <a:ahLst/>
            <a:cxnLst/>
            <a:rect l="l" t="t" r="r" b="b"/>
            <a:pathLst>
              <a:path w="4023359" h="1578610">
                <a:moveTo>
                  <a:pt x="3760266" y="0"/>
                </a:moveTo>
                <a:lnTo>
                  <a:pt x="263093" y="0"/>
                </a:lnTo>
                <a:lnTo>
                  <a:pt x="215802" y="4238"/>
                </a:lnTo>
                <a:lnTo>
                  <a:pt x="171292" y="16459"/>
                </a:lnTo>
                <a:lnTo>
                  <a:pt x="130305" y="35920"/>
                </a:lnTo>
                <a:lnTo>
                  <a:pt x="93586" y="61876"/>
                </a:lnTo>
                <a:lnTo>
                  <a:pt x="61876" y="93586"/>
                </a:lnTo>
                <a:lnTo>
                  <a:pt x="35920" y="130305"/>
                </a:lnTo>
                <a:lnTo>
                  <a:pt x="16459" y="171292"/>
                </a:lnTo>
                <a:lnTo>
                  <a:pt x="4238" y="215802"/>
                </a:lnTo>
                <a:lnTo>
                  <a:pt x="0" y="263093"/>
                </a:lnTo>
                <a:lnTo>
                  <a:pt x="0" y="1315440"/>
                </a:lnTo>
                <a:lnTo>
                  <a:pt x="4238" y="1362731"/>
                </a:lnTo>
                <a:lnTo>
                  <a:pt x="16459" y="1407241"/>
                </a:lnTo>
                <a:lnTo>
                  <a:pt x="35920" y="1448228"/>
                </a:lnTo>
                <a:lnTo>
                  <a:pt x="61876" y="1484947"/>
                </a:lnTo>
                <a:lnTo>
                  <a:pt x="93586" y="1516657"/>
                </a:lnTo>
                <a:lnTo>
                  <a:pt x="130305" y="1542613"/>
                </a:lnTo>
                <a:lnTo>
                  <a:pt x="171292" y="1562073"/>
                </a:lnTo>
                <a:lnTo>
                  <a:pt x="215802" y="1574294"/>
                </a:lnTo>
                <a:lnTo>
                  <a:pt x="263093" y="1578533"/>
                </a:lnTo>
                <a:lnTo>
                  <a:pt x="3760266" y="1578533"/>
                </a:lnTo>
                <a:lnTo>
                  <a:pt x="3807557" y="1574294"/>
                </a:lnTo>
                <a:lnTo>
                  <a:pt x="3852067" y="1562073"/>
                </a:lnTo>
                <a:lnTo>
                  <a:pt x="3893054" y="1542613"/>
                </a:lnTo>
                <a:lnTo>
                  <a:pt x="3929773" y="1516657"/>
                </a:lnTo>
                <a:lnTo>
                  <a:pt x="3961483" y="1484947"/>
                </a:lnTo>
                <a:lnTo>
                  <a:pt x="3987439" y="1448228"/>
                </a:lnTo>
                <a:lnTo>
                  <a:pt x="4006900" y="1407241"/>
                </a:lnTo>
                <a:lnTo>
                  <a:pt x="4019121" y="1362731"/>
                </a:lnTo>
                <a:lnTo>
                  <a:pt x="4023360" y="1315440"/>
                </a:lnTo>
                <a:lnTo>
                  <a:pt x="4023360" y="263093"/>
                </a:lnTo>
                <a:lnTo>
                  <a:pt x="4019121" y="215802"/>
                </a:lnTo>
                <a:lnTo>
                  <a:pt x="4006900" y="171292"/>
                </a:lnTo>
                <a:lnTo>
                  <a:pt x="3987439" y="130305"/>
                </a:lnTo>
                <a:lnTo>
                  <a:pt x="3961483" y="93586"/>
                </a:lnTo>
                <a:lnTo>
                  <a:pt x="3929773" y="61876"/>
                </a:lnTo>
                <a:lnTo>
                  <a:pt x="3893054" y="35920"/>
                </a:lnTo>
                <a:lnTo>
                  <a:pt x="3852067" y="16459"/>
                </a:lnTo>
                <a:lnTo>
                  <a:pt x="3807557" y="4238"/>
                </a:lnTo>
                <a:lnTo>
                  <a:pt x="3760266" y="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84801" y="2433828"/>
            <a:ext cx="276161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u="heavy" sz="2000" spc="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Tolerable</a:t>
            </a:r>
            <a:r>
              <a:rPr dirty="0" u="heavy" sz="200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r>
              <a:rPr dirty="0" sz="2000" spc="5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Serious,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 i="1">
                <a:solidFill>
                  <a:srgbClr val="FFFFFF"/>
                </a:solidFill>
                <a:latin typeface="Times New Roman"/>
                <a:cs typeface="Times New Roman"/>
              </a:rPr>
              <a:t>temporary</a:t>
            </a:r>
            <a:r>
              <a:rPr dirty="0" sz="2000" spc="7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stress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responses</a:t>
            </a:r>
            <a:endParaRPr sz="2000">
              <a:latin typeface="Times New Roman"/>
              <a:cs typeface="Times New Roman"/>
            </a:endParaRPr>
          </a:p>
          <a:p>
            <a:pPr algn="ctr" marL="157480" marR="149225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Buffered</a:t>
            </a:r>
            <a:r>
              <a:rPr dirty="0" sz="2000" spc="5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supportive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relationships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53739" y="4345350"/>
            <a:ext cx="4023360" cy="1371600"/>
          </a:xfrm>
          <a:custGeom>
            <a:avLst/>
            <a:gdLst/>
            <a:ahLst/>
            <a:cxnLst/>
            <a:rect l="l" t="t" r="r" b="b"/>
            <a:pathLst>
              <a:path w="4023359" h="1371600">
                <a:moveTo>
                  <a:pt x="3794760" y="0"/>
                </a:moveTo>
                <a:lnTo>
                  <a:pt x="228612" y="0"/>
                </a:lnTo>
                <a:lnTo>
                  <a:pt x="182538" y="4644"/>
                </a:lnTo>
                <a:lnTo>
                  <a:pt x="139624" y="17966"/>
                </a:lnTo>
                <a:lnTo>
                  <a:pt x="100791" y="39045"/>
                </a:lnTo>
                <a:lnTo>
                  <a:pt x="66957" y="66962"/>
                </a:lnTo>
                <a:lnTo>
                  <a:pt x="39042" y="100796"/>
                </a:lnTo>
                <a:lnTo>
                  <a:pt x="17964" y="139629"/>
                </a:lnTo>
                <a:lnTo>
                  <a:pt x="4644" y="182541"/>
                </a:lnTo>
                <a:lnTo>
                  <a:pt x="0" y="228612"/>
                </a:lnTo>
                <a:lnTo>
                  <a:pt x="0" y="1143000"/>
                </a:lnTo>
                <a:lnTo>
                  <a:pt x="4644" y="1189070"/>
                </a:lnTo>
                <a:lnTo>
                  <a:pt x="17964" y="1231980"/>
                </a:lnTo>
                <a:lnTo>
                  <a:pt x="39042" y="1270811"/>
                </a:lnTo>
                <a:lnTo>
                  <a:pt x="66957" y="1304644"/>
                </a:lnTo>
                <a:lnTo>
                  <a:pt x="100791" y="1332558"/>
                </a:lnTo>
                <a:lnTo>
                  <a:pt x="139624" y="1353635"/>
                </a:lnTo>
                <a:lnTo>
                  <a:pt x="182538" y="1366955"/>
                </a:lnTo>
                <a:lnTo>
                  <a:pt x="228612" y="1371600"/>
                </a:lnTo>
                <a:lnTo>
                  <a:pt x="3794760" y="1371600"/>
                </a:lnTo>
                <a:lnTo>
                  <a:pt x="3840830" y="1366955"/>
                </a:lnTo>
                <a:lnTo>
                  <a:pt x="3883740" y="1353635"/>
                </a:lnTo>
                <a:lnTo>
                  <a:pt x="3922571" y="1332558"/>
                </a:lnTo>
                <a:lnTo>
                  <a:pt x="3956404" y="1304644"/>
                </a:lnTo>
                <a:lnTo>
                  <a:pt x="3984318" y="1270811"/>
                </a:lnTo>
                <a:lnTo>
                  <a:pt x="4005395" y="1231980"/>
                </a:lnTo>
                <a:lnTo>
                  <a:pt x="4018715" y="1189070"/>
                </a:lnTo>
                <a:lnTo>
                  <a:pt x="4023360" y="1143000"/>
                </a:lnTo>
                <a:lnTo>
                  <a:pt x="4023360" y="228612"/>
                </a:lnTo>
                <a:lnTo>
                  <a:pt x="4018715" y="182541"/>
                </a:lnTo>
                <a:lnTo>
                  <a:pt x="4005395" y="139629"/>
                </a:lnTo>
                <a:lnTo>
                  <a:pt x="3984318" y="100796"/>
                </a:lnTo>
                <a:lnTo>
                  <a:pt x="3956404" y="66962"/>
                </a:lnTo>
                <a:lnTo>
                  <a:pt x="3922571" y="39045"/>
                </a:lnTo>
                <a:lnTo>
                  <a:pt x="3883740" y="17966"/>
                </a:lnTo>
                <a:lnTo>
                  <a:pt x="3840830" y="4644"/>
                </a:lnTo>
                <a:lnTo>
                  <a:pt x="3794760" y="0"/>
                </a:lnTo>
                <a:close/>
              </a:path>
            </a:pathLst>
          </a:custGeom>
          <a:solidFill>
            <a:srgbClr val="3870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81819" y="4396740"/>
            <a:ext cx="376618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</a:t>
            </a:r>
            <a:r>
              <a:rPr dirty="0" u="heavy" sz="20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  <a:p>
            <a:pPr algn="ctr" marL="473075" marR="464184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Prolonged</a:t>
            </a:r>
            <a:r>
              <a:rPr dirty="0" sz="2000" spc="-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response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activation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Absence</a:t>
            </a:r>
            <a:r>
              <a:rPr dirty="0" sz="2000" spc="-7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protective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relationships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71288" y="640080"/>
            <a:ext cx="1487805" cy="1039494"/>
            <a:chOff x="4971288" y="640080"/>
            <a:chExt cx="1487805" cy="103949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1288" y="640080"/>
              <a:ext cx="1487424" cy="10393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296" y="765048"/>
              <a:ext cx="1411224" cy="8595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01996" y="671687"/>
              <a:ext cx="1371600" cy="923290"/>
            </a:xfrm>
            <a:custGeom>
              <a:avLst/>
              <a:gdLst/>
              <a:ahLst/>
              <a:cxnLst/>
              <a:rect l="l" t="t" r="r" b="b"/>
              <a:pathLst>
                <a:path w="1371600" h="923290">
                  <a:moveTo>
                    <a:pt x="1217752" y="0"/>
                  </a:moveTo>
                  <a:lnTo>
                    <a:pt x="153847" y="0"/>
                  </a:lnTo>
                  <a:lnTo>
                    <a:pt x="105221" y="7843"/>
                  </a:lnTo>
                  <a:lnTo>
                    <a:pt x="62989" y="29685"/>
                  </a:lnTo>
                  <a:lnTo>
                    <a:pt x="29685" y="62989"/>
                  </a:lnTo>
                  <a:lnTo>
                    <a:pt x="7843" y="105221"/>
                  </a:lnTo>
                  <a:lnTo>
                    <a:pt x="0" y="153847"/>
                  </a:lnTo>
                  <a:lnTo>
                    <a:pt x="0" y="769226"/>
                  </a:lnTo>
                  <a:lnTo>
                    <a:pt x="7843" y="817852"/>
                  </a:lnTo>
                  <a:lnTo>
                    <a:pt x="29685" y="860084"/>
                  </a:lnTo>
                  <a:lnTo>
                    <a:pt x="62989" y="893389"/>
                  </a:lnTo>
                  <a:lnTo>
                    <a:pt x="105221" y="915230"/>
                  </a:lnTo>
                  <a:lnTo>
                    <a:pt x="153847" y="923074"/>
                  </a:lnTo>
                  <a:lnTo>
                    <a:pt x="1217752" y="923074"/>
                  </a:lnTo>
                  <a:lnTo>
                    <a:pt x="1266378" y="915230"/>
                  </a:lnTo>
                  <a:lnTo>
                    <a:pt x="1308610" y="893389"/>
                  </a:lnTo>
                  <a:lnTo>
                    <a:pt x="1341914" y="860084"/>
                  </a:lnTo>
                  <a:lnTo>
                    <a:pt x="1363756" y="817852"/>
                  </a:lnTo>
                  <a:lnTo>
                    <a:pt x="1371600" y="769226"/>
                  </a:lnTo>
                  <a:lnTo>
                    <a:pt x="1371600" y="153847"/>
                  </a:lnTo>
                  <a:lnTo>
                    <a:pt x="1363756" y="105221"/>
                  </a:lnTo>
                  <a:lnTo>
                    <a:pt x="1341914" y="62989"/>
                  </a:lnTo>
                  <a:lnTo>
                    <a:pt x="1308610" y="29685"/>
                  </a:lnTo>
                  <a:lnTo>
                    <a:pt x="1266378" y="7843"/>
                  </a:lnTo>
                  <a:lnTo>
                    <a:pt x="1217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01996" y="671686"/>
              <a:ext cx="1370965" cy="922655"/>
            </a:xfrm>
            <a:custGeom>
              <a:avLst/>
              <a:gdLst/>
              <a:ahLst/>
              <a:cxnLst/>
              <a:rect l="l" t="t" r="r" b="b"/>
              <a:pathLst>
                <a:path w="1370964" h="922655">
                  <a:moveTo>
                    <a:pt x="0" y="153770"/>
                  </a:moveTo>
                  <a:lnTo>
                    <a:pt x="7839" y="105167"/>
                  </a:lnTo>
                  <a:lnTo>
                    <a:pt x="29668" y="62955"/>
                  </a:lnTo>
                  <a:lnTo>
                    <a:pt x="62955" y="29668"/>
                  </a:lnTo>
                  <a:lnTo>
                    <a:pt x="105167" y="7839"/>
                  </a:lnTo>
                  <a:lnTo>
                    <a:pt x="153770" y="0"/>
                  </a:lnTo>
                  <a:lnTo>
                    <a:pt x="1217129" y="0"/>
                  </a:lnTo>
                  <a:lnTo>
                    <a:pt x="1265733" y="7839"/>
                  </a:lnTo>
                  <a:lnTo>
                    <a:pt x="1307944" y="29668"/>
                  </a:lnTo>
                  <a:lnTo>
                    <a:pt x="1341231" y="62955"/>
                  </a:lnTo>
                  <a:lnTo>
                    <a:pt x="1363061" y="105167"/>
                  </a:lnTo>
                  <a:lnTo>
                    <a:pt x="1370900" y="153770"/>
                  </a:lnTo>
                  <a:lnTo>
                    <a:pt x="1370900" y="768831"/>
                  </a:lnTo>
                  <a:lnTo>
                    <a:pt x="1363061" y="817435"/>
                  </a:lnTo>
                  <a:lnTo>
                    <a:pt x="1341231" y="859646"/>
                  </a:lnTo>
                  <a:lnTo>
                    <a:pt x="1307944" y="892933"/>
                  </a:lnTo>
                  <a:lnTo>
                    <a:pt x="1265733" y="914762"/>
                  </a:lnTo>
                  <a:lnTo>
                    <a:pt x="1217129" y="922602"/>
                  </a:lnTo>
                  <a:lnTo>
                    <a:pt x="153770" y="922602"/>
                  </a:lnTo>
                  <a:lnTo>
                    <a:pt x="105167" y="914762"/>
                  </a:lnTo>
                  <a:lnTo>
                    <a:pt x="62955" y="892933"/>
                  </a:lnTo>
                  <a:lnTo>
                    <a:pt x="29668" y="859646"/>
                  </a:lnTo>
                  <a:lnTo>
                    <a:pt x="7839" y="817435"/>
                  </a:lnTo>
                  <a:lnTo>
                    <a:pt x="0" y="768831"/>
                  </a:lnTo>
                  <a:lnTo>
                    <a:pt x="0" y="15377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187034" y="846835"/>
            <a:ext cx="100203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73025" marR="5080" indent="-60960">
              <a:lnSpc>
                <a:spcPts val="2090"/>
              </a:lnSpc>
              <a:spcBef>
                <a:spcPts val="225"/>
              </a:spcBef>
            </a:pPr>
            <a:r>
              <a:rPr dirty="0" sz="1800" b="1">
                <a:latin typeface="Times New Roman"/>
                <a:cs typeface="Times New Roman"/>
              </a:rPr>
              <a:t>Nature</a:t>
            </a:r>
            <a:r>
              <a:rPr dirty="0" sz="1800" spc="185" b="1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Times New Roman"/>
                <a:cs typeface="Times New Roman"/>
              </a:rPr>
              <a:t>of </a:t>
            </a:r>
            <a:r>
              <a:rPr dirty="0" sz="1800" spc="75" b="1">
                <a:latin typeface="Times New Roman"/>
                <a:cs typeface="Times New Roman"/>
              </a:rPr>
              <a:t>stressor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71288" y="2075688"/>
            <a:ext cx="1527175" cy="1140460"/>
            <a:chOff x="4971288" y="2075688"/>
            <a:chExt cx="1527175" cy="114046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1288" y="2090928"/>
              <a:ext cx="1487424" cy="10393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0432" y="2075688"/>
              <a:ext cx="1517903" cy="11399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01996" y="2121712"/>
              <a:ext cx="1371600" cy="923290"/>
            </a:xfrm>
            <a:custGeom>
              <a:avLst/>
              <a:gdLst/>
              <a:ahLst/>
              <a:cxnLst/>
              <a:rect l="l" t="t" r="r" b="b"/>
              <a:pathLst>
                <a:path w="1371600" h="923289">
                  <a:moveTo>
                    <a:pt x="1217752" y="0"/>
                  </a:moveTo>
                  <a:lnTo>
                    <a:pt x="153847" y="0"/>
                  </a:lnTo>
                  <a:lnTo>
                    <a:pt x="105221" y="7843"/>
                  </a:lnTo>
                  <a:lnTo>
                    <a:pt x="62989" y="29685"/>
                  </a:lnTo>
                  <a:lnTo>
                    <a:pt x="29685" y="62989"/>
                  </a:lnTo>
                  <a:lnTo>
                    <a:pt x="7843" y="105221"/>
                  </a:lnTo>
                  <a:lnTo>
                    <a:pt x="0" y="153847"/>
                  </a:lnTo>
                  <a:lnTo>
                    <a:pt x="0" y="769226"/>
                  </a:lnTo>
                  <a:lnTo>
                    <a:pt x="7843" y="817852"/>
                  </a:lnTo>
                  <a:lnTo>
                    <a:pt x="29685" y="860084"/>
                  </a:lnTo>
                  <a:lnTo>
                    <a:pt x="62989" y="893389"/>
                  </a:lnTo>
                  <a:lnTo>
                    <a:pt x="105221" y="915230"/>
                  </a:lnTo>
                  <a:lnTo>
                    <a:pt x="153847" y="923074"/>
                  </a:lnTo>
                  <a:lnTo>
                    <a:pt x="1217752" y="923074"/>
                  </a:lnTo>
                  <a:lnTo>
                    <a:pt x="1266378" y="915230"/>
                  </a:lnTo>
                  <a:lnTo>
                    <a:pt x="1308610" y="893389"/>
                  </a:lnTo>
                  <a:lnTo>
                    <a:pt x="1341914" y="860084"/>
                  </a:lnTo>
                  <a:lnTo>
                    <a:pt x="1363756" y="817852"/>
                  </a:lnTo>
                  <a:lnTo>
                    <a:pt x="1371600" y="769226"/>
                  </a:lnTo>
                  <a:lnTo>
                    <a:pt x="1371600" y="153847"/>
                  </a:lnTo>
                  <a:lnTo>
                    <a:pt x="1363756" y="105221"/>
                  </a:lnTo>
                  <a:lnTo>
                    <a:pt x="1341914" y="62989"/>
                  </a:lnTo>
                  <a:lnTo>
                    <a:pt x="1308610" y="29685"/>
                  </a:lnTo>
                  <a:lnTo>
                    <a:pt x="1266378" y="7843"/>
                  </a:lnTo>
                  <a:lnTo>
                    <a:pt x="1217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001996" y="2121711"/>
              <a:ext cx="1370965" cy="922655"/>
            </a:xfrm>
            <a:custGeom>
              <a:avLst/>
              <a:gdLst/>
              <a:ahLst/>
              <a:cxnLst/>
              <a:rect l="l" t="t" r="r" b="b"/>
              <a:pathLst>
                <a:path w="1370964" h="922655">
                  <a:moveTo>
                    <a:pt x="0" y="153770"/>
                  </a:moveTo>
                  <a:lnTo>
                    <a:pt x="7839" y="105167"/>
                  </a:lnTo>
                  <a:lnTo>
                    <a:pt x="29668" y="62955"/>
                  </a:lnTo>
                  <a:lnTo>
                    <a:pt x="62955" y="29668"/>
                  </a:lnTo>
                  <a:lnTo>
                    <a:pt x="105167" y="7839"/>
                  </a:lnTo>
                  <a:lnTo>
                    <a:pt x="153770" y="0"/>
                  </a:lnTo>
                  <a:lnTo>
                    <a:pt x="1217129" y="0"/>
                  </a:lnTo>
                  <a:lnTo>
                    <a:pt x="1265733" y="7839"/>
                  </a:lnTo>
                  <a:lnTo>
                    <a:pt x="1307944" y="29668"/>
                  </a:lnTo>
                  <a:lnTo>
                    <a:pt x="1341231" y="62955"/>
                  </a:lnTo>
                  <a:lnTo>
                    <a:pt x="1363061" y="105167"/>
                  </a:lnTo>
                  <a:lnTo>
                    <a:pt x="1370900" y="153770"/>
                  </a:lnTo>
                  <a:lnTo>
                    <a:pt x="1370900" y="768831"/>
                  </a:lnTo>
                  <a:lnTo>
                    <a:pt x="1363061" y="817435"/>
                  </a:lnTo>
                  <a:lnTo>
                    <a:pt x="1341231" y="859646"/>
                  </a:lnTo>
                  <a:lnTo>
                    <a:pt x="1307944" y="892933"/>
                  </a:lnTo>
                  <a:lnTo>
                    <a:pt x="1265733" y="914762"/>
                  </a:lnTo>
                  <a:lnTo>
                    <a:pt x="1217129" y="922602"/>
                  </a:lnTo>
                  <a:lnTo>
                    <a:pt x="153770" y="922602"/>
                  </a:lnTo>
                  <a:lnTo>
                    <a:pt x="105167" y="914762"/>
                  </a:lnTo>
                  <a:lnTo>
                    <a:pt x="62955" y="892933"/>
                  </a:lnTo>
                  <a:lnTo>
                    <a:pt x="29668" y="859646"/>
                  </a:lnTo>
                  <a:lnTo>
                    <a:pt x="7839" y="817435"/>
                  </a:lnTo>
                  <a:lnTo>
                    <a:pt x="0" y="768831"/>
                  </a:lnTo>
                  <a:lnTo>
                    <a:pt x="0" y="15377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133865" y="2160523"/>
            <a:ext cx="110807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500"/>
              </a:lnSpc>
              <a:spcBef>
                <a:spcPts val="110"/>
              </a:spcBef>
            </a:pPr>
            <a:r>
              <a:rPr dirty="0" sz="1800" spc="-25" b="1">
                <a:latin typeface="Times New Roman"/>
                <a:cs typeface="Times New Roman"/>
              </a:rPr>
              <a:t>How </a:t>
            </a:r>
            <a:r>
              <a:rPr dirty="0" sz="1800" spc="85" b="1">
                <a:latin typeface="Times New Roman"/>
                <a:cs typeface="Times New Roman"/>
              </a:rPr>
              <a:t>stressor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65" b="1">
                <a:latin typeface="Times New Roman"/>
                <a:cs typeface="Times New Roman"/>
              </a:rPr>
              <a:t>is </a:t>
            </a:r>
            <a:r>
              <a:rPr dirty="0" sz="1800" spc="55" b="1">
                <a:latin typeface="Times New Roman"/>
                <a:cs typeface="Times New Roman"/>
              </a:rPr>
              <a:t>perceived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71288" y="3358896"/>
            <a:ext cx="1487805" cy="1042669"/>
            <a:chOff x="4971288" y="3358896"/>
            <a:chExt cx="1487805" cy="1042669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1288" y="3358896"/>
              <a:ext cx="1487424" cy="10424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1392" y="3483864"/>
              <a:ext cx="1395984" cy="8595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01996" y="3391712"/>
              <a:ext cx="1371600" cy="923290"/>
            </a:xfrm>
            <a:custGeom>
              <a:avLst/>
              <a:gdLst/>
              <a:ahLst/>
              <a:cxnLst/>
              <a:rect l="l" t="t" r="r" b="b"/>
              <a:pathLst>
                <a:path w="1371600" h="923289">
                  <a:moveTo>
                    <a:pt x="1217752" y="0"/>
                  </a:moveTo>
                  <a:lnTo>
                    <a:pt x="153847" y="0"/>
                  </a:lnTo>
                  <a:lnTo>
                    <a:pt x="105221" y="7843"/>
                  </a:lnTo>
                  <a:lnTo>
                    <a:pt x="62989" y="29685"/>
                  </a:lnTo>
                  <a:lnTo>
                    <a:pt x="29685" y="62989"/>
                  </a:lnTo>
                  <a:lnTo>
                    <a:pt x="7843" y="105221"/>
                  </a:lnTo>
                  <a:lnTo>
                    <a:pt x="0" y="153847"/>
                  </a:lnTo>
                  <a:lnTo>
                    <a:pt x="0" y="769226"/>
                  </a:lnTo>
                  <a:lnTo>
                    <a:pt x="7843" y="817852"/>
                  </a:lnTo>
                  <a:lnTo>
                    <a:pt x="29685" y="860084"/>
                  </a:lnTo>
                  <a:lnTo>
                    <a:pt x="62989" y="893389"/>
                  </a:lnTo>
                  <a:lnTo>
                    <a:pt x="105221" y="915230"/>
                  </a:lnTo>
                  <a:lnTo>
                    <a:pt x="153847" y="923074"/>
                  </a:lnTo>
                  <a:lnTo>
                    <a:pt x="1217752" y="923074"/>
                  </a:lnTo>
                  <a:lnTo>
                    <a:pt x="1266378" y="915230"/>
                  </a:lnTo>
                  <a:lnTo>
                    <a:pt x="1308610" y="893389"/>
                  </a:lnTo>
                  <a:lnTo>
                    <a:pt x="1341914" y="860084"/>
                  </a:lnTo>
                  <a:lnTo>
                    <a:pt x="1363756" y="817852"/>
                  </a:lnTo>
                  <a:lnTo>
                    <a:pt x="1371600" y="769226"/>
                  </a:lnTo>
                  <a:lnTo>
                    <a:pt x="1371600" y="153847"/>
                  </a:lnTo>
                  <a:lnTo>
                    <a:pt x="1363756" y="105221"/>
                  </a:lnTo>
                  <a:lnTo>
                    <a:pt x="1341914" y="62989"/>
                  </a:lnTo>
                  <a:lnTo>
                    <a:pt x="1308610" y="29685"/>
                  </a:lnTo>
                  <a:lnTo>
                    <a:pt x="1266378" y="7843"/>
                  </a:lnTo>
                  <a:lnTo>
                    <a:pt x="1217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001996" y="3391711"/>
              <a:ext cx="1370965" cy="922655"/>
            </a:xfrm>
            <a:custGeom>
              <a:avLst/>
              <a:gdLst/>
              <a:ahLst/>
              <a:cxnLst/>
              <a:rect l="l" t="t" r="r" b="b"/>
              <a:pathLst>
                <a:path w="1370964" h="922654">
                  <a:moveTo>
                    <a:pt x="0" y="153770"/>
                  </a:moveTo>
                  <a:lnTo>
                    <a:pt x="7839" y="105167"/>
                  </a:lnTo>
                  <a:lnTo>
                    <a:pt x="29668" y="62955"/>
                  </a:lnTo>
                  <a:lnTo>
                    <a:pt x="62955" y="29668"/>
                  </a:lnTo>
                  <a:lnTo>
                    <a:pt x="105167" y="7839"/>
                  </a:lnTo>
                  <a:lnTo>
                    <a:pt x="153770" y="0"/>
                  </a:lnTo>
                  <a:lnTo>
                    <a:pt x="1217129" y="0"/>
                  </a:lnTo>
                  <a:lnTo>
                    <a:pt x="1265733" y="7839"/>
                  </a:lnTo>
                  <a:lnTo>
                    <a:pt x="1307944" y="29668"/>
                  </a:lnTo>
                  <a:lnTo>
                    <a:pt x="1341231" y="62955"/>
                  </a:lnTo>
                  <a:lnTo>
                    <a:pt x="1363061" y="105167"/>
                  </a:lnTo>
                  <a:lnTo>
                    <a:pt x="1370900" y="153770"/>
                  </a:lnTo>
                  <a:lnTo>
                    <a:pt x="1370900" y="768831"/>
                  </a:lnTo>
                  <a:lnTo>
                    <a:pt x="1363061" y="817435"/>
                  </a:lnTo>
                  <a:lnTo>
                    <a:pt x="1341231" y="859646"/>
                  </a:lnTo>
                  <a:lnTo>
                    <a:pt x="1307944" y="892933"/>
                  </a:lnTo>
                  <a:lnTo>
                    <a:pt x="1265733" y="914762"/>
                  </a:lnTo>
                  <a:lnTo>
                    <a:pt x="1217129" y="922602"/>
                  </a:lnTo>
                  <a:lnTo>
                    <a:pt x="153770" y="922602"/>
                  </a:lnTo>
                  <a:lnTo>
                    <a:pt x="105167" y="914762"/>
                  </a:lnTo>
                  <a:lnTo>
                    <a:pt x="62955" y="892933"/>
                  </a:lnTo>
                  <a:lnTo>
                    <a:pt x="29668" y="859646"/>
                  </a:lnTo>
                  <a:lnTo>
                    <a:pt x="7839" y="817435"/>
                  </a:lnTo>
                  <a:lnTo>
                    <a:pt x="0" y="768831"/>
                  </a:lnTo>
                  <a:lnTo>
                    <a:pt x="0" y="15377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194082" y="3565652"/>
            <a:ext cx="98806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46379" marR="5080" indent="-234315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latin typeface="Times New Roman"/>
                <a:cs typeface="Times New Roman"/>
              </a:rPr>
              <a:t>Ability</a:t>
            </a:r>
            <a:r>
              <a:rPr dirty="0" sz="1800" spc="130" b="1">
                <a:latin typeface="Times New Roman"/>
                <a:cs typeface="Times New Roman"/>
              </a:rPr>
              <a:t> </a:t>
            </a:r>
            <a:r>
              <a:rPr dirty="0" sz="1800" spc="50" b="1">
                <a:latin typeface="Times New Roman"/>
                <a:cs typeface="Times New Roman"/>
              </a:rPr>
              <a:t>to </a:t>
            </a:r>
            <a:r>
              <a:rPr dirty="0" sz="1800" spc="70" b="1">
                <a:latin typeface="Times New Roman"/>
                <a:cs typeface="Times New Roman"/>
              </a:rPr>
              <a:t>cope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27376" y="6597395"/>
            <a:ext cx="46685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0">
                <a:latin typeface="Times New Roman"/>
                <a:cs typeface="Times New Roman"/>
              </a:rPr>
              <a:t>J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Shonkoff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Harvard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University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Center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50">
                <a:latin typeface="Times New Roman"/>
                <a:cs typeface="Times New Roman"/>
              </a:rPr>
              <a:t>on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70">
                <a:latin typeface="Times New Roman"/>
                <a:cs typeface="Times New Roman"/>
              </a:rPr>
              <a:t>the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Developing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Child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81048" y="660579"/>
            <a:ext cx="3221355" cy="1328420"/>
            <a:chOff x="1681048" y="660579"/>
            <a:chExt cx="3221355" cy="1328420"/>
          </a:xfrm>
        </p:grpSpPr>
        <p:sp>
          <p:nvSpPr>
            <p:cNvPr id="27" name="object 27"/>
            <p:cNvSpPr/>
            <p:nvPr/>
          </p:nvSpPr>
          <p:spPr>
            <a:xfrm>
              <a:off x="1692155" y="671681"/>
              <a:ext cx="3200400" cy="1307465"/>
            </a:xfrm>
            <a:custGeom>
              <a:avLst/>
              <a:gdLst/>
              <a:ahLst/>
              <a:cxnLst/>
              <a:rect l="l" t="t" r="r" b="b"/>
              <a:pathLst>
                <a:path w="3200400" h="1307464">
                  <a:moveTo>
                    <a:pt x="2982582" y="0"/>
                  </a:moveTo>
                  <a:lnTo>
                    <a:pt x="217817" y="0"/>
                  </a:lnTo>
                  <a:lnTo>
                    <a:pt x="167875" y="5752"/>
                  </a:lnTo>
                  <a:lnTo>
                    <a:pt x="122028" y="22139"/>
                  </a:lnTo>
                  <a:lnTo>
                    <a:pt x="81585" y="47853"/>
                  </a:lnTo>
                  <a:lnTo>
                    <a:pt x="47853" y="81585"/>
                  </a:lnTo>
                  <a:lnTo>
                    <a:pt x="22139" y="122028"/>
                  </a:lnTo>
                  <a:lnTo>
                    <a:pt x="5752" y="167875"/>
                  </a:lnTo>
                  <a:lnTo>
                    <a:pt x="0" y="217817"/>
                  </a:lnTo>
                  <a:lnTo>
                    <a:pt x="0" y="1089037"/>
                  </a:lnTo>
                  <a:lnTo>
                    <a:pt x="5752" y="1138980"/>
                  </a:lnTo>
                  <a:lnTo>
                    <a:pt x="22139" y="1184827"/>
                  </a:lnTo>
                  <a:lnTo>
                    <a:pt x="47853" y="1225270"/>
                  </a:lnTo>
                  <a:lnTo>
                    <a:pt x="81585" y="1259002"/>
                  </a:lnTo>
                  <a:lnTo>
                    <a:pt x="122028" y="1284715"/>
                  </a:lnTo>
                  <a:lnTo>
                    <a:pt x="167875" y="1301102"/>
                  </a:lnTo>
                  <a:lnTo>
                    <a:pt x="217817" y="1306855"/>
                  </a:lnTo>
                  <a:lnTo>
                    <a:pt x="2982582" y="1306855"/>
                  </a:lnTo>
                  <a:lnTo>
                    <a:pt x="3032528" y="1301102"/>
                  </a:lnTo>
                  <a:lnTo>
                    <a:pt x="3078377" y="1284715"/>
                  </a:lnTo>
                  <a:lnTo>
                    <a:pt x="3118820" y="1259002"/>
                  </a:lnTo>
                  <a:lnTo>
                    <a:pt x="3152550" y="1225270"/>
                  </a:lnTo>
                  <a:lnTo>
                    <a:pt x="3178262" y="1184827"/>
                  </a:lnTo>
                  <a:lnTo>
                    <a:pt x="3194647" y="1138980"/>
                  </a:lnTo>
                  <a:lnTo>
                    <a:pt x="3200400" y="1089037"/>
                  </a:lnTo>
                  <a:lnTo>
                    <a:pt x="3200400" y="217817"/>
                  </a:lnTo>
                  <a:lnTo>
                    <a:pt x="3194647" y="167875"/>
                  </a:lnTo>
                  <a:lnTo>
                    <a:pt x="3178262" y="122028"/>
                  </a:lnTo>
                  <a:lnTo>
                    <a:pt x="3152550" y="81585"/>
                  </a:lnTo>
                  <a:lnTo>
                    <a:pt x="3118820" y="47853"/>
                  </a:lnTo>
                  <a:lnTo>
                    <a:pt x="3078377" y="22139"/>
                  </a:lnTo>
                  <a:lnTo>
                    <a:pt x="3032528" y="5752"/>
                  </a:lnTo>
                  <a:lnTo>
                    <a:pt x="2982582" y="0"/>
                  </a:lnTo>
                  <a:close/>
                </a:path>
              </a:pathLst>
            </a:custGeom>
            <a:solidFill>
              <a:srgbClr val="004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92155" y="671686"/>
              <a:ext cx="3199130" cy="1306195"/>
            </a:xfrm>
            <a:custGeom>
              <a:avLst/>
              <a:gdLst/>
              <a:ahLst/>
              <a:cxnLst/>
              <a:rect l="l" t="t" r="r" b="b"/>
              <a:pathLst>
                <a:path w="3199129" h="1306195">
                  <a:moveTo>
                    <a:pt x="0" y="217700"/>
                  </a:moveTo>
                  <a:lnTo>
                    <a:pt x="5749" y="167784"/>
                  </a:lnTo>
                  <a:lnTo>
                    <a:pt x="22127" y="121961"/>
                  </a:lnTo>
                  <a:lnTo>
                    <a:pt x="47826" y="81540"/>
                  </a:lnTo>
                  <a:lnTo>
                    <a:pt x="81540" y="47826"/>
                  </a:lnTo>
                  <a:lnTo>
                    <a:pt x="121961" y="22127"/>
                  </a:lnTo>
                  <a:lnTo>
                    <a:pt x="167784" y="5749"/>
                  </a:lnTo>
                  <a:lnTo>
                    <a:pt x="217700" y="0"/>
                  </a:lnTo>
                  <a:lnTo>
                    <a:pt x="2981066" y="0"/>
                  </a:lnTo>
                  <a:lnTo>
                    <a:pt x="3030983" y="5749"/>
                  </a:lnTo>
                  <a:lnTo>
                    <a:pt x="3076806" y="22127"/>
                  </a:lnTo>
                  <a:lnTo>
                    <a:pt x="3117227" y="47826"/>
                  </a:lnTo>
                  <a:lnTo>
                    <a:pt x="3150941" y="81540"/>
                  </a:lnTo>
                  <a:lnTo>
                    <a:pt x="3176640" y="121961"/>
                  </a:lnTo>
                  <a:lnTo>
                    <a:pt x="3193018" y="167784"/>
                  </a:lnTo>
                  <a:lnTo>
                    <a:pt x="3198767" y="217700"/>
                  </a:lnTo>
                  <a:lnTo>
                    <a:pt x="3198767" y="1088483"/>
                  </a:lnTo>
                  <a:lnTo>
                    <a:pt x="3193018" y="1138400"/>
                  </a:lnTo>
                  <a:lnTo>
                    <a:pt x="3176640" y="1184222"/>
                  </a:lnTo>
                  <a:lnTo>
                    <a:pt x="3150941" y="1224644"/>
                  </a:lnTo>
                  <a:lnTo>
                    <a:pt x="3117227" y="1258358"/>
                  </a:lnTo>
                  <a:lnTo>
                    <a:pt x="3076806" y="1284057"/>
                  </a:lnTo>
                  <a:lnTo>
                    <a:pt x="3030983" y="1300434"/>
                  </a:lnTo>
                  <a:lnTo>
                    <a:pt x="2981066" y="1306184"/>
                  </a:lnTo>
                  <a:lnTo>
                    <a:pt x="217700" y="1306184"/>
                  </a:lnTo>
                  <a:lnTo>
                    <a:pt x="167784" y="1300434"/>
                  </a:lnTo>
                  <a:lnTo>
                    <a:pt x="121961" y="1284057"/>
                  </a:lnTo>
                  <a:lnTo>
                    <a:pt x="81540" y="1258358"/>
                  </a:lnTo>
                  <a:lnTo>
                    <a:pt x="47826" y="1224644"/>
                  </a:lnTo>
                  <a:lnTo>
                    <a:pt x="22127" y="1184222"/>
                  </a:lnTo>
                  <a:lnTo>
                    <a:pt x="5749" y="1138400"/>
                  </a:lnTo>
                  <a:lnTo>
                    <a:pt x="0" y="1088483"/>
                  </a:lnTo>
                  <a:lnTo>
                    <a:pt x="0" y="217700"/>
                  </a:lnTo>
                  <a:close/>
                </a:path>
              </a:pathLst>
            </a:custGeom>
            <a:ln w="22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$PPTXTitle"/>
          <p:cNvSpPr txBox="1">
            <a:spLocks noGrp="1"/>
          </p:cNvSpPr>
          <p:nvPr>
            <p:ph type="title"/>
          </p:nvPr>
        </p:nvSpPr>
        <p:spPr>
          <a:xfrm>
            <a:off x="2739397" y="675132"/>
            <a:ext cx="110680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Stressors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76293" y="874268"/>
            <a:ext cx="3032125" cy="107696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Trauma,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Access,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Demographics</a:t>
            </a:r>
            <a:endParaRPr sz="1800">
              <a:latin typeface="Times New Roman"/>
              <a:cs typeface="Times New Roman"/>
            </a:endParaRPr>
          </a:p>
          <a:p>
            <a:pPr algn="ctr" marL="281305" marR="273685" indent="-635">
              <a:lnSpc>
                <a:spcPts val="2090"/>
              </a:lnSpc>
              <a:spcBef>
                <a:spcPts val="106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Violence,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Neighborhood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deprivation,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pollution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681048" y="2475427"/>
            <a:ext cx="3221355" cy="1572260"/>
            <a:chOff x="1681048" y="2475427"/>
            <a:chExt cx="3221355" cy="1572260"/>
          </a:xfrm>
        </p:grpSpPr>
        <p:sp>
          <p:nvSpPr>
            <p:cNvPr id="32" name="object 32"/>
            <p:cNvSpPr/>
            <p:nvPr/>
          </p:nvSpPr>
          <p:spPr>
            <a:xfrm>
              <a:off x="1692155" y="2486538"/>
              <a:ext cx="3200400" cy="1551305"/>
            </a:xfrm>
            <a:custGeom>
              <a:avLst/>
              <a:gdLst/>
              <a:ahLst/>
              <a:cxnLst/>
              <a:rect l="l" t="t" r="r" b="b"/>
              <a:pathLst>
                <a:path w="3200400" h="1551304">
                  <a:moveTo>
                    <a:pt x="2941942" y="0"/>
                  </a:moveTo>
                  <a:lnTo>
                    <a:pt x="258457" y="0"/>
                  </a:lnTo>
                  <a:lnTo>
                    <a:pt x="212001" y="4163"/>
                  </a:lnTo>
                  <a:lnTo>
                    <a:pt x="168276" y="16169"/>
                  </a:lnTo>
                  <a:lnTo>
                    <a:pt x="128012" y="35285"/>
                  </a:lnTo>
                  <a:lnTo>
                    <a:pt x="91939" y="60784"/>
                  </a:lnTo>
                  <a:lnTo>
                    <a:pt x="60788" y="91934"/>
                  </a:lnTo>
                  <a:lnTo>
                    <a:pt x="35288" y="128006"/>
                  </a:lnTo>
                  <a:lnTo>
                    <a:pt x="16170" y="168271"/>
                  </a:lnTo>
                  <a:lnTo>
                    <a:pt x="4164" y="211998"/>
                  </a:lnTo>
                  <a:lnTo>
                    <a:pt x="0" y="258457"/>
                  </a:lnTo>
                  <a:lnTo>
                    <a:pt x="0" y="1292275"/>
                  </a:lnTo>
                  <a:lnTo>
                    <a:pt x="4164" y="1338732"/>
                  </a:lnTo>
                  <a:lnTo>
                    <a:pt x="16170" y="1382457"/>
                  </a:lnTo>
                  <a:lnTo>
                    <a:pt x="35288" y="1422721"/>
                  </a:lnTo>
                  <a:lnTo>
                    <a:pt x="60788" y="1458793"/>
                  </a:lnTo>
                  <a:lnTo>
                    <a:pt x="91939" y="1489945"/>
                  </a:lnTo>
                  <a:lnTo>
                    <a:pt x="128012" y="1515444"/>
                  </a:lnTo>
                  <a:lnTo>
                    <a:pt x="168276" y="1534562"/>
                  </a:lnTo>
                  <a:lnTo>
                    <a:pt x="212001" y="1546569"/>
                  </a:lnTo>
                  <a:lnTo>
                    <a:pt x="258457" y="1550733"/>
                  </a:lnTo>
                  <a:lnTo>
                    <a:pt x="2941942" y="1550733"/>
                  </a:lnTo>
                  <a:lnTo>
                    <a:pt x="2988398" y="1546569"/>
                  </a:lnTo>
                  <a:lnTo>
                    <a:pt x="3032123" y="1534562"/>
                  </a:lnTo>
                  <a:lnTo>
                    <a:pt x="3072387" y="1515444"/>
                  </a:lnTo>
                  <a:lnTo>
                    <a:pt x="3108460" y="1489945"/>
                  </a:lnTo>
                  <a:lnTo>
                    <a:pt x="3139611" y="1458793"/>
                  </a:lnTo>
                  <a:lnTo>
                    <a:pt x="3165111" y="1422721"/>
                  </a:lnTo>
                  <a:lnTo>
                    <a:pt x="3184229" y="1382457"/>
                  </a:lnTo>
                  <a:lnTo>
                    <a:pt x="3196235" y="1338732"/>
                  </a:lnTo>
                  <a:lnTo>
                    <a:pt x="3200400" y="1292275"/>
                  </a:lnTo>
                  <a:lnTo>
                    <a:pt x="3200400" y="258457"/>
                  </a:lnTo>
                  <a:lnTo>
                    <a:pt x="3196235" y="211998"/>
                  </a:lnTo>
                  <a:lnTo>
                    <a:pt x="3184229" y="168271"/>
                  </a:lnTo>
                  <a:lnTo>
                    <a:pt x="3165111" y="128006"/>
                  </a:lnTo>
                  <a:lnTo>
                    <a:pt x="3139611" y="91934"/>
                  </a:lnTo>
                  <a:lnTo>
                    <a:pt x="3108460" y="60784"/>
                  </a:lnTo>
                  <a:lnTo>
                    <a:pt x="3072387" y="35285"/>
                  </a:lnTo>
                  <a:lnTo>
                    <a:pt x="3032123" y="16169"/>
                  </a:lnTo>
                  <a:lnTo>
                    <a:pt x="2988398" y="4163"/>
                  </a:lnTo>
                  <a:lnTo>
                    <a:pt x="2941942" y="0"/>
                  </a:lnTo>
                  <a:close/>
                </a:path>
              </a:pathLst>
            </a:custGeom>
            <a:solidFill>
              <a:srgbClr val="004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92155" y="2486534"/>
              <a:ext cx="3199130" cy="1550035"/>
            </a:xfrm>
            <a:custGeom>
              <a:avLst/>
              <a:gdLst/>
              <a:ahLst/>
              <a:cxnLst/>
              <a:rect l="l" t="t" r="r" b="b"/>
              <a:pathLst>
                <a:path w="3199129" h="1550035">
                  <a:moveTo>
                    <a:pt x="0" y="258329"/>
                  </a:moveTo>
                  <a:lnTo>
                    <a:pt x="4162" y="211894"/>
                  </a:lnTo>
                  <a:lnTo>
                    <a:pt x="16161" y="168190"/>
                  </a:lnTo>
                  <a:lnTo>
                    <a:pt x="35269" y="127945"/>
                  </a:lnTo>
                  <a:lnTo>
                    <a:pt x="60755" y="91891"/>
                  </a:lnTo>
                  <a:lnTo>
                    <a:pt x="91890" y="60755"/>
                  </a:lnTo>
                  <a:lnTo>
                    <a:pt x="127945" y="35269"/>
                  </a:lnTo>
                  <a:lnTo>
                    <a:pt x="168189" y="16161"/>
                  </a:lnTo>
                  <a:lnTo>
                    <a:pt x="211894" y="4162"/>
                  </a:lnTo>
                  <a:lnTo>
                    <a:pt x="258329" y="0"/>
                  </a:lnTo>
                  <a:lnTo>
                    <a:pt x="2940438" y="0"/>
                  </a:lnTo>
                  <a:lnTo>
                    <a:pt x="2986873" y="4162"/>
                  </a:lnTo>
                  <a:lnTo>
                    <a:pt x="3030578" y="16161"/>
                  </a:lnTo>
                  <a:lnTo>
                    <a:pt x="3070822" y="35269"/>
                  </a:lnTo>
                  <a:lnTo>
                    <a:pt x="3106876" y="60755"/>
                  </a:lnTo>
                  <a:lnTo>
                    <a:pt x="3138012" y="91891"/>
                  </a:lnTo>
                  <a:lnTo>
                    <a:pt x="3163498" y="127945"/>
                  </a:lnTo>
                  <a:lnTo>
                    <a:pt x="3182606" y="168190"/>
                  </a:lnTo>
                  <a:lnTo>
                    <a:pt x="3194605" y="211894"/>
                  </a:lnTo>
                  <a:lnTo>
                    <a:pt x="3198767" y="258329"/>
                  </a:lnTo>
                  <a:lnTo>
                    <a:pt x="3198767" y="1291617"/>
                  </a:lnTo>
                  <a:lnTo>
                    <a:pt x="3194605" y="1338051"/>
                  </a:lnTo>
                  <a:lnTo>
                    <a:pt x="3182606" y="1381756"/>
                  </a:lnTo>
                  <a:lnTo>
                    <a:pt x="3163498" y="1422000"/>
                  </a:lnTo>
                  <a:lnTo>
                    <a:pt x="3138012" y="1458055"/>
                  </a:lnTo>
                  <a:lnTo>
                    <a:pt x="3106876" y="1489190"/>
                  </a:lnTo>
                  <a:lnTo>
                    <a:pt x="3070822" y="1514676"/>
                  </a:lnTo>
                  <a:lnTo>
                    <a:pt x="3030578" y="1533784"/>
                  </a:lnTo>
                  <a:lnTo>
                    <a:pt x="2986873" y="1545784"/>
                  </a:lnTo>
                  <a:lnTo>
                    <a:pt x="2940438" y="1549946"/>
                  </a:lnTo>
                  <a:lnTo>
                    <a:pt x="258329" y="1549946"/>
                  </a:lnTo>
                  <a:lnTo>
                    <a:pt x="211894" y="1545784"/>
                  </a:lnTo>
                  <a:lnTo>
                    <a:pt x="168189" y="1533784"/>
                  </a:lnTo>
                  <a:lnTo>
                    <a:pt x="127945" y="1514676"/>
                  </a:lnTo>
                  <a:lnTo>
                    <a:pt x="91890" y="1489190"/>
                  </a:lnTo>
                  <a:lnTo>
                    <a:pt x="60755" y="1458055"/>
                  </a:lnTo>
                  <a:lnTo>
                    <a:pt x="35269" y="1422000"/>
                  </a:lnTo>
                  <a:lnTo>
                    <a:pt x="16161" y="1381756"/>
                  </a:lnTo>
                  <a:lnTo>
                    <a:pt x="4162" y="1338051"/>
                  </a:lnTo>
                  <a:lnTo>
                    <a:pt x="0" y="1291617"/>
                  </a:lnTo>
                  <a:lnTo>
                    <a:pt x="0" y="258329"/>
                  </a:lnTo>
                  <a:close/>
                </a:path>
              </a:pathLst>
            </a:custGeom>
            <a:ln w="22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778769" y="2537459"/>
            <a:ext cx="3027680" cy="8832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0499"/>
              </a:lnSpc>
              <a:spcBef>
                <a:spcPts val="85"/>
              </a:spcBef>
            </a:pPr>
            <a:r>
              <a:rPr dirty="0" u="heavy" sz="2000" spc="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Individual</a:t>
            </a:r>
            <a:r>
              <a:rPr dirty="0" u="heavy" sz="20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Characteristics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Sex,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genes,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development, 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experience,</a:t>
            </a:r>
            <a:r>
              <a:rPr dirty="0" sz="1800" spc="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9628" y="864108"/>
            <a:ext cx="37712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u="heavy" sz="2000" spc="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Positive</a:t>
            </a:r>
            <a:r>
              <a:rPr dirty="0" u="heavy" sz="2000" spc="-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Brief</a:t>
            </a:r>
            <a:r>
              <a:rPr dirty="0" sz="2000" spc="-5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increases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Mild</a:t>
            </a:r>
            <a:r>
              <a:rPr dirty="0" sz="2000" spc="-6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elevations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hormones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53738" y="2431994"/>
            <a:ext cx="4023360" cy="1578610"/>
          </a:xfrm>
          <a:custGeom>
            <a:avLst/>
            <a:gdLst/>
            <a:ahLst/>
            <a:cxnLst/>
            <a:rect l="l" t="t" r="r" b="b"/>
            <a:pathLst>
              <a:path w="4023359" h="1578610">
                <a:moveTo>
                  <a:pt x="3760266" y="0"/>
                </a:moveTo>
                <a:lnTo>
                  <a:pt x="263093" y="0"/>
                </a:lnTo>
                <a:lnTo>
                  <a:pt x="215802" y="4238"/>
                </a:lnTo>
                <a:lnTo>
                  <a:pt x="171292" y="16459"/>
                </a:lnTo>
                <a:lnTo>
                  <a:pt x="130305" y="35920"/>
                </a:lnTo>
                <a:lnTo>
                  <a:pt x="93586" y="61876"/>
                </a:lnTo>
                <a:lnTo>
                  <a:pt x="61876" y="93586"/>
                </a:lnTo>
                <a:lnTo>
                  <a:pt x="35920" y="130305"/>
                </a:lnTo>
                <a:lnTo>
                  <a:pt x="16459" y="171292"/>
                </a:lnTo>
                <a:lnTo>
                  <a:pt x="4238" y="215802"/>
                </a:lnTo>
                <a:lnTo>
                  <a:pt x="0" y="263093"/>
                </a:lnTo>
                <a:lnTo>
                  <a:pt x="0" y="1315440"/>
                </a:lnTo>
                <a:lnTo>
                  <a:pt x="4238" y="1362731"/>
                </a:lnTo>
                <a:lnTo>
                  <a:pt x="16459" y="1407241"/>
                </a:lnTo>
                <a:lnTo>
                  <a:pt x="35920" y="1448228"/>
                </a:lnTo>
                <a:lnTo>
                  <a:pt x="61876" y="1484947"/>
                </a:lnTo>
                <a:lnTo>
                  <a:pt x="93586" y="1516657"/>
                </a:lnTo>
                <a:lnTo>
                  <a:pt x="130305" y="1542613"/>
                </a:lnTo>
                <a:lnTo>
                  <a:pt x="171292" y="1562073"/>
                </a:lnTo>
                <a:lnTo>
                  <a:pt x="215802" y="1574294"/>
                </a:lnTo>
                <a:lnTo>
                  <a:pt x="263093" y="1578533"/>
                </a:lnTo>
                <a:lnTo>
                  <a:pt x="3760266" y="1578533"/>
                </a:lnTo>
                <a:lnTo>
                  <a:pt x="3807557" y="1574294"/>
                </a:lnTo>
                <a:lnTo>
                  <a:pt x="3852067" y="1562073"/>
                </a:lnTo>
                <a:lnTo>
                  <a:pt x="3893054" y="1542613"/>
                </a:lnTo>
                <a:lnTo>
                  <a:pt x="3929773" y="1516657"/>
                </a:lnTo>
                <a:lnTo>
                  <a:pt x="3961483" y="1484947"/>
                </a:lnTo>
                <a:lnTo>
                  <a:pt x="3987439" y="1448228"/>
                </a:lnTo>
                <a:lnTo>
                  <a:pt x="4006900" y="1407241"/>
                </a:lnTo>
                <a:lnTo>
                  <a:pt x="4019121" y="1362731"/>
                </a:lnTo>
                <a:lnTo>
                  <a:pt x="4023360" y="1315440"/>
                </a:lnTo>
                <a:lnTo>
                  <a:pt x="4023360" y="263093"/>
                </a:lnTo>
                <a:lnTo>
                  <a:pt x="4019121" y="215802"/>
                </a:lnTo>
                <a:lnTo>
                  <a:pt x="4006900" y="171292"/>
                </a:lnTo>
                <a:lnTo>
                  <a:pt x="3987439" y="130305"/>
                </a:lnTo>
                <a:lnTo>
                  <a:pt x="3961483" y="93586"/>
                </a:lnTo>
                <a:lnTo>
                  <a:pt x="3929773" y="61876"/>
                </a:lnTo>
                <a:lnTo>
                  <a:pt x="3893054" y="35920"/>
                </a:lnTo>
                <a:lnTo>
                  <a:pt x="3852067" y="16459"/>
                </a:lnTo>
                <a:lnTo>
                  <a:pt x="3807557" y="4238"/>
                </a:lnTo>
                <a:lnTo>
                  <a:pt x="3760266" y="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84801" y="2433828"/>
            <a:ext cx="276161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u="heavy" sz="2000" spc="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Tolerable</a:t>
            </a:r>
            <a:r>
              <a:rPr dirty="0" u="heavy" sz="200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r>
              <a:rPr dirty="0" sz="2000" spc="5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Serious,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 i="1">
                <a:solidFill>
                  <a:srgbClr val="FFFFFF"/>
                </a:solidFill>
                <a:latin typeface="Times New Roman"/>
                <a:cs typeface="Times New Roman"/>
              </a:rPr>
              <a:t>temporary</a:t>
            </a:r>
            <a:r>
              <a:rPr dirty="0" sz="2000" spc="7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stress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responses</a:t>
            </a:r>
            <a:endParaRPr sz="2000">
              <a:latin typeface="Times New Roman"/>
              <a:cs typeface="Times New Roman"/>
            </a:endParaRPr>
          </a:p>
          <a:p>
            <a:pPr algn="ctr" marL="157480" marR="149225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Buffered</a:t>
            </a:r>
            <a:r>
              <a:rPr dirty="0" sz="2000" spc="5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supportive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relationships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53739" y="4345350"/>
            <a:ext cx="4023360" cy="1371600"/>
          </a:xfrm>
          <a:custGeom>
            <a:avLst/>
            <a:gdLst/>
            <a:ahLst/>
            <a:cxnLst/>
            <a:rect l="l" t="t" r="r" b="b"/>
            <a:pathLst>
              <a:path w="4023359" h="1371600">
                <a:moveTo>
                  <a:pt x="3794760" y="0"/>
                </a:moveTo>
                <a:lnTo>
                  <a:pt x="228612" y="0"/>
                </a:lnTo>
                <a:lnTo>
                  <a:pt x="182538" y="4644"/>
                </a:lnTo>
                <a:lnTo>
                  <a:pt x="139624" y="17966"/>
                </a:lnTo>
                <a:lnTo>
                  <a:pt x="100791" y="39045"/>
                </a:lnTo>
                <a:lnTo>
                  <a:pt x="66957" y="66962"/>
                </a:lnTo>
                <a:lnTo>
                  <a:pt x="39042" y="100796"/>
                </a:lnTo>
                <a:lnTo>
                  <a:pt x="17964" y="139629"/>
                </a:lnTo>
                <a:lnTo>
                  <a:pt x="4644" y="182541"/>
                </a:lnTo>
                <a:lnTo>
                  <a:pt x="0" y="228612"/>
                </a:lnTo>
                <a:lnTo>
                  <a:pt x="0" y="1143000"/>
                </a:lnTo>
                <a:lnTo>
                  <a:pt x="4644" y="1189070"/>
                </a:lnTo>
                <a:lnTo>
                  <a:pt x="17964" y="1231980"/>
                </a:lnTo>
                <a:lnTo>
                  <a:pt x="39042" y="1270811"/>
                </a:lnTo>
                <a:lnTo>
                  <a:pt x="66957" y="1304644"/>
                </a:lnTo>
                <a:lnTo>
                  <a:pt x="100791" y="1332558"/>
                </a:lnTo>
                <a:lnTo>
                  <a:pt x="139624" y="1353635"/>
                </a:lnTo>
                <a:lnTo>
                  <a:pt x="182538" y="1366955"/>
                </a:lnTo>
                <a:lnTo>
                  <a:pt x="228612" y="1371600"/>
                </a:lnTo>
                <a:lnTo>
                  <a:pt x="3794760" y="1371600"/>
                </a:lnTo>
                <a:lnTo>
                  <a:pt x="3840830" y="1366955"/>
                </a:lnTo>
                <a:lnTo>
                  <a:pt x="3883740" y="1353635"/>
                </a:lnTo>
                <a:lnTo>
                  <a:pt x="3922571" y="1332558"/>
                </a:lnTo>
                <a:lnTo>
                  <a:pt x="3956404" y="1304644"/>
                </a:lnTo>
                <a:lnTo>
                  <a:pt x="3984318" y="1270811"/>
                </a:lnTo>
                <a:lnTo>
                  <a:pt x="4005395" y="1231980"/>
                </a:lnTo>
                <a:lnTo>
                  <a:pt x="4018715" y="1189070"/>
                </a:lnTo>
                <a:lnTo>
                  <a:pt x="4023360" y="1143000"/>
                </a:lnTo>
                <a:lnTo>
                  <a:pt x="4023360" y="228612"/>
                </a:lnTo>
                <a:lnTo>
                  <a:pt x="4018715" y="182541"/>
                </a:lnTo>
                <a:lnTo>
                  <a:pt x="4005395" y="139629"/>
                </a:lnTo>
                <a:lnTo>
                  <a:pt x="3984318" y="100796"/>
                </a:lnTo>
                <a:lnTo>
                  <a:pt x="3956404" y="66962"/>
                </a:lnTo>
                <a:lnTo>
                  <a:pt x="3922571" y="39045"/>
                </a:lnTo>
                <a:lnTo>
                  <a:pt x="3883740" y="17966"/>
                </a:lnTo>
                <a:lnTo>
                  <a:pt x="3840830" y="4644"/>
                </a:lnTo>
                <a:lnTo>
                  <a:pt x="3794760" y="0"/>
                </a:lnTo>
                <a:close/>
              </a:path>
            </a:pathLst>
          </a:custGeom>
          <a:solidFill>
            <a:srgbClr val="3870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81819" y="4396740"/>
            <a:ext cx="376618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</a:t>
            </a:r>
            <a:r>
              <a:rPr dirty="0" u="heavy" sz="20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  <a:p>
            <a:pPr algn="ctr" marL="473075" marR="464184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Prolonged</a:t>
            </a:r>
            <a:r>
              <a:rPr dirty="0" sz="2000" spc="-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response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activation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Times New Roman"/>
                <a:cs typeface="Times New Roman"/>
              </a:rPr>
              <a:t>Absence</a:t>
            </a:r>
            <a:r>
              <a:rPr dirty="0" sz="2000" spc="-7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protective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relationships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71288" y="640080"/>
            <a:ext cx="1487805" cy="1039494"/>
            <a:chOff x="4971288" y="640080"/>
            <a:chExt cx="1487805" cy="103949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1288" y="640080"/>
              <a:ext cx="1487424" cy="10393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296" y="765048"/>
              <a:ext cx="1411224" cy="8595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01996" y="671687"/>
              <a:ext cx="1371600" cy="923290"/>
            </a:xfrm>
            <a:custGeom>
              <a:avLst/>
              <a:gdLst/>
              <a:ahLst/>
              <a:cxnLst/>
              <a:rect l="l" t="t" r="r" b="b"/>
              <a:pathLst>
                <a:path w="1371600" h="923290">
                  <a:moveTo>
                    <a:pt x="1217752" y="0"/>
                  </a:moveTo>
                  <a:lnTo>
                    <a:pt x="153847" y="0"/>
                  </a:lnTo>
                  <a:lnTo>
                    <a:pt x="105221" y="7843"/>
                  </a:lnTo>
                  <a:lnTo>
                    <a:pt x="62989" y="29685"/>
                  </a:lnTo>
                  <a:lnTo>
                    <a:pt x="29685" y="62989"/>
                  </a:lnTo>
                  <a:lnTo>
                    <a:pt x="7843" y="105221"/>
                  </a:lnTo>
                  <a:lnTo>
                    <a:pt x="0" y="153847"/>
                  </a:lnTo>
                  <a:lnTo>
                    <a:pt x="0" y="769226"/>
                  </a:lnTo>
                  <a:lnTo>
                    <a:pt x="7843" y="817852"/>
                  </a:lnTo>
                  <a:lnTo>
                    <a:pt x="29685" y="860084"/>
                  </a:lnTo>
                  <a:lnTo>
                    <a:pt x="62989" y="893389"/>
                  </a:lnTo>
                  <a:lnTo>
                    <a:pt x="105221" y="915230"/>
                  </a:lnTo>
                  <a:lnTo>
                    <a:pt x="153847" y="923074"/>
                  </a:lnTo>
                  <a:lnTo>
                    <a:pt x="1217752" y="923074"/>
                  </a:lnTo>
                  <a:lnTo>
                    <a:pt x="1266378" y="915230"/>
                  </a:lnTo>
                  <a:lnTo>
                    <a:pt x="1308610" y="893389"/>
                  </a:lnTo>
                  <a:lnTo>
                    <a:pt x="1341914" y="860084"/>
                  </a:lnTo>
                  <a:lnTo>
                    <a:pt x="1363756" y="817852"/>
                  </a:lnTo>
                  <a:lnTo>
                    <a:pt x="1371600" y="769226"/>
                  </a:lnTo>
                  <a:lnTo>
                    <a:pt x="1371600" y="153847"/>
                  </a:lnTo>
                  <a:lnTo>
                    <a:pt x="1363756" y="105221"/>
                  </a:lnTo>
                  <a:lnTo>
                    <a:pt x="1341914" y="62989"/>
                  </a:lnTo>
                  <a:lnTo>
                    <a:pt x="1308610" y="29685"/>
                  </a:lnTo>
                  <a:lnTo>
                    <a:pt x="1266378" y="7843"/>
                  </a:lnTo>
                  <a:lnTo>
                    <a:pt x="1217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01996" y="671686"/>
              <a:ext cx="1370965" cy="922655"/>
            </a:xfrm>
            <a:custGeom>
              <a:avLst/>
              <a:gdLst/>
              <a:ahLst/>
              <a:cxnLst/>
              <a:rect l="l" t="t" r="r" b="b"/>
              <a:pathLst>
                <a:path w="1370964" h="922655">
                  <a:moveTo>
                    <a:pt x="0" y="153770"/>
                  </a:moveTo>
                  <a:lnTo>
                    <a:pt x="7839" y="105167"/>
                  </a:lnTo>
                  <a:lnTo>
                    <a:pt x="29668" y="62955"/>
                  </a:lnTo>
                  <a:lnTo>
                    <a:pt x="62955" y="29668"/>
                  </a:lnTo>
                  <a:lnTo>
                    <a:pt x="105167" y="7839"/>
                  </a:lnTo>
                  <a:lnTo>
                    <a:pt x="153770" y="0"/>
                  </a:lnTo>
                  <a:lnTo>
                    <a:pt x="1217129" y="0"/>
                  </a:lnTo>
                  <a:lnTo>
                    <a:pt x="1265733" y="7839"/>
                  </a:lnTo>
                  <a:lnTo>
                    <a:pt x="1307944" y="29668"/>
                  </a:lnTo>
                  <a:lnTo>
                    <a:pt x="1341231" y="62955"/>
                  </a:lnTo>
                  <a:lnTo>
                    <a:pt x="1363061" y="105167"/>
                  </a:lnTo>
                  <a:lnTo>
                    <a:pt x="1370900" y="153770"/>
                  </a:lnTo>
                  <a:lnTo>
                    <a:pt x="1370900" y="768831"/>
                  </a:lnTo>
                  <a:lnTo>
                    <a:pt x="1363061" y="817435"/>
                  </a:lnTo>
                  <a:lnTo>
                    <a:pt x="1341231" y="859646"/>
                  </a:lnTo>
                  <a:lnTo>
                    <a:pt x="1307944" y="892933"/>
                  </a:lnTo>
                  <a:lnTo>
                    <a:pt x="1265733" y="914762"/>
                  </a:lnTo>
                  <a:lnTo>
                    <a:pt x="1217129" y="922602"/>
                  </a:lnTo>
                  <a:lnTo>
                    <a:pt x="153770" y="922602"/>
                  </a:lnTo>
                  <a:lnTo>
                    <a:pt x="105167" y="914762"/>
                  </a:lnTo>
                  <a:lnTo>
                    <a:pt x="62955" y="892933"/>
                  </a:lnTo>
                  <a:lnTo>
                    <a:pt x="29668" y="859646"/>
                  </a:lnTo>
                  <a:lnTo>
                    <a:pt x="7839" y="817435"/>
                  </a:lnTo>
                  <a:lnTo>
                    <a:pt x="0" y="768831"/>
                  </a:lnTo>
                  <a:lnTo>
                    <a:pt x="0" y="15377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187034" y="846835"/>
            <a:ext cx="100203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73025" marR="5080" indent="-60960">
              <a:lnSpc>
                <a:spcPts val="2090"/>
              </a:lnSpc>
              <a:spcBef>
                <a:spcPts val="225"/>
              </a:spcBef>
            </a:pPr>
            <a:r>
              <a:rPr dirty="0" sz="1800" b="1">
                <a:latin typeface="Times New Roman"/>
                <a:cs typeface="Times New Roman"/>
              </a:rPr>
              <a:t>Nature</a:t>
            </a:r>
            <a:r>
              <a:rPr dirty="0" sz="1800" spc="185" b="1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Times New Roman"/>
                <a:cs typeface="Times New Roman"/>
              </a:rPr>
              <a:t>of </a:t>
            </a:r>
            <a:r>
              <a:rPr dirty="0" sz="1800" spc="75" b="1">
                <a:latin typeface="Times New Roman"/>
                <a:cs typeface="Times New Roman"/>
              </a:rPr>
              <a:t>stressor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71288" y="2075688"/>
            <a:ext cx="1527175" cy="1140460"/>
            <a:chOff x="4971288" y="2075688"/>
            <a:chExt cx="1527175" cy="114046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1288" y="2090928"/>
              <a:ext cx="1487424" cy="10393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0432" y="2075688"/>
              <a:ext cx="1517903" cy="11399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01996" y="2121712"/>
              <a:ext cx="1371600" cy="923290"/>
            </a:xfrm>
            <a:custGeom>
              <a:avLst/>
              <a:gdLst/>
              <a:ahLst/>
              <a:cxnLst/>
              <a:rect l="l" t="t" r="r" b="b"/>
              <a:pathLst>
                <a:path w="1371600" h="923289">
                  <a:moveTo>
                    <a:pt x="1217752" y="0"/>
                  </a:moveTo>
                  <a:lnTo>
                    <a:pt x="153847" y="0"/>
                  </a:lnTo>
                  <a:lnTo>
                    <a:pt x="105221" y="7843"/>
                  </a:lnTo>
                  <a:lnTo>
                    <a:pt x="62989" y="29685"/>
                  </a:lnTo>
                  <a:lnTo>
                    <a:pt x="29685" y="62989"/>
                  </a:lnTo>
                  <a:lnTo>
                    <a:pt x="7843" y="105221"/>
                  </a:lnTo>
                  <a:lnTo>
                    <a:pt x="0" y="153847"/>
                  </a:lnTo>
                  <a:lnTo>
                    <a:pt x="0" y="769226"/>
                  </a:lnTo>
                  <a:lnTo>
                    <a:pt x="7843" y="817852"/>
                  </a:lnTo>
                  <a:lnTo>
                    <a:pt x="29685" y="860084"/>
                  </a:lnTo>
                  <a:lnTo>
                    <a:pt x="62989" y="893389"/>
                  </a:lnTo>
                  <a:lnTo>
                    <a:pt x="105221" y="915230"/>
                  </a:lnTo>
                  <a:lnTo>
                    <a:pt x="153847" y="923074"/>
                  </a:lnTo>
                  <a:lnTo>
                    <a:pt x="1217752" y="923074"/>
                  </a:lnTo>
                  <a:lnTo>
                    <a:pt x="1266378" y="915230"/>
                  </a:lnTo>
                  <a:lnTo>
                    <a:pt x="1308610" y="893389"/>
                  </a:lnTo>
                  <a:lnTo>
                    <a:pt x="1341914" y="860084"/>
                  </a:lnTo>
                  <a:lnTo>
                    <a:pt x="1363756" y="817852"/>
                  </a:lnTo>
                  <a:lnTo>
                    <a:pt x="1371600" y="769226"/>
                  </a:lnTo>
                  <a:lnTo>
                    <a:pt x="1371600" y="153847"/>
                  </a:lnTo>
                  <a:lnTo>
                    <a:pt x="1363756" y="105221"/>
                  </a:lnTo>
                  <a:lnTo>
                    <a:pt x="1341914" y="62989"/>
                  </a:lnTo>
                  <a:lnTo>
                    <a:pt x="1308610" y="29685"/>
                  </a:lnTo>
                  <a:lnTo>
                    <a:pt x="1266378" y="7843"/>
                  </a:lnTo>
                  <a:lnTo>
                    <a:pt x="1217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001996" y="2121711"/>
              <a:ext cx="1370965" cy="922655"/>
            </a:xfrm>
            <a:custGeom>
              <a:avLst/>
              <a:gdLst/>
              <a:ahLst/>
              <a:cxnLst/>
              <a:rect l="l" t="t" r="r" b="b"/>
              <a:pathLst>
                <a:path w="1370964" h="922655">
                  <a:moveTo>
                    <a:pt x="0" y="153770"/>
                  </a:moveTo>
                  <a:lnTo>
                    <a:pt x="7839" y="105167"/>
                  </a:lnTo>
                  <a:lnTo>
                    <a:pt x="29668" y="62955"/>
                  </a:lnTo>
                  <a:lnTo>
                    <a:pt x="62955" y="29668"/>
                  </a:lnTo>
                  <a:lnTo>
                    <a:pt x="105167" y="7839"/>
                  </a:lnTo>
                  <a:lnTo>
                    <a:pt x="153770" y="0"/>
                  </a:lnTo>
                  <a:lnTo>
                    <a:pt x="1217129" y="0"/>
                  </a:lnTo>
                  <a:lnTo>
                    <a:pt x="1265733" y="7839"/>
                  </a:lnTo>
                  <a:lnTo>
                    <a:pt x="1307944" y="29668"/>
                  </a:lnTo>
                  <a:lnTo>
                    <a:pt x="1341231" y="62955"/>
                  </a:lnTo>
                  <a:lnTo>
                    <a:pt x="1363061" y="105167"/>
                  </a:lnTo>
                  <a:lnTo>
                    <a:pt x="1370900" y="153770"/>
                  </a:lnTo>
                  <a:lnTo>
                    <a:pt x="1370900" y="768831"/>
                  </a:lnTo>
                  <a:lnTo>
                    <a:pt x="1363061" y="817435"/>
                  </a:lnTo>
                  <a:lnTo>
                    <a:pt x="1341231" y="859646"/>
                  </a:lnTo>
                  <a:lnTo>
                    <a:pt x="1307944" y="892933"/>
                  </a:lnTo>
                  <a:lnTo>
                    <a:pt x="1265733" y="914762"/>
                  </a:lnTo>
                  <a:lnTo>
                    <a:pt x="1217129" y="922602"/>
                  </a:lnTo>
                  <a:lnTo>
                    <a:pt x="153770" y="922602"/>
                  </a:lnTo>
                  <a:lnTo>
                    <a:pt x="105167" y="914762"/>
                  </a:lnTo>
                  <a:lnTo>
                    <a:pt x="62955" y="892933"/>
                  </a:lnTo>
                  <a:lnTo>
                    <a:pt x="29668" y="859646"/>
                  </a:lnTo>
                  <a:lnTo>
                    <a:pt x="7839" y="817435"/>
                  </a:lnTo>
                  <a:lnTo>
                    <a:pt x="0" y="768831"/>
                  </a:lnTo>
                  <a:lnTo>
                    <a:pt x="0" y="15377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133865" y="2160523"/>
            <a:ext cx="110807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500"/>
              </a:lnSpc>
              <a:spcBef>
                <a:spcPts val="110"/>
              </a:spcBef>
            </a:pPr>
            <a:r>
              <a:rPr dirty="0" sz="1800" spc="-25" b="1">
                <a:latin typeface="Times New Roman"/>
                <a:cs typeface="Times New Roman"/>
              </a:rPr>
              <a:t>How </a:t>
            </a:r>
            <a:r>
              <a:rPr dirty="0" sz="1800" spc="85" b="1">
                <a:latin typeface="Times New Roman"/>
                <a:cs typeface="Times New Roman"/>
              </a:rPr>
              <a:t>stressor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65" b="1">
                <a:latin typeface="Times New Roman"/>
                <a:cs typeface="Times New Roman"/>
              </a:rPr>
              <a:t>is </a:t>
            </a:r>
            <a:r>
              <a:rPr dirty="0" sz="1800" spc="55" b="1">
                <a:latin typeface="Times New Roman"/>
                <a:cs typeface="Times New Roman"/>
              </a:rPr>
              <a:t>perceived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71288" y="3358896"/>
            <a:ext cx="1487805" cy="1042669"/>
            <a:chOff x="4971288" y="3358896"/>
            <a:chExt cx="1487805" cy="1042669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1288" y="3358896"/>
              <a:ext cx="1487424" cy="10424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1392" y="3483864"/>
              <a:ext cx="1395984" cy="8595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01996" y="3391712"/>
              <a:ext cx="1371600" cy="923290"/>
            </a:xfrm>
            <a:custGeom>
              <a:avLst/>
              <a:gdLst/>
              <a:ahLst/>
              <a:cxnLst/>
              <a:rect l="l" t="t" r="r" b="b"/>
              <a:pathLst>
                <a:path w="1371600" h="923289">
                  <a:moveTo>
                    <a:pt x="1217752" y="0"/>
                  </a:moveTo>
                  <a:lnTo>
                    <a:pt x="153847" y="0"/>
                  </a:lnTo>
                  <a:lnTo>
                    <a:pt x="105221" y="7843"/>
                  </a:lnTo>
                  <a:lnTo>
                    <a:pt x="62989" y="29685"/>
                  </a:lnTo>
                  <a:lnTo>
                    <a:pt x="29685" y="62989"/>
                  </a:lnTo>
                  <a:lnTo>
                    <a:pt x="7843" y="105221"/>
                  </a:lnTo>
                  <a:lnTo>
                    <a:pt x="0" y="153847"/>
                  </a:lnTo>
                  <a:lnTo>
                    <a:pt x="0" y="769226"/>
                  </a:lnTo>
                  <a:lnTo>
                    <a:pt x="7843" y="817852"/>
                  </a:lnTo>
                  <a:lnTo>
                    <a:pt x="29685" y="860084"/>
                  </a:lnTo>
                  <a:lnTo>
                    <a:pt x="62989" y="893389"/>
                  </a:lnTo>
                  <a:lnTo>
                    <a:pt x="105221" y="915230"/>
                  </a:lnTo>
                  <a:lnTo>
                    <a:pt x="153847" y="923074"/>
                  </a:lnTo>
                  <a:lnTo>
                    <a:pt x="1217752" y="923074"/>
                  </a:lnTo>
                  <a:lnTo>
                    <a:pt x="1266378" y="915230"/>
                  </a:lnTo>
                  <a:lnTo>
                    <a:pt x="1308610" y="893389"/>
                  </a:lnTo>
                  <a:lnTo>
                    <a:pt x="1341914" y="860084"/>
                  </a:lnTo>
                  <a:lnTo>
                    <a:pt x="1363756" y="817852"/>
                  </a:lnTo>
                  <a:lnTo>
                    <a:pt x="1371600" y="769226"/>
                  </a:lnTo>
                  <a:lnTo>
                    <a:pt x="1371600" y="153847"/>
                  </a:lnTo>
                  <a:lnTo>
                    <a:pt x="1363756" y="105221"/>
                  </a:lnTo>
                  <a:lnTo>
                    <a:pt x="1341914" y="62989"/>
                  </a:lnTo>
                  <a:lnTo>
                    <a:pt x="1308610" y="29685"/>
                  </a:lnTo>
                  <a:lnTo>
                    <a:pt x="1266378" y="7843"/>
                  </a:lnTo>
                  <a:lnTo>
                    <a:pt x="1217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001996" y="3391711"/>
              <a:ext cx="1370965" cy="922655"/>
            </a:xfrm>
            <a:custGeom>
              <a:avLst/>
              <a:gdLst/>
              <a:ahLst/>
              <a:cxnLst/>
              <a:rect l="l" t="t" r="r" b="b"/>
              <a:pathLst>
                <a:path w="1370964" h="922654">
                  <a:moveTo>
                    <a:pt x="0" y="153770"/>
                  </a:moveTo>
                  <a:lnTo>
                    <a:pt x="7839" y="105167"/>
                  </a:lnTo>
                  <a:lnTo>
                    <a:pt x="29668" y="62955"/>
                  </a:lnTo>
                  <a:lnTo>
                    <a:pt x="62955" y="29668"/>
                  </a:lnTo>
                  <a:lnTo>
                    <a:pt x="105167" y="7839"/>
                  </a:lnTo>
                  <a:lnTo>
                    <a:pt x="153770" y="0"/>
                  </a:lnTo>
                  <a:lnTo>
                    <a:pt x="1217129" y="0"/>
                  </a:lnTo>
                  <a:lnTo>
                    <a:pt x="1265733" y="7839"/>
                  </a:lnTo>
                  <a:lnTo>
                    <a:pt x="1307944" y="29668"/>
                  </a:lnTo>
                  <a:lnTo>
                    <a:pt x="1341231" y="62955"/>
                  </a:lnTo>
                  <a:lnTo>
                    <a:pt x="1363061" y="105167"/>
                  </a:lnTo>
                  <a:lnTo>
                    <a:pt x="1370900" y="153770"/>
                  </a:lnTo>
                  <a:lnTo>
                    <a:pt x="1370900" y="768831"/>
                  </a:lnTo>
                  <a:lnTo>
                    <a:pt x="1363061" y="817435"/>
                  </a:lnTo>
                  <a:lnTo>
                    <a:pt x="1341231" y="859646"/>
                  </a:lnTo>
                  <a:lnTo>
                    <a:pt x="1307944" y="892933"/>
                  </a:lnTo>
                  <a:lnTo>
                    <a:pt x="1265733" y="914762"/>
                  </a:lnTo>
                  <a:lnTo>
                    <a:pt x="1217129" y="922602"/>
                  </a:lnTo>
                  <a:lnTo>
                    <a:pt x="153770" y="922602"/>
                  </a:lnTo>
                  <a:lnTo>
                    <a:pt x="105167" y="914762"/>
                  </a:lnTo>
                  <a:lnTo>
                    <a:pt x="62955" y="892933"/>
                  </a:lnTo>
                  <a:lnTo>
                    <a:pt x="29668" y="859646"/>
                  </a:lnTo>
                  <a:lnTo>
                    <a:pt x="7839" y="817435"/>
                  </a:lnTo>
                  <a:lnTo>
                    <a:pt x="0" y="768831"/>
                  </a:lnTo>
                  <a:lnTo>
                    <a:pt x="0" y="15377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194082" y="3565652"/>
            <a:ext cx="98806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46379" marR="5080" indent="-234315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latin typeface="Times New Roman"/>
                <a:cs typeface="Times New Roman"/>
              </a:rPr>
              <a:t>Ability</a:t>
            </a:r>
            <a:r>
              <a:rPr dirty="0" sz="1800" spc="130" b="1">
                <a:latin typeface="Times New Roman"/>
                <a:cs typeface="Times New Roman"/>
              </a:rPr>
              <a:t> </a:t>
            </a:r>
            <a:r>
              <a:rPr dirty="0" sz="1800" spc="50" b="1">
                <a:latin typeface="Times New Roman"/>
                <a:cs typeface="Times New Roman"/>
              </a:rPr>
              <a:t>to </a:t>
            </a:r>
            <a:r>
              <a:rPr dirty="0" sz="1800" spc="70" b="1">
                <a:latin typeface="Times New Roman"/>
                <a:cs typeface="Times New Roman"/>
              </a:rPr>
              <a:t>cope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928615" y="4760976"/>
            <a:ext cx="1624965" cy="1042669"/>
            <a:chOff x="4928615" y="4760976"/>
            <a:chExt cx="1624965" cy="1042669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1287" y="4760976"/>
              <a:ext cx="1487424" cy="10424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8615" y="4885944"/>
              <a:ext cx="1624584" cy="85953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01996" y="4793885"/>
              <a:ext cx="1371600" cy="923290"/>
            </a:xfrm>
            <a:custGeom>
              <a:avLst/>
              <a:gdLst/>
              <a:ahLst/>
              <a:cxnLst/>
              <a:rect l="l" t="t" r="r" b="b"/>
              <a:pathLst>
                <a:path w="1371600" h="923289">
                  <a:moveTo>
                    <a:pt x="1217752" y="0"/>
                  </a:moveTo>
                  <a:lnTo>
                    <a:pt x="153847" y="0"/>
                  </a:lnTo>
                  <a:lnTo>
                    <a:pt x="105221" y="7843"/>
                  </a:lnTo>
                  <a:lnTo>
                    <a:pt x="62989" y="29685"/>
                  </a:lnTo>
                  <a:lnTo>
                    <a:pt x="29685" y="62989"/>
                  </a:lnTo>
                  <a:lnTo>
                    <a:pt x="7843" y="105221"/>
                  </a:lnTo>
                  <a:lnTo>
                    <a:pt x="0" y="153847"/>
                  </a:lnTo>
                  <a:lnTo>
                    <a:pt x="0" y="769226"/>
                  </a:lnTo>
                  <a:lnTo>
                    <a:pt x="7843" y="817852"/>
                  </a:lnTo>
                  <a:lnTo>
                    <a:pt x="29685" y="860084"/>
                  </a:lnTo>
                  <a:lnTo>
                    <a:pt x="62989" y="893389"/>
                  </a:lnTo>
                  <a:lnTo>
                    <a:pt x="105221" y="915230"/>
                  </a:lnTo>
                  <a:lnTo>
                    <a:pt x="153847" y="923074"/>
                  </a:lnTo>
                  <a:lnTo>
                    <a:pt x="1217752" y="923074"/>
                  </a:lnTo>
                  <a:lnTo>
                    <a:pt x="1266378" y="915230"/>
                  </a:lnTo>
                  <a:lnTo>
                    <a:pt x="1308610" y="893389"/>
                  </a:lnTo>
                  <a:lnTo>
                    <a:pt x="1341914" y="860084"/>
                  </a:lnTo>
                  <a:lnTo>
                    <a:pt x="1363756" y="817852"/>
                  </a:lnTo>
                  <a:lnTo>
                    <a:pt x="1371600" y="769226"/>
                  </a:lnTo>
                  <a:lnTo>
                    <a:pt x="1371600" y="153847"/>
                  </a:lnTo>
                  <a:lnTo>
                    <a:pt x="1363756" y="105221"/>
                  </a:lnTo>
                  <a:lnTo>
                    <a:pt x="1341914" y="62989"/>
                  </a:lnTo>
                  <a:lnTo>
                    <a:pt x="1308610" y="29685"/>
                  </a:lnTo>
                  <a:lnTo>
                    <a:pt x="1266378" y="7843"/>
                  </a:lnTo>
                  <a:lnTo>
                    <a:pt x="1217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001996" y="4793884"/>
              <a:ext cx="1370965" cy="922655"/>
            </a:xfrm>
            <a:custGeom>
              <a:avLst/>
              <a:gdLst/>
              <a:ahLst/>
              <a:cxnLst/>
              <a:rect l="l" t="t" r="r" b="b"/>
              <a:pathLst>
                <a:path w="1370964" h="922654">
                  <a:moveTo>
                    <a:pt x="0" y="153770"/>
                  </a:moveTo>
                  <a:lnTo>
                    <a:pt x="7839" y="105167"/>
                  </a:lnTo>
                  <a:lnTo>
                    <a:pt x="29668" y="62955"/>
                  </a:lnTo>
                  <a:lnTo>
                    <a:pt x="62955" y="29668"/>
                  </a:lnTo>
                  <a:lnTo>
                    <a:pt x="105167" y="7839"/>
                  </a:lnTo>
                  <a:lnTo>
                    <a:pt x="153770" y="0"/>
                  </a:lnTo>
                  <a:lnTo>
                    <a:pt x="1217129" y="0"/>
                  </a:lnTo>
                  <a:lnTo>
                    <a:pt x="1265733" y="7839"/>
                  </a:lnTo>
                  <a:lnTo>
                    <a:pt x="1307944" y="29668"/>
                  </a:lnTo>
                  <a:lnTo>
                    <a:pt x="1341231" y="62955"/>
                  </a:lnTo>
                  <a:lnTo>
                    <a:pt x="1363061" y="105167"/>
                  </a:lnTo>
                  <a:lnTo>
                    <a:pt x="1370900" y="153770"/>
                  </a:lnTo>
                  <a:lnTo>
                    <a:pt x="1370900" y="768831"/>
                  </a:lnTo>
                  <a:lnTo>
                    <a:pt x="1363061" y="817435"/>
                  </a:lnTo>
                  <a:lnTo>
                    <a:pt x="1341231" y="859646"/>
                  </a:lnTo>
                  <a:lnTo>
                    <a:pt x="1307944" y="892933"/>
                  </a:lnTo>
                  <a:lnTo>
                    <a:pt x="1265733" y="914762"/>
                  </a:lnTo>
                  <a:lnTo>
                    <a:pt x="1217129" y="922602"/>
                  </a:lnTo>
                  <a:lnTo>
                    <a:pt x="153770" y="922602"/>
                  </a:lnTo>
                  <a:lnTo>
                    <a:pt x="105167" y="914762"/>
                  </a:lnTo>
                  <a:lnTo>
                    <a:pt x="62955" y="892933"/>
                  </a:lnTo>
                  <a:lnTo>
                    <a:pt x="29668" y="859646"/>
                  </a:lnTo>
                  <a:lnTo>
                    <a:pt x="7839" y="817435"/>
                  </a:lnTo>
                  <a:lnTo>
                    <a:pt x="0" y="768831"/>
                  </a:lnTo>
                  <a:lnTo>
                    <a:pt x="0" y="153770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5079624" y="4967732"/>
            <a:ext cx="121539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8905" marR="5080" indent="-116839">
              <a:lnSpc>
                <a:spcPts val="2110"/>
              </a:lnSpc>
              <a:spcBef>
                <a:spcPts val="210"/>
              </a:spcBef>
            </a:pPr>
            <a:r>
              <a:rPr dirty="0" sz="1800" spc="40" b="1">
                <a:latin typeface="Times New Roman"/>
                <a:cs typeface="Times New Roman"/>
              </a:rPr>
              <a:t>Physiologic </a:t>
            </a:r>
            <a:r>
              <a:rPr dirty="0" sz="1800" spc="85" b="1">
                <a:latin typeface="Times New Roman"/>
                <a:cs typeface="Times New Roman"/>
              </a:rPr>
              <a:t>response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27376" y="6597395"/>
            <a:ext cx="46685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0">
                <a:latin typeface="Times New Roman"/>
                <a:cs typeface="Times New Roman"/>
              </a:rPr>
              <a:t>J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Shonkoff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Harvard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University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Center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50">
                <a:latin typeface="Times New Roman"/>
                <a:cs typeface="Times New Roman"/>
              </a:rPr>
              <a:t>on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70">
                <a:latin typeface="Times New Roman"/>
                <a:cs typeface="Times New Roman"/>
              </a:rPr>
              <a:t>the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Developing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Child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81048" y="660579"/>
            <a:ext cx="3221355" cy="1328420"/>
            <a:chOff x="1681048" y="660579"/>
            <a:chExt cx="3221355" cy="1328420"/>
          </a:xfrm>
        </p:grpSpPr>
        <p:sp>
          <p:nvSpPr>
            <p:cNvPr id="33" name="object 33"/>
            <p:cNvSpPr/>
            <p:nvPr/>
          </p:nvSpPr>
          <p:spPr>
            <a:xfrm>
              <a:off x="1692155" y="671681"/>
              <a:ext cx="3200400" cy="1307465"/>
            </a:xfrm>
            <a:custGeom>
              <a:avLst/>
              <a:gdLst/>
              <a:ahLst/>
              <a:cxnLst/>
              <a:rect l="l" t="t" r="r" b="b"/>
              <a:pathLst>
                <a:path w="3200400" h="1307464">
                  <a:moveTo>
                    <a:pt x="2982582" y="0"/>
                  </a:moveTo>
                  <a:lnTo>
                    <a:pt x="217817" y="0"/>
                  </a:lnTo>
                  <a:lnTo>
                    <a:pt x="167875" y="5752"/>
                  </a:lnTo>
                  <a:lnTo>
                    <a:pt x="122028" y="22139"/>
                  </a:lnTo>
                  <a:lnTo>
                    <a:pt x="81585" y="47853"/>
                  </a:lnTo>
                  <a:lnTo>
                    <a:pt x="47853" y="81585"/>
                  </a:lnTo>
                  <a:lnTo>
                    <a:pt x="22139" y="122028"/>
                  </a:lnTo>
                  <a:lnTo>
                    <a:pt x="5752" y="167875"/>
                  </a:lnTo>
                  <a:lnTo>
                    <a:pt x="0" y="217817"/>
                  </a:lnTo>
                  <a:lnTo>
                    <a:pt x="0" y="1089037"/>
                  </a:lnTo>
                  <a:lnTo>
                    <a:pt x="5752" y="1138980"/>
                  </a:lnTo>
                  <a:lnTo>
                    <a:pt x="22139" y="1184827"/>
                  </a:lnTo>
                  <a:lnTo>
                    <a:pt x="47853" y="1225270"/>
                  </a:lnTo>
                  <a:lnTo>
                    <a:pt x="81585" y="1259002"/>
                  </a:lnTo>
                  <a:lnTo>
                    <a:pt x="122028" y="1284715"/>
                  </a:lnTo>
                  <a:lnTo>
                    <a:pt x="167875" y="1301102"/>
                  </a:lnTo>
                  <a:lnTo>
                    <a:pt x="217817" y="1306855"/>
                  </a:lnTo>
                  <a:lnTo>
                    <a:pt x="2982582" y="1306855"/>
                  </a:lnTo>
                  <a:lnTo>
                    <a:pt x="3032528" y="1301102"/>
                  </a:lnTo>
                  <a:lnTo>
                    <a:pt x="3078377" y="1284715"/>
                  </a:lnTo>
                  <a:lnTo>
                    <a:pt x="3118820" y="1259002"/>
                  </a:lnTo>
                  <a:lnTo>
                    <a:pt x="3152550" y="1225270"/>
                  </a:lnTo>
                  <a:lnTo>
                    <a:pt x="3178262" y="1184827"/>
                  </a:lnTo>
                  <a:lnTo>
                    <a:pt x="3194647" y="1138980"/>
                  </a:lnTo>
                  <a:lnTo>
                    <a:pt x="3200400" y="1089037"/>
                  </a:lnTo>
                  <a:lnTo>
                    <a:pt x="3200400" y="217817"/>
                  </a:lnTo>
                  <a:lnTo>
                    <a:pt x="3194647" y="167875"/>
                  </a:lnTo>
                  <a:lnTo>
                    <a:pt x="3178262" y="122028"/>
                  </a:lnTo>
                  <a:lnTo>
                    <a:pt x="3152550" y="81585"/>
                  </a:lnTo>
                  <a:lnTo>
                    <a:pt x="3118820" y="47853"/>
                  </a:lnTo>
                  <a:lnTo>
                    <a:pt x="3078377" y="22139"/>
                  </a:lnTo>
                  <a:lnTo>
                    <a:pt x="3032528" y="5752"/>
                  </a:lnTo>
                  <a:lnTo>
                    <a:pt x="2982582" y="0"/>
                  </a:lnTo>
                  <a:close/>
                </a:path>
              </a:pathLst>
            </a:custGeom>
            <a:solidFill>
              <a:srgbClr val="004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92155" y="671686"/>
              <a:ext cx="3199130" cy="1306195"/>
            </a:xfrm>
            <a:custGeom>
              <a:avLst/>
              <a:gdLst/>
              <a:ahLst/>
              <a:cxnLst/>
              <a:rect l="l" t="t" r="r" b="b"/>
              <a:pathLst>
                <a:path w="3199129" h="1306195">
                  <a:moveTo>
                    <a:pt x="0" y="217700"/>
                  </a:moveTo>
                  <a:lnTo>
                    <a:pt x="5749" y="167784"/>
                  </a:lnTo>
                  <a:lnTo>
                    <a:pt x="22127" y="121961"/>
                  </a:lnTo>
                  <a:lnTo>
                    <a:pt x="47826" y="81540"/>
                  </a:lnTo>
                  <a:lnTo>
                    <a:pt x="81540" y="47826"/>
                  </a:lnTo>
                  <a:lnTo>
                    <a:pt x="121961" y="22127"/>
                  </a:lnTo>
                  <a:lnTo>
                    <a:pt x="167784" y="5749"/>
                  </a:lnTo>
                  <a:lnTo>
                    <a:pt x="217700" y="0"/>
                  </a:lnTo>
                  <a:lnTo>
                    <a:pt x="2981066" y="0"/>
                  </a:lnTo>
                  <a:lnTo>
                    <a:pt x="3030983" y="5749"/>
                  </a:lnTo>
                  <a:lnTo>
                    <a:pt x="3076806" y="22127"/>
                  </a:lnTo>
                  <a:lnTo>
                    <a:pt x="3117227" y="47826"/>
                  </a:lnTo>
                  <a:lnTo>
                    <a:pt x="3150941" y="81540"/>
                  </a:lnTo>
                  <a:lnTo>
                    <a:pt x="3176640" y="121961"/>
                  </a:lnTo>
                  <a:lnTo>
                    <a:pt x="3193018" y="167784"/>
                  </a:lnTo>
                  <a:lnTo>
                    <a:pt x="3198767" y="217700"/>
                  </a:lnTo>
                  <a:lnTo>
                    <a:pt x="3198767" y="1088483"/>
                  </a:lnTo>
                  <a:lnTo>
                    <a:pt x="3193018" y="1138400"/>
                  </a:lnTo>
                  <a:lnTo>
                    <a:pt x="3176640" y="1184222"/>
                  </a:lnTo>
                  <a:lnTo>
                    <a:pt x="3150941" y="1224644"/>
                  </a:lnTo>
                  <a:lnTo>
                    <a:pt x="3117227" y="1258358"/>
                  </a:lnTo>
                  <a:lnTo>
                    <a:pt x="3076806" y="1284057"/>
                  </a:lnTo>
                  <a:lnTo>
                    <a:pt x="3030983" y="1300434"/>
                  </a:lnTo>
                  <a:lnTo>
                    <a:pt x="2981066" y="1306184"/>
                  </a:lnTo>
                  <a:lnTo>
                    <a:pt x="217700" y="1306184"/>
                  </a:lnTo>
                  <a:lnTo>
                    <a:pt x="167784" y="1300434"/>
                  </a:lnTo>
                  <a:lnTo>
                    <a:pt x="121961" y="1284057"/>
                  </a:lnTo>
                  <a:lnTo>
                    <a:pt x="81540" y="1258358"/>
                  </a:lnTo>
                  <a:lnTo>
                    <a:pt x="47826" y="1224644"/>
                  </a:lnTo>
                  <a:lnTo>
                    <a:pt x="22127" y="1184222"/>
                  </a:lnTo>
                  <a:lnTo>
                    <a:pt x="5749" y="1138400"/>
                  </a:lnTo>
                  <a:lnTo>
                    <a:pt x="0" y="1088483"/>
                  </a:lnTo>
                  <a:lnTo>
                    <a:pt x="0" y="217700"/>
                  </a:lnTo>
                  <a:close/>
                </a:path>
              </a:pathLst>
            </a:custGeom>
            <a:ln w="22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$PPTXTitle"/>
          <p:cNvSpPr txBox="1">
            <a:spLocks noGrp="1"/>
          </p:cNvSpPr>
          <p:nvPr>
            <p:ph type="title"/>
          </p:nvPr>
        </p:nvSpPr>
        <p:spPr>
          <a:xfrm>
            <a:off x="2739397" y="675132"/>
            <a:ext cx="110680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000" spc="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Stressors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6293" y="874268"/>
            <a:ext cx="3032125" cy="107696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Trauma,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Access,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Demographics</a:t>
            </a:r>
            <a:endParaRPr sz="1800">
              <a:latin typeface="Times New Roman"/>
              <a:cs typeface="Times New Roman"/>
            </a:endParaRPr>
          </a:p>
          <a:p>
            <a:pPr algn="ctr" marL="281305" marR="273685" indent="-635">
              <a:lnSpc>
                <a:spcPts val="2090"/>
              </a:lnSpc>
              <a:spcBef>
                <a:spcPts val="106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Violence,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Neighborhood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deprivation,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pollution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81043" y="2475421"/>
            <a:ext cx="3221355" cy="1572260"/>
            <a:chOff x="1681043" y="2475421"/>
            <a:chExt cx="3221355" cy="1572260"/>
          </a:xfrm>
        </p:grpSpPr>
        <p:sp>
          <p:nvSpPr>
            <p:cNvPr id="38" name="object 38"/>
            <p:cNvSpPr/>
            <p:nvPr/>
          </p:nvSpPr>
          <p:spPr>
            <a:xfrm>
              <a:off x="1692155" y="2486538"/>
              <a:ext cx="3200400" cy="1551305"/>
            </a:xfrm>
            <a:custGeom>
              <a:avLst/>
              <a:gdLst/>
              <a:ahLst/>
              <a:cxnLst/>
              <a:rect l="l" t="t" r="r" b="b"/>
              <a:pathLst>
                <a:path w="3200400" h="1551304">
                  <a:moveTo>
                    <a:pt x="2941942" y="0"/>
                  </a:moveTo>
                  <a:lnTo>
                    <a:pt x="258457" y="0"/>
                  </a:lnTo>
                  <a:lnTo>
                    <a:pt x="212001" y="4163"/>
                  </a:lnTo>
                  <a:lnTo>
                    <a:pt x="168276" y="16169"/>
                  </a:lnTo>
                  <a:lnTo>
                    <a:pt x="128012" y="35285"/>
                  </a:lnTo>
                  <a:lnTo>
                    <a:pt x="91939" y="60784"/>
                  </a:lnTo>
                  <a:lnTo>
                    <a:pt x="60788" y="91934"/>
                  </a:lnTo>
                  <a:lnTo>
                    <a:pt x="35288" y="128006"/>
                  </a:lnTo>
                  <a:lnTo>
                    <a:pt x="16170" y="168271"/>
                  </a:lnTo>
                  <a:lnTo>
                    <a:pt x="4164" y="211998"/>
                  </a:lnTo>
                  <a:lnTo>
                    <a:pt x="0" y="258457"/>
                  </a:lnTo>
                  <a:lnTo>
                    <a:pt x="0" y="1292275"/>
                  </a:lnTo>
                  <a:lnTo>
                    <a:pt x="4164" y="1338732"/>
                  </a:lnTo>
                  <a:lnTo>
                    <a:pt x="16170" y="1382457"/>
                  </a:lnTo>
                  <a:lnTo>
                    <a:pt x="35288" y="1422721"/>
                  </a:lnTo>
                  <a:lnTo>
                    <a:pt x="60788" y="1458793"/>
                  </a:lnTo>
                  <a:lnTo>
                    <a:pt x="91939" y="1489945"/>
                  </a:lnTo>
                  <a:lnTo>
                    <a:pt x="128012" y="1515444"/>
                  </a:lnTo>
                  <a:lnTo>
                    <a:pt x="168276" y="1534562"/>
                  </a:lnTo>
                  <a:lnTo>
                    <a:pt x="212001" y="1546569"/>
                  </a:lnTo>
                  <a:lnTo>
                    <a:pt x="258457" y="1550733"/>
                  </a:lnTo>
                  <a:lnTo>
                    <a:pt x="2941942" y="1550733"/>
                  </a:lnTo>
                  <a:lnTo>
                    <a:pt x="2988398" y="1546569"/>
                  </a:lnTo>
                  <a:lnTo>
                    <a:pt x="3032123" y="1534562"/>
                  </a:lnTo>
                  <a:lnTo>
                    <a:pt x="3072387" y="1515444"/>
                  </a:lnTo>
                  <a:lnTo>
                    <a:pt x="3108460" y="1489945"/>
                  </a:lnTo>
                  <a:lnTo>
                    <a:pt x="3139611" y="1458793"/>
                  </a:lnTo>
                  <a:lnTo>
                    <a:pt x="3165111" y="1422721"/>
                  </a:lnTo>
                  <a:lnTo>
                    <a:pt x="3184229" y="1382457"/>
                  </a:lnTo>
                  <a:lnTo>
                    <a:pt x="3196235" y="1338732"/>
                  </a:lnTo>
                  <a:lnTo>
                    <a:pt x="3200400" y="1292275"/>
                  </a:lnTo>
                  <a:lnTo>
                    <a:pt x="3200400" y="258457"/>
                  </a:lnTo>
                  <a:lnTo>
                    <a:pt x="3196235" y="211998"/>
                  </a:lnTo>
                  <a:lnTo>
                    <a:pt x="3184229" y="168271"/>
                  </a:lnTo>
                  <a:lnTo>
                    <a:pt x="3165111" y="128006"/>
                  </a:lnTo>
                  <a:lnTo>
                    <a:pt x="3139611" y="91934"/>
                  </a:lnTo>
                  <a:lnTo>
                    <a:pt x="3108460" y="60784"/>
                  </a:lnTo>
                  <a:lnTo>
                    <a:pt x="3072387" y="35285"/>
                  </a:lnTo>
                  <a:lnTo>
                    <a:pt x="3032123" y="16169"/>
                  </a:lnTo>
                  <a:lnTo>
                    <a:pt x="2988398" y="4163"/>
                  </a:lnTo>
                  <a:lnTo>
                    <a:pt x="2941942" y="0"/>
                  </a:lnTo>
                  <a:close/>
                </a:path>
              </a:pathLst>
            </a:custGeom>
            <a:solidFill>
              <a:srgbClr val="004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92155" y="2486534"/>
              <a:ext cx="3199130" cy="1550035"/>
            </a:xfrm>
            <a:custGeom>
              <a:avLst/>
              <a:gdLst/>
              <a:ahLst/>
              <a:cxnLst/>
              <a:rect l="l" t="t" r="r" b="b"/>
              <a:pathLst>
                <a:path w="3199129" h="1550035">
                  <a:moveTo>
                    <a:pt x="0" y="258329"/>
                  </a:moveTo>
                  <a:lnTo>
                    <a:pt x="4162" y="211894"/>
                  </a:lnTo>
                  <a:lnTo>
                    <a:pt x="16161" y="168190"/>
                  </a:lnTo>
                  <a:lnTo>
                    <a:pt x="35269" y="127945"/>
                  </a:lnTo>
                  <a:lnTo>
                    <a:pt x="60755" y="91891"/>
                  </a:lnTo>
                  <a:lnTo>
                    <a:pt x="91890" y="60755"/>
                  </a:lnTo>
                  <a:lnTo>
                    <a:pt x="127945" y="35269"/>
                  </a:lnTo>
                  <a:lnTo>
                    <a:pt x="168189" y="16161"/>
                  </a:lnTo>
                  <a:lnTo>
                    <a:pt x="211894" y="4162"/>
                  </a:lnTo>
                  <a:lnTo>
                    <a:pt x="258329" y="0"/>
                  </a:lnTo>
                  <a:lnTo>
                    <a:pt x="2940438" y="0"/>
                  </a:lnTo>
                  <a:lnTo>
                    <a:pt x="2986873" y="4162"/>
                  </a:lnTo>
                  <a:lnTo>
                    <a:pt x="3030578" y="16161"/>
                  </a:lnTo>
                  <a:lnTo>
                    <a:pt x="3070822" y="35269"/>
                  </a:lnTo>
                  <a:lnTo>
                    <a:pt x="3106876" y="60755"/>
                  </a:lnTo>
                  <a:lnTo>
                    <a:pt x="3138012" y="91891"/>
                  </a:lnTo>
                  <a:lnTo>
                    <a:pt x="3163498" y="127945"/>
                  </a:lnTo>
                  <a:lnTo>
                    <a:pt x="3182606" y="168190"/>
                  </a:lnTo>
                  <a:lnTo>
                    <a:pt x="3194605" y="211894"/>
                  </a:lnTo>
                  <a:lnTo>
                    <a:pt x="3198767" y="258329"/>
                  </a:lnTo>
                  <a:lnTo>
                    <a:pt x="3198767" y="1291617"/>
                  </a:lnTo>
                  <a:lnTo>
                    <a:pt x="3194605" y="1338051"/>
                  </a:lnTo>
                  <a:lnTo>
                    <a:pt x="3182606" y="1381756"/>
                  </a:lnTo>
                  <a:lnTo>
                    <a:pt x="3163498" y="1422000"/>
                  </a:lnTo>
                  <a:lnTo>
                    <a:pt x="3138012" y="1458055"/>
                  </a:lnTo>
                  <a:lnTo>
                    <a:pt x="3106876" y="1489190"/>
                  </a:lnTo>
                  <a:lnTo>
                    <a:pt x="3070822" y="1514676"/>
                  </a:lnTo>
                  <a:lnTo>
                    <a:pt x="3030578" y="1533784"/>
                  </a:lnTo>
                  <a:lnTo>
                    <a:pt x="2986873" y="1545784"/>
                  </a:lnTo>
                  <a:lnTo>
                    <a:pt x="2940438" y="1549946"/>
                  </a:lnTo>
                  <a:lnTo>
                    <a:pt x="258329" y="1549946"/>
                  </a:lnTo>
                  <a:lnTo>
                    <a:pt x="211894" y="1545784"/>
                  </a:lnTo>
                  <a:lnTo>
                    <a:pt x="168189" y="1533784"/>
                  </a:lnTo>
                  <a:lnTo>
                    <a:pt x="127945" y="1514676"/>
                  </a:lnTo>
                  <a:lnTo>
                    <a:pt x="91890" y="1489190"/>
                  </a:lnTo>
                  <a:lnTo>
                    <a:pt x="60755" y="1458055"/>
                  </a:lnTo>
                  <a:lnTo>
                    <a:pt x="35269" y="1422000"/>
                  </a:lnTo>
                  <a:lnTo>
                    <a:pt x="16161" y="1381756"/>
                  </a:lnTo>
                  <a:lnTo>
                    <a:pt x="4162" y="1338051"/>
                  </a:lnTo>
                  <a:lnTo>
                    <a:pt x="0" y="1291617"/>
                  </a:lnTo>
                  <a:lnTo>
                    <a:pt x="0" y="258329"/>
                  </a:lnTo>
                  <a:close/>
                </a:path>
              </a:pathLst>
            </a:custGeom>
            <a:ln w="22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1778769" y="2537459"/>
            <a:ext cx="3027680" cy="8832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0499"/>
              </a:lnSpc>
              <a:spcBef>
                <a:spcPts val="85"/>
              </a:spcBef>
            </a:pPr>
            <a:r>
              <a:rPr dirty="0" u="heavy" sz="2000" spc="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Individual</a:t>
            </a:r>
            <a:r>
              <a:rPr dirty="0" u="heavy" sz="20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Characteristics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Sex,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genes,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development, 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experience,</a:t>
            </a:r>
            <a:r>
              <a:rPr dirty="0" sz="1800" spc="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681048" y="4395038"/>
            <a:ext cx="3221355" cy="1407160"/>
            <a:chOff x="1681048" y="4395038"/>
            <a:chExt cx="3221355" cy="1407160"/>
          </a:xfrm>
        </p:grpSpPr>
        <p:sp>
          <p:nvSpPr>
            <p:cNvPr id="42" name="object 42"/>
            <p:cNvSpPr/>
            <p:nvPr/>
          </p:nvSpPr>
          <p:spPr>
            <a:xfrm>
              <a:off x="1692155" y="4406145"/>
              <a:ext cx="3200400" cy="1386205"/>
            </a:xfrm>
            <a:custGeom>
              <a:avLst/>
              <a:gdLst/>
              <a:ahLst/>
              <a:cxnLst/>
              <a:rect l="l" t="t" r="r" b="b"/>
              <a:pathLst>
                <a:path w="3200400" h="1386204">
                  <a:moveTo>
                    <a:pt x="2969463" y="0"/>
                  </a:moveTo>
                  <a:lnTo>
                    <a:pt x="230936" y="0"/>
                  </a:lnTo>
                  <a:lnTo>
                    <a:pt x="184394" y="4691"/>
                  </a:lnTo>
                  <a:lnTo>
                    <a:pt x="141044" y="18147"/>
                  </a:lnTo>
                  <a:lnTo>
                    <a:pt x="101816" y="39439"/>
                  </a:lnTo>
                  <a:lnTo>
                    <a:pt x="67638" y="67638"/>
                  </a:lnTo>
                  <a:lnTo>
                    <a:pt x="39439" y="101816"/>
                  </a:lnTo>
                  <a:lnTo>
                    <a:pt x="18147" y="141044"/>
                  </a:lnTo>
                  <a:lnTo>
                    <a:pt x="4691" y="184394"/>
                  </a:lnTo>
                  <a:lnTo>
                    <a:pt x="0" y="230936"/>
                  </a:lnTo>
                  <a:lnTo>
                    <a:pt x="0" y="1154645"/>
                  </a:lnTo>
                  <a:lnTo>
                    <a:pt x="4691" y="1201188"/>
                  </a:lnTo>
                  <a:lnTo>
                    <a:pt x="18147" y="1244538"/>
                  </a:lnTo>
                  <a:lnTo>
                    <a:pt x="39439" y="1283766"/>
                  </a:lnTo>
                  <a:lnTo>
                    <a:pt x="67638" y="1317944"/>
                  </a:lnTo>
                  <a:lnTo>
                    <a:pt x="101816" y="1346143"/>
                  </a:lnTo>
                  <a:lnTo>
                    <a:pt x="141044" y="1367434"/>
                  </a:lnTo>
                  <a:lnTo>
                    <a:pt x="184394" y="1380891"/>
                  </a:lnTo>
                  <a:lnTo>
                    <a:pt x="230936" y="1385582"/>
                  </a:lnTo>
                  <a:lnTo>
                    <a:pt x="2969463" y="1385582"/>
                  </a:lnTo>
                  <a:lnTo>
                    <a:pt x="3016005" y="1380891"/>
                  </a:lnTo>
                  <a:lnTo>
                    <a:pt x="3059355" y="1367434"/>
                  </a:lnTo>
                  <a:lnTo>
                    <a:pt x="3098583" y="1346143"/>
                  </a:lnTo>
                  <a:lnTo>
                    <a:pt x="3132761" y="1317944"/>
                  </a:lnTo>
                  <a:lnTo>
                    <a:pt x="3160960" y="1283766"/>
                  </a:lnTo>
                  <a:lnTo>
                    <a:pt x="3182252" y="1244538"/>
                  </a:lnTo>
                  <a:lnTo>
                    <a:pt x="3195708" y="1201188"/>
                  </a:lnTo>
                  <a:lnTo>
                    <a:pt x="3200400" y="1154645"/>
                  </a:lnTo>
                  <a:lnTo>
                    <a:pt x="3200400" y="230936"/>
                  </a:lnTo>
                  <a:lnTo>
                    <a:pt x="3195708" y="184394"/>
                  </a:lnTo>
                  <a:lnTo>
                    <a:pt x="3182252" y="141044"/>
                  </a:lnTo>
                  <a:lnTo>
                    <a:pt x="3160960" y="101816"/>
                  </a:lnTo>
                  <a:lnTo>
                    <a:pt x="3132761" y="67638"/>
                  </a:lnTo>
                  <a:lnTo>
                    <a:pt x="3098583" y="39439"/>
                  </a:lnTo>
                  <a:lnTo>
                    <a:pt x="3059355" y="18147"/>
                  </a:lnTo>
                  <a:lnTo>
                    <a:pt x="3016005" y="4691"/>
                  </a:lnTo>
                  <a:lnTo>
                    <a:pt x="2969463" y="0"/>
                  </a:lnTo>
                  <a:close/>
                </a:path>
              </a:pathLst>
            </a:custGeom>
            <a:solidFill>
              <a:srgbClr val="004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692155" y="4406145"/>
              <a:ext cx="3199130" cy="1384935"/>
            </a:xfrm>
            <a:custGeom>
              <a:avLst/>
              <a:gdLst/>
              <a:ahLst/>
              <a:cxnLst/>
              <a:rect l="l" t="t" r="r" b="b"/>
              <a:pathLst>
                <a:path w="3199129" h="1384935">
                  <a:moveTo>
                    <a:pt x="0" y="230819"/>
                  </a:moveTo>
                  <a:lnTo>
                    <a:pt x="4689" y="184301"/>
                  </a:lnTo>
                  <a:lnTo>
                    <a:pt x="18138" y="140973"/>
                  </a:lnTo>
                  <a:lnTo>
                    <a:pt x="39420" y="101765"/>
                  </a:lnTo>
                  <a:lnTo>
                    <a:pt x="67605" y="67605"/>
                  </a:lnTo>
                  <a:lnTo>
                    <a:pt x="101765" y="39420"/>
                  </a:lnTo>
                  <a:lnTo>
                    <a:pt x="140973" y="18138"/>
                  </a:lnTo>
                  <a:lnTo>
                    <a:pt x="184301" y="4689"/>
                  </a:lnTo>
                  <a:lnTo>
                    <a:pt x="230819" y="0"/>
                  </a:lnTo>
                  <a:lnTo>
                    <a:pt x="2967948" y="0"/>
                  </a:lnTo>
                  <a:lnTo>
                    <a:pt x="3014466" y="4689"/>
                  </a:lnTo>
                  <a:lnTo>
                    <a:pt x="3057793" y="18138"/>
                  </a:lnTo>
                  <a:lnTo>
                    <a:pt x="3097001" y="39420"/>
                  </a:lnTo>
                  <a:lnTo>
                    <a:pt x="3131162" y="67605"/>
                  </a:lnTo>
                  <a:lnTo>
                    <a:pt x="3159347" y="101765"/>
                  </a:lnTo>
                  <a:lnTo>
                    <a:pt x="3180628" y="140973"/>
                  </a:lnTo>
                  <a:lnTo>
                    <a:pt x="3194078" y="184301"/>
                  </a:lnTo>
                  <a:lnTo>
                    <a:pt x="3198767" y="230819"/>
                  </a:lnTo>
                  <a:lnTo>
                    <a:pt x="3198767" y="1154061"/>
                  </a:lnTo>
                  <a:lnTo>
                    <a:pt x="3194078" y="1200579"/>
                  </a:lnTo>
                  <a:lnTo>
                    <a:pt x="3180628" y="1243906"/>
                  </a:lnTo>
                  <a:lnTo>
                    <a:pt x="3159347" y="1283114"/>
                  </a:lnTo>
                  <a:lnTo>
                    <a:pt x="3131162" y="1317275"/>
                  </a:lnTo>
                  <a:lnTo>
                    <a:pt x="3097001" y="1345460"/>
                  </a:lnTo>
                  <a:lnTo>
                    <a:pt x="3057793" y="1366741"/>
                  </a:lnTo>
                  <a:lnTo>
                    <a:pt x="3014466" y="1380190"/>
                  </a:lnTo>
                  <a:lnTo>
                    <a:pt x="2967948" y="1384880"/>
                  </a:lnTo>
                  <a:lnTo>
                    <a:pt x="230819" y="1384880"/>
                  </a:lnTo>
                  <a:lnTo>
                    <a:pt x="184301" y="1380190"/>
                  </a:lnTo>
                  <a:lnTo>
                    <a:pt x="140973" y="1366741"/>
                  </a:lnTo>
                  <a:lnTo>
                    <a:pt x="101765" y="1345460"/>
                  </a:lnTo>
                  <a:lnTo>
                    <a:pt x="67605" y="1317275"/>
                  </a:lnTo>
                  <a:lnTo>
                    <a:pt x="39420" y="1283114"/>
                  </a:lnTo>
                  <a:lnTo>
                    <a:pt x="18138" y="1243906"/>
                  </a:lnTo>
                  <a:lnTo>
                    <a:pt x="4689" y="1200579"/>
                  </a:lnTo>
                  <a:lnTo>
                    <a:pt x="0" y="1154061"/>
                  </a:lnTo>
                  <a:lnTo>
                    <a:pt x="0" y="230819"/>
                  </a:lnTo>
                  <a:close/>
                </a:path>
              </a:pathLst>
            </a:custGeom>
            <a:ln w="22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1799788" y="4448555"/>
            <a:ext cx="2985135" cy="1163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heavy" sz="2000" spc="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Biologic</a:t>
            </a:r>
            <a:r>
              <a:rPr dirty="0" u="heavy" sz="20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Response</a:t>
            </a:r>
            <a:endParaRPr sz="2000">
              <a:latin typeface="Times New Roman"/>
              <a:cs typeface="Times New Roman"/>
            </a:endParaRPr>
          </a:p>
          <a:p>
            <a:pPr algn="ctr" marL="12065" marR="5080">
              <a:lnSpc>
                <a:spcPct val="99500"/>
              </a:lnSpc>
              <a:spcBef>
                <a:spcPts val="11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Neuro-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endocrine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humoral response,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epigenetics,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GxE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interaction,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microbiome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0283" y="614400"/>
            <a:ext cx="11309350" cy="1189355"/>
          </a:xfrm>
          <a:prstGeom prst="rect"/>
          <a:solidFill>
            <a:srgbClr val="033C71"/>
          </a:solidFill>
        </p:spPr>
        <p:txBody>
          <a:bodyPr wrap="square" lIns="0" tIns="1905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sz="29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dirty="0" sz="2900" spc="-95">
                <a:solidFill>
                  <a:srgbClr val="FFFFFF"/>
                </a:solidFill>
              </a:rPr>
              <a:t>SOCIO-ECOLOGICAL</a:t>
            </a:r>
            <a:r>
              <a:rPr dirty="0" sz="2900" spc="-105">
                <a:solidFill>
                  <a:srgbClr val="FFFFFF"/>
                </a:solidFill>
              </a:rPr>
              <a:t> </a:t>
            </a:r>
            <a:r>
              <a:rPr dirty="0" sz="2500" spc="-110">
                <a:solidFill>
                  <a:srgbClr val="FFFFFF"/>
                </a:solidFill>
              </a:rPr>
              <a:t>MODEL</a:t>
            </a:r>
            <a:r>
              <a:rPr dirty="0" sz="2500" spc="-60">
                <a:solidFill>
                  <a:srgbClr val="FFFFFF"/>
                </a:solidFill>
              </a:rPr>
              <a:t> </a:t>
            </a:r>
            <a:r>
              <a:rPr dirty="0" sz="2500" spc="-90">
                <a:solidFill>
                  <a:srgbClr val="FFFFFF"/>
                </a:solidFill>
              </a:rPr>
              <a:t>OF</a:t>
            </a:r>
            <a:r>
              <a:rPr dirty="0" sz="2500" spc="-25">
                <a:solidFill>
                  <a:srgbClr val="FFFFFF"/>
                </a:solidFill>
              </a:rPr>
              <a:t> </a:t>
            </a:r>
            <a:r>
              <a:rPr dirty="0" sz="2500" spc="-10">
                <a:solidFill>
                  <a:srgbClr val="FFFFFF"/>
                </a:solidFill>
              </a:rPr>
              <a:t>HEALTH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2047547" y="2494824"/>
            <a:ext cx="375920" cy="3046730"/>
          </a:xfrm>
          <a:custGeom>
            <a:avLst/>
            <a:gdLst/>
            <a:ahLst/>
            <a:cxnLst/>
            <a:rect l="l" t="t" r="r" b="b"/>
            <a:pathLst>
              <a:path w="375919" h="3046729">
                <a:moveTo>
                  <a:pt x="187845" y="0"/>
                </a:moveTo>
                <a:lnTo>
                  <a:pt x="0" y="305231"/>
                </a:lnTo>
                <a:lnTo>
                  <a:pt x="93916" y="305231"/>
                </a:lnTo>
                <a:lnTo>
                  <a:pt x="93916" y="2740952"/>
                </a:lnTo>
                <a:lnTo>
                  <a:pt x="0" y="2740952"/>
                </a:lnTo>
                <a:lnTo>
                  <a:pt x="187845" y="3046183"/>
                </a:lnTo>
                <a:lnTo>
                  <a:pt x="375691" y="2740952"/>
                </a:lnTo>
                <a:lnTo>
                  <a:pt x="281762" y="2740952"/>
                </a:lnTo>
                <a:lnTo>
                  <a:pt x="281762" y="305231"/>
                </a:lnTo>
                <a:lnTo>
                  <a:pt x="375691" y="305231"/>
                </a:lnTo>
                <a:lnTo>
                  <a:pt x="187845" y="0"/>
                </a:lnTo>
                <a:close/>
              </a:path>
            </a:pathLst>
          </a:custGeom>
          <a:solidFill>
            <a:srgbClr val="006F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540" y="6566916"/>
            <a:ext cx="22174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latin typeface="Arial"/>
                <a:cs typeface="Arial"/>
              </a:rPr>
              <a:t>Dahlgren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114">
                <a:latin typeface="Arial"/>
                <a:cs typeface="Arial"/>
              </a:rPr>
              <a:t>and</a:t>
            </a:r>
            <a:r>
              <a:rPr dirty="0" sz="1400" spc="-18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Whitehead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1991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40835" y="2396349"/>
            <a:ext cx="518795" cy="826769"/>
          </a:xfrm>
          <a:custGeom>
            <a:avLst/>
            <a:gdLst/>
            <a:ahLst/>
            <a:cxnLst/>
            <a:rect l="l" t="t" r="r" b="b"/>
            <a:pathLst>
              <a:path w="518795" h="826769">
                <a:moveTo>
                  <a:pt x="228028" y="0"/>
                </a:moveTo>
                <a:lnTo>
                  <a:pt x="192951" y="107746"/>
                </a:lnTo>
                <a:lnTo>
                  <a:pt x="241249" y="127930"/>
                </a:lnTo>
                <a:lnTo>
                  <a:pt x="284701" y="155039"/>
                </a:lnTo>
                <a:lnTo>
                  <a:pt x="322606" y="188224"/>
                </a:lnTo>
                <a:lnTo>
                  <a:pt x="354264" y="226636"/>
                </a:lnTo>
                <a:lnTo>
                  <a:pt x="378974" y="269424"/>
                </a:lnTo>
                <a:lnTo>
                  <a:pt x="396035" y="315739"/>
                </a:lnTo>
                <a:lnTo>
                  <a:pt x="404749" y="364731"/>
                </a:lnTo>
                <a:lnTo>
                  <a:pt x="404801" y="411100"/>
                </a:lnTo>
                <a:lnTo>
                  <a:pt x="397222" y="455403"/>
                </a:lnTo>
                <a:lnTo>
                  <a:pt x="382576" y="497028"/>
                </a:lnTo>
                <a:lnTo>
                  <a:pt x="361431" y="535363"/>
                </a:lnTo>
                <a:lnTo>
                  <a:pt x="334351" y="569795"/>
                </a:lnTo>
                <a:lnTo>
                  <a:pt x="301903" y="599711"/>
                </a:lnTo>
                <a:lnTo>
                  <a:pt x="264654" y="624501"/>
                </a:lnTo>
                <a:lnTo>
                  <a:pt x="223169" y="643552"/>
                </a:lnTo>
                <a:lnTo>
                  <a:pt x="178014" y="656251"/>
                </a:lnTo>
                <a:lnTo>
                  <a:pt x="129755" y="661987"/>
                </a:lnTo>
                <a:lnTo>
                  <a:pt x="146316" y="611124"/>
                </a:lnTo>
                <a:lnTo>
                  <a:pt x="0" y="700341"/>
                </a:lnTo>
                <a:lnTo>
                  <a:pt x="76149" y="826617"/>
                </a:lnTo>
                <a:lnTo>
                  <a:pt x="92989" y="774915"/>
                </a:lnTo>
                <a:lnTo>
                  <a:pt x="143088" y="774764"/>
                </a:lnTo>
                <a:lnTo>
                  <a:pt x="191825" y="768924"/>
                </a:lnTo>
                <a:lnTo>
                  <a:pt x="238783" y="757671"/>
                </a:lnTo>
                <a:lnTo>
                  <a:pt x="283545" y="741279"/>
                </a:lnTo>
                <a:lnTo>
                  <a:pt x="325695" y="720023"/>
                </a:lnTo>
                <a:lnTo>
                  <a:pt x="364816" y="694180"/>
                </a:lnTo>
                <a:lnTo>
                  <a:pt x="400491" y="664023"/>
                </a:lnTo>
                <a:lnTo>
                  <a:pt x="432304" y="629828"/>
                </a:lnTo>
                <a:lnTo>
                  <a:pt x="459839" y="591869"/>
                </a:lnTo>
                <a:lnTo>
                  <a:pt x="482678" y="550423"/>
                </a:lnTo>
                <a:lnTo>
                  <a:pt x="500405" y="505764"/>
                </a:lnTo>
                <a:lnTo>
                  <a:pt x="512067" y="460921"/>
                </a:lnTo>
                <a:lnTo>
                  <a:pt x="518124" y="415900"/>
                </a:lnTo>
                <a:lnTo>
                  <a:pt x="518781" y="371082"/>
                </a:lnTo>
                <a:lnTo>
                  <a:pt x="514242" y="326847"/>
                </a:lnTo>
                <a:lnTo>
                  <a:pt x="504711" y="283573"/>
                </a:lnTo>
                <a:lnTo>
                  <a:pt x="490393" y="241640"/>
                </a:lnTo>
                <a:lnTo>
                  <a:pt x="471492" y="201428"/>
                </a:lnTo>
                <a:lnTo>
                  <a:pt x="448212" y="163316"/>
                </a:lnTo>
                <a:lnTo>
                  <a:pt x="420758" y="127684"/>
                </a:lnTo>
                <a:lnTo>
                  <a:pt x="389335" y="94910"/>
                </a:lnTo>
                <a:lnTo>
                  <a:pt x="354145" y="65376"/>
                </a:lnTo>
                <a:lnTo>
                  <a:pt x="315395" y="39460"/>
                </a:lnTo>
                <a:lnTo>
                  <a:pt x="273288" y="17541"/>
                </a:lnTo>
                <a:lnTo>
                  <a:pt x="22802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99329" y="2084323"/>
            <a:ext cx="3846829" cy="35185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05435">
              <a:lnSpc>
                <a:spcPct val="100800"/>
              </a:lnSpc>
              <a:spcBef>
                <a:spcPts val="75"/>
              </a:spcBef>
            </a:pPr>
            <a:r>
              <a:rPr dirty="0" sz="2400" spc="-229" b="1">
                <a:latin typeface="Arial"/>
                <a:cs typeface="Arial"/>
              </a:rPr>
              <a:t>Socio-</a:t>
            </a:r>
            <a:r>
              <a:rPr dirty="0" sz="2400" spc="-195" b="1">
                <a:latin typeface="Arial"/>
                <a:cs typeface="Arial"/>
              </a:rPr>
              <a:t>economic,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35" b="1">
                <a:latin typeface="Arial"/>
                <a:cs typeface="Arial"/>
              </a:rPr>
              <a:t>Cultural, </a:t>
            </a:r>
            <a:r>
              <a:rPr dirty="0" sz="2400" spc="-180" b="1">
                <a:latin typeface="Arial"/>
                <a:cs typeface="Arial"/>
              </a:rPr>
              <a:t>and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-170" b="1">
                <a:latin typeface="Arial"/>
                <a:cs typeface="Arial"/>
              </a:rPr>
              <a:t>Environmental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185" b="1"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  <a:p>
            <a:pPr marL="502920" marR="845819" indent="606425">
              <a:lnSpc>
                <a:spcPct val="100800"/>
              </a:lnSpc>
              <a:spcBef>
                <a:spcPts val="434"/>
              </a:spcBef>
            </a:pPr>
            <a:r>
              <a:rPr dirty="0" sz="2400" spc="-229" b="1">
                <a:latin typeface="Arial"/>
                <a:cs typeface="Arial"/>
              </a:rPr>
              <a:t>Living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and </a:t>
            </a:r>
            <a:r>
              <a:rPr dirty="0" sz="2400" spc="-180" b="1">
                <a:latin typeface="Arial"/>
                <a:cs typeface="Arial"/>
              </a:rPr>
              <a:t>Working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190" b="1"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  <a:p>
            <a:pPr marL="1083945" marR="733425" indent="-801370">
              <a:lnSpc>
                <a:spcPct val="100800"/>
              </a:lnSpc>
              <a:spcBef>
                <a:spcPts val="765"/>
              </a:spcBef>
            </a:pPr>
            <a:r>
              <a:rPr dirty="0" sz="2400" spc="-225" b="1">
                <a:latin typeface="Arial"/>
                <a:cs typeface="Arial"/>
              </a:rPr>
              <a:t>Social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-180" b="1">
                <a:latin typeface="Arial"/>
                <a:cs typeface="Arial"/>
              </a:rPr>
              <a:t>and</a:t>
            </a:r>
            <a:r>
              <a:rPr dirty="0" sz="2400" spc="-105" b="1">
                <a:latin typeface="Arial"/>
                <a:cs typeface="Arial"/>
              </a:rPr>
              <a:t> </a:t>
            </a:r>
            <a:r>
              <a:rPr dirty="0" sz="2400" spc="-180" b="1">
                <a:latin typeface="Arial"/>
                <a:cs typeface="Arial"/>
              </a:rPr>
              <a:t>Community </a:t>
            </a:r>
            <a:r>
              <a:rPr dirty="0" sz="2400" spc="-45" b="1">
                <a:latin typeface="Arial"/>
                <a:cs typeface="Arial"/>
              </a:rPr>
              <a:t>Networks</a:t>
            </a:r>
            <a:endParaRPr sz="240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  <a:spcBef>
                <a:spcPts val="1200"/>
              </a:spcBef>
            </a:pPr>
            <a:r>
              <a:rPr dirty="0" sz="2400" spc="-140" b="1">
                <a:latin typeface="Arial"/>
                <a:cs typeface="Arial"/>
              </a:rPr>
              <a:t>Individual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220" b="1">
                <a:latin typeface="Arial"/>
                <a:cs typeface="Arial"/>
              </a:rPr>
              <a:t>Level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-85" b="1"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  <a:p>
            <a:pPr marL="481965">
              <a:lnSpc>
                <a:spcPct val="100000"/>
              </a:lnSpc>
              <a:spcBef>
                <a:spcPts val="1945"/>
              </a:spcBef>
            </a:pPr>
            <a:r>
              <a:rPr dirty="0" sz="2400" spc="-210" b="1">
                <a:latin typeface="Arial"/>
                <a:cs typeface="Arial"/>
              </a:rPr>
              <a:t>Host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220" b="1">
                <a:latin typeface="Arial"/>
                <a:cs typeface="Arial"/>
              </a:rPr>
              <a:t>Level</a:t>
            </a:r>
            <a:r>
              <a:rPr dirty="0" sz="2400" spc="-90" b="1">
                <a:latin typeface="Arial"/>
                <a:cs typeface="Arial"/>
              </a:rPr>
              <a:t> Factors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53897" y="1895855"/>
            <a:ext cx="6396355" cy="4925695"/>
            <a:chOff x="2753897" y="1895855"/>
            <a:chExt cx="6396355" cy="49256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0568" y="1895855"/>
              <a:ext cx="6120383" cy="42946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80984" y="1932115"/>
              <a:ext cx="6002655" cy="4173854"/>
            </a:xfrm>
            <a:custGeom>
              <a:avLst/>
              <a:gdLst/>
              <a:ahLst/>
              <a:cxnLst/>
              <a:rect l="l" t="t" r="r" b="b"/>
              <a:pathLst>
                <a:path w="6002655" h="4173854">
                  <a:moveTo>
                    <a:pt x="6002072" y="0"/>
                  </a:moveTo>
                  <a:lnTo>
                    <a:pt x="4958640" y="4173730"/>
                  </a:lnTo>
                  <a:lnTo>
                    <a:pt x="1043431" y="4173730"/>
                  </a:lnTo>
                  <a:lnTo>
                    <a:pt x="0" y="0"/>
                  </a:lnTo>
                  <a:lnTo>
                    <a:pt x="6002072" y="0"/>
                  </a:lnTo>
                  <a:close/>
                </a:path>
              </a:pathLst>
            </a:custGeom>
            <a:ln w="32751">
              <a:solidFill>
                <a:srgbClr val="08684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992" y="5586984"/>
              <a:ext cx="1496567" cy="12344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28747" y="5619742"/>
              <a:ext cx="1379220" cy="1118870"/>
            </a:xfrm>
            <a:custGeom>
              <a:avLst/>
              <a:gdLst/>
              <a:ahLst/>
              <a:cxnLst/>
              <a:rect l="l" t="t" r="r" b="b"/>
              <a:pathLst>
                <a:path w="1379220" h="1118870">
                  <a:moveTo>
                    <a:pt x="689470" y="0"/>
                  </a:moveTo>
                  <a:lnTo>
                    <a:pt x="635588" y="1683"/>
                  </a:lnTo>
                  <a:lnTo>
                    <a:pt x="582841" y="6649"/>
                  </a:lnTo>
                  <a:lnTo>
                    <a:pt x="531381" y="14774"/>
                  </a:lnTo>
                  <a:lnTo>
                    <a:pt x="481361" y="25934"/>
                  </a:lnTo>
                  <a:lnTo>
                    <a:pt x="432936" y="40003"/>
                  </a:lnTo>
                  <a:lnTo>
                    <a:pt x="386258" y="56859"/>
                  </a:lnTo>
                  <a:lnTo>
                    <a:pt x="341481" y="76375"/>
                  </a:lnTo>
                  <a:lnTo>
                    <a:pt x="298757" y="98429"/>
                  </a:lnTo>
                  <a:lnTo>
                    <a:pt x="258241" y="122896"/>
                  </a:lnTo>
                  <a:lnTo>
                    <a:pt x="220085" y="149650"/>
                  </a:lnTo>
                  <a:lnTo>
                    <a:pt x="184443" y="178569"/>
                  </a:lnTo>
                  <a:lnTo>
                    <a:pt x="151468" y="209527"/>
                  </a:lnTo>
                  <a:lnTo>
                    <a:pt x="121314" y="242400"/>
                  </a:lnTo>
                  <a:lnTo>
                    <a:pt x="94132" y="277065"/>
                  </a:lnTo>
                  <a:lnTo>
                    <a:pt x="70078" y="313395"/>
                  </a:lnTo>
                  <a:lnTo>
                    <a:pt x="49304" y="351268"/>
                  </a:lnTo>
                  <a:lnTo>
                    <a:pt x="31963" y="390558"/>
                  </a:lnTo>
                  <a:lnTo>
                    <a:pt x="18209" y="431142"/>
                  </a:lnTo>
                  <a:lnTo>
                    <a:pt x="8195" y="472894"/>
                  </a:lnTo>
                  <a:lnTo>
                    <a:pt x="2074" y="515692"/>
                  </a:lnTo>
                  <a:lnTo>
                    <a:pt x="0" y="559409"/>
                  </a:lnTo>
                  <a:lnTo>
                    <a:pt x="2074" y="603127"/>
                  </a:lnTo>
                  <a:lnTo>
                    <a:pt x="8195" y="645924"/>
                  </a:lnTo>
                  <a:lnTo>
                    <a:pt x="18209" y="687676"/>
                  </a:lnTo>
                  <a:lnTo>
                    <a:pt x="31963" y="728260"/>
                  </a:lnTo>
                  <a:lnTo>
                    <a:pt x="49304" y="767550"/>
                  </a:lnTo>
                  <a:lnTo>
                    <a:pt x="70078" y="805423"/>
                  </a:lnTo>
                  <a:lnTo>
                    <a:pt x="94132" y="841754"/>
                  </a:lnTo>
                  <a:lnTo>
                    <a:pt x="121314" y="876418"/>
                  </a:lnTo>
                  <a:lnTo>
                    <a:pt x="151468" y="909291"/>
                  </a:lnTo>
                  <a:lnTo>
                    <a:pt x="184443" y="940249"/>
                  </a:lnTo>
                  <a:lnTo>
                    <a:pt x="220085" y="969168"/>
                  </a:lnTo>
                  <a:lnTo>
                    <a:pt x="258241" y="995923"/>
                  </a:lnTo>
                  <a:lnTo>
                    <a:pt x="298757" y="1020389"/>
                  </a:lnTo>
                  <a:lnTo>
                    <a:pt x="341481" y="1042443"/>
                  </a:lnTo>
                  <a:lnTo>
                    <a:pt x="386258" y="1061960"/>
                  </a:lnTo>
                  <a:lnTo>
                    <a:pt x="432936" y="1078815"/>
                  </a:lnTo>
                  <a:lnTo>
                    <a:pt x="481361" y="1092885"/>
                  </a:lnTo>
                  <a:lnTo>
                    <a:pt x="531381" y="1104044"/>
                  </a:lnTo>
                  <a:lnTo>
                    <a:pt x="582841" y="1112169"/>
                  </a:lnTo>
                  <a:lnTo>
                    <a:pt x="635588" y="1117136"/>
                  </a:lnTo>
                  <a:lnTo>
                    <a:pt x="689470" y="1118819"/>
                  </a:lnTo>
                  <a:lnTo>
                    <a:pt x="743352" y="1117136"/>
                  </a:lnTo>
                  <a:lnTo>
                    <a:pt x="796099" y="1112169"/>
                  </a:lnTo>
                  <a:lnTo>
                    <a:pt x="847560" y="1104044"/>
                  </a:lnTo>
                  <a:lnTo>
                    <a:pt x="897580" y="1092885"/>
                  </a:lnTo>
                  <a:lnTo>
                    <a:pt x="946005" y="1078815"/>
                  </a:lnTo>
                  <a:lnTo>
                    <a:pt x="992684" y="1061960"/>
                  </a:lnTo>
                  <a:lnTo>
                    <a:pt x="1037462" y="1042443"/>
                  </a:lnTo>
                  <a:lnTo>
                    <a:pt x="1080186" y="1020389"/>
                  </a:lnTo>
                  <a:lnTo>
                    <a:pt x="1120703" y="995923"/>
                  </a:lnTo>
                  <a:lnTo>
                    <a:pt x="1158860" y="969168"/>
                  </a:lnTo>
                  <a:lnTo>
                    <a:pt x="1194503" y="940249"/>
                  </a:lnTo>
                  <a:lnTo>
                    <a:pt x="1227479" y="909291"/>
                  </a:lnTo>
                  <a:lnTo>
                    <a:pt x="1257635" y="876418"/>
                  </a:lnTo>
                  <a:lnTo>
                    <a:pt x="1284817" y="841754"/>
                  </a:lnTo>
                  <a:lnTo>
                    <a:pt x="1308872" y="805423"/>
                  </a:lnTo>
                  <a:lnTo>
                    <a:pt x="1329647" y="767550"/>
                  </a:lnTo>
                  <a:lnTo>
                    <a:pt x="1346988" y="728260"/>
                  </a:lnTo>
                  <a:lnTo>
                    <a:pt x="1360743" y="687676"/>
                  </a:lnTo>
                  <a:lnTo>
                    <a:pt x="1370757" y="645924"/>
                  </a:lnTo>
                  <a:lnTo>
                    <a:pt x="1376878" y="603127"/>
                  </a:lnTo>
                  <a:lnTo>
                    <a:pt x="1378953" y="559409"/>
                  </a:lnTo>
                  <a:lnTo>
                    <a:pt x="1376878" y="515692"/>
                  </a:lnTo>
                  <a:lnTo>
                    <a:pt x="1370757" y="472894"/>
                  </a:lnTo>
                  <a:lnTo>
                    <a:pt x="1360743" y="431142"/>
                  </a:lnTo>
                  <a:lnTo>
                    <a:pt x="1346988" y="390558"/>
                  </a:lnTo>
                  <a:lnTo>
                    <a:pt x="1329647" y="351268"/>
                  </a:lnTo>
                  <a:lnTo>
                    <a:pt x="1308872" y="313395"/>
                  </a:lnTo>
                  <a:lnTo>
                    <a:pt x="1284817" y="277065"/>
                  </a:lnTo>
                  <a:lnTo>
                    <a:pt x="1257635" y="242400"/>
                  </a:lnTo>
                  <a:lnTo>
                    <a:pt x="1227479" y="209527"/>
                  </a:lnTo>
                  <a:lnTo>
                    <a:pt x="1194503" y="178569"/>
                  </a:lnTo>
                  <a:lnTo>
                    <a:pt x="1158860" y="149650"/>
                  </a:lnTo>
                  <a:lnTo>
                    <a:pt x="1120703" y="122896"/>
                  </a:lnTo>
                  <a:lnTo>
                    <a:pt x="1080186" y="98429"/>
                  </a:lnTo>
                  <a:lnTo>
                    <a:pt x="1037462" y="76375"/>
                  </a:lnTo>
                  <a:lnTo>
                    <a:pt x="992684" y="56859"/>
                  </a:lnTo>
                  <a:lnTo>
                    <a:pt x="946005" y="40003"/>
                  </a:lnTo>
                  <a:lnTo>
                    <a:pt x="897580" y="25934"/>
                  </a:lnTo>
                  <a:lnTo>
                    <a:pt x="847560" y="14774"/>
                  </a:lnTo>
                  <a:lnTo>
                    <a:pt x="796099" y="6649"/>
                  </a:lnTo>
                  <a:lnTo>
                    <a:pt x="743352" y="1683"/>
                  </a:lnTo>
                  <a:lnTo>
                    <a:pt x="689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28747" y="5619741"/>
              <a:ext cx="1378585" cy="1118870"/>
            </a:xfrm>
            <a:custGeom>
              <a:avLst/>
              <a:gdLst/>
              <a:ahLst/>
              <a:cxnLst/>
              <a:rect l="l" t="t" r="r" b="b"/>
              <a:pathLst>
                <a:path w="1378584" h="1118870">
                  <a:moveTo>
                    <a:pt x="0" y="559126"/>
                  </a:moveTo>
                  <a:lnTo>
                    <a:pt x="2073" y="515430"/>
                  </a:lnTo>
                  <a:lnTo>
                    <a:pt x="8191" y="472655"/>
                  </a:lnTo>
                  <a:lnTo>
                    <a:pt x="18200" y="430923"/>
                  </a:lnTo>
                  <a:lnTo>
                    <a:pt x="31947" y="390360"/>
                  </a:lnTo>
                  <a:lnTo>
                    <a:pt x="49279" y="351090"/>
                  </a:lnTo>
                  <a:lnTo>
                    <a:pt x="70043" y="313236"/>
                  </a:lnTo>
                  <a:lnTo>
                    <a:pt x="94085" y="276924"/>
                  </a:lnTo>
                  <a:lnTo>
                    <a:pt x="121252" y="242277"/>
                  </a:lnTo>
                  <a:lnTo>
                    <a:pt x="151392" y="209421"/>
                  </a:lnTo>
                  <a:lnTo>
                    <a:pt x="184350" y="178478"/>
                  </a:lnTo>
                  <a:lnTo>
                    <a:pt x="219974" y="149574"/>
                  </a:lnTo>
                  <a:lnTo>
                    <a:pt x="258111" y="122833"/>
                  </a:lnTo>
                  <a:lnTo>
                    <a:pt x="298606" y="98379"/>
                  </a:lnTo>
                  <a:lnTo>
                    <a:pt x="341308" y="76337"/>
                  </a:lnTo>
                  <a:lnTo>
                    <a:pt x="386063" y="56830"/>
                  </a:lnTo>
                  <a:lnTo>
                    <a:pt x="432717" y="39983"/>
                  </a:lnTo>
                  <a:lnTo>
                    <a:pt x="481118" y="25920"/>
                  </a:lnTo>
                  <a:lnTo>
                    <a:pt x="531112" y="14766"/>
                  </a:lnTo>
                  <a:lnTo>
                    <a:pt x="582546" y="6645"/>
                  </a:lnTo>
                  <a:lnTo>
                    <a:pt x="635266" y="1682"/>
                  </a:lnTo>
                  <a:lnTo>
                    <a:pt x="689121" y="0"/>
                  </a:lnTo>
                  <a:lnTo>
                    <a:pt x="742975" y="1682"/>
                  </a:lnTo>
                  <a:lnTo>
                    <a:pt x="795696" y="6645"/>
                  </a:lnTo>
                  <a:lnTo>
                    <a:pt x="847130" y="14766"/>
                  </a:lnTo>
                  <a:lnTo>
                    <a:pt x="897124" y="25920"/>
                  </a:lnTo>
                  <a:lnTo>
                    <a:pt x="945525" y="39983"/>
                  </a:lnTo>
                  <a:lnTo>
                    <a:pt x="992179" y="56830"/>
                  </a:lnTo>
                  <a:lnTo>
                    <a:pt x="1036933" y="76337"/>
                  </a:lnTo>
                  <a:lnTo>
                    <a:pt x="1079635" y="98379"/>
                  </a:lnTo>
                  <a:lnTo>
                    <a:pt x="1120131" y="122833"/>
                  </a:lnTo>
                  <a:lnTo>
                    <a:pt x="1158267" y="149574"/>
                  </a:lnTo>
                  <a:lnTo>
                    <a:pt x="1193892" y="178478"/>
                  </a:lnTo>
                  <a:lnTo>
                    <a:pt x="1226850" y="209421"/>
                  </a:lnTo>
                  <a:lnTo>
                    <a:pt x="1256989" y="242277"/>
                  </a:lnTo>
                  <a:lnTo>
                    <a:pt x="1284157" y="276924"/>
                  </a:lnTo>
                  <a:lnTo>
                    <a:pt x="1308199" y="313236"/>
                  </a:lnTo>
                  <a:lnTo>
                    <a:pt x="1328963" y="351090"/>
                  </a:lnTo>
                  <a:lnTo>
                    <a:pt x="1346295" y="390360"/>
                  </a:lnTo>
                  <a:lnTo>
                    <a:pt x="1360042" y="430923"/>
                  </a:lnTo>
                  <a:lnTo>
                    <a:pt x="1370051" y="472655"/>
                  </a:lnTo>
                  <a:lnTo>
                    <a:pt x="1376169" y="515430"/>
                  </a:lnTo>
                  <a:lnTo>
                    <a:pt x="1378242" y="559126"/>
                  </a:lnTo>
                  <a:lnTo>
                    <a:pt x="1376169" y="602821"/>
                  </a:lnTo>
                  <a:lnTo>
                    <a:pt x="1370051" y="645597"/>
                  </a:lnTo>
                  <a:lnTo>
                    <a:pt x="1360042" y="687328"/>
                  </a:lnTo>
                  <a:lnTo>
                    <a:pt x="1346295" y="727891"/>
                  </a:lnTo>
                  <a:lnTo>
                    <a:pt x="1328963" y="767162"/>
                  </a:lnTo>
                  <a:lnTo>
                    <a:pt x="1308199" y="805015"/>
                  </a:lnTo>
                  <a:lnTo>
                    <a:pt x="1284157" y="841327"/>
                  </a:lnTo>
                  <a:lnTo>
                    <a:pt x="1256989" y="875974"/>
                  </a:lnTo>
                  <a:lnTo>
                    <a:pt x="1226850" y="908831"/>
                  </a:lnTo>
                  <a:lnTo>
                    <a:pt x="1193892" y="939773"/>
                  </a:lnTo>
                  <a:lnTo>
                    <a:pt x="1158267" y="968677"/>
                  </a:lnTo>
                  <a:lnTo>
                    <a:pt x="1120131" y="995418"/>
                  </a:lnTo>
                  <a:lnTo>
                    <a:pt x="1079635" y="1019872"/>
                  </a:lnTo>
                  <a:lnTo>
                    <a:pt x="1036933" y="1041915"/>
                  </a:lnTo>
                  <a:lnTo>
                    <a:pt x="992179" y="1061422"/>
                  </a:lnTo>
                  <a:lnTo>
                    <a:pt x="945525" y="1078269"/>
                  </a:lnTo>
                  <a:lnTo>
                    <a:pt x="897124" y="1092331"/>
                  </a:lnTo>
                  <a:lnTo>
                    <a:pt x="847130" y="1103485"/>
                  </a:lnTo>
                  <a:lnTo>
                    <a:pt x="795696" y="1111606"/>
                  </a:lnTo>
                  <a:lnTo>
                    <a:pt x="742975" y="1116570"/>
                  </a:lnTo>
                  <a:lnTo>
                    <a:pt x="689121" y="1118252"/>
                  </a:lnTo>
                  <a:lnTo>
                    <a:pt x="635266" y="1116570"/>
                  </a:lnTo>
                  <a:lnTo>
                    <a:pt x="582546" y="1111606"/>
                  </a:lnTo>
                  <a:lnTo>
                    <a:pt x="531112" y="1103485"/>
                  </a:lnTo>
                  <a:lnTo>
                    <a:pt x="481118" y="1092331"/>
                  </a:lnTo>
                  <a:lnTo>
                    <a:pt x="432717" y="1078269"/>
                  </a:lnTo>
                  <a:lnTo>
                    <a:pt x="386063" y="1061422"/>
                  </a:lnTo>
                  <a:lnTo>
                    <a:pt x="341308" y="1041915"/>
                  </a:lnTo>
                  <a:lnTo>
                    <a:pt x="298606" y="1019872"/>
                  </a:lnTo>
                  <a:lnTo>
                    <a:pt x="258111" y="995418"/>
                  </a:lnTo>
                  <a:lnTo>
                    <a:pt x="219974" y="968677"/>
                  </a:lnTo>
                  <a:lnTo>
                    <a:pt x="184350" y="939773"/>
                  </a:lnTo>
                  <a:lnTo>
                    <a:pt x="151392" y="908831"/>
                  </a:lnTo>
                  <a:lnTo>
                    <a:pt x="121252" y="875974"/>
                  </a:lnTo>
                  <a:lnTo>
                    <a:pt x="94085" y="841327"/>
                  </a:lnTo>
                  <a:lnTo>
                    <a:pt x="70043" y="805015"/>
                  </a:lnTo>
                  <a:lnTo>
                    <a:pt x="49279" y="767162"/>
                  </a:lnTo>
                  <a:lnTo>
                    <a:pt x="31947" y="727891"/>
                  </a:lnTo>
                  <a:lnTo>
                    <a:pt x="18200" y="687328"/>
                  </a:lnTo>
                  <a:lnTo>
                    <a:pt x="8191" y="645597"/>
                  </a:lnTo>
                  <a:lnTo>
                    <a:pt x="2073" y="602821"/>
                  </a:lnTo>
                  <a:lnTo>
                    <a:pt x="0" y="559126"/>
                  </a:lnTo>
                  <a:close/>
                </a:path>
              </a:pathLst>
            </a:custGeom>
            <a:ln w="32751">
              <a:solidFill>
                <a:srgbClr val="0868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63639" y="5737562"/>
              <a:ext cx="709295" cy="877569"/>
            </a:xfrm>
            <a:custGeom>
              <a:avLst/>
              <a:gdLst/>
              <a:ahLst/>
              <a:cxnLst/>
              <a:rect l="l" t="t" r="r" b="b"/>
              <a:pathLst>
                <a:path w="709295" h="877570">
                  <a:moveTo>
                    <a:pt x="352666" y="0"/>
                  </a:moveTo>
                  <a:lnTo>
                    <a:pt x="298825" y="7300"/>
                  </a:lnTo>
                  <a:lnTo>
                    <a:pt x="254855" y="27208"/>
                  </a:lnTo>
                  <a:lnTo>
                    <a:pt x="225209" y="56733"/>
                  </a:lnTo>
                  <a:lnTo>
                    <a:pt x="214337" y="92887"/>
                  </a:lnTo>
                  <a:lnTo>
                    <a:pt x="217147" y="111609"/>
                  </a:lnTo>
                  <a:lnTo>
                    <a:pt x="225207" y="129044"/>
                  </a:lnTo>
                  <a:lnTo>
                    <a:pt x="237960" y="144822"/>
                  </a:lnTo>
                  <a:lnTo>
                    <a:pt x="254850" y="158572"/>
                  </a:lnTo>
                  <a:lnTo>
                    <a:pt x="318020" y="176136"/>
                  </a:lnTo>
                  <a:lnTo>
                    <a:pt x="316001" y="177025"/>
                  </a:lnTo>
                  <a:lnTo>
                    <a:pt x="303669" y="195237"/>
                  </a:lnTo>
                  <a:lnTo>
                    <a:pt x="302793" y="194614"/>
                  </a:lnTo>
                  <a:lnTo>
                    <a:pt x="0" y="349224"/>
                  </a:lnTo>
                  <a:lnTo>
                    <a:pt x="48196" y="383235"/>
                  </a:lnTo>
                  <a:lnTo>
                    <a:pt x="270814" y="269570"/>
                  </a:lnTo>
                  <a:lnTo>
                    <a:pt x="264744" y="289293"/>
                  </a:lnTo>
                  <a:lnTo>
                    <a:pt x="261504" y="308678"/>
                  </a:lnTo>
                  <a:lnTo>
                    <a:pt x="259130" y="328895"/>
                  </a:lnTo>
                  <a:lnTo>
                    <a:pt x="257671" y="349840"/>
                  </a:lnTo>
                  <a:lnTo>
                    <a:pt x="257175" y="371411"/>
                  </a:lnTo>
                  <a:lnTo>
                    <a:pt x="257175" y="582371"/>
                  </a:lnTo>
                  <a:lnTo>
                    <a:pt x="259207" y="582371"/>
                  </a:lnTo>
                  <a:lnTo>
                    <a:pt x="150088" y="868235"/>
                  </a:lnTo>
                  <a:lnTo>
                    <a:pt x="217512" y="877519"/>
                  </a:lnTo>
                  <a:lnTo>
                    <a:pt x="330174" y="582371"/>
                  </a:lnTo>
                  <a:lnTo>
                    <a:pt x="382778" y="582371"/>
                  </a:lnTo>
                  <a:lnTo>
                    <a:pt x="501815" y="870864"/>
                  </a:lnTo>
                  <a:lnTo>
                    <a:pt x="568947" y="860882"/>
                  </a:lnTo>
                  <a:lnTo>
                    <a:pt x="449808" y="572134"/>
                  </a:lnTo>
                  <a:lnTo>
                    <a:pt x="449808" y="371411"/>
                  </a:lnTo>
                  <a:lnTo>
                    <a:pt x="447852" y="328895"/>
                  </a:lnTo>
                  <a:lnTo>
                    <a:pt x="442239" y="289293"/>
                  </a:lnTo>
                  <a:lnTo>
                    <a:pt x="434873" y="265341"/>
                  </a:lnTo>
                  <a:lnTo>
                    <a:pt x="660971" y="380784"/>
                  </a:lnTo>
                  <a:lnTo>
                    <a:pt x="709168" y="346760"/>
                  </a:lnTo>
                  <a:lnTo>
                    <a:pt x="406374" y="192163"/>
                  </a:lnTo>
                  <a:lnTo>
                    <a:pt x="402894" y="194614"/>
                  </a:lnTo>
                  <a:lnTo>
                    <a:pt x="390982" y="177025"/>
                  </a:lnTo>
                  <a:lnTo>
                    <a:pt x="388327" y="175856"/>
                  </a:lnTo>
                  <a:lnTo>
                    <a:pt x="450481" y="158572"/>
                  </a:lnTo>
                  <a:lnTo>
                    <a:pt x="467372" y="144822"/>
                  </a:lnTo>
                  <a:lnTo>
                    <a:pt x="480125" y="129044"/>
                  </a:lnTo>
                  <a:lnTo>
                    <a:pt x="488184" y="111609"/>
                  </a:lnTo>
                  <a:lnTo>
                    <a:pt x="490994" y="92887"/>
                  </a:lnTo>
                  <a:lnTo>
                    <a:pt x="480123" y="56733"/>
                  </a:lnTo>
                  <a:lnTo>
                    <a:pt x="450476" y="27208"/>
                  </a:lnTo>
                  <a:lnTo>
                    <a:pt x="406507" y="7300"/>
                  </a:lnTo>
                  <a:lnTo>
                    <a:pt x="352666" y="0"/>
                  </a:lnTo>
                  <a:close/>
                </a:path>
              </a:pathLst>
            </a:custGeom>
            <a:solidFill>
              <a:srgbClr val="08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63634" y="5738010"/>
              <a:ext cx="709295" cy="877569"/>
            </a:xfrm>
            <a:custGeom>
              <a:avLst/>
              <a:gdLst/>
              <a:ahLst/>
              <a:cxnLst/>
              <a:rect l="l" t="t" r="r" b="b"/>
              <a:pathLst>
                <a:path w="709295" h="877570">
                  <a:moveTo>
                    <a:pt x="352492" y="0"/>
                  </a:moveTo>
                  <a:lnTo>
                    <a:pt x="406307" y="7296"/>
                  </a:lnTo>
                  <a:lnTo>
                    <a:pt x="450254" y="27192"/>
                  </a:lnTo>
                  <a:lnTo>
                    <a:pt x="479883" y="56703"/>
                  </a:lnTo>
                  <a:lnTo>
                    <a:pt x="490748" y="92841"/>
                  </a:lnTo>
                  <a:lnTo>
                    <a:pt x="487940" y="111551"/>
                  </a:lnTo>
                  <a:lnTo>
                    <a:pt x="479883" y="128979"/>
                  </a:lnTo>
                  <a:lnTo>
                    <a:pt x="467136" y="144750"/>
                  </a:lnTo>
                  <a:lnTo>
                    <a:pt x="450254" y="158490"/>
                  </a:lnTo>
                  <a:lnTo>
                    <a:pt x="388138" y="175767"/>
                  </a:lnTo>
                  <a:lnTo>
                    <a:pt x="390791" y="176940"/>
                  </a:lnTo>
                  <a:lnTo>
                    <a:pt x="402693" y="194516"/>
                  </a:lnTo>
                  <a:lnTo>
                    <a:pt x="406170" y="192063"/>
                  </a:lnTo>
                  <a:lnTo>
                    <a:pt x="708814" y="346583"/>
                  </a:lnTo>
                  <a:lnTo>
                    <a:pt x="660640" y="380587"/>
                  </a:lnTo>
                  <a:lnTo>
                    <a:pt x="434653" y="265204"/>
                  </a:lnTo>
                  <a:lnTo>
                    <a:pt x="442024" y="289148"/>
                  </a:lnTo>
                  <a:lnTo>
                    <a:pt x="445261" y="308521"/>
                  </a:lnTo>
                  <a:lnTo>
                    <a:pt x="447633" y="328728"/>
                  </a:lnTo>
                  <a:lnTo>
                    <a:pt x="449092" y="349663"/>
                  </a:lnTo>
                  <a:lnTo>
                    <a:pt x="449589" y="371221"/>
                  </a:lnTo>
                  <a:lnTo>
                    <a:pt x="449587" y="571839"/>
                  </a:lnTo>
                  <a:lnTo>
                    <a:pt x="568662" y="860439"/>
                  </a:lnTo>
                  <a:lnTo>
                    <a:pt x="501558" y="870418"/>
                  </a:lnTo>
                  <a:lnTo>
                    <a:pt x="382588" y="582072"/>
                  </a:lnTo>
                  <a:lnTo>
                    <a:pt x="330008" y="582072"/>
                  </a:lnTo>
                  <a:lnTo>
                    <a:pt x="217409" y="877068"/>
                  </a:lnTo>
                  <a:lnTo>
                    <a:pt x="150023" y="867798"/>
                  </a:lnTo>
                  <a:lnTo>
                    <a:pt x="259084" y="582072"/>
                  </a:lnTo>
                  <a:lnTo>
                    <a:pt x="257048" y="582072"/>
                  </a:lnTo>
                  <a:lnTo>
                    <a:pt x="257048" y="371221"/>
                  </a:lnTo>
                  <a:lnTo>
                    <a:pt x="257545" y="349663"/>
                  </a:lnTo>
                  <a:lnTo>
                    <a:pt x="259004" y="328728"/>
                  </a:lnTo>
                  <a:lnTo>
                    <a:pt x="261376" y="308521"/>
                  </a:lnTo>
                  <a:lnTo>
                    <a:pt x="264613" y="289148"/>
                  </a:lnTo>
                  <a:lnTo>
                    <a:pt x="270682" y="269439"/>
                  </a:lnTo>
                  <a:lnTo>
                    <a:pt x="48173" y="383044"/>
                  </a:lnTo>
                  <a:lnTo>
                    <a:pt x="0" y="349041"/>
                  </a:lnTo>
                  <a:lnTo>
                    <a:pt x="302644" y="194520"/>
                  </a:lnTo>
                  <a:lnTo>
                    <a:pt x="303522" y="195140"/>
                  </a:lnTo>
                  <a:lnTo>
                    <a:pt x="315846" y="176940"/>
                  </a:lnTo>
                  <a:lnTo>
                    <a:pt x="317860" y="176050"/>
                  </a:lnTo>
                  <a:lnTo>
                    <a:pt x="254727" y="158490"/>
                  </a:lnTo>
                  <a:lnTo>
                    <a:pt x="237845" y="144750"/>
                  </a:lnTo>
                  <a:lnTo>
                    <a:pt x="225098" y="128979"/>
                  </a:lnTo>
                  <a:lnTo>
                    <a:pt x="217042" y="111551"/>
                  </a:lnTo>
                  <a:lnTo>
                    <a:pt x="214233" y="92841"/>
                  </a:lnTo>
                  <a:lnTo>
                    <a:pt x="225098" y="56703"/>
                  </a:lnTo>
                  <a:lnTo>
                    <a:pt x="254728" y="27192"/>
                  </a:lnTo>
                  <a:lnTo>
                    <a:pt x="298676" y="7296"/>
                  </a:lnTo>
                  <a:lnTo>
                    <a:pt x="352492" y="0"/>
                  </a:lnTo>
                  <a:close/>
                </a:path>
              </a:pathLst>
            </a:custGeom>
            <a:ln w="22213">
              <a:solidFill>
                <a:srgbClr val="0868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27035" y="2869459"/>
              <a:ext cx="5487670" cy="0"/>
            </a:xfrm>
            <a:custGeom>
              <a:avLst/>
              <a:gdLst/>
              <a:ahLst/>
              <a:cxnLst/>
              <a:rect l="l" t="t" r="r" b="b"/>
              <a:pathLst>
                <a:path w="5487670" h="0">
                  <a:moveTo>
                    <a:pt x="5487519" y="0"/>
                  </a:moveTo>
                  <a:lnTo>
                    <a:pt x="0" y="0"/>
                  </a:lnTo>
                </a:path>
              </a:pathLst>
            </a:custGeom>
            <a:ln w="22213">
              <a:solidFill>
                <a:srgbClr val="0668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510931" y="3631806"/>
              <a:ext cx="5118100" cy="18415"/>
            </a:xfrm>
            <a:custGeom>
              <a:avLst/>
              <a:gdLst/>
              <a:ahLst/>
              <a:cxnLst/>
              <a:rect l="l" t="t" r="r" b="b"/>
              <a:pathLst>
                <a:path w="5118100" h="18414">
                  <a:moveTo>
                    <a:pt x="5118028" y="18374"/>
                  </a:moveTo>
                  <a:lnTo>
                    <a:pt x="0" y="0"/>
                  </a:lnTo>
                </a:path>
              </a:pathLst>
            </a:custGeom>
            <a:ln w="22213">
              <a:solidFill>
                <a:srgbClr val="0668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26158" y="4477297"/>
              <a:ext cx="4752975" cy="0"/>
            </a:xfrm>
            <a:custGeom>
              <a:avLst/>
              <a:gdLst/>
              <a:ahLst/>
              <a:cxnLst/>
              <a:rect l="l" t="t" r="r" b="b"/>
              <a:pathLst>
                <a:path w="4752975" h="0">
                  <a:moveTo>
                    <a:pt x="4752455" y="0"/>
                  </a:moveTo>
                  <a:lnTo>
                    <a:pt x="0" y="0"/>
                  </a:lnTo>
                </a:path>
              </a:pathLst>
            </a:custGeom>
            <a:ln w="22213">
              <a:solidFill>
                <a:srgbClr val="0668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891528" y="5206550"/>
              <a:ext cx="4387215" cy="0"/>
            </a:xfrm>
            <a:custGeom>
              <a:avLst/>
              <a:gdLst/>
              <a:ahLst/>
              <a:cxnLst/>
              <a:rect l="l" t="t" r="r" b="b"/>
              <a:pathLst>
                <a:path w="4387215" h="0">
                  <a:moveTo>
                    <a:pt x="4386881" y="0"/>
                  </a:moveTo>
                  <a:lnTo>
                    <a:pt x="0" y="0"/>
                  </a:lnTo>
                </a:path>
              </a:pathLst>
            </a:custGeom>
            <a:ln w="22213">
              <a:solidFill>
                <a:srgbClr val="0668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90344" y="3283876"/>
              <a:ext cx="959485" cy="2510790"/>
            </a:xfrm>
            <a:custGeom>
              <a:avLst/>
              <a:gdLst/>
              <a:ahLst/>
              <a:cxnLst/>
              <a:rect l="l" t="t" r="r" b="b"/>
              <a:pathLst>
                <a:path w="959484" h="2510790">
                  <a:moveTo>
                    <a:pt x="518782" y="2054821"/>
                  </a:moveTo>
                  <a:lnTo>
                    <a:pt x="514248" y="2010587"/>
                  </a:lnTo>
                  <a:lnTo>
                    <a:pt x="504710" y="1967306"/>
                  </a:lnTo>
                  <a:lnTo>
                    <a:pt x="490397" y="1925370"/>
                  </a:lnTo>
                  <a:lnTo>
                    <a:pt x="471500" y="1885162"/>
                  </a:lnTo>
                  <a:lnTo>
                    <a:pt x="448221" y="1847049"/>
                  </a:lnTo>
                  <a:lnTo>
                    <a:pt x="420763" y="1811413"/>
                  </a:lnTo>
                  <a:lnTo>
                    <a:pt x="389343" y="1778647"/>
                  </a:lnTo>
                  <a:lnTo>
                    <a:pt x="354152" y="1749107"/>
                  </a:lnTo>
                  <a:lnTo>
                    <a:pt x="315391" y="1723186"/>
                  </a:lnTo>
                  <a:lnTo>
                    <a:pt x="273291" y="1701279"/>
                  </a:lnTo>
                  <a:lnTo>
                    <a:pt x="228028" y="1683727"/>
                  </a:lnTo>
                  <a:lnTo>
                    <a:pt x="192951" y="1791474"/>
                  </a:lnTo>
                  <a:lnTo>
                    <a:pt x="241249" y="1811667"/>
                  </a:lnTo>
                  <a:lnTo>
                    <a:pt x="284708" y="1838769"/>
                  </a:lnTo>
                  <a:lnTo>
                    <a:pt x="322605" y="1871954"/>
                  </a:lnTo>
                  <a:lnTo>
                    <a:pt x="354266" y="1910372"/>
                  </a:lnTo>
                  <a:lnTo>
                    <a:pt x="378980" y="1953158"/>
                  </a:lnTo>
                  <a:lnTo>
                    <a:pt x="396036" y="1999462"/>
                  </a:lnTo>
                  <a:lnTo>
                    <a:pt x="404749" y="2048446"/>
                  </a:lnTo>
                  <a:lnTo>
                    <a:pt x="404799" y="2094826"/>
                  </a:lnTo>
                  <a:lnTo>
                    <a:pt x="397230" y="2139124"/>
                  </a:lnTo>
                  <a:lnTo>
                    <a:pt x="382574" y="2180755"/>
                  </a:lnTo>
                  <a:lnTo>
                    <a:pt x="361429" y="2219096"/>
                  </a:lnTo>
                  <a:lnTo>
                    <a:pt x="334352" y="2253526"/>
                  </a:lnTo>
                  <a:lnTo>
                    <a:pt x="301904" y="2283447"/>
                  </a:lnTo>
                  <a:lnTo>
                    <a:pt x="264655" y="2308237"/>
                  </a:lnTo>
                  <a:lnTo>
                    <a:pt x="223177" y="2327287"/>
                  </a:lnTo>
                  <a:lnTo>
                    <a:pt x="178015" y="2339987"/>
                  </a:lnTo>
                  <a:lnTo>
                    <a:pt x="129755" y="2345715"/>
                  </a:lnTo>
                  <a:lnTo>
                    <a:pt x="146316" y="2294852"/>
                  </a:lnTo>
                  <a:lnTo>
                    <a:pt x="0" y="2384069"/>
                  </a:lnTo>
                  <a:lnTo>
                    <a:pt x="76149" y="2510345"/>
                  </a:lnTo>
                  <a:lnTo>
                    <a:pt x="92989" y="2458631"/>
                  </a:lnTo>
                  <a:lnTo>
                    <a:pt x="143090" y="2458491"/>
                  </a:lnTo>
                  <a:lnTo>
                    <a:pt x="191833" y="2452649"/>
                  </a:lnTo>
                  <a:lnTo>
                    <a:pt x="238785" y="2441397"/>
                  </a:lnTo>
                  <a:lnTo>
                    <a:pt x="283552" y="2425014"/>
                  </a:lnTo>
                  <a:lnTo>
                    <a:pt x="325704" y="2403754"/>
                  </a:lnTo>
                  <a:lnTo>
                    <a:pt x="364820" y="2377910"/>
                  </a:lnTo>
                  <a:lnTo>
                    <a:pt x="400494" y="2347760"/>
                  </a:lnTo>
                  <a:lnTo>
                    <a:pt x="432308" y="2313571"/>
                  </a:lnTo>
                  <a:lnTo>
                    <a:pt x="459841" y="2275611"/>
                  </a:lnTo>
                  <a:lnTo>
                    <a:pt x="482676" y="2234171"/>
                  </a:lnTo>
                  <a:lnTo>
                    <a:pt x="500405" y="2189505"/>
                  </a:lnTo>
                  <a:lnTo>
                    <a:pt x="512064" y="2144661"/>
                  </a:lnTo>
                  <a:lnTo>
                    <a:pt x="518121" y="2099640"/>
                  </a:lnTo>
                  <a:lnTo>
                    <a:pt x="518782" y="2054821"/>
                  </a:lnTo>
                  <a:close/>
                </a:path>
                <a:path w="959484" h="2510790">
                  <a:moveTo>
                    <a:pt x="738022" y="1232649"/>
                  </a:moveTo>
                  <a:lnTo>
                    <a:pt x="733475" y="1188415"/>
                  </a:lnTo>
                  <a:lnTo>
                    <a:pt x="723950" y="1145146"/>
                  </a:lnTo>
                  <a:lnTo>
                    <a:pt x="709637" y="1103210"/>
                  </a:lnTo>
                  <a:lnTo>
                    <a:pt x="690727" y="1063002"/>
                  </a:lnTo>
                  <a:lnTo>
                    <a:pt x="667448" y="1024890"/>
                  </a:lnTo>
                  <a:lnTo>
                    <a:pt x="640003" y="989253"/>
                  </a:lnTo>
                  <a:lnTo>
                    <a:pt x="608571" y="956487"/>
                  </a:lnTo>
                  <a:lnTo>
                    <a:pt x="573379" y="926947"/>
                  </a:lnTo>
                  <a:lnTo>
                    <a:pt x="534631" y="901026"/>
                  </a:lnTo>
                  <a:lnTo>
                    <a:pt x="492531" y="879106"/>
                  </a:lnTo>
                  <a:lnTo>
                    <a:pt x="447268" y="861568"/>
                  </a:lnTo>
                  <a:lnTo>
                    <a:pt x="412191" y="969314"/>
                  </a:lnTo>
                  <a:lnTo>
                    <a:pt x="460489" y="989495"/>
                  </a:lnTo>
                  <a:lnTo>
                    <a:pt x="503936" y="1016609"/>
                  </a:lnTo>
                  <a:lnTo>
                    <a:pt x="541845" y="1049794"/>
                  </a:lnTo>
                  <a:lnTo>
                    <a:pt x="573506" y="1088199"/>
                  </a:lnTo>
                  <a:lnTo>
                    <a:pt x="598208" y="1130985"/>
                  </a:lnTo>
                  <a:lnTo>
                    <a:pt x="615276" y="1177302"/>
                  </a:lnTo>
                  <a:lnTo>
                    <a:pt x="623989" y="1226286"/>
                  </a:lnTo>
                  <a:lnTo>
                    <a:pt x="624039" y="1272667"/>
                  </a:lnTo>
                  <a:lnTo>
                    <a:pt x="616458" y="1316964"/>
                  </a:lnTo>
                  <a:lnTo>
                    <a:pt x="601814" y="1358595"/>
                  </a:lnTo>
                  <a:lnTo>
                    <a:pt x="580669" y="1396936"/>
                  </a:lnTo>
                  <a:lnTo>
                    <a:pt x="553593" y="1431366"/>
                  </a:lnTo>
                  <a:lnTo>
                    <a:pt x="521144" y="1461287"/>
                  </a:lnTo>
                  <a:lnTo>
                    <a:pt x="483895" y="1486077"/>
                  </a:lnTo>
                  <a:lnTo>
                    <a:pt x="442404" y="1505127"/>
                  </a:lnTo>
                  <a:lnTo>
                    <a:pt x="397256" y="1517827"/>
                  </a:lnTo>
                  <a:lnTo>
                    <a:pt x="348996" y="1523555"/>
                  </a:lnTo>
                  <a:lnTo>
                    <a:pt x="365556" y="1472692"/>
                  </a:lnTo>
                  <a:lnTo>
                    <a:pt x="219240" y="1561909"/>
                  </a:lnTo>
                  <a:lnTo>
                    <a:pt x="295389" y="1688185"/>
                  </a:lnTo>
                  <a:lnTo>
                    <a:pt x="312229" y="1636471"/>
                  </a:lnTo>
                  <a:lnTo>
                    <a:pt x="362331" y="1636331"/>
                  </a:lnTo>
                  <a:lnTo>
                    <a:pt x="411073" y="1630489"/>
                  </a:lnTo>
                  <a:lnTo>
                    <a:pt x="458025" y="1619237"/>
                  </a:lnTo>
                  <a:lnTo>
                    <a:pt x="502793" y="1602854"/>
                  </a:lnTo>
                  <a:lnTo>
                    <a:pt x="544944" y="1581594"/>
                  </a:lnTo>
                  <a:lnTo>
                    <a:pt x="584060" y="1555750"/>
                  </a:lnTo>
                  <a:lnTo>
                    <a:pt x="619734" y="1525600"/>
                  </a:lnTo>
                  <a:lnTo>
                    <a:pt x="651548" y="1491399"/>
                  </a:lnTo>
                  <a:lnTo>
                    <a:pt x="679081" y="1453438"/>
                  </a:lnTo>
                  <a:lnTo>
                    <a:pt x="701916" y="1411998"/>
                  </a:lnTo>
                  <a:lnTo>
                    <a:pt x="719645" y="1367332"/>
                  </a:lnTo>
                  <a:lnTo>
                    <a:pt x="731304" y="1322489"/>
                  </a:lnTo>
                  <a:lnTo>
                    <a:pt x="737362" y="1277467"/>
                  </a:lnTo>
                  <a:lnTo>
                    <a:pt x="738022" y="1232649"/>
                  </a:lnTo>
                  <a:close/>
                </a:path>
                <a:path w="959484" h="2510790">
                  <a:moveTo>
                    <a:pt x="959485" y="371094"/>
                  </a:moveTo>
                  <a:lnTo>
                    <a:pt x="954938" y="326847"/>
                  </a:lnTo>
                  <a:lnTo>
                    <a:pt x="945413" y="283578"/>
                  </a:lnTo>
                  <a:lnTo>
                    <a:pt x="931087" y="241642"/>
                  </a:lnTo>
                  <a:lnTo>
                    <a:pt x="912190" y="201434"/>
                  </a:lnTo>
                  <a:lnTo>
                    <a:pt x="888911" y="163322"/>
                  </a:lnTo>
                  <a:lnTo>
                    <a:pt x="861453" y="127685"/>
                  </a:lnTo>
                  <a:lnTo>
                    <a:pt x="830033" y="94919"/>
                  </a:lnTo>
                  <a:lnTo>
                    <a:pt x="794842" y="65379"/>
                  </a:lnTo>
                  <a:lnTo>
                    <a:pt x="756094" y="39458"/>
                  </a:lnTo>
                  <a:lnTo>
                    <a:pt x="713981" y="17551"/>
                  </a:lnTo>
                  <a:lnTo>
                    <a:pt x="668731" y="0"/>
                  </a:lnTo>
                  <a:lnTo>
                    <a:pt x="633653" y="107746"/>
                  </a:lnTo>
                  <a:lnTo>
                    <a:pt x="681951" y="127939"/>
                  </a:lnTo>
                  <a:lnTo>
                    <a:pt x="725398" y="155041"/>
                  </a:lnTo>
                  <a:lnTo>
                    <a:pt x="763308" y="188226"/>
                  </a:lnTo>
                  <a:lnTo>
                    <a:pt x="794969" y="226644"/>
                  </a:lnTo>
                  <a:lnTo>
                    <a:pt x="819670" y="269430"/>
                  </a:lnTo>
                  <a:lnTo>
                    <a:pt x="836739" y="315747"/>
                  </a:lnTo>
                  <a:lnTo>
                    <a:pt x="845451" y="364731"/>
                  </a:lnTo>
                  <a:lnTo>
                    <a:pt x="845502" y="411111"/>
                  </a:lnTo>
                  <a:lnTo>
                    <a:pt x="837920" y="455409"/>
                  </a:lnTo>
                  <a:lnTo>
                    <a:pt x="823277" y="497039"/>
                  </a:lnTo>
                  <a:lnTo>
                    <a:pt x="802132" y="535368"/>
                  </a:lnTo>
                  <a:lnTo>
                    <a:pt x="775055" y="569798"/>
                  </a:lnTo>
                  <a:lnTo>
                    <a:pt x="742607" y="599719"/>
                  </a:lnTo>
                  <a:lnTo>
                    <a:pt x="705358" y="624509"/>
                  </a:lnTo>
                  <a:lnTo>
                    <a:pt x="663867" y="643559"/>
                  </a:lnTo>
                  <a:lnTo>
                    <a:pt x="618718" y="656259"/>
                  </a:lnTo>
                  <a:lnTo>
                    <a:pt x="570458" y="661987"/>
                  </a:lnTo>
                  <a:lnTo>
                    <a:pt x="587019" y="611124"/>
                  </a:lnTo>
                  <a:lnTo>
                    <a:pt x="440702" y="700341"/>
                  </a:lnTo>
                  <a:lnTo>
                    <a:pt x="516851" y="826617"/>
                  </a:lnTo>
                  <a:lnTo>
                    <a:pt x="533692" y="774903"/>
                  </a:lnTo>
                  <a:lnTo>
                    <a:pt x="583793" y="774763"/>
                  </a:lnTo>
                  <a:lnTo>
                    <a:pt x="632523" y="768921"/>
                  </a:lnTo>
                  <a:lnTo>
                    <a:pt x="679488" y="757669"/>
                  </a:lnTo>
                  <a:lnTo>
                    <a:pt x="724255" y="741286"/>
                  </a:lnTo>
                  <a:lnTo>
                    <a:pt x="766394" y="720026"/>
                  </a:lnTo>
                  <a:lnTo>
                    <a:pt x="805522" y="694182"/>
                  </a:lnTo>
                  <a:lnTo>
                    <a:pt x="841197" y="664032"/>
                  </a:lnTo>
                  <a:lnTo>
                    <a:pt x="873010" y="629831"/>
                  </a:lnTo>
                  <a:lnTo>
                    <a:pt x="900544" y="591870"/>
                  </a:lnTo>
                  <a:lnTo>
                    <a:pt x="923378" y="550430"/>
                  </a:lnTo>
                  <a:lnTo>
                    <a:pt x="941108" y="505764"/>
                  </a:lnTo>
                  <a:lnTo>
                    <a:pt x="952766" y="460921"/>
                  </a:lnTo>
                  <a:lnTo>
                    <a:pt x="958824" y="415899"/>
                  </a:lnTo>
                  <a:lnTo>
                    <a:pt x="959485" y="371094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753893" y="2412834"/>
              <a:ext cx="1191260" cy="3469004"/>
            </a:xfrm>
            <a:custGeom>
              <a:avLst/>
              <a:gdLst/>
              <a:ahLst/>
              <a:cxnLst/>
              <a:rect l="l" t="t" r="r" b="b"/>
              <a:pathLst>
                <a:path w="1191260" h="3469004">
                  <a:moveTo>
                    <a:pt x="518782" y="700341"/>
                  </a:moveTo>
                  <a:lnTo>
                    <a:pt x="372465" y="611124"/>
                  </a:lnTo>
                  <a:lnTo>
                    <a:pt x="389026" y="661987"/>
                  </a:lnTo>
                  <a:lnTo>
                    <a:pt x="340766" y="656247"/>
                  </a:lnTo>
                  <a:lnTo>
                    <a:pt x="295605" y="643547"/>
                  </a:lnTo>
                  <a:lnTo>
                    <a:pt x="254127" y="624497"/>
                  </a:lnTo>
                  <a:lnTo>
                    <a:pt x="216877" y="599706"/>
                  </a:lnTo>
                  <a:lnTo>
                    <a:pt x="184429" y="569798"/>
                  </a:lnTo>
                  <a:lnTo>
                    <a:pt x="157340" y="535355"/>
                  </a:lnTo>
                  <a:lnTo>
                    <a:pt x="136194" y="497027"/>
                  </a:lnTo>
                  <a:lnTo>
                    <a:pt x="121551" y="455396"/>
                  </a:lnTo>
                  <a:lnTo>
                    <a:pt x="113969" y="411099"/>
                  </a:lnTo>
                  <a:lnTo>
                    <a:pt x="114033" y="364731"/>
                  </a:lnTo>
                  <a:lnTo>
                    <a:pt x="122745" y="315734"/>
                  </a:lnTo>
                  <a:lnTo>
                    <a:pt x="139801" y="269417"/>
                  </a:lnTo>
                  <a:lnTo>
                    <a:pt x="164515" y="226631"/>
                  </a:lnTo>
                  <a:lnTo>
                    <a:pt x="196176" y="188226"/>
                  </a:lnTo>
                  <a:lnTo>
                    <a:pt x="234073" y="155041"/>
                  </a:lnTo>
                  <a:lnTo>
                    <a:pt x="277533" y="127927"/>
                  </a:lnTo>
                  <a:lnTo>
                    <a:pt x="325831" y="107746"/>
                  </a:lnTo>
                  <a:lnTo>
                    <a:pt x="290753" y="0"/>
                  </a:lnTo>
                  <a:lnTo>
                    <a:pt x="245491" y="17538"/>
                  </a:lnTo>
                  <a:lnTo>
                    <a:pt x="203390" y="39458"/>
                  </a:lnTo>
                  <a:lnTo>
                    <a:pt x="164642" y="65379"/>
                  </a:lnTo>
                  <a:lnTo>
                    <a:pt x="129451" y="94907"/>
                  </a:lnTo>
                  <a:lnTo>
                    <a:pt x="98018" y="127685"/>
                  </a:lnTo>
                  <a:lnTo>
                    <a:pt x="70573" y="163309"/>
                  </a:lnTo>
                  <a:lnTo>
                    <a:pt x="47294" y="201422"/>
                  </a:lnTo>
                  <a:lnTo>
                    <a:pt x="28384" y="241642"/>
                  </a:lnTo>
                  <a:lnTo>
                    <a:pt x="14071" y="283565"/>
                  </a:lnTo>
                  <a:lnTo>
                    <a:pt x="4533" y="326847"/>
                  </a:lnTo>
                  <a:lnTo>
                    <a:pt x="0" y="371081"/>
                  </a:lnTo>
                  <a:lnTo>
                    <a:pt x="647" y="415899"/>
                  </a:lnTo>
                  <a:lnTo>
                    <a:pt x="6705" y="460921"/>
                  </a:lnTo>
                  <a:lnTo>
                    <a:pt x="18376" y="505764"/>
                  </a:lnTo>
                  <a:lnTo>
                    <a:pt x="36093" y="550418"/>
                  </a:lnTo>
                  <a:lnTo>
                    <a:pt x="58940" y="591870"/>
                  </a:lnTo>
                  <a:lnTo>
                    <a:pt x="86474" y="629831"/>
                  </a:lnTo>
                  <a:lnTo>
                    <a:pt x="118287" y="664019"/>
                  </a:lnTo>
                  <a:lnTo>
                    <a:pt x="153962" y="694182"/>
                  </a:lnTo>
                  <a:lnTo>
                    <a:pt x="193078" y="720026"/>
                  </a:lnTo>
                  <a:lnTo>
                    <a:pt x="235229" y="741273"/>
                  </a:lnTo>
                  <a:lnTo>
                    <a:pt x="279996" y="757669"/>
                  </a:lnTo>
                  <a:lnTo>
                    <a:pt x="326948" y="768921"/>
                  </a:lnTo>
                  <a:lnTo>
                    <a:pt x="375691" y="774763"/>
                  </a:lnTo>
                  <a:lnTo>
                    <a:pt x="425792" y="774915"/>
                  </a:lnTo>
                  <a:lnTo>
                    <a:pt x="442633" y="826617"/>
                  </a:lnTo>
                  <a:lnTo>
                    <a:pt x="518782" y="700341"/>
                  </a:lnTo>
                  <a:close/>
                </a:path>
                <a:path w="1191260" h="3469004">
                  <a:moveTo>
                    <a:pt x="749147" y="1587284"/>
                  </a:moveTo>
                  <a:lnTo>
                    <a:pt x="602830" y="1498066"/>
                  </a:lnTo>
                  <a:lnTo>
                    <a:pt x="619391" y="1548942"/>
                  </a:lnTo>
                  <a:lnTo>
                    <a:pt x="571131" y="1543215"/>
                  </a:lnTo>
                  <a:lnTo>
                    <a:pt x="525970" y="1530502"/>
                  </a:lnTo>
                  <a:lnTo>
                    <a:pt x="484492" y="1511452"/>
                  </a:lnTo>
                  <a:lnTo>
                    <a:pt x="447243" y="1486662"/>
                  </a:lnTo>
                  <a:lnTo>
                    <a:pt x="414794" y="1456740"/>
                  </a:lnTo>
                  <a:lnTo>
                    <a:pt x="387718" y="1422311"/>
                  </a:lnTo>
                  <a:lnTo>
                    <a:pt x="366572" y="1383982"/>
                  </a:lnTo>
                  <a:lnTo>
                    <a:pt x="351917" y="1342351"/>
                  </a:lnTo>
                  <a:lnTo>
                    <a:pt x="344347" y="1298054"/>
                  </a:lnTo>
                  <a:lnTo>
                    <a:pt x="344398" y="1251673"/>
                  </a:lnTo>
                  <a:lnTo>
                    <a:pt x="353110" y="1202690"/>
                  </a:lnTo>
                  <a:lnTo>
                    <a:pt x="370166" y="1156373"/>
                  </a:lnTo>
                  <a:lnTo>
                    <a:pt x="394881" y="1113586"/>
                  </a:lnTo>
                  <a:lnTo>
                    <a:pt x="426542" y="1075169"/>
                  </a:lnTo>
                  <a:lnTo>
                    <a:pt x="464439" y="1041984"/>
                  </a:lnTo>
                  <a:lnTo>
                    <a:pt x="507898" y="1014882"/>
                  </a:lnTo>
                  <a:lnTo>
                    <a:pt x="556196" y="994689"/>
                  </a:lnTo>
                  <a:lnTo>
                    <a:pt x="521119" y="886942"/>
                  </a:lnTo>
                  <a:lnTo>
                    <a:pt x="475856" y="904494"/>
                  </a:lnTo>
                  <a:lnTo>
                    <a:pt x="433743" y="926401"/>
                  </a:lnTo>
                  <a:lnTo>
                    <a:pt x="394995" y="952322"/>
                  </a:lnTo>
                  <a:lnTo>
                    <a:pt x="359803" y="981862"/>
                  </a:lnTo>
                  <a:lnTo>
                    <a:pt x="328383" y="1014628"/>
                  </a:lnTo>
                  <a:lnTo>
                    <a:pt x="300926" y="1050264"/>
                  </a:lnTo>
                  <a:lnTo>
                    <a:pt x="277647" y="1088377"/>
                  </a:lnTo>
                  <a:lnTo>
                    <a:pt x="258749" y="1128585"/>
                  </a:lnTo>
                  <a:lnTo>
                    <a:pt x="244436" y="1170520"/>
                  </a:lnTo>
                  <a:lnTo>
                    <a:pt x="234899" y="1213802"/>
                  </a:lnTo>
                  <a:lnTo>
                    <a:pt x="230365" y="1258036"/>
                  </a:lnTo>
                  <a:lnTo>
                    <a:pt x="231013" y="1302854"/>
                  </a:lnTo>
                  <a:lnTo>
                    <a:pt x="237070" y="1347876"/>
                  </a:lnTo>
                  <a:lnTo>
                    <a:pt x="248742" y="1392720"/>
                  </a:lnTo>
                  <a:lnTo>
                    <a:pt x="266471" y="1437386"/>
                  </a:lnTo>
                  <a:lnTo>
                    <a:pt x="289306" y="1478826"/>
                  </a:lnTo>
                  <a:lnTo>
                    <a:pt x="316839" y="1516786"/>
                  </a:lnTo>
                  <a:lnTo>
                    <a:pt x="348653" y="1550974"/>
                  </a:lnTo>
                  <a:lnTo>
                    <a:pt x="384327" y="1581137"/>
                  </a:lnTo>
                  <a:lnTo>
                    <a:pt x="423443" y="1606981"/>
                  </a:lnTo>
                  <a:lnTo>
                    <a:pt x="465594" y="1628228"/>
                  </a:lnTo>
                  <a:lnTo>
                    <a:pt x="510362" y="1644624"/>
                  </a:lnTo>
                  <a:lnTo>
                    <a:pt x="557314" y="1655876"/>
                  </a:lnTo>
                  <a:lnTo>
                    <a:pt x="606056" y="1661718"/>
                  </a:lnTo>
                  <a:lnTo>
                    <a:pt x="656158" y="1661858"/>
                  </a:lnTo>
                  <a:lnTo>
                    <a:pt x="672998" y="1713560"/>
                  </a:lnTo>
                  <a:lnTo>
                    <a:pt x="749147" y="1587284"/>
                  </a:lnTo>
                  <a:close/>
                </a:path>
                <a:path w="1191260" h="3469004">
                  <a:moveTo>
                    <a:pt x="968387" y="2521458"/>
                  </a:moveTo>
                  <a:lnTo>
                    <a:pt x="822071" y="2432240"/>
                  </a:lnTo>
                  <a:lnTo>
                    <a:pt x="838631" y="2483116"/>
                  </a:lnTo>
                  <a:lnTo>
                    <a:pt x="790371" y="2477376"/>
                  </a:lnTo>
                  <a:lnTo>
                    <a:pt x="745210" y="2464676"/>
                  </a:lnTo>
                  <a:lnTo>
                    <a:pt x="703732" y="2445626"/>
                  </a:lnTo>
                  <a:lnTo>
                    <a:pt x="666483" y="2420836"/>
                  </a:lnTo>
                  <a:lnTo>
                    <a:pt x="634034" y="2390914"/>
                  </a:lnTo>
                  <a:lnTo>
                    <a:pt x="606945" y="2356485"/>
                  </a:lnTo>
                  <a:lnTo>
                    <a:pt x="585800" y="2318143"/>
                  </a:lnTo>
                  <a:lnTo>
                    <a:pt x="571157" y="2276525"/>
                  </a:lnTo>
                  <a:lnTo>
                    <a:pt x="563575" y="2232215"/>
                  </a:lnTo>
                  <a:lnTo>
                    <a:pt x="563638" y="2185847"/>
                  </a:lnTo>
                  <a:lnTo>
                    <a:pt x="572350" y="2136864"/>
                  </a:lnTo>
                  <a:lnTo>
                    <a:pt x="589407" y="2090547"/>
                  </a:lnTo>
                  <a:lnTo>
                    <a:pt x="614121" y="2047760"/>
                  </a:lnTo>
                  <a:lnTo>
                    <a:pt x="645769" y="2009343"/>
                  </a:lnTo>
                  <a:lnTo>
                    <a:pt x="683679" y="1976158"/>
                  </a:lnTo>
                  <a:lnTo>
                    <a:pt x="727125" y="1949043"/>
                  </a:lnTo>
                  <a:lnTo>
                    <a:pt x="775436" y="1928863"/>
                  </a:lnTo>
                  <a:lnTo>
                    <a:pt x="740359" y="1821116"/>
                  </a:lnTo>
                  <a:lnTo>
                    <a:pt x="695096" y="1838655"/>
                  </a:lnTo>
                  <a:lnTo>
                    <a:pt x="652995" y="1860575"/>
                  </a:lnTo>
                  <a:lnTo>
                    <a:pt x="614235" y="1886496"/>
                  </a:lnTo>
                  <a:lnTo>
                    <a:pt x="579056" y="1916036"/>
                  </a:lnTo>
                  <a:lnTo>
                    <a:pt x="547624" y="1948802"/>
                  </a:lnTo>
                  <a:lnTo>
                    <a:pt x="520179" y="1984438"/>
                  </a:lnTo>
                  <a:lnTo>
                    <a:pt x="496900" y="2022551"/>
                  </a:lnTo>
                  <a:lnTo>
                    <a:pt x="477989" y="2062759"/>
                  </a:lnTo>
                  <a:lnTo>
                    <a:pt x="463677" y="2104694"/>
                  </a:lnTo>
                  <a:lnTo>
                    <a:pt x="454139" y="2147976"/>
                  </a:lnTo>
                  <a:lnTo>
                    <a:pt x="449605" y="2192210"/>
                  </a:lnTo>
                  <a:lnTo>
                    <a:pt x="450253" y="2237028"/>
                  </a:lnTo>
                  <a:lnTo>
                    <a:pt x="456311" y="2282050"/>
                  </a:lnTo>
                  <a:lnTo>
                    <a:pt x="467982" y="2326894"/>
                  </a:lnTo>
                  <a:lnTo>
                    <a:pt x="485698" y="2371560"/>
                  </a:lnTo>
                  <a:lnTo>
                    <a:pt x="508546" y="2413000"/>
                  </a:lnTo>
                  <a:lnTo>
                    <a:pt x="536079" y="2450960"/>
                  </a:lnTo>
                  <a:lnTo>
                    <a:pt x="567893" y="2485148"/>
                  </a:lnTo>
                  <a:lnTo>
                    <a:pt x="603567" y="2515311"/>
                  </a:lnTo>
                  <a:lnTo>
                    <a:pt x="642683" y="2541143"/>
                  </a:lnTo>
                  <a:lnTo>
                    <a:pt x="684834" y="2562402"/>
                  </a:lnTo>
                  <a:lnTo>
                    <a:pt x="729602" y="2578785"/>
                  </a:lnTo>
                  <a:lnTo>
                    <a:pt x="776554" y="2590038"/>
                  </a:lnTo>
                  <a:lnTo>
                    <a:pt x="825296" y="2595880"/>
                  </a:lnTo>
                  <a:lnTo>
                    <a:pt x="875398" y="2596019"/>
                  </a:lnTo>
                  <a:lnTo>
                    <a:pt x="892238" y="2647734"/>
                  </a:lnTo>
                  <a:lnTo>
                    <a:pt x="968387" y="2521458"/>
                  </a:lnTo>
                  <a:close/>
                </a:path>
                <a:path w="1191260" h="3469004">
                  <a:moveTo>
                    <a:pt x="1191234" y="3342132"/>
                  </a:moveTo>
                  <a:lnTo>
                    <a:pt x="1044917" y="3252914"/>
                  </a:lnTo>
                  <a:lnTo>
                    <a:pt x="1061478" y="3303790"/>
                  </a:lnTo>
                  <a:lnTo>
                    <a:pt x="1013218" y="3298050"/>
                  </a:lnTo>
                  <a:lnTo>
                    <a:pt x="968070" y="3285350"/>
                  </a:lnTo>
                  <a:lnTo>
                    <a:pt x="926579" y="3266287"/>
                  </a:lnTo>
                  <a:lnTo>
                    <a:pt x="889330" y="3241497"/>
                  </a:lnTo>
                  <a:lnTo>
                    <a:pt x="856881" y="3211576"/>
                  </a:lnTo>
                  <a:lnTo>
                    <a:pt x="829805" y="3177146"/>
                  </a:lnTo>
                  <a:lnTo>
                    <a:pt x="808659" y="3138817"/>
                  </a:lnTo>
                  <a:lnTo>
                    <a:pt x="794016" y="3097187"/>
                  </a:lnTo>
                  <a:lnTo>
                    <a:pt x="786434" y="3052889"/>
                  </a:lnTo>
                  <a:lnTo>
                    <a:pt x="786485" y="3006521"/>
                  </a:lnTo>
                  <a:lnTo>
                    <a:pt x="795197" y="2957525"/>
                  </a:lnTo>
                  <a:lnTo>
                    <a:pt x="812266" y="2911208"/>
                  </a:lnTo>
                  <a:lnTo>
                    <a:pt x="836968" y="2868422"/>
                  </a:lnTo>
                  <a:lnTo>
                    <a:pt x="868629" y="2830004"/>
                  </a:lnTo>
                  <a:lnTo>
                    <a:pt x="906538" y="2796819"/>
                  </a:lnTo>
                  <a:lnTo>
                    <a:pt x="949985" y="2769717"/>
                  </a:lnTo>
                  <a:lnTo>
                    <a:pt x="998283" y="2749537"/>
                  </a:lnTo>
                  <a:lnTo>
                    <a:pt x="963206" y="2641790"/>
                  </a:lnTo>
                  <a:lnTo>
                    <a:pt x="917956" y="2659329"/>
                  </a:lnTo>
                  <a:lnTo>
                    <a:pt x="875842" y="2681249"/>
                  </a:lnTo>
                  <a:lnTo>
                    <a:pt x="837095" y="2707157"/>
                  </a:lnTo>
                  <a:lnTo>
                    <a:pt x="801903" y="2736697"/>
                  </a:lnTo>
                  <a:lnTo>
                    <a:pt x="770483" y="2769476"/>
                  </a:lnTo>
                  <a:lnTo>
                    <a:pt x="743026" y="2805099"/>
                  </a:lnTo>
                  <a:lnTo>
                    <a:pt x="719747" y="2843212"/>
                  </a:lnTo>
                  <a:lnTo>
                    <a:pt x="700849" y="2883433"/>
                  </a:lnTo>
                  <a:lnTo>
                    <a:pt x="686523" y="2925356"/>
                  </a:lnTo>
                  <a:lnTo>
                    <a:pt x="676998" y="2968637"/>
                  </a:lnTo>
                  <a:lnTo>
                    <a:pt x="672452" y="3012871"/>
                  </a:lnTo>
                  <a:lnTo>
                    <a:pt x="673112" y="3057690"/>
                  </a:lnTo>
                  <a:lnTo>
                    <a:pt x="679170" y="3102711"/>
                  </a:lnTo>
                  <a:lnTo>
                    <a:pt x="690829" y="3147568"/>
                  </a:lnTo>
                  <a:lnTo>
                    <a:pt x="708558" y="3192221"/>
                  </a:lnTo>
                  <a:lnTo>
                    <a:pt x="731393" y="3233661"/>
                  </a:lnTo>
                  <a:lnTo>
                    <a:pt x="758939" y="3271621"/>
                  </a:lnTo>
                  <a:lnTo>
                    <a:pt x="790752" y="3305822"/>
                  </a:lnTo>
                  <a:lnTo>
                    <a:pt x="826427" y="3335972"/>
                  </a:lnTo>
                  <a:lnTo>
                    <a:pt x="865543" y="3361817"/>
                  </a:lnTo>
                  <a:lnTo>
                    <a:pt x="907694" y="3383064"/>
                  </a:lnTo>
                  <a:lnTo>
                    <a:pt x="952449" y="3399459"/>
                  </a:lnTo>
                  <a:lnTo>
                    <a:pt x="999413" y="3410712"/>
                  </a:lnTo>
                  <a:lnTo>
                    <a:pt x="1048143" y="3416554"/>
                  </a:lnTo>
                  <a:lnTo>
                    <a:pt x="1098245" y="3416706"/>
                  </a:lnTo>
                  <a:lnTo>
                    <a:pt x="1115085" y="3468408"/>
                  </a:lnTo>
                  <a:lnTo>
                    <a:pt x="1191234" y="3342132"/>
                  </a:lnTo>
                  <a:close/>
                </a:path>
              </a:pathLst>
            </a:custGeom>
            <a:solidFill>
              <a:srgbClr val="A5C24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455" y="2020823"/>
            <a:ext cx="8863584" cy="421538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40677" y="606551"/>
            <a:ext cx="11300460" cy="1259205"/>
          </a:xfrm>
          <a:prstGeom prst="rect"/>
          <a:solidFill>
            <a:srgbClr val="033C71"/>
          </a:solidFill>
        </p:spPr>
        <p:txBody>
          <a:bodyPr wrap="square" lIns="0" tIns="1930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20"/>
              </a:spcBef>
            </a:pPr>
            <a:endParaRPr sz="320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dirty="0" sz="3200" spc="-45">
                <a:solidFill>
                  <a:srgbClr val="FFFFFF"/>
                </a:solidFill>
              </a:rPr>
              <a:t>Number</a:t>
            </a:r>
            <a:r>
              <a:rPr dirty="0" sz="3200" spc="-17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of</a:t>
            </a:r>
            <a:r>
              <a:rPr dirty="0" sz="3200" spc="-85">
                <a:solidFill>
                  <a:srgbClr val="FFFFFF"/>
                </a:solidFill>
              </a:rPr>
              <a:t> </a:t>
            </a:r>
            <a:r>
              <a:rPr dirty="0" sz="3200" spc="-175">
                <a:solidFill>
                  <a:srgbClr val="FFFFFF"/>
                </a:solidFill>
              </a:rPr>
              <a:t>Stressors</a:t>
            </a:r>
            <a:r>
              <a:rPr dirty="0" sz="3200" spc="-4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for</a:t>
            </a:r>
            <a:r>
              <a:rPr dirty="0" sz="3200" spc="-90">
                <a:solidFill>
                  <a:srgbClr val="FFFFFF"/>
                </a:solidFill>
              </a:rPr>
              <a:t> </a:t>
            </a:r>
            <a:r>
              <a:rPr dirty="0" sz="3200" spc="-75">
                <a:solidFill>
                  <a:srgbClr val="FFFFFF"/>
                </a:solidFill>
              </a:rPr>
              <a:t>Poor</a:t>
            </a:r>
            <a:r>
              <a:rPr dirty="0" sz="3200" spc="-85">
                <a:solidFill>
                  <a:srgbClr val="FFFFFF"/>
                </a:solidFill>
              </a:rPr>
              <a:t> </a:t>
            </a:r>
            <a:r>
              <a:rPr dirty="0" sz="3200" spc="-260">
                <a:solidFill>
                  <a:srgbClr val="FFFFFF"/>
                </a:solidFill>
              </a:rPr>
              <a:t>vs.</a:t>
            </a:r>
            <a:r>
              <a:rPr dirty="0" sz="3200" spc="-325">
                <a:solidFill>
                  <a:srgbClr val="FFFFFF"/>
                </a:solidFill>
              </a:rPr>
              <a:t> </a:t>
            </a:r>
            <a:r>
              <a:rPr dirty="0" sz="3200" spc="-45">
                <a:solidFill>
                  <a:srgbClr val="FFFFFF"/>
                </a:solidFill>
              </a:rPr>
              <a:t>NonPoor</a:t>
            </a:r>
            <a:r>
              <a:rPr dirty="0" sz="3200" spc="-9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Children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8739" y="6569964"/>
            <a:ext cx="28155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60">
                <a:latin typeface="Arial"/>
                <a:cs typeface="Arial"/>
              </a:rPr>
              <a:t>Evans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Developmental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Psychology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2007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29027" y="678688"/>
            <a:ext cx="9156700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0"/>
              <a:t>LONG</a:t>
            </a:r>
            <a:r>
              <a:rPr dirty="0" sz="2500" spc="-310"/>
              <a:t> </a:t>
            </a:r>
            <a:r>
              <a:rPr dirty="0" sz="2500" spc="-229"/>
              <a:t>TERM</a:t>
            </a:r>
            <a:r>
              <a:rPr dirty="0" sz="2500"/>
              <a:t> </a:t>
            </a:r>
            <a:r>
              <a:rPr dirty="0" sz="2500" spc="-305"/>
              <a:t>EFFECTS</a:t>
            </a:r>
            <a:r>
              <a:rPr dirty="0" sz="2500" spc="10"/>
              <a:t> </a:t>
            </a:r>
            <a:r>
              <a:rPr dirty="0" sz="2500" spc="-90"/>
              <a:t>OF</a:t>
            </a:r>
            <a:r>
              <a:rPr dirty="0" sz="2500" spc="-10"/>
              <a:t> </a:t>
            </a:r>
            <a:r>
              <a:rPr dirty="0" sz="2500" spc="-125"/>
              <a:t>SOCIAL</a:t>
            </a:r>
            <a:r>
              <a:rPr dirty="0" sz="2500" spc="-250"/>
              <a:t> </a:t>
            </a:r>
            <a:r>
              <a:rPr dirty="0" sz="2500" spc="65"/>
              <a:t>AND</a:t>
            </a:r>
            <a:r>
              <a:rPr dirty="0" sz="2500" spc="5"/>
              <a:t> </a:t>
            </a:r>
            <a:r>
              <a:rPr dirty="0" sz="2500" spc="-120"/>
              <a:t>ENVIRONMENTAL</a:t>
            </a:r>
            <a:r>
              <a:rPr dirty="0" sz="2500" spc="-5"/>
              <a:t> </a:t>
            </a:r>
            <a:r>
              <a:rPr dirty="0" sz="2500" spc="-395"/>
              <a:t>STRESS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59455" y="6341364"/>
            <a:ext cx="698500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 spc="-50">
                <a:latin typeface="Arial"/>
                <a:cs typeface="Arial"/>
              </a:rPr>
              <a:t>Thakur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145">
                <a:latin typeface="Arial"/>
                <a:cs typeface="Arial"/>
              </a:rPr>
              <a:t>Race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and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Ethnicity</a:t>
            </a:r>
            <a:r>
              <a:rPr dirty="0" sz="1400">
                <a:latin typeface="Arial"/>
                <a:cs typeface="Arial"/>
              </a:rPr>
              <a:t> in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Respiratory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Health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Disparities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(Ed.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Celedon)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90">
                <a:latin typeface="Arial"/>
                <a:cs typeface="Arial"/>
              </a:rPr>
              <a:t>2016,</a:t>
            </a:r>
            <a:r>
              <a:rPr dirty="0" sz="1400" spc="-27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Adapted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from </a:t>
            </a:r>
            <a:r>
              <a:rPr dirty="0" sz="1400" spc="-45">
                <a:latin typeface="Arial"/>
                <a:cs typeface="Arial"/>
              </a:rPr>
              <a:t>Halfon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9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Life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Course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Health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Development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Model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and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from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biodevelopmental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framework.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0661" y="2896108"/>
            <a:ext cx="168783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404495">
              <a:lnSpc>
                <a:spcPts val="1900"/>
              </a:lnSpc>
              <a:spcBef>
                <a:spcPts val="180"/>
              </a:spcBef>
            </a:pPr>
            <a:r>
              <a:rPr dirty="0" sz="1600" spc="-155" b="1">
                <a:latin typeface="Arial"/>
                <a:cs typeface="Arial"/>
              </a:rPr>
              <a:t>Living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and </a:t>
            </a:r>
            <a:r>
              <a:rPr dirty="0" sz="1600" spc="-125" b="1">
                <a:latin typeface="Arial"/>
                <a:cs typeface="Arial"/>
              </a:rPr>
              <a:t>Working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30" b="1">
                <a:latin typeface="Arial"/>
                <a:cs typeface="Arial"/>
              </a:rPr>
              <a:t>Conditions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60653" y="3113711"/>
            <a:ext cx="438150" cy="1426210"/>
            <a:chOff x="3860653" y="3113711"/>
            <a:chExt cx="438150" cy="1426210"/>
          </a:xfrm>
        </p:grpSpPr>
        <p:sp>
          <p:nvSpPr>
            <p:cNvPr id="6" name="object 6"/>
            <p:cNvSpPr/>
            <p:nvPr/>
          </p:nvSpPr>
          <p:spPr>
            <a:xfrm>
              <a:off x="3877163" y="3130221"/>
              <a:ext cx="398780" cy="325120"/>
            </a:xfrm>
            <a:custGeom>
              <a:avLst/>
              <a:gdLst/>
              <a:ahLst/>
              <a:cxnLst/>
              <a:rect l="l" t="t" r="r" b="b"/>
              <a:pathLst>
                <a:path w="398779" h="325120">
                  <a:moveTo>
                    <a:pt x="0" y="81135"/>
                  </a:moveTo>
                  <a:lnTo>
                    <a:pt x="236249" y="81135"/>
                  </a:lnTo>
                  <a:lnTo>
                    <a:pt x="236249" y="0"/>
                  </a:lnTo>
                  <a:lnTo>
                    <a:pt x="398519" y="162270"/>
                  </a:lnTo>
                  <a:lnTo>
                    <a:pt x="236249" y="324540"/>
                  </a:lnTo>
                  <a:lnTo>
                    <a:pt x="236249" y="243405"/>
                  </a:lnTo>
                  <a:lnTo>
                    <a:pt x="0" y="243405"/>
                  </a:lnTo>
                  <a:lnTo>
                    <a:pt x="0" y="81135"/>
                  </a:lnTo>
                  <a:close/>
                </a:path>
              </a:pathLst>
            </a:custGeom>
            <a:ln w="32751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77739" y="4198305"/>
              <a:ext cx="404495" cy="325120"/>
            </a:xfrm>
            <a:custGeom>
              <a:avLst/>
              <a:gdLst/>
              <a:ahLst/>
              <a:cxnLst/>
              <a:rect l="l" t="t" r="r" b="b"/>
              <a:pathLst>
                <a:path w="404495" h="325120">
                  <a:moveTo>
                    <a:pt x="0" y="81135"/>
                  </a:moveTo>
                  <a:lnTo>
                    <a:pt x="241909" y="81135"/>
                  </a:lnTo>
                  <a:lnTo>
                    <a:pt x="241909" y="0"/>
                  </a:lnTo>
                  <a:lnTo>
                    <a:pt x="404179" y="162270"/>
                  </a:lnTo>
                  <a:lnTo>
                    <a:pt x="241909" y="324540"/>
                  </a:lnTo>
                  <a:lnTo>
                    <a:pt x="241909" y="243405"/>
                  </a:lnTo>
                  <a:lnTo>
                    <a:pt x="0" y="243405"/>
                  </a:lnTo>
                  <a:lnTo>
                    <a:pt x="0" y="81135"/>
                  </a:lnTo>
                  <a:close/>
                </a:path>
              </a:pathLst>
            </a:custGeom>
            <a:ln w="32751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21598" y="2316988"/>
            <a:ext cx="257429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202565">
              <a:lnSpc>
                <a:spcPts val="1900"/>
              </a:lnSpc>
              <a:spcBef>
                <a:spcPts val="180"/>
              </a:spcBef>
            </a:pPr>
            <a:r>
              <a:rPr dirty="0" sz="1600" spc="-155" b="1">
                <a:latin typeface="Arial"/>
                <a:cs typeface="Arial"/>
              </a:rPr>
              <a:t>Socio-</a:t>
            </a:r>
            <a:r>
              <a:rPr dirty="0" sz="1600" spc="-130" b="1">
                <a:latin typeface="Arial"/>
                <a:cs typeface="Arial"/>
              </a:rPr>
              <a:t>economic,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Cultural, </a:t>
            </a:r>
            <a:r>
              <a:rPr dirty="0" sz="1600" spc="-125" b="1">
                <a:latin typeface="Arial"/>
                <a:cs typeface="Arial"/>
              </a:rPr>
              <a:t>and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20" b="1">
                <a:latin typeface="Arial"/>
                <a:cs typeface="Arial"/>
              </a:rPr>
              <a:t>Environmental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25" b="1">
                <a:latin typeface="Arial"/>
                <a:cs typeface="Arial"/>
              </a:rPr>
              <a:t>Conditions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3910" y="3530092"/>
            <a:ext cx="2637155" cy="888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2125">
              <a:lnSpc>
                <a:spcPts val="1910"/>
              </a:lnSpc>
              <a:spcBef>
                <a:spcPts val="100"/>
              </a:spcBef>
            </a:pPr>
            <a:r>
              <a:rPr dirty="0" sz="1600" spc="-150" b="1">
                <a:latin typeface="Arial"/>
                <a:cs typeface="Arial"/>
              </a:rPr>
              <a:t>Social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25" b="1">
                <a:latin typeface="Arial"/>
                <a:cs typeface="Arial"/>
              </a:rPr>
              <a:t>and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Community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tabLst>
                <a:tab pos="1028700" algn="l"/>
                <a:tab pos="2623820" algn="l"/>
              </a:tabLst>
            </a:pPr>
            <a:r>
              <a:rPr dirty="0" u="heavy" sz="1600" b="1">
                <a:uFill>
                  <a:solidFill>
                    <a:srgbClr val="06686D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1600" spc="-10" b="1">
                <a:uFill>
                  <a:solidFill>
                    <a:srgbClr val="06686D"/>
                  </a:solidFill>
                </a:uFill>
                <a:latin typeface="Arial"/>
                <a:cs typeface="Arial"/>
              </a:rPr>
              <a:t>Networks</a:t>
            </a:r>
            <a:r>
              <a:rPr dirty="0" u="heavy" sz="1600" b="1">
                <a:uFill>
                  <a:solidFill>
                    <a:srgbClr val="06686D"/>
                  </a:solidFill>
                </a:uFill>
                <a:latin typeface="Arial"/>
                <a:cs typeface="Arial"/>
              </a:rPr>
              <a:t>	</a:t>
            </a:r>
            <a:endParaRPr sz="160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  <a:spcBef>
                <a:spcPts val="1055"/>
              </a:spcBef>
            </a:pPr>
            <a:r>
              <a:rPr dirty="0" sz="1600" spc="-95" b="1">
                <a:latin typeface="Arial"/>
                <a:cs typeface="Arial"/>
              </a:rPr>
              <a:t>Individual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45" b="1">
                <a:latin typeface="Arial"/>
                <a:cs typeface="Arial"/>
              </a:rPr>
              <a:t>Level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Factors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54397" y="3115217"/>
            <a:ext cx="396240" cy="325120"/>
          </a:xfrm>
          <a:custGeom>
            <a:avLst/>
            <a:gdLst/>
            <a:ahLst/>
            <a:cxnLst/>
            <a:rect l="l" t="t" r="r" b="b"/>
            <a:pathLst>
              <a:path w="396240" h="325120">
                <a:moveTo>
                  <a:pt x="0" y="81135"/>
                </a:moveTo>
                <a:lnTo>
                  <a:pt x="233557" y="81135"/>
                </a:lnTo>
                <a:lnTo>
                  <a:pt x="233557" y="0"/>
                </a:lnTo>
                <a:lnTo>
                  <a:pt x="395827" y="162270"/>
                </a:lnTo>
                <a:lnTo>
                  <a:pt x="233557" y="324540"/>
                </a:lnTo>
                <a:lnTo>
                  <a:pt x="233557" y="243405"/>
                </a:lnTo>
                <a:lnTo>
                  <a:pt x="0" y="243405"/>
                </a:lnTo>
                <a:lnTo>
                  <a:pt x="0" y="81135"/>
                </a:lnTo>
                <a:close/>
              </a:path>
            </a:pathLst>
          </a:custGeom>
          <a:ln w="32751">
            <a:solidFill>
              <a:srgbClr val="9B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54397" y="4035953"/>
            <a:ext cx="396240" cy="325120"/>
          </a:xfrm>
          <a:custGeom>
            <a:avLst/>
            <a:gdLst/>
            <a:ahLst/>
            <a:cxnLst/>
            <a:rect l="l" t="t" r="r" b="b"/>
            <a:pathLst>
              <a:path w="396240" h="325120">
                <a:moveTo>
                  <a:pt x="0" y="81135"/>
                </a:moveTo>
                <a:lnTo>
                  <a:pt x="233557" y="81135"/>
                </a:lnTo>
                <a:lnTo>
                  <a:pt x="233557" y="0"/>
                </a:lnTo>
                <a:lnTo>
                  <a:pt x="395827" y="162270"/>
                </a:lnTo>
                <a:lnTo>
                  <a:pt x="233557" y="324540"/>
                </a:lnTo>
                <a:lnTo>
                  <a:pt x="233557" y="243405"/>
                </a:lnTo>
                <a:lnTo>
                  <a:pt x="0" y="243405"/>
                </a:lnTo>
                <a:lnTo>
                  <a:pt x="0" y="81135"/>
                </a:lnTo>
                <a:close/>
              </a:path>
            </a:pathLst>
          </a:custGeom>
          <a:ln w="32751">
            <a:solidFill>
              <a:srgbClr val="9B1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128334" y="2041652"/>
            <a:ext cx="1777364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400050" marR="5080" indent="-387985">
              <a:lnSpc>
                <a:spcPts val="2110"/>
              </a:lnSpc>
              <a:spcBef>
                <a:spcPts val="210"/>
              </a:spcBef>
            </a:pPr>
            <a:r>
              <a:rPr dirty="0" sz="1800" spc="-135" b="1">
                <a:latin typeface="Arial"/>
                <a:cs typeface="Arial"/>
              </a:rPr>
              <a:t>Cumulative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155" b="1">
                <a:latin typeface="Arial"/>
                <a:cs typeface="Arial"/>
              </a:rPr>
              <a:t>Effects </a:t>
            </a:r>
            <a:r>
              <a:rPr dirty="0" sz="1800" spc="-140" b="1">
                <a:latin typeface="Arial"/>
                <a:cs typeface="Arial"/>
              </a:rPr>
              <a:t>Over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4359" y="5129123"/>
            <a:ext cx="2052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5" b="1">
                <a:latin typeface="Arial"/>
                <a:cs typeface="Arial"/>
              </a:rPr>
              <a:t>Biological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50" b="1">
                <a:latin typeface="Arial"/>
                <a:cs typeface="Arial"/>
              </a:rPr>
              <a:t>Embedding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6121" y="2948310"/>
            <a:ext cx="1370965" cy="1671955"/>
          </a:xfrm>
          <a:prstGeom prst="rect">
            <a:avLst/>
          </a:prstGeom>
          <a:ln w="32751">
            <a:solidFill>
              <a:srgbClr val="011E39"/>
            </a:solidFill>
          </a:ln>
        </p:spPr>
        <p:txBody>
          <a:bodyPr wrap="square" lIns="0" tIns="2724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45"/>
              </a:spcBef>
            </a:pPr>
            <a:endParaRPr sz="2000">
              <a:latin typeface="Times New Roman"/>
              <a:cs typeface="Times New Roman"/>
            </a:endParaRPr>
          </a:p>
          <a:p>
            <a:pPr marL="465455" marR="279400" indent="-189865">
              <a:lnSpc>
                <a:spcPct val="100000"/>
              </a:lnSpc>
              <a:spcBef>
                <a:spcPts val="5"/>
              </a:spcBef>
            </a:pPr>
            <a:r>
              <a:rPr dirty="0" sz="2000" spc="-185" b="1">
                <a:latin typeface="Arial"/>
                <a:cs typeface="Arial"/>
              </a:rPr>
              <a:t>Disease </a:t>
            </a:r>
            <a:r>
              <a:rPr dirty="0" sz="2000" spc="-20" b="1">
                <a:latin typeface="Arial"/>
                <a:cs typeface="Arial"/>
              </a:rPr>
              <a:t>Risk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34017" y="3384875"/>
            <a:ext cx="805815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</a:pPr>
            <a:r>
              <a:rPr dirty="0" sz="1600" spc="-160" b="1">
                <a:solidFill>
                  <a:srgbClr val="9B1200"/>
                </a:solidFill>
                <a:latin typeface="Arial"/>
                <a:cs typeface="Arial"/>
              </a:rPr>
              <a:t>ASTHMA: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1946" y="2952862"/>
            <a:ext cx="1739264" cy="1675764"/>
          </a:xfrm>
          <a:custGeom>
            <a:avLst/>
            <a:gdLst/>
            <a:ahLst/>
            <a:cxnLst/>
            <a:rect l="l" t="t" r="r" b="b"/>
            <a:pathLst>
              <a:path w="1739264" h="1675764">
                <a:moveTo>
                  <a:pt x="0" y="0"/>
                </a:moveTo>
                <a:lnTo>
                  <a:pt x="1367064" y="0"/>
                </a:lnTo>
                <a:lnTo>
                  <a:pt x="1367064" y="724721"/>
                </a:lnTo>
                <a:lnTo>
                  <a:pt x="1496781" y="724721"/>
                </a:lnTo>
                <a:lnTo>
                  <a:pt x="1496781" y="622276"/>
                </a:lnTo>
                <a:lnTo>
                  <a:pt x="1739089" y="837857"/>
                </a:lnTo>
                <a:lnTo>
                  <a:pt x="1496781" y="1053438"/>
                </a:lnTo>
                <a:lnTo>
                  <a:pt x="1496781" y="950993"/>
                </a:lnTo>
                <a:lnTo>
                  <a:pt x="1367064" y="950993"/>
                </a:lnTo>
                <a:lnTo>
                  <a:pt x="1367064" y="1675715"/>
                </a:lnTo>
                <a:lnTo>
                  <a:pt x="0" y="1675715"/>
                </a:lnTo>
                <a:lnTo>
                  <a:pt x="0" y="0"/>
                </a:lnTo>
                <a:close/>
              </a:path>
            </a:pathLst>
          </a:custGeom>
          <a:ln w="32751">
            <a:solidFill>
              <a:srgbClr val="011E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09336" y="3303523"/>
            <a:ext cx="124142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500"/>
              </a:lnSpc>
              <a:spcBef>
                <a:spcPts val="110"/>
              </a:spcBef>
            </a:pPr>
            <a:r>
              <a:rPr dirty="0" sz="1800" spc="-35" b="1">
                <a:latin typeface="Arial"/>
                <a:cs typeface="Arial"/>
              </a:rPr>
              <a:t>Biology-</a:t>
            </a:r>
            <a:r>
              <a:rPr dirty="0" sz="1800" spc="-140" b="1">
                <a:latin typeface="Arial"/>
                <a:cs typeface="Arial"/>
              </a:rPr>
              <a:t>Environment </a:t>
            </a:r>
            <a:r>
              <a:rPr dirty="0" sz="1800" spc="-65" b="1">
                <a:latin typeface="Arial"/>
                <a:cs typeface="Arial"/>
              </a:rPr>
              <a:t>Interactions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01734" y="2949098"/>
            <a:ext cx="1736725" cy="1675764"/>
          </a:xfrm>
          <a:custGeom>
            <a:avLst/>
            <a:gdLst/>
            <a:ahLst/>
            <a:cxnLst/>
            <a:rect l="l" t="t" r="r" b="b"/>
            <a:pathLst>
              <a:path w="1736725" h="1675764">
                <a:moveTo>
                  <a:pt x="0" y="0"/>
                </a:moveTo>
                <a:lnTo>
                  <a:pt x="1365008" y="0"/>
                </a:lnTo>
                <a:lnTo>
                  <a:pt x="1365008" y="724721"/>
                </a:lnTo>
                <a:lnTo>
                  <a:pt x="1494165" y="724721"/>
                </a:lnTo>
                <a:lnTo>
                  <a:pt x="1494165" y="622276"/>
                </a:lnTo>
                <a:lnTo>
                  <a:pt x="1736474" y="837858"/>
                </a:lnTo>
                <a:lnTo>
                  <a:pt x="1494165" y="1053438"/>
                </a:lnTo>
                <a:lnTo>
                  <a:pt x="1494165" y="950993"/>
                </a:lnTo>
                <a:lnTo>
                  <a:pt x="1365008" y="950993"/>
                </a:lnTo>
                <a:lnTo>
                  <a:pt x="1365008" y="1675715"/>
                </a:lnTo>
                <a:lnTo>
                  <a:pt x="0" y="1675715"/>
                </a:lnTo>
                <a:lnTo>
                  <a:pt x="0" y="0"/>
                </a:lnTo>
                <a:close/>
              </a:path>
            </a:pathLst>
          </a:custGeom>
          <a:ln w="32751">
            <a:solidFill>
              <a:srgbClr val="011E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385773" y="3257803"/>
            <a:ext cx="1244600" cy="1126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0400"/>
              </a:lnSpc>
              <a:spcBef>
                <a:spcPts val="90"/>
              </a:spcBef>
            </a:pPr>
            <a:r>
              <a:rPr dirty="0" sz="1800" spc="-165" b="1">
                <a:latin typeface="Arial"/>
                <a:cs typeface="Arial"/>
              </a:rPr>
              <a:t>Physiological </a:t>
            </a:r>
            <a:r>
              <a:rPr dirty="0" sz="1800" spc="-20" b="1">
                <a:latin typeface="Arial"/>
                <a:cs typeface="Arial"/>
              </a:rPr>
              <a:t>Adaptation </a:t>
            </a:r>
            <a:r>
              <a:rPr dirty="0" sz="1800" spc="-35" b="1">
                <a:latin typeface="Arial"/>
                <a:cs typeface="Arial"/>
              </a:rPr>
              <a:t>and/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or </a:t>
            </a:r>
            <a:r>
              <a:rPr dirty="0" sz="1800" spc="-30" b="1">
                <a:latin typeface="Arial"/>
                <a:cs typeface="Arial"/>
              </a:rPr>
              <a:t>Disruption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7698" y="4602988"/>
            <a:ext cx="15386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5" b="1">
                <a:latin typeface="Arial"/>
                <a:cs typeface="Arial"/>
              </a:rPr>
              <a:t>Host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145" b="1">
                <a:latin typeface="Arial"/>
                <a:cs typeface="Arial"/>
              </a:rPr>
              <a:t>Level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140" b="1">
                <a:latin typeface="Arial"/>
                <a:cs typeface="Arial"/>
              </a:rPr>
              <a:t>Factors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7859" y="2202527"/>
            <a:ext cx="3550920" cy="3552190"/>
            <a:chOff x="457859" y="2202527"/>
            <a:chExt cx="3550920" cy="3552190"/>
          </a:xfrm>
        </p:grpSpPr>
        <p:sp>
          <p:nvSpPr>
            <p:cNvPr id="22" name="object 22"/>
            <p:cNvSpPr/>
            <p:nvPr/>
          </p:nvSpPr>
          <p:spPr>
            <a:xfrm>
              <a:off x="474234" y="2218903"/>
              <a:ext cx="3517900" cy="2998470"/>
            </a:xfrm>
            <a:custGeom>
              <a:avLst/>
              <a:gdLst/>
              <a:ahLst/>
              <a:cxnLst/>
              <a:rect l="l" t="t" r="r" b="b"/>
              <a:pathLst>
                <a:path w="3517900" h="2998470">
                  <a:moveTo>
                    <a:pt x="3517601" y="0"/>
                  </a:moveTo>
                  <a:lnTo>
                    <a:pt x="2768018" y="2998330"/>
                  </a:lnTo>
                  <a:lnTo>
                    <a:pt x="749582" y="2998330"/>
                  </a:lnTo>
                  <a:lnTo>
                    <a:pt x="0" y="0"/>
                  </a:lnTo>
                  <a:lnTo>
                    <a:pt x="3517601" y="0"/>
                  </a:lnTo>
                  <a:close/>
                </a:path>
              </a:pathLst>
            </a:custGeom>
            <a:ln w="32751">
              <a:solidFill>
                <a:srgbClr val="08684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7568" y="4834127"/>
              <a:ext cx="844295" cy="9204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36083" y="4868029"/>
              <a:ext cx="727075" cy="803910"/>
            </a:xfrm>
            <a:custGeom>
              <a:avLst/>
              <a:gdLst/>
              <a:ahLst/>
              <a:cxnLst/>
              <a:rect l="l" t="t" r="r" b="b"/>
              <a:pathLst>
                <a:path w="727075" h="803910">
                  <a:moveTo>
                    <a:pt x="363524" y="0"/>
                  </a:moveTo>
                  <a:lnTo>
                    <a:pt x="317924" y="3131"/>
                  </a:lnTo>
                  <a:lnTo>
                    <a:pt x="274013" y="12273"/>
                  </a:lnTo>
                  <a:lnTo>
                    <a:pt x="232134" y="27050"/>
                  </a:lnTo>
                  <a:lnTo>
                    <a:pt x="192627" y="47084"/>
                  </a:lnTo>
                  <a:lnTo>
                    <a:pt x="155833" y="72000"/>
                  </a:lnTo>
                  <a:lnTo>
                    <a:pt x="122091" y="101421"/>
                  </a:lnTo>
                  <a:lnTo>
                    <a:pt x="91743" y="134970"/>
                  </a:lnTo>
                  <a:lnTo>
                    <a:pt x="65130" y="172271"/>
                  </a:lnTo>
                  <a:lnTo>
                    <a:pt x="42591" y="212946"/>
                  </a:lnTo>
                  <a:lnTo>
                    <a:pt x="24468" y="256620"/>
                  </a:lnTo>
                  <a:lnTo>
                    <a:pt x="11102" y="302915"/>
                  </a:lnTo>
                  <a:lnTo>
                    <a:pt x="2832" y="351456"/>
                  </a:lnTo>
                  <a:lnTo>
                    <a:pt x="0" y="401866"/>
                  </a:lnTo>
                  <a:lnTo>
                    <a:pt x="2832" y="452275"/>
                  </a:lnTo>
                  <a:lnTo>
                    <a:pt x="11102" y="500816"/>
                  </a:lnTo>
                  <a:lnTo>
                    <a:pt x="24468" y="547111"/>
                  </a:lnTo>
                  <a:lnTo>
                    <a:pt x="42591" y="590785"/>
                  </a:lnTo>
                  <a:lnTo>
                    <a:pt x="65130" y="631461"/>
                  </a:lnTo>
                  <a:lnTo>
                    <a:pt x="91743" y="668761"/>
                  </a:lnTo>
                  <a:lnTo>
                    <a:pt x="122091" y="702310"/>
                  </a:lnTo>
                  <a:lnTo>
                    <a:pt x="155833" y="731731"/>
                  </a:lnTo>
                  <a:lnTo>
                    <a:pt x="192627" y="756647"/>
                  </a:lnTo>
                  <a:lnTo>
                    <a:pt x="232134" y="776682"/>
                  </a:lnTo>
                  <a:lnTo>
                    <a:pt x="274013" y="791458"/>
                  </a:lnTo>
                  <a:lnTo>
                    <a:pt x="317924" y="800601"/>
                  </a:lnTo>
                  <a:lnTo>
                    <a:pt x="363524" y="803732"/>
                  </a:lnTo>
                  <a:lnTo>
                    <a:pt x="409125" y="800601"/>
                  </a:lnTo>
                  <a:lnTo>
                    <a:pt x="453035" y="791458"/>
                  </a:lnTo>
                  <a:lnTo>
                    <a:pt x="494914" y="776682"/>
                  </a:lnTo>
                  <a:lnTo>
                    <a:pt x="534421" y="756647"/>
                  </a:lnTo>
                  <a:lnTo>
                    <a:pt x="571216" y="731731"/>
                  </a:lnTo>
                  <a:lnTo>
                    <a:pt x="604958" y="702310"/>
                  </a:lnTo>
                  <a:lnTo>
                    <a:pt x="635305" y="668761"/>
                  </a:lnTo>
                  <a:lnTo>
                    <a:pt x="661919" y="631461"/>
                  </a:lnTo>
                  <a:lnTo>
                    <a:pt x="684457" y="590785"/>
                  </a:lnTo>
                  <a:lnTo>
                    <a:pt x="702580" y="547111"/>
                  </a:lnTo>
                  <a:lnTo>
                    <a:pt x="715947" y="500816"/>
                  </a:lnTo>
                  <a:lnTo>
                    <a:pt x="724217" y="452275"/>
                  </a:lnTo>
                  <a:lnTo>
                    <a:pt x="727049" y="401866"/>
                  </a:lnTo>
                  <a:lnTo>
                    <a:pt x="724217" y="351456"/>
                  </a:lnTo>
                  <a:lnTo>
                    <a:pt x="715947" y="302915"/>
                  </a:lnTo>
                  <a:lnTo>
                    <a:pt x="702580" y="256620"/>
                  </a:lnTo>
                  <a:lnTo>
                    <a:pt x="684457" y="212946"/>
                  </a:lnTo>
                  <a:lnTo>
                    <a:pt x="661919" y="172271"/>
                  </a:lnTo>
                  <a:lnTo>
                    <a:pt x="635305" y="134970"/>
                  </a:lnTo>
                  <a:lnTo>
                    <a:pt x="604958" y="101421"/>
                  </a:lnTo>
                  <a:lnTo>
                    <a:pt x="571216" y="72000"/>
                  </a:lnTo>
                  <a:lnTo>
                    <a:pt x="534421" y="47084"/>
                  </a:lnTo>
                  <a:lnTo>
                    <a:pt x="494914" y="27050"/>
                  </a:lnTo>
                  <a:lnTo>
                    <a:pt x="453035" y="12273"/>
                  </a:lnTo>
                  <a:lnTo>
                    <a:pt x="409125" y="3131"/>
                  </a:lnTo>
                  <a:lnTo>
                    <a:pt x="363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936083" y="4868025"/>
              <a:ext cx="727075" cy="803910"/>
            </a:xfrm>
            <a:custGeom>
              <a:avLst/>
              <a:gdLst/>
              <a:ahLst/>
              <a:cxnLst/>
              <a:rect l="l" t="t" r="r" b="b"/>
              <a:pathLst>
                <a:path w="727075" h="803910">
                  <a:moveTo>
                    <a:pt x="0" y="401665"/>
                  </a:moveTo>
                  <a:lnTo>
                    <a:pt x="2830" y="351281"/>
                  </a:lnTo>
                  <a:lnTo>
                    <a:pt x="11096" y="302765"/>
                  </a:lnTo>
                  <a:lnTo>
                    <a:pt x="24456" y="256492"/>
                  </a:lnTo>
                  <a:lnTo>
                    <a:pt x="42570" y="212840"/>
                  </a:lnTo>
                  <a:lnTo>
                    <a:pt x="65098" y="172185"/>
                  </a:lnTo>
                  <a:lnTo>
                    <a:pt x="91698" y="134903"/>
                  </a:lnTo>
                  <a:lnTo>
                    <a:pt x="122031" y="101371"/>
                  </a:lnTo>
                  <a:lnTo>
                    <a:pt x="155755" y="71965"/>
                  </a:lnTo>
                  <a:lnTo>
                    <a:pt x="192531" y="47061"/>
                  </a:lnTo>
                  <a:lnTo>
                    <a:pt x="232018" y="27036"/>
                  </a:lnTo>
                  <a:lnTo>
                    <a:pt x="273875" y="12267"/>
                  </a:lnTo>
                  <a:lnTo>
                    <a:pt x="317762" y="3129"/>
                  </a:lnTo>
                  <a:lnTo>
                    <a:pt x="363339" y="0"/>
                  </a:lnTo>
                  <a:lnTo>
                    <a:pt x="408915" y="3129"/>
                  </a:lnTo>
                  <a:lnTo>
                    <a:pt x="452802" y="12267"/>
                  </a:lnTo>
                  <a:lnTo>
                    <a:pt x="494659" y="27036"/>
                  </a:lnTo>
                  <a:lnTo>
                    <a:pt x="534146" y="47061"/>
                  </a:lnTo>
                  <a:lnTo>
                    <a:pt x="570922" y="71965"/>
                  </a:lnTo>
                  <a:lnTo>
                    <a:pt x="604647" y="101371"/>
                  </a:lnTo>
                  <a:lnTo>
                    <a:pt x="634979" y="134903"/>
                  </a:lnTo>
                  <a:lnTo>
                    <a:pt x="661579" y="172185"/>
                  </a:lnTo>
                  <a:lnTo>
                    <a:pt x="684107" y="212840"/>
                  </a:lnTo>
                  <a:lnTo>
                    <a:pt x="702221" y="256492"/>
                  </a:lnTo>
                  <a:lnTo>
                    <a:pt x="715581" y="302765"/>
                  </a:lnTo>
                  <a:lnTo>
                    <a:pt x="723847" y="351281"/>
                  </a:lnTo>
                  <a:lnTo>
                    <a:pt x="726678" y="401665"/>
                  </a:lnTo>
                  <a:lnTo>
                    <a:pt x="723847" y="452049"/>
                  </a:lnTo>
                  <a:lnTo>
                    <a:pt x="715581" y="500566"/>
                  </a:lnTo>
                  <a:lnTo>
                    <a:pt x="702221" y="546838"/>
                  </a:lnTo>
                  <a:lnTo>
                    <a:pt x="684107" y="590490"/>
                  </a:lnTo>
                  <a:lnTo>
                    <a:pt x="661579" y="631145"/>
                  </a:lnTo>
                  <a:lnTo>
                    <a:pt x="634979" y="668427"/>
                  </a:lnTo>
                  <a:lnTo>
                    <a:pt x="604647" y="701959"/>
                  </a:lnTo>
                  <a:lnTo>
                    <a:pt x="570922" y="731366"/>
                  </a:lnTo>
                  <a:lnTo>
                    <a:pt x="534146" y="756269"/>
                  </a:lnTo>
                  <a:lnTo>
                    <a:pt x="494659" y="776294"/>
                  </a:lnTo>
                  <a:lnTo>
                    <a:pt x="452802" y="791063"/>
                  </a:lnTo>
                  <a:lnTo>
                    <a:pt x="408915" y="800201"/>
                  </a:lnTo>
                  <a:lnTo>
                    <a:pt x="363339" y="803331"/>
                  </a:lnTo>
                  <a:lnTo>
                    <a:pt x="317762" y="800201"/>
                  </a:lnTo>
                  <a:lnTo>
                    <a:pt x="273875" y="791063"/>
                  </a:lnTo>
                  <a:lnTo>
                    <a:pt x="232018" y="776294"/>
                  </a:lnTo>
                  <a:lnTo>
                    <a:pt x="192531" y="756269"/>
                  </a:lnTo>
                  <a:lnTo>
                    <a:pt x="155755" y="731366"/>
                  </a:lnTo>
                  <a:lnTo>
                    <a:pt x="122031" y="701959"/>
                  </a:lnTo>
                  <a:lnTo>
                    <a:pt x="91698" y="668427"/>
                  </a:lnTo>
                  <a:lnTo>
                    <a:pt x="65098" y="631145"/>
                  </a:lnTo>
                  <a:lnTo>
                    <a:pt x="42570" y="590490"/>
                  </a:lnTo>
                  <a:lnTo>
                    <a:pt x="24456" y="546838"/>
                  </a:lnTo>
                  <a:lnTo>
                    <a:pt x="11096" y="500566"/>
                  </a:lnTo>
                  <a:lnTo>
                    <a:pt x="2830" y="452049"/>
                  </a:lnTo>
                  <a:lnTo>
                    <a:pt x="0" y="401665"/>
                  </a:lnTo>
                  <a:close/>
                </a:path>
              </a:pathLst>
            </a:custGeom>
            <a:ln w="32751">
              <a:solidFill>
                <a:srgbClr val="0868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112657" y="4952666"/>
              <a:ext cx="374015" cy="630555"/>
            </a:xfrm>
            <a:custGeom>
              <a:avLst/>
              <a:gdLst/>
              <a:ahLst/>
              <a:cxnLst/>
              <a:rect l="l" t="t" r="r" b="b"/>
              <a:pathLst>
                <a:path w="374014" h="630554">
                  <a:moveTo>
                    <a:pt x="185940" y="0"/>
                  </a:moveTo>
                  <a:lnTo>
                    <a:pt x="157549" y="5244"/>
                  </a:lnTo>
                  <a:lnTo>
                    <a:pt x="134365" y="19546"/>
                  </a:lnTo>
                  <a:lnTo>
                    <a:pt x="118735" y="40756"/>
                  </a:lnTo>
                  <a:lnTo>
                    <a:pt x="113004" y="66725"/>
                  </a:lnTo>
                  <a:lnTo>
                    <a:pt x="114486" y="80175"/>
                  </a:lnTo>
                  <a:lnTo>
                    <a:pt x="118737" y="92703"/>
                  </a:lnTo>
                  <a:lnTo>
                    <a:pt x="125461" y="104041"/>
                  </a:lnTo>
                  <a:lnTo>
                    <a:pt x="134365" y="113919"/>
                  </a:lnTo>
                  <a:lnTo>
                    <a:pt x="167665" y="126542"/>
                  </a:lnTo>
                  <a:lnTo>
                    <a:pt x="166611" y="127177"/>
                  </a:lnTo>
                  <a:lnTo>
                    <a:pt x="160108" y="140258"/>
                  </a:lnTo>
                  <a:lnTo>
                    <a:pt x="159638" y="139814"/>
                  </a:lnTo>
                  <a:lnTo>
                    <a:pt x="0" y="250875"/>
                  </a:lnTo>
                  <a:lnTo>
                    <a:pt x="25399" y="275310"/>
                  </a:lnTo>
                  <a:lnTo>
                    <a:pt x="142786" y="193662"/>
                  </a:lnTo>
                  <a:lnTo>
                    <a:pt x="139585" y="207822"/>
                  </a:lnTo>
                  <a:lnTo>
                    <a:pt x="137872" y="221749"/>
                  </a:lnTo>
                  <a:lnTo>
                    <a:pt x="136618" y="236275"/>
                  </a:lnTo>
                  <a:lnTo>
                    <a:pt x="135847" y="251322"/>
                  </a:lnTo>
                  <a:lnTo>
                    <a:pt x="135585" y="266814"/>
                  </a:lnTo>
                  <a:lnTo>
                    <a:pt x="135585" y="418363"/>
                  </a:lnTo>
                  <a:lnTo>
                    <a:pt x="136664" y="418363"/>
                  </a:lnTo>
                  <a:lnTo>
                    <a:pt x="79133" y="623735"/>
                  </a:lnTo>
                  <a:lnTo>
                    <a:pt x="114680" y="630389"/>
                  </a:lnTo>
                  <a:lnTo>
                    <a:pt x="174078" y="418363"/>
                  </a:lnTo>
                  <a:lnTo>
                    <a:pt x="201815" y="418363"/>
                  </a:lnTo>
                  <a:lnTo>
                    <a:pt x="264579" y="625614"/>
                  </a:lnTo>
                  <a:lnTo>
                    <a:pt x="299973" y="618439"/>
                  </a:lnTo>
                  <a:lnTo>
                    <a:pt x="237159" y="411010"/>
                  </a:lnTo>
                  <a:lnTo>
                    <a:pt x="237159" y="266814"/>
                  </a:lnTo>
                  <a:lnTo>
                    <a:pt x="234877" y="221749"/>
                  </a:lnTo>
                  <a:lnTo>
                    <a:pt x="229285" y="190614"/>
                  </a:lnTo>
                  <a:lnTo>
                    <a:pt x="348487" y="273545"/>
                  </a:lnTo>
                  <a:lnTo>
                    <a:pt x="373900" y="249110"/>
                  </a:lnTo>
                  <a:lnTo>
                    <a:pt x="214261" y="138049"/>
                  </a:lnTo>
                  <a:lnTo>
                    <a:pt x="212420" y="139814"/>
                  </a:lnTo>
                  <a:lnTo>
                    <a:pt x="206146" y="127177"/>
                  </a:lnTo>
                  <a:lnTo>
                    <a:pt x="204749" y="126339"/>
                  </a:lnTo>
                  <a:lnTo>
                    <a:pt x="237515" y="113919"/>
                  </a:lnTo>
                  <a:lnTo>
                    <a:pt x="246419" y="104041"/>
                  </a:lnTo>
                  <a:lnTo>
                    <a:pt x="253144" y="92703"/>
                  </a:lnTo>
                  <a:lnTo>
                    <a:pt x="257394" y="80175"/>
                  </a:lnTo>
                  <a:lnTo>
                    <a:pt x="258876" y="66725"/>
                  </a:lnTo>
                  <a:lnTo>
                    <a:pt x="253145" y="40756"/>
                  </a:lnTo>
                  <a:lnTo>
                    <a:pt x="237515" y="19546"/>
                  </a:lnTo>
                  <a:lnTo>
                    <a:pt x="214331" y="5244"/>
                  </a:lnTo>
                  <a:lnTo>
                    <a:pt x="185940" y="0"/>
                  </a:lnTo>
                  <a:close/>
                </a:path>
              </a:pathLst>
            </a:custGeom>
            <a:solidFill>
              <a:srgbClr val="08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112652" y="4952987"/>
              <a:ext cx="374015" cy="630555"/>
            </a:xfrm>
            <a:custGeom>
              <a:avLst/>
              <a:gdLst/>
              <a:ahLst/>
              <a:cxnLst/>
              <a:rect l="l" t="t" r="r" b="b"/>
              <a:pathLst>
                <a:path w="374014" h="630554">
                  <a:moveTo>
                    <a:pt x="185851" y="0"/>
                  </a:moveTo>
                  <a:lnTo>
                    <a:pt x="214225" y="5241"/>
                  </a:lnTo>
                  <a:lnTo>
                    <a:pt x="237396" y="19534"/>
                  </a:lnTo>
                  <a:lnTo>
                    <a:pt x="253018" y="40734"/>
                  </a:lnTo>
                  <a:lnTo>
                    <a:pt x="258747" y="66695"/>
                  </a:lnTo>
                  <a:lnTo>
                    <a:pt x="257266" y="80136"/>
                  </a:lnTo>
                  <a:lnTo>
                    <a:pt x="253018" y="92656"/>
                  </a:lnTo>
                  <a:lnTo>
                    <a:pt x="246297" y="103985"/>
                  </a:lnTo>
                  <a:lnTo>
                    <a:pt x="237396" y="113856"/>
                  </a:lnTo>
                  <a:lnTo>
                    <a:pt x="204645" y="126268"/>
                  </a:lnTo>
                  <a:lnTo>
                    <a:pt x="206044" y="127111"/>
                  </a:lnTo>
                  <a:lnTo>
                    <a:pt x="212320" y="139737"/>
                  </a:lnTo>
                  <a:lnTo>
                    <a:pt x="214153" y="137974"/>
                  </a:lnTo>
                  <a:lnTo>
                    <a:pt x="373722" y="248979"/>
                  </a:lnTo>
                  <a:lnTo>
                    <a:pt x="348322" y="273406"/>
                  </a:lnTo>
                  <a:lnTo>
                    <a:pt x="229171" y="190517"/>
                  </a:lnTo>
                  <a:lnTo>
                    <a:pt x="233057" y="207719"/>
                  </a:lnTo>
                  <a:lnTo>
                    <a:pt x="234763" y="221635"/>
                  </a:lnTo>
                  <a:lnTo>
                    <a:pt x="236014" y="236152"/>
                  </a:lnTo>
                  <a:lnTo>
                    <a:pt x="236784" y="251191"/>
                  </a:lnTo>
                  <a:lnTo>
                    <a:pt x="237046" y="266678"/>
                  </a:lnTo>
                  <a:lnTo>
                    <a:pt x="237045" y="410798"/>
                  </a:lnTo>
                  <a:lnTo>
                    <a:pt x="299827" y="618123"/>
                  </a:lnTo>
                  <a:lnTo>
                    <a:pt x="264446" y="625292"/>
                  </a:lnTo>
                  <a:lnTo>
                    <a:pt x="201719" y="418150"/>
                  </a:lnTo>
                  <a:lnTo>
                    <a:pt x="173997" y="418150"/>
                  </a:lnTo>
                  <a:lnTo>
                    <a:pt x="114629" y="630069"/>
                  </a:lnTo>
                  <a:lnTo>
                    <a:pt x="79099" y="623409"/>
                  </a:lnTo>
                  <a:lnTo>
                    <a:pt x="136602" y="418150"/>
                  </a:lnTo>
                  <a:lnTo>
                    <a:pt x="135528" y="418150"/>
                  </a:lnTo>
                  <a:lnTo>
                    <a:pt x="135528" y="266678"/>
                  </a:lnTo>
                  <a:lnTo>
                    <a:pt x="135790" y="251191"/>
                  </a:lnTo>
                  <a:lnTo>
                    <a:pt x="136559" y="236152"/>
                  </a:lnTo>
                  <a:lnTo>
                    <a:pt x="137810" y="221635"/>
                  </a:lnTo>
                  <a:lnTo>
                    <a:pt x="139517" y="207719"/>
                  </a:lnTo>
                  <a:lnTo>
                    <a:pt x="142717" y="193559"/>
                  </a:lnTo>
                  <a:lnTo>
                    <a:pt x="25399" y="275172"/>
                  </a:lnTo>
                  <a:lnTo>
                    <a:pt x="0" y="250744"/>
                  </a:lnTo>
                  <a:lnTo>
                    <a:pt x="159569" y="139739"/>
                  </a:lnTo>
                  <a:lnTo>
                    <a:pt x="160032" y="140185"/>
                  </a:lnTo>
                  <a:lnTo>
                    <a:pt x="166529" y="127111"/>
                  </a:lnTo>
                  <a:lnTo>
                    <a:pt x="167591" y="126471"/>
                  </a:lnTo>
                  <a:lnTo>
                    <a:pt x="134305" y="113856"/>
                  </a:lnTo>
                  <a:lnTo>
                    <a:pt x="125403" y="103985"/>
                  </a:lnTo>
                  <a:lnTo>
                    <a:pt x="118682" y="92656"/>
                  </a:lnTo>
                  <a:lnTo>
                    <a:pt x="114435" y="80136"/>
                  </a:lnTo>
                  <a:lnTo>
                    <a:pt x="112954" y="66695"/>
                  </a:lnTo>
                  <a:lnTo>
                    <a:pt x="118683" y="40734"/>
                  </a:lnTo>
                  <a:lnTo>
                    <a:pt x="134305" y="19534"/>
                  </a:lnTo>
                  <a:lnTo>
                    <a:pt x="157476" y="5241"/>
                  </a:lnTo>
                  <a:lnTo>
                    <a:pt x="185851" y="0"/>
                  </a:lnTo>
                  <a:close/>
                </a:path>
              </a:pathLst>
            </a:custGeom>
            <a:ln w="22213">
              <a:solidFill>
                <a:srgbClr val="0668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27677" y="2892272"/>
              <a:ext cx="3107690" cy="24765"/>
            </a:xfrm>
            <a:custGeom>
              <a:avLst/>
              <a:gdLst/>
              <a:ahLst/>
              <a:cxnLst/>
              <a:rect l="l" t="t" r="r" b="b"/>
              <a:pathLst>
                <a:path w="3107690" h="24764">
                  <a:moveTo>
                    <a:pt x="3107374" y="0"/>
                  </a:moveTo>
                  <a:lnTo>
                    <a:pt x="0" y="24453"/>
                  </a:lnTo>
                </a:path>
              </a:pathLst>
            </a:custGeom>
            <a:ln w="22213">
              <a:solidFill>
                <a:srgbClr val="0668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44181" y="3453130"/>
              <a:ext cx="2929255" cy="0"/>
            </a:xfrm>
            <a:custGeom>
              <a:avLst/>
              <a:gdLst/>
              <a:ahLst/>
              <a:cxnLst/>
              <a:rect l="l" t="t" r="r" b="b"/>
              <a:pathLst>
                <a:path w="2929254" h="0">
                  <a:moveTo>
                    <a:pt x="2928842" y="0"/>
                  </a:moveTo>
                  <a:lnTo>
                    <a:pt x="0" y="0"/>
                  </a:lnTo>
                </a:path>
              </a:pathLst>
            </a:custGeom>
            <a:ln w="22213">
              <a:solidFill>
                <a:srgbClr val="0668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41825" y="4571196"/>
              <a:ext cx="2378710" cy="0"/>
            </a:xfrm>
            <a:custGeom>
              <a:avLst/>
              <a:gdLst/>
              <a:ahLst/>
              <a:cxnLst/>
              <a:rect l="l" t="t" r="r" b="b"/>
              <a:pathLst>
                <a:path w="2378710" h="0">
                  <a:moveTo>
                    <a:pt x="2378503" y="0"/>
                  </a:moveTo>
                  <a:lnTo>
                    <a:pt x="0" y="0"/>
                  </a:lnTo>
                </a:path>
              </a:pathLst>
            </a:custGeom>
            <a:ln w="22213">
              <a:solidFill>
                <a:srgbClr val="06686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222255" y="3312350"/>
            <a:ext cx="1197610" cy="307975"/>
          </a:xfrm>
          <a:custGeom>
            <a:avLst/>
            <a:gdLst/>
            <a:ahLst/>
            <a:cxnLst/>
            <a:rect l="l" t="t" r="r" b="b"/>
            <a:pathLst>
              <a:path w="1197609" h="307975">
                <a:moveTo>
                  <a:pt x="1197470" y="0"/>
                </a:moveTo>
                <a:lnTo>
                  <a:pt x="0" y="0"/>
                </a:lnTo>
                <a:lnTo>
                  <a:pt x="0" y="307771"/>
                </a:lnTo>
                <a:lnTo>
                  <a:pt x="1197470" y="307771"/>
                </a:lnTo>
                <a:lnTo>
                  <a:pt x="1197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0144531" y="2952864"/>
            <a:ext cx="1370965" cy="1671955"/>
          </a:xfrm>
          <a:prstGeom prst="rect">
            <a:avLst/>
          </a:prstGeom>
          <a:ln w="32751">
            <a:solidFill>
              <a:srgbClr val="9B1200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3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R="10795">
              <a:lnSpc>
                <a:spcPct val="100000"/>
              </a:lnSpc>
            </a:pPr>
            <a:r>
              <a:rPr dirty="0" sz="2000" spc="-10" b="1">
                <a:solidFill>
                  <a:srgbClr val="941100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algn="ctr" marL="59690" marR="39370">
              <a:lnSpc>
                <a:spcPct val="100000"/>
              </a:lnSpc>
              <a:spcBef>
                <a:spcPts val="80"/>
              </a:spcBef>
            </a:pPr>
            <a:r>
              <a:rPr dirty="0" sz="1800" spc="-135" b="1">
                <a:latin typeface="Arial"/>
                <a:cs typeface="Arial"/>
              </a:rPr>
              <a:t>Susceptibility </a:t>
            </a:r>
            <a:r>
              <a:rPr dirty="0" sz="1800" spc="-25" b="1">
                <a:latin typeface="Arial"/>
                <a:cs typeface="Arial"/>
              </a:rPr>
              <a:t>and </a:t>
            </a:r>
            <a:r>
              <a:rPr dirty="0" sz="1800" spc="-10" b="1">
                <a:latin typeface="Arial"/>
                <a:cs typeface="Arial"/>
              </a:rPr>
              <a:t>Morbidity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530052" y="4991812"/>
            <a:ext cx="942975" cy="737870"/>
            <a:chOff x="4530052" y="4991812"/>
            <a:chExt cx="942975" cy="737870"/>
          </a:xfrm>
        </p:grpSpPr>
        <p:sp>
          <p:nvSpPr>
            <p:cNvPr id="34" name="object 34"/>
            <p:cNvSpPr/>
            <p:nvPr/>
          </p:nvSpPr>
          <p:spPr>
            <a:xfrm>
              <a:off x="4546437" y="5008198"/>
              <a:ext cx="426084" cy="400050"/>
            </a:xfrm>
            <a:custGeom>
              <a:avLst/>
              <a:gdLst/>
              <a:ahLst/>
              <a:cxnLst/>
              <a:rect l="l" t="t" r="r" b="b"/>
              <a:pathLst>
                <a:path w="426085" h="400050">
                  <a:moveTo>
                    <a:pt x="0" y="203823"/>
                  </a:moveTo>
                  <a:lnTo>
                    <a:pt x="240354" y="400047"/>
                  </a:lnTo>
                  <a:lnTo>
                    <a:pt x="425465" y="381334"/>
                  </a:lnTo>
                  <a:lnTo>
                    <a:pt x="406754" y="196223"/>
                  </a:lnTo>
                  <a:lnTo>
                    <a:pt x="166400" y="0"/>
                  </a:lnTo>
                  <a:lnTo>
                    <a:pt x="0" y="203823"/>
                  </a:lnTo>
                  <a:close/>
                </a:path>
              </a:pathLst>
            </a:custGeom>
            <a:ln w="32770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030084" y="5330320"/>
              <a:ext cx="426720" cy="383540"/>
            </a:xfrm>
            <a:custGeom>
              <a:avLst/>
              <a:gdLst/>
              <a:ahLst/>
              <a:cxnLst/>
              <a:rect l="l" t="t" r="r" b="b"/>
              <a:pathLst>
                <a:path w="426720" h="383539">
                  <a:moveTo>
                    <a:pt x="147459" y="0"/>
                  </a:moveTo>
                  <a:lnTo>
                    <a:pt x="182676" y="182676"/>
                  </a:lnTo>
                  <a:lnTo>
                    <a:pt x="0" y="217893"/>
                  </a:lnTo>
                  <a:lnTo>
                    <a:pt x="243878" y="382943"/>
                  </a:lnTo>
                  <a:lnTo>
                    <a:pt x="426554" y="347725"/>
                  </a:lnTo>
                  <a:lnTo>
                    <a:pt x="391337" y="165061"/>
                  </a:lnTo>
                  <a:lnTo>
                    <a:pt x="147459" y="0"/>
                  </a:lnTo>
                  <a:close/>
                </a:path>
              </a:pathLst>
            </a:custGeom>
            <a:solidFill>
              <a:srgbClr val="254061">
                <a:alpha val="1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030084" y="5330357"/>
              <a:ext cx="426720" cy="382905"/>
            </a:xfrm>
            <a:custGeom>
              <a:avLst/>
              <a:gdLst/>
              <a:ahLst/>
              <a:cxnLst/>
              <a:rect l="l" t="t" r="r" b="b"/>
              <a:pathLst>
                <a:path w="426720" h="382904">
                  <a:moveTo>
                    <a:pt x="0" y="217857"/>
                  </a:moveTo>
                  <a:lnTo>
                    <a:pt x="243838" y="382785"/>
                  </a:lnTo>
                  <a:lnTo>
                    <a:pt x="426444" y="347533"/>
                  </a:lnTo>
                  <a:lnTo>
                    <a:pt x="391193" y="164927"/>
                  </a:lnTo>
                  <a:lnTo>
                    <a:pt x="147354" y="0"/>
                  </a:lnTo>
                  <a:lnTo>
                    <a:pt x="182605" y="182605"/>
                  </a:lnTo>
                  <a:lnTo>
                    <a:pt x="0" y="217857"/>
                  </a:lnTo>
                  <a:close/>
                </a:path>
              </a:pathLst>
            </a:custGeom>
            <a:ln w="32756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7297198" y="5864366"/>
            <a:ext cx="472440" cy="331470"/>
            <a:chOff x="7297198" y="5864366"/>
            <a:chExt cx="472440" cy="331470"/>
          </a:xfrm>
        </p:grpSpPr>
        <p:sp>
          <p:nvSpPr>
            <p:cNvPr id="38" name="object 38"/>
            <p:cNvSpPr/>
            <p:nvPr/>
          </p:nvSpPr>
          <p:spPr>
            <a:xfrm>
              <a:off x="7313582" y="5880736"/>
              <a:ext cx="439420" cy="298450"/>
            </a:xfrm>
            <a:custGeom>
              <a:avLst/>
              <a:gdLst/>
              <a:ahLst/>
              <a:cxnLst/>
              <a:rect l="l" t="t" r="r" b="b"/>
              <a:pathLst>
                <a:path w="439420" h="298450">
                  <a:moveTo>
                    <a:pt x="292087" y="0"/>
                  </a:moveTo>
                  <a:lnTo>
                    <a:pt x="0" y="37401"/>
                  </a:lnTo>
                  <a:lnTo>
                    <a:pt x="147192" y="151180"/>
                  </a:lnTo>
                  <a:lnTo>
                    <a:pt x="33413" y="298373"/>
                  </a:lnTo>
                  <a:lnTo>
                    <a:pt x="325500" y="260972"/>
                  </a:lnTo>
                  <a:lnTo>
                    <a:pt x="439280" y="113779"/>
                  </a:lnTo>
                  <a:lnTo>
                    <a:pt x="292087" y="0"/>
                  </a:lnTo>
                  <a:close/>
                </a:path>
              </a:pathLst>
            </a:custGeom>
            <a:solidFill>
              <a:srgbClr val="254061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313582" y="5880750"/>
              <a:ext cx="439420" cy="298450"/>
            </a:xfrm>
            <a:custGeom>
              <a:avLst/>
              <a:gdLst/>
              <a:ahLst/>
              <a:cxnLst/>
              <a:rect l="l" t="t" r="r" b="b"/>
              <a:pathLst>
                <a:path w="439420" h="298450">
                  <a:moveTo>
                    <a:pt x="33413" y="298359"/>
                  </a:moveTo>
                  <a:lnTo>
                    <a:pt x="325496" y="260960"/>
                  </a:lnTo>
                  <a:lnTo>
                    <a:pt x="439270" y="113773"/>
                  </a:lnTo>
                  <a:lnTo>
                    <a:pt x="292083" y="0"/>
                  </a:lnTo>
                  <a:lnTo>
                    <a:pt x="0" y="37398"/>
                  </a:lnTo>
                  <a:lnTo>
                    <a:pt x="147187" y="151172"/>
                  </a:lnTo>
                  <a:lnTo>
                    <a:pt x="33413" y="298359"/>
                  </a:lnTo>
                  <a:close/>
                </a:path>
              </a:pathLst>
            </a:custGeom>
            <a:ln w="32766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7830789" y="5026955"/>
            <a:ext cx="1436370" cy="1047115"/>
            <a:chOff x="7830789" y="5026955"/>
            <a:chExt cx="1436370" cy="1047115"/>
          </a:xfrm>
        </p:grpSpPr>
        <p:sp>
          <p:nvSpPr>
            <p:cNvPr id="41" name="object 41"/>
            <p:cNvSpPr/>
            <p:nvPr/>
          </p:nvSpPr>
          <p:spPr>
            <a:xfrm>
              <a:off x="7847121" y="5695274"/>
              <a:ext cx="442595" cy="361950"/>
            </a:xfrm>
            <a:custGeom>
              <a:avLst/>
              <a:gdLst/>
              <a:ahLst/>
              <a:cxnLst/>
              <a:rect l="l" t="t" r="r" b="b"/>
              <a:pathLst>
                <a:path w="442595" h="361950">
                  <a:moveTo>
                    <a:pt x="267690" y="0"/>
                  </a:moveTo>
                  <a:lnTo>
                    <a:pt x="0" y="122720"/>
                  </a:lnTo>
                  <a:lnTo>
                    <a:pt x="174409" y="187477"/>
                  </a:lnTo>
                  <a:lnTo>
                    <a:pt x="109651" y="361886"/>
                  </a:lnTo>
                  <a:lnTo>
                    <a:pt x="377342" y="239166"/>
                  </a:lnTo>
                  <a:lnTo>
                    <a:pt x="442099" y="64757"/>
                  </a:lnTo>
                  <a:lnTo>
                    <a:pt x="267690" y="0"/>
                  </a:lnTo>
                  <a:close/>
                </a:path>
              </a:pathLst>
            </a:custGeom>
            <a:solidFill>
              <a:srgbClr val="011E39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847176" y="5695251"/>
              <a:ext cx="442595" cy="361950"/>
            </a:xfrm>
            <a:custGeom>
              <a:avLst/>
              <a:gdLst/>
              <a:ahLst/>
              <a:cxnLst/>
              <a:rect l="l" t="t" r="r" b="b"/>
              <a:pathLst>
                <a:path w="442595" h="361950">
                  <a:moveTo>
                    <a:pt x="109596" y="361909"/>
                  </a:moveTo>
                  <a:lnTo>
                    <a:pt x="377370" y="239242"/>
                  </a:lnTo>
                  <a:lnTo>
                    <a:pt x="442193" y="64822"/>
                  </a:lnTo>
                  <a:lnTo>
                    <a:pt x="267773" y="0"/>
                  </a:lnTo>
                  <a:lnTo>
                    <a:pt x="0" y="122667"/>
                  </a:lnTo>
                  <a:lnTo>
                    <a:pt x="174419" y="187490"/>
                  </a:lnTo>
                  <a:lnTo>
                    <a:pt x="109596" y="361909"/>
                  </a:lnTo>
                  <a:close/>
                </a:path>
              </a:pathLst>
            </a:custGeom>
            <a:ln w="32774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827604" y="5043107"/>
              <a:ext cx="423545" cy="385445"/>
            </a:xfrm>
            <a:custGeom>
              <a:avLst/>
              <a:gdLst/>
              <a:ahLst/>
              <a:cxnLst/>
              <a:rect l="l" t="t" r="r" b="b"/>
              <a:pathLst>
                <a:path w="423545" h="385445">
                  <a:moveTo>
                    <a:pt x="239445" y="0"/>
                  </a:moveTo>
                  <a:lnTo>
                    <a:pt x="0" y="171424"/>
                  </a:lnTo>
                  <a:lnTo>
                    <a:pt x="183540" y="201815"/>
                  </a:lnTo>
                  <a:lnTo>
                    <a:pt x="153161" y="385356"/>
                  </a:lnTo>
                  <a:lnTo>
                    <a:pt x="392595" y="213931"/>
                  </a:lnTo>
                  <a:lnTo>
                    <a:pt x="422986" y="30391"/>
                  </a:lnTo>
                  <a:lnTo>
                    <a:pt x="239445" y="0"/>
                  </a:lnTo>
                  <a:close/>
                </a:path>
              </a:pathLst>
            </a:custGeom>
            <a:solidFill>
              <a:srgbClr val="254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827732" y="5043330"/>
              <a:ext cx="422909" cy="385445"/>
            </a:xfrm>
            <a:custGeom>
              <a:avLst/>
              <a:gdLst/>
              <a:ahLst/>
              <a:cxnLst/>
              <a:rect l="l" t="t" r="r" b="b"/>
              <a:pathLst>
                <a:path w="422909" h="385445">
                  <a:moveTo>
                    <a:pt x="153034" y="385133"/>
                  </a:moveTo>
                  <a:lnTo>
                    <a:pt x="392385" y="213847"/>
                  </a:lnTo>
                  <a:lnTo>
                    <a:pt x="422792" y="30406"/>
                  </a:lnTo>
                  <a:lnTo>
                    <a:pt x="239351" y="0"/>
                  </a:lnTo>
                  <a:lnTo>
                    <a:pt x="0" y="171285"/>
                  </a:lnTo>
                  <a:lnTo>
                    <a:pt x="183441" y="201692"/>
                  </a:lnTo>
                  <a:lnTo>
                    <a:pt x="153034" y="385133"/>
                  </a:lnTo>
                  <a:close/>
                </a:path>
              </a:pathLst>
            </a:custGeom>
            <a:ln w="32751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360434" y="5402536"/>
              <a:ext cx="428625" cy="381635"/>
            </a:xfrm>
            <a:custGeom>
              <a:avLst/>
              <a:gdLst/>
              <a:ahLst/>
              <a:cxnLst/>
              <a:rect l="l" t="t" r="r" b="b"/>
              <a:pathLst>
                <a:path w="428625" h="381635">
                  <a:moveTo>
                    <a:pt x="246125" y="0"/>
                  </a:moveTo>
                  <a:lnTo>
                    <a:pt x="0" y="161658"/>
                  </a:lnTo>
                  <a:lnTo>
                    <a:pt x="182168" y="199402"/>
                  </a:lnTo>
                  <a:lnTo>
                    <a:pt x="144424" y="381571"/>
                  </a:lnTo>
                  <a:lnTo>
                    <a:pt x="390563" y="219913"/>
                  </a:lnTo>
                  <a:lnTo>
                    <a:pt x="428307" y="37744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254061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360511" y="5402684"/>
              <a:ext cx="428625" cy="381635"/>
            </a:xfrm>
            <a:custGeom>
              <a:avLst/>
              <a:gdLst/>
              <a:ahLst/>
              <a:cxnLst/>
              <a:rect l="l" t="t" r="r" b="b"/>
              <a:pathLst>
                <a:path w="428625" h="381635">
                  <a:moveTo>
                    <a:pt x="144347" y="381424"/>
                  </a:moveTo>
                  <a:lnTo>
                    <a:pt x="390429" y="219862"/>
                  </a:lnTo>
                  <a:lnTo>
                    <a:pt x="428187" y="37757"/>
                  </a:lnTo>
                  <a:lnTo>
                    <a:pt x="246082" y="0"/>
                  </a:lnTo>
                  <a:lnTo>
                    <a:pt x="0" y="161561"/>
                  </a:lnTo>
                  <a:lnTo>
                    <a:pt x="182104" y="199319"/>
                  </a:lnTo>
                  <a:lnTo>
                    <a:pt x="144347" y="381424"/>
                  </a:lnTo>
                  <a:close/>
                </a:path>
              </a:pathLst>
            </a:custGeom>
            <a:ln w="32757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5523665" y="5600594"/>
            <a:ext cx="472440" cy="401320"/>
            <a:chOff x="5523665" y="5600594"/>
            <a:chExt cx="472440" cy="401320"/>
          </a:xfrm>
        </p:grpSpPr>
        <p:sp>
          <p:nvSpPr>
            <p:cNvPr id="48" name="object 48"/>
            <p:cNvSpPr/>
            <p:nvPr/>
          </p:nvSpPr>
          <p:spPr>
            <a:xfrm>
              <a:off x="5540052" y="5617002"/>
              <a:ext cx="439420" cy="368300"/>
            </a:xfrm>
            <a:custGeom>
              <a:avLst/>
              <a:gdLst/>
              <a:ahLst/>
              <a:cxnLst/>
              <a:rect l="l" t="t" r="r" b="b"/>
              <a:pathLst>
                <a:path w="439420" h="368300">
                  <a:moveTo>
                    <a:pt x="119202" y="0"/>
                  </a:moveTo>
                  <a:lnTo>
                    <a:pt x="176872" y="176872"/>
                  </a:lnTo>
                  <a:lnTo>
                    <a:pt x="0" y="234543"/>
                  </a:lnTo>
                  <a:lnTo>
                    <a:pt x="262521" y="367957"/>
                  </a:lnTo>
                  <a:lnTo>
                    <a:pt x="439394" y="310286"/>
                  </a:lnTo>
                  <a:lnTo>
                    <a:pt x="381723" y="133413"/>
                  </a:lnTo>
                  <a:lnTo>
                    <a:pt x="119202" y="0"/>
                  </a:lnTo>
                  <a:close/>
                </a:path>
              </a:pathLst>
            </a:custGeom>
            <a:solidFill>
              <a:srgbClr val="25406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540052" y="5616982"/>
              <a:ext cx="440055" cy="368300"/>
            </a:xfrm>
            <a:custGeom>
              <a:avLst/>
              <a:gdLst/>
              <a:ahLst/>
              <a:cxnLst/>
              <a:rect l="l" t="t" r="r" b="b"/>
              <a:pathLst>
                <a:path w="440054" h="368300">
                  <a:moveTo>
                    <a:pt x="0" y="234564"/>
                  </a:moveTo>
                  <a:lnTo>
                    <a:pt x="262538" y="368077"/>
                  </a:lnTo>
                  <a:lnTo>
                    <a:pt x="439463" y="310438"/>
                  </a:lnTo>
                  <a:lnTo>
                    <a:pt x="381825" y="133513"/>
                  </a:lnTo>
                  <a:lnTo>
                    <a:pt x="119286" y="0"/>
                  </a:lnTo>
                  <a:lnTo>
                    <a:pt x="176925" y="176925"/>
                  </a:lnTo>
                  <a:lnTo>
                    <a:pt x="0" y="234564"/>
                  </a:lnTo>
                  <a:close/>
                </a:path>
              </a:pathLst>
            </a:custGeom>
            <a:ln w="32774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6118739" y="5836007"/>
            <a:ext cx="474980" cy="340995"/>
            <a:chOff x="6118739" y="5836007"/>
            <a:chExt cx="474980" cy="340995"/>
          </a:xfrm>
        </p:grpSpPr>
        <p:sp>
          <p:nvSpPr>
            <p:cNvPr id="51" name="object 51"/>
            <p:cNvSpPr/>
            <p:nvPr/>
          </p:nvSpPr>
          <p:spPr>
            <a:xfrm>
              <a:off x="6135128" y="5852483"/>
              <a:ext cx="441959" cy="307975"/>
            </a:xfrm>
            <a:custGeom>
              <a:avLst/>
              <a:gdLst/>
              <a:ahLst/>
              <a:cxnLst/>
              <a:rect l="l" t="t" r="r" b="b"/>
              <a:pathLst>
                <a:path w="441959" h="307975">
                  <a:moveTo>
                    <a:pt x="43141" y="0"/>
                  </a:moveTo>
                  <a:lnTo>
                    <a:pt x="151333" y="151333"/>
                  </a:lnTo>
                  <a:lnTo>
                    <a:pt x="0" y="259537"/>
                  </a:lnTo>
                  <a:lnTo>
                    <a:pt x="290487" y="307822"/>
                  </a:lnTo>
                  <a:lnTo>
                    <a:pt x="441833" y="199618"/>
                  </a:lnTo>
                  <a:lnTo>
                    <a:pt x="333629" y="48285"/>
                  </a:lnTo>
                  <a:lnTo>
                    <a:pt x="43141" y="0"/>
                  </a:lnTo>
                  <a:close/>
                </a:path>
              </a:pathLst>
            </a:custGeom>
            <a:solidFill>
              <a:srgbClr val="254061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135128" y="5852396"/>
              <a:ext cx="441959" cy="307975"/>
            </a:xfrm>
            <a:custGeom>
              <a:avLst/>
              <a:gdLst/>
              <a:ahLst/>
              <a:cxnLst/>
              <a:rect l="l" t="t" r="r" b="b"/>
              <a:pathLst>
                <a:path w="441959" h="307975">
                  <a:moveTo>
                    <a:pt x="0" y="259624"/>
                  </a:moveTo>
                  <a:lnTo>
                    <a:pt x="290587" y="307868"/>
                  </a:lnTo>
                  <a:lnTo>
                    <a:pt x="441951" y="199608"/>
                  </a:lnTo>
                  <a:lnTo>
                    <a:pt x="333690" y="48244"/>
                  </a:lnTo>
                  <a:lnTo>
                    <a:pt x="43103" y="0"/>
                  </a:lnTo>
                  <a:lnTo>
                    <a:pt x="151363" y="151364"/>
                  </a:lnTo>
                  <a:lnTo>
                    <a:pt x="0" y="259624"/>
                  </a:lnTo>
                  <a:close/>
                </a:path>
              </a:pathLst>
            </a:custGeom>
            <a:ln w="32777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/>
          <p:cNvGrpSpPr/>
          <p:nvPr/>
        </p:nvGrpSpPr>
        <p:grpSpPr>
          <a:xfrm>
            <a:off x="6719736" y="5924804"/>
            <a:ext cx="459105" cy="295910"/>
            <a:chOff x="6719736" y="5924804"/>
            <a:chExt cx="459105" cy="295910"/>
          </a:xfrm>
        </p:grpSpPr>
        <p:sp>
          <p:nvSpPr>
            <p:cNvPr id="54" name="object 54"/>
            <p:cNvSpPr/>
            <p:nvPr/>
          </p:nvSpPr>
          <p:spPr>
            <a:xfrm>
              <a:off x="6736111" y="5941039"/>
              <a:ext cx="426084" cy="263525"/>
            </a:xfrm>
            <a:custGeom>
              <a:avLst/>
              <a:gdLst/>
              <a:ahLst/>
              <a:cxnLst/>
              <a:rect l="l" t="t" r="r" b="b"/>
              <a:pathLst>
                <a:path w="426084" h="263525">
                  <a:moveTo>
                    <a:pt x="294474" y="0"/>
                  </a:moveTo>
                  <a:lnTo>
                    <a:pt x="0" y="0"/>
                  </a:lnTo>
                  <a:lnTo>
                    <a:pt x="131546" y="131559"/>
                  </a:lnTo>
                  <a:lnTo>
                    <a:pt x="0" y="263105"/>
                  </a:lnTo>
                  <a:lnTo>
                    <a:pt x="294474" y="263105"/>
                  </a:lnTo>
                  <a:lnTo>
                    <a:pt x="426021" y="131559"/>
                  </a:lnTo>
                  <a:lnTo>
                    <a:pt x="294474" y="0"/>
                  </a:lnTo>
                  <a:close/>
                </a:path>
              </a:pathLst>
            </a:custGeom>
            <a:solidFill>
              <a:srgbClr val="254061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736111" y="5941179"/>
              <a:ext cx="426084" cy="263525"/>
            </a:xfrm>
            <a:custGeom>
              <a:avLst/>
              <a:gdLst/>
              <a:ahLst/>
              <a:cxnLst/>
              <a:rect l="l" t="t" r="r" b="b"/>
              <a:pathLst>
                <a:path w="426084" h="263525">
                  <a:moveTo>
                    <a:pt x="0" y="262965"/>
                  </a:moveTo>
                  <a:lnTo>
                    <a:pt x="294327" y="262965"/>
                  </a:lnTo>
                  <a:lnTo>
                    <a:pt x="425809" y="131482"/>
                  </a:lnTo>
                  <a:lnTo>
                    <a:pt x="294327" y="0"/>
                  </a:lnTo>
                  <a:lnTo>
                    <a:pt x="0" y="0"/>
                  </a:lnTo>
                  <a:lnTo>
                    <a:pt x="131482" y="131482"/>
                  </a:lnTo>
                  <a:lnTo>
                    <a:pt x="0" y="262965"/>
                  </a:lnTo>
                  <a:close/>
                </a:path>
              </a:pathLst>
            </a:custGeom>
            <a:ln w="32751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/>
          <p:cNvGrpSpPr/>
          <p:nvPr/>
        </p:nvGrpSpPr>
        <p:grpSpPr>
          <a:xfrm>
            <a:off x="4516063" y="1740489"/>
            <a:ext cx="942975" cy="737870"/>
            <a:chOff x="4516063" y="1740489"/>
            <a:chExt cx="942975" cy="737870"/>
          </a:xfrm>
        </p:grpSpPr>
        <p:sp>
          <p:nvSpPr>
            <p:cNvPr id="57" name="object 57"/>
            <p:cNvSpPr/>
            <p:nvPr/>
          </p:nvSpPr>
          <p:spPr>
            <a:xfrm>
              <a:off x="4532448" y="2061766"/>
              <a:ext cx="426084" cy="400050"/>
            </a:xfrm>
            <a:custGeom>
              <a:avLst/>
              <a:gdLst/>
              <a:ahLst/>
              <a:cxnLst/>
              <a:rect l="l" t="t" r="r" b="b"/>
              <a:pathLst>
                <a:path w="426085" h="400050">
                  <a:moveTo>
                    <a:pt x="0" y="196223"/>
                  </a:moveTo>
                  <a:lnTo>
                    <a:pt x="240354" y="0"/>
                  </a:lnTo>
                  <a:lnTo>
                    <a:pt x="425465" y="18712"/>
                  </a:lnTo>
                  <a:lnTo>
                    <a:pt x="406754" y="203823"/>
                  </a:lnTo>
                  <a:lnTo>
                    <a:pt x="166400" y="400047"/>
                  </a:lnTo>
                  <a:lnTo>
                    <a:pt x="0" y="196223"/>
                  </a:lnTo>
                  <a:close/>
                </a:path>
              </a:pathLst>
            </a:custGeom>
            <a:ln w="32770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016094" y="1756746"/>
              <a:ext cx="426720" cy="383540"/>
            </a:xfrm>
            <a:custGeom>
              <a:avLst/>
              <a:gdLst/>
              <a:ahLst/>
              <a:cxnLst/>
              <a:rect l="l" t="t" r="r" b="b"/>
              <a:pathLst>
                <a:path w="426720" h="383539">
                  <a:moveTo>
                    <a:pt x="243878" y="0"/>
                  </a:moveTo>
                  <a:lnTo>
                    <a:pt x="0" y="165049"/>
                  </a:lnTo>
                  <a:lnTo>
                    <a:pt x="182676" y="200266"/>
                  </a:lnTo>
                  <a:lnTo>
                    <a:pt x="147459" y="382943"/>
                  </a:lnTo>
                  <a:lnTo>
                    <a:pt x="391337" y="217881"/>
                  </a:lnTo>
                  <a:lnTo>
                    <a:pt x="426554" y="35204"/>
                  </a:lnTo>
                  <a:lnTo>
                    <a:pt x="243878" y="0"/>
                  </a:lnTo>
                  <a:close/>
                </a:path>
              </a:pathLst>
            </a:custGeom>
            <a:solidFill>
              <a:srgbClr val="254061">
                <a:alpha val="1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016094" y="1756867"/>
              <a:ext cx="426720" cy="382905"/>
            </a:xfrm>
            <a:custGeom>
              <a:avLst/>
              <a:gdLst/>
              <a:ahLst/>
              <a:cxnLst/>
              <a:rect l="l" t="t" r="r" b="b"/>
              <a:pathLst>
                <a:path w="426720" h="382905">
                  <a:moveTo>
                    <a:pt x="0" y="164927"/>
                  </a:moveTo>
                  <a:lnTo>
                    <a:pt x="243838" y="0"/>
                  </a:lnTo>
                  <a:lnTo>
                    <a:pt x="426444" y="35251"/>
                  </a:lnTo>
                  <a:lnTo>
                    <a:pt x="391193" y="217857"/>
                  </a:lnTo>
                  <a:lnTo>
                    <a:pt x="147354" y="382785"/>
                  </a:lnTo>
                  <a:lnTo>
                    <a:pt x="182605" y="200179"/>
                  </a:lnTo>
                  <a:lnTo>
                    <a:pt x="0" y="164927"/>
                  </a:lnTo>
                  <a:close/>
                </a:path>
              </a:pathLst>
            </a:custGeom>
            <a:ln w="32756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/>
          <p:cNvGrpSpPr/>
          <p:nvPr/>
        </p:nvGrpSpPr>
        <p:grpSpPr>
          <a:xfrm>
            <a:off x="7283209" y="1274516"/>
            <a:ext cx="472440" cy="331470"/>
            <a:chOff x="7283209" y="1274516"/>
            <a:chExt cx="472440" cy="331470"/>
          </a:xfrm>
        </p:grpSpPr>
        <p:sp>
          <p:nvSpPr>
            <p:cNvPr id="61" name="object 61"/>
            <p:cNvSpPr/>
            <p:nvPr/>
          </p:nvSpPr>
          <p:spPr>
            <a:xfrm>
              <a:off x="7299593" y="1290900"/>
              <a:ext cx="439420" cy="298450"/>
            </a:xfrm>
            <a:custGeom>
              <a:avLst/>
              <a:gdLst/>
              <a:ahLst/>
              <a:cxnLst/>
              <a:rect l="l" t="t" r="r" b="b"/>
              <a:pathLst>
                <a:path w="439420" h="298450">
                  <a:moveTo>
                    <a:pt x="33413" y="0"/>
                  </a:moveTo>
                  <a:lnTo>
                    <a:pt x="147192" y="147193"/>
                  </a:lnTo>
                  <a:lnTo>
                    <a:pt x="0" y="260972"/>
                  </a:lnTo>
                  <a:lnTo>
                    <a:pt x="292087" y="298373"/>
                  </a:lnTo>
                  <a:lnTo>
                    <a:pt x="439280" y="184594"/>
                  </a:lnTo>
                  <a:lnTo>
                    <a:pt x="325500" y="37401"/>
                  </a:lnTo>
                  <a:lnTo>
                    <a:pt x="33413" y="0"/>
                  </a:lnTo>
                  <a:close/>
                </a:path>
              </a:pathLst>
            </a:custGeom>
            <a:solidFill>
              <a:srgbClr val="254061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299593" y="1290900"/>
              <a:ext cx="439420" cy="298450"/>
            </a:xfrm>
            <a:custGeom>
              <a:avLst/>
              <a:gdLst/>
              <a:ahLst/>
              <a:cxnLst/>
              <a:rect l="l" t="t" r="r" b="b"/>
              <a:pathLst>
                <a:path w="439420" h="298450">
                  <a:moveTo>
                    <a:pt x="33413" y="0"/>
                  </a:moveTo>
                  <a:lnTo>
                    <a:pt x="325496" y="37398"/>
                  </a:lnTo>
                  <a:lnTo>
                    <a:pt x="439270" y="184585"/>
                  </a:lnTo>
                  <a:lnTo>
                    <a:pt x="292083" y="298359"/>
                  </a:lnTo>
                  <a:lnTo>
                    <a:pt x="0" y="260960"/>
                  </a:lnTo>
                  <a:lnTo>
                    <a:pt x="147187" y="147187"/>
                  </a:lnTo>
                  <a:lnTo>
                    <a:pt x="33413" y="0"/>
                  </a:lnTo>
                  <a:close/>
                </a:path>
              </a:pathLst>
            </a:custGeom>
            <a:ln w="32766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/>
          <p:cNvGrpSpPr/>
          <p:nvPr/>
        </p:nvGrpSpPr>
        <p:grpSpPr>
          <a:xfrm>
            <a:off x="7816802" y="1396462"/>
            <a:ext cx="1436370" cy="1047115"/>
            <a:chOff x="7816802" y="1396462"/>
            <a:chExt cx="1436370" cy="1047115"/>
          </a:xfrm>
        </p:grpSpPr>
        <p:sp>
          <p:nvSpPr>
            <p:cNvPr id="64" name="object 64"/>
            <p:cNvSpPr/>
            <p:nvPr/>
          </p:nvSpPr>
          <p:spPr>
            <a:xfrm>
              <a:off x="7833135" y="1412849"/>
              <a:ext cx="442595" cy="361950"/>
            </a:xfrm>
            <a:custGeom>
              <a:avLst/>
              <a:gdLst/>
              <a:ahLst/>
              <a:cxnLst/>
              <a:rect l="l" t="t" r="r" b="b"/>
              <a:pathLst>
                <a:path w="442595" h="361950">
                  <a:moveTo>
                    <a:pt x="109651" y="0"/>
                  </a:moveTo>
                  <a:lnTo>
                    <a:pt x="174409" y="174409"/>
                  </a:lnTo>
                  <a:lnTo>
                    <a:pt x="0" y="239166"/>
                  </a:lnTo>
                  <a:lnTo>
                    <a:pt x="267690" y="361886"/>
                  </a:lnTo>
                  <a:lnTo>
                    <a:pt x="442099" y="297129"/>
                  </a:lnTo>
                  <a:lnTo>
                    <a:pt x="377342" y="122720"/>
                  </a:lnTo>
                  <a:lnTo>
                    <a:pt x="109651" y="0"/>
                  </a:lnTo>
                  <a:close/>
                </a:path>
              </a:pathLst>
            </a:custGeom>
            <a:solidFill>
              <a:srgbClr val="011E39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833189" y="1412849"/>
              <a:ext cx="442595" cy="361950"/>
            </a:xfrm>
            <a:custGeom>
              <a:avLst/>
              <a:gdLst/>
              <a:ahLst/>
              <a:cxnLst/>
              <a:rect l="l" t="t" r="r" b="b"/>
              <a:pathLst>
                <a:path w="442595" h="361950">
                  <a:moveTo>
                    <a:pt x="109596" y="0"/>
                  </a:moveTo>
                  <a:lnTo>
                    <a:pt x="377370" y="122667"/>
                  </a:lnTo>
                  <a:lnTo>
                    <a:pt x="442193" y="297086"/>
                  </a:lnTo>
                  <a:lnTo>
                    <a:pt x="267773" y="361909"/>
                  </a:lnTo>
                  <a:lnTo>
                    <a:pt x="0" y="239242"/>
                  </a:lnTo>
                  <a:lnTo>
                    <a:pt x="174419" y="174419"/>
                  </a:lnTo>
                  <a:lnTo>
                    <a:pt x="109596" y="0"/>
                  </a:lnTo>
                  <a:close/>
                </a:path>
              </a:pathLst>
            </a:custGeom>
            <a:ln w="32774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813616" y="2041547"/>
              <a:ext cx="423545" cy="385445"/>
            </a:xfrm>
            <a:custGeom>
              <a:avLst/>
              <a:gdLst/>
              <a:ahLst/>
              <a:cxnLst/>
              <a:rect l="l" t="t" r="r" b="b"/>
              <a:pathLst>
                <a:path w="423545" h="385444">
                  <a:moveTo>
                    <a:pt x="153161" y="0"/>
                  </a:moveTo>
                  <a:lnTo>
                    <a:pt x="183540" y="183540"/>
                  </a:lnTo>
                  <a:lnTo>
                    <a:pt x="0" y="213918"/>
                  </a:lnTo>
                  <a:lnTo>
                    <a:pt x="239445" y="385343"/>
                  </a:lnTo>
                  <a:lnTo>
                    <a:pt x="422986" y="354965"/>
                  </a:lnTo>
                  <a:lnTo>
                    <a:pt x="392595" y="171424"/>
                  </a:lnTo>
                  <a:lnTo>
                    <a:pt x="153161" y="0"/>
                  </a:lnTo>
                  <a:close/>
                </a:path>
              </a:pathLst>
            </a:custGeom>
            <a:solidFill>
              <a:srgbClr val="254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8813744" y="2041547"/>
              <a:ext cx="422909" cy="385445"/>
            </a:xfrm>
            <a:custGeom>
              <a:avLst/>
              <a:gdLst/>
              <a:ahLst/>
              <a:cxnLst/>
              <a:rect l="l" t="t" r="r" b="b"/>
              <a:pathLst>
                <a:path w="422909" h="385444">
                  <a:moveTo>
                    <a:pt x="153034" y="0"/>
                  </a:moveTo>
                  <a:lnTo>
                    <a:pt x="392385" y="171285"/>
                  </a:lnTo>
                  <a:lnTo>
                    <a:pt x="422792" y="354726"/>
                  </a:lnTo>
                  <a:lnTo>
                    <a:pt x="239351" y="385133"/>
                  </a:lnTo>
                  <a:lnTo>
                    <a:pt x="0" y="213847"/>
                  </a:lnTo>
                  <a:lnTo>
                    <a:pt x="183441" y="183441"/>
                  </a:lnTo>
                  <a:lnTo>
                    <a:pt x="153034" y="0"/>
                  </a:lnTo>
                  <a:close/>
                </a:path>
              </a:pathLst>
            </a:custGeom>
            <a:ln w="32751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8346446" y="1685902"/>
              <a:ext cx="428625" cy="381635"/>
            </a:xfrm>
            <a:custGeom>
              <a:avLst/>
              <a:gdLst/>
              <a:ahLst/>
              <a:cxnLst/>
              <a:rect l="l" t="t" r="r" b="b"/>
              <a:pathLst>
                <a:path w="428625" h="381635">
                  <a:moveTo>
                    <a:pt x="144424" y="0"/>
                  </a:moveTo>
                  <a:lnTo>
                    <a:pt x="182168" y="182168"/>
                  </a:lnTo>
                  <a:lnTo>
                    <a:pt x="0" y="219913"/>
                  </a:lnTo>
                  <a:lnTo>
                    <a:pt x="246125" y="381571"/>
                  </a:lnTo>
                  <a:lnTo>
                    <a:pt x="428307" y="343827"/>
                  </a:lnTo>
                  <a:lnTo>
                    <a:pt x="390563" y="161658"/>
                  </a:lnTo>
                  <a:lnTo>
                    <a:pt x="144424" y="0"/>
                  </a:lnTo>
                  <a:close/>
                </a:path>
              </a:pathLst>
            </a:custGeom>
            <a:solidFill>
              <a:srgbClr val="254061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8346523" y="1685902"/>
              <a:ext cx="428625" cy="381635"/>
            </a:xfrm>
            <a:custGeom>
              <a:avLst/>
              <a:gdLst/>
              <a:ahLst/>
              <a:cxnLst/>
              <a:rect l="l" t="t" r="r" b="b"/>
              <a:pathLst>
                <a:path w="428625" h="381635">
                  <a:moveTo>
                    <a:pt x="144347" y="0"/>
                  </a:moveTo>
                  <a:lnTo>
                    <a:pt x="390429" y="161561"/>
                  </a:lnTo>
                  <a:lnTo>
                    <a:pt x="428187" y="343666"/>
                  </a:lnTo>
                  <a:lnTo>
                    <a:pt x="246082" y="381424"/>
                  </a:lnTo>
                  <a:lnTo>
                    <a:pt x="0" y="219862"/>
                  </a:lnTo>
                  <a:lnTo>
                    <a:pt x="182104" y="182104"/>
                  </a:lnTo>
                  <a:lnTo>
                    <a:pt x="144347" y="0"/>
                  </a:lnTo>
                  <a:close/>
                </a:path>
              </a:pathLst>
            </a:custGeom>
            <a:ln w="32757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/>
          <p:cNvGrpSpPr/>
          <p:nvPr/>
        </p:nvGrpSpPr>
        <p:grpSpPr>
          <a:xfrm>
            <a:off x="5509677" y="1468563"/>
            <a:ext cx="472440" cy="401320"/>
            <a:chOff x="5509677" y="1468563"/>
            <a:chExt cx="472440" cy="401320"/>
          </a:xfrm>
        </p:grpSpPr>
        <p:sp>
          <p:nvSpPr>
            <p:cNvPr id="71" name="object 71"/>
            <p:cNvSpPr/>
            <p:nvPr/>
          </p:nvSpPr>
          <p:spPr>
            <a:xfrm>
              <a:off x="5526064" y="1485050"/>
              <a:ext cx="439420" cy="368300"/>
            </a:xfrm>
            <a:custGeom>
              <a:avLst/>
              <a:gdLst/>
              <a:ahLst/>
              <a:cxnLst/>
              <a:rect l="l" t="t" r="r" b="b"/>
              <a:pathLst>
                <a:path w="439420" h="368300">
                  <a:moveTo>
                    <a:pt x="262521" y="0"/>
                  </a:moveTo>
                  <a:lnTo>
                    <a:pt x="0" y="133413"/>
                  </a:lnTo>
                  <a:lnTo>
                    <a:pt x="176872" y="191084"/>
                  </a:lnTo>
                  <a:lnTo>
                    <a:pt x="119202" y="367957"/>
                  </a:lnTo>
                  <a:lnTo>
                    <a:pt x="381723" y="234543"/>
                  </a:lnTo>
                  <a:lnTo>
                    <a:pt x="439394" y="57670"/>
                  </a:lnTo>
                  <a:lnTo>
                    <a:pt x="262521" y="0"/>
                  </a:lnTo>
                  <a:close/>
                </a:path>
              </a:pathLst>
            </a:custGeom>
            <a:solidFill>
              <a:srgbClr val="25406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526064" y="1484950"/>
              <a:ext cx="440055" cy="368300"/>
            </a:xfrm>
            <a:custGeom>
              <a:avLst/>
              <a:gdLst/>
              <a:ahLst/>
              <a:cxnLst/>
              <a:rect l="l" t="t" r="r" b="b"/>
              <a:pathLst>
                <a:path w="440054" h="368300">
                  <a:moveTo>
                    <a:pt x="0" y="133513"/>
                  </a:moveTo>
                  <a:lnTo>
                    <a:pt x="262538" y="0"/>
                  </a:lnTo>
                  <a:lnTo>
                    <a:pt x="439463" y="57638"/>
                  </a:lnTo>
                  <a:lnTo>
                    <a:pt x="381825" y="234564"/>
                  </a:lnTo>
                  <a:lnTo>
                    <a:pt x="119286" y="368077"/>
                  </a:lnTo>
                  <a:lnTo>
                    <a:pt x="176925" y="191151"/>
                  </a:lnTo>
                  <a:lnTo>
                    <a:pt x="0" y="133513"/>
                  </a:lnTo>
                  <a:close/>
                </a:path>
              </a:pathLst>
            </a:custGeom>
            <a:ln w="32774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/>
          <p:cNvGrpSpPr/>
          <p:nvPr/>
        </p:nvGrpSpPr>
        <p:grpSpPr>
          <a:xfrm>
            <a:off x="6104752" y="1293357"/>
            <a:ext cx="474980" cy="340995"/>
            <a:chOff x="6104752" y="1293357"/>
            <a:chExt cx="474980" cy="340995"/>
          </a:xfrm>
        </p:grpSpPr>
        <p:sp>
          <p:nvSpPr>
            <p:cNvPr id="74" name="object 74"/>
            <p:cNvSpPr/>
            <p:nvPr/>
          </p:nvSpPr>
          <p:spPr>
            <a:xfrm>
              <a:off x="6121141" y="1309705"/>
              <a:ext cx="441959" cy="307975"/>
            </a:xfrm>
            <a:custGeom>
              <a:avLst/>
              <a:gdLst/>
              <a:ahLst/>
              <a:cxnLst/>
              <a:rect l="l" t="t" r="r" b="b"/>
              <a:pathLst>
                <a:path w="441959" h="307975">
                  <a:moveTo>
                    <a:pt x="290487" y="0"/>
                  </a:moveTo>
                  <a:lnTo>
                    <a:pt x="0" y="48285"/>
                  </a:lnTo>
                  <a:lnTo>
                    <a:pt x="151333" y="156489"/>
                  </a:lnTo>
                  <a:lnTo>
                    <a:pt x="43141" y="307822"/>
                  </a:lnTo>
                  <a:lnTo>
                    <a:pt x="333629" y="259537"/>
                  </a:lnTo>
                  <a:lnTo>
                    <a:pt x="441833" y="108204"/>
                  </a:lnTo>
                  <a:lnTo>
                    <a:pt x="290487" y="0"/>
                  </a:lnTo>
                  <a:close/>
                </a:path>
              </a:pathLst>
            </a:custGeom>
            <a:solidFill>
              <a:srgbClr val="254061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121141" y="1309746"/>
              <a:ext cx="441959" cy="307975"/>
            </a:xfrm>
            <a:custGeom>
              <a:avLst/>
              <a:gdLst/>
              <a:ahLst/>
              <a:cxnLst/>
              <a:rect l="l" t="t" r="r" b="b"/>
              <a:pathLst>
                <a:path w="441959" h="307975">
                  <a:moveTo>
                    <a:pt x="0" y="48244"/>
                  </a:moveTo>
                  <a:lnTo>
                    <a:pt x="290587" y="0"/>
                  </a:lnTo>
                  <a:lnTo>
                    <a:pt x="441951" y="108260"/>
                  </a:lnTo>
                  <a:lnTo>
                    <a:pt x="333690" y="259624"/>
                  </a:lnTo>
                  <a:lnTo>
                    <a:pt x="43103" y="307868"/>
                  </a:lnTo>
                  <a:lnTo>
                    <a:pt x="151363" y="156504"/>
                  </a:lnTo>
                  <a:lnTo>
                    <a:pt x="0" y="48244"/>
                  </a:lnTo>
                  <a:close/>
                </a:path>
              </a:pathLst>
            </a:custGeom>
            <a:ln w="32777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6" name="object 76"/>
          <p:cNvGrpSpPr/>
          <p:nvPr/>
        </p:nvGrpSpPr>
        <p:grpSpPr>
          <a:xfrm>
            <a:off x="6705748" y="1249489"/>
            <a:ext cx="459105" cy="295910"/>
            <a:chOff x="6705748" y="1249489"/>
            <a:chExt cx="459105" cy="295910"/>
          </a:xfrm>
        </p:grpSpPr>
        <p:sp>
          <p:nvSpPr>
            <p:cNvPr id="77" name="object 77"/>
            <p:cNvSpPr/>
            <p:nvPr/>
          </p:nvSpPr>
          <p:spPr>
            <a:xfrm>
              <a:off x="6722123" y="1265864"/>
              <a:ext cx="426084" cy="263525"/>
            </a:xfrm>
            <a:custGeom>
              <a:avLst/>
              <a:gdLst/>
              <a:ahLst/>
              <a:cxnLst/>
              <a:rect l="l" t="t" r="r" b="b"/>
              <a:pathLst>
                <a:path w="426084" h="263525">
                  <a:moveTo>
                    <a:pt x="294474" y="0"/>
                  </a:moveTo>
                  <a:lnTo>
                    <a:pt x="0" y="0"/>
                  </a:lnTo>
                  <a:lnTo>
                    <a:pt x="131546" y="131546"/>
                  </a:lnTo>
                  <a:lnTo>
                    <a:pt x="0" y="263093"/>
                  </a:lnTo>
                  <a:lnTo>
                    <a:pt x="294474" y="263093"/>
                  </a:lnTo>
                  <a:lnTo>
                    <a:pt x="426021" y="131546"/>
                  </a:lnTo>
                  <a:lnTo>
                    <a:pt x="294474" y="0"/>
                  </a:lnTo>
                  <a:close/>
                </a:path>
              </a:pathLst>
            </a:custGeom>
            <a:solidFill>
              <a:srgbClr val="254061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722123" y="1265864"/>
              <a:ext cx="426084" cy="263525"/>
            </a:xfrm>
            <a:custGeom>
              <a:avLst/>
              <a:gdLst/>
              <a:ahLst/>
              <a:cxnLst/>
              <a:rect l="l" t="t" r="r" b="b"/>
              <a:pathLst>
                <a:path w="426084" h="263525">
                  <a:moveTo>
                    <a:pt x="0" y="0"/>
                  </a:moveTo>
                  <a:lnTo>
                    <a:pt x="294327" y="0"/>
                  </a:lnTo>
                  <a:lnTo>
                    <a:pt x="425809" y="131482"/>
                  </a:lnTo>
                  <a:lnTo>
                    <a:pt x="294327" y="262965"/>
                  </a:lnTo>
                  <a:lnTo>
                    <a:pt x="0" y="262965"/>
                  </a:lnTo>
                  <a:lnTo>
                    <a:pt x="131482" y="131482"/>
                  </a:lnTo>
                  <a:lnTo>
                    <a:pt x="0" y="0"/>
                  </a:lnTo>
                  <a:close/>
                </a:path>
              </a:pathLst>
            </a:custGeom>
            <a:ln w="32751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3914" y="2239010"/>
            <a:ext cx="7479030" cy="3924935"/>
            <a:chOff x="4283914" y="2239010"/>
            <a:chExt cx="7479030" cy="392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8936" y="2409233"/>
              <a:ext cx="3568456" cy="37507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83913" y="4051617"/>
              <a:ext cx="4003040" cy="2112010"/>
            </a:xfrm>
            <a:custGeom>
              <a:avLst/>
              <a:gdLst/>
              <a:ahLst/>
              <a:cxnLst/>
              <a:rect l="l" t="t" r="r" b="b"/>
              <a:pathLst>
                <a:path w="4003040" h="2112010">
                  <a:moveTo>
                    <a:pt x="4002976" y="450088"/>
                  </a:moveTo>
                  <a:lnTo>
                    <a:pt x="2705849" y="450088"/>
                  </a:lnTo>
                  <a:lnTo>
                    <a:pt x="2705849" y="0"/>
                  </a:lnTo>
                  <a:lnTo>
                    <a:pt x="0" y="0"/>
                  </a:lnTo>
                  <a:lnTo>
                    <a:pt x="2705849" y="2111972"/>
                  </a:lnTo>
                  <a:lnTo>
                    <a:pt x="4002976" y="45008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5155" y="3267443"/>
              <a:ext cx="3937787" cy="19565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13923" y="2255520"/>
              <a:ext cx="3500754" cy="3731895"/>
            </a:xfrm>
            <a:custGeom>
              <a:avLst/>
              <a:gdLst/>
              <a:ahLst/>
              <a:cxnLst/>
              <a:rect l="l" t="t" r="r" b="b"/>
              <a:pathLst>
                <a:path w="3500754" h="3731895">
                  <a:moveTo>
                    <a:pt x="0" y="583406"/>
                  </a:moveTo>
                  <a:lnTo>
                    <a:pt x="1933" y="535558"/>
                  </a:lnTo>
                  <a:lnTo>
                    <a:pt x="7635" y="488775"/>
                  </a:lnTo>
                  <a:lnTo>
                    <a:pt x="16955" y="443207"/>
                  </a:lnTo>
                  <a:lnTo>
                    <a:pt x="29742" y="399005"/>
                  </a:lnTo>
                  <a:lnTo>
                    <a:pt x="45847" y="356318"/>
                  </a:lnTo>
                  <a:lnTo>
                    <a:pt x="65118" y="315297"/>
                  </a:lnTo>
                  <a:lnTo>
                    <a:pt x="87407" y="276092"/>
                  </a:lnTo>
                  <a:lnTo>
                    <a:pt x="112563" y="238854"/>
                  </a:lnTo>
                  <a:lnTo>
                    <a:pt x="140436" y="203731"/>
                  </a:lnTo>
                  <a:lnTo>
                    <a:pt x="170876" y="170875"/>
                  </a:lnTo>
                  <a:lnTo>
                    <a:pt x="203732" y="140436"/>
                  </a:lnTo>
                  <a:lnTo>
                    <a:pt x="238854" y="112563"/>
                  </a:lnTo>
                  <a:lnTo>
                    <a:pt x="276093" y="87407"/>
                  </a:lnTo>
                  <a:lnTo>
                    <a:pt x="315298" y="65118"/>
                  </a:lnTo>
                  <a:lnTo>
                    <a:pt x="356318" y="45846"/>
                  </a:lnTo>
                  <a:lnTo>
                    <a:pt x="399005" y="29742"/>
                  </a:lnTo>
                  <a:lnTo>
                    <a:pt x="443207" y="16955"/>
                  </a:lnTo>
                  <a:lnTo>
                    <a:pt x="488775" y="7635"/>
                  </a:lnTo>
                  <a:lnTo>
                    <a:pt x="535558" y="1933"/>
                  </a:lnTo>
                  <a:lnTo>
                    <a:pt x="583407" y="0"/>
                  </a:lnTo>
                  <a:lnTo>
                    <a:pt x="2916958" y="0"/>
                  </a:lnTo>
                  <a:lnTo>
                    <a:pt x="2964807" y="1933"/>
                  </a:lnTo>
                  <a:lnTo>
                    <a:pt x="3011590" y="7635"/>
                  </a:lnTo>
                  <a:lnTo>
                    <a:pt x="3057158" y="16955"/>
                  </a:lnTo>
                  <a:lnTo>
                    <a:pt x="3101360" y="29742"/>
                  </a:lnTo>
                  <a:lnTo>
                    <a:pt x="3144046" y="45846"/>
                  </a:lnTo>
                  <a:lnTo>
                    <a:pt x="3185067" y="65118"/>
                  </a:lnTo>
                  <a:lnTo>
                    <a:pt x="3224272" y="87407"/>
                  </a:lnTo>
                  <a:lnTo>
                    <a:pt x="3261511" y="112563"/>
                  </a:lnTo>
                  <a:lnTo>
                    <a:pt x="3296633" y="140436"/>
                  </a:lnTo>
                  <a:lnTo>
                    <a:pt x="3329489" y="170875"/>
                  </a:lnTo>
                  <a:lnTo>
                    <a:pt x="3359929" y="203731"/>
                  </a:lnTo>
                  <a:lnTo>
                    <a:pt x="3387802" y="238854"/>
                  </a:lnTo>
                  <a:lnTo>
                    <a:pt x="3412958" y="276092"/>
                  </a:lnTo>
                  <a:lnTo>
                    <a:pt x="3435247" y="315297"/>
                  </a:lnTo>
                  <a:lnTo>
                    <a:pt x="3454518" y="356318"/>
                  </a:lnTo>
                  <a:lnTo>
                    <a:pt x="3470623" y="399005"/>
                  </a:lnTo>
                  <a:lnTo>
                    <a:pt x="3483410" y="443207"/>
                  </a:lnTo>
                  <a:lnTo>
                    <a:pt x="3492730" y="488775"/>
                  </a:lnTo>
                  <a:lnTo>
                    <a:pt x="3498432" y="535558"/>
                  </a:lnTo>
                  <a:lnTo>
                    <a:pt x="3500366" y="583406"/>
                  </a:lnTo>
                  <a:lnTo>
                    <a:pt x="3500366" y="3148489"/>
                  </a:lnTo>
                  <a:lnTo>
                    <a:pt x="3498432" y="3196337"/>
                  </a:lnTo>
                  <a:lnTo>
                    <a:pt x="3492730" y="3243121"/>
                  </a:lnTo>
                  <a:lnTo>
                    <a:pt x="3483410" y="3288688"/>
                  </a:lnTo>
                  <a:lnTo>
                    <a:pt x="3470623" y="3332891"/>
                  </a:lnTo>
                  <a:lnTo>
                    <a:pt x="3454518" y="3375577"/>
                  </a:lnTo>
                  <a:lnTo>
                    <a:pt x="3435247" y="3416598"/>
                  </a:lnTo>
                  <a:lnTo>
                    <a:pt x="3412958" y="3455803"/>
                  </a:lnTo>
                  <a:lnTo>
                    <a:pt x="3387802" y="3493041"/>
                  </a:lnTo>
                  <a:lnTo>
                    <a:pt x="3359929" y="3528164"/>
                  </a:lnTo>
                  <a:lnTo>
                    <a:pt x="3329489" y="3561020"/>
                  </a:lnTo>
                  <a:lnTo>
                    <a:pt x="3296633" y="3591459"/>
                  </a:lnTo>
                  <a:lnTo>
                    <a:pt x="3261511" y="3619332"/>
                  </a:lnTo>
                  <a:lnTo>
                    <a:pt x="3224272" y="3644488"/>
                  </a:lnTo>
                  <a:lnTo>
                    <a:pt x="3185067" y="3666777"/>
                  </a:lnTo>
                  <a:lnTo>
                    <a:pt x="3144046" y="3686048"/>
                  </a:lnTo>
                  <a:lnTo>
                    <a:pt x="3101360" y="3702153"/>
                  </a:lnTo>
                  <a:lnTo>
                    <a:pt x="3057158" y="3714940"/>
                  </a:lnTo>
                  <a:lnTo>
                    <a:pt x="3011590" y="3724259"/>
                  </a:lnTo>
                  <a:lnTo>
                    <a:pt x="2964807" y="3729961"/>
                  </a:lnTo>
                  <a:lnTo>
                    <a:pt x="2916958" y="3731895"/>
                  </a:lnTo>
                  <a:lnTo>
                    <a:pt x="583407" y="3731895"/>
                  </a:lnTo>
                  <a:lnTo>
                    <a:pt x="535558" y="3729961"/>
                  </a:lnTo>
                  <a:lnTo>
                    <a:pt x="488775" y="3724259"/>
                  </a:lnTo>
                  <a:lnTo>
                    <a:pt x="443207" y="3714940"/>
                  </a:lnTo>
                  <a:lnTo>
                    <a:pt x="399005" y="3702153"/>
                  </a:lnTo>
                  <a:lnTo>
                    <a:pt x="356318" y="3686048"/>
                  </a:lnTo>
                  <a:lnTo>
                    <a:pt x="315298" y="3666777"/>
                  </a:lnTo>
                  <a:lnTo>
                    <a:pt x="276093" y="3644488"/>
                  </a:lnTo>
                  <a:lnTo>
                    <a:pt x="238854" y="3619332"/>
                  </a:lnTo>
                  <a:lnTo>
                    <a:pt x="203732" y="3591459"/>
                  </a:lnTo>
                  <a:lnTo>
                    <a:pt x="170876" y="3561020"/>
                  </a:lnTo>
                  <a:lnTo>
                    <a:pt x="140436" y="3528164"/>
                  </a:lnTo>
                  <a:lnTo>
                    <a:pt x="112563" y="3493041"/>
                  </a:lnTo>
                  <a:lnTo>
                    <a:pt x="87407" y="3455803"/>
                  </a:lnTo>
                  <a:lnTo>
                    <a:pt x="65118" y="3416598"/>
                  </a:lnTo>
                  <a:lnTo>
                    <a:pt x="45847" y="3375577"/>
                  </a:lnTo>
                  <a:lnTo>
                    <a:pt x="29742" y="3332891"/>
                  </a:lnTo>
                  <a:lnTo>
                    <a:pt x="16955" y="3288688"/>
                  </a:lnTo>
                  <a:lnTo>
                    <a:pt x="7635" y="3243121"/>
                  </a:lnTo>
                  <a:lnTo>
                    <a:pt x="1933" y="3196337"/>
                  </a:lnTo>
                  <a:lnTo>
                    <a:pt x="0" y="3148489"/>
                  </a:lnTo>
                  <a:lnTo>
                    <a:pt x="0" y="583406"/>
                  </a:lnTo>
                  <a:close/>
                </a:path>
              </a:pathLst>
            </a:custGeom>
            <a:ln w="32751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40283" y="614400"/>
            <a:ext cx="11309350" cy="1189355"/>
          </a:xfrm>
          <a:prstGeom prst="rect"/>
          <a:solidFill>
            <a:srgbClr val="033C71"/>
          </a:solidFill>
        </p:spPr>
        <p:txBody>
          <a:bodyPr wrap="square" lIns="0" tIns="2057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20"/>
              </a:spcBef>
            </a:pPr>
          </a:p>
          <a:p>
            <a:pPr marL="231775">
              <a:lnSpc>
                <a:spcPct val="100000"/>
              </a:lnSpc>
            </a:pPr>
            <a:r>
              <a:rPr dirty="0" spc="-350">
                <a:solidFill>
                  <a:srgbClr val="FFFFFF"/>
                </a:solidFill>
              </a:rPr>
              <a:t>TYPES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spc="-125">
                <a:solidFill>
                  <a:srgbClr val="FFFFFF"/>
                </a:solidFill>
              </a:rPr>
              <a:t>OF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75">
                <a:solidFill>
                  <a:srgbClr val="FFFFFF"/>
                </a:solidFill>
              </a:rPr>
              <a:t>BIOLOGICAL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 spc="-340">
                <a:solidFill>
                  <a:srgbClr val="FFFFFF"/>
                </a:solidFill>
              </a:rPr>
              <a:t>RESPONSE</a:t>
            </a:r>
          </a:p>
        </p:txBody>
      </p:sp>
      <p:sp>
        <p:nvSpPr>
          <p:cNvPr id="8" name="object 8"/>
          <p:cNvSpPr/>
          <p:nvPr/>
        </p:nvSpPr>
        <p:spPr>
          <a:xfrm>
            <a:off x="612404" y="2255519"/>
            <a:ext cx="3500754" cy="3731895"/>
          </a:xfrm>
          <a:custGeom>
            <a:avLst/>
            <a:gdLst/>
            <a:ahLst/>
            <a:cxnLst/>
            <a:rect l="l" t="t" r="r" b="b"/>
            <a:pathLst>
              <a:path w="3500754" h="3731895">
                <a:moveTo>
                  <a:pt x="0" y="583406"/>
                </a:moveTo>
                <a:lnTo>
                  <a:pt x="1933" y="535558"/>
                </a:lnTo>
                <a:lnTo>
                  <a:pt x="7635" y="488775"/>
                </a:lnTo>
                <a:lnTo>
                  <a:pt x="16955" y="443207"/>
                </a:lnTo>
                <a:lnTo>
                  <a:pt x="29742" y="399005"/>
                </a:lnTo>
                <a:lnTo>
                  <a:pt x="45847" y="356318"/>
                </a:lnTo>
                <a:lnTo>
                  <a:pt x="65118" y="315297"/>
                </a:lnTo>
                <a:lnTo>
                  <a:pt x="87407" y="276092"/>
                </a:lnTo>
                <a:lnTo>
                  <a:pt x="112563" y="238854"/>
                </a:lnTo>
                <a:lnTo>
                  <a:pt x="140436" y="203731"/>
                </a:lnTo>
                <a:lnTo>
                  <a:pt x="170876" y="170875"/>
                </a:lnTo>
                <a:lnTo>
                  <a:pt x="203732" y="140436"/>
                </a:lnTo>
                <a:lnTo>
                  <a:pt x="238854" y="112563"/>
                </a:lnTo>
                <a:lnTo>
                  <a:pt x="276093" y="87407"/>
                </a:lnTo>
                <a:lnTo>
                  <a:pt x="315298" y="65118"/>
                </a:lnTo>
                <a:lnTo>
                  <a:pt x="356318" y="45846"/>
                </a:lnTo>
                <a:lnTo>
                  <a:pt x="399005" y="29742"/>
                </a:lnTo>
                <a:lnTo>
                  <a:pt x="443207" y="16955"/>
                </a:lnTo>
                <a:lnTo>
                  <a:pt x="488775" y="7635"/>
                </a:lnTo>
                <a:lnTo>
                  <a:pt x="535558" y="1933"/>
                </a:lnTo>
                <a:lnTo>
                  <a:pt x="583407" y="0"/>
                </a:lnTo>
                <a:lnTo>
                  <a:pt x="2916958" y="0"/>
                </a:lnTo>
                <a:lnTo>
                  <a:pt x="2964807" y="1933"/>
                </a:lnTo>
                <a:lnTo>
                  <a:pt x="3011590" y="7635"/>
                </a:lnTo>
                <a:lnTo>
                  <a:pt x="3057158" y="16955"/>
                </a:lnTo>
                <a:lnTo>
                  <a:pt x="3101360" y="29742"/>
                </a:lnTo>
                <a:lnTo>
                  <a:pt x="3144046" y="45846"/>
                </a:lnTo>
                <a:lnTo>
                  <a:pt x="3185067" y="65118"/>
                </a:lnTo>
                <a:lnTo>
                  <a:pt x="3224272" y="87407"/>
                </a:lnTo>
                <a:lnTo>
                  <a:pt x="3261511" y="112563"/>
                </a:lnTo>
                <a:lnTo>
                  <a:pt x="3296633" y="140436"/>
                </a:lnTo>
                <a:lnTo>
                  <a:pt x="3329489" y="170875"/>
                </a:lnTo>
                <a:lnTo>
                  <a:pt x="3359929" y="203731"/>
                </a:lnTo>
                <a:lnTo>
                  <a:pt x="3387802" y="238854"/>
                </a:lnTo>
                <a:lnTo>
                  <a:pt x="3412958" y="276092"/>
                </a:lnTo>
                <a:lnTo>
                  <a:pt x="3435247" y="315297"/>
                </a:lnTo>
                <a:lnTo>
                  <a:pt x="3454518" y="356318"/>
                </a:lnTo>
                <a:lnTo>
                  <a:pt x="3470623" y="399005"/>
                </a:lnTo>
                <a:lnTo>
                  <a:pt x="3483410" y="443207"/>
                </a:lnTo>
                <a:lnTo>
                  <a:pt x="3492730" y="488775"/>
                </a:lnTo>
                <a:lnTo>
                  <a:pt x="3498432" y="535558"/>
                </a:lnTo>
                <a:lnTo>
                  <a:pt x="3500366" y="583406"/>
                </a:lnTo>
                <a:lnTo>
                  <a:pt x="3500366" y="3148489"/>
                </a:lnTo>
                <a:lnTo>
                  <a:pt x="3498432" y="3196337"/>
                </a:lnTo>
                <a:lnTo>
                  <a:pt x="3492730" y="3243121"/>
                </a:lnTo>
                <a:lnTo>
                  <a:pt x="3483410" y="3288688"/>
                </a:lnTo>
                <a:lnTo>
                  <a:pt x="3470623" y="3332891"/>
                </a:lnTo>
                <a:lnTo>
                  <a:pt x="3454518" y="3375577"/>
                </a:lnTo>
                <a:lnTo>
                  <a:pt x="3435247" y="3416598"/>
                </a:lnTo>
                <a:lnTo>
                  <a:pt x="3412958" y="3455803"/>
                </a:lnTo>
                <a:lnTo>
                  <a:pt x="3387802" y="3493041"/>
                </a:lnTo>
                <a:lnTo>
                  <a:pt x="3359929" y="3528164"/>
                </a:lnTo>
                <a:lnTo>
                  <a:pt x="3329489" y="3561020"/>
                </a:lnTo>
                <a:lnTo>
                  <a:pt x="3296633" y="3591459"/>
                </a:lnTo>
                <a:lnTo>
                  <a:pt x="3261511" y="3619332"/>
                </a:lnTo>
                <a:lnTo>
                  <a:pt x="3224272" y="3644488"/>
                </a:lnTo>
                <a:lnTo>
                  <a:pt x="3185067" y="3666777"/>
                </a:lnTo>
                <a:lnTo>
                  <a:pt x="3144046" y="3686048"/>
                </a:lnTo>
                <a:lnTo>
                  <a:pt x="3101360" y="3702153"/>
                </a:lnTo>
                <a:lnTo>
                  <a:pt x="3057158" y="3714940"/>
                </a:lnTo>
                <a:lnTo>
                  <a:pt x="3011590" y="3724259"/>
                </a:lnTo>
                <a:lnTo>
                  <a:pt x="2964807" y="3729961"/>
                </a:lnTo>
                <a:lnTo>
                  <a:pt x="2916958" y="3731895"/>
                </a:lnTo>
                <a:lnTo>
                  <a:pt x="583407" y="3731895"/>
                </a:lnTo>
                <a:lnTo>
                  <a:pt x="535558" y="3729961"/>
                </a:lnTo>
                <a:lnTo>
                  <a:pt x="488775" y="3724259"/>
                </a:lnTo>
                <a:lnTo>
                  <a:pt x="443207" y="3714940"/>
                </a:lnTo>
                <a:lnTo>
                  <a:pt x="399005" y="3702153"/>
                </a:lnTo>
                <a:lnTo>
                  <a:pt x="356318" y="3686048"/>
                </a:lnTo>
                <a:lnTo>
                  <a:pt x="315298" y="3666777"/>
                </a:lnTo>
                <a:lnTo>
                  <a:pt x="276093" y="3644488"/>
                </a:lnTo>
                <a:lnTo>
                  <a:pt x="238854" y="3619332"/>
                </a:lnTo>
                <a:lnTo>
                  <a:pt x="203732" y="3591459"/>
                </a:lnTo>
                <a:lnTo>
                  <a:pt x="170876" y="3561020"/>
                </a:lnTo>
                <a:lnTo>
                  <a:pt x="140436" y="3528164"/>
                </a:lnTo>
                <a:lnTo>
                  <a:pt x="112563" y="3493041"/>
                </a:lnTo>
                <a:lnTo>
                  <a:pt x="87407" y="3455803"/>
                </a:lnTo>
                <a:lnTo>
                  <a:pt x="65118" y="3416598"/>
                </a:lnTo>
                <a:lnTo>
                  <a:pt x="45847" y="3375577"/>
                </a:lnTo>
                <a:lnTo>
                  <a:pt x="29742" y="3332891"/>
                </a:lnTo>
                <a:lnTo>
                  <a:pt x="16955" y="3288688"/>
                </a:lnTo>
                <a:lnTo>
                  <a:pt x="7635" y="3243121"/>
                </a:lnTo>
                <a:lnTo>
                  <a:pt x="1933" y="3196337"/>
                </a:lnTo>
                <a:lnTo>
                  <a:pt x="0" y="3148489"/>
                </a:lnTo>
                <a:lnTo>
                  <a:pt x="0" y="583406"/>
                </a:lnTo>
                <a:close/>
              </a:path>
            </a:pathLst>
          </a:custGeom>
          <a:ln w="32751">
            <a:solidFill>
              <a:srgbClr val="009D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65794" y="2495803"/>
            <a:ext cx="259397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81915">
              <a:lnSpc>
                <a:spcPct val="100800"/>
              </a:lnSpc>
              <a:spcBef>
                <a:spcPts val="75"/>
              </a:spcBef>
            </a:pPr>
            <a:r>
              <a:rPr dirty="0" sz="2400" b="1">
                <a:latin typeface="Arial"/>
                <a:cs typeface="Arial"/>
              </a:rPr>
              <a:t>Neuro-</a:t>
            </a:r>
            <a:r>
              <a:rPr dirty="0" sz="2400" spc="-10" b="1">
                <a:latin typeface="Arial"/>
                <a:cs typeface="Arial"/>
              </a:rPr>
              <a:t>hormonal </a:t>
            </a:r>
            <a:r>
              <a:rPr dirty="0" sz="2400" spc="-35" b="1">
                <a:latin typeface="Arial"/>
                <a:cs typeface="Arial"/>
              </a:rPr>
              <a:t>and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Inflammatory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9115" y="5327396"/>
            <a:ext cx="18688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Arial"/>
                <a:cs typeface="Arial"/>
              </a:rPr>
              <a:t>Allostatic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1486" y="2495803"/>
            <a:ext cx="11468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Genetic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3675" y="4605020"/>
            <a:ext cx="1513205" cy="11137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35"/>
              </a:spcBef>
            </a:pPr>
            <a:r>
              <a:rPr dirty="0" sz="2400" spc="-25">
                <a:latin typeface="Arial"/>
                <a:cs typeface="Arial"/>
              </a:rPr>
              <a:t>GxE </a:t>
            </a:r>
            <a:r>
              <a:rPr dirty="0" sz="2400" spc="-50">
                <a:latin typeface="Arial"/>
                <a:cs typeface="Arial"/>
              </a:rPr>
              <a:t>Epigenetic </a:t>
            </a:r>
            <a:r>
              <a:rPr dirty="0" sz="2400" spc="-75">
                <a:latin typeface="Arial"/>
                <a:cs typeface="Arial"/>
              </a:rPr>
              <a:t>Microbiome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7895" y="3344931"/>
            <a:ext cx="1960662" cy="198602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8032063" y="3177146"/>
            <a:ext cx="3542665" cy="400685"/>
          </a:xfrm>
          <a:custGeom>
            <a:avLst/>
            <a:gdLst/>
            <a:ahLst/>
            <a:cxnLst/>
            <a:rect l="l" t="t" r="r" b="b"/>
            <a:pathLst>
              <a:path w="3542665" h="400685">
                <a:moveTo>
                  <a:pt x="3542436" y="0"/>
                </a:moveTo>
                <a:lnTo>
                  <a:pt x="0" y="0"/>
                </a:lnTo>
                <a:lnTo>
                  <a:pt x="0" y="400113"/>
                </a:lnTo>
                <a:lnTo>
                  <a:pt x="3542436" y="400113"/>
                </a:lnTo>
                <a:lnTo>
                  <a:pt x="3542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110806" y="3198876"/>
            <a:ext cx="33464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85">
                <a:latin typeface="Arial"/>
                <a:cs typeface="Arial"/>
              </a:rPr>
              <a:t>Poverty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Shrinks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Brain</a:t>
            </a:r>
            <a:r>
              <a:rPr dirty="0" sz="2000" spc="-10">
                <a:latin typeface="Arial"/>
                <a:cs typeface="Arial"/>
              </a:rPr>
              <a:t> Networks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46719" y="2255519"/>
            <a:ext cx="3500754" cy="3731895"/>
          </a:xfrm>
          <a:custGeom>
            <a:avLst/>
            <a:gdLst/>
            <a:ahLst/>
            <a:cxnLst/>
            <a:rect l="l" t="t" r="r" b="b"/>
            <a:pathLst>
              <a:path w="3500754" h="3731895">
                <a:moveTo>
                  <a:pt x="0" y="583406"/>
                </a:moveTo>
                <a:lnTo>
                  <a:pt x="1933" y="535558"/>
                </a:lnTo>
                <a:lnTo>
                  <a:pt x="7635" y="488775"/>
                </a:lnTo>
                <a:lnTo>
                  <a:pt x="16955" y="443207"/>
                </a:lnTo>
                <a:lnTo>
                  <a:pt x="29742" y="399005"/>
                </a:lnTo>
                <a:lnTo>
                  <a:pt x="45847" y="356318"/>
                </a:lnTo>
                <a:lnTo>
                  <a:pt x="65118" y="315297"/>
                </a:lnTo>
                <a:lnTo>
                  <a:pt x="87407" y="276092"/>
                </a:lnTo>
                <a:lnTo>
                  <a:pt x="112563" y="238854"/>
                </a:lnTo>
                <a:lnTo>
                  <a:pt x="140436" y="203731"/>
                </a:lnTo>
                <a:lnTo>
                  <a:pt x="170876" y="170875"/>
                </a:lnTo>
                <a:lnTo>
                  <a:pt x="203732" y="140436"/>
                </a:lnTo>
                <a:lnTo>
                  <a:pt x="238854" y="112563"/>
                </a:lnTo>
                <a:lnTo>
                  <a:pt x="276093" y="87407"/>
                </a:lnTo>
                <a:lnTo>
                  <a:pt x="315298" y="65118"/>
                </a:lnTo>
                <a:lnTo>
                  <a:pt x="356318" y="45846"/>
                </a:lnTo>
                <a:lnTo>
                  <a:pt x="399005" y="29742"/>
                </a:lnTo>
                <a:lnTo>
                  <a:pt x="443207" y="16955"/>
                </a:lnTo>
                <a:lnTo>
                  <a:pt x="488775" y="7635"/>
                </a:lnTo>
                <a:lnTo>
                  <a:pt x="535558" y="1933"/>
                </a:lnTo>
                <a:lnTo>
                  <a:pt x="583407" y="0"/>
                </a:lnTo>
                <a:lnTo>
                  <a:pt x="2916958" y="0"/>
                </a:lnTo>
                <a:lnTo>
                  <a:pt x="2964807" y="1933"/>
                </a:lnTo>
                <a:lnTo>
                  <a:pt x="3011590" y="7635"/>
                </a:lnTo>
                <a:lnTo>
                  <a:pt x="3057158" y="16955"/>
                </a:lnTo>
                <a:lnTo>
                  <a:pt x="3101360" y="29742"/>
                </a:lnTo>
                <a:lnTo>
                  <a:pt x="3144047" y="45846"/>
                </a:lnTo>
                <a:lnTo>
                  <a:pt x="3185068" y="65118"/>
                </a:lnTo>
                <a:lnTo>
                  <a:pt x="3224273" y="87407"/>
                </a:lnTo>
                <a:lnTo>
                  <a:pt x="3261511" y="112563"/>
                </a:lnTo>
                <a:lnTo>
                  <a:pt x="3296634" y="140436"/>
                </a:lnTo>
                <a:lnTo>
                  <a:pt x="3329490" y="170875"/>
                </a:lnTo>
                <a:lnTo>
                  <a:pt x="3359929" y="203731"/>
                </a:lnTo>
                <a:lnTo>
                  <a:pt x="3387802" y="238854"/>
                </a:lnTo>
                <a:lnTo>
                  <a:pt x="3412958" y="276092"/>
                </a:lnTo>
                <a:lnTo>
                  <a:pt x="3435247" y="315297"/>
                </a:lnTo>
                <a:lnTo>
                  <a:pt x="3454519" y="356318"/>
                </a:lnTo>
                <a:lnTo>
                  <a:pt x="3470623" y="399005"/>
                </a:lnTo>
                <a:lnTo>
                  <a:pt x="3483410" y="443207"/>
                </a:lnTo>
                <a:lnTo>
                  <a:pt x="3492730" y="488775"/>
                </a:lnTo>
                <a:lnTo>
                  <a:pt x="3498432" y="535558"/>
                </a:lnTo>
                <a:lnTo>
                  <a:pt x="3500366" y="583406"/>
                </a:lnTo>
                <a:lnTo>
                  <a:pt x="3500366" y="3148489"/>
                </a:lnTo>
                <a:lnTo>
                  <a:pt x="3498432" y="3196337"/>
                </a:lnTo>
                <a:lnTo>
                  <a:pt x="3492730" y="3243121"/>
                </a:lnTo>
                <a:lnTo>
                  <a:pt x="3483410" y="3288688"/>
                </a:lnTo>
                <a:lnTo>
                  <a:pt x="3470623" y="3332891"/>
                </a:lnTo>
                <a:lnTo>
                  <a:pt x="3454519" y="3375577"/>
                </a:lnTo>
                <a:lnTo>
                  <a:pt x="3435247" y="3416598"/>
                </a:lnTo>
                <a:lnTo>
                  <a:pt x="3412958" y="3455803"/>
                </a:lnTo>
                <a:lnTo>
                  <a:pt x="3387802" y="3493041"/>
                </a:lnTo>
                <a:lnTo>
                  <a:pt x="3359929" y="3528164"/>
                </a:lnTo>
                <a:lnTo>
                  <a:pt x="3329490" y="3561020"/>
                </a:lnTo>
                <a:lnTo>
                  <a:pt x="3296634" y="3591459"/>
                </a:lnTo>
                <a:lnTo>
                  <a:pt x="3261511" y="3619332"/>
                </a:lnTo>
                <a:lnTo>
                  <a:pt x="3224273" y="3644488"/>
                </a:lnTo>
                <a:lnTo>
                  <a:pt x="3185068" y="3666777"/>
                </a:lnTo>
                <a:lnTo>
                  <a:pt x="3144047" y="3686048"/>
                </a:lnTo>
                <a:lnTo>
                  <a:pt x="3101360" y="3702153"/>
                </a:lnTo>
                <a:lnTo>
                  <a:pt x="3057158" y="3714940"/>
                </a:lnTo>
                <a:lnTo>
                  <a:pt x="3011590" y="3724259"/>
                </a:lnTo>
                <a:lnTo>
                  <a:pt x="2964807" y="3729961"/>
                </a:lnTo>
                <a:lnTo>
                  <a:pt x="2916958" y="3731895"/>
                </a:lnTo>
                <a:lnTo>
                  <a:pt x="583407" y="3731895"/>
                </a:lnTo>
                <a:lnTo>
                  <a:pt x="535558" y="3729961"/>
                </a:lnTo>
                <a:lnTo>
                  <a:pt x="488775" y="3724259"/>
                </a:lnTo>
                <a:lnTo>
                  <a:pt x="443207" y="3714940"/>
                </a:lnTo>
                <a:lnTo>
                  <a:pt x="399005" y="3702153"/>
                </a:lnTo>
                <a:lnTo>
                  <a:pt x="356318" y="3686048"/>
                </a:lnTo>
                <a:lnTo>
                  <a:pt x="315298" y="3666777"/>
                </a:lnTo>
                <a:lnTo>
                  <a:pt x="276093" y="3644488"/>
                </a:lnTo>
                <a:lnTo>
                  <a:pt x="238854" y="3619332"/>
                </a:lnTo>
                <a:lnTo>
                  <a:pt x="203732" y="3591459"/>
                </a:lnTo>
                <a:lnTo>
                  <a:pt x="170876" y="3561020"/>
                </a:lnTo>
                <a:lnTo>
                  <a:pt x="140436" y="3528164"/>
                </a:lnTo>
                <a:lnTo>
                  <a:pt x="112563" y="3493041"/>
                </a:lnTo>
                <a:lnTo>
                  <a:pt x="87407" y="3455803"/>
                </a:lnTo>
                <a:lnTo>
                  <a:pt x="65118" y="3416598"/>
                </a:lnTo>
                <a:lnTo>
                  <a:pt x="45847" y="3375577"/>
                </a:lnTo>
                <a:lnTo>
                  <a:pt x="29742" y="3332891"/>
                </a:lnTo>
                <a:lnTo>
                  <a:pt x="16955" y="3288688"/>
                </a:lnTo>
                <a:lnTo>
                  <a:pt x="7635" y="3243121"/>
                </a:lnTo>
                <a:lnTo>
                  <a:pt x="1933" y="3196337"/>
                </a:lnTo>
                <a:lnTo>
                  <a:pt x="0" y="3148489"/>
                </a:lnTo>
                <a:lnTo>
                  <a:pt x="0" y="583406"/>
                </a:lnTo>
                <a:close/>
              </a:path>
            </a:pathLst>
          </a:custGeom>
          <a:ln w="32751">
            <a:solidFill>
              <a:srgbClr val="009D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691912" y="2450084"/>
            <a:ext cx="22117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Neuroplasticity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pc="-170"/>
              <a:t>ALLOSTATIC</a:t>
            </a:r>
            <a:r>
              <a:rPr dirty="0" spc="5"/>
              <a:t> </a:t>
            </a:r>
            <a:r>
              <a:rPr dirty="0" spc="-20"/>
              <a:t>LOAD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098" y="856924"/>
            <a:ext cx="4548815" cy="53756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6560819"/>
            <a:ext cx="31699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latin typeface="Arial"/>
                <a:cs typeface="Arial"/>
              </a:rPr>
              <a:t>Adapted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from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Matteri,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Carroll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Dyer,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2000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dirty="0" spc="-120"/>
              <a:t>Primary</a:t>
            </a:r>
            <a:r>
              <a:rPr dirty="0" spc="-65"/>
              <a:t> </a:t>
            </a:r>
            <a:r>
              <a:rPr dirty="0" spc="-10"/>
              <a:t>Outcome</a:t>
            </a:r>
          </a:p>
          <a:p>
            <a:pPr marL="12700">
              <a:lnSpc>
                <a:spcPts val="3829"/>
              </a:lnSpc>
            </a:pPr>
            <a:r>
              <a:rPr dirty="0" u="none" spc="-80"/>
              <a:t>“Fight</a:t>
            </a:r>
            <a:r>
              <a:rPr dirty="0" u="none" spc="-65"/>
              <a:t> </a:t>
            </a:r>
            <a:r>
              <a:rPr dirty="0" u="none" spc="85"/>
              <a:t>or</a:t>
            </a:r>
            <a:r>
              <a:rPr dirty="0" u="none" spc="-70"/>
              <a:t> </a:t>
            </a:r>
            <a:r>
              <a:rPr dirty="0" u="none" spc="-145"/>
              <a:t>Flight</a:t>
            </a:r>
            <a:r>
              <a:rPr dirty="0" u="none" spc="-60"/>
              <a:t> </a:t>
            </a:r>
            <a:r>
              <a:rPr dirty="0" u="none" spc="-75"/>
              <a:t>Response”</a:t>
            </a:r>
          </a:p>
          <a:p>
            <a:pPr marL="1170940" indent="-243840">
              <a:lnSpc>
                <a:spcPts val="3815"/>
              </a:lnSpc>
              <a:spcBef>
                <a:spcPts val="45"/>
              </a:spcBef>
              <a:buChar char="-"/>
              <a:tabLst>
                <a:tab pos="1170940" algn="l"/>
              </a:tabLst>
            </a:pPr>
            <a:r>
              <a:rPr dirty="0" u="none" spc="-110"/>
              <a:t>Catecholamines</a:t>
            </a:r>
          </a:p>
          <a:p>
            <a:pPr marL="1170940" indent="-243840">
              <a:lnSpc>
                <a:spcPts val="3815"/>
              </a:lnSpc>
              <a:buChar char="-"/>
              <a:tabLst>
                <a:tab pos="1170940" algn="l"/>
              </a:tabLst>
            </a:pPr>
            <a:r>
              <a:rPr dirty="0" u="none" spc="-265"/>
              <a:t>HPA</a:t>
            </a:r>
            <a:r>
              <a:rPr dirty="0" u="none" spc="10"/>
              <a:t> </a:t>
            </a:r>
            <a:r>
              <a:rPr dirty="0" u="none" spc="-10"/>
              <a:t>(cortisol)</a:t>
            </a:r>
          </a:p>
          <a:p>
            <a:pPr>
              <a:lnSpc>
                <a:spcPct val="100000"/>
              </a:lnSpc>
              <a:spcBef>
                <a:spcPts val="185"/>
              </a:spcBef>
              <a:buFont typeface="Arial"/>
              <a:buChar char="-"/>
            </a:pPr>
          </a:p>
          <a:p>
            <a:pPr marL="12700">
              <a:lnSpc>
                <a:spcPts val="3825"/>
              </a:lnSpc>
            </a:pPr>
            <a:r>
              <a:rPr dirty="0" spc="-204"/>
              <a:t>Secondary</a:t>
            </a:r>
            <a:r>
              <a:rPr dirty="0" spc="5"/>
              <a:t> </a:t>
            </a:r>
            <a:r>
              <a:rPr dirty="0" spc="-10"/>
              <a:t>Outcome</a:t>
            </a:r>
          </a:p>
          <a:p>
            <a:pPr marL="1120140" indent="-193040">
              <a:lnSpc>
                <a:spcPts val="3825"/>
              </a:lnSpc>
              <a:buChar char="-"/>
              <a:tabLst>
                <a:tab pos="1120140" algn="l"/>
              </a:tabLst>
            </a:pPr>
            <a:r>
              <a:rPr dirty="0" u="none" spc="-160"/>
              <a:t>Tissue/Organ</a:t>
            </a:r>
            <a:r>
              <a:rPr dirty="0" u="none" spc="-15"/>
              <a:t> </a:t>
            </a:r>
            <a:r>
              <a:rPr dirty="0" u="none" spc="-40"/>
              <a:t>specific</a:t>
            </a:r>
          </a:p>
          <a:p>
            <a:pPr marL="927100" marR="5080" indent="243840">
              <a:lnSpc>
                <a:spcPts val="3790"/>
              </a:lnSpc>
              <a:spcBef>
                <a:spcPts val="200"/>
              </a:spcBef>
              <a:buChar char="-"/>
              <a:tabLst>
                <a:tab pos="1170940" algn="l"/>
              </a:tabLst>
            </a:pPr>
            <a:r>
              <a:rPr dirty="0" u="none" spc="-254"/>
              <a:t>e.g.</a:t>
            </a:r>
            <a:r>
              <a:rPr dirty="0" u="none" spc="-325"/>
              <a:t> </a:t>
            </a:r>
            <a:r>
              <a:rPr dirty="0" u="none" spc="-45"/>
              <a:t>blood</a:t>
            </a:r>
            <a:r>
              <a:rPr dirty="0" u="none" spc="-75"/>
              <a:t> </a:t>
            </a:r>
            <a:r>
              <a:rPr dirty="0" u="none" spc="-170"/>
              <a:t>pressure,</a:t>
            </a:r>
            <a:r>
              <a:rPr dirty="0" u="none" spc="-325"/>
              <a:t> </a:t>
            </a:r>
            <a:r>
              <a:rPr dirty="0" u="none" spc="-10"/>
              <a:t>lipid </a:t>
            </a:r>
            <a:r>
              <a:rPr dirty="0" u="none" spc="-165"/>
              <a:t>metabolism,</a:t>
            </a:r>
            <a:r>
              <a:rPr dirty="0" u="none" spc="-290"/>
              <a:t> </a:t>
            </a:r>
            <a:r>
              <a:rPr dirty="0" u="none" spc="-254"/>
              <a:t>and</a:t>
            </a:r>
            <a:r>
              <a:rPr dirty="0" u="none" spc="55"/>
              <a:t> </a:t>
            </a:r>
            <a:r>
              <a:rPr dirty="0" u="none" spc="-125"/>
              <a:t>inflammation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 spc="-170"/>
              <a:t>ALLOSTATIC</a:t>
            </a:r>
            <a:r>
              <a:rPr dirty="0" spc="5"/>
              <a:t> </a:t>
            </a:r>
            <a:r>
              <a:rPr dirty="0" spc="-20"/>
              <a:t>LOAD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560819"/>
            <a:ext cx="31699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latin typeface="Arial"/>
                <a:cs typeface="Arial"/>
              </a:rPr>
              <a:t>Adapted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from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Matteri,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Carroll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Dyer,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2000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1736" y="799553"/>
            <a:ext cx="11583670" cy="5513070"/>
            <a:chOff x="481736" y="799553"/>
            <a:chExt cx="11583670" cy="55130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8339" y="2469838"/>
              <a:ext cx="7446551" cy="38425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736" y="799553"/>
              <a:ext cx="4766791" cy="546744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27267" y="1755140"/>
            <a:ext cx="63519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4">
                <a:latin typeface="Arial"/>
                <a:cs typeface="Arial"/>
              </a:rPr>
              <a:t>Cumulative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Effect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over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time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leads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60">
                <a:latin typeface="Arial"/>
                <a:cs typeface="Arial"/>
              </a:rPr>
              <a:t>to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new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set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point.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0283" y="614400"/>
            <a:ext cx="11309350" cy="1189355"/>
          </a:xfrm>
          <a:prstGeom prst="rect"/>
          <a:solidFill>
            <a:srgbClr val="033C71"/>
          </a:solidFill>
        </p:spPr>
        <p:txBody>
          <a:bodyPr wrap="square" lIns="0" tIns="2730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0"/>
              </a:spcBef>
            </a:pPr>
          </a:p>
          <a:p>
            <a:pPr marL="151765">
              <a:lnSpc>
                <a:spcPct val="100000"/>
              </a:lnSpc>
            </a:pPr>
            <a:r>
              <a:rPr dirty="0" spc="-170">
                <a:solidFill>
                  <a:srgbClr val="FFFFFF"/>
                </a:solidFill>
              </a:rPr>
              <a:t>ALLOSTATIC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45">
                <a:solidFill>
                  <a:srgbClr val="FFFFFF"/>
                </a:solidFill>
              </a:rPr>
              <a:t>LOAD</a:t>
            </a:r>
            <a:r>
              <a:rPr dirty="0" spc="-285">
                <a:solidFill>
                  <a:srgbClr val="FFFFFF"/>
                </a:solidFill>
              </a:rPr>
              <a:t> </a:t>
            </a:r>
            <a:r>
              <a:rPr dirty="0" spc="65">
                <a:solidFill>
                  <a:srgbClr val="FFFFFF"/>
                </a:solidFill>
              </a:rPr>
              <a:t>AND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 spc="-70">
                <a:solidFill>
                  <a:srgbClr val="FFFFFF"/>
                </a:solidFill>
              </a:rPr>
              <a:t>SOCIOECONOMIC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 spc="-330">
                <a:solidFill>
                  <a:srgbClr val="FFFFFF"/>
                </a:solidFill>
              </a:rPr>
              <a:t>STATUS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708" y="2044699"/>
            <a:ext cx="5207635" cy="31508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66395" marR="2201545">
              <a:lnSpc>
                <a:spcPct val="120200"/>
              </a:lnSpc>
              <a:spcBef>
                <a:spcPts val="140"/>
              </a:spcBef>
            </a:pPr>
            <a:r>
              <a:rPr dirty="0" sz="2400" spc="-10" b="1">
                <a:latin typeface="Arial"/>
                <a:cs typeface="Arial"/>
              </a:rPr>
              <a:t>Cardiovascular Metabolic</a:t>
            </a:r>
            <a:r>
              <a:rPr dirty="0" sz="2400" spc="60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Immune</a:t>
            </a:r>
            <a:r>
              <a:rPr dirty="0" sz="2400" spc="240" b="1">
                <a:latin typeface="Arial"/>
                <a:cs typeface="Arial"/>
              </a:rPr>
              <a:t> </a:t>
            </a:r>
            <a:r>
              <a:rPr dirty="0" sz="2400" spc="-120" b="1">
                <a:latin typeface="Arial"/>
                <a:cs typeface="Arial"/>
              </a:rPr>
              <a:t>Response </a:t>
            </a:r>
            <a:r>
              <a:rPr dirty="0" sz="2400" b="1">
                <a:latin typeface="Arial"/>
                <a:cs typeface="Arial"/>
              </a:rPr>
              <a:t>HPA</a:t>
            </a:r>
            <a:r>
              <a:rPr dirty="0" sz="2400" spc="-16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Axis </a:t>
            </a:r>
            <a:r>
              <a:rPr dirty="0" sz="2400" spc="-10" b="1">
                <a:latin typeface="Arial"/>
                <a:cs typeface="Arial"/>
              </a:rPr>
              <a:t>Respiratory</a:t>
            </a:r>
            <a:endParaRPr sz="2400">
              <a:latin typeface="Arial"/>
              <a:cs typeface="Arial"/>
            </a:endParaRPr>
          </a:p>
          <a:p>
            <a:pPr marL="366395">
              <a:lnSpc>
                <a:spcPct val="100000"/>
              </a:lnSpc>
              <a:spcBef>
                <a:spcPts val="625"/>
              </a:spcBef>
            </a:pPr>
            <a:r>
              <a:rPr dirty="0" sz="2400" spc="-25" b="1">
                <a:latin typeface="Arial"/>
                <a:cs typeface="Arial"/>
              </a:rPr>
              <a:t>Parasympathetic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Nervous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baseline="-2976" sz="4200" b="1">
                <a:latin typeface="Arial"/>
                <a:cs typeface="Arial"/>
              </a:rPr>
              <a:t>+</a:t>
            </a:r>
            <a:r>
              <a:rPr dirty="0" baseline="-2976" sz="4200" spc="45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Kidney/Liver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975" y="5377911"/>
            <a:ext cx="5731510" cy="0"/>
          </a:xfrm>
          <a:custGeom>
            <a:avLst/>
            <a:gdLst/>
            <a:ahLst/>
            <a:cxnLst/>
            <a:rect l="l" t="t" r="r" b="b"/>
            <a:pathLst>
              <a:path w="5731510" h="0">
                <a:moveTo>
                  <a:pt x="0" y="0"/>
                </a:moveTo>
                <a:lnTo>
                  <a:pt x="5731448" y="0"/>
                </a:lnTo>
              </a:path>
            </a:pathLst>
          </a:custGeom>
          <a:ln w="28560">
            <a:solidFill>
              <a:srgbClr val="3870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5491988"/>
            <a:ext cx="5066665" cy="1308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308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387026"/>
                </a:solidFill>
                <a:latin typeface="Arial"/>
                <a:cs typeface="Arial"/>
              </a:rPr>
              <a:t>Allostatic</a:t>
            </a:r>
            <a:r>
              <a:rPr dirty="0" sz="3600" spc="-200" b="1">
                <a:solidFill>
                  <a:srgbClr val="387026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387026"/>
                </a:solidFill>
                <a:latin typeface="Arial"/>
                <a:cs typeface="Arial"/>
              </a:rPr>
              <a:t>Load</a:t>
            </a:r>
            <a:r>
              <a:rPr dirty="0" sz="3600" spc="-190" b="1">
                <a:solidFill>
                  <a:srgbClr val="387026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387026"/>
                </a:solidFill>
                <a:latin typeface="Arial"/>
                <a:cs typeface="Arial"/>
              </a:rPr>
              <a:t>Index</a:t>
            </a:r>
            <a:endParaRPr sz="3600">
              <a:latin typeface="Arial"/>
              <a:cs typeface="Arial"/>
            </a:endParaRPr>
          </a:p>
          <a:p>
            <a:pPr marL="12700" marR="312420">
              <a:lnSpc>
                <a:spcPct val="101400"/>
              </a:lnSpc>
              <a:spcBef>
                <a:spcPts val="2365"/>
              </a:spcBef>
            </a:pPr>
            <a:r>
              <a:rPr dirty="0" sz="1400" spc="-95">
                <a:latin typeface="Arial"/>
                <a:cs typeface="Arial"/>
              </a:rPr>
              <a:t>Gustafsson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350">
                <a:latin typeface="Arial"/>
                <a:cs typeface="Arial"/>
              </a:rPr>
              <a:t>J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Epidemiology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Health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2011,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Johnson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Social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20">
                <a:latin typeface="Arial"/>
                <a:cs typeface="Arial"/>
              </a:rPr>
              <a:t>Science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&amp; </a:t>
            </a:r>
            <a:r>
              <a:rPr dirty="0" sz="1400" spc="-65">
                <a:latin typeface="Arial"/>
                <a:cs typeface="Arial"/>
              </a:rPr>
              <a:t>Medicine</a:t>
            </a:r>
            <a:r>
              <a:rPr dirty="0" sz="1400" spc="-20">
                <a:latin typeface="Arial"/>
                <a:cs typeface="Arial"/>
              </a:rPr>
              <a:t> 2017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4821" y="2057897"/>
            <a:ext cx="5509649" cy="4149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21_HealthOutcomes_NeetaThakur_0203</dc:title>
  <dcterms:created xsi:type="dcterms:W3CDTF">2026-06-17T21:34:05Z</dcterms:created>
  <dcterms:modified xsi:type="dcterms:W3CDTF">2026-06-17T21:34:05Z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2026-06-17T00:00:00Z</vt:filetime>
  </property>
  <property fmtid="{D5CDD505-2E9C-101B-9397-08002B2CF9AE}" pid="5" name="Producer">
    <vt:lpwstr>Mac OS X 10.13.3 Quartz PDFContext</vt:lpwstr>
  </property>
</Properties>
</file>