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34118" y="0"/>
            <a:ext cx="3827145" cy="6858000"/>
          </a:xfrm>
          <a:custGeom>
            <a:avLst/>
            <a:gdLst/>
            <a:ahLst/>
            <a:cxnLst/>
            <a:rect l="l" t="t" r="r" b="b"/>
            <a:pathLst>
              <a:path w="3827145" h="6858000">
                <a:moveTo>
                  <a:pt x="1998154" y="0"/>
                </a:moveTo>
                <a:lnTo>
                  <a:pt x="0" y="0"/>
                </a:lnTo>
                <a:lnTo>
                  <a:pt x="0" y="6858000"/>
                </a:lnTo>
                <a:lnTo>
                  <a:pt x="1998154" y="6858000"/>
                </a:lnTo>
                <a:lnTo>
                  <a:pt x="3826929" y="3429000"/>
                </a:lnTo>
                <a:lnTo>
                  <a:pt x="1998154" y="0"/>
                </a:lnTo>
                <a:close/>
              </a:path>
            </a:pathLst>
          </a:custGeom>
          <a:solidFill>
            <a:srgbClr val="2A67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4303395" cy="6858000"/>
          </a:xfrm>
          <a:custGeom>
            <a:avLst/>
            <a:gdLst/>
            <a:ahLst/>
            <a:cxnLst/>
            <a:rect l="l" t="t" r="r" b="b"/>
            <a:pathLst>
              <a:path w="4303395" h="6858000">
                <a:moveTo>
                  <a:pt x="2466975" y="0"/>
                </a:moveTo>
                <a:lnTo>
                  <a:pt x="0" y="0"/>
                </a:lnTo>
                <a:lnTo>
                  <a:pt x="0" y="6858000"/>
                </a:lnTo>
                <a:lnTo>
                  <a:pt x="2466975" y="6858000"/>
                </a:lnTo>
                <a:lnTo>
                  <a:pt x="4303179" y="3429000"/>
                </a:lnTo>
                <a:lnTo>
                  <a:pt x="2466975" y="0"/>
                </a:lnTo>
                <a:close/>
              </a:path>
            </a:pathLst>
          </a:custGeom>
          <a:solidFill>
            <a:srgbClr val="2A5DA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6342888"/>
            <a:ext cx="3197352" cy="2316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04058" y="2512059"/>
            <a:ext cx="27171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3400" y="1447800"/>
            <a:ext cx="5074920" cy="600075"/>
          </a:xfrm>
          <a:custGeom>
            <a:avLst/>
            <a:gdLst/>
            <a:ahLst/>
            <a:cxnLst/>
            <a:rect l="l" t="t" r="r" b="b"/>
            <a:pathLst>
              <a:path w="5074920" h="600075">
                <a:moveTo>
                  <a:pt x="5074920" y="0"/>
                </a:moveTo>
                <a:lnTo>
                  <a:pt x="0" y="0"/>
                </a:lnTo>
                <a:lnTo>
                  <a:pt x="0" y="600075"/>
                </a:lnTo>
                <a:lnTo>
                  <a:pt x="5074920" y="600075"/>
                </a:lnTo>
                <a:lnTo>
                  <a:pt x="5074920" y="0"/>
                </a:lnTo>
                <a:close/>
              </a:path>
            </a:pathLst>
          </a:custGeom>
          <a:solidFill>
            <a:srgbClr val="D4F4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0816" y="1466088"/>
            <a:ext cx="496824" cy="673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31190" y="2250008"/>
            <a:ext cx="47879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933895" y="2158644"/>
            <a:ext cx="4352925" cy="446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429" y="56388"/>
            <a:ext cx="11407140" cy="12419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24600" y="1275181"/>
            <a:ext cx="5466715" cy="434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png"/><Relationship Id="rId9" Type="http://schemas.openxmlformats.org/officeDocument/2006/relationships/image" Target="../media/image39.jp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hyperlink" Target="http://www.healthmeasures.net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4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4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4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shley.Smith@nih.gov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hyperlink" Target="http://www.HealthMeasures.net/" TargetMode="External"/><Relationship Id="rId8" Type="http://schemas.openxmlformats.org/officeDocument/2006/relationships/hyperlink" Target="http://www.healthcaredelivery.cancer.gov/healthmeasures" TargetMode="External"/><Relationship Id="rId9" Type="http://schemas.openxmlformats.org/officeDocument/2006/relationships/image" Target="../media/image63.jp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Relationship Id="rId3" Type="http://schemas.openxmlformats.org/officeDocument/2006/relationships/image" Target="../media/image2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g"/><Relationship Id="rId13" Type="http://schemas.openxmlformats.org/officeDocument/2006/relationships/image" Target="../media/image15.png"/><Relationship Id="rId14" Type="http://schemas.openxmlformats.org/officeDocument/2006/relationships/image" Target="../media/image16.jpg"/><Relationship Id="rId15" Type="http://schemas.openxmlformats.org/officeDocument/2006/relationships/image" Target="../media/image17.jpg"/><Relationship Id="rId16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2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1557867" y="0"/>
              <a:ext cx="3827145" cy="6858000"/>
            </a:xfrm>
            <a:custGeom>
              <a:avLst/>
              <a:gdLst/>
              <a:ahLst/>
              <a:cxnLst/>
              <a:rect l="l" t="t" r="r" b="b"/>
              <a:pathLst>
                <a:path w="3827145" h="6858000">
                  <a:moveTo>
                    <a:pt x="199815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98154" y="6858000"/>
                  </a:lnTo>
                  <a:lnTo>
                    <a:pt x="3826929" y="3429000"/>
                  </a:lnTo>
                  <a:lnTo>
                    <a:pt x="1998154" y="0"/>
                  </a:lnTo>
                  <a:close/>
                </a:path>
              </a:pathLst>
            </a:custGeom>
            <a:solidFill>
              <a:srgbClr val="2A6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827145" cy="6858000"/>
            </a:xfrm>
            <a:custGeom>
              <a:avLst/>
              <a:gdLst/>
              <a:ahLst/>
              <a:cxnLst/>
              <a:rect l="l" t="t" r="r" b="b"/>
              <a:pathLst>
                <a:path w="3827145" h="6858000">
                  <a:moveTo>
                    <a:pt x="199815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98154" y="6858000"/>
                  </a:lnTo>
                  <a:lnTo>
                    <a:pt x="3826929" y="3429000"/>
                  </a:lnTo>
                  <a:lnTo>
                    <a:pt x="1998154" y="0"/>
                  </a:lnTo>
                  <a:close/>
                </a:path>
              </a:pathLst>
            </a:custGeom>
            <a:solidFill>
              <a:srgbClr val="2A5D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029200"/>
              <a:ext cx="12192000" cy="1828800"/>
            </a:xfrm>
            <a:custGeom>
              <a:avLst/>
              <a:gdLst/>
              <a:ahLst/>
              <a:cxnLst/>
              <a:rect l="l" t="t" r="r" b="b"/>
              <a:pathLst>
                <a:path w="12192000" h="1828800">
                  <a:moveTo>
                    <a:pt x="12192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92000" y="18288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5708903"/>
              <a:ext cx="6632448" cy="478535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2516187" y="1294891"/>
            <a:ext cx="886269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203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00"/>
                </a:solidFill>
              </a:rPr>
              <a:t>Measuring</a:t>
            </a:r>
            <a:r>
              <a:rPr dirty="0" spc="-6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Patient</a:t>
            </a:r>
            <a:r>
              <a:rPr dirty="0" spc="-65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Health</a:t>
            </a:r>
            <a:r>
              <a:rPr dirty="0" spc="-6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with</a:t>
            </a:r>
            <a:r>
              <a:rPr dirty="0" spc="-65">
                <a:solidFill>
                  <a:srgbClr val="FFFF00"/>
                </a:solidFill>
              </a:rPr>
              <a:t> </a:t>
            </a:r>
            <a:r>
              <a:rPr dirty="0" spc="-10">
                <a:solidFill>
                  <a:srgbClr val="FFFF00"/>
                </a:solidFill>
              </a:rPr>
              <a:t>PROMIS</a:t>
            </a:r>
            <a:r>
              <a:rPr dirty="0" baseline="25462" sz="3600" spc="-15">
                <a:solidFill>
                  <a:srgbClr val="FFFF00"/>
                </a:solidFill>
              </a:rPr>
              <a:t>®</a:t>
            </a:r>
            <a:r>
              <a:rPr dirty="0" sz="3600" spc="-10">
                <a:solidFill>
                  <a:srgbClr val="FFFF00"/>
                </a:solidFill>
              </a:rPr>
              <a:t>:</a:t>
            </a:r>
            <a:endParaRPr sz="3600"/>
          </a:p>
          <a:p>
            <a:pPr algn="r" marR="17780">
              <a:lnSpc>
                <a:spcPct val="100000"/>
              </a:lnSpc>
            </a:pPr>
            <a:r>
              <a:rPr dirty="0" b="0">
                <a:solidFill>
                  <a:srgbClr val="FFFFCC"/>
                </a:solidFill>
                <a:latin typeface="Arial"/>
                <a:cs typeface="Arial"/>
              </a:rPr>
              <a:t>Applications</a:t>
            </a:r>
            <a:r>
              <a:rPr dirty="0" spc="-10" b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CC"/>
                </a:solidFill>
                <a:latin typeface="Arial"/>
                <a:cs typeface="Arial"/>
              </a:rPr>
              <a:t>for</a:t>
            </a:r>
            <a:r>
              <a:rPr dirty="0" spc="-10" b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CC"/>
                </a:solidFill>
                <a:latin typeface="Arial"/>
                <a:cs typeface="Arial"/>
              </a:rPr>
              <a:t>Social</a:t>
            </a:r>
            <a:r>
              <a:rPr dirty="0" spc="-5" b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FFFFCC"/>
                </a:solidFill>
                <a:latin typeface="Arial"/>
                <a:cs typeface="Arial"/>
              </a:rPr>
              <a:t>Integration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75677" y="2401315"/>
            <a:ext cx="39890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CC"/>
                </a:solidFill>
                <a:latin typeface="Arial"/>
                <a:cs typeface="Arial"/>
              </a:rPr>
              <a:t>Research</a:t>
            </a:r>
            <a:r>
              <a:rPr dirty="0" sz="3600" spc="-25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CC"/>
                </a:solidFill>
                <a:latin typeface="Arial"/>
                <a:cs typeface="Arial"/>
              </a:rPr>
              <a:t>and</a:t>
            </a:r>
            <a:r>
              <a:rPr dirty="0" sz="3600" spc="-20">
                <a:solidFill>
                  <a:srgbClr val="FFFFCC"/>
                </a:solidFill>
                <a:latin typeface="Arial"/>
                <a:cs typeface="Arial"/>
              </a:rPr>
              <a:t> Care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4475" y="5624067"/>
            <a:ext cx="244157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810895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solidFill>
                  <a:srgbClr val="303030"/>
                </a:solidFill>
                <a:latin typeface="Arial"/>
                <a:cs typeface="Arial"/>
              </a:rPr>
              <a:t>February</a:t>
            </a:r>
            <a:r>
              <a:rPr dirty="0" sz="1600" spc="-2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03030"/>
                </a:solidFill>
                <a:latin typeface="Arial"/>
                <a:cs typeface="Arial"/>
              </a:rPr>
              <a:t>4,</a:t>
            </a:r>
            <a:r>
              <a:rPr dirty="0" sz="1600" spc="-1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03030"/>
                </a:solidFill>
                <a:latin typeface="Arial"/>
                <a:cs typeface="Arial"/>
              </a:rPr>
              <a:t>2019 </a:t>
            </a:r>
            <a:r>
              <a:rPr dirty="0" sz="1600" b="1">
                <a:solidFill>
                  <a:srgbClr val="303030"/>
                </a:solidFill>
                <a:latin typeface="Arial"/>
                <a:cs typeface="Arial"/>
              </a:rPr>
              <a:t>SIREN</a:t>
            </a:r>
            <a:r>
              <a:rPr dirty="0" sz="1600" spc="-3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03030"/>
                </a:solidFill>
                <a:latin typeface="Arial"/>
                <a:cs typeface="Arial"/>
              </a:rPr>
              <a:t>Research</a:t>
            </a:r>
            <a:r>
              <a:rPr dirty="0" sz="1600" spc="-3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03030"/>
                </a:solidFill>
                <a:latin typeface="Arial"/>
                <a:cs typeface="Arial"/>
              </a:rPr>
              <a:t>Meeting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3725" y="3630676"/>
            <a:ext cx="5106035" cy="9239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algn="r" marL="12700" marR="5080" indent="532130">
              <a:lnSpc>
                <a:spcPct val="102299"/>
              </a:lnSpc>
              <a:spcBef>
                <a:spcPts val="40"/>
              </a:spcBef>
            </a:pPr>
            <a:r>
              <a:rPr dirty="0" sz="2200" spc="70" b="1" i="1">
                <a:solidFill>
                  <a:srgbClr val="FFFFFF"/>
                </a:solidFill>
                <a:latin typeface="Arial"/>
                <a:cs typeface="Arial"/>
              </a:rPr>
              <a:t>Ashley</a:t>
            </a:r>
            <a:r>
              <a:rPr dirty="0" sz="2200" spc="2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70" b="1" i="1">
                <a:solidFill>
                  <a:srgbClr val="FFFFFF"/>
                </a:solidFill>
                <a:latin typeface="Arial"/>
                <a:cs typeface="Arial"/>
              </a:rPr>
              <a:t>Wilder</a:t>
            </a:r>
            <a:r>
              <a:rPr dirty="0" sz="2200" spc="2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75" b="1" i="1">
                <a:solidFill>
                  <a:srgbClr val="FFFFFF"/>
                </a:solidFill>
                <a:latin typeface="Arial"/>
                <a:cs typeface="Arial"/>
              </a:rPr>
              <a:t>Smith,</a:t>
            </a:r>
            <a:r>
              <a:rPr dirty="0" sz="2200" spc="2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65" b="1" i="1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2200" spc="2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30" b="1" i="1">
                <a:solidFill>
                  <a:srgbClr val="FFFFFF"/>
                </a:solidFill>
                <a:latin typeface="Arial"/>
                <a:cs typeface="Arial"/>
              </a:rPr>
              <a:t>MPH </a:t>
            </a:r>
            <a:r>
              <a:rPr dirty="0" sz="1800" spc="80" i="1">
                <a:solidFill>
                  <a:srgbClr val="FFFFFF"/>
                </a:solidFill>
                <a:latin typeface="Arial"/>
                <a:cs typeface="Arial"/>
              </a:rPr>
              <a:t>Chief,</a:t>
            </a:r>
            <a:r>
              <a:rPr dirty="0" sz="1800" spc="2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0" i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1800" spc="2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5" i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800" spc="2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0" i="1">
                <a:solidFill>
                  <a:srgbClr val="FFFFFF"/>
                </a:solidFill>
                <a:latin typeface="Arial"/>
                <a:cs typeface="Arial"/>
              </a:rPr>
              <a:t>Branch,</a:t>
            </a:r>
            <a:r>
              <a:rPr dirty="0" sz="1800" spc="2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70" i="1">
                <a:solidFill>
                  <a:srgbClr val="FFFFFF"/>
                </a:solidFill>
                <a:latin typeface="Arial"/>
                <a:cs typeface="Arial"/>
              </a:rPr>
              <a:t>NCI,</a:t>
            </a:r>
            <a:r>
              <a:rPr dirty="0" sz="1800" spc="2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40" i="1">
                <a:solidFill>
                  <a:srgbClr val="FFFFFF"/>
                </a:solidFill>
                <a:latin typeface="Arial"/>
                <a:cs typeface="Arial"/>
              </a:rPr>
              <a:t>NIH </a:t>
            </a:r>
            <a:r>
              <a:rPr dirty="0" sz="1800" spc="65" i="1">
                <a:solidFill>
                  <a:srgbClr val="FFFFFF"/>
                </a:solidFill>
                <a:latin typeface="Arial"/>
                <a:cs typeface="Arial"/>
              </a:rPr>
              <a:t>NIH</a:t>
            </a:r>
            <a:r>
              <a:rPr dirty="0" sz="1800" spc="20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75" i="1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r>
              <a:rPr dirty="0" sz="1800" spc="2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0" i="1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dirty="0" sz="1800" spc="2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70" i="1">
                <a:solidFill>
                  <a:srgbClr val="FFFFFF"/>
                </a:solidFill>
                <a:latin typeface="Arial"/>
                <a:cs typeface="Arial"/>
              </a:rPr>
              <a:t>Officer,</a:t>
            </a:r>
            <a:r>
              <a:rPr dirty="0" sz="1800" spc="20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80" i="1">
                <a:solidFill>
                  <a:srgbClr val="FFFFFF"/>
                </a:solidFill>
                <a:latin typeface="Arial"/>
                <a:cs typeface="Arial"/>
              </a:rPr>
              <a:t>HealthMeasures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945362"/>
            <a:ext cx="8915400" cy="591263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547" rIns="0" bIns="0" rtlCol="0" vert="horz">
            <a:spAutoFit/>
          </a:bodyPr>
          <a:lstStyle/>
          <a:p>
            <a:pPr marL="196977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112751"/>
                </a:solidFill>
              </a:rPr>
              <a:t>Interpretability:</a:t>
            </a:r>
            <a:r>
              <a:rPr dirty="0" sz="3200" spc="-65">
                <a:solidFill>
                  <a:srgbClr val="112751"/>
                </a:solidFill>
              </a:rPr>
              <a:t> </a:t>
            </a:r>
            <a:r>
              <a:rPr dirty="0" sz="3200">
                <a:solidFill>
                  <a:srgbClr val="112751"/>
                </a:solidFill>
              </a:rPr>
              <a:t>All</a:t>
            </a:r>
            <a:r>
              <a:rPr dirty="0" sz="3200" spc="-60">
                <a:solidFill>
                  <a:srgbClr val="112751"/>
                </a:solidFill>
              </a:rPr>
              <a:t> </a:t>
            </a:r>
            <a:r>
              <a:rPr dirty="0" sz="3200">
                <a:solidFill>
                  <a:srgbClr val="112751"/>
                </a:solidFill>
              </a:rPr>
              <a:t>Scores,</a:t>
            </a:r>
            <a:r>
              <a:rPr dirty="0" sz="3200" spc="-60">
                <a:solidFill>
                  <a:srgbClr val="112751"/>
                </a:solidFill>
              </a:rPr>
              <a:t> </a:t>
            </a:r>
            <a:r>
              <a:rPr dirty="0" sz="3200">
                <a:solidFill>
                  <a:srgbClr val="112751"/>
                </a:solidFill>
              </a:rPr>
              <a:t>One</a:t>
            </a:r>
            <a:r>
              <a:rPr dirty="0" sz="3200" spc="-65">
                <a:solidFill>
                  <a:srgbClr val="112751"/>
                </a:solidFill>
              </a:rPr>
              <a:t> </a:t>
            </a:r>
            <a:r>
              <a:rPr dirty="0" sz="3200" spc="-10">
                <a:solidFill>
                  <a:srgbClr val="112751"/>
                </a:solidFill>
              </a:rPr>
              <a:t>Scale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264" y="5895835"/>
            <a:ext cx="1314677" cy="8666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754" y="6243002"/>
            <a:ext cx="1103017" cy="5386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0163" y="6355613"/>
            <a:ext cx="1678254" cy="3844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4546" y="6340665"/>
            <a:ext cx="1630687" cy="420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27293" y="6210064"/>
            <a:ext cx="4450050" cy="60441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6350" y="-6350"/>
            <a:ext cx="12198985" cy="6029960"/>
            <a:chOff x="-6350" y="-6350"/>
            <a:chExt cx="12198985" cy="602996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2188952" cy="6019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2186285" cy="6017260"/>
            </a:xfrm>
            <a:custGeom>
              <a:avLst/>
              <a:gdLst/>
              <a:ahLst/>
              <a:cxnLst/>
              <a:rect l="l" t="t" r="r" b="b"/>
              <a:pathLst>
                <a:path w="12186285" h="6017260">
                  <a:moveTo>
                    <a:pt x="0" y="0"/>
                  </a:moveTo>
                  <a:lnTo>
                    <a:pt x="12185782" y="0"/>
                  </a:lnTo>
                  <a:lnTo>
                    <a:pt x="12185782" y="6016730"/>
                  </a:lnTo>
                  <a:lnTo>
                    <a:pt x="0" y="6016730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76" y="0"/>
              <a:ext cx="8077200" cy="1307591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479710" y="100076"/>
            <a:ext cx="73056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29" b="0">
                <a:solidFill>
                  <a:srgbClr val="FFFF99"/>
                </a:solidFill>
                <a:latin typeface="Arial"/>
                <a:cs typeface="Arial"/>
              </a:rPr>
              <a:t>Available</a:t>
            </a:r>
            <a:r>
              <a:rPr dirty="0" sz="4800" spc="-210" b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4800" spc="-215" b="0">
                <a:solidFill>
                  <a:srgbClr val="FFFF99"/>
                </a:solidFill>
                <a:latin typeface="Arial"/>
                <a:cs typeface="Arial"/>
              </a:rPr>
              <a:t>via</a:t>
            </a:r>
            <a:r>
              <a:rPr dirty="0" sz="4800" spc="-200" b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4800" spc="-204" b="0">
                <a:solidFill>
                  <a:srgbClr val="FFFF99"/>
                </a:solidFill>
                <a:latin typeface="Arial"/>
                <a:cs typeface="Arial"/>
              </a:rPr>
              <a:t>HealthMeasures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1053" y="1222247"/>
            <a:ext cx="11389995" cy="4392930"/>
            <a:chOff x="401053" y="1222247"/>
            <a:chExt cx="11389995" cy="439293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053" y="1295399"/>
              <a:ext cx="5390146" cy="335702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24599" y="1275181"/>
              <a:ext cx="5466715" cy="4340225"/>
            </a:xfrm>
            <a:custGeom>
              <a:avLst/>
              <a:gdLst/>
              <a:ahLst/>
              <a:cxnLst/>
              <a:rect l="l" t="t" r="r" b="b"/>
              <a:pathLst>
                <a:path w="5466715" h="4340225">
                  <a:moveTo>
                    <a:pt x="5466346" y="0"/>
                  </a:moveTo>
                  <a:lnTo>
                    <a:pt x="0" y="0"/>
                  </a:lnTo>
                  <a:lnTo>
                    <a:pt x="0" y="4339653"/>
                  </a:lnTo>
                  <a:lnTo>
                    <a:pt x="5466346" y="4339653"/>
                  </a:lnTo>
                  <a:lnTo>
                    <a:pt x="5466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4016" y="1222247"/>
              <a:ext cx="1106424" cy="6736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8960" y="1222247"/>
              <a:ext cx="505968" cy="6736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3448" y="1222247"/>
              <a:ext cx="3980688" cy="67360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60"/>
              </a:spcBef>
            </a:pPr>
            <a:r>
              <a:rPr dirty="0" spc="-200"/>
              <a:t>Trans-</a:t>
            </a:r>
            <a:r>
              <a:rPr dirty="0" spc="-155"/>
              <a:t>NIH</a:t>
            </a:r>
            <a:r>
              <a:rPr dirty="0" spc="-95"/>
              <a:t> </a:t>
            </a:r>
            <a:r>
              <a:rPr dirty="0" spc="-165"/>
              <a:t>Cooperative</a:t>
            </a:r>
            <a:r>
              <a:rPr dirty="0" spc="-80"/>
              <a:t> </a:t>
            </a:r>
            <a:r>
              <a:rPr dirty="0" spc="-50"/>
              <a:t>Agreement</a:t>
            </a:r>
          </a:p>
          <a:p>
            <a:pPr marL="90805">
              <a:lnSpc>
                <a:spcPct val="100000"/>
              </a:lnSpc>
              <a:spcBef>
                <a:spcPts val="2420"/>
              </a:spcBef>
            </a:pPr>
            <a:r>
              <a:rPr dirty="0" spc="-145"/>
              <a:t>14</a:t>
            </a:r>
            <a:r>
              <a:rPr dirty="0" spc="-114"/>
              <a:t> </a:t>
            </a:r>
            <a:r>
              <a:rPr dirty="0" spc="-160"/>
              <a:t>NIH</a:t>
            </a:r>
            <a:r>
              <a:rPr dirty="0" spc="-114"/>
              <a:t> </a:t>
            </a:r>
            <a:r>
              <a:rPr dirty="0" spc="-85"/>
              <a:t>Contributors</a:t>
            </a:r>
          </a:p>
          <a:p>
            <a:pPr marL="375920" marR="320040" indent="-203200">
              <a:lnSpc>
                <a:spcPct val="100400"/>
              </a:lnSpc>
              <a:spcBef>
                <a:spcPts val="15"/>
              </a:spcBef>
              <a:buClr>
                <a:srgbClr val="C00000"/>
              </a:buClr>
              <a:buChar char="•"/>
              <a:tabLst>
                <a:tab pos="377825" algn="l"/>
              </a:tabLst>
            </a:pPr>
            <a:r>
              <a:rPr dirty="0" spc="-210" b="0">
                <a:solidFill>
                  <a:srgbClr val="000000"/>
                </a:solidFill>
                <a:latin typeface="Arial"/>
                <a:cs typeface="Arial"/>
              </a:rPr>
              <a:t>NCI,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20" b="0">
                <a:solidFill>
                  <a:srgbClr val="000000"/>
                </a:solidFill>
                <a:latin typeface="Arial"/>
                <a:cs typeface="Arial"/>
              </a:rPr>
              <a:t>NINDS,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50" b="0">
                <a:solidFill>
                  <a:srgbClr val="000000"/>
                </a:solidFill>
                <a:latin typeface="Arial"/>
                <a:cs typeface="Arial"/>
              </a:rPr>
              <a:t>NIA,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10" b="0">
                <a:solidFill>
                  <a:srgbClr val="000000"/>
                </a:solidFill>
                <a:latin typeface="Arial"/>
                <a:cs typeface="Arial"/>
              </a:rPr>
              <a:t>NHLBI,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NCCAM, </a:t>
            </a:r>
            <a:r>
              <a:rPr dirty="0" spc="-55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175" b="0">
                <a:solidFill>
                  <a:srgbClr val="000000"/>
                </a:solidFill>
                <a:latin typeface="Arial"/>
                <a:cs typeface="Arial"/>
              </a:rPr>
              <a:t>NIAMS,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10" b="0">
                <a:solidFill>
                  <a:srgbClr val="000000"/>
                </a:solidFill>
                <a:latin typeface="Arial"/>
                <a:cs typeface="Arial"/>
              </a:rPr>
              <a:t>NIDDK,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25" b="0">
                <a:solidFill>
                  <a:srgbClr val="000000"/>
                </a:solidFill>
                <a:latin typeface="Arial"/>
                <a:cs typeface="Arial"/>
              </a:rPr>
              <a:t>NIDCD,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35" b="0">
                <a:solidFill>
                  <a:srgbClr val="000000"/>
                </a:solidFill>
                <a:latin typeface="Arial"/>
                <a:cs typeface="Arial"/>
              </a:rPr>
              <a:t>ORWH,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70" b="0">
                <a:solidFill>
                  <a:srgbClr val="000000"/>
                </a:solidFill>
                <a:latin typeface="Arial"/>
                <a:cs typeface="Arial"/>
              </a:rPr>
              <a:t>OBSSR, </a:t>
            </a:r>
            <a:r>
              <a:rPr dirty="0" spc="-370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110" b="0">
                <a:solidFill>
                  <a:srgbClr val="000000"/>
                </a:solidFill>
                <a:latin typeface="Arial"/>
                <a:cs typeface="Arial"/>
              </a:rPr>
              <a:t>NIMH,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70" b="0">
                <a:solidFill>
                  <a:srgbClr val="000000"/>
                </a:solidFill>
                <a:latin typeface="Arial"/>
                <a:cs typeface="Arial"/>
              </a:rPr>
              <a:t>NIDA,</a:t>
            </a:r>
            <a:r>
              <a:rPr dirty="0" spc="-1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95" b="0">
                <a:solidFill>
                  <a:srgbClr val="000000"/>
                </a:solidFill>
                <a:latin typeface="Arial"/>
                <a:cs typeface="Arial"/>
              </a:rPr>
              <a:t>NINR,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315" b="0">
                <a:solidFill>
                  <a:srgbClr val="000000"/>
                </a:solidFill>
                <a:latin typeface="Arial"/>
                <a:cs typeface="Arial"/>
              </a:rPr>
              <a:t>NCMRR</a:t>
            </a:r>
          </a:p>
          <a:p>
            <a:pPr marL="90805">
              <a:lnSpc>
                <a:spcPts val="2845"/>
              </a:lnSpc>
              <a:spcBef>
                <a:spcPts val="1920"/>
              </a:spcBef>
            </a:pPr>
            <a:r>
              <a:rPr dirty="0" spc="-120"/>
              <a:t>Integration,</a:t>
            </a:r>
            <a:r>
              <a:rPr dirty="0" spc="-50"/>
              <a:t> </a:t>
            </a:r>
            <a:r>
              <a:rPr dirty="0" spc="-170"/>
              <a:t>Dissemination,</a:t>
            </a:r>
            <a:r>
              <a:rPr dirty="0" spc="-45"/>
              <a:t> </a:t>
            </a:r>
            <a:r>
              <a:rPr dirty="0" spc="-85"/>
              <a:t>Sustainability</a:t>
            </a:r>
          </a:p>
          <a:p>
            <a:pPr marL="376555" indent="-203200">
              <a:lnSpc>
                <a:spcPts val="2845"/>
              </a:lnSpc>
              <a:buClr>
                <a:srgbClr val="A50021"/>
              </a:buClr>
              <a:buChar char="•"/>
              <a:tabLst>
                <a:tab pos="376555" algn="l"/>
              </a:tabLst>
            </a:pP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Curate</a:t>
            </a:r>
            <a:r>
              <a:rPr dirty="0" spc="-1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pc="-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provide</a:t>
            </a:r>
            <a:r>
              <a:rPr dirty="0" spc="-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u="heavy" spc="-12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four</a:t>
            </a:r>
            <a:r>
              <a:rPr dirty="0" spc="-125">
                <a:solidFill>
                  <a:srgbClr val="000000"/>
                </a:solidFill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</a:p>
          <a:p>
            <a:pPr marL="376555" indent="-203200">
              <a:lnSpc>
                <a:spcPct val="100000"/>
              </a:lnSpc>
              <a:spcBef>
                <a:spcPts val="25"/>
              </a:spcBef>
              <a:buClr>
                <a:srgbClr val="A50021"/>
              </a:buClr>
              <a:buChar char="•"/>
              <a:tabLst>
                <a:tab pos="376555" algn="l"/>
              </a:tabLst>
            </a:pPr>
            <a:r>
              <a:rPr dirty="0" spc="-50" b="0">
                <a:solidFill>
                  <a:srgbClr val="000000"/>
                </a:solidFill>
                <a:latin typeface="Arial"/>
                <a:cs typeface="Arial"/>
              </a:rPr>
              <a:t>Infrastructure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25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70" b="0">
                <a:solidFill>
                  <a:srgbClr val="000000"/>
                </a:solidFill>
                <a:latin typeface="Arial"/>
                <a:cs typeface="Arial"/>
              </a:rPr>
              <a:t>scientific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"/>
                <a:cs typeface="Arial"/>
              </a:rPr>
              <a:t>standards</a:t>
            </a:r>
          </a:p>
          <a:p>
            <a:pPr marL="375920" marR="1224915" indent="-203200">
              <a:lnSpc>
                <a:spcPct val="100800"/>
              </a:lnSpc>
              <a:buClr>
                <a:srgbClr val="A50021"/>
              </a:buClr>
              <a:buChar char="•"/>
              <a:tabLst>
                <a:tab pos="377825" algn="l"/>
              </a:tabLst>
            </a:pPr>
            <a:r>
              <a:rPr dirty="0" spc="-135" b="0">
                <a:solidFill>
                  <a:srgbClr val="000000"/>
                </a:solidFill>
                <a:latin typeface="Arial"/>
                <a:cs typeface="Arial"/>
              </a:rPr>
              <a:t>Funding</a:t>
            </a:r>
            <a:r>
              <a:rPr dirty="0" spc="-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35" b="0">
                <a:solidFill>
                  <a:srgbClr val="000000"/>
                </a:solidFill>
                <a:latin typeface="Arial"/>
                <a:cs typeface="Arial"/>
              </a:rPr>
              <a:t>decrease:</a:t>
            </a:r>
            <a:r>
              <a:rPr dirty="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transition</a:t>
            </a:r>
            <a:r>
              <a:rPr dirty="0" spc="-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dirty="0" spc="-25" b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independence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5539" y="5085079"/>
            <a:ext cx="362712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95">
                <a:solidFill>
                  <a:srgbClr val="FFFF00"/>
                </a:solidFill>
                <a:latin typeface="Arial"/>
                <a:cs typeface="Arial"/>
                <a:hlinkClick r:id="rId13"/>
              </a:rPr>
              <a:t>www.healthmeasures.net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2658" y="6413500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A0A0A0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784996"/>
            <a:ext cx="12192000" cy="73025"/>
            <a:chOff x="0" y="6784996"/>
            <a:chExt cx="12192000" cy="73025"/>
          </a:xfrm>
        </p:grpSpPr>
        <p:sp>
          <p:nvSpPr>
            <p:cNvPr id="4" name="object 4"/>
            <p:cNvSpPr/>
            <p:nvPr/>
          </p:nvSpPr>
          <p:spPr>
            <a:xfrm>
              <a:off x="3048000" y="6831038"/>
              <a:ext cx="9144000" cy="27305"/>
            </a:xfrm>
            <a:custGeom>
              <a:avLst/>
              <a:gdLst/>
              <a:ahLst/>
              <a:cxnLst/>
              <a:rect l="l" t="t" r="r" b="b"/>
              <a:pathLst>
                <a:path w="9144000" h="27304">
                  <a:moveTo>
                    <a:pt x="9144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9144000" y="269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B0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831038"/>
              <a:ext cx="3048000" cy="27305"/>
            </a:xfrm>
            <a:custGeom>
              <a:avLst/>
              <a:gdLst/>
              <a:ahLst/>
              <a:cxnLst/>
              <a:rect l="l" t="t" r="r" b="b"/>
              <a:pathLst>
                <a:path w="3048000" h="27304">
                  <a:moveTo>
                    <a:pt x="3048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3048000" y="2696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39652" y="6784996"/>
              <a:ext cx="224790" cy="73025"/>
            </a:xfrm>
            <a:custGeom>
              <a:avLst/>
              <a:gdLst/>
              <a:ahLst/>
              <a:cxnLst/>
              <a:rect l="l" t="t" r="r" b="b"/>
              <a:pathLst>
                <a:path w="224789" h="73025">
                  <a:moveTo>
                    <a:pt x="224761" y="0"/>
                  </a:moveTo>
                  <a:lnTo>
                    <a:pt x="30882" y="0"/>
                  </a:lnTo>
                  <a:lnTo>
                    <a:pt x="0" y="73003"/>
                  </a:lnTo>
                  <a:lnTo>
                    <a:pt x="193888" y="73003"/>
                  </a:lnTo>
                  <a:lnTo>
                    <a:pt x="224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6342888"/>
            <a:ext cx="3197352" cy="2316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17712" y="323724"/>
            <a:ext cx="305435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 spc="-50">
                <a:solidFill>
                  <a:srgbClr val="123E57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575" y="1508252"/>
            <a:ext cx="10695305" cy="418909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50825" marR="421640" indent="-238760">
              <a:lnSpc>
                <a:spcPts val="2590"/>
              </a:lnSpc>
              <a:spcBef>
                <a:spcPts val="425"/>
              </a:spcBef>
              <a:buClr>
                <a:srgbClr val="BB0E3D"/>
              </a:buClr>
              <a:buChar char="■"/>
              <a:tabLst>
                <a:tab pos="252095" algn="l"/>
              </a:tabLst>
            </a:pPr>
            <a:r>
              <a:rPr dirty="0" sz="2400">
                <a:latin typeface="Arial"/>
                <a:cs typeface="Arial"/>
              </a:rPr>
              <a:t>Automated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four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state-of-the-</a:t>
            </a:r>
            <a:r>
              <a:rPr dirty="0" sz="2400">
                <a:latin typeface="Arial"/>
                <a:cs typeface="Arial"/>
              </a:rPr>
              <a:t>science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measurement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ability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combine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 marL="250825" marR="536575" indent="-238760">
              <a:lnSpc>
                <a:spcPts val="2620"/>
              </a:lnSpc>
              <a:spcBef>
                <a:spcPts val="2285"/>
              </a:spcBef>
              <a:buClr>
                <a:srgbClr val="BB0E3D"/>
              </a:buClr>
              <a:buChar char="■"/>
              <a:tabLst>
                <a:tab pos="252095" algn="l"/>
              </a:tabLst>
            </a:pPr>
            <a:r>
              <a:rPr dirty="0" sz="2400">
                <a:latin typeface="Arial"/>
                <a:cs typeface="Arial"/>
              </a:rPr>
              <a:t>Supports,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administers,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integrated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platforms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self-</a:t>
            </a:r>
            <a:r>
              <a:rPr dirty="0" sz="2400">
                <a:latin typeface="Arial"/>
                <a:cs typeface="Arial"/>
              </a:rPr>
              <a:t>report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performance-</a:t>
            </a:r>
            <a:r>
              <a:rPr dirty="0" sz="2400">
                <a:latin typeface="Arial"/>
                <a:cs typeface="Arial"/>
              </a:rPr>
              <a:t>based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measures</a:t>
            </a:r>
            <a:endParaRPr sz="2400">
              <a:latin typeface="Arial"/>
              <a:cs typeface="Arial"/>
            </a:endParaRPr>
          </a:p>
          <a:p>
            <a:pPr algn="r" marL="238760" marR="2362200" indent="-238760">
              <a:lnSpc>
                <a:spcPct val="100000"/>
              </a:lnSpc>
              <a:spcBef>
                <a:spcPts val="2160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400">
                <a:latin typeface="Arial"/>
                <a:cs typeface="Arial"/>
              </a:rPr>
              <a:t>Include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self-</a:t>
            </a:r>
            <a:r>
              <a:rPr dirty="0" sz="2400">
                <a:latin typeface="Arial"/>
                <a:cs typeface="Arial"/>
              </a:rPr>
              <a:t>reported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quality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life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 algn="r" lvl="1" marL="239395" marR="2419350" indent="-239395">
              <a:lnSpc>
                <a:spcPct val="100000"/>
              </a:lnSpc>
              <a:spcBef>
                <a:spcPts val="1230"/>
              </a:spcBef>
              <a:buClr>
                <a:srgbClr val="BB0E3D"/>
              </a:buClr>
              <a:buChar char="■"/>
              <a:tabLst>
                <a:tab pos="239395" algn="l"/>
              </a:tabLst>
            </a:pPr>
            <a:r>
              <a:rPr dirty="0" sz="2200">
                <a:latin typeface="Arial"/>
                <a:cs typeface="Arial"/>
              </a:rPr>
              <a:t>Reports: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Physical,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mental,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social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health;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symptoms,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well-being</a:t>
            </a:r>
            <a:endParaRPr sz="2200">
              <a:latin typeface="Arial"/>
              <a:cs typeface="Arial"/>
            </a:endParaRPr>
          </a:p>
          <a:p>
            <a:pPr lvl="1" marL="542290" indent="-239395">
              <a:lnSpc>
                <a:spcPct val="100000"/>
              </a:lnSpc>
              <a:spcBef>
                <a:spcPts val="1250"/>
              </a:spcBef>
              <a:buClr>
                <a:srgbClr val="BB0E3D"/>
              </a:buClr>
              <a:buChar char="■"/>
              <a:tabLst>
                <a:tab pos="542290" algn="l"/>
              </a:tabLst>
            </a:pPr>
            <a:r>
              <a:rPr dirty="0" sz="2200" spc="-20">
                <a:latin typeface="Arial"/>
                <a:cs typeface="Arial"/>
              </a:rPr>
              <a:t>Performance-</a:t>
            </a:r>
            <a:r>
              <a:rPr dirty="0" sz="2200">
                <a:latin typeface="Arial"/>
                <a:cs typeface="Arial"/>
              </a:rPr>
              <a:t>based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measures: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sensory,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motor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cognitive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function</a:t>
            </a:r>
            <a:endParaRPr sz="2200">
              <a:latin typeface="Arial"/>
              <a:cs typeface="Arial"/>
            </a:endParaRPr>
          </a:p>
          <a:p>
            <a:pPr marL="257175" marR="5080" indent="-238760">
              <a:lnSpc>
                <a:spcPct val="100800"/>
              </a:lnSpc>
              <a:spcBef>
                <a:spcPts val="1145"/>
              </a:spcBef>
              <a:buClr>
                <a:srgbClr val="BB0E3D"/>
              </a:buClr>
              <a:buChar char="■"/>
              <a:tabLst>
                <a:tab pos="258445" algn="l"/>
              </a:tabLst>
            </a:pPr>
            <a:r>
              <a:rPr dirty="0" sz="2400">
                <a:latin typeface="Arial"/>
                <a:cs typeface="Arial"/>
              </a:rPr>
              <a:t>Applications: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outcome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measurement,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process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measurement,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prediction,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case </a:t>
            </a:r>
            <a:r>
              <a:rPr dirty="0" sz="2400" spc="-2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identification,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population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surveillance,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monitoring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clinical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5186679" y="275844"/>
            <a:ext cx="39503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"/>
                <a:cs typeface="Arial"/>
              </a:rPr>
              <a:t>What</a:t>
            </a:r>
            <a:r>
              <a:rPr dirty="0" sz="3200" spc="-3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does</a:t>
            </a:r>
            <a:r>
              <a:rPr dirty="0" sz="3200" spc="-2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it</a:t>
            </a:r>
            <a:r>
              <a:rPr dirty="0" sz="3200" spc="-25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provide?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28015"/>
            <a:ext cx="3124200" cy="7863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2658" y="6413500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A0A0A0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784996"/>
            <a:ext cx="12192000" cy="73025"/>
            <a:chOff x="0" y="6784996"/>
            <a:chExt cx="12192000" cy="73025"/>
          </a:xfrm>
        </p:grpSpPr>
        <p:sp>
          <p:nvSpPr>
            <p:cNvPr id="4" name="object 4"/>
            <p:cNvSpPr/>
            <p:nvPr/>
          </p:nvSpPr>
          <p:spPr>
            <a:xfrm>
              <a:off x="3048000" y="6831038"/>
              <a:ext cx="9144000" cy="27305"/>
            </a:xfrm>
            <a:custGeom>
              <a:avLst/>
              <a:gdLst/>
              <a:ahLst/>
              <a:cxnLst/>
              <a:rect l="l" t="t" r="r" b="b"/>
              <a:pathLst>
                <a:path w="9144000" h="27304">
                  <a:moveTo>
                    <a:pt x="9144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9144000" y="269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B0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831038"/>
              <a:ext cx="3048000" cy="27305"/>
            </a:xfrm>
            <a:custGeom>
              <a:avLst/>
              <a:gdLst/>
              <a:ahLst/>
              <a:cxnLst/>
              <a:rect l="l" t="t" r="r" b="b"/>
              <a:pathLst>
                <a:path w="3048000" h="27304">
                  <a:moveTo>
                    <a:pt x="3048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3048000" y="2696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39652" y="6784996"/>
              <a:ext cx="224790" cy="73025"/>
            </a:xfrm>
            <a:custGeom>
              <a:avLst/>
              <a:gdLst/>
              <a:ahLst/>
              <a:cxnLst/>
              <a:rect l="l" t="t" r="r" b="b"/>
              <a:pathLst>
                <a:path w="224789" h="73025">
                  <a:moveTo>
                    <a:pt x="224761" y="0"/>
                  </a:moveTo>
                  <a:lnTo>
                    <a:pt x="30882" y="0"/>
                  </a:lnTo>
                  <a:lnTo>
                    <a:pt x="0" y="73003"/>
                  </a:lnTo>
                  <a:lnTo>
                    <a:pt x="193888" y="73003"/>
                  </a:lnTo>
                  <a:lnTo>
                    <a:pt x="224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6342888"/>
            <a:ext cx="3197352" cy="2316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17712" y="323724"/>
            <a:ext cx="305435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 spc="-50">
                <a:solidFill>
                  <a:srgbClr val="123E57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084" y="1309141"/>
            <a:ext cx="10295890" cy="4617085"/>
          </a:xfrm>
          <a:prstGeom prst="rect">
            <a:avLst/>
          </a:prstGeom>
        </p:spPr>
        <p:txBody>
          <a:bodyPr wrap="square" lIns="0" tIns="238125" rIns="0" bIns="0" rtlCol="0" vert="horz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1875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600" spc="-10">
                <a:latin typeface="Arial"/>
                <a:cs typeface="Arial"/>
              </a:rPr>
              <a:t>HealthMeasures</a:t>
            </a:r>
            <a:r>
              <a:rPr dirty="0" sz="2600" spc="-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Application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Program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Interface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(API)</a:t>
            </a:r>
            <a:endParaRPr sz="26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1775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600" spc="-10">
                <a:latin typeface="Arial"/>
                <a:cs typeface="Arial"/>
              </a:rPr>
              <a:t>iPad</a:t>
            </a:r>
            <a:r>
              <a:rPr dirty="0" sz="2600" spc="-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(NIH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30">
                <a:latin typeface="Arial"/>
                <a:cs typeface="Arial"/>
              </a:rPr>
              <a:t>Toolbox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PROMIS)</a:t>
            </a:r>
            <a:endParaRPr sz="2600">
              <a:latin typeface="Arial"/>
              <a:cs typeface="Arial"/>
            </a:endParaRPr>
          </a:p>
          <a:p>
            <a:pPr marL="238760" indent="-226060">
              <a:lnSpc>
                <a:spcPts val="3110"/>
              </a:lnSpc>
              <a:spcBef>
                <a:spcPts val="1870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600">
                <a:latin typeface="Arial"/>
                <a:cs typeface="Arial"/>
              </a:rPr>
              <a:t>Research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Electronic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Capture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(REDCap)</a:t>
            </a:r>
            <a:endParaRPr sz="2600">
              <a:latin typeface="Arial"/>
              <a:cs typeface="Arial"/>
            </a:endParaRPr>
          </a:p>
          <a:p>
            <a:pPr lvl="1" marL="466725" indent="-226060">
              <a:lnSpc>
                <a:spcPts val="2870"/>
              </a:lnSpc>
              <a:buClr>
                <a:srgbClr val="BB0E3D"/>
              </a:buClr>
              <a:buChar char="■"/>
              <a:tabLst>
                <a:tab pos="466725" algn="l"/>
              </a:tabLst>
            </a:pP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Clinical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Trials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Research,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free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consortium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members</a:t>
            </a:r>
            <a:endParaRPr sz="2400">
              <a:latin typeface="Arial"/>
              <a:cs typeface="Arial"/>
            </a:endParaRPr>
          </a:p>
          <a:p>
            <a:pPr marL="238760" indent="-226060">
              <a:lnSpc>
                <a:spcPts val="3110"/>
              </a:lnSpc>
              <a:spcBef>
                <a:spcPts val="1820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600">
                <a:latin typeface="Arial"/>
                <a:cs typeface="Arial"/>
              </a:rPr>
              <a:t>Epic: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Short-</a:t>
            </a:r>
            <a:r>
              <a:rPr dirty="0" sz="2600">
                <a:latin typeface="Arial"/>
                <a:cs typeface="Arial"/>
              </a:rPr>
              <a:t>forms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available,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45">
                <a:latin typeface="Arial"/>
                <a:cs typeface="Arial"/>
              </a:rPr>
              <a:t>CAT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available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since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2016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release</a:t>
            </a:r>
            <a:endParaRPr sz="2600">
              <a:latin typeface="Arial"/>
              <a:cs typeface="Arial"/>
            </a:endParaRPr>
          </a:p>
          <a:p>
            <a:pPr lvl="1" marL="467359" indent="-226060">
              <a:lnSpc>
                <a:spcPts val="2870"/>
              </a:lnSpc>
              <a:buClr>
                <a:srgbClr val="BB0E3D"/>
              </a:buClr>
              <a:buChar char="■"/>
              <a:tabLst>
                <a:tab pos="467359" algn="l"/>
              </a:tabLst>
            </a:pPr>
            <a:r>
              <a:rPr dirty="0" sz="2400">
                <a:latin typeface="Arial"/>
                <a:cs typeface="Arial"/>
              </a:rPr>
              <a:t>400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assessments,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English,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Spanish</a:t>
            </a:r>
            <a:endParaRPr sz="2400">
              <a:latin typeface="Arial"/>
              <a:cs typeface="Arial"/>
            </a:endParaRPr>
          </a:p>
          <a:p>
            <a:pPr lvl="1" marL="467359" indent="-226060">
              <a:lnSpc>
                <a:spcPct val="100000"/>
              </a:lnSpc>
              <a:spcBef>
                <a:spcPts val="20"/>
              </a:spcBef>
              <a:buClr>
                <a:srgbClr val="BB0E3D"/>
              </a:buClr>
              <a:buChar char="■"/>
              <a:tabLst>
                <a:tab pos="467359" algn="l"/>
              </a:tabLst>
            </a:pPr>
            <a:r>
              <a:rPr dirty="0" sz="2400">
                <a:latin typeface="Arial"/>
                <a:cs typeface="Arial"/>
              </a:rPr>
              <a:t>via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MyChart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(appointment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based,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recurring,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Hoc: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patient/clinic-driven)</a:t>
            </a:r>
            <a:endParaRPr sz="24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1720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600">
                <a:latin typeface="Arial"/>
                <a:cs typeface="Arial"/>
              </a:rPr>
              <a:t>EHR</a:t>
            </a:r>
            <a:r>
              <a:rPr dirty="0" sz="2600" spc="-1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Access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Seamless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Integration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PROMIS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(EASI-PRO)</a:t>
            </a:r>
            <a:endParaRPr sz="2600">
              <a:latin typeface="Arial"/>
              <a:cs typeface="Arial"/>
            </a:endParaRPr>
          </a:p>
          <a:p>
            <a:pPr lvl="1" marL="467359" indent="-226060">
              <a:lnSpc>
                <a:spcPct val="100000"/>
              </a:lnSpc>
              <a:spcBef>
                <a:spcPts val="80"/>
              </a:spcBef>
              <a:buClr>
                <a:srgbClr val="BB0E3D"/>
              </a:buClr>
              <a:buChar char="■"/>
              <a:tabLst>
                <a:tab pos="467359" algn="l"/>
              </a:tabLst>
            </a:pPr>
            <a:r>
              <a:rPr dirty="0" sz="2400">
                <a:latin typeface="Arial"/>
                <a:cs typeface="Arial"/>
              </a:rPr>
              <a:t>Scalable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implementation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Epic,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Cerner,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Smart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FHIR,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4676775" y="275844"/>
            <a:ext cx="44951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"/>
                <a:cs typeface="Arial"/>
              </a:rPr>
              <a:t>PROMIS</a:t>
            </a:r>
            <a:r>
              <a:rPr dirty="0" sz="3200" spc="-6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Data</a:t>
            </a:r>
            <a:r>
              <a:rPr dirty="0" sz="3200" spc="-65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Collection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85928"/>
            <a:ext cx="2895600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264" y="5895835"/>
            <a:ext cx="1314677" cy="8666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754" y="6243002"/>
            <a:ext cx="1103017" cy="5386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0163" y="6355613"/>
            <a:ext cx="1678254" cy="3844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4546" y="6340665"/>
            <a:ext cx="1630687" cy="420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27293" y="6210064"/>
            <a:ext cx="4450050" cy="60441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60976" y="1828800"/>
            <a:ext cx="7153909" cy="4151629"/>
            <a:chOff x="4760976" y="1828800"/>
            <a:chExt cx="7153909" cy="4151629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0976" y="1828800"/>
              <a:ext cx="7153656" cy="4151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67600" y="2397456"/>
              <a:ext cx="800100" cy="593090"/>
            </a:xfrm>
            <a:custGeom>
              <a:avLst/>
              <a:gdLst/>
              <a:ahLst/>
              <a:cxnLst/>
              <a:rect l="l" t="t" r="r" b="b"/>
              <a:pathLst>
                <a:path w="800100" h="593089">
                  <a:moveTo>
                    <a:pt x="0" y="0"/>
                  </a:moveTo>
                  <a:lnTo>
                    <a:pt x="800041" y="0"/>
                  </a:lnTo>
                  <a:lnTo>
                    <a:pt x="800041" y="592464"/>
                  </a:lnTo>
                  <a:lnTo>
                    <a:pt x="0" y="592464"/>
                  </a:lnTo>
                  <a:lnTo>
                    <a:pt x="0" y="0"/>
                  </a:lnTo>
                  <a:close/>
                </a:path>
              </a:pathLst>
            </a:custGeom>
            <a:ln w="285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663992" y="2370740"/>
              <a:ext cx="902969" cy="593090"/>
            </a:xfrm>
            <a:custGeom>
              <a:avLst/>
              <a:gdLst/>
              <a:ahLst/>
              <a:cxnLst/>
              <a:rect l="l" t="t" r="r" b="b"/>
              <a:pathLst>
                <a:path w="902970" h="593089">
                  <a:moveTo>
                    <a:pt x="0" y="0"/>
                  </a:moveTo>
                  <a:lnTo>
                    <a:pt x="902498" y="0"/>
                  </a:lnTo>
                  <a:lnTo>
                    <a:pt x="902498" y="592464"/>
                  </a:lnTo>
                  <a:lnTo>
                    <a:pt x="0" y="592464"/>
                  </a:lnTo>
                  <a:lnTo>
                    <a:pt x="0" y="0"/>
                  </a:lnTo>
                  <a:close/>
                </a:path>
              </a:pathLst>
            </a:custGeom>
            <a:ln w="285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42328" y="2273350"/>
            <a:ext cx="4191000" cy="1308100"/>
          </a:xfrm>
          <a:prstGeom prst="rect">
            <a:avLst/>
          </a:prstGeom>
          <a:solidFill>
            <a:srgbClr val="A50C11"/>
          </a:solidFill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2300" spc="-225" b="1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3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View</a:t>
            </a:r>
            <a:r>
              <a:rPr dirty="0" sz="23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35" b="1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endParaRPr sz="2300">
              <a:latin typeface="Arial"/>
              <a:cs typeface="Arial"/>
            </a:endParaRPr>
          </a:p>
          <a:p>
            <a:pPr marL="91440" marR="142875">
              <a:lnSpc>
                <a:spcPct val="100000"/>
              </a:lnSpc>
              <a:spcBef>
                <a:spcPts val="1739"/>
              </a:spcBef>
            </a:pP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Download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free,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respondent-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ready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5">
                <a:solidFill>
                  <a:srgbClr val="FFFFFF"/>
                </a:solidFill>
                <a:latin typeface="Arial"/>
                <a:cs typeface="Arial"/>
              </a:rPr>
              <a:t>PDF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forms.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328" y="3903827"/>
            <a:ext cx="4191000" cy="1524000"/>
          </a:xfrm>
          <a:prstGeom prst="rect">
            <a:avLst/>
          </a:prstGeom>
          <a:solidFill>
            <a:srgbClr val="A50C11"/>
          </a:solidFill>
        </p:spPr>
        <p:txBody>
          <a:bodyPr wrap="square" lIns="0" tIns="31750" rIns="0" bIns="0" rtlCol="0" vert="horz">
            <a:spAutoFit/>
          </a:bodyPr>
          <a:lstStyle/>
          <a:p>
            <a:pPr algn="just" marL="91440">
              <a:lnSpc>
                <a:spcPct val="100000"/>
              </a:lnSpc>
              <a:spcBef>
                <a:spcPts val="250"/>
              </a:spcBef>
            </a:pP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r>
              <a:rPr dirty="0" sz="23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HealthMeasures</a:t>
            </a:r>
            <a:endParaRPr sz="2300">
              <a:latin typeface="Arial"/>
              <a:cs typeface="Arial"/>
            </a:endParaRPr>
          </a:p>
          <a:p>
            <a:pPr algn="just" marL="91440" marR="351790">
              <a:lnSpc>
                <a:spcPct val="100000"/>
              </a:lnSpc>
              <a:spcBef>
                <a:spcPts val="1140"/>
              </a:spcBef>
            </a:pP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guides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help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9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research,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quality.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88825" cy="1143000"/>
          </a:xfrm>
          <a:custGeom>
            <a:avLst/>
            <a:gdLst/>
            <a:ahLst/>
            <a:cxnLst/>
            <a:rect l="l" t="t" r="r" b="b"/>
            <a:pathLst>
              <a:path w="12188825" h="1143000">
                <a:moveTo>
                  <a:pt x="12188685" y="0"/>
                </a:moveTo>
                <a:lnTo>
                  <a:pt x="0" y="0"/>
                </a:lnTo>
                <a:lnTo>
                  <a:pt x="0" y="1143000"/>
                </a:lnTo>
                <a:lnTo>
                  <a:pt x="12188685" y="1143000"/>
                </a:lnTo>
                <a:lnTo>
                  <a:pt x="12188685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2417719" y="275844"/>
            <a:ext cx="735012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"/>
                <a:cs typeface="Arial"/>
              </a:rPr>
              <a:t>Information</a:t>
            </a:r>
            <a:r>
              <a:rPr dirty="0" sz="3200" spc="-9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for</a:t>
            </a:r>
            <a:r>
              <a:rPr dirty="0" sz="3200" spc="-22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Accessing</a:t>
            </a:r>
            <a:r>
              <a:rPr dirty="0" sz="3200" spc="-7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PROMIS</a:t>
            </a:r>
            <a:r>
              <a:rPr dirty="0" sz="3200" spc="-120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Tools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2658" y="6413500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A0A0A0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784996"/>
            <a:ext cx="12192000" cy="73025"/>
            <a:chOff x="0" y="6784996"/>
            <a:chExt cx="12192000" cy="73025"/>
          </a:xfrm>
        </p:grpSpPr>
        <p:sp>
          <p:nvSpPr>
            <p:cNvPr id="4" name="object 4"/>
            <p:cNvSpPr/>
            <p:nvPr/>
          </p:nvSpPr>
          <p:spPr>
            <a:xfrm>
              <a:off x="3048000" y="6831038"/>
              <a:ext cx="9144000" cy="27305"/>
            </a:xfrm>
            <a:custGeom>
              <a:avLst/>
              <a:gdLst/>
              <a:ahLst/>
              <a:cxnLst/>
              <a:rect l="l" t="t" r="r" b="b"/>
              <a:pathLst>
                <a:path w="9144000" h="27304">
                  <a:moveTo>
                    <a:pt x="9144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9144000" y="269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B0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831038"/>
              <a:ext cx="3048000" cy="27305"/>
            </a:xfrm>
            <a:custGeom>
              <a:avLst/>
              <a:gdLst/>
              <a:ahLst/>
              <a:cxnLst/>
              <a:rect l="l" t="t" r="r" b="b"/>
              <a:pathLst>
                <a:path w="3048000" h="27304">
                  <a:moveTo>
                    <a:pt x="3048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3048000" y="2696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39652" y="6784996"/>
              <a:ext cx="224790" cy="73025"/>
            </a:xfrm>
            <a:custGeom>
              <a:avLst/>
              <a:gdLst/>
              <a:ahLst/>
              <a:cxnLst/>
              <a:rect l="l" t="t" r="r" b="b"/>
              <a:pathLst>
                <a:path w="224789" h="73025">
                  <a:moveTo>
                    <a:pt x="224761" y="0"/>
                  </a:moveTo>
                  <a:lnTo>
                    <a:pt x="30882" y="0"/>
                  </a:lnTo>
                  <a:lnTo>
                    <a:pt x="0" y="73003"/>
                  </a:lnTo>
                  <a:lnTo>
                    <a:pt x="193888" y="73003"/>
                  </a:lnTo>
                  <a:lnTo>
                    <a:pt x="224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6342888"/>
            <a:ext cx="3197352" cy="2316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17712" y="323724"/>
            <a:ext cx="305435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 spc="-50">
                <a:solidFill>
                  <a:srgbClr val="123E57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084" y="1801876"/>
            <a:ext cx="10666730" cy="37807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37490" marR="734695" indent="-227329">
              <a:lnSpc>
                <a:spcPct val="101400"/>
              </a:lnSpc>
              <a:spcBef>
                <a:spcPts val="50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800">
                <a:latin typeface="Arial"/>
                <a:cs typeface="Arial"/>
              </a:rPr>
              <a:t>Current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tools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advanced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methods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available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capture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patient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health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low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burden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patient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algn="just" marL="237490" marR="119380" indent="-227329">
              <a:lnSpc>
                <a:spcPct val="101099"/>
              </a:lnSpc>
              <a:spcBef>
                <a:spcPts val="2915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800">
                <a:latin typeface="Arial"/>
                <a:cs typeface="Arial"/>
              </a:rPr>
              <a:t>Future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research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examining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social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care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interventions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healthcare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delivery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settings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could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benefit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from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standard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approaches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allow </a:t>
            </a:r>
            <a:r>
              <a:rPr dirty="0" sz="2800" spc="-1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comparisons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across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studies</a:t>
            </a:r>
            <a:endParaRPr sz="2800">
              <a:latin typeface="Arial"/>
              <a:cs typeface="Arial"/>
            </a:endParaRPr>
          </a:p>
          <a:p>
            <a:pPr algn="just" marL="237490" marR="5080" indent="-227329">
              <a:lnSpc>
                <a:spcPct val="101400"/>
              </a:lnSpc>
              <a:spcBef>
                <a:spcPts val="2880"/>
              </a:spcBef>
              <a:buClr>
                <a:srgbClr val="BB0E3D"/>
              </a:buClr>
              <a:buChar char="■"/>
              <a:tabLst>
                <a:tab pos="238760" algn="l"/>
              </a:tabLst>
            </a:pPr>
            <a:r>
              <a:rPr dirty="0" sz="2800">
                <a:latin typeface="Arial"/>
                <a:cs typeface="Arial"/>
              </a:rPr>
              <a:t>PROMIS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option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standard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way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assess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data </a:t>
            </a:r>
            <a:r>
              <a:rPr dirty="0" sz="2800" spc="-2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(symptoms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functioning)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mental,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physical,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social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health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2950368" y="207771"/>
            <a:ext cx="640778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6604" algn="l"/>
                <a:tab pos="4926330" algn="l"/>
              </a:tabLst>
            </a:pPr>
            <a:r>
              <a:rPr dirty="0" sz="4000" b="0">
                <a:latin typeface="Arial"/>
                <a:cs typeface="Arial"/>
              </a:rPr>
              <a:t>Summary</a:t>
            </a:r>
            <a:r>
              <a:rPr dirty="0" sz="4000" spc="-120" b="0">
                <a:latin typeface="Arial"/>
                <a:cs typeface="Arial"/>
              </a:rPr>
              <a:t> </a:t>
            </a:r>
            <a:r>
              <a:rPr dirty="0" sz="4000" spc="-25" b="0">
                <a:latin typeface="Arial"/>
                <a:cs typeface="Arial"/>
              </a:rPr>
              <a:t>and</a:t>
            </a:r>
            <a:r>
              <a:rPr dirty="0" sz="4000" b="0">
                <a:latin typeface="Arial"/>
                <a:cs typeface="Arial"/>
              </a:rPr>
              <a:t>	</a:t>
            </a:r>
            <a:r>
              <a:rPr dirty="0" sz="4000" spc="-10" b="0">
                <a:latin typeface="Arial"/>
                <a:cs typeface="Arial"/>
              </a:rPr>
              <a:t>Future</a:t>
            </a:r>
            <a:r>
              <a:rPr dirty="0" sz="4000" b="0">
                <a:latin typeface="Arial"/>
                <a:cs typeface="Arial"/>
              </a:rPr>
              <a:t>	</a:t>
            </a:r>
            <a:r>
              <a:rPr dirty="0" sz="4000" spc="-10" b="0">
                <a:latin typeface="Arial"/>
                <a:cs typeface="Arial"/>
              </a:rPr>
              <a:t>Needs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80">
                <a:solidFill>
                  <a:srgbClr val="BB0E3D"/>
                </a:solidFill>
              </a:rPr>
              <a:t>Questions?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966112" y="3666235"/>
            <a:ext cx="4392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100">
                <a:solidFill>
                  <a:srgbClr val="303030"/>
                </a:solidFill>
                <a:uFill>
                  <a:solidFill>
                    <a:srgbClr val="303030"/>
                  </a:solidFill>
                </a:uFill>
                <a:latin typeface="Arial"/>
                <a:cs typeface="Arial"/>
                <a:hlinkClick r:id="rId2"/>
              </a:rPr>
              <a:t>Ashley.Smith@nih.gov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861050" cy="6858000"/>
            <a:chOff x="0" y="0"/>
            <a:chExt cx="5861050" cy="6858000"/>
          </a:xfrm>
        </p:grpSpPr>
        <p:sp>
          <p:nvSpPr>
            <p:cNvPr id="3" name="object 3"/>
            <p:cNvSpPr/>
            <p:nvPr/>
          </p:nvSpPr>
          <p:spPr>
            <a:xfrm>
              <a:off x="2034118" y="0"/>
              <a:ext cx="3827145" cy="6858000"/>
            </a:xfrm>
            <a:custGeom>
              <a:avLst/>
              <a:gdLst/>
              <a:ahLst/>
              <a:cxnLst/>
              <a:rect l="l" t="t" r="r" b="b"/>
              <a:pathLst>
                <a:path w="3827145" h="6858000">
                  <a:moveTo>
                    <a:pt x="199815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98154" y="6858000"/>
                  </a:lnTo>
                  <a:lnTo>
                    <a:pt x="3826929" y="3429000"/>
                  </a:lnTo>
                  <a:lnTo>
                    <a:pt x="1998154" y="0"/>
                  </a:lnTo>
                  <a:close/>
                </a:path>
              </a:pathLst>
            </a:custGeom>
            <a:solidFill>
              <a:srgbClr val="2A6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303395" cy="6858000"/>
            </a:xfrm>
            <a:custGeom>
              <a:avLst/>
              <a:gdLst/>
              <a:ahLst/>
              <a:cxnLst/>
              <a:rect l="l" t="t" r="r" b="b"/>
              <a:pathLst>
                <a:path w="4303395" h="6858000">
                  <a:moveTo>
                    <a:pt x="2466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6975" y="6858000"/>
                  </a:lnTo>
                  <a:lnTo>
                    <a:pt x="4303179" y="3429000"/>
                  </a:lnTo>
                  <a:lnTo>
                    <a:pt x="2466975" y="0"/>
                  </a:lnTo>
                  <a:close/>
                </a:path>
              </a:pathLst>
            </a:custGeom>
            <a:solidFill>
              <a:srgbClr val="2A5DA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7" y="6342888"/>
              <a:ext cx="3197352" cy="231648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756241" y="3060700"/>
            <a:ext cx="282321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70">
                <a:solidFill>
                  <a:srgbClr val="BB0E3D"/>
                </a:solidFill>
              </a:rPr>
              <a:t>Extra</a:t>
            </a:r>
            <a:r>
              <a:rPr dirty="0" sz="4000" spc="-185">
                <a:solidFill>
                  <a:srgbClr val="BB0E3D"/>
                </a:solidFill>
              </a:rPr>
              <a:t> </a:t>
            </a:r>
            <a:r>
              <a:rPr dirty="0" sz="4000" spc="-55">
                <a:solidFill>
                  <a:srgbClr val="BB0E3D"/>
                </a:solidFill>
              </a:rPr>
              <a:t>Slides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308" rIns="0" bIns="0" rtlCol="0" vert="horz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dirty="0" spc="-254" b="0">
                <a:latin typeface="Arial"/>
                <a:cs typeface="Arial"/>
              </a:rPr>
              <a:t>Fixed</a:t>
            </a:r>
            <a:r>
              <a:rPr dirty="0" spc="-185" b="0">
                <a:latin typeface="Arial"/>
                <a:cs typeface="Arial"/>
              </a:rPr>
              <a:t> </a:t>
            </a:r>
            <a:r>
              <a:rPr dirty="0" spc="-160" b="0">
                <a:latin typeface="Arial"/>
                <a:cs typeface="Arial"/>
              </a:rPr>
              <a:t>Questionnaires</a:t>
            </a:r>
            <a:r>
              <a:rPr dirty="0" spc="-165" b="0">
                <a:latin typeface="Arial"/>
                <a:cs typeface="Arial"/>
              </a:rPr>
              <a:t> </a:t>
            </a:r>
            <a:r>
              <a:rPr dirty="0" spc="-240" b="0">
                <a:latin typeface="Arial"/>
                <a:cs typeface="Arial"/>
              </a:rPr>
              <a:t>vs.</a:t>
            </a:r>
            <a:r>
              <a:rPr dirty="0" spc="-165" b="0">
                <a:latin typeface="Arial"/>
                <a:cs typeface="Arial"/>
              </a:rPr>
              <a:t> </a:t>
            </a:r>
            <a:r>
              <a:rPr dirty="0" spc="-170" b="0">
                <a:latin typeface="Arial"/>
                <a:cs typeface="Arial"/>
              </a:rPr>
              <a:t>Computerized</a:t>
            </a:r>
            <a:r>
              <a:rPr dirty="0" spc="-175" b="0">
                <a:latin typeface="Arial"/>
                <a:cs typeface="Arial"/>
              </a:rPr>
              <a:t> </a:t>
            </a:r>
            <a:r>
              <a:rPr dirty="0" spc="-140" b="0">
                <a:latin typeface="Arial"/>
                <a:cs typeface="Arial"/>
              </a:rPr>
              <a:t>Adaptive</a:t>
            </a:r>
            <a:r>
              <a:rPr dirty="0" spc="-175" b="0">
                <a:latin typeface="Arial"/>
                <a:cs typeface="Arial"/>
              </a:rPr>
              <a:t> </a:t>
            </a:r>
            <a:r>
              <a:rPr dirty="0" spc="-335" b="0">
                <a:latin typeface="Arial"/>
                <a:cs typeface="Arial"/>
              </a:rPr>
              <a:t>Tests</a:t>
            </a:r>
            <a:r>
              <a:rPr dirty="0" spc="-160" b="0">
                <a:latin typeface="Arial"/>
                <a:cs typeface="Arial"/>
              </a:rPr>
              <a:t> </a:t>
            </a:r>
            <a:r>
              <a:rPr dirty="0" spc="-415" b="0">
                <a:latin typeface="Arial"/>
                <a:cs typeface="Arial"/>
              </a:rPr>
              <a:t>(CAT)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409994" y="1580596"/>
            <a:ext cx="903605" cy="4720590"/>
            <a:chOff x="2409994" y="1580596"/>
            <a:chExt cx="903605" cy="4720590"/>
          </a:xfrm>
        </p:grpSpPr>
        <p:sp>
          <p:nvSpPr>
            <p:cNvPr id="5" name="object 5"/>
            <p:cNvSpPr/>
            <p:nvPr/>
          </p:nvSpPr>
          <p:spPr>
            <a:xfrm>
              <a:off x="2423833" y="1592491"/>
              <a:ext cx="875665" cy="4694555"/>
            </a:xfrm>
            <a:custGeom>
              <a:avLst/>
              <a:gdLst/>
              <a:ahLst/>
              <a:cxnLst/>
              <a:rect l="l" t="t" r="r" b="b"/>
              <a:pathLst>
                <a:path w="875664" h="4694555">
                  <a:moveTo>
                    <a:pt x="875385" y="0"/>
                  </a:moveTo>
                  <a:lnTo>
                    <a:pt x="0" y="0"/>
                  </a:lnTo>
                  <a:lnTo>
                    <a:pt x="0" y="4694034"/>
                  </a:lnTo>
                  <a:lnTo>
                    <a:pt x="875385" y="4694034"/>
                  </a:lnTo>
                  <a:lnTo>
                    <a:pt x="87538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24282" y="1594884"/>
              <a:ext cx="875030" cy="4692015"/>
            </a:xfrm>
            <a:custGeom>
              <a:avLst/>
              <a:gdLst/>
              <a:ahLst/>
              <a:cxnLst/>
              <a:rect l="l" t="t" r="r" b="b"/>
              <a:pathLst>
                <a:path w="875029" h="4692015">
                  <a:moveTo>
                    <a:pt x="874945" y="4691645"/>
                  </a:moveTo>
                  <a:lnTo>
                    <a:pt x="0" y="4691645"/>
                  </a:lnTo>
                  <a:lnTo>
                    <a:pt x="0" y="0"/>
                  </a:lnTo>
                  <a:lnTo>
                    <a:pt x="874945" y="0"/>
                  </a:lnTo>
                  <a:lnTo>
                    <a:pt x="874945" y="4691645"/>
                  </a:lnTo>
                  <a:close/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525548" y="3836836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48178" y="1764963"/>
            <a:ext cx="322580" cy="387985"/>
            <a:chOff x="2848178" y="1764963"/>
            <a:chExt cx="322580" cy="387985"/>
          </a:xfrm>
        </p:grpSpPr>
        <p:sp>
          <p:nvSpPr>
            <p:cNvPr id="9" name="object 9"/>
            <p:cNvSpPr/>
            <p:nvPr/>
          </p:nvSpPr>
          <p:spPr>
            <a:xfrm>
              <a:off x="2864688" y="1781473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 h="0">
                  <a:moveTo>
                    <a:pt x="0" y="0"/>
                  </a:moveTo>
                  <a:lnTo>
                    <a:pt x="289401" y="0"/>
                  </a:lnTo>
                </a:path>
              </a:pathLst>
            </a:custGeom>
            <a:ln w="327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936370" y="21386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 h="0">
                  <a:moveTo>
                    <a:pt x="0" y="0"/>
                  </a:moveTo>
                  <a:lnTo>
                    <a:pt x="217602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525548" y="3123604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5548" y="2407324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5548" y="1712380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25541" y="4568343"/>
            <a:ext cx="295275" cy="3092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b="1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dirty="0" sz="1900" spc="5" b="1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5541" y="5263376"/>
            <a:ext cx="295275" cy="30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b="1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dirty="0" sz="1900" spc="-20" b="1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84945" y="5827801"/>
            <a:ext cx="379730" cy="459105"/>
          </a:xfrm>
          <a:custGeom>
            <a:avLst/>
            <a:gdLst/>
            <a:ahLst/>
            <a:cxnLst/>
            <a:rect l="l" t="t" r="r" b="b"/>
            <a:pathLst>
              <a:path w="379730" h="459104">
                <a:moveTo>
                  <a:pt x="379730" y="0"/>
                </a:moveTo>
                <a:lnTo>
                  <a:pt x="0" y="0"/>
                </a:lnTo>
                <a:lnTo>
                  <a:pt x="0" y="459016"/>
                </a:lnTo>
                <a:lnTo>
                  <a:pt x="379730" y="459016"/>
                </a:lnTo>
                <a:lnTo>
                  <a:pt x="37973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525541" y="5906504"/>
            <a:ext cx="295275" cy="30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b="1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dirty="0" sz="1900" spc="-20" b="1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91228" y="2479472"/>
            <a:ext cx="363220" cy="3604895"/>
            <a:chOff x="2791228" y="2479472"/>
            <a:chExt cx="363220" cy="3604895"/>
          </a:xfrm>
        </p:grpSpPr>
        <p:sp>
          <p:nvSpPr>
            <p:cNvPr id="19" name="object 19"/>
            <p:cNvSpPr/>
            <p:nvPr/>
          </p:nvSpPr>
          <p:spPr>
            <a:xfrm>
              <a:off x="2791417" y="2495848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791417" y="3210223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791417" y="3924598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791417" y="4638973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791417" y="5353348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791417" y="6067723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791228" y="6067722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36370" y="2853035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 h="0">
                  <a:moveTo>
                    <a:pt x="0" y="0"/>
                  </a:moveTo>
                  <a:lnTo>
                    <a:pt x="217602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36370" y="3567410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 h="0">
                  <a:moveTo>
                    <a:pt x="0" y="0"/>
                  </a:moveTo>
                  <a:lnTo>
                    <a:pt x="217602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936370" y="4281784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 h="0">
                  <a:moveTo>
                    <a:pt x="0" y="0"/>
                  </a:moveTo>
                  <a:lnTo>
                    <a:pt x="217602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936370" y="49961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 h="0">
                  <a:moveTo>
                    <a:pt x="0" y="0"/>
                  </a:moveTo>
                  <a:lnTo>
                    <a:pt x="217602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936370" y="5710534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 h="0">
                  <a:moveTo>
                    <a:pt x="0" y="0"/>
                  </a:moveTo>
                  <a:lnTo>
                    <a:pt x="217602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433278" y="3502152"/>
            <a:ext cx="1620520" cy="8058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dirty="0" sz="1700" spc="-45" b="1">
                <a:latin typeface="Arial"/>
                <a:cs typeface="Arial"/>
              </a:rPr>
              <a:t>Questionnaire </a:t>
            </a:r>
            <a:r>
              <a:rPr dirty="0" sz="1700" spc="-65" b="1">
                <a:latin typeface="Arial"/>
                <a:cs typeface="Arial"/>
              </a:rPr>
              <a:t>with</a:t>
            </a:r>
            <a:r>
              <a:rPr dirty="0" sz="1700" spc="-85" b="1">
                <a:latin typeface="Arial"/>
                <a:cs typeface="Arial"/>
              </a:rPr>
              <a:t> </a:t>
            </a:r>
            <a:r>
              <a:rPr dirty="0" sz="1700" spc="-120" b="1">
                <a:latin typeface="Arial"/>
                <a:cs typeface="Arial"/>
              </a:rPr>
              <a:t>a</a:t>
            </a:r>
            <a:r>
              <a:rPr dirty="0" sz="1700" spc="-85" b="1">
                <a:latin typeface="Arial"/>
                <a:cs typeface="Arial"/>
              </a:rPr>
              <a:t> </a:t>
            </a:r>
            <a:r>
              <a:rPr dirty="0" sz="1700" spc="-95" b="1">
                <a:latin typeface="Arial"/>
                <a:cs typeface="Arial"/>
              </a:rPr>
              <a:t>wide</a:t>
            </a:r>
            <a:r>
              <a:rPr dirty="0" sz="1700" spc="-90" b="1">
                <a:latin typeface="Arial"/>
                <a:cs typeface="Arial"/>
              </a:rPr>
              <a:t> </a:t>
            </a:r>
            <a:r>
              <a:rPr dirty="0" sz="1700" spc="-140" b="1">
                <a:latin typeface="Arial"/>
                <a:cs typeface="Arial"/>
              </a:rPr>
              <a:t>range </a:t>
            </a:r>
            <a:r>
              <a:rPr dirty="0" sz="1700" spc="-85" b="1">
                <a:latin typeface="Arial"/>
                <a:cs typeface="Arial"/>
              </a:rPr>
              <a:t>but</a:t>
            </a:r>
            <a:r>
              <a:rPr dirty="0" sz="1700" spc="-70" b="1">
                <a:latin typeface="Arial"/>
                <a:cs typeface="Arial"/>
              </a:rPr>
              <a:t> </a:t>
            </a:r>
            <a:r>
              <a:rPr dirty="0" sz="1700" spc="-95" b="1">
                <a:latin typeface="Arial"/>
                <a:cs typeface="Arial"/>
              </a:rPr>
              <a:t>low</a:t>
            </a:r>
            <a:r>
              <a:rPr dirty="0" sz="1700" spc="-70" b="1">
                <a:latin typeface="Arial"/>
                <a:cs typeface="Arial"/>
              </a:rPr>
              <a:t> </a:t>
            </a:r>
            <a:r>
              <a:rPr dirty="0" sz="1700" spc="-95" b="1">
                <a:latin typeface="Arial"/>
                <a:cs typeface="Arial"/>
              </a:rPr>
              <a:t>precision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18509" y="1631142"/>
            <a:ext cx="903605" cy="4669790"/>
            <a:chOff x="6218509" y="1631142"/>
            <a:chExt cx="903605" cy="4669790"/>
          </a:xfrm>
        </p:grpSpPr>
        <p:sp>
          <p:nvSpPr>
            <p:cNvPr id="33" name="object 33"/>
            <p:cNvSpPr/>
            <p:nvPr/>
          </p:nvSpPr>
          <p:spPr>
            <a:xfrm>
              <a:off x="6232347" y="1643062"/>
              <a:ext cx="875665" cy="4643755"/>
            </a:xfrm>
            <a:custGeom>
              <a:avLst/>
              <a:gdLst/>
              <a:ahLst/>
              <a:cxnLst/>
              <a:rect l="l" t="t" r="r" b="b"/>
              <a:pathLst>
                <a:path w="875665" h="4643755">
                  <a:moveTo>
                    <a:pt x="875398" y="0"/>
                  </a:moveTo>
                  <a:lnTo>
                    <a:pt x="0" y="0"/>
                  </a:lnTo>
                  <a:lnTo>
                    <a:pt x="0" y="4643437"/>
                  </a:lnTo>
                  <a:lnTo>
                    <a:pt x="875398" y="4643437"/>
                  </a:lnTo>
                  <a:lnTo>
                    <a:pt x="87539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232797" y="1645429"/>
              <a:ext cx="875030" cy="4641215"/>
            </a:xfrm>
            <a:custGeom>
              <a:avLst/>
              <a:gdLst/>
              <a:ahLst/>
              <a:cxnLst/>
              <a:rect l="l" t="t" r="r" b="b"/>
              <a:pathLst>
                <a:path w="875029" h="4641215">
                  <a:moveTo>
                    <a:pt x="874946" y="4641070"/>
                  </a:moveTo>
                  <a:lnTo>
                    <a:pt x="0" y="4641070"/>
                  </a:lnTo>
                  <a:lnTo>
                    <a:pt x="0" y="0"/>
                  </a:lnTo>
                  <a:lnTo>
                    <a:pt x="874946" y="0"/>
                  </a:lnTo>
                  <a:lnTo>
                    <a:pt x="874946" y="4641070"/>
                  </a:lnTo>
                  <a:close/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6334033" y="3199804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34033" y="2483524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 b="1">
                <a:solidFill>
                  <a:srgbClr val="CC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99902" y="2414593"/>
            <a:ext cx="363220" cy="1100455"/>
            <a:chOff x="6599902" y="2414593"/>
            <a:chExt cx="363220" cy="1100455"/>
          </a:xfrm>
        </p:grpSpPr>
        <p:sp>
          <p:nvSpPr>
            <p:cNvPr id="38" name="object 38"/>
            <p:cNvSpPr/>
            <p:nvPr/>
          </p:nvSpPr>
          <p:spPr>
            <a:xfrm>
              <a:off x="6599902" y="2571749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599902" y="3286124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817431" y="2428873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817431" y="2500311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817431" y="2571748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817431" y="264318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817431" y="2714623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817431" y="2786061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817431" y="2857498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817431" y="292893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817431" y="3000373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817431" y="3071811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817431" y="3143248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817431" y="321468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817431" y="3286123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817431" y="3357561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817431" y="3428998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817431" y="350043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744859" y="2928936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 h="0">
                  <a:moveTo>
                    <a:pt x="0" y="0"/>
                  </a:moveTo>
                  <a:lnTo>
                    <a:pt x="217602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7255376" y="2560320"/>
            <a:ext cx="1723389" cy="8058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dirty="0" sz="1700" spc="-45" b="1">
                <a:latin typeface="Arial"/>
                <a:cs typeface="Arial"/>
              </a:rPr>
              <a:t>Questionnaire </a:t>
            </a:r>
            <a:r>
              <a:rPr dirty="0" sz="1700" spc="-65" b="1">
                <a:latin typeface="Arial"/>
                <a:cs typeface="Arial"/>
              </a:rPr>
              <a:t>with</a:t>
            </a:r>
            <a:r>
              <a:rPr dirty="0" sz="1700" spc="-85" b="1">
                <a:latin typeface="Arial"/>
                <a:cs typeface="Arial"/>
              </a:rPr>
              <a:t> </a:t>
            </a:r>
            <a:r>
              <a:rPr dirty="0" sz="1700" spc="-150" b="1">
                <a:latin typeface="Arial"/>
                <a:cs typeface="Arial"/>
              </a:rPr>
              <a:t>high</a:t>
            </a:r>
            <a:r>
              <a:rPr dirty="0" sz="1700" spc="-85" b="1">
                <a:latin typeface="Arial"/>
                <a:cs typeface="Arial"/>
              </a:rPr>
              <a:t> </a:t>
            </a:r>
            <a:r>
              <a:rPr dirty="0" sz="1700" spc="-135" b="1">
                <a:latin typeface="Arial"/>
                <a:cs typeface="Arial"/>
              </a:rPr>
              <a:t>precision </a:t>
            </a:r>
            <a:r>
              <a:rPr dirty="0" sz="1700" spc="-85" b="1">
                <a:latin typeface="Arial"/>
                <a:cs typeface="Arial"/>
              </a:rPr>
              <a:t>but</a:t>
            </a:r>
            <a:r>
              <a:rPr dirty="0" sz="1700" spc="-80" b="1">
                <a:latin typeface="Arial"/>
                <a:cs typeface="Arial"/>
              </a:rPr>
              <a:t> </a:t>
            </a:r>
            <a:r>
              <a:rPr dirty="0" sz="1700" spc="-135" b="1">
                <a:latin typeface="Arial"/>
                <a:cs typeface="Arial"/>
              </a:rPr>
              <a:t>small</a:t>
            </a:r>
            <a:r>
              <a:rPr dirty="0" sz="1700" spc="-75" b="1">
                <a:latin typeface="Arial"/>
                <a:cs typeface="Arial"/>
              </a:rPr>
              <a:t> </a:t>
            </a:r>
            <a:r>
              <a:rPr dirty="0" sz="1700" spc="-20" b="1">
                <a:latin typeface="Arial"/>
                <a:cs typeface="Arial"/>
              </a:rPr>
              <a:t>range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33805" y="1516888"/>
            <a:ext cx="845185" cy="8851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700" marR="5080" indent="-635">
              <a:lnSpc>
                <a:spcPct val="98400"/>
              </a:lnSpc>
              <a:spcBef>
                <a:spcPts val="135"/>
              </a:spcBef>
            </a:pPr>
            <a:r>
              <a:rPr dirty="0" sz="1900" spc="-20">
                <a:latin typeface="Arial"/>
                <a:cs typeface="Arial"/>
              </a:rPr>
              <a:t>high </a:t>
            </a:r>
            <a:r>
              <a:rPr dirty="0" sz="1900" spc="-65">
                <a:latin typeface="Arial"/>
                <a:cs typeface="Arial"/>
              </a:rPr>
              <a:t>physical </a:t>
            </a:r>
            <a:r>
              <a:rPr dirty="0" sz="1900" spc="-40">
                <a:latin typeface="Arial"/>
                <a:cs typeface="Arial"/>
              </a:rPr>
              <a:t>function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44422" y="5372620"/>
            <a:ext cx="845185" cy="8883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-1270">
              <a:lnSpc>
                <a:spcPct val="99000"/>
              </a:lnSpc>
              <a:spcBef>
                <a:spcPts val="120"/>
              </a:spcBef>
            </a:pPr>
            <a:r>
              <a:rPr dirty="0" sz="1900" spc="-25">
                <a:latin typeface="Arial"/>
                <a:cs typeface="Arial"/>
              </a:rPr>
              <a:t>low </a:t>
            </a:r>
            <a:r>
              <a:rPr dirty="0" sz="1900" spc="-65">
                <a:latin typeface="Arial"/>
                <a:cs typeface="Arial"/>
              </a:rPr>
              <a:t>physical </a:t>
            </a:r>
            <a:r>
              <a:rPr dirty="0" sz="1900" spc="-40">
                <a:latin typeface="Arial"/>
                <a:cs typeface="Arial"/>
              </a:rPr>
              <a:t>function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308" rIns="0" bIns="0" rtlCol="0" vert="horz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dirty="0" spc="-254" b="0">
                <a:latin typeface="Arial"/>
                <a:cs typeface="Arial"/>
              </a:rPr>
              <a:t>Fixed</a:t>
            </a:r>
            <a:r>
              <a:rPr dirty="0" spc="-185" b="0">
                <a:latin typeface="Arial"/>
                <a:cs typeface="Arial"/>
              </a:rPr>
              <a:t> </a:t>
            </a:r>
            <a:r>
              <a:rPr dirty="0" spc="-160" b="0">
                <a:latin typeface="Arial"/>
                <a:cs typeface="Arial"/>
              </a:rPr>
              <a:t>Questionnaires</a:t>
            </a:r>
            <a:r>
              <a:rPr dirty="0" spc="-165" b="0">
                <a:latin typeface="Arial"/>
                <a:cs typeface="Arial"/>
              </a:rPr>
              <a:t> </a:t>
            </a:r>
            <a:r>
              <a:rPr dirty="0" spc="-240" b="0">
                <a:latin typeface="Arial"/>
                <a:cs typeface="Arial"/>
              </a:rPr>
              <a:t>vs.</a:t>
            </a:r>
            <a:r>
              <a:rPr dirty="0" spc="-165" b="0">
                <a:latin typeface="Arial"/>
                <a:cs typeface="Arial"/>
              </a:rPr>
              <a:t> </a:t>
            </a:r>
            <a:r>
              <a:rPr dirty="0" spc="-170" b="0">
                <a:latin typeface="Arial"/>
                <a:cs typeface="Arial"/>
              </a:rPr>
              <a:t>Computerized</a:t>
            </a:r>
            <a:r>
              <a:rPr dirty="0" spc="-175" b="0">
                <a:latin typeface="Arial"/>
                <a:cs typeface="Arial"/>
              </a:rPr>
              <a:t> </a:t>
            </a:r>
            <a:r>
              <a:rPr dirty="0" spc="-140" b="0">
                <a:latin typeface="Arial"/>
                <a:cs typeface="Arial"/>
              </a:rPr>
              <a:t>Adaptive</a:t>
            </a:r>
            <a:r>
              <a:rPr dirty="0" spc="-175" b="0">
                <a:latin typeface="Arial"/>
                <a:cs typeface="Arial"/>
              </a:rPr>
              <a:t> </a:t>
            </a:r>
            <a:r>
              <a:rPr dirty="0" spc="-335" b="0">
                <a:latin typeface="Arial"/>
                <a:cs typeface="Arial"/>
              </a:rPr>
              <a:t>Tests</a:t>
            </a:r>
            <a:r>
              <a:rPr dirty="0" spc="-160" b="0">
                <a:latin typeface="Arial"/>
                <a:cs typeface="Arial"/>
              </a:rPr>
              <a:t> </a:t>
            </a:r>
            <a:r>
              <a:rPr dirty="0" spc="-415" b="0">
                <a:latin typeface="Arial"/>
                <a:cs typeface="Arial"/>
              </a:rPr>
              <a:t>(CAT)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444786" y="1488302"/>
            <a:ext cx="873760" cy="4737100"/>
            <a:chOff x="2444786" y="1488302"/>
            <a:chExt cx="873760" cy="4737100"/>
          </a:xfrm>
        </p:grpSpPr>
        <p:sp>
          <p:nvSpPr>
            <p:cNvPr id="5" name="object 5"/>
            <p:cNvSpPr/>
            <p:nvPr/>
          </p:nvSpPr>
          <p:spPr>
            <a:xfrm>
              <a:off x="2458643" y="1500187"/>
              <a:ext cx="845185" cy="4710430"/>
            </a:xfrm>
            <a:custGeom>
              <a:avLst/>
              <a:gdLst/>
              <a:ahLst/>
              <a:cxnLst/>
              <a:rect l="l" t="t" r="r" b="b"/>
              <a:pathLst>
                <a:path w="845185" h="4710430">
                  <a:moveTo>
                    <a:pt x="845159" y="0"/>
                  </a:moveTo>
                  <a:lnTo>
                    <a:pt x="0" y="0"/>
                  </a:lnTo>
                  <a:lnTo>
                    <a:pt x="0" y="4710404"/>
                  </a:lnTo>
                  <a:lnTo>
                    <a:pt x="845159" y="4710404"/>
                  </a:lnTo>
                  <a:lnTo>
                    <a:pt x="84515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9074" y="1502589"/>
              <a:ext cx="845185" cy="4708525"/>
            </a:xfrm>
            <a:custGeom>
              <a:avLst/>
              <a:gdLst/>
              <a:ahLst/>
              <a:cxnLst/>
              <a:rect l="l" t="t" r="r" b="b"/>
              <a:pathLst>
                <a:path w="845185" h="4708525">
                  <a:moveTo>
                    <a:pt x="844723" y="4708008"/>
                  </a:moveTo>
                  <a:lnTo>
                    <a:pt x="0" y="4708008"/>
                  </a:lnTo>
                  <a:lnTo>
                    <a:pt x="0" y="0"/>
                  </a:lnTo>
                  <a:lnTo>
                    <a:pt x="844723" y="0"/>
                  </a:lnTo>
                  <a:lnTo>
                    <a:pt x="844723" y="4708008"/>
                  </a:lnTo>
                  <a:close/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7543" y="3578352"/>
              <a:ext cx="536448" cy="4663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24022" y="3745396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47544" y="1672690"/>
            <a:ext cx="721995" cy="1659255"/>
            <a:chOff x="2447544" y="1672690"/>
            <a:chExt cx="721995" cy="1659255"/>
          </a:xfrm>
        </p:grpSpPr>
        <p:sp>
          <p:nvSpPr>
            <p:cNvPr id="10" name="object 10"/>
            <p:cNvSpPr/>
            <p:nvPr/>
          </p:nvSpPr>
          <p:spPr>
            <a:xfrm>
              <a:off x="2862770" y="1689200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4" h="0">
                  <a:moveTo>
                    <a:pt x="0" y="0"/>
                  </a:moveTo>
                  <a:lnTo>
                    <a:pt x="289803" y="0"/>
                  </a:lnTo>
                </a:path>
              </a:pathLst>
            </a:custGeom>
            <a:ln w="327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7544" y="2865120"/>
              <a:ext cx="536448" cy="46634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524022" y="3029116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7544" y="2148839"/>
            <a:ext cx="536448" cy="46634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24022" y="2315884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7544" y="1453896"/>
            <a:ext cx="536448" cy="46634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524022" y="1620940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47544" y="4309871"/>
            <a:ext cx="536575" cy="615950"/>
            <a:chOff x="2447544" y="4309871"/>
            <a:chExt cx="536575" cy="61595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7544" y="4514087"/>
              <a:ext cx="536448" cy="4114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7544" y="4309871"/>
              <a:ext cx="536448" cy="46634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524014" y="4476916"/>
            <a:ext cx="295275" cy="3092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dirty="0" sz="1900" spc="5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47544" y="5004815"/>
            <a:ext cx="536575" cy="612775"/>
            <a:chOff x="2447544" y="5004815"/>
            <a:chExt cx="536575" cy="61277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544" y="5205983"/>
              <a:ext cx="536448" cy="4114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7544" y="5004815"/>
              <a:ext cx="536448" cy="46634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524014" y="5171860"/>
            <a:ext cx="295275" cy="30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dirty="0" sz="1900" spc="-2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47544" y="5647944"/>
            <a:ext cx="536575" cy="612775"/>
            <a:chOff x="2447544" y="5647944"/>
            <a:chExt cx="536575" cy="61277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544" y="5849112"/>
              <a:ext cx="536448" cy="4114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47544" y="5647944"/>
              <a:ext cx="536448" cy="46634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524014" y="5814988"/>
            <a:ext cx="295275" cy="306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dirty="0" sz="1900" spc="-2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89902" y="2387199"/>
            <a:ext cx="1188085" cy="3604895"/>
            <a:chOff x="2789902" y="2387199"/>
            <a:chExt cx="1188085" cy="3604895"/>
          </a:xfrm>
        </p:grpSpPr>
        <p:sp>
          <p:nvSpPr>
            <p:cNvPr id="30" name="object 30"/>
            <p:cNvSpPr/>
            <p:nvPr/>
          </p:nvSpPr>
          <p:spPr>
            <a:xfrm>
              <a:off x="2789902" y="2403575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789902" y="3117950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789902" y="3832325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789902" y="4546700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789902" y="5261075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789902" y="5975450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19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3112" y="2913887"/>
              <a:ext cx="414527" cy="40843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123840" y="3022733"/>
              <a:ext cx="607695" cy="190500"/>
            </a:xfrm>
            <a:custGeom>
              <a:avLst/>
              <a:gdLst/>
              <a:ahLst/>
              <a:cxnLst/>
              <a:rect l="l" t="t" r="r" b="b"/>
              <a:pathLst>
                <a:path w="607695" h="190500">
                  <a:moveTo>
                    <a:pt x="190500" y="0"/>
                  </a:moveTo>
                  <a:lnTo>
                    <a:pt x="0" y="95250"/>
                  </a:lnTo>
                  <a:lnTo>
                    <a:pt x="190500" y="190500"/>
                  </a:lnTo>
                  <a:lnTo>
                    <a:pt x="129540" y="11430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129540" y="76200"/>
                  </a:lnTo>
                  <a:lnTo>
                    <a:pt x="190500" y="0"/>
                  </a:lnTo>
                  <a:close/>
                </a:path>
                <a:path w="607695" h="190500">
                  <a:moveTo>
                    <a:pt x="114300" y="95250"/>
                  </a:moveTo>
                  <a:lnTo>
                    <a:pt x="114300" y="114300"/>
                  </a:lnTo>
                  <a:lnTo>
                    <a:pt x="129540" y="114300"/>
                  </a:lnTo>
                  <a:lnTo>
                    <a:pt x="114300" y="95250"/>
                  </a:lnTo>
                  <a:close/>
                </a:path>
                <a:path w="607695" h="190500">
                  <a:moveTo>
                    <a:pt x="607187" y="76200"/>
                  </a:moveTo>
                  <a:lnTo>
                    <a:pt x="129540" y="76200"/>
                  </a:lnTo>
                  <a:lnTo>
                    <a:pt x="114300" y="95250"/>
                  </a:lnTo>
                  <a:lnTo>
                    <a:pt x="129540" y="114300"/>
                  </a:lnTo>
                  <a:lnTo>
                    <a:pt x="607187" y="114300"/>
                  </a:lnTo>
                  <a:lnTo>
                    <a:pt x="607187" y="76200"/>
                  </a:lnTo>
                  <a:close/>
                </a:path>
                <a:path w="607695" h="190500">
                  <a:moveTo>
                    <a:pt x="129540" y="76200"/>
                  </a:moveTo>
                  <a:lnTo>
                    <a:pt x="114300" y="76200"/>
                  </a:lnTo>
                  <a:lnTo>
                    <a:pt x="114300" y="95250"/>
                  </a:lnTo>
                  <a:lnTo>
                    <a:pt x="12954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133810" y="1516888"/>
            <a:ext cx="845185" cy="8851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700" marR="5080" indent="-635">
              <a:lnSpc>
                <a:spcPct val="98400"/>
              </a:lnSpc>
              <a:spcBef>
                <a:spcPts val="135"/>
              </a:spcBef>
            </a:pPr>
            <a:r>
              <a:rPr dirty="0" sz="1900" spc="-20">
                <a:latin typeface="Arial"/>
                <a:cs typeface="Arial"/>
              </a:rPr>
              <a:t>high </a:t>
            </a:r>
            <a:r>
              <a:rPr dirty="0" sz="1900" spc="-65">
                <a:latin typeface="Arial"/>
                <a:cs typeface="Arial"/>
              </a:rPr>
              <a:t>physical </a:t>
            </a:r>
            <a:r>
              <a:rPr dirty="0" sz="1900" spc="-40">
                <a:latin typeface="Arial"/>
                <a:cs typeface="Arial"/>
              </a:rPr>
              <a:t>function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033153" y="2228322"/>
            <a:ext cx="905510" cy="2426970"/>
            <a:chOff x="5033153" y="2228322"/>
            <a:chExt cx="905510" cy="2426970"/>
          </a:xfrm>
        </p:grpSpPr>
        <p:sp>
          <p:nvSpPr>
            <p:cNvPr id="40" name="object 40"/>
            <p:cNvSpPr/>
            <p:nvPr/>
          </p:nvSpPr>
          <p:spPr>
            <a:xfrm>
              <a:off x="5046992" y="2241384"/>
              <a:ext cx="876935" cy="2399665"/>
            </a:xfrm>
            <a:custGeom>
              <a:avLst/>
              <a:gdLst/>
              <a:ahLst/>
              <a:cxnLst/>
              <a:rect l="l" t="t" r="r" b="b"/>
              <a:pathLst>
                <a:path w="876935" h="2399665">
                  <a:moveTo>
                    <a:pt x="876909" y="0"/>
                  </a:moveTo>
                  <a:lnTo>
                    <a:pt x="0" y="0"/>
                  </a:lnTo>
                  <a:lnTo>
                    <a:pt x="0" y="2399106"/>
                  </a:lnTo>
                  <a:lnTo>
                    <a:pt x="876909" y="2399106"/>
                  </a:lnTo>
                  <a:lnTo>
                    <a:pt x="87690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047440" y="2242609"/>
              <a:ext cx="876935" cy="2398395"/>
            </a:xfrm>
            <a:custGeom>
              <a:avLst/>
              <a:gdLst/>
              <a:ahLst/>
              <a:cxnLst/>
              <a:rect l="l" t="t" r="r" b="b"/>
              <a:pathLst>
                <a:path w="876935" h="2398395">
                  <a:moveTo>
                    <a:pt x="876457" y="2397886"/>
                  </a:moveTo>
                  <a:lnTo>
                    <a:pt x="0" y="2397886"/>
                  </a:lnTo>
                  <a:lnTo>
                    <a:pt x="0" y="0"/>
                  </a:lnTo>
                  <a:lnTo>
                    <a:pt x="876457" y="0"/>
                  </a:lnTo>
                  <a:lnTo>
                    <a:pt x="876457" y="2397886"/>
                  </a:lnTo>
                  <a:close/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2728" y="3614927"/>
              <a:ext cx="536448" cy="46634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5140063" y="3778924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62728" y="2904744"/>
            <a:ext cx="536448" cy="46634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5140063" y="3071788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62728" y="2188464"/>
            <a:ext cx="536448" cy="466343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140063" y="2355508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416083" y="2358073"/>
            <a:ext cx="1253490" cy="1957705"/>
            <a:chOff x="5416083" y="2358073"/>
            <a:chExt cx="1253490" cy="1957705"/>
          </a:xfrm>
        </p:grpSpPr>
        <p:sp>
          <p:nvSpPr>
            <p:cNvPr id="49" name="object 49"/>
            <p:cNvSpPr/>
            <p:nvPr/>
          </p:nvSpPr>
          <p:spPr>
            <a:xfrm>
              <a:off x="5416083" y="2443792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416083" y="3158168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416083" y="3872543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633613" y="2372353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633613" y="2443791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633613" y="258666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633613" y="2729541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633613" y="287241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633613" y="3015291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633613" y="3158167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633613" y="3301042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33613" y="3443917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633613" y="3586792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633613" y="3729667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633613" y="3872542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633613" y="4015417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633613" y="4158292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633613" y="4301167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54496" y="2630423"/>
              <a:ext cx="414527" cy="41147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815030" y="2739960"/>
              <a:ext cx="607695" cy="190500"/>
            </a:xfrm>
            <a:custGeom>
              <a:avLst/>
              <a:gdLst/>
              <a:ahLst/>
              <a:cxnLst/>
              <a:rect l="l" t="t" r="r" b="b"/>
              <a:pathLst>
                <a:path w="607695" h="190500">
                  <a:moveTo>
                    <a:pt x="190500" y="0"/>
                  </a:moveTo>
                  <a:lnTo>
                    <a:pt x="0" y="95250"/>
                  </a:lnTo>
                  <a:lnTo>
                    <a:pt x="190500" y="190500"/>
                  </a:lnTo>
                  <a:lnTo>
                    <a:pt x="129540" y="11430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129540" y="76200"/>
                  </a:lnTo>
                  <a:lnTo>
                    <a:pt x="190500" y="0"/>
                  </a:lnTo>
                  <a:close/>
                </a:path>
                <a:path w="607695" h="190500">
                  <a:moveTo>
                    <a:pt x="114300" y="95250"/>
                  </a:moveTo>
                  <a:lnTo>
                    <a:pt x="114300" y="114300"/>
                  </a:lnTo>
                  <a:lnTo>
                    <a:pt x="129540" y="114300"/>
                  </a:lnTo>
                  <a:lnTo>
                    <a:pt x="114300" y="95250"/>
                  </a:lnTo>
                  <a:close/>
                </a:path>
                <a:path w="607695" h="190500">
                  <a:moveTo>
                    <a:pt x="607187" y="76200"/>
                  </a:moveTo>
                  <a:lnTo>
                    <a:pt x="129540" y="76200"/>
                  </a:lnTo>
                  <a:lnTo>
                    <a:pt x="114300" y="95250"/>
                  </a:lnTo>
                  <a:lnTo>
                    <a:pt x="129540" y="114300"/>
                  </a:lnTo>
                  <a:lnTo>
                    <a:pt x="607187" y="114300"/>
                  </a:lnTo>
                  <a:lnTo>
                    <a:pt x="607187" y="76200"/>
                  </a:lnTo>
                  <a:close/>
                </a:path>
                <a:path w="607695" h="190500">
                  <a:moveTo>
                    <a:pt x="129540" y="76200"/>
                  </a:moveTo>
                  <a:lnTo>
                    <a:pt x="114300" y="76200"/>
                  </a:lnTo>
                  <a:lnTo>
                    <a:pt x="114300" y="95250"/>
                  </a:lnTo>
                  <a:lnTo>
                    <a:pt x="12954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4859638" y="1791208"/>
            <a:ext cx="123761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40" b="1">
                <a:solidFill>
                  <a:srgbClr val="355D7E"/>
                </a:solidFill>
                <a:latin typeface="Arial"/>
                <a:cs typeface="Arial"/>
              </a:rPr>
              <a:t>Question</a:t>
            </a:r>
            <a:r>
              <a:rPr dirty="0" sz="1900" spc="-85" b="1">
                <a:solidFill>
                  <a:srgbClr val="355D7E"/>
                </a:solidFill>
                <a:latin typeface="Arial"/>
                <a:cs typeface="Arial"/>
              </a:rPr>
              <a:t> </a:t>
            </a:r>
            <a:r>
              <a:rPr dirty="0" sz="1900" spc="-60" b="1">
                <a:solidFill>
                  <a:srgbClr val="355D7E"/>
                </a:solidFill>
                <a:latin typeface="Arial"/>
                <a:cs typeface="Arial"/>
              </a:rPr>
              <a:t>#2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158884" y="2227683"/>
            <a:ext cx="890269" cy="1230630"/>
            <a:chOff x="7158884" y="2227683"/>
            <a:chExt cx="890269" cy="1230630"/>
          </a:xfrm>
        </p:grpSpPr>
        <p:sp>
          <p:nvSpPr>
            <p:cNvPr id="71" name="object 71"/>
            <p:cNvSpPr/>
            <p:nvPr/>
          </p:nvSpPr>
          <p:spPr>
            <a:xfrm>
              <a:off x="7172731" y="2241346"/>
              <a:ext cx="862330" cy="1202690"/>
            </a:xfrm>
            <a:custGeom>
              <a:avLst/>
              <a:gdLst/>
              <a:ahLst/>
              <a:cxnLst/>
              <a:rect l="l" t="t" r="r" b="b"/>
              <a:pathLst>
                <a:path w="862329" h="1202689">
                  <a:moveTo>
                    <a:pt x="861783" y="0"/>
                  </a:moveTo>
                  <a:lnTo>
                    <a:pt x="0" y="0"/>
                  </a:lnTo>
                  <a:lnTo>
                    <a:pt x="0" y="1202537"/>
                  </a:lnTo>
                  <a:lnTo>
                    <a:pt x="861783" y="1202537"/>
                  </a:lnTo>
                  <a:lnTo>
                    <a:pt x="86178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173172" y="2241970"/>
              <a:ext cx="861694" cy="1202055"/>
            </a:xfrm>
            <a:custGeom>
              <a:avLst/>
              <a:gdLst/>
              <a:ahLst/>
              <a:cxnLst/>
              <a:rect l="l" t="t" r="r" b="b"/>
              <a:pathLst>
                <a:path w="861695" h="1202054">
                  <a:moveTo>
                    <a:pt x="861346" y="1201918"/>
                  </a:moveTo>
                  <a:lnTo>
                    <a:pt x="0" y="1201918"/>
                  </a:lnTo>
                  <a:lnTo>
                    <a:pt x="0" y="0"/>
                  </a:lnTo>
                  <a:lnTo>
                    <a:pt x="861346" y="0"/>
                  </a:lnTo>
                  <a:lnTo>
                    <a:pt x="861346" y="1201918"/>
                  </a:lnTo>
                  <a:close/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71943" y="2916935"/>
              <a:ext cx="539496" cy="466344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7250681" y="3080932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75" name="object 7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71943" y="2197607"/>
            <a:ext cx="539496" cy="466344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7250681" y="2364652"/>
            <a:ext cx="295275" cy="160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z="1900" spc="-50">
                <a:solidFill>
                  <a:srgbClr val="CC3300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525191" y="2439293"/>
            <a:ext cx="1186180" cy="807085"/>
            <a:chOff x="7525191" y="2439293"/>
            <a:chExt cx="1186180" cy="807085"/>
          </a:xfrm>
        </p:grpSpPr>
        <p:sp>
          <p:nvSpPr>
            <p:cNvPr id="78" name="object 78"/>
            <p:cNvSpPr/>
            <p:nvPr/>
          </p:nvSpPr>
          <p:spPr>
            <a:xfrm>
              <a:off x="7525191" y="2455669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525191" y="3175998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 h="0">
                  <a:moveTo>
                    <a:pt x="362671" y="0"/>
                  </a:moveTo>
                  <a:lnTo>
                    <a:pt x="0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742719" y="2455668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742719" y="2527105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742719" y="2600031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742719" y="2671469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742719" y="274290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7742719" y="2815832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7742719" y="2887270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7742719" y="296019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7742719" y="3031633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7742719" y="3104559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7742719" y="3175997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 h="0">
                  <a:moveTo>
                    <a:pt x="0" y="0"/>
                  </a:moveTo>
                  <a:lnTo>
                    <a:pt x="145068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7670149" y="2815832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 h="0">
                  <a:moveTo>
                    <a:pt x="0" y="0"/>
                  </a:moveTo>
                  <a:lnTo>
                    <a:pt x="217602" y="0"/>
                  </a:lnTo>
                </a:path>
              </a:pathLst>
            </a:custGeom>
            <a:ln w="28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3607" y="2834639"/>
              <a:ext cx="417575" cy="41147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856102" y="2945343"/>
              <a:ext cx="607695" cy="190500"/>
            </a:xfrm>
            <a:custGeom>
              <a:avLst/>
              <a:gdLst/>
              <a:ahLst/>
              <a:cxnLst/>
              <a:rect l="l" t="t" r="r" b="b"/>
              <a:pathLst>
                <a:path w="607695" h="190500">
                  <a:moveTo>
                    <a:pt x="190500" y="0"/>
                  </a:moveTo>
                  <a:lnTo>
                    <a:pt x="0" y="95250"/>
                  </a:lnTo>
                  <a:lnTo>
                    <a:pt x="190500" y="190500"/>
                  </a:lnTo>
                  <a:lnTo>
                    <a:pt x="129540" y="11430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129540" y="76200"/>
                  </a:lnTo>
                  <a:lnTo>
                    <a:pt x="190500" y="0"/>
                  </a:lnTo>
                  <a:close/>
                </a:path>
                <a:path w="607695" h="190500">
                  <a:moveTo>
                    <a:pt x="114300" y="95250"/>
                  </a:moveTo>
                  <a:lnTo>
                    <a:pt x="114300" y="114300"/>
                  </a:lnTo>
                  <a:lnTo>
                    <a:pt x="129540" y="114300"/>
                  </a:lnTo>
                  <a:lnTo>
                    <a:pt x="114300" y="95250"/>
                  </a:lnTo>
                  <a:close/>
                </a:path>
                <a:path w="607695" h="190500">
                  <a:moveTo>
                    <a:pt x="607187" y="76200"/>
                  </a:moveTo>
                  <a:lnTo>
                    <a:pt x="129540" y="76200"/>
                  </a:lnTo>
                  <a:lnTo>
                    <a:pt x="114300" y="95250"/>
                  </a:lnTo>
                  <a:lnTo>
                    <a:pt x="129540" y="114300"/>
                  </a:lnTo>
                  <a:lnTo>
                    <a:pt x="607187" y="114300"/>
                  </a:lnTo>
                  <a:lnTo>
                    <a:pt x="607187" y="76200"/>
                  </a:lnTo>
                  <a:close/>
                </a:path>
                <a:path w="607695" h="190500">
                  <a:moveTo>
                    <a:pt x="129540" y="76200"/>
                  </a:moveTo>
                  <a:lnTo>
                    <a:pt x="114300" y="76200"/>
                  </a:lnTo>
                  <a:lnTo>
                    <a:pt x="114300" y="95250"/>
                  </a:lnTo>
                  <a:lnTo>
                    <a:pt x="129540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/>
          <p:nvPr/>
        </p:nvSpPr>
        <p:spPr>
          <a:xfrm>
            <a:off x="6964209" y="1791208"/>
            <a:ext cx="123761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40" b="1">
                <a:solidFill>
                  <a:srgbClr val="355D7E"/>
                </a:solidFill>
                <a:latin typeface="Arial"/>
                <a:cs typeface="Arial"/>
              </a:rPr>
              <a:t>Question</a:t>
            </a:r>
            <a:r>
              <a:rPr dirty="0" sz="1900" spc="-85" b="1">
                <a:solidFill>
                  <a:srgbClr val="355D7E"/>
                </a:solidFill>
                <a:latin typeface="Arial"/>
                <a:cs typeface="Arial"/>
              </a:rPr>
              <a:t> </a:t>
            </a:r>
            <a:r>
              <a:rPr dirty="0" sz="1900" spc="-60" b="1">
                <a:solidFill>
                  <a:srgbClr val="355D7E"/>
                </a:solidFill>
                <a:latin typeface="Arial"/>
                <a:cs typeface="Arial"/>
              </a:rPr>
              <a:t>#3</a:t>
            </a:r>
            <a:endParaRPr sz="19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851297" y="4461255"/>
            <a:ext cx="1882139" cy="8883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-635">
              <a:lnSpc>
                <a:spcPct val="99000"/>
              </a:lnSpc>
              <a:spcBef>
                <a:spcPts val="120"/>
              </a:spcBef>
            </a:pPr>
            <a:r>
              <a:rPr dirty="0" sz="1900" spc="-10">
                <a:latin typeface="Arial"/>
                <a:cs typeface="Arial"/>
              </a:rPr>
              <a:t>Questionnaire </a:t>
            </a:r>
            <a:r>
              <a:rPr dirty="0" sz="1900">
                <a:latin typeface="Arial"/>
                <a:cs typeface="Arial"/>
              </a:rPr>
              <a:t>with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85">
                <a:latin typeface="Arial"/>
                <a:cs typeface="Arial"/>
              </a:rPr>
              <a:t>high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precision </a:t>
            </a:r>
            <a:r>
              <a:rPr dirty="0" u="sng" sz="1900" spc="-1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sz="1900" spc="-80" b="1">
                <a:latin typeface="Arial"/>
                <a:cs typeface="Arial"/>
              </a:rPr>
              <a:t> </a:t>
            </a:r>
            <a:r>
              <a:rPr dirty="0" sz="1900" spc="-165">
                <a:latin typeface="Arial"/>
                <a:cs typeface="Arial"/>
              </a:rPr>
              <a:t>a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60">
                <a:latin typeface="Arial"/>
                <a:cs typeface="Arial"/>
              </a:rPr>
              <a:t>wide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range</a:t>
            </a:r>
            <a:endParaRPr sz="19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44564" y="5372582"/>
            <a:ext cx="845185" cy="8883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-1270">
              <a:lnSpc>
                <a:spcPct val="99000"/>
              </a:lnSpc>
              <a:spcBef>
                <a:spcPts val="120"/>
              </a:spcBef>
            </a:pPr>
            <a:r>
              <a:rPr dirty="0" sz="1900" spc="-25">
                <a:latin typeface="Arial"/>
                <a:cs typeface="Arial"/>
              </a:rPr>
              <a:t>low </a:t>
            </a:r>
            <a:r>
              <a:rPr dirty="0" sz="1900" spc="-65">
                <a:latin typeface="Arial"/>
                <a:cs typeface="Arial"/>
              </a:rPr>
              <a:t>physical </a:t>
            </a:r>
            <a:r>
              <a:rPr dirty="0" sz="1900" spc="-40">
                <a:latin typeface="Arial"/>
                <a:cs typeface="Arial"/>
              </a:rPr>
              <a:t>function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35840" y="3659593"/>
            <a:ext cx="123761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40" b="1">
                <a:solidFill>
                  <a:srgbClr val="355D7E"/>
                </a:solidFill>
                <a:latin typeface="Arial"/>
                <a:cs typeface="Arial"/>
              </a:rPr>
              <a:t>Question</a:t>
            </a:r>
            <a:r>
              <a:rPr dirty="0" sz="1900" spc="-85" b="1">
                <a:solidFill>
                  <a:srgbClr val="355D7E"/>
                </a:solidFill>
                <a:latin typeface="Arial"/>
                <a:cs typeface="Arial"/>
              </a:rPr>
              <a:t> </a:t>
            </a:r>
            <a:r>
              <a:rPr dirty="0" sz="1900" spc="-60" b="1">
                <a:solidFill>
                  <a:srgbClr val="355D7E"/>
                </a:solidFill>
                <a:latin typeface="Arial"/>
                <a:cs typeface="Arial"/>
              </a:rPr>
              <a:t>#1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861050" cy="6858000"/>
            <a:chOff x="0" y="0"/>
            <a:chExt cx="5861050" cy="6858000"/>
          </a:xfrm>
        </p:grpSpPr>
        <p:sp>
          <p:nvSpPr>
            <p:cNvPr id="3" name="object 3"/>
            <p:cNvSpPr/>
            <p:nvPr/>
          </p:nvSpPr>
          <p:spPr>
            <a:xfrm>
              <a:off x="2034118" y="0"/>
              <a:ext cx="3827145" cy="6858000"/>
            </a:xfrm>
            <a:custGeom>
              <a:avLst/>
              <a:gdLst/>
              <a:ahLst/>
              <a:cxnLst/>
              <a:rect l="l" t="t" r="r" b="b"/>
              <a:pathLst>
                <a:path w="3827145" h="6858000">
                  <a:moveTo>
                    <a:pt x="199815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98154" y="6858000"/>
                  </a:lnTo>
                  <a:lnTo>
                    <a:pt x="3826929" y="3429000"/>
                  </a:lnTo>
                  <a:lnTo>
                    <a:pt x="1998154" y="0"/>
                  </a:lnTo>
                  <a:close/>
                </a:path>
              </a:pathLst>
            </a:custGeom>
            <a:solidFill>
              <a:srgbClr val="2A6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303395" cy="6858000"/>
            </a:xfrm>
            <a:custGeom>
              <a:avLst/>
              <a:gdLst/>
              <a:ahLst/>
              <a:cxnLst/>
              <a:rect l="l" t="t" r="r" b="b"/>
              <a:pathLst>
                <a:path w="4303395" h="6858000">
                  <a:moveTo>
                    <a:pt x="2466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66975" y="6858000"/>
                  </a:lnTo>
                  <a:lnTo>
                    <a:pt x="4303179" y="3429000"/>
                  </a:lnTo>
                  <a:lnTo>
                    <a:pt x="2466975" y="0"/>
                  </a:lnTo>
                  <a:close/>
                </a:path>
              </a:pathLst>
            </a:custGeom>
            <a:solidFill>
              <a:srgbClr val="2A5DA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7" y="6342888"/>
              <a:ext cx="3197352" cy="2316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96525" y="3053588"/>
            <a:ext cx="373887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80">
                <a:solidFill>
                  <a:srgbClr val="FFFF00"/>
                </a:solidFill>
                <a:latin typeface="Arial"/>
                <a:cs typeface="Arial"/>
              </a:rPr>
              <a:t>Presentation</a:t>
            </a:r>
            <a:r>
              <a:rPr dirty="0" sz="3600" spc="-1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0">
                <a:solidFill>
                  <a:srgbClr val="FFFF00"/>
                </a:solidFill>
                <a:latin typeface="Arial"/>
                <a:cs typeface="Arial"/>
              </a:rPr>
              <a:t>Goals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966673" y="1483868"/>
            <a:ext cx="5297170" cy="1625600"/>
          </a:xfrm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50520" marR="5080" indent="-338455">
              <a:lnSpc>
                <a:spcPct val="110000"/>
              </a:lnSpc>
              <a:spcBef>
                <a:spcPts val="25"/>
              </a:spcBef>
            </a:pPr>
            <a:r>
              <a:rPr dirty="0" sz="2400" b="0">
                <a:solidFill>
                  <a:srgbClr val="BB0E3D"/>
                </a:solidFill>
                <a:latin typeface="Arial"/>
                <a:cs typeface="Arial"/>
              </a:rPr>
              <a:t>1.</a:t>
            </a:r>
            <a:r>
              <a:rPr dirty="0" sz="2400" spc="-55" b="0">
                <a:solidFill>
                  <a:srgbClr val="BB0E3D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Discuss</a:t>
            </a:r>
            <a:r>
              <a:rPr dirty="0" sz="2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dirty="0" sz="2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dirty="0" sz="2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robust</a:t>
            </a:r>
            <a:r>
              <a:rPr dirty="0" sz="240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2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feasible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health</a:t>
            </a:r>
            <a:r>
              <a:rPr dirty="0" sz="2400" spc="-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outcome</a:t>
            </a:r>
            <a:r>
              <a:rPr dirty="0" sz="2400" spc="-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data</a:t>
            </a:r>
            <a:r>
              <a:rPr dirty="0" sz="2400" spc="-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collection</a:t>
            </a:r>
            <a:r>
              <a:rPr dirty="0" sz="2400" spc="-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25" b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research</a:t>
            </a:r>
            <a:r>
              <a:rPr dirty="0" sz="2400" spc="-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dirty="0" sz="240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social</a:t>
            </a:r>
            <a:r>
              <a:rPr dirty="0" sz="2400" spc="-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interventions</a:t>
            </a:r>
            <a:r>
              <a:rPr dirty="0" sz="2400" spc="-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25" b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dirty="0" sz="2400" spc="-10" b="0">
                <a:solidFill>
                  <a:srgbClr val="000000"/>
                </a:solidFill>
                <a:latin typeface="Arial"/>
                <a:cs typeface="Arial"/>
              </a:rPr>
              <a:t>healthcare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6673" y="3352291"/>
            <a:ext cx="4890770" cy="1242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0520" marR="5080" indent="-338455">
              <a:lnSpc>
                <a:spcPct val="110800"/>
              </a:lnSpc>
              <a:spcBef>
                <a:spcPts val="100"/>
              </a:spcBef>
            </a:pPr>
            <a:r>
              <a:rPr dirty="0" sz="2400">
                <a:solidFill>
                  <a:srgbClr val="BB0E3D"/>
                </a:solidFill>
                <a:latin typeface="Arial"/>
                <a:cs typeface="Arial"/>
              </a:rPr>
              <a:t>2.</a:t>
            </a:r>
            <a:r>
              <a:rPr dirty="0" sz="2400" spc="-85">
                <a:solidFill>
                  <a:srgbClr val="BB0E3D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Consider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standard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approach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>
                <a:latin typeface="Arial"/>
                <a:cs typeface="Arial"/>
              </a:rPr>
              <a:t>capture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patient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health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 </a:t>
            </a:r>
            <a:r>
              <a:rPr dirty="0" sz="2400">
                <a:latin typeface="Arial"/>
                <a:cs typeface="Arial"/>
              </a:rPr>
              <a:t>directly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6673" y="4861052"/>
            <a:ext cx="5062855" cy="122047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50520" marR="5080" indent="-338455">
              <a:lnSpc>
                <a:spcPct val="109600"/>
              </a:lnSpc>
              <a:spcBef>
                <a:spcPts val="40"/>
              </a:spcBef>
            </a:pPr>
            <a:r>
              <a:rPr dirty="0" sz="2400">
                <a:solidFill>
                  <a:srgbClr val="BB0E3D"/>
                </a:solidFill>
                <a:latin typeface="Arial"/>
                <a:cs typeface="Arial"/>
              </a:rPr>
              <a:t>3.</a:t>
            </a:r>
            <a:r>
              <a:rPr dirty="0" sz="2400" spc="-60">
                <a:solidFill>
                  <a:srgbClr val="BB0E3D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Describe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unique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patient-reported </a:t>
            </a:r>
            <a:r>
              <a:rPr dirty="0" sz="2400">
                <a:latin typeface="Arial"/>
                <a:cs typeface="Arial"/>
              </a:rPr>
              <a:t>outcome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assessment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for </a:t>
            </a:r>
            <a:r>
              <a:rPr dirty="0" sz="2400">
                <a:latin typeface="Arial"/>
                <a:cs typeface="Arial"/>
              </a:rPr>
              <a:t>physical,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mental,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264" y="5895835"/>
            <a:ext cx="1314677" cy="8666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754" y="6243002"/>
            <a:ext cx="1103017" cy="5386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0163" y="6355613"/>
            <a:ext cx="1678254" cy="3844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4546" y="6340665"/>
            <a:ext cx="1630687" cy="420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27293" y="6210064"/>
            <a:ext cx="4450050" cy="60441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6350" y="-6350"/>
            <a:ext cx="12198985" cy="1630680"/>
            <a:chOff x="-6350" y="-6350"/>
            <a:chExt cx="12198985" cy="163068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2000" cy="1619250"/>
            </a:xfrm>
            <a:custGeom>
              <a:avLst/>
              <a:gdLst/>
              <a:ahLst/>
              <a:cxnLst/>
              <a:rect l="l" t="t" r="r" b="b"/>
              <a:pathLst>
                <a:path w="12192000" h="1619250">
                  <a:moveTo>
                    <a:pt x="12192000" y="0"/>
                  </a:moveTo>
                  <a:lnTo>
                    <a:pt x="0" y="0"/>
                  </a:lnTo>
                  <a:lnTo>
                    <a:pt x="0" y="1618767"/>
                  </a:lnTo>
                  <a:lnTo>
                    <a:pt x="12192000" y="16187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86285" cy="1617980"/>
            </a:xfrm>
            <a:custGeom>
              <a:avLst/>
              <a:gdLst/>
              <a:ahLst/>
              <a:cxnLst/>
              <a:rect l="l" t="t" r="r" b="b"/>
              <a:pathLst>
                <a:path w="12186285" h="1617980">
                  <a:moveTo>
                    <a:pt x="0" y="0"/>
                  </a:moveTo>
                  <a:lnTo>
                    <a:pt x="12185782" y="0"/>
                  </a:lnTo>
                  <a:lnTo>
                    <a:pt x="12185782" y="1617942"/>
                  </a:lnTo>
                  <a:lnTo>
                    <a:pt x="0" y="1617942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802621" y="5772000"/>
            <a:ext cx="2009139" cy="2495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-50">
                <a:solidFill>
                  <a:srgbClr val="C00000"/>
                </a:solidFill>
                <a:latin typeface="Arial"/>
                <a:cs typeface="Arial"/>
                <a:hlinkClick r:id="rId7"/>
              </a:rPr>
              <a:t>www.HealthMeasures.net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4621" y="5772000"/>
            <a:ext cx="4005579" cy="2495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-55">
                <a:solidFill>
                  <a:srgbClr val="1F4E79"/>
                </a:solidFill>
                <a:latin typeface="Arial"/>
                <a:cs typeface="Arial"/>
                <a:hlinkClick r:id="rId8"/>
              </a:rPr>
              <a:t>www.healthcaredelivery.cancer.gov/healthmeasures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8638" rIns="0" bIns="0" rtlCol="0" vert="horz">
            <a:spAutoFit/>
          </a:bodyPr>
          <a:lstStyle/>
          <a:p>
            <a:pPr marL="6061710" marR="5080" indent="-787400">
              <a:lnSpc>
                <a:spcPts val="3790"/>
              </a:lnSpc>
              <a:spcBef>
                <a:spcPts val="250"/>
              </a:spcBef>
            </a:pPr>
            <a:r>
              <a:rPr dirty="0" sz="3200" spc="-204" b="0">
                <a:latin typeface="Arial"/>
                <a:cs typeface="Arial"/>
              </a:rPr>
              <a:t>Precise,</a:t>
            </a:r>
            <a:r>
              <a:rPr dirty="0" sz="3200" spc="-125" b="0">
                <a:latin typeface="Arial"/>
                <a:cs typeface="Arial"/>
              </a:rPr>
              <a:t> </a:t>
            </a:r>
            <a:r>
              <a:rPr dirty="0" sz="3200" spc="-85" b="0">
                <a:latin typeface="Arial"/>
                <a:cs typeface="Arial"/>
              </a:rPr>
              <a:t>flexible,</a:t>
            </a:r>
            <a:r>
              <a:rPr dirty="0" sz="3200" spc="-120" b="0">
                <a:latin typeface="Arial"/>
                <a:cs typeface="Arial"/>
              </a:rPr>
              <a:t> </a:t>
            </a:r>
            <a:r>
              <a:rPr dirty="0" sz="3200" spc="-135" b="0">
                <a:latin typeface="Arial"/>
                <a:cs typeface="Arial"/>
              </a:rPr>
              <a:t>comprehensive </a:t>
            </a:r>
            <a:r>
              <a:rPr dirty="0" sz="3200" spc="-140" b="0">
                <a:latin typeface="Arial"/>
                <a:cs typeface="Arial"/>
              </a:rPr>
              <a:t>measurement</a:t>
            </a:r>
            <a:r>
              <a:rPr dirty="0" sz="3200" spc="-120" b="0">
                <a:latin typeface="Arial"/>
                <a:cs typeface="Arial"/>
              </a:rPr>
              <a:t> </a:t>
            </a:r>
            <a:r>
              <a:rPr dirty="0" sz="3200" spc="-65" b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878" y="3623640"/>
            <a:ext cx="2621915" cy="190309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25"/>
              </a:spcBef>
              <a:buChar char="•"/>
              <a:tabLst>
                <a:tab pos="183515" algn="l"/>
              </a:tabLst>
            </a:pPr>
            <a:r>
              <a:rPr dirty="0" sz="1800" spc="-110">
                <a:latin typeface="Arial"/>
                <a:cs typeface="Arial"/>
              </a:rPr>
              <a:t>Self-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parent-</a:t>
            </a:r>
            <a:r>
              <a:rPr dirty="0" sz="1800" spc="-10"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  <a:p>
            <a:pPr marL="184150" marR="165100" indent="-171450">
              <a:lnSpc>
                <a:spcPts val="2020"/>
              </a:lnSpc>
              <a:spcBef>
                <a:spcPts val="710"/>
              </a:spcBef>
              <a:buChar char="•"/>
              <a:tabLst>
                <a:tab pos="184150" algn="l"/>
              </a:tabLst>
            </a:pPr>
            <a:r>
              <a:rPr dirty="0" sz="1800" spc="-85">
                <a:latin typeface="Arial"/>
                <a:cs typeface="Arial"/>
              </a:rPr>
              <a:t>Global,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physical,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mental,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social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480"/>
              </a:spcBef>
              <a:buChar char="•"/>
              <a:tabLst>
                <a:tab pos="183515" algn="l"/>
              </a:tabLst>
            </a:pPr>
            <a:r>
              <a:rPr dirty="0" sz="1800" spc="-65">
                <a:latin typeface="Arial"/>
                <a:cs typeface="Arial"/>
              </a:rPr>
              <a:t>Adults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children</a:t>
            </a:r>
            <a:endParaRPr sz="1800">
              <a:latin typeface="Arial"/>
              <a:cs typeface="Arial"/>
            </a:endParaRPr>
          </a:p>
          <a:p>
            <a:pPr marL="184150" marR="5080" indent="-171450">
              <a:lnSpc>
                <a:spcPts val="1989"/>
              </a:lnSpc>
              <a:spcBef>
                <a:spcPts val="760"/>
              </a:spcBef>
              <a:buChar char="•"/>
              <a:tabLst>
                <a:tab pos="184150" algn="l"/>
              </a:tabLst>
            </a:pPr>
            <a:r>
              <a:rPr dirty="0" sz="1800" spc="-100">
                <a:latin typeface="Arial"/>
                <a:cs typeface="Arial"/>
              </a:rPr>
              <a:t>General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population,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those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chronic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condition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7253" y="3623640"/>
            <a:ext cx="2225040" cy="190309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25"/>
              </a:spcBef>
              <a:buChar char="•"/>
              <a:tabLst>
                <a:tab pos="183515" algn="l"/>
              </a:tabLst>
            </a:pPr>
            <a:r>
              <a:rPr dirty="0" sz="1800" spc="-110">
                <a:latin typeface="Arial"/>
                <a:cs typeface="Arial"/>
              </a:rPr>
              <a:t>Self-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proxy-</a:t>
            </a:r>
            <a:r>
              <a:rPr dirty="0" sz="1800" spc="-10"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  <a:p>
            <a:pPr marL="184150" marR="78740" indent="-171450">
              <a:lnSpc>
                <a:spcPts val="2020"/>
              </a:lnSpc>
              <a:spcBef>
                <a:spcPts val="710"/>
              </a:spcBef>
              <a:buChar char="•"/>
              <a:tabLst>
                <a:tab pos="184150" algn="l"/>
              </a:tabLst>
            </a:pPr>
            <a:r>
              <a:rPr dirty="0" sz="1800" spc="-114">
                <a:latin typeface="Arial"/>
                <a:cs typeface="Arial"/>
              </a:rPr>
              <a:t>Physical,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mental,</a:t>
            </a:r>
            <a:r>
              <a:rPr dirty="0" sz="1800" spc="-70">
                <a:latin typeface="Arial"/>
                <a:cs typeface="Arial"/>
              </a:rPr>
              <a:t> and </a:t>
            </a:r>
            <a:r>
              <a:rPr dirty="0" sz="1800" spc="-90">
                <a:latin typeface="Arial"/>
                <a:cs typeface="Arial"/>
              </a:rPr>
              <a:t>social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480"/>
              </a:spcBef>
              <a:buChar char="•"/>
              <a:tabLst>
                <a:tab pos="183515" algn="l"/>
              </a:tabLst>
            </a:pPr>
            <a:r>
              <a:rPr dirty="0" sz="1800" spc="-65">
                <a:latin typeface="Arial"/>
                <a:cs typeface="Arial"/>
              </a:rPr>
              <a:t>Adults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children</a:t>
            </a:r>
            <a:endParaRPr sz="1800">
              <a:latin typeface="Arial"/>
              <a:cs typeface="Arial"/>
            </a:endParaRPr>
          </a:p>
          <a:p>
            <a:pPr marL="184150" marR="308610" indent="-171450">
              <a:lnSpc>
                <a:spcPts val="1989"/>
              </a:lnSpc>
              <a:spcBef>
                <a:spcPts val="760"/>
              </a:spcBef>
              <a:buChar char="•"/>
              <a:tabLst>
                <a:tab pos="184150" algn="l"/>
              </a:tabLst>
            </a:pPr>
            <a:r>
              <a:rPr dirty="0" sz="1800" spc="-135">
                <a:latin typeface="Arial"/>
                <a:cs typeface="Arial"/>
              </a:rPr>
              <a:t>Those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living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a </a:t>
            </a:r>
            <a:r>
              <a:rPr dirty="0" sz="1800" spc="-70">
                <a:latin typeface="Arial"/>
                <a:cs typeface="Arial"/>
              </a:rPr>
              <a:t>chronic </a:t>
            </a:r>
            <a:r>
              <a:rPr dirty="0" sz="1800" spc="-10">
                <a:latin typeface="Arial"/>
                <a:cs typeface="Arial"/>
              </a:rPr>
              <a:t>condition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3168" y="3623640"/>
            <a:ext cx="1813560" cy="190309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25"/>
              </a:spcBef>
              <a:buChar char="•"/>
              <a:tabLst>
                <a:tab pos="183515" algn="l"/>
              </a:tabLst>
            </a:pPr>
            <a:r>
              <a:rPr dirty="0" sz="1800" spc="-120">
                <a:latin typeface="Arial"/>
                <a:cs typeface="Arial"/>
              </a:rPr>
              <a:t>Self-</a:t>
            </a:r>
            <a:r>
              <a:rPr dirty="0" sz="1800" spc="-10"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  <a:p>
            <a:pPr marL="184150" marR="51435" indent="-171450">
              <a:lnSpc>
                <a:spcPts val="2020"/>
              </a:lnSpc>
              <a:spcBef>
                <a:spcPts val="710"/>
              </a:spcBef>
              <a:buChar char="•"/>
              <a:tabLst>
                <a:tab pos="184150" algn="l"/>
              </a:tabLst>
            </a:pPr>
            <a:r>
              <a:rPr dirty="0" sz="1800" spc="-114">
                <a:latin typeface="Arial"/>
                <a:cs typeface="Arial"/>
              </a:rPr>
              <a:t>Physical,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mental,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social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480"/>
              </a:spcBef>
              <a:buChar char="•"/>
              <a:tabLst>
                <a:tab pos="183515" algn="l"/>
              </a:tabLst>
            </a:pPr>
            <a:r>
              <a:rPr dirty="0" sz="1800" spc="-10">
                <a:latin typeface="Arial"/>
                <a:cs typeface="Arial"/>
              </a:rPr>
              <a:t>Adults</a:t>
            </a:r>
            <a:endParaRPr sz="1800">
              <a:latin typeface="Arial"/>
              <a:cs typeface="Arial"/>
            </a:endParaRPr>
          </a:p>
          <a:p>
            <a:pPr marL="184150" marR="5080" indent="-171450">
              <a:lnSpc>
                <a:spcPts val="1989"/>
              </a:lnSpc>
              <a:spcBef>
                <a:spcPts val="760"/>
              </a:spcBef>
              <a:buChar char="•"/>
              <a:tabLst>
                <a:tab pos="184150" algn="l"/>
              </a:tabLst>
            </a:pPr>
            <a:r>
              <a:rPr dirty="0" sz="1800" spc="-135">
                <a:latin typeface="Arial"/>
                <a:cs typeface="Arial"/>
              </a:rPr>
              <a:t>Those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living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with </a:t>
            </a:r>
            <a:r>
              <a:rPr dirty="0" sz="1800" spc="-95">
                <a:latin typeface="Arial"/>
                <a:cs typeface="Arial"/>
              </a:rPr>
              <a:t>sickle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cell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disease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99802" y="3574719"/>
            <a:ext cx="2621915" cy="190690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50"/>
              </a:spcBef>
              <a:buChar char="•"/>
              <a:tabLst>
                <a:tab pos="183515" algn="l"/>
              </a:tabLst>
            </a:pPr>
            <a:r>
              <a:rPr dirty="0" sz="1800" spc="-95">
                <a:latin typeface="Arial"/>
                <a:cs typeface="Arial"/>
              </a:rPr>
              <a:t>Performance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tests</a:t>
            </a:r>
            <a:endParaRPr sz="1800">
              <a:latin typeface="Arial"/>
              <a:cs typeface="Arial"/>
            </a:endParaRPr>
          </a:p>
          <a:p>
            <a:pPr marL="184150" marR="67310" indent="-171450">
              <a:lnSpc>
                <a:spcPts val="1989"/>
              </a:lnSpc>
              <a:spcBef>
                <a:spcPts val="760"/>
              </a:spcBef>
              <a:buChar char="•"/>
              <a:tabLst>
                <a:tab pos="184150" algn="l"/>
              </a:tabLst>
            </a:pPr>
            <a:r>
              <a:rPr dirty="0" sz="1800" spc="-85">
                <a:latin typeface="Arial"/>
                <a:cs typeface="Arial"/>
              </a:rPr>
              <a:t>Cognitive,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motor,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sensory </a:t>
            </a:r>
            <a:r>
              <a:rPr dirty="0" sz="1800" spc="-35">
                <a:latin typeface="Arial"/>
                <a:cs typeface="Arial"/>
              </a:rPr>
              <a:t>function,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emotion</a:t>
            </a:r>
            <a:endParaRPr sz="180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520"/>
              </a:spcBef>
              <a:buChar char="•"/>
              <a:tabLst>
                <a:tab pos="183515" algn="l"/>
              </a:tabLst>
            </a:pPr>
            <a:r>
              <a:rPr dirty="0" sz="1800" spc="-65">
                <a:latin typeface="Arial"/>
                <a:cs typeface="Arial"/>
              </a:rPr>
              <a:t>Adults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children</a:t>
            </a:r>
            <a:endParaRPr sz="1800">
              <a:latin typeface="Arial"/>
              <a:cs typeface="Arial"/>
            </a:endParaRPr>
          </a:p>
          <a:p>
            <a:pPr marL="184150" marR="5080" indent="-171450">
              <a:lnSpc>
                <a:spcPts val="1989"/>
              </a:lnSpc>
              <a:spcBef>
                <a:spcPts val="735"/>
              </a:spcBef>
              <a:buChar char="•"/>
              <a:tabLst>
                <a:tab pos="184150" algn="l"/>
              </a:tabLst>
            </a:pPr>
            <a:r>
              <a:rPr dirty="0" sz="1800" spc="-100">
                <a:latin typeface="Arial"/>
                <a:cs typeface="Arial"/>
              </a:rPr>
              <a:t>General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population,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those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chronic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condition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400" y="435013"/>
            <a:ext cx="3909441" cy="70798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62400" y="3319271"/>
            <a:ext cx="1219200" cy="3108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92240" y="3276600"/>
            <a:ext cx="1429512" cy="30784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29800" y="3026664"/>
            <a:ext cx="1082040" cy="70713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11936" y="2959607"/>
            <a:ext cx="1103376" cy="63398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124200" y="3764574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39">
                <a:moveTo>
                  <a:pt x="0" y="0"/>
                </a:moveTo>
                <a:lnTo>
                  <a:pt x="0" y="1691373"/>
                </a:lnTo>
              </a:path>
            </a:pathLst>
          </a:custGeom>
          <a:ln w="12693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19800" y="3764574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39">
                <a:moveTo>
                  <a:pt x="0" y="0"/>
                </a:moveTo>
                <a:lnTo>
                  <a:pt x="0" y="1691373"/>
                </a:lnTo>
              </a:path>
            </a:pathLst>
          </a:custGeom>
          <a:ln w="12693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915400" y="3764574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39">
                <a:moveTo>
                  <a:pt x="0" y="0"/>
                </a:moveTo>
                <a:lnTo>
                  <a:pt x="0" y="1691373"/>
                </a:lnTo>
              </a:path>
            </a:pathLst>
          </a:custGeom>
          <a:ln w="12693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89280" y="1649425"/>
            <a:ext cx="10253980" cy="123571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200" spc="-75">
                <a:solidFill>
                  <a:srgbClr val="1F4E79"/>
                </a:solidFill>
                <a:latin typeface="Arial"/>
                <a:cs typeface="Arial"/>
              </a:rPr>
              <a:t>Brief </a:t>
            </a:r>
            <a:r>
              <a:rPr dirty="0" sz="2200" spc="-12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psychometrically</a:t>
            </a:r>
            <a:r>
              <a:rPr dirty="0" sz="2200" spc="-7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1F4E79"/>
                </a:solidFill>
                <a:latin typeface="Arial"/>
                <a:cs typeface="Arial"/>
              </a:rPr>
              <a:t>sound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1F4E79"/>
                </a:solidFill>
                <a:latin typeface="Arial"/>
                <a:cs typeface="Arial"/>
              </a:rPr>
              <a:t>patient-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centered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1F4E79"/>
                </a:solidFill>
                <a:latin typeface="Arial"/>
                <a:cs typeface="Arial"/>
              </a:rPr>
              <a:t>health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1F4E79"/>
                </a:solidFill>
                <a:latin typeface="Arial"/>
                <a:cs typeface="Arial"/>
              </a:rPr>
              <a:t>tools</a:t>
            </a:r>
            <a:r>
              <a:rPr dirty="0" sz="2200" spc="-7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Arial"/>
                <a:cs typeface="Arial"/>
              </a:rPr>
              <a:t>for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200">
                <a:solidFill>
                  <a:srgbClr val="1F4E79"/>
                </a:solidFill>
                <a:latin typeface="Arial"/>
                <a:cs typeface="Arial"/>
              </a:rPr>
              <a:t>ages</a:t>
            </a:r>
            <a:r>
              <a:rPr dirty="0" sz="2200" spc="-7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1F4E79"/>
                </a:solidFill>
                <a:latin typeface="Arial"/>
                <a:cs typeface="Arial"/>
              </a:rPr>
              <a:t>3</a:t>
            </a:r>
            <a:r>
              <a:rPr dirty="0" sz="2200" spc="-8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F4E79"/>
                </a:solidFill>
                <a:latin typeface="Arial"/>
                <a:cs typeface="Arial"/>
              </a:rPr>
              <a:t>to</a:t>
            </a:r>
            <a:r>
              <a:rPr dirty="0" sz="2200" spc="-7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F4E79"/>
                </a:solidFill>
                <a:latin typeface="Arial"/>
                <a:cs typeface="Arial"/>
              </a:rPr>
              <a:t>85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120"/>
              </a:spcBef>
            </a:pPr>
            <a:r>
              <a:rPr dirty="0" sz="2200" spc="-110">
                <a:solidFill>
                  <a:srgbClr val="1F4E79"/>
                </a:solidFill>
                <a:latin typeface="Arial"/>
                <a:cs typeface="Arial"/>
              </a:rPr>
              <a:t>Flexible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1F4E79"/>
                </a:solidFill>
                <a:latin typeface="Arial"/>
                <a:cs typeface="Arial"/>
              </a:rPr>
              <a:t>administration</a:t>
            </a:r>
            <a:r>
              <a:rPr dirty="0" sz="2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40">
                <a:solidFill>
                  <a:srgbClr val="1F4E79"/>
                </a:solidFill>
                <a:latin typeface="Arial"/>
                <a:cs typeface="Arial"/>
              </a:rPr>
              <a:t>–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1F4E79"/>
                </a:solidFill>
                <a:latin typeface="Arial"/>
                <a:cs typeface="Arial"/>
              </a:rPr>
              <a:t>computer</a:t>
            </a:r>
            <a:r>
              <a:rPr dirty="0" sz="2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adaptive 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tests </a:t>
            </a:r>
            <a:r>
              <a:rPr dirty="0" sz="2200" spc="-245">
                <a:solidFill>
                  <a:srgbClr val="1F4E79"/>
                </a:solidFill>
                <a:latin typeface="Arial"/>
                <a:cs typeface="Arial"/>
              </a:rPr>
              <a:t>(CATs),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60">
                <a:solidFill>
                  <a:srgbClr val="1F4E79"/>
                </a:solidFill>
                <a:latin typeface="Arial"/>
                <a:cs typeface="Arial"/>
              </a:rPr>
              <a:t>short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1F4E79"/>
                </a:solidFill>
                <a:latin typeface="Arial"/>
                <a:cs typeface="Arial"/>
              </a:rPr>
              <a:t>forms,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dirty="0" sz="2200" spc="-10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1F4E79"/>
                </a:solidFill>
                <a:latin typeface="Arial"/>
                <a:cs typeface="Arial"/>
              </a:rPr>
              <a:t>interactive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F4E79"/>
                </a:solidFill>
                <a:latin typeface="Arial"/>
                <a:cs typeface="Arial"/>
              </a:rPr>
              <a:t>tests </a:t>
            </a:r>
            <a:r>
              <a:rPr dirty="0" sz="2200" spc="-150">
                <a:solidFill>
                  <a:srgbClr val="1F4E79"/>
                </a:solidFill>
                <a:latin typeface="Arial"/>
                <a:cs typeface="Arial"/>
              </a:rPr>
              <a:t>For</a:t>
            </a:r>
            <a:r>
              <a:rPr dirty="0" sz="2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60">
                <a:solidFill>
                  <a:srgbClr val="1F4E79"/>
                </a:solidFill>
                <a:latin typeface="Arial"/>
                <a:cs typeface="Arial"/>
              </a:rPr>
              <a:t>use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1F4E79"/>
                </a:solidFill>
                <a:latin typeface="Arial"/>
                <a:cs typeface="Arial"/>
              </a:rPr>
              <a:t>in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1F4E79"/>
                </a:solidFill>
                <a:latin typeface="Arial"/>
                <a:cs typeface="Arial"/>
              </a:rPr>
              <a:t>clinical</a:t>
            </a:r>
            <a:r>
              <a:rPr dirty="0" sz="2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1F4E79"/>
                </a:solidFill>
                <a:latin typeface="Arial"/>
                <a:cs typeface="Arial"/>
              </a:rPr>
              <a:t>research,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80">
                <a:solidFill>
                  <a:srgbClr val="1F4E79"/>
                </a:solidFill>
                <a:latin typeface="Arial"/>
                <a:cs typeface="Arial"/>
              </a:rPr>
              <a:t>clinical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practice,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45">
                <a:solidFill>
                  <a:srgbClr val="1F4E79"/>
                </a:solidFill>
                <a:latin typeface="Arial"/>
                <a:cs typeface="Arial"/>
              </a:rPr>
              <a:t>quality</a:t>
            </a:r>
            <a:r>
              <a:rPr dirty="0" sz="2200" spc="-8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1F4E79"/>
                </a:solidFill>
                <a:latin typeface="Arial"/>
                <a:cs typeface="Arial"/>
              </a:rPr>
              <a:t>improvement,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dirty="0" sz="2200" spc="-9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85">
                <a:solidFill>
                  <a:srgbClr val="1F4E79"/>
                </a:solidFill>
                <a:latin typeface="Arial"/>
                <a:cs typeface="Arial"/>
              </a:rPr>
              <a:t>educational</a:t>
            </a:r>
            <a:r>
              <a:rPr dirty="0" sz="2200" spc="-9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200" spc="-30">
                <a:solidFill>
                  <a:srgbClr val="1F4E79"/>
                </a:solidFill>
                <a:latin typeface="Arial"/>
                <a:cs typeface="Arial"/>
              </a:rPr>
              <a:t>settings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7234"/>
            <a:ext cx="12192000" cy="5770880"/>
            <a:chOff x="0" y="1087234"/>
            <a:chExt cx="12192000" cy="5770880"/>
          </a:xfrm>
        </p:grpSpPr>
        <p:sp>
          <p:nvSpPr>
            <p:cNvPr id="3" name="object 3"/>
            <p:cNvSpPr/>
            <p:nvPr/>
          </p:nvSpPr>
          <p:spPr>
            <a:xfrm>
              <a:off x="0" y="1087234"/>
              <a:ext cx="12192000" cy="5770880"/>
            </a:xfrm>
            <a:custGeom>
              <a:avLst/>
              <a:gdLst/>
              <a:ahLst/>
              <a:cxnLst/>
              <a:rect l="l" t="t" r="r" b="b"/>
              <a:pathLst>
                <a:path w="12192000" h="5770880">
                  <a:moveTo>
                    <a:pt x="0" y="5770765"/>
                  </a:moveTo>
                  <a:lnTo>
                    <a:pt x="12192000" y="577076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0765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43401" y="1289585"/>
              <a:ext cx="3716020" cy="4502150"/>
            </a:xfrm>
            <a:custGeom>
              <a:avLst/>
              <a:gdLst/>
              <a:ahLst/>
              <a:cxnLst/>
              <a:rect l="l" t="t" r="r" b="b"/>
              <a:pathLst>
                <a:path w="3716020" h="4502150">
                  <a:moveTo>
                    <a:pt x="3096590" y="0"/>
                  </a:moveTo>
                  <a:lnTo>
                    <a:pt x="619340" y="0"/>
                  </a:lnTo>
                  <a:lnTo>
                    <a:pt x="570938" y="1863"/>
                  </a:lnTo>
                  <a:lnTo>
                    <a:pt x="523555" y="7361"/>
                  </a:lnTo>
                  <a:lnTo>
                    <a:pt x="477328" y="16357"/>
                  </a:lnTo>
                  <a:lnTo>
                    <a:pt x="432396" y="28712"/>
                  </a:lnTo>
                  <a:lnTo>
                    <a:pt x="388896" y="44289"/>
                  </a:lnTo>
                  <a:lnTo>
                    <a:pt x="346966" y="62951"/>
                  </a:lnTo>
                  <a:lnTo>
                    <a:pt x="306743" y="84558"/>
                  </a:lnTo>
                  <a:lnTo>
                    <a:pt x="268365" y="108975"/>
                  </a:lnTo>
                  <a:lnTo>
                    <a:pt x="231970" y="136063"/>
                  </a:lnTo>
                  <a:lnTo>
                    <a:pt x="197696" y="165684"/>
                  </a:lnTo>
                  <a:lnTo>
                    <a:pt x="165679" y="197701"/>
                  </a:lnTo>
                  <a:lnTo>
                    <a:pt x="136059" y="231976"/>
                  </a:lnTo>
                  <a:lnTo>
                    <a:pt x="108972" y="268371"/>
                  </a:lnTo>
                  <a:lnTo>
                    <a:pt x="84556" y="306749"/>
                  </a:lnTo>
                  <a:lnTo>
                    <a:pt x="62948" y="346971"/>
                  </a:lnTo>
                  <a:lnTo>
                    <a:pt x="44288" y="388901"/>
                  </a:lnTo>
                  <a:lnTo>
                    <a:pt x="28711" y="432401"/>
                  </a:lnTo>
                  <a:lnTo>
                    <a:pt x="16356" y="477332"/>
                  </a:lnTo>
                  <a:lnTo>
                    <a:pt x="7361" y="523558"/>
                  </a:lnTo>
                  <a:lnTo>
                    <a:pt x="1863" y="570940"/>
                  </a:lnTo>
                  <a:lnTo>
                    <a:pt x="0" y="619340"/>
                  </a:lnTo>
                  <a:lnTo>
                    <a:pt x="0" y="3882275"/>
                  </a:lnTo>
                  <a:lnTo>
                    <a:pt x="1863" y="3930676"/>
                  </a:lnTo>
                  <a:lnTo>
                    <a:pt x="7361" y="3978058"/>
                  </a:lnTo>
                  <a:lnTo>
                    <a:pt x="16356" y="4024283"/>
                  </a:lnTo>
                  <a:lnTo>
                    <a:pt x="28711" y="4069215"/>
                  </a:lnTo>
                  <a:lnTo>
                    <a:pt x="44288" y="4112714"/>
                  </a:lnTo>
                  <a:lnTo>
                    <a:pt x="62948" y="4154644"/>
                  </a:lnTo>
                  <a:lnTo>
                    <a:pt x="84556" y="4194867"/>
                  </a:lnTo>
                  <a:lnTo>
                    <a:pt x="108972" y="4233245"/>
                  </a:lnTo>
                  <a:lnTo>
                    <a:pt x="136059" y="4269640"/>
                  </a:lnTo>
                  <a:lnTo>
                    <a:pt x="165679" y="4303915"/>
                  </a:lnTo>
                  <a:lnTo>
                    <a:pt x="197696" y="4335932"/>
                  </a:lnTo>
                  <a:lnTo>
                    <a:pt x="231970" y="4365553"/>
                  </a:lnTo>
                  <a:lnTo>
                    <a:pt x="268365" y="4392641"/>
                  </a:lnTo>
                  <a:lnTo>
                    <a:pt x="306743" y="4417057"/>
                  </a:lnTo>
                  <a:lnTo>
                    <a:pt x="346966" y="4438665"/>
                  </a:lnTo>
                  <a:lnTo>
                    <a:pt x="388896" y="4457326"/>
                  </a:lnTo>
                  <a:lnTo>
                    <a:pt x="432396" y="4472903"/>
                  </a:lnTo>
                  <a:lnTo>
                    <a:pt x="477328" y="4485259"/>
                  </a:lnTo>
                  <a:lnTo>
                    <a:pt x="523555" y="4494254"/>
                  </a:lnTo>
                  <a:lnTo>
                    <a:pt x="570938" y="4499753"/>
                  </a:lnTo>
                  <a:lnTo>
                    <a:pt x="619340" y="4501616"/>
                  </a:lnTo>
                  <a:lnTo>
                    <a:pt x="3096590" y="4501616"/>
                  </a:lnTo>
                  <a:lnTo>
                    <a:pt x="3144990" y="4499753"/>
                  </a:lnTo>
                  <a:lnTo>
                    <a:pt x="3192372" y="4494254"/>
                  </a:lnTo>
                  <a:lnTo>
                    <a:pt x="3238598" y="4485259"/>
                  </a:lnTo>
                  <a:lnTo>
                    <a:pt x="3283529" y="4472903"/>
                  </a:lnTo>
                  <a:lnTo>
                    <a:pt x="3327029" y="4457326"/>
                  </a:lnTo>
                  <a:lnTo>
                    <a:pt x="3368959" y="4438665"/>
                  </a:lnTo>
                  <a:lnTo>
                    <a:pt x="3409181" y="4417057"/>
                  </a:lnTo>
                  <a:lnTo>
                    <a:pt x="3447559" y="4392641"/>
                  </a:lnTo>
                  <a:lnTo>
                    <a:pt x="3483954" y="4365553"/>
                  </a:lnTo>
                  <a:lnTo>
                    <a:pt x="3518229" y="4335932"/>
                  </a:lnTo>
                  <a:lnTo>
                    <a:pt x="3550246" y="4303915"/>
                  </a:lnTo>
                  <a:lnTo>
                    <a:pt x="3579867" y="4269640"/>
                  </a:lnTo>
                  <a:lnTo>
                    <a:pt x="3606955" y="4233245"/>
                  </a:lnTo>
                  <a:lnTo>
                    <a:pt x="3631372" y="4194867"/>
                  </a:lnTo>
                  <a:lnTo>
                    <a:pt x="3652979" y="4154644"/>
                  </a:lnTo>
                  <a:lnTo>
                    <a:pt x="3671641" y="4112714"/>
                  </a:lnTo>
                  <a:lnTo>
                    <a:pt x="3687218" y="4069215"/>
                  </a:lnTo>
                  <a:lnTo>
                    <a:pt x="3699573" y="4024283"/>
                  </a:lnTo>
                  <a:lnTo>
                    <a:pt x="3708569" y="3978058"/>
                  </a:lnTo>
                  <a:lnTo>
                    <a:pt x="3714067" y="3930676"/>
                  </a:lnTo>
                  <a:lnTo>
                    <a:pt x="3715931" y="3882275"/>
                  </a:lnTo>
                  <a:lnTo>
                    <a:pt x="3715931" y="619340"/>
                  </a:lnTo>
                  <a:lnTo>
                    <a:pt x="3714067" y="570940"/>
                  </a:lnTo>
                  <a:lnTo>
                    <a:pt x="3708569" y="523558"/>
                  </a:lnTo>
                  <a:lnTo>
                    <a:pt x="3699573" y="477332"/>
                  </a:lnTo>
                  <a:lnTo>
                    <a:pt x="3687218" y="432401"/>
                  </a:lnTo>
                  <a:lnTo>
                    <a:pt x="3671641" y="388901"/>
                  </a:lnTo>
                  <a:lnTo>
                    <a:pt x="3652979" y="346971"/>
                  </a:lnTo>
                  <a:lnTo>
                    <a:pt x="3631372" y="306749"/>
                  </a:lnTo>
                  <a:lnTo>
                    <a:pt x="3606955" y="268371"/>
                  </a:lnTo>
                  <a:lnTo>
                    <a:pt x="3579867" y="231976"/>
                  </a:lnTo>
                  <a:lnTo>
                    <a:pt x="3550246" y="197701"/>
                  </a:lnTo>
                  <a:lnTo>
                    <a:pt x="3518229" y="165684"/>
                  </a:lnTo>
                  <a:lnTo>
                    <a:pt x="3483954" y="136063"/>
                  </a:lnTo>
                  <a:lnTo>
                    <a:pt x="3447559" y="108975"/>
                  </a:lnTo>
                  <a:lnTo>
                    <a:pt x="3409181" y="84558"/>
                  </a:lnTo>
                  <a:lnTo>
                    <a:pt x="3368959" y="62951"/>
                  </a:lnTo>
                  <a:lnTo>
                    <a:pt x="3327029" y="44289"/>
                  </a:lnTo>
                  <a:lnTo>
                    <a:pt x="3283529" y="28712"/>
                  </a:lnTo>
                  <a:lnTo>
                    <a:pt x="3238598" y="16357"/>
                  </a:lnTo>
                  <a:lnTo>
                    <a:pt x="3192372" y="7361"/>
                  </a:lnTo>
                  <a:lnTo>
                    <a:pt x="3144990" y="1863"/>
                  </a:lnTo>
                  <a:lnTo>
                    <a:pt x="3096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43401" y="1289592"/>
              <a:ext cx="3714115" cy="4499610"/>
            </a:xfrm>
            <a:custGeom>
              <a:avLst/>
              <a:gdLst/>
              <a:ahLst/>
              <a:cxnLst/>
              <a:rect l="l" t="t" r="r" b="b"/>
              <a:pathLst>
                <a:path w="3714115" h="4499610">
                  <a:moveTo>
                    <a:pt x="0" y="619019"/>
                  </a:moveTo>
                  <a:lnTo>
                    <a:pt x="1862" y="570643"/>
                  </a:lnTo>
                  <a:lnTo>
                    <a:pt x="7357" y="523285"/>
                  </a:lnTo>
                  <a:lnTo>
                    <a:pt x="16348" y="477084"/>
                  </a:lnTo>
                  <a:lnTo>
                    <a:pt x="28697" y="432175"/>
                  </a:lnTo>
                  <a:lnTo>
                    <a:pt x="44266" y="388698"/>
                  </a:lnTo>
                  <a:lnTo>
                    <a:pt x="62917" y="346790"/>
                  </a:lnTo>
                  <a:lnTo>
                    <a:pt x="84514" y="306588"/>
                  </a:lnTo>
                  <a:lnTo>
                    <a:pt x="108918" y="268230"/>
                  </a:lnTo>
                  <a:lnTo>
                    <a:pt x="135991" y="231854"/>
                  </a:lnTo>
                  <a:lnTo>
                    <a:pt x="165597" y="197597"/>
                  </a:lnTo>
                  <a:lnTo>
                    <a:pt x="197597" y="165597"/>
                  </a:lnTo>
                  <a:lnTo>
                    <a:pt x="231854" y="135991"/>
                  </a:lnTo>
                  <a:lnTo>
                    <a:pt x="268230" y="108918"/>
                  </a:lnTo>
                  <a:lnTo>
                    <a:pt x="306588" y="84514"/>
                  </a:lnTo>
                  <a:lnTo>
                    <a:pt x="346790" y="62917"/>
                  </a:lnTo>
                  <a:lnTo>
                    <a:pt x="388699" y="44266"/>
                  </a:lnTo>
                  <a:lnTo>
                    <a:pt x="432176" y="28697"/>
                  </a:lnTo>
                  <a:lnTo>
                    <a:pt x="477084" y="16348"/>
                  </a:lnTo>
                  <a:lnTo>
                    <a:pt x="523286" y="7357"/>
                  </a:lnTo>
                  <a:lnTo>
                    <a:pt x="570644" y="1862"/>
                  </a:lnTo>
                  <a:lnTo>
                    <a:pt x="619020" y="0"/>
                  </a:lnTo>
                  <a:lnTo>
                    <a:pt x="3095016" y="0"/>
                  </a:lnTo>
                  <a:lnTo>
                    <a:pt x="3143392" y="1862"/>
                  </a:lnTo>
                  <a:lnTo>
                    <a:pt x="3190750" y="7357"/>
                  </a:lnTo>
                  <a:lnTo>
                    <a:pt x="3236952" y="16348"/>
                  </a:lnTo>
                  <a:lnTo>
                    <a:pt x="3281860" y="28697"/>
                  </a:lnTo>
                  <a:lnTo>
                    <a:pt x="3325337" y="44266"/>
                  </a:lnTo>
                  <a:lnTo>
                    <a:pt x="3367246" y="62917"/>
                  </a:lnTo>
                  <a:lnTo>
                    <a:pt x="3407448" y="84514"/>
                  </a:lnTo>
                  <a:lnTo>
                    <a:pt x="3445806" y="108918"/>
                  </a:lnTo>
                  <a:lnTo>
                    <a:pt x="3482182" y="135991"/>
                  </a:lnTo>
                  <a:lnTo>
                    <a:pt x="3516439" y="165597"/>
                  </a:lnTo>
                  <a:lnTo>
                    <a:pt x="3548439" y="197597"/>
                  </a:lnTo>
                  <a:lnTo>
                    <a:pt x="3578045" y="231854"/>
                  </a:lnTo>
                  <a:lnTo>
                    <a:pt x="3605118" y="268230"/>
                  </a:lnTo>
                  <a:lnTo>
                    <a:pt x="3629522" y="306588"/>
                  </a:lnTo>
                  <a:lnTo>
                    <a:pt x="3651119" y="346790"/>
                  </a:lnTo>
                  <a:lnTo>
                    <a:pt x="3669770" y="388698"/>
                  </a:lnTo>
                  <a:lnTo>
                    <a:pt x="3685339" y="432175"/>
                  </a:lnTo>
                  <a:lnTo>
                    <a:pt x="3697688" y="477084"/>
                  </a:lnTo>
                  <a:lnTo>
                    <a:pt x="3706679" y="523285"/>
                  </a:lnTo>
                  <a:lnTo>
                    <a:pt x="3712174" y="570643"/>
                  </a:lnTo>
                  <a:lnTo>
                    <a:pt x="3714036" y="619019"/>
                  </a:lnTo>
                  <a:lnTo>
                    <a:pt x="3714036" y="3880293"/>
                  </a:lnTo>
                  <a:lnTo>
                    <a:pt x="3712174" y="3928668"/>
                  </a:lnTo>
                  <a:lnTo>
                    <a:pt x="3706679" y="3976026"/>
                  </a:lnTo>
                  <a:lnTo>
                    <a:pt x="3697688" y="4022228"/>
                  </a:lnTo>
                  <a:lnTo>
                    <a:pt x="3685339" y="4067136"/>
                  </a:lnTo>
                  <a:lnTo>
                    <a:pt x="3669770" y="4110613"/>
                  </a:lnTo>
                  <a:lnTo>
                    <a:pt x="3651119" y="4152521"/>
                  </a:lnTo>
                  <a:lnTo>
                    <a:pt x="3629522" y="4192723"/>
                  </a:lnTo>
                  <a:lnTo>
                    <a:pt x="3605118" y="4231081"/>
                  </a:lnTo>
                  <a:lnTo>
                    <a:pt x="3578045" y="4267457"/>
                  </a:lnTo>
                  <a:lnTo>
                    <a:pt x="3548439" y="4301714"/>
                  </a:lnTo>
                  <a:lnTo>
                    <a:pt x="3516439" y="4333714"/>
                  </a:lnTo>
                  <a:lnTo>
                    <a:pt x="3482182" y="4363320"/>
                  </a:lnTo>
                  <a:lnTo>
                    <a:pt x="3445806" y="4390394"/>
                  </a:lnTo>
                  <a:lnTo>
                    <a:pt x="3407448" y="4414797"/>
                  </a:lnTo>
                  <a:lnTo>
                    <a:pt x="3367246" y="4436394"/>
                  </a:lnTo>
                  <a:lnTo>
                    <a:pt x="3325337" y="4455045"/>
                  </a:lnTo>
                  <a:lnTo>
                    <a:pt x="3281860" y="4470614"/>
                  </a:lnTo>
                  <a:lnTo>
                    <a:pt x="3236952" y="4482963"/>
                  </a:lnTo>
                  <a:lnTo>
                    <a:pt x="3190750" y="4491954"/>
                  </a:lnTo>
                  <a:lnTo>
                    <a:pt x="3143392" y="4497449"/>
                  </a:lnTo>
                  <a:lnTo>
                    <a:pt x="3095016" y="4499312"/>
                  </a:lnTo>
                  <a:lnTo>
                    <a:pt x="619020" y="4499312"/>
                  </a:lnTo>
                  <a:lnTo>
                    <a:pt x="570644" y="4497449"/>
                  </a:lnTo>
                  <a:lnTo>
                    <a:pt x="523286" y="4491954"/>
                  </a:lnTo>
                  <a:lnTo>
                    <a:pt x="477084" y="4482963"/>
                  </a:lnTo>
                  <a:lnTo>
                    <a:pt x="432176" y="4470614"/>
                  </a:lnTo>
                  <a:lnTo>
                    <a:pt x="388699" y="4455045"/>
                  </a:lnTo>
                  <a:lnTo>
                    <a:pt x="346790" y="4436394"/>
                  </a:lnTo>
                  <a:lnTo>
                    <a:pt x="306588" y="4414797"/>
                  </a:lnTo>
                  <a:lnTo>
                    <a:pt x="268230" y="4390394"/>
                  </a:lnTo>
                  <a:lnTo>
                    <a:pt x="231854" y="4363320"/>
                  </a:lnTo>
                  <a:lnTo>
                    <a:pt x="197597" y="4333714"/>
                  </a:lnTo>
                  <a:lnTo>
                    <a:pt x="165597" y="4301714"/>
                  </a:lnTo>
                  <a:lnTo>
                    <a:pt x="135991" y="4267457"/>
                  </a:lnTo>
                  <a:lnTo>
                    <a:pt x="108918" y="4231081"/>
                  </a:lnTo>
                  <a:lnTo>
                    <a:pt x="84514" y="4192723"/>
                  </a:lnTo>
                  <a:lnTo>
                    <a:pt x="62917" y="4152521"/>
                  </a:lnTo>
                  <a:lnTo>
                    <a:pt x="44266" y="4110613"/>
                  </a:lnTo>
                  <a:lnTo>
                    <a:pt x="28697" y="4067136"/>
                  </a:lnTo>
                  <a:lnTo>
                    <a:pt x="16348" y="4022228"/>
                  </a:lnTo>
                  <a:lnTo>
                    <a:pt x="7357" y="3976026"/>
                  </a:lnTo>
                  <a:lnTo>
                    <a:pt x="1862" y="3928668"/>
                  </a:lnTo>
                  <a:lnTo>
                    <a:pt x="0" y="3880293"/>
                  </a:lnTo>
                  <a:lnTo>
                    <a:pt x="0" y="619019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422140" y="1370380"/>
            <a:ext cx="3189605" cy="324739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992505">
              <a:lnSpc>
                <a:spcPct val="100000"/>
              </a:lnSpc>
              <a:spcBef>
                <a:spcPts val="690"/>
              </a:spcBef>
            </a:pPr>
            <a:r>
              <a:rPr dirty="0" sz="2200" spc="-40" b="1">
                <a:solidFill>
                  <a:srgbClr val="2050AC"/>
                </a:solidFill>
                <a:latin typeface="Arial"/>
                <a:cs typeface="Arial"/>
              </a:rPr>
              <a:t>II.</a:t>
            </a:r>
            <a:r>
              <a:rPr dirty="0" sz="2200" spc="-100" b="1">
                <a:solidFill>
                  <a:srgbClr val="2050AC"/>
                </a:solidFill>
                <a:latin typeface="Arial"/>
                <a:cs typeface="Arial"/>
              </a:rPr>
              <a:t> </a:t>
            </a:r>
            <a:r>
              <a:rPr dirty="0" sz="2200" spc="-80" b="1">
                <a:solidFill>
                  <a:srgbClr val="2050AC"/>
                </a:solidFill>
                <a:latin typeface="Arial"/>
                <a:cs typeface="Arial"/>
              </a:rPr>
              <a:t>Translation</a:t>
            </a:r>
            <a:endParaRPr sz="22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spcBef>
                <a:spcPts val="535"/>
              </a:spcBef>
              <a:buChar char="•"/>
              <a:tabLst>
                <a:tab pos="144780" algn="l"/>
              </a:tabLst>
            </a:pPr>
            <a:r>
              <a:rPr dirty="0" sz="2000" spc="-95">
                <a:latin typeface="Arial"/>
                <a:cs typeface="Arial"/>
              </a:rPr>
              <a:t>Validate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clinical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samples</a:t>
            </a:r>
            <a:endParaRPr sz="2000">
              <a:latin typeface="Arial"/>
              <a:cs typeface="Arial"/>
            </a:endParaRPr>
          </a:p>
          <a:p>
            <a:pPr marL="144780" marR="589915" indent="-132080">
              <a:lnSpc>
                <a:spcPct val="100000"/>
              </a:lnSpc>
              <a:buChar char="•"/>
              <a:tabLst>
                <a:tab pos="146050" algn="l"/>
              </a:tabLst>
            </a:pPr>
            <a:r>
              <a:rPr dirty="0" sz="2000" spc="-95">
                <a:latin typeface="Arial"/>
                <a:cs typeface="Arial"/>
              </a:rPr>
              <a:t>Measure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adaptation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for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 spc="-114">
                <a:latin typeface="Arial"/>
                <a:cs typeface="Arial"/>
              </a:rPr>
              <a:t>language,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literacy</a:t>
            </a:r>
            <a:endParaRPr sz="20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har char="•"/>
              <a:tabLst>
                <a:tab pos="144780" algn="l"/>
              </a:tabLst>
            </a:pPr>
            <a:r>
              <a:rPr dirty="0" sz="2000" spc="-114">
                <a:latin typeface="Arial"/>
                <a:cs typeface="Arial"/>
              </a:rPr>
              <a:t>Finalize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standards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har char="•"/>
              <a:tabLst>
                <a:tab pos="144780" algn="l"/>
              </a:tabLst>
            </a:pPr>
            <a:r>
              <a:rPr dirty="0" sz="2000" spc="-110">
                <a:latin typeface="Arial"/>
                <a:cs typeface="Arial"/>
              </a:rPr>
              <a:t>Develop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outside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partnerships</a:t>
            </a:r>
            <a:endParaRPr sz="20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har char="•"/>
              <a:tabLst>
                <a:tab pos="144780" algn="l"/>
              </a:tabLst>
            </a:pPr>
            <a:r>
              <a:rPr dirty="0" sz="2000" spc="-180">
                <a:latin typeface="Arial"/>
                <a:cs typeface="Arial"/>
              </a:rPr>
              <a:t>Use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75">
                <a:latin typeface="Arial"/>
                <a:cs typeface="Arial"/>
              </a:rPr>
              <a:t> observational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studies</a:t>
            </a:r>
            <a:endParaRPr sz="200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har char="•"/>
              <a:tabLst>
                <a:tab pos="144780" algn="l"/>
              </a:tabLst>
            </a:pPr>
            <a:r>
              <a:rPr dirty="0" sz="2000" spc="-180">
                <a:latin typeface="Arial"/>
                <a:cs typeface="Arial"/>
              </a:rPr>
              <a:t>Use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clinical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trials</a:t>
            </a:r>
            <a:endParaRPr sz="2000">
              <a:latin typeface="Arial"/>
              <a:cs typeface="Arial"/>
            </a:endParaRPr>
          </a:p>
          <a:p>
            <a:pPr marL="144780" marR="109855" indent="-132080">
              <a:lnSpc>
                <a:spcPct val="100000"/>
              </a:lnSpc>
              <a:buChar char="•"/>
              <a:tabLst>
                <a:tab pos="146050" algn="l"/>
              </a:tabLst>
            </a:pPr>
            <a:r>
              <a:rPr dirty="0" sz="2000" spc="-65">
                <a:latin typeface="Arial"/>
                <a:cs typeface="Arial"/>
              </a:rPr>
              <a:t>Methods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allow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clinical </a:t>
            </a:r>
            <a:r>
              <a:rPr dirty="0" sz="2000" spc="-5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8731" y="1283242"/>
            <a:ext cx="11678920" cy="4513580"/>
            <a:chOff x="298731" y="1283242"/>
            <a:chExt cx="11678920" cy="4513580"/>
          </a:xfrm>
        </p:grpSpPr>
        <p:sp>
          <p:nvSpPr>
            <p:cNvPr id="8" name="object 8"/>
            <p:cNvSpPr/>
            <p:nvPr/>
          </p:nvSpPr>
          <p:spPr>
            <a:xfrm>
              <a:off x="305081" y="1291103"/>
              <a:ext cx="3785235" cy="4502150"/>
            </a:xfrm>
            <a:custGeom>
              <a:avLst/>
              <a:gdLst/>
              <a:ahLst/>
              <a:cxnLst/>
              <a:rect l="l" t="t" r="r" b="b"/>
              <a:pathLst>
                <a:path w="3785235" h="4502150">
                  <a:moveTo>
                    <a:pt x="3154197" y="0"/>
                  </a:moveTo>
                  <a:lnTo>
                    <a:pt x="630859" y="0"/>
                  </a:lnTo>
                  <a:lnTo>
                    <a:pt x="583778" y="1730"/>
                  </a:lnTo>
                  <a:lnTo>
                    <a:pt x="537636" y="6840"/>
                  </a:lnTo>
                  <a:lnTo>
                    <a:pt x="492556" y="15207"/>
                  </a:lnTo>
                  <a:lnTo>
                    <a:pt x="448660" y="26710"/>
                  </a:lnTo>
                  <a:lnTo>
                    <a:pt x="406069" y="41226"/>
                  </a:lnTo>
                  <a:lnTo>
                    <a:pt x="364906" y="58634"/>
                  </a:lnTo>
                  <a:lnTo>
                    <a:pt x="325292" y="78811"/>
                  </a:lnTo>
                  <a:lnTo>
                    <a:pt x="287351" y="101636"/>
                  </a:lnTo>
                  <a:lnTo>
                    <a:pt x="251202" y="126986"/>
                  </a:lnTo>
                  <a:lnTo>
                    <a:pt x="216970" y="154740"/>
                  </a:lnTo>
                  <a:lnTo>
                    <a:pt x="184775" y="184775"/>
                  </a:lnTo>
                  <a:lnTo>
                    <a:pt x="154740" y="216970"/>
                  </a:lnTo>
                  <a:lnTo>
                    <a:pt x="126986" y="251202"/>
                  </a:lnTo>
                  <a:lnTo>
                    <a:pt x="101636" y="287351"/>
                  </a:lnTo>
                  <a:lnTo>
                    <a:pt x="78811" y="325292"/>
                  </a:lnTo>
                  <a:lnTo>
                    <a:pt x="58634" y="364906"/>
                  </a:lnTo>
                  <a:lnTo>
                    <a:pt x="41226" y="406069"/>
                  </a:lnTo>
                  <a:lnTo>
                    <a:pt x="26710" y="448660"/>
                  </a:lnTo>
                  <a:lnTo>
                    <a:pt x="15207" y="492556"/>
                  </a:lnTo>
                  <a:lnTo>
                    <a:pt x="6840" y="537636"/>
                  </a:lnTo>
                  <a:lnTo>
                    <a:pt x="1730" y="583778"/>
                  </a:lnTo>
                  <a:lnTo>
                    <a:pt x="0" y="630859"/>
                  </a:lnTo>
                  <a:lnTo>
                    <a:pt x="0" y="3870756"/>
                  </a:lnTo>
                  <a:lnTo>
                    <a:pt x="1730" y="3917838"/>
                  </a:lnTo>
                  <a:lnTo>
                    <a:pt x="6840" y="3963980"/>
                  </a:lnTo>
                  <a:lnTo>
                    <a:pt x="15207" y="4009060"/>
                  </a:lnTo>
                  <a:lnTo>
                    <a:pt x="26710" y="4052956"/>
                  </a:lnTo>
                  <a:lnTo>
                    <a:pt x="41226" y="4095547"/>
                  </a:lnTo>
                  <a:lnTo>
                    <a:pt x="58634" y="4136710"/>
                  </a:lnTo>
                  <a:lnTo>
                    <a:pt x="78811" y="4176323"/>
                  </a:lnTo>
                  <a:lnTo>
                    <a:pt x="101636" y="4214265"/>
                  </a:lnTo>
                  <a:lnTo>
                    <a:pt x="126986" y="4250413"/>
                  </a:lnTo>
                  <a:lnTo>
                    <a:pt x="154740" y="4284646"/>
                  </a:lnTo>
                  <a:lnTo>
                    <a:pt x="184775" y="4316841"/>
                  </a:lnTo>
                  <a:lnTo>
                    <a:pt x="216970" y="4346876"/>
                  </a:lnTo>
                  <a:lnTo>
                    <a:pt x="251202" y="4374630"/>
                  </a:lnTo>
                  <a:lnTo>
                    <a:pt x="287351" y="4399980"/>
                  </a:lnTo>
                  <a:lnTo>
                    <a:pt x="325292" y="4422805"/>
                  </a:lnTo>
                  <a:lnTo>
                    <a:pt x="364906" y="4442982"/>
                  </a:lnTo>
                  <a:lnTo>
                    <a:pt x="406069" y="4460390"/>
                  </a:lnTo>
                  <a:lnTo>
                    <a:pt x="448660" y="4474906"/>
                  </a:lnTo>
                  <a:lnTo>
                    <a:pt x="492556" y="4486409"/>
                  </a:lnTo>
                  <a:lnTo>
                    <a:pt x="537636" y="4494776"/>
                  </a:lnTo>
                  <a:lnTo>
                    <a:pt x="583778" y="4499886"/>
                  </a:lnTo>
                  <a:lnTo>
                    <a:pt x="630859" y="4501616"/>
                  </a:lnTo>
                  <a:lnTo>
                    <a:pt x="3154197" y="4501616"/>
                  </a:lnTo>
                  <a:lnTo>
                    <a:pt x="3201278" y="4499886"/>
                  </a:lnTo>
                  <a:lnTo>
                    <a:pt x="3247420" y="4494776"/>
                  </a:lnTo>
                  <a:lnTo>
                    <a:pt x="3292500" y="4486409"/>
                  </a:lnTo>
                  <a:lnTo>
                    <a:pt x="3336397" y="4474906"/>
                  </a:lnTo>
                  <a:lnTo>
                    <a:pt x="3378987" y="4460390"/>
                  </a:lnTo>
                  <a:lnTo>
                    <a:pt x="3420150" y="4442982"/>
                  </a:lnTo>
                  <a:lnTo>
                    <a:pt x="3459764" y="4422805"/>
                  </a:lnTo>
                  <a:lnTo>
                    <a:pt x="3497706" y="4399980"/>
                  </a:lnTo>
                  <a:lnTo>
                    <a:pt x="3533854" y="4374630"/>
                  </a:lnTo>
                  <a:lnTo>
                    <a:pt x="3568086" y="4346876"/>
                  </a:lnTo>
                  <a:lnTo>
                    <a:pt x="3600281" y="4316841"/>
                  </a:lnTo>
                  <a:lnTo>
                    <a:pt x="3630317" y="4284646"/>
                  </a:lnTo>
                  <a:lnTo>
                    <a:pt x="3658070" y="4250413"/>
                  </a:lnTo>
                  <a:lnTo>
                    <a:pt x="3683421" y="4214265"/>
                  </a:lnTo>
                  <a:lnTo>
                    <a:pt x="3706245" y="4176323"/>
                  </a:lnTo>
                  <a:lnTo>
                    <a:pt x="3726423" y="4136710"/>
                  </a:lnTo>
                  <a:lnTo>
                    <a:pt x="3743830" y="4095547"/>
                  </a:lnTo>
                  <a:lnTo>
                    <a:pt x="3758347" y="4052956"/>
                  </a:lnTo>
                  <a:lnTo>
                    <a:pt x="3769849" y="4009060"/>
                  </a:lnTo>
                  <a:lnTo>
                    <a:pt x="3778217" y="3963980"/>
                  </a:lnTo>
                  <a:lnTo>
                    <a:pt x="3783326" y="3917838"/>
                  </a:lnTo>
                  <a:lnTo>
                    <a:pt x="3785057" y="3870756"/>
                  </a:lnTo>
                  <a:lnTo>
                    <a:pt x="3785057" y="630859"/>
                  </a:lnTo>
                  <a:lnTo>
                    <a:pt x="3783326" y="583778"/>
                  </a:lnTo>
                  <a:lnTo>
                    <a:pt x="3778217" y="537636"/>
                  </a:lnTo>
                  <a:lnTo>
                    <a:pt x="3769849" y="492556"/>
                  </a:lnTo>
                  <a:lnTo>
                    <a:pt x="3758347" y="448660"/>
                  </a:lnTo>
                  <a:lnTo>
                    <a:pt x="3743830" y="406069"/>
                  </a:lnTo>
                  <a:lnTo>
                    <a:pt x="3726423" y="364906"/>
                  </a:lnTo>
                  <a:lnTo>
                    <a:pt x="3706245" y="325292"/>
                  </a:lnTo>
                  <a:lnTo>
                    <a:pt x="3683421" y="287351"/>
                  </a:lnTo>
                  <a:lnTo>
                    <a:pt x="3658070" y="251202"/>
                  </a:lnTo>
                  <a:lnTo>
                    <a:pt x="3630317" y="216970"/>
                  </a:lnTo>
                  <a:lnTo>
                    <a:pt x="3600281" y="184775"/>
                  </a:lnTo>
                  <a:lnTo>
                    <a:pt x="3568086" y="154740"/>
                  </a:lnTo>
                  <a:lnTo>
                    <a:pt x="3533854" y="126986"/>
                  </a:lnTo>
                  <a:lnTo>
                    <a:pt x="3497706" y="101636"/>
                  </a:lnTo>
                  <a:lnTo>
                    <a:pt x="3459764" y="78811"/>
                  </a:lnTo>
                  <a:lnTo>
                    <a:pt x="3420150" y="58634"/>
                  </a:lnTo>
                  <a:lnTo>
                    <a:pt x="3378987" y="41226"/>
                  </a:lnTo>
                  <a:lnTo>
                    <a:pt x="3336397" y="26710"/>
                  </a:lnTo>
                  <a:lnTo>
                    <a:pt x="3292500" y="15207"/>
                  </a:lnTo>
                  <a:lnTo>
                    <a:pt x="3247420" y="6840"/>
                  </a:lnTo>
                  <a:lnTo>
                    <a:pt x="3201278" y="1730"/>
                  </a:lnTo>
                  <a:lnTo>
                    <a:pt x="3154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5081" y="1291107"/>
              <a:ext cx="3783329" cy="4499610"/>
            </a:xfrm>
            <a:custGeom>
              <a:avLst/>
              <a:gdLst/>
              <a:ahLst/>
              <a:cxnLst/>
              <a:rect l="l" t="t" r="r" b="b"/>
              <a:pathLst>
                <a:path w="3783329" h="4499610">
                  <a:moveTo>
                    <a:pt x="0" y="630533"/>
                  </a:moveTo>
                  <a:lnTo>
                    <a:pt x="1729" y="583476"/>
                  </a:lnTo>
                  <a:lnTo>
                    <a:pt x="6836" y="537357"/>
                  </a:lnTo>
                  <a:lnTo>
                    <a:pt x="15199" y="492300"/>
                  </a:lnTo>
                  <a:lnTo>
                    <a:pt x="26696" y="448427"/>
                  </a:lnTo>
                  <a:lnTo>
                    <a:pt x="41204" y="405858"/>
                  </a:lnTo>
                  <a:lnTo>
                    <a:pt x="58603" y="364716"/>
                  </a:lnTo>
                  <a:lnTo>
                    <a:pt x="78770" y="325123"/>
                  </a:lnTo>
                  <a:lnTo>
                    <a:pt x="101582" y="287201"/>
                  </a:lnTo>
                  <a:lnTo>
                    <a:pt x="126920" y="251072"/>
                  </a:lnTo>
                  <a:lnTo>
                    <a:pt x="154659" y="216857"/>
                  </a:lnTo>
                  <a:lnTo>
                    <a:pt x="184679" y="184678"/>
                  </a:lnTo>
                  <a:lnTo>
                    <a:pt x="216857" y="154659"/>
                  </a:lnTo>
                  <a:lnTo>
                    <a:pt x="251072" y="126919"/>
                  </a:lnTo>
                  <a:lnTo>
                    <a:pt x="287201" y="101582"/>
                  </a:lnTo>
                  <a:lnTo>
                    <a:pt x="325123" y="78770"/>
                  </a:lnTo>
                  <a:lnTo>
                    <a:pt x="364716" y="58603"/>
                  </a:lnTo>
                  <a:lnTo>
                    <a:pt x="405858" y="41204"/>
                  </a:lnTo>
                  <a:lnTo>
                    <a:pt x="448427" y="26696"/>
                  </a:lnTo>
                  <a:lnTo>
                    <a:pt x="492301" y="15199"/>
                  </a:lnTo>
                  <a:lnTo>
                    <a:pt x="537358" y="6836"/>
                  </a:lnTo>
                  <a:lnTo>
                    <a:pt x="583476" y="1729"/>
                  </a:lnTo>
                  <a:lnTo>
                    <a:pt x="630534" y="0"/>
                  </a:lnTo>
                  <a:lnTo>
                    <a:pt x="3152587" y="0"/>
                  </a:lnTo>
                  <a:lnTo>
                    <a:pt x="3199644" y="1729"/>
                  </a:lnTo>
                  <a:lnTo>
                    <a:pt x="3245763" y="6836"/>
                  </a:lnTo>
                  <a:lnTo>
                    <a:pt x="3290820" y="15199"/>
                  </a:lnTo>
                  <a:lnTo>
                    <a:pt x="3334694" y="26696"/>
                  </a:lnTo>
                  <a:lnTo>
                    <a:pt x="3377262" y="41204"/>
                  </a:lnTo>
                  <a:lnTo>
                    <a:pt x="3418404" y="58603"/>
                  </a:lnTo>
                  <a:lnTo>
                    <a:pt x="3457997" y="78770"/>
                  </a:lnTo>
                  <a:lnTo>
                    <a:pt x="3495919" y="101582"/>
                  </a:lnTo>
                  <a:lnTo>
                    <a:pt x="3532049" y="126919"/>
                  </a:lnTo>
                  <a:lnTo>
                    <a:pt x="3566264" y="154659"/>
                  </a:lnTo>
                  <a:lnTo>
                    <a:pt x="3598442" y="184678"/>
                  </a:lnTo>
                  <a:lnTo>
                    <a:pt x="3628462" y="216857"/>
                  </a:lnTo>
                  <a:lnTo>
                    <a:pt x="3656201" y="251072"/>
                  </a:lnTo>
                  <a:lnTo>
                    <a:pt x="3681538" y="287201"/>
                  </a:lnTo>
                  <a:lnTo>
                    <a:pt x="3704351" y="325123"/>
                  </a:lnTo>
                  <a:lnTo>
                    <a:pt x="3724518" y="364716"/>
                  </a:lnTo>
                  <a:lnTo>
                    <a:pt x="3741916" y="405858"/>
                  </a:lnTo>
                  <a:lnTo>
                    <a:pt x="3756425" y="448427"/>
                  </a:lnTo>
                  <a:lnTo>
                    <a:pt x="3767922" y="492300"/>
                  </a:lnTo>
                  <a:lnTo>
                    <a:pt x="3776285" y="537357"/>
                  </a:lnTo>
                  <a:lnTo>
                    <a:pt x="3781392" y="583476"/>
                  </a:lnTo>
                  <a:lnTo>
                    <a:pt x="3783121" y="630533"/>
                  </a:lnTo>
                  <a:lnTo>
                    <a:pt x="3783121" y="3868779"/>
                  </a:lnTo>
                  <a:lnTo>
                    <a:pt x="3781392" y="3915836"/>
                  </a:lnTo>
                  <a:lnTo>
                    <a:pt x="3776285" y="3961954"/>
                  </a:lnTo>
                  <a:lnTo>
                    <a:pt x="3767922" y="4007011"/>
                  </a:lnTo>
                  <a:lnTo>
                    <a:pt x="3756425" y="4050885"/>
                  </a:lnTo>
                  <a:lnTo>
                    <a:pt x="3741916" y="4093454"/>
                  </a:lnTo>
                  <a:lnTo>
                    <a:pt x="3724518" y="4134596"/>
                  </a:lnTo>
                  <a:lnTo>
                    <a:pt x="3704351" y="4174189"/>
                  </a:lnTo>
                  <a:lnTo>
                    <a:pt x="3681538" y="4212111"/>
                  </a:lnTo>
                  <a:lnTo>
                    <a:pt x="3656201" y="4248240"/>
                  </a:lnTo>
                  <a:lnTo>
                    <a:pt x="3628462" y="4282455"/>
                  </a:lnTo>
                  <a:lnTo>
                    <a:pt x="3598442" y="4314633"/>
                  </a:lnTo>
                  <a:lnTo>
                    <a:pt x="3566264" y="4344653"/>
                  </a:lnTo>
                  <a:lnTo>
                    <a:pt x="3532049" y="4372392"/>
                  </a:lnTo>
                  <a:lnTo>
                    <a:pt x="3495919" y="4397729"/>
                  </a:lnTo>
                  <a:lnTo>
                    <a:pt x="3457997" y="4420542"/>
                  </a:lnTo>
                  <a:lnTo>
                    <a:pt x="3418404" y="4440709"/>
                  </a:lnTo>
                  <a:lnTo>
                    <a:pt x="3377262" y="4458107"/>
                  </a:lnTo>
                  <a:lnTo>
                    <a:pt x="3334694" y="4472616"/>
                  </a:lnTo>
                  <a:lnTo>
                    <a:pt x="3290820" y="4484112"/>
                  </a:lnTo>
                  <a:lnTo>
                    <a:pt x="3245763" y="4492475"/>
                  </a:lnTo>
                  <a:lnTo>
                    <a:pt x="3199644" y="4497582"/>
                  </a:lnTo>
                  <a:lnTo>
                    <a:pt x="3152587" y="4499312"/>
                  </a:lnTo>
                  <a:lnTo>
                    <a:pt x="630534" y="4499312"/>
                  </a:lnTo>
                  <a:lnTo>
                    <a:pt x="583476" y="4497582"/>
                  </a:lnTo>
                  <a:lnTo>
                    <a:pt x="537358" y="4492475"/>
                  </a:lnTo>
                  <a:lnTo>
                    <a:pt x="492301" y="4484112"/>
                  </a:lnTo>
                  <a:lnTo>
                    <a:pt x="448427" y="4472616"/>
                  </a:lnTo>
                  <a:lnTo>
                    <a:pt x="405858" y="4458107"/>
                  </a:lnTo>
                  <a:lnTo>
                    <a:pt x="364716" y="4440709"/>
                  </a:lnTo>
                  <a:lnTo>
                    <a:pt x="325123" y="4420542"/>
                  </a:lnTo>
                  <a:lnTo>
                    <a:pt x="287201" y="4397729"/>
                  </a:lnTo>
                  <a:lnTo>
                    <a:pt x="251072" y="4372392"/>
                  </a:lnTo>
                  <a:lnTo>
                    <a:pt x="216857" y="4344653"/>
                  </a:lnTo>
                  <a:lnTo>
                    <a:pt x="184679" y="4314633"/>
                  </a:lnTo>
                  <a:lnTo>
                    <a:pt x="154659" y="4282455"/>
                  </a:lnTo>
                  <a:lnTo>
                    <a:pt x="126920" y="4248240"/>
                  </a:lnTo>
                  <a:lnTo>
                    <a:pt x="101582" y="4212111"/>
                  </a:lnTo>
                  <a:lnTo>
                    <a:pt x="78770" y="4174189"/>
                  </a:lnTo>
                  <a:lnTo>
                    <a:pt x="58603" y="4134596"/>
                  </a:lnTo>
                  <a:lnTo>
                    <a:pt x="41204" y="4093454"/>
                  </a:lnTo>
                  <a:lnTo>
                    <a:pt x="26696" y="4050885"/>
                  </a:lnTo>
                  <a:lnTo>
                    <a:pt x="15199" y="4007011"/>
                  </a:lnTo>
                  <a:lnTo>
                    <a:pt x="6836" y="3961954"/>
                  </a:lnTo>
                  <a:lnTo>
                    <a:pt x="1729" y="3915836"/>
                  </a:lnTo>
                  <a:lnTo>
                    <a:pt x="0" y="3868779"/>
                  </a:lnTo>
                  <a:lnTo>
                    <a:pt x="0" y="630533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11892" y="1289589"/>
              <a:ext cx="3661410" cy="4502150"/>
            </a:xfrm>
            <a:custGeom>
              <a:avLst/>
              <a:gdLst/>
              <a:ahLst/>
              <a:cxnLst/>
              <a:rect l="l" t="t" r="r" b="b"/>
              <a:pathLst>
                <a:path w="3661409" h="4502150">
                  <a:moveTo>
                    <a:pt x="3050768" y="0"/>
                  </a:moveTo>
                  <a:lnTo>
                    <a:pt x="610171" y="0"/>
                  </a:lnTo>
                  <a:lnTo>
                    <a:pt x="562486" y="1835"/>
                  </a:lnTo>
                  <a:lnTo>
                    <a:pt x="515804" y="7252"/>
                  </a:lnTo>
                  <a:lnTo>
                    <a:pt x="470262" y="16115"/>
                  </a:lnTo>
                  <a:lnTo>
                    <a:pt x="425996" y="28287"/>
                  </a:lnTo>
                  <a:lnTo>
                    <a:pt x="383140" y="43634"/>
                  </a:lnTo>
                  <a:lnTo>
                    <a:pt x="341830" y="62019"/>
                  </a:lnTo>
                  <a:lnTo>
                    <a:pt x="302203" y="83307"/>
                  </a:lnTo>
                  <a:lnTo>
                    <a:pt x="264393" y="107363"/>
                  </a:lnTo>
                  <a:lnTo>
                    <a:pt x="228537" y="134049"/>
                  </a:lnTo>
                  <a:lnTo>
                    <a:pt x="194770" y="163232"/>
                  </a:lnTo>
                  <a:lnTo>
                    <a:pt x="163228" y="194775"/>
                  </a:lnTo>
                  <a:lnTo>
                    <a:pt x="134045" y="228543"/>
                  </a:lnTo>
                  <a:lnTo>
                    <a:pt x="107359" y="264399"/>
                  </a:lnTo>
                  <a:lnTo>
                    <a:pt x="83304" y="302209"/>
                  </a:lnTo>
                  <a:lnTo>
                    <a:pt x="62017" y="341836"/>
                  </a:lnTo>
                  <a:lnTo>
                    <a:pt x="43632" y="383145"/>
                  </a:lnTo>
                  <a:lnTo>
                    <a:pt x="28286" y="426000"/>
                  </a:lnTo>
                  <a:lnTo>
                    <a:pt x="16114" y="470266"/>
                  </a:lnTo>
                  <a:lnTo>
                    <a:pt x="7252" y="515807"/>
                  </a:lnTo>
                  <a:lnTo>
                    <a:pt x="1835" y="562487"/>
                  </a:lnTo>
                  <a:lnTo>
                    <a:pt x="0" y="610171"/>
                  </a:lnTo>
                  <a:lnTo>
                    <a:pt x="0" y="3891445"/>
                  </a:lnTo>
                  <a:lnTo>
                    <a:pt x="1835" y="3939128"/>
                  </a:lnTo>
                  <a:lnTo>
                    <a:pt x="7252" y="3985808"/>
                  </a:lnTo>
                  <a:lnTo>
                    <a:pt x="16114" y="4031349"/>
                  </a:lnTo>
                  <a:lnTo>
                    <a:pt x="28286" y="4075615"/>
                  </a:lnTo>
                  <a:lnTo>
                    <a:pt x="43632" y="4118471"/>
                  </a:lnTo>
                  <a:lnTo>
                    <a:pt x="62017" y="4159780"/>
                  </a:lnTo>
                  <a:lnTo>
                    <a:pt x="83304" y="4199407"/>
                  </a:lnTo>
                  <a:lnTo>
                    <a:pt x="107359" y="4237217"/>
                  </a:lnTo>
                  <a:lnTo>
                    <a:pt x="134045" y="4273073"/>
                  </a:lnTo>
                  <a:lnTo>
                    <a:pt x="163228" y="4306840"/>
                  </a:lnTo>
                  <a:lnTo>
                    <a:pt x="194770" y="4338383"/>
                  </a:lnTo>
                  <a:lnTo>
                    <a:pt x="228537" y="4367566"/>
                  </a:lnTo>
                  <a:lnTo>
                    <a:pt x="264393" y="4394253"/>
                  </a:lnTo>
                  <a:lnTo>
                    <a:pt x="302203" y="4418308"/>
                  </a:lnTo>
                  <a:lnTo>
                    <a:pt x="341830" y="4439596"/>
                  </a:lnTo>
                  <a:lnTo>
                    <a:pt x="383140" y="4457982"/>
                  </a:lnTo>
                  <a:lnTo>
                    <a:pt x="425996" y="4473328"/>
                  </a:lnTo>
                  <a:lnTo>
                    <a:pt x="470262" y="4485501"/>
                  </a:lnTo>
                  <a:lnTo>
                    <a:pt x="515804" y="4494363"/>
                  </a:lnTo>
                  <a:lnTo>
                    <a:pt x="562486" y="4499780"/>
                  </a:lnTo>
                  <a:lnTo>
                    <a:pt x="610171" y="4501616"/>
                  </a:lnTo>
                  <a:lnTo>
                    <a:pt x="3050768" y="4501616"/>
                  </a:lnTo>
                  <a:lnTo>
                    <a:pt x="3098452" y="4499780"/>
                  </a:lnTo>
                  <a:lnTo>
                    <a:pt x="3145132" y="4494363"/>
                  </a:lnTo>
                  <a:lnTo>
                    <a:pt x="3190673" y="4485501"/>
                  </a:lnTo>
                  <a:lnTo>
                    <a:pt x="3234939" y="4473328"/>
                  </a:lnTo>
                  <a:lnTo>
                    <a:pt x="3277794" y="4457982"/>
                  </a:lnTo>
                  <a:lnTo>
                    <a:pt x="3319103" y="4439596"/>
                  </a:lnTo>
                  <a:lnTo>
                    <a:pt x="3358730" y="4418308"/>
                  </a:lnTo>
                  <a:lnTo>
                    <a:pt x="3396540" y="4394253"/>
                  </a:lnTo>
                  <a:lnTo>
                    <a:pt x="3432396" y="4367566"/>
                  </a:lnTo>
                  <a:lnTo>
                    <a:pt x="3466164" y="4338383"/>
                  </a:lnTo>
                  <a:lnTo>
                    <a:pt x="3497707" y="4306840"/>
                  </a:lnTo>
                  <a:lnTo>
                    <a:pt x="3526890" y="4273073"/>
                  </a:lnTo>
                  <a:lnTo>
                    <a:pt x="3553577" y="4237217"/>
                  </a:lnTo>
                  <a:lnTo>
                    <a:pt x="3577632" y="4199407"/>
                  </a:lnTo>
                  <a:lnTo>
                    <a:pt x="3598920" y="4159780"/>
                  </a:lnTo>
                  <a:lnTo>
                    <a:pt x="3617305" y="4118471"/>
                  </a:lnTo>
                  <a:lnTo>
                    <a:pt x="3632652" y="4075615"/>
                  </a:lnTo>
                  <a:lnTo>
                    <a:pt x="3644824" y="4031349"/>
                  </a:lnTo>
                  <a:lnTo>
                    <a:pt x="3653687" y="3985808"/>
                  </a:lnTo>
                  <a:lnTo>
                    <a:pt x="3659104" y="3939128"/>
                  </a:lnTo>
                  <a:lnTo>
                    <a:pt x="3660940" y="3891445"/>
                  </a:lnTo>
                  <a:lnTo>
                    <a:pt x="3660940" y="610171"/>
                  </a:lnTo>
                  <a:lnTo>
                    <a:pt x="3659104" y="562487"/>
                  </a:lnTo>
                  <a:lnTo>
                    <a:pt x="3653687" y="515807"/>
                  </a:lnTo>
                  <a:lnTo>
                    <a:pt x="3644824" y="470266"/>
                  </a:lnTo>
                  <a:lnTo>
                    <a:pt x="3632652" y="426000"/>
                  </a:lnTo>
                  <a:lnTo>
                    <a:pt x="3617305" y="383145"/>
                  </a:lnTo>
                  <a:lnTo>
                    <a:pt x="3598920" y="341836"/>
                  </a:lnTo>
                  <a:lnTo>
                    <a:pt x="3577632" y="302209"/>
                  </a:lnTo>
                  <a:lnTo>
                    <a:pt x="3553577" y="264399"/>
                  </a:lnTo>
                  <a:lnTo>
                    <a:pt x="3526890" y="228543"/>
                  </a:lnTo>
                  <a:lnTo>
                    <a:pt x="3497707" y="194775"/>
                  </a:lnTo>
                  <a:lnTo>
                    <a:pt x="3466164" y="163232"/>
                  </a:lnTo>
                  <a:lnTo>
                    <a:pt x="3432396" y="134049"/>
                  </a:lnTo>
                  <a:lnTo>
                    <a:pt x="3396540" y="107363"/>
                  </a:lnTo>
                  <a:lnTo>
                    <a:pt x="3358730" y="83307"/>
                  </a:lnTo>
                  <a:lnTo>
                    <a:pt x="3319103" y="62019"/>
                  </a:lnTo>
                  <a:lnTo>
                    <a:pt x="3277794" y="43634"/>
                  </a:lnTo>
                  <a:lnTo>
                    <a:pt x="3234939" y="28287"/>
                  </a:lnTo>
                  <a:lnTo>
                    <a:pt x="3190673" y="16115"/>
                  </a:lnTo>
                  <a:lnTo>
                    <a:pt x="3145132" y="7252"/>
                  </a:lnTo>
                  <a:lnTo>
                    <a:pt x="3098452" y="1835"/>
                  </a:lnTo>
                  <a:lnTo>
                    <a:pt x="3050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311892" y="1289592"/>
              <a:ext cx="3659504" cy="4499610"/>
            </a:xfrm>
            <a:custGeom>
              <a:avLst/>
              <a:gdLst/>
              <a:ahLst/>
              <a:cxnLst/>
              <a:rect l="l" t="t" r="r" b="b"/>
              <a:pathLst>
                <a:path w="3659504" h="4499610">
                  <a:moveTo>
                    <a:pt x="0" y="609857"/>
                  </a:moveTo>
                  <a:lnTo>
                    <a:pt x="1834" y="562197"/>
                  </a:lnTo>
                  <a:lnTo>
                    <a:pt x="7248" y="515540"/>
                  </a:lnTo>
                  <a:lnTo>
                    <a:pt x="16106" y="470022"/>
                  </a:lnTo>
                  <a:lnTo>
                    <a:pt x="28272" y="425779"/>
                  </a:lnTo>
                  <a:lnTo>
                    <a:pt x="43611" y="382945"/>
                  </a:lnTo>
                  <a:lnTo>
                    <a:pt x="61986" y="341657"/>
                  </a:lnTo>
                  <a:lnTo>
                    <a:pt x="83263" y="302050"/>
                  </a:lnTo>
                  <a:lnTo>
                    <a:pt x="107306" y="264260"/>
                  </a:lnTo>
                  <a:lnTo>
                    <a:pt x="133978" y="228422"/>
                  </a:lnTo>
                  <a:lnTo>
                    <a:pt x="163146" y="194672"/>
                  </a:lnTo>
                  <a:lnTo>
                    <a:pt x="194672" y="163146"/>
                  </a:lnTo>
                  <a:lnTo>
                    <a:pt x="228422" y="133978"/>
                  </a:lnTo>
                  <a:lnTo>
                    <a:pt x="264260" y="107306"/>
                  </a:lnTo>
                  <a:lnTo>
                    <a:pt x="302051" y="83263"/>
                  </a:lnTo>
                  <a:lnTo>
                    <a:pt x="341657" y="61986"/>
                  </a:lnTo>
                  <a:lnTo>
                    <a:pt x="382946" y="43611"/>
                  </a:lnTo>
                  <a:lnTo>
                    <a:pt x="425779" y="28272"/>
                  </a:lnTo>
                  <a:lnTo>
                    <a:pt x="470023" y="16106"/>
                  </a:lnTo>
                  <a:lnTo>
                    <a:pt x="515541" y="7248"/>
                  </a:lnTo>
                  <a:lnTo>
                    <a:pt x="562198" y="1834"/>
                  </a:lnTo>
                  <a:lnTo>
                    <a:pt x="609858" y="0"/>
                  </a:lnTo>
                  <a:lnTo>
                    <a:pt x="3049212" y="0"/>
                  </a:lnTo>
                  <a:lnTo>
                    <a:pt x="3096872" y="1834"/>
                  </a:lnTo>
                  <a:lnTo>
                    <a:pt x="3143529" y="7248"/>
                  </a:lnTo>
                  <a:lnTo>
                    <a:pt x="3189047" y="16106"/>
                  </a:lnTo>
                  <a:lnTo>
                    <a:pt x="3233290" y="28272"/>
                  </a:lnTo>
                  <a:lnTo>
                    <a:pt x="3276124" y="43611"/>
                  </a:lnTo>
                  <a:lnTo>
                    <a:pt x="3317412" y="61986"/>
                  </a:lnTo>
                  <a:lnTo>
                    <a:pt x="3357019" y="83263"/>
                  </a:lnTo>
                  <a:lnTo>
                    <a:pt x="3394809" y="107306"/>
                  </a:lnTo>
                  <a:lnTo>
                    <a:pt x="3430647" y="133978"/>
                  </a:lnTo>
                  <a:lnTo>
                    <a:pt x="3464397" y="163146"/>
                  </a:lnTo>
                  <a:lnTo>
                    <a:pt x="3495923" y="194672"/>
                  </a:lnTo>
                  <a:lnTo>
                    <a:pt x="3525091" y="228422"/>
                  </a:lnTo>
                  <a:lnTo>
                    <a:pt x="3551763" y="264260"/>
                  </a:lnTo>
                  <a:lnTo>
                    <a:pt x="3575806" y="302050"/>
                  </a:lnTo>
                  <a:lnTo>
                    <a:pt x="3597083" y="341657"/>
                  </a:lnTo>
                  <a:lnTo>
                    <a:pt x="3615458" y="382945"/>
                  </a:lnTo>
                  <a:lnTo>
                    <a:pt x="3630797" y="425779"/>
                  </a:lnTo>
                  <a:lnTo>
                    <a:pt x="3642963" y="470022"/>
                  </a:lnTo>
                  <a:lnTo>
                    <a:pt x="3651821" y="515540"/>
                  </a:lnTo>
                  <a:lnTo>
                    <a:pt x="3657235" y="562197"/>
                  </a:lnTo>
                  <a:lnTo>
                    <a:pt x="3659070" y="609857"/>
                  </a:lnTo>
                  <a:lnTo>
                    <a:pt x="3659070" y="3889454"/>
                  </a:lnTo>
                  <a:lnTo>
                    <a:pt x="3657235" y="3937114"/>
                  </a:lnTo>
                  <a:lnTo>
                    <a:pt x="3651821" y="3983771"/>
                  </a:lnTo>
                  <a:lnTo>
                    <a:pt x="3642963" y="4029289"/>
                  </a:lnTo>
                  <a:lnTo>
                    <a:pt x="3630797" y="4073532"/>
                  </a:lnTo>
                  <a:lnTo>
                    <a:pt x="3615458" y="4116366"/>
                  </a:lnTo>
                  <a:lnTo>
                    <a:pt x="3597083" y="4157654"/>
                  </a:lnTo>
                  <a:lnTo>
                    <a:pt x="3575806" y="4197261"/>
                  </a:lnTo>
                  <a:lnTo>
                    <a:pt x="3551763" y="4235051"/>
                  </a:lnTo>
                  <a:lnTo>
                    <a:pt x="3525091" y="4270889"/>
                  </a:lnTo>
                  <a:lnTo>
                    <a:pt x="3495923" y="4304639"/>
                  </a:lnTo>
                  <a:lnTo>
                    <a:pt x="3464397" y="4336166"/>
                  </a:lnTo>
                  <a:lnTo>
                    <a:pt x="3430647" y="4365333"/>
                  </a:lnTo>
                  <a:lnTo>
                    <a:pt x="3394809" y="4392006"/>
                  </a:lnTo>
                  <a:lnTo>
                    <a:pt x="3357019" y="4416048"/>
                  </a:lnTo>
                  <a:lnTo>
                    <a:pt x="3317412" y="4437325"/>
                  </a:lnTo>
                  <a:lnTo>
                    <a:pt x="3276124" y="4455701"/>
                  </a:lnTo>
                  <a:lnTo>
                    <a:pt x="3233290" y="4471039"/>
                  </a:lnTo>
                  <a:lnTo>
                    <a:pt x="3189047" y="4483205"/>
                  </a:lnTo>
                  <a:lnTo>
                    <a:pt x="3143529" y="4492063"/>
                  </a:lnTo>
                  <a:lnTo>
                    <a:pt x="3096872" y="4497477"/>
                  </a:lnTo>
                  <a:lnTo>
                    <a:pt x="3049212" y="4499312"/>
                  </a:lnTo>
                  <a:lnTo>
                    <a:pt x="609858" y="4499312"/>
                  </a:lnTo>
                  <a:lnTo>
                    <a:pt x="562198" y="4497477"/>
                  </a:lnTo>
                  <a:lnTo>
                    <a:pt x="515541" y="4492063"/>
                  </a:lnTo>
                  <a:lnTo>
                    <a:pt x="470023" y="4483205"/>
                  </a:lnTo>
                  <a:lnTo>
                    <a:pt x="425779" y="4471039"/>
                  </a:lnTo>
                  <a:lnTo>
                    <a:pt x="382946" y="4455701"/>
                  </a:lnTo>
                  <a:lnTo>
                    <a:pt x="341657" y="4437325"/>
                  </a:lnTo>
                  <a:lnTo>
                    <a:pt x="302051" y="4416048"/>
                  </a:lnTo>
                  <a:lnTo>
                    <a:pt x="264260" y="4392006"/>
                  </a:lnTo>
                  <a:lnTo>
                    <a:pt x="228422" y="4365333"/>
                  </a:lnTo>
                  <a:lnTo>
                    <a:pt x="194672" y="4336166"/>
                  </a:lnTo>
                  <a:lnTo>
                    <a:pt x="163146" y="4304639"/>
                  </a:lnTo>
                  <a:lnTo>
                    <a:pt x="133978" y="4270889"/>
                  </a:lnTo>
                  <a:lnTo>
                    <a:pt x="107306" y="4235051"/>
                  </a:lnTo>
                  <a:lnTo>
                    <a:pt x="83263" y="4197261"/>
                  </a:lnTo>
                  <a:lnTo>
                    <a:pt x="61986" y="4157654"/>
                  </a:lnTo>
                  <a:lnTo>
                    <a:pt x="43611" y="4116366"/>
                  </a:lnTo>
                  <a:lnTo>
                    <a:pt x="28272" y="4073532"/>
                  </a:lnTo>
                  <a:lnTo>
                    <a:pt x="16106" y="4029289"/>
                  </a:lnTo>
                  <a:lnTo>
                    <a:pt x="7248" y="3983771"/>
                  </a:lnTo>
                  <a:lnTo>
                    <a:pt x="1834" y="3937114"/>
                  </a:lnTo>
                  <a:lnTo>
                    <a:pt x="0" y="3889454"/>
                  </a:lnTo>
                  <a:lnTo>
                    <a:pt x="0" y="609857"/>
                  </a:lnTo>
                  <a:close/>
                </a:path>
              </a:pathLst>
            </a:custGeom>
            <a:ln w="1269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445627" y="1356867"/>
            <a:ext cx="3443604" cy="371792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02690" marR="445134" indent="-704850">
              <a:lnSpc>
                <a:spcPts val="2620"/>
              </a:lnSpc>
              <a:spcBef>
                <a:spcPts val="204"/>
              </a:spcBef>
            </a:pPr>
            <a:r>
              <a:rPr dirty="0" sz="2200" spc="-40" b="1">
                <a:solidFill>
                  <a:srgbClr val="2050AC"/>
                </a:solidFill>
                <a:latin typeface="Arial"/>
                <a:cs typeface="Arial"/>
              </a:rPr>
              <a:t>III.</a:t>
            </a:r>
            <a:r>
              <a:rPr dirty="0" sz="2200" spc="-70" b="1">
                <a:solidFill>
                  <a:srgbClr val="2050AC"/>
                </a:solidFill>
                <a:latin typeface="Arial"/>
                <a:cs typeface="Arial"/>
              </a:rPr>
              <a:t> </a:t>
            </a:r>
            <a:r>
              <a:rPr dirty="0" sz="2200" spc="-125" b="1">
                <a:solidFill>
                  <a:srgbClr val="2050AC"/>
                </a:solidFill>
                <a:latin typeface="Arial"/>
                <a:cs typeface="Arial"/>
              </a:rPr>
              <a:t>Implementation</a:t>
            </a:r>
            <a:r>
              <a:rPr dirty="0" sz="2200" spc="-75" b="1">
                <a:solidFill>
                  <a:srgbClr val="2050AC"/>
                </a:solidFill>
                <a:latin typeface="Arial"/>
                <a:cs typeface="Arial"/>
              </a:rPr>
              <a:t> </a:t>
            </a:r>
            <a:r>
              <a:rPr dirty="0" sz="2200" spc="-50" b="1">
                <a:solidFill>
                  <a:srgbClr val="2050AC"/>
                </a:solidFill>
                <a:latin typeface="Arial"/>
                <a:cs typeface="Arial"/>
              </a:rPr>
              <a:t>&amp; </a:t>
            </a:r>
            <a:r>
              <a:rPr dirty="0" sz="2200" spc="-35" b="1">
                <a:solidFill>
                  <a:srgbClr val="2050AC"/>
                </a:solidFill>
                <a:latin typeface="Arial"/>
                <a:cs typeface="Arial"/>
              </a:rPr>
              <a:t>Adoption</a:t>
            </a:r>
            <a:endParaRPr sz="2200">
              <a:latin typeface="Arial"/>
              <a:cs typeface="Arial"/>
            </a:endParaRPr>
          </a:p>
          <a:p>
            <a:pPr marL="140970" indent="-128270">
              <a:lnSpc>
                <a:spcPts val="2130"/>
              </a:lnSpc>
              <a:buChar char="•"/>
              <a:tabLst>
                <a:tab pos="140970" algn="l"/>
              </a:tabLst>
            </a:pPr>
            <a:r>
              <a:rPr dirty="0" sz="2000" spc="-100">
                <a:latin typeface="Arial"/>
                <a:cs typeface="Arial"/>
              </a:rPr>
              <a:t>Widespread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use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extramural</a:t>
            </a:r>
            <a:endParaRPr sz="2000">
              <a:latin typeface="Arial"/>
              <a:cs typeface="Arial"/>
            </a:endParaRPr>
          </a:p>
          <a:p>
            <a:pPr marL="142240">
              <a:lnSpc>
                <a:spcPct val="100000"/>
              </a:lnSpc>
            </a:pPr>
            <a:r>
              <a:rPr dirty="0" sz="2000" spc="-90">
                <a:latin typeface="Arial"/>
                <a:cs typeface="Arial"/>
              </a:rPr>
              <a:t>studies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and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trials</a:t>
            </a:r>
            <a:endParaRPr sz="2000">
              <a:latin typeface="Arial"/>
              <a:cs typeface="Arial"/>
            </a:endParaRPr>
          </a:p>
          <a:p>
            <a:pPr marL="140970" marR="827405" indent="-128270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dirty="0" sz="2000" spc="-85">
                <a:latin typeface="Arial"/>
                <a:cs typeface="Arial"/>
              </a:rPr>
              <a:t>Outcomes/Comparative </a:t>
            </a:r>
            <a:r>
              <a:rPr dirty="0" sz="2000" spc="-85">
                <a:latin typeface="Arial"/>
                <a:cs typeface="Arial"/>
              </a:rPr>
              <a:t>	</a:t>
            </a:r>
            <a:r>
              <a:rPr dirty="0" sz="2000" spc="-95">
                <a:latin typeface="Arial"/>
                <a:cs typeface="Arial"/>
              </a:rPr>
              <a:t>effectiveness</a:t>
            </a:r>
            <a:r>
              <a:rPr dirty="0" sz="2000" spc="-10">
                <a:latin typeface="Arial"/>
                <a:cs typeface="Arial"/>
              </a:rPr>
              <a:t> research</a:t>
            </a:r>
            <a:endParaRPr sz="2000">
              <a:latin typeface="Arial"/>
              <a:cs typeface="Arial"/>
            </a:endParaRPr>
          </a:p>
          <a:p>
            <a:pPr marL="140970" marR="5080" indent="-128270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dirty="0" sz="2000" spc="-120">
                <a:latin typeface="Arial"/>
                <a:cs typeface="Arial"/>
              </a:rPr>
              <a:t>Payment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mechanisms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ensure </a:t>
            </a:r>
            <a:r>
              <a:rPr dirty="0" sz="2000" spc="-80">
                <a:latin typeface="Arial"/>
                <a:cs typeface="Arial"/>
              </a:rPr>
              <a:t>	</a:t>
            </a:r>
            <a:r>
              <a:rPr dirty="0" sz="2000" spc="-100">
                <a:latin typeface="Arial"/>
                <a:cs typeface="Arial"/>
              </a:rPr>
              <a:t>sustained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adoption</a:t>
            </a:r>
            <a:endParaRPr sz="2000">
              <a:latin typeface="Arial"/>
              <a:cs typeface="Arial"/>
            </a:endParaRPr>
          </a:p>
          <a:p>
            <a:pPr marL="140970" marR="192405" indent="-128270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dirty="0" sz="2000" spc="-70">
                <a:latin typeface="Arial"/>
                <a:cs typeface="Arial"/>
              </a:rPr>
              <a:t>Incorporated </a:t>
            </a:r>
            <a:r>
              <a:rPr dirty="0" sz="2000" spc="-10">
                <a:latin typeface="Arial"/>
                <a:cs typeface="Arial"/>
              </a:rPr>
              <a:t>into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training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and </a:t>
            </a:r>
            <a:r>
              <a:rPr dirty="0" sz="2000" spc="-45">
                <a:latin typeface="Arial"/>
                <a:cs typeface="Arial"/>
              </a:rPr>
              <a:t>	</a:t>
            </a:r>
            <a:r>
              <a:rPr dirty="0" sz="2000" spc="-70">
                <a:latin typeface="Arial"/>
                <a:cs typeface="Arial"/>
              </a:rPr>
              <a:t>education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curricula</a:t>
            </a:r>
            <a:endParaRPr sz="2000">
              <a:latin typeface="Arial"/>
              <a:cs typeface="Arial"/>
            </a:endParaRPr>
          </a:p>
          <a:p>
            <a:pPr marL="140970" marR="239395" indent="-128270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dirty="0" sz="2000" spc="-114">
                <a:latin typeface="Arial"/>
                <a:cs typeface="Arial"/>
              </a:rPr>
              <a:t>Dynamic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evaluation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inform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 spc="-55">
                <a:latin typeface="Arial"/>
                <a:cs typeface="Arial"/>
              </a:rPr>
              <a:t>provider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practices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3656" y="4415793"/>
            <a:ext cx="4123690" cy="1003935"/>
            <a:chOff x="303656" y="4415793"/>
            <a:chExt cx="4123690" cy="1003935"/>
          </a:xfrm>
        </p:grpSpPr>
        <p:sp>
          <p:nvSpPr>
            <p:cNvPr id="14" name="object 14"/>
            <p:cNvSpPr/>
            <p:nvPr/>
          </p:nvSpPr>
          <p:spPr>
            <a:xfrm>
              <a:off x="313181" y="4425322"/>
              <a:ext cx="4106545" cy="984885"/>
            </a:xfrm>
            <a:custGeom>
              <a:avLst/>
              <a:gdLst/>
              <a:ahLst/>
              <a:cxnLst/>
              <a:rect l="l" t="t" r="r" b="b"/>
              <a:pathLst>
                <a:path w="4106545" h="984885">
                  <a:moveTo>
                    <a:pt x="3613975" y="0"/>
                  </a:moveTo>
                  <a:lnTo>
                    <a:pt x="3613975" y="246214"/>
                  </a:lnTo>
                  <a:lnTo>
                    <a:pt x="0" y="246214"/>
                  </a:lnTo>
                  <a:lnTo>
                    <a:pt x="0" y="738657"/>
                  </a:lnTo>
                  <a:lnTo>
                    <a:pt x="3613975" y="738657"/>
                  </a:lnTo>
                  <a:lnTo>
                    <a:pt x="3613975" y="984872"/>
                  </a:lnTo>
                  <a:lnTo>
                    <a:pt x="4106417" y="492442"/>
                  </a:lnTo>
                  <a:lnTo>
                    <a:pt x="3613975" y="0"/>
                  </a:lnTo>
                  <a:close/>
                </a:path>
              </a:pathLst>
            </a:custGeom>
            <a:solidFill>
              <a:srgbClr val="D4F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3181" y="4425318"/>
              <a:ext cx="4104640" cy="984885"/>
            </a:xfrm>
            <a:custGeom>
              <a:avLst/>
              <a:gdLst/>
              <a:ahLst/>
              <a:cxnLst/>
              <a:rect l="l" t="t" r="r" b="b"/>
              <a:pathLst>
                <a:path w="4104640" h="984885">
                  <a:moveTo>
                    <a:pt x="0" y="246093"/>
                  </a:moveTo>
                  <a:lnTo>
                    <a:pt x="3612136" y="246093"/>
                  </a:lnTo>
                  <a:lnTo>
                    <a:pt x="3612136" y="0"/>
                  </a:lnTo>
                  <a:lnTo>
                    <a:pt x="4104323" y="492191"/>
                  </a:lnTo>
                  <a:lnTo>
                    <a:pt x="3612136" y="984378"/>
                  </a:lnTo>
                  <a:lnTo>
                    <a:pt x="3612136" y="738285"/>
                  </a:lnTo>
                  <a:lnTo>
                    <a:pt x="0" y="738285"/>
                  </a:lnTo>
                  <a:lnTo>
                    <a:pt x="0" y="246093"/>
                  </a:lnTo>
                  <a:close/>
                </a:path>
              </a:pathLst>
            </a:custGeom>
            <a:ln w="1904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80183" y="6713219"/>
            <a:ext cx="56368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Methods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figure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Adapted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from: Mitchell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85">
                <a:latin typeface="Arial"/>
                <a:cs typeface="Arial"/>
              </a:rPr>
              <a:t>SA,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Fisher,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85">
                <a:latin typeface="Arial"/>
                <a:cs typeface="Arial"/>
              </a:rPr>
              <a:t>C,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Hastings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85">
                <a:latin typeface="Arial"/>
                <a:cs typeface="Arial"/>
              </a:rPr>
              <a:t>C,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Silverman,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75">
                <a:latin typeface="Arial"/>
                <a:cs typeface="Arial"/>
              </a:rPr>
              <a:t>L,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Wallen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65">
                <a:latin typeface="Arial"/>
                <a:cs typeface="Arial"/>
              </a:rPr>
              <a:t>G.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(2010).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25" i="1">
                <a:latin typeface="Arial"/>
                <a:cs typeface="Arial"/>
              </a:rPr>
              <a:t>Nursing</a:t>
            </a:r>
            <a:r>
              <a:rPr dirty="0" sz="800" spc="2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Outlook</a:t>
            </a:r>
            <a:r>
              <a:rPr dirty="0" sz="800" spc="-20">
                <a:latin typeface="Arial"/>
                <a:cs typeface="Arial"/>
              </a:rPr>
              <a:t>,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58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(6),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287-</a:t>
            </a:r>
            <a:r>
              <a:rPr dirty="0" sz="800" spc="-20">
                <a:latin typeface="Arial"/>
                <a:cs typeface="Arial"/>
              </a:rPr>
              <a:t>300.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92000" cy="1087755"/>
          </a:xfrm>
          <a:custGeom>
            <a:avLst/>
            <a:gdLst/>
            <a:ahLst/>
            <a:cxnLst/>
            <a:rect l="l" t="t" r="r" b="b"/>
            <a:pathLst>
              <a:path w="12192000" h="1087755">
                <a:moveTo>
                  <a:pt x="0" y="1087234"/>
                </a:moveTo>
                <a:lnTo>
                  <a:pt x="12192000" y="1087234"/>
                </a:lnTo>
                <a:lnTo>
                  <a:pt x="12192000" y="0"/>
                </a:lnTo>
                <a:lnTo>
                  <a:pt x="0" y="0"/>
                </a:lnTo>
                <a:lnTo>
                  <a:pt x="0" y="1087234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3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"/>
                <a:cs typeface="Arial"/>
              </a:rPr>
              <a:t>Translation</a:t>
            </a:r>
            <a:r>
              <a:rPr dirty="0" sz="3200" spc="-9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Science</a:t>
            </a:r>
            <a:r>
              <a:rPr dirty="0" sz="3200" spc="-8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Continuum</a:t>
            </a:r>
            <a:r>
              <a:rPr dirty="0" sz="3200" spc="-8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for</a:t>
            </a:r>
            <a:r>
              <a:rPr dirty="0" sz="3200" spc="-8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Measurement</a:t>
            </a:r>
            <a:r>
              <a:rPr dirty="0" sz="3200" spc="-80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Development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4319" y="5177793"/>
            <a:ext cx="9989820" cy="1680210"/>
            <a:chOff x="304319" y="5177793"/>
            <a:chExt cx="9989820" cy="1680210"/>
          </a:xfrm>
        </p:grpSpPr>
        <p:sp>
          <p:nvSpPr>
            <p:cNvPr id="20" name="object 20"/>
            <p:cNvSpPr/>
            <p:nvPr/>
          </p:nvSpPr>
          <p:spPr>
            <a:xfrm>
              <a:off x="314676" y="5187314"/>
              <a:ext cx="6467475" cy="984885"/>
            </a:xfrm>
            <a:custGeom>
              <a:avLst/>
              <a:gdLst/>
              <a:ahLst/>
              <a:cxnLst/>
              <a:rect l="l" t="t" r="r" b="b"/>
              <a:pathLst>
                <a:path w="6467475" h="984885">
                  <a:moveTo>
                    <a:pt x="5974575" y="0"/>
                  </a:moveTo>
                  <a:lnTo>
                    <a:pt x="5974575" y="246227"/>
                  </a:lnTo>
                  <a:lnTo>
                    <a:pt x="0" y="246227"/>
                  </a:lnTo>
                  <a:lnTo>
                    <a:pt x="0" y="738670"/>
                  </a:lnTo>
                  <a:lnTo>
                    <a:pt x="5974575" y="738670"/>
                  </a:lnTo>
                  <a:lnTo>
                    <a:pt x="5974575" y="984885"/>
                  </a:lnTo>
                  <a:lnTo>
                    <a:pt x="6467119" y="492442"/>
                  </a:lnTo>
                  <a:lnTo>
                    <a:pt x="59745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4677" y="5187318"/>
              <a:ext cx="6464300" cy="984885"/>
            </a:xfrm>
            <a:custGeom>
              <a:avLst/>
              <a:gdLst/>
              <a:ahLst/>
              <a:cxnLst/>
              <a:rect l="l" t="t" r="r" b="b"/>
              <a:pathLst>
                <a:path w="6464300" h="984885">
                  <a:moveTo>
                    <a:pt x="0" y="246098"/>
                  </a:moveTo>
                  <a:lnTo>
                    <a:pt x="5971532" y="246098"/>
                  </a:lnTo>
                  <a:lnTo>
                    <a:pt x="5971532" y="0"/>
                  </a:lnTo>
                  <a:lnTo>
                    <a:pt x="6463825" y="492189"/>
                  </a:lnTo>
                  <a:lnTo>
                    <a:pt x="5971532" y="984378"/>
                  </a:lnTo>
                  <a:lnTo>
                    <a:pt x="5971532" y="738287"/>
                  </a:lnTo>
                  <a:lnTo>
                    <a:pt x="0" y="738287"/>
                  </a:lnTo>
                  <a:lnTo>
                    <a:pt x="0" y="246098"/>
                  </a:lnTo>
                  <a:close/>
                </a:path>
              </a:pathLst>
            </a:custGeom>
            <a:ln w="19040">
              <a:solidFill>
                <a:srgbClr val="5482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816" y="5349239"/>
              <a:ext cx="1947672" cy="7894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4319" y="5873117"/>
              <a:ext cx="9989820" cy="984885"/>
            </a:xfrm>
            <a:custGeom>
              <a:avLst/>
              <a:gdLst/>
              <a:ahLst/>
              <a:cxnLst/>
              <a:rect l="l" t="t" r="r" b="b"/>
              <a:pathLst>
                <a:path w="9989820" h="984884">
                  <a:moveTo>
                    <a:pt x="9496958" y="0"/>
                  </a:moveTo>
                  <a:lnTo>
                    <a:pt x="9496958" y="246227"/>
                  </a:lnTo>
                  <a:lnTo>
                    <a:pt x="0" y="246227"/>
                  </a:lnTo>
                  <a:lnTo>
                    <a:pt x="0" y="738670"/>
                  </a:lnTo>
                  <a:lnTo>
                    <a:pt x="9496958" y="738670"/>
                  </a:lnTo>
                  <a:lnTo>
                    <a:pt x="9496958" y="984885"/>
                  </a:lnTo>
                  <a:lnTo>
                    <a:pt x="9989286" y="492442"/>
                  </a:lnTo>
                  <a:lnTo>
                    <a:pt x="9496958" y="0"/>
                  </a:lnTo>
                  <a:close/>
                </a:path>
              </a:pathLst>
            </a:custGeom>
            <a:solidFill>
              <a:srgbClr val="2050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80" y="6035039"/>
              <a:ext cx="2350008" cy="78943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68311" y="1445259"/>
            <a:ext cx="3509010" cy="512191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989965" marR="405130" indent="-539115">
              <a:lnSpc>
                <a:spcPts val="2620"/>
              </a:lnSpc>
              <a:spcBef>
                <a:spcPts val="204"/>
              </a:spcBef>
            </a:pPr>
            <a:r>
              <a:rPr dirty="0" sz="2200" spc="-90" b="1">
                <a:solidFill>
                  <a:srgbClr val="2050AC"/>
                </a:solidFill>
                <a:latin typeface="Arial"/>
                <a:cs typeface="Arial"/>
              </a:rPr>
              <a:t>I:</a:t>
            </a:r>
            <a:r>
              <a:rPr dirty="0" sz="2200" spc="-105" b="1">
                <a:solidFill>
                  <a:srgbClr val="2050AC"/>
                </a:solidFill>
                <a:latin typeface="Arial"/>
                <a:cs typeface="Arial"/>
              </a:rPr>
              <a:t> </a:t>
            </a:r>
            <a:r>
              <a:rPr dirty="0" sz="2200" spc="-250" b="1">
                <a:solidFill>
                  <a:srgbClr val="2050AC"/>
                </a:solidFill>
                <a:latin typeface="Arial"/>
                <a:cs typeface="Arial"/>
              </a:rPr>
              <a:t>Basic</a:t>
            </a:r>
            <a:r>
              <a:rPr dirty="0" sz="2200" spc="-100" b="1">
                <a:solidFill>
                  <a:srgbClr val="2050AC"/>
                </a:solidFill>
                <a:latin typeface="Arial"/>
                <a:cs typeface="Arial"/>
              </a:rPr>
              <a:t> </a:t>
            </a:r>
            <a:r>
              <a:rPr dirty="0" sz="2200" spc="-135" b="1">
                <a:solidFill>
                  <a:srgbClr val="2050AC"/>
                </a:solidFill>
                <a:latin typeface="Arial"/>
                <a:cs typeface="Arial"/>
              </a:rPr>
              <a:t>Methods</a:t>
            </a:r>
            <a:r>
              <a:rPr dirty="0" sz="2200" spc="-105" b="1">
                <a:solidFill>
                  <a:srgbClr val="2050AC"/>
                </a:solidFill>
                <a:latin typeface="Arial"/>
                <a:cs typeface="Arial"/>
              </a:rPr>
              <a:t> </a:t>
            </a:r>
            <a:r>
              <a:rPr dirty="0" sz="2200" spc="330" b="1">
                <a:solidFill>
                  <a:srgbClr val="2050AC"/>
                </a:solidFill>
                <a:latin typeface="Arial"/>
                <a:cs typeface="Arial"/>
              </a:rPr>
              <a:t>/</a:t>
            </a:r>
            <a:r>
              <a:rPr dirty="0" sz="2200" spc="-100" b="1">
                <a:solidFill>
                  <a:srgbClr val="2050AC"/>
                </a:solidFill>
                <a:latin typeface="Arial"/>
                <a:cs typeface="Arial"/>
              </a:rPr>
              <a:t> </a:t>
            </a:r>
            <a:r>
              <a:rPr dirty="0" sz="2200" spc="-204" b="1">
                <a:solidFill>
                  <a:srgbClr val="2050AC"/>
                </a:solidFill>
                <a:latin typeface="Arial"/>
                <a:cs typeface="Arial"/>
              </a:rPr>
              <a:t>Tool </a:t>
            </a:r>
            <a:r>
              <a:rPr dirty="0" sz="2200" spc="-60" b="1">
                <a:solidFill>
                  <a:srgbClr val="2050AC"/>
                </a:solidFill>
                <a:latin typeface="Arial"/>
                <a:cs typeface="Arial"/>
              </a:rPr>
              <a:t>Development</a:t>
            </a:r>
            <a:endParaRPr sz="2200">
              <a:latin typeface="Arial"/>
              <a:cs typeface="Arial"/>
            </a:endParaRPr>
          </a:p>
          <a:p>
            <a:pPr marL="123825" marR="653415" indent="-111760">
              <a:lnSpc>
                <a:spcPct val="100000"/>
              </a:lnSpc>
              <a:spcBef>
                <a:spcPts val="15"/>
              </a:spcBef>
              <a:buChar char="•"/>
              <a:tabLst>
                <a:tab pos="125095" algn="l"/>
              </a:tabLst>
            </a:pPr>
            <a:r>
              <a:rPr dirty="0" sz="2000" spc="-120">
                <a:latin typeface="Arial"/>
                <a:cs typeface="Arial"/>
              </a:rPr>
              <a:t>Create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tools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using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modern </a:t>
            </a:r>
            <a:r>
              <a:rPr dirty="0" sz="2000" spc="-40">
                <a:latin typeface="Arial"/>
                <a:cs typeface="Arial"/>
              </a:rPr>
              <a:t>	</a:t>
            </a:r>
            <a:r>
              <a:rPr dirty="0" sz="2000" spc="-20">
                <a:latin typeface="Arial"/>
                <a:cs typeface="Arial"/>
              </a:rPr>
              <a:t>psychometrics</a:t>
            </a:r>
            <a:endParaRPr sz="2000">
              <a:latin typeface="Arial"/>
              <a:cs typeface="Arial"/>
            </a:endParaRPr>
          </a:p>
          <a:p>
            <a:pPr marL="124460" indent="-111760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dirty="0" sz="2000" spc="-45">
                <a:latin typeface="Arial"/>
                <a:cs typeface="Arial"/>
              </a:rPr>
              <a:t>Item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identification/development</a:t>
            </a:r>
            <a:endParaRPr sz="2000">
              <a:latin typeface="Arial"/>
              <a:cs typeface="Arial"/>
            </a:endParaRPr>
          </a:p>
          <a:p>
            <a:pPr marL="124460" indent="-111760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dirty="0" sz="2000" spc="-60">
                <a:latin typeface="Arial"/>
                <a:cs typeface="Arial"/>
              </a:rPr>
              <a:t>Qualitative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studies</a:t>
            </a:r>
            <a:endParaRPr sz="2000">
              <a:latin typeface="Arial"/>
              <a:cs typeface="Arial"/>
            </a:endParaRPr>
          </a:p>
          <a:p>
            <a:pPr marL="123825" marR="605790" indent="-111760">
              <a:lnSpc>
                <a:spcPct val="100000"/>
              </a:lnSpc>
              <a:buChar char="•"/>
              <a:tabLst>
                <a:tab pos="125095" algn="l"/>
              </a:tabLst>
            </a:pPr>
            <a:r>
              <a:rPr dirty="0" sz="2000" spc="-180">
                <a:latin typeface="Arial"/>
                <a:cs typeface="Arial"/>
              </a:rPr>
              <a:t>Test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clinical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samples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and </a:t>
            </a:r>
            <a:r>
              <a:rPr dirty="0" sz="2000" spc="-45">
                <a:latin typeface="Arial"/>
                <a:cs typeface="Arial"/>
              </a:rPr>
              <a:t>	</a:t>
            </a:r>
            <a:r>
              <a:rPr dirty="0" sz="2000" spc="-100">
                <a:latin typeface="Arial"/>
                <a:cs typeface="Arial"/>
              </a:rPr>
              <a:t>general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population</a:t>
            </a:r>
            <a:endParaRPr sz="2000">
              <a:latin typeface="Arial"/>
              <a:cs typeface="Arial"/>
            </a:endParaRPr>
          </a:p>
          <a:p>
            <a:pPr marL="123825" marR="911225" indent="-111760">
              <a:lnSpc>
                <a:spcPct val="100000"/>
              </a:lnSpc>
              <a:buChar char="•"/>
              <a:tabLst>
                <a:tab pos="125095" algn="l"/>
              </a:tabLst>
            </a:pPr>
            <a:r>
              <a:rPr dirty="0" sz="2000" spc="-114">
                <a:latin typeface="Arial"/>
                <a:cs typeface="Arial"/>
              </a:rPr>
              <a:t>Analysis,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interpretation,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refinement</a:t>
            </a:r>
            <a:endParaRPr sz="2000">
              <a:latin typeface="Arial"/>
              <a:cs typeface="Arial"/>
            </a:endParaRPr>
          </a:p>
          <a:p>
            <a:pPr marL="655320">
              <a:lnSpc>
                <a:spcPct val="100000"/>
              </a:lnSpc>
              <a:spcBef>
                <a:spcPts val="805"/>
              </a:spcBef>
            </a:pPr>
            <a:r>
              <a:rPr dirty="0" sz="2800" spc="-280" b="1">
                <a:solidFill>
                  <a:srgbClr val="203864"/>
                </a:solidFill>
                <a:latin typeface="Arial"/>
                <a:cs typeface="Arial"/>
              </a:rPr>
              <a:t>PROMIS</a:t>
            </a:r>
            <a:r>
              <a:rPr dirty="0" sz="2800" spc="-130" b="1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203864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646430" marR="978535" indent="20955">
              <a:lnSpc>
                <a:spcPct val="160700"/>
              </a:lnSpc>
              <a:spcBef>
                <a:spcPts val="600"/>
              </a:spcBef>
            </a:pPr>
            <a:r>
              <a:rPr dirty="0" sz="2800" spc="-280" b="1">
                <a:solidFill>
                  <a:srgbClr val="FFFFFF"/>
                </a:solidFill>
                <a:latin typeface="Arial"/>
                <a:cs typeface="Arial"/>
              </a:rPr>
              <a:t>PROMIS</a:t>
            </a:r>
            <a:r>
              <a:rPr dirty="0" sz="28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II </a:t>
            </a:r>
            <a:r>
              <a:rPr dirty="0" sz="2800" spc="-265" b="1">
                <a:solidFill>
                  <a:srgbClr val="FFFFFF"/>
                </a:solidFill>
                <a:latin typeface="Arial"/>
                <a:cs typeface="Arial"/>
              </a:rPr>
              <a:t>“PROMIS</a:t>
            </a:r>
            <a:r>
              <a:rPr dirty="0" sz="2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 b="1">
                <a:solidFill>
                  <a:srgbClr val="FFFFFF"/>
                </a:solidFill>
                <a:latin typeface="Arial"/>
                <a:cs typeface="Arial"/>
              </a:rPr>
              <a:t>III”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4031" y="5977128"/>
            <a:ext cx="2846831" cy="7101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447800"/>
            <a:ext cx="5072380" cy="600075"/>
          </a:xfrm>
          <a:prstGeom prst="rect">
            <a:avLst/>
          </a:prstGeom>
          <a:ln w="12693">
            <a:solidFill>
              <a:srgbClr val="92D050"/>
            </a:solidFill>
          </a:ln>
        </p:spPr>
        <p:txBody>
          <a:bodyPr wrap="square" lIns="0" tIns="10350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815"/>
              </a:spcBef>
            </a:pPr>
            <a:r>
              <a:rPr dirty="0" sz="2400" b="1">
                <a:solidFill>
                  <a:srgbClr val="1F497D"/>
                </a:solidFill>
                <a:latin typeface="Arial"/>
                <a:cs typeface="Arial"/>
              </a:rPr>
              <a:t>PROMIS</a:t>
            </a:r>
            <a:r>
              <a:rPr dirty="0" sz="2400" spc="-85" b="1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1F497D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70815" rIns="0" bIns="0" rtlCol="0" vert="horz">
            <a:spAutoFit/>
          </a:bodyPr>
          <a:lstStyle/>
          <a:p>
            <a:pPr marL="252095" indent="-239395">
              <a:lnSpc>
                <a:spcPct val="100000"/>
              </a:lnSpc>
              <a:spcBef>
                <a:spcPts val="1345"/>
              </a:spcBef>
              <a:buChar char="•"/>
              <a:tabLst>
                <a:tab pos="252095" algn="l"/>
              </a:tabLst>
            </a:pPr>
            <a:r>
              <a:rPr dirty="0"/>
              <a:t>NIH</a:t>
            </a:r>
            <a:r>
              <a:rPr dirty="0" spc="-15"/>
              <a:t> </a:t>
            </a:r>
            <a:r>
              <a:rPr dirty="0"/>
              <a:t>Roadmap</a:t>
            </a:r>
            <a:r>
              <a:rPr dirty="0" spc="-15"/>
              <a:t> </a:t>
            </a:r>
            <a:r>
              <a:rPr dirty="0" spc="-20"/>
              <a:t>2004-2008</a:t>
            </a:r>
          </a:p>
          <a:p>
            <a:pPr marL="252095" indent="-239395">
              <a:lnSpc>
                <a:spcPct val="100000"/>
              </a:lnSpc>
              <a:spcBef>
                <a:spcPts val="1250"/>
              </a:spcBef>
              <a:buChar char="•"/>
              <a:tabLst>
                <a:tab pos="252095" algn="l"/>
              </a:tabLst>
            </a:pPr>
            <a:r>
              <a:rPr dirty="0"/>
              <a:t>6</a:t>
            </a:r>
            <a:r>
              <a:rPr dirty="0" spc="-50"/>
              <a:t> </a:t>
            </a:r>
            <a:r>
              <a:rPr dirty="0"/>
              <a:t>Research</a:t>
            </a:r>
            <a:r>
              <a:rPr dirty="0" spc="-45"/>
              <a:t> </a:t>
            </a:r>
            <a:r>
              <a:rPr dirty="0" spc="-10"/>
              <a:t>Centers</a:t>
            </a:r>
          </a:p>
          <a:p>
            <a:pPr marL="252095" indent="-239395">
              <a:lnSpc>
                <a:spcPct val="100000"/>
              </a:lnSpc>
              <a:spcBef>
                <a:spcPts val="1175"/>
              </a:spcBef>
              <a:buChar char="•"/>
              <a:tabLst>
                <a:tab pos="252095" algn="l"/>
              </a:tabLst>
            </a:pPr>
            <a:r>
              <a:rPr dirty="0"/>
              <a:t>1</a:t>
            </a:r>
            <a:r>
              <a:rPr dirty="0" spc="-70"/>
              <a:t> </a:t>
            </a:r>
            <a:r>
              <a:rPr dirty="0"/>
              <a:t>Coordinating</a:t>
            </a:r>
            <a:r>
              <a:rPr dirty="0" spc="-70"/>
              <a:t> </a:t>
            </a:r>
            <a:r>
              <a:rPr dirty="0" spc="-10"/>
              <a:t>Center</a:t>
            </a:r>
          </a:p>
          <a:p>
            <a:pPr marL="252095" marR="250825" indent="-240029">
              <a:lnSpc>
                <a:spcPts val="2620"/>
              </a:lnSpc>
              <a:spcBef>
                <a:spcPts val="1350"/>
              </a:spcBef>
              <a:buChar char="•"/>
              <a:tabLst>
                <a:tab pos="252095" algn="l"/>
              </a:tabLst>
            </a:pPr>
            <a:r>
              <a:rPr dirty="0"/>
              <a:t>Began</a:t>
            </a:r>
            <a:r>
              <a:rPr dirty="0" spc="-70"/>
              <a:t> </a:t>
            </a:r>
            <a:r>
              <a:rPr dirty="0"/>
              <a:t>development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10"/>
              <a:t>PROMIS </a:t>
            </a:r>
            <a:r>
              <a:rPr dirty="0"/>
              <a:t>domain</a:t>
            </a:r>
            <a:r>
              <a:rPr dirty="0" spc="-70"/>
              <a:t> </a:t>
            </a:r>
            <a:r>
              <a:rPr dirty="0"/>
              <a:t>framework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/>
              <a:t>item</a:t>
            </a:r>
            <a:r>
              <a:rPr dirty="0" spc="-60"/>
              <a:t> </a:t>
            </a:r>
            <a:r>
              <a:rPr dirty="0" spc="-10"/>
              <a:t>banks</a:t>
            </a:r>
          </a:p>
          <a:p>
            <a:pPr marL="252095" marR="5080" indent="-240029">
              <a:lnSpc>
                <a:spcPct val="100499"/>
              </a:lnSpc>
              <a:spcBef>
                <a:spcPts val="1055"/>
              </a:spcBef>
              <a:buChar char="•"/>
              <a:tabLst>
                <a:tab pos="252095" algn="l"/>
              </a:tabLst>
            </a:pPr>
            <a:r>
              <a:rPr dirty="0"/>
              <a:t>Developed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tested</a:t>
            </a:r>
            <a:r>
              <a:rPr dirty="0" spc="-65"/>
              <a:t> </a:t>
            </a:r>
            <a:r>
              <a:rPr dirty="0" spc="-10"/>
              <a:t>physical, </a:t>
            </a:r>
            <a:r>
              <a:rPr dirty="0"/>
              <a:t>mental,</a:t>
            </a:r>
            <a:r>
              <a:rPr dirty="0" spc="-70"/>
              <a:t> </a:t>
            </a:r>
            <a:r>
              <a:rPr dirty="0"/>
              <a:t>social</a:t>
            </a:r>
            <a:r>
              <a:rPr dirty="0" spc="-70"/>
              <a:t> </a:t>
            </a:r>
            <a:r>
              <a:rPr dirty="0"/>
              <a:t>health</a:t>
            </a:r>
            <a:r>
              <a:rPr dirty="0" spc="-70"/>
              <a:t> </a:t>
            </a:r>
            <a:r>
              <a:rPr dirty="0"/>
              <a:t>domains</a:t>
            </a:r>
            <a:r>
              <a:rPr dirty="0" spc="-70"/>
              <a:t> </a:t>
            </a:r>
            <a:r>
              <a:rPr dirty="0" spc="-25"/>
              <a:t>in </a:t>
            </a:r>
            <a:r>
              <a:rPr dirty="0"/>
              <a:t>several</a:t>
            </a:r>
            <a:r>
              <a:rPr dirty="0" spc="-65"/>
              <a:t> </a:t>
            </a:r>
            <a:r>
              <a:rPr dirty="0"/>
              <a:t>clinical</a:t>
            </a:r>
            <a:r>
              <a:rPr dirty="0" spc="-60"/>
              <a:t> </a:t>
            </a:r>
            <a:r>
              <a:rPr dirty="0"/>
              <a:t>samples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 spc="-10"/>
              <a:t>settings</a:t>
            </a:r>
          </a:p>
          <a:p>
            <a:pPr marL="252095" indent="-239395">
              <a:lnSpc>
                <a:spcPct val="100000"/>
              </a:lnSpc>
              <a:spcBef>
                <a:spcPts val="1245"/>
              </a:spcBef>
              <a:buChar char="•"/>
              <a:tabLst>
                <a:tab pos="252095" algn="l"/>
              </a:tabLst>
            </a:pPr>
            <a:r>
              <a:rPr dirty="0" spc="-10"/>
              <a:t>Primarily</a:t>
            </a:r>
            <a:r>
              <a:rPr dirty="0" spc="-95"/>
              <a:t> </a:t>
            </a:r>
            <a:r>
              <a:rPr dirty="0" spc="-20"/>
              <a:t>Adult</a:t>
            </a:r>
          </a:p>
          <a:p>
            <a:pPr marL="252095" indent="-239395">
              <a:lnSpc>
                <a:spcPct val="100000"/>
              </a:lnSpc>
              <a:spcBef>
                <a:spcPts val="1175"/>
              </a:spcBef>
              <a:buChar char="•"/>
              <a:tabLst>
                <a:tab pos="252095" algn="l"/>
              </a:tabLst>
            </a:pPr>
            <a:r>
              <a:rPr dirty="0"/>
              <a:t>Sustainability:</a:t>
            </a:r>
            <a:r>
              <a:rPr dirty="0" spc="-55"/>
              <a:t> </a:t>
            </a:r>
            <a:r>
              <a:rPr dirty="0"/>
              <a:t>PHO</a:t>
            </a:r>
            <a:r>
              <a:rPr dirty="0" spc="-55"/>
              <a:t> </a:t>
            </a:r>
            <a:r>
              <a:rPr dirty="0" spc="-10"/>
              <a:t>established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73990" rIns="0" bIns="0" rtlCol="0" vert="horz">
            <a:spAutoFit/>
          </a:bodyPr>
          <a:lstStyle/>
          <a:p>
            <a:pPr marL="252095" indent="-239395">
              <a:lnSpc>
                <a:spcPct val="100000"/>
              </a:lnSpc>
              <a:spcBef>
                <a:spcPts val="1370"/>
              </a:spcBef>
              <a:buChar char="•"/>
              <a:tabLst>
                <a:tab pos="252095" algn="l"/>
              </a:tabLst>
            </a:pPr>
            <a:r>
              <a:rPr dirty="0" spc="-20"/>
              <a:t>2009-</a:t>
            </a:r>
            <a:r>
              <a:rPr dirty="0"/>
              <a:t>2014</a:t>
            </a:r>
            <a:r>
              <a:rPr dirty="0" spc="-30"/>
              <a:t> </a:t>
            </a:r>
            <a:r>
              <a:rPr dirty="0"/>
              <a:t>NIH</a:t>
            </a:r>
            <a:r>
              <a:rPr dirty="0" spc="-30"/>
              <a:t> </a:t>
            </a:r>
            <a:r>
              <a:rPr dirty="0"/>
              <a:t>Common</a:t>
            </a:r>
            <a:r>
              <a:rPr dirty="0" spc="-25"/>
              <a:t> </a:t>
            </a:r>
            <a:r>
              <a:rPr dirty="0" spc="-20"/>
              <a:t>Fund</a:t>
            </a:r>
          </a:p>
          <a:p>
            <a:pPr marL="252095" indent="-239395">
              <a:lnSpc>
                <a:spcPct val="100000"/>
              </a:lnSpc>
              <a:spcBef>
                <a:spcPts val="1270"/>
              </a:spcBef>
              <a:buChar char="•"/>
              <a:tabLst>
                <a:tab pos="252095" algn="l"/>
              </a:tabLst>
            </a:pPr>
            <a:r>
              <a:rPr dirty="0"/>
              <a:t>12</a:t>
            </a:r>
            <a:r>
              <a:rPr dirty="0" spc="-55"/>
              <a:t> </a:t>
            </a:r>
            <a:r>
              <a:rPr dirty="0"/>
              <a:t>Research</a:t>
            </a:r>
            <a:r>
              <a:rPr dirty="0" spc="-55"/>
              <a:t> </a:t>
            </a:r>
            <a:r>
              <a:rPr dirty="0" spc="-10"/>
              <a:t>Centers</a:t>
            </a:r>
          </a:p>
          <a:p>
            <a:pPr marL="252095" indent="-239395">
              <a:lnSpc>
                <a:spcPct val="100000"/>
              </a:lnSpc>
              <a:spcBef>
                <a:spcPts val="1155"/>
              </a:spcBef>
              <a:buChar char="•"/>
              <a:tabLst>
                <a:tab pos="252095" algn="l"/>
              </a:tabLst>
            </a:pPr>
            <a:r>
              <a:rPr dirty="0"/>
              <a:t>3</a:t>
            </a:r>
            <a:r>
              <a:rPr dirty="0" spc="-35"/>
              <a:t> </a:t>
            </a:r>
            <a:r>
              <a:rPr dirty="0"/>
              <a:t>Network</a:t>
            </a:r>
            <a:r>
              <a:rPr dirty="0" spc="-35"/>
              <a:t> </a:t>
            </a:r>
            <a:r>
              <a:rPr dirty="0" spc="-10"/>
              <a:t>Centers</a:t>
            </a:r>
          </a:p>
          <a:p>
            <a:pPr marL="252095" marR="5080" indent="-240029">
              <a:lnSpc>
                <a:spcPts val="2590"/>
              </a:lnSpc>
              <a:spcBef>
                <a:spcPts val="1400"/>
              </a:spcBef>
              <a:buChar char="•"/>
              <a:tabLst>
                <a:tab pos="252095" algn="l"/>
              </a:tabLst>
            </a:pPr>
            <a:r>
              <a:rPr dirty="0"/>
              <a:t>Expanded</a:t>
            </a:r>
            <a:r>
              <a:rPr dirty="0" spc="-90"/>
              <a:t> </a:t>
            </a:r>
            <a:r>
              <a:rPr dirty="0"/>
              <a:t>the</a:t>
            </a:r>
            <a:r>
              <a:rPr dirty="0" spc="-90"/>
              <a:t> </a:t>
            </a:r>
            <a:r>
              <a:rPr dirty="0"/>
              <a:t>development</a:t>
            </a:r>
            <a:r>
              <a:rPr dirty="0" spc="-90"/>
              <a:t> </a:t>
            </a:r>
            <a:r>
              <a:rPr dirty="0" spc="-25"/>
              <a:t>of </a:t>
            </a:r>
            <a:r>
              <a:rPr dirty="0"/>
              <a:t>PROMIS</a:t>
            </a:r>
            <a:r>
              <a:rPr dirty="0" spc="-65"/>
              <a:t> </a:t>
            </a:r>
            <a:r>
              <a:rPr dirty="0"/>
              <a:t>with</a:t>
            </a:r>
            <a:r>
              <a:rPr dirty="0" spc="-60"/>
              <a:t> </a:t>
            </a:r>
            <a:r>
              <a:rPr dirty="0"/>
              <a:t>additional</a:t>
            </a:r>
            <a:r>
              <a:rPr dirty="0" spc="-55"/>
              <a:t> </a:t>
            </a:r>
            <a:r>
              <a:rPr dirty="0" spc="-10"/>
              <a:t>domains</a:t>
            </a:r>
          </a:p>
          <a:p>
            <a:pPr marL="252095" marR="142240" indent="-240029">
              <a:lnSpc>
                <a:spcPct val="102699"/>
              </a:lnSpc>
              <a:spcBef>
                <a:spcPts val="1005"/>
              </a:spcBef>
              <a:buChar char="•"/>
              <a:tabLst>
                <a:tab pos="252095" algn="l"/>
              </a:tabLst>
            </a:pPr>
            <a:r>
              <a:rPr dirty="0" spc="-10"/>
              <a:t>Large-</a:t>
            </a:r>
            <a:r>
              <a:rPr dirty="0"/>
              <a:t>sample</a:t>
            </a:r>
            <a:r>
              <a:rPr dirty="0" spc="-70"/>
              <a:t> </a:t>
            </a:r>
            <a:r>
              <a:rPr dirty="0"/>
              <a:t>validation</a:t>
            </a:r>
            <a:r>
              <a:rPr dirty="0" spc="-65"/>
              <a:t> </a:t>
            </a:r>
            <a:r>
              <a:rPr dirty="0"/>
              <a:t>in</a:t>
            </a:r>
            <a:r>
              <a:rPr dirty="0" spc="-65"/>
              <a:t> </a:t>
            </a:r>
            <a:r>
              <a:rPr dirty="0" spc="-10"/>
              <a:t>adult </a:t>
            </a:r>
            <a:r>
              <a:rPr dirty="0"/>
              <a:t>cancer</a:t>
            </a:r>
            <a:r>
              <a:rPr dirty="0" spc="-75"/>
              <a:t> </a:t>
            </a:r>
            <a:r>
              <a:rPr dirty="0" spc="-10"/>
              <a:t>patients</a:t>
            </a:r>
          </a:p>
          <a:p>
            <a:pPr marL="252095" indent="-239395">
              <a:lnSpc>
                <a:spcPct val="100000"/>
              </a:lnSpc>
              <a:spcBef>
                <a:spcPts val="1150"/>
              </a:spcBef>
              <a:buChar char="•"/>
              <a:tabLst>
                <a:tab pos="252095" algn="l"/>
              </a:tabLst>
            </a:pPr>
            <a:r>
              <a:rPr dirty="0"/>
              <a:t>Expanded</a:t>
            </a:r>
            <a:r>
              <a:rPr dirty="0" spc="-95"/>
              <a:t> </a:t>
            </a:r>
            <a:r>
              <a:rPr dirty="0" spc="-10"/>
              <a:t>pediatrics</a:t>
            </a:r>
          </a:p>
          <a:p>
            <a:pPr marL="252095" marR="409575" indent="-240029">
              <a:lnSpc>
                <a:spcPts val="2590"/>
              </a:lnSpc>
              <a:spcBef>
                <a:spcPts val="1400"/>
              </a:spcBef>
              <a:buChar char="•"/>
              <a:tabLst>
                <a:tab pos="252095" algn="l"/>
              </a:tabLst>
            </a:pPr>
            <a:r>
              <a:rPr dirty="0"/>
              <a:t>Sustainability:</a:t>
            </a:r>
            <a:r>
              <a:rPr dirty="0" spc="-105"/>
              <a:t> </a:t>
            </a:r>
            <a:r>
              <a:rPr dirty="0" spc="-10"/>
              <a:t>Public/Private </a:t>
            </a:r>
            <a:r>
              <a:rPr dirty="0"/>
              <a:t>Partnerships,</a:t>
            </a:r>
            <a:r>
              <a:rPr dirty="0" spc="-75"/>
              <a:t> </a:t>
            </a:r>
            <a:r>
              <a:rPr dirty="0"/>
              <a:t>PHO</a:t>
            </a:r>
            <a:r>
              <a:rPr dirty="0" spc="-70"/>
              <a:t> </a:t>
            </a:r>
            <a:r>
              <a:rPr dirty="0" spc="-10"/>
              <a:t>expansion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736080" y="1422031"/>
            <a:ext cx="4922520" cy="693420"/>
            <a:chOff x="6736080" y="1422031"/>
            <a:chExt cx="4922520" cy="693420"/>
          </a:xfrm>
        </p:grpSpPr>
        <p:sp>
          <p:nvSpPr>
            <p:cNvPr id="6" name="object 6"/>
            <p:cNvSpPr/>
            <p:nvPr/>
          </p:nvSpPr>
          <p:spPr>
            <a:xfrm>
              <a:off x="6736080" y="1422031"/>
              <a:ext cx="4922520" cy="600075"/>
            </a:xfrm>
            <a:custGeom>
              <a:avLst/>
              <a:gdLst/>
              <a:ahLst/>
              <a:cxnLst/>
              <a:rect l="l" t="t" r="r" b="b"/>
              <a:pathLst>
                <a:path w="4922520" h="600075">
                  <a:moveTo>
                    <a:pt x="4922520" y="0"/>
                  </a:moveTo>
                  <a:lnTo>
                    <a:pt x="0" y="0"/>
                  </a:lnTo>
                  <a:lnTo>
                    <a:pt x="0" y="600075"/>
                  </a:lnTo>
                  <a:lnTo>
                    <a:pt x="4922520" y="600075"/>
                  </a:lnTo>
                  <a:lnTo>
                    <a:pt x="4922520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8368" y="1438656"/>
              <a:ext cx="1865376" cy="6766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36080" y="1422030"/>
            <a:ext cx="4920615" cy="600075"/>
          </a:xfrm>
          <a:prstGeom prst="rect">
            <a:avLst/>
          </a:prstGeom>
          <a:ln w="12693">
            <a:solidFill>
              <a:srgbClr val="0C4755"/>
            </a:solidFill>
          </a:ln>
        </p:spPr>
        <p:txBody>
          <a:bodyPr wrap="square" lIns="0" tIns="10477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82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PROMIS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076" rIns="0" bIns="0" rtlCol="0" vert="horz">
            <a:spAutoFit/>
          </a:bodyPr>
          <a:lstStyle/>
          <a:p>
            <a:pPr marL="3531870">
              <a:lnSpc>
                <a:spcPct val="100000"/>
              </a:lnSpc>
              <a:spcBef>
                <a:spcPts val="100"/>
              </a:spcBef>
            </a:pPr>
            <a:r>
              <a:rPr dirty="0"/>
              <a:t>PROMIS</a:t>
            </a:r>
            <a:r>
              <a:rPr dirty="0" spc="-80"/>
              <a:t> </a:t>
            </a:r>
            <a:r>
              <a:rPr dirty="0" spc="-10"/>
              <a:t>Development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18529"/>
            <a:ext cx="1433449" cy="9059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32662" y="6413500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A0A0A0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843015"/>
            <a:ext cx="12192000" cy="1015365"/>
            <a:chOff x="0" y="5843015"/>
            <a:chExt cx="12192000" cy="1015365"/>
          </a:xfrm>
        </p:grpSpPr>
        <p:sp>
          <p:nvSpPr>
            <p:cNvPr id="4" name="object 4"/>
            <p:cNvSpPr/>
            <p:nvPr/>
          </p:nvSpPr>
          <p:spPr>
            <a:xfrm>
              <a:off x="3048000" y="6831012"/>
              <a:ext cx="9144000" cy="27305"/>
            </a:xfrm>
            <a:custGeom>
              <a:avLst/>
              <a:gdLst/>
              <a:ahLst/>
              <a:cxnLst/>
              <a:rect l="l" t="t" r="r" b="b"/>
              <a:pathLst>
                <a:path w="9144000" h="27304">
                  <a:moveTo>
                    <a:pt x="9144000" y="0"/>
                  </a:moveTo>
                  <a:lnTo>
                    <a:pt x="0" y="0"/>
                  </a:lnTo>
                  <a:lnTo>
                    <a:pt x="0" y="26987"/>
                  </a:lnTo>
                  <a:lnTo>
                    <a:pt x="9144000" y="269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B0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831012"/>
              <a:ext cx="3048000" cy="27305"/>
            </a:xfrm>
            <a:custGeom>
              <a:avLst/>
              <a:gdLst/>
              <a:ahLst/>
              <a:cxnLst/>
              <a:rect l="l" t="t" r="r" b="b"/>
              <a:pathLst>
                <a:path w="3048000" h="27304">
                  <a:moveTo>
                    <a:pt x="3048000" y="0"/>
                  </a:moveTo>
                  <a:lnTo>
                    <a:pt x="0" y="0"/>
                  </a:lnTo>
                  <a:lnTo>
                    <a:pt x="0" y="26987"/>
                  </a:lnTo>
                  <a:lnTo>
                    <a:pt x="3048000" y="2698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39644" y="6784979"/>
              <a:ext cx="224790" cy="73025"/>
            </a:xfrm>
            <a:custGeom>
              <a:avLst/>
              <a:gdLst/>
              <a:ahLst/>
              <a:cxnLst/>
              <a:rect l="l" t="t" r="r" b="b"/>
              <a:pathLst>
                <a:path w="224789" h="73025">
                  <a:moveTo>
                    <a:pt x="224768" y="0"/>
                  </a:moveTo>
                  <a:lnTo>
                    <a:pt x="30889" y="0"/>
                  </a:lnTo>
                  <a:lnTo>
                    <a:pt x="0" y="73019"/>
                  </a:lnTo>
                  <a:lnTo>
                    <a:pt x="193888" y="73019"/>
                  </a:lnTo>
                  <a:lnTo>
                    <a:pt x="224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7" y="6342887"/>
              <a:ext cx="3197352" cy="2316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031" y="5843015"/>
              <a:ext cx="3831336" cy="932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616" y="5986271"/>
              <a:ext cx="2136648" cy="7559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4800" y="5867399"/>
              <a:ext cx="3733800" cy="838200"/>
            </a:xfrm>
            <a:custGeom>
              <a:avLst/>
              <a:gdLst/>
              <a:ahLst/>
              <a:cxnLst/>
              <a:rect l="l" t="t" r="r" b="b"/>
              <a:pathLst>
                <a:path w="3733800" h="838200">
                  <a:moveTo>
                    <a:pt x="37338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3733800" y="838200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8239" y="6004559"/>
              <a:ext cx="2057400" cy="67360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275" y="228600"/>
            <a:ext cx="9061450" cy="54368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93540" y="5811011"/>
            <a:ext cx="710692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2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seek</a:t>
            </a:r>
            <a:r>
              <a:rPr dirty="0" sz="20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fundamental</a:t>
            </a:r>
            <a:r>
              <a:rPr dirty="0" sz="20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knowledge</a:t>
            </a:r>
            <a:r>
              <a:rPr dirty="0" sz="20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about</a:t>
            </a:r>
            <a:r>
              <a:rPr dirty="0" sz="20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nature</a:t>
            </a:r>
            <a:r>
              <a:rPr dirty="0" sz="2000" spc="-4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03030"/>
                </a:solidFill>
                <a:latin typeface="Arial"/>
                <a:cs typeface="Arial"/>
              </a:rPr>
              <a:t>behavior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0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living</a:t>
            </a:r>
            <a:r>
              <a:rPr dirty="0" sz="20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systems</a:t>
            </a:r>
            <a:r>
              <a:rPr dirty="0" sz="20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application</a:t>
            </a:r>
            <a:r>
              <a:rPr dirty="0" sz="20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0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that</a:t>
            </a:r>
            <a:r>
              <a:rPr dirty="0" sz="20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knowledge</a:t>
            </a:r>
            <a:r>
              <a:rPr dirty="0" sz="20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enhance</a:t>
            </a:r>
            <a:r>
              <a:rPr dirty="0" sz="20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health,</a:t>
            </a:r>
            <a:r>
              <a:rPr dirty="0" sz="20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lengthen</a:t>
            </a:r>
            <a:r>
              <a:rPr dirty="0" sz="20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life,</a:t>
            </a:r>
            <a:r>
              <a:rPr dirty="0" sz="20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0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reduce</a:t>
            </a:r>
            <a:r>
              <a:rPr dirty="0" sz="20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illness</a:t>
            </a:r>
            <a:r>
              <a:rPr dirty="0" sz="20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0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03030"/>
                </a:solidFill>
                <a:latin typeface="Arial"/>
                <a:cs typeface="Arial"/>
              </a:rPr>
              <a:t>disability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800" y="5867400"/>
            <a:ext cx="3731895" cy="838200"/>
          </a:xfrm>
          <a:prstGeom prst="rect">
            <a:avLst/>
          </a:prstGeom>
          <a:ln w="12693">
            <a:solidFill>
              <a:srgbClr val="BB0939"/>
            </a:solidFill>
          </a:ln>
        </p:spPr>
        <p:txBody>
          <a:bodyPr wrap="square" lIns="0" tIns="222250" rIns="0" bIns="0" rtlCol="0" vert="horz">
            <a:spAutoFit/>
          </a:bodyPr>
          <a:lstStyle/>
          <a:p>
            <a:pPr marL="1044575">
              <a:lnSpc>
                <a:spcPct val="100000"/>
              </a:lnSpc>
              <a:spcBef>
                <a:spcPts val="175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NIH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Mission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"/>
                <a:cs typeface="Arial"/>
              </a:rPr>
              <a:t>Research</a:t>
            </a:r>
            <a:r>
              <a:rPr dirty="0" sz="3200" spc="-4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on</a:t>
            </a:r>
            <a:r>
              <a:rPr dirty="0" sz="3200" spc="-4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Social</a:t>
            </a:r>
            <a:r>
              <a:rPr dirty="0" sz="3200" spc="-3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Factors</a:t>
            </a:r>
            <a:r>
              <a:rPr dirty="0" sz="3200" spc="-3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and</a:t>
            </a:r>
            <a:r>
              <a:rPr dirty="0" sz="3200" spc="-40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499108"/>
            <a:ext cx="11524615" cy="488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303030"/>
                </a:solidFill>
                <a:latin typeface="Arial"/>
                <a:cs typeface="Arial"/>
              </a:rPr>
              <a:t>Meta-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analyses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400" spc="-4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social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determinants</a:t>
            </a:r>
            <a:r>
              <a:rPr dirty="0" sz="2400" spc="-4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health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(SDOH)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mortality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are</a:t>
            </a:r>
            <a:r>
              <a:rPr dirty="0" sz="2400" spc="-4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03030"/>
                </a:solidFill>
                <a:latin typeface="Arial"/>
                <a:cs typeface="Arial"/>
              </a:rPr>
              <a:t>robust</a:t>
            </a:r>
            <a:endParaRPr sz="2400">
              <a:latin typeface="Arial"/>
              <a:cs typeface="Arial"/>
            </a:endParaRPr>
          </a:p>
          <a:p>
            <a:pPr marL="466725" indent="-226060">
              <a:lnSpc>
                <a:spcPct val="100000"/>
              </a:lnSpc>
              <a:spcBef>
                <a:spcPts val="20"/>
              </a:spcBef>
              <a:buClr>
                <a:srgbClr val="BB0E3D"/>
              </a:buClr>
              <a:buChar char="■"/>
              <a:tabLst>
                <a:tab pos="466725" algn="l"/>
              </a:tabLst>
            </a:pP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socioeconomic</a:t>
            </a:r>
            <a:r>
              <a:rPr dirty="0" sz="24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status</a:t>
            </a:r>
            <a:r>
              <a:rPr dirty="0" sz="2400" spc="-3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(Stringhini</a:t>
            </a:r>
            <a:r>
              <a:rPr dirty="0" sz="18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et</a:t>
            </a:r>
            <a:r>
              <a:rPr dirty="0" sz="1800" spc="-3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al.,</a:t>
            </a:r>
            <a:r>
              <a:rPr dirty="0" sz="1800" spc="-2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3030"/>
                </a:solidFill>
                <a:latin typeface="Arial"/>
                <a:cs typeface="Arial"/>
              </a:rPr>
              <a:t>2017)</a:t>
            </a:r>
            <a:endParaRPr sz="1800">
              <a:latin typeface="Arial"/>
              <a:cs typeface="Arial"/>
            </a:endParaRPr>
          </a:p>
          <a:p>
            <a:pPr marL="466725" indent="-226060">
              <a:lnSpc>
                <a:spcPct val="100000"/>
              </a:lnSpc>
              <a:buClr>
                <a:srgbClr val="BB0E3D"/>
              </a:buClr>
              <a:buChar char="■"/>
              <a:tabLst>
                <a:tab pos="466725" algn="l"/>
              </a:tabLst>
            </a:pP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income</a:t>
            </a:r>
            <a:r>
              <a:rPr dirty="0" sz="2400" spc="-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inequality</a:t>
            </a:r>
            <a:r>
              <a:rPr dirty="0" sz="2400" spc="-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(Kondo,</a:t>
            </a:r>
            <a:r>
              <a:rPr dirty="0" sz="18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3030"/>
                </a:solidFill>
                <a:latin typeface="Arial"/>
                <a:cs typeface="Arial"/>
              </a:rPr>
              <a:t>2012)</a:t>
            </a:r>
            <a:endParaRPr sz="1800">
              <a:latin typeface="Arial"/>
              <a:cs typeface="Arial"/>
            </a:endParaRPr>
          </a:p>
          <a:p>
            <a:pPr marL="466725" indent="-226060">
              <a:lnSpc>
                <a:spcPct val="100000"/>
              </a:lnSpc>
              <a:spcBef>
                <a:spcPts val="25"/>
              </a:spcBef>
              <a:buClr>
                <a:srgbClr val="BB0E3D"/>
              </a:buClr>
              <a:buChar char="■"/>
              <a:tabLst>
                <a:tab pos="466725" algn="l"/>
              </a:tabLst>
            </a:pP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social</a:t>
            </a:r>
            <a:r>
              <a:rPr dirty="0" sz="24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relationships</a:t>
            </a:r>
            <a:r>
              <a:rPr dirty="0" sz="24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3030"/>
                </a:solidFill>
                <a:latin typeface="Arial"/>
                <a:cs typeface="Arial"/>
              </a:rPr>
              <a:t>(Holt-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Lunstad</a:t>
            </a:r>
            <a:r>
              <a:rPr dirty="0" sz="18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et</a:t>
            </a:r>
            <a:r>
              <a:rPr dirty="0" sz="18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al.,</a:t>
            </a:r>
            <a:r>
              <a:rPr dirty="0" sz="1800" spc="-4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3030"/>
                </a:solidFill>
                <a:latin typeface="Arial"/>
                <a:cs typeface="Arial"/>
              </a:rPr>
              <a:t>2010)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845"/>
              </a:lnSpc>
              <a:spcBef>
                <a:spcPts val="1825"/>
              </a:spcBef>
            </a:pP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Mechanisms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explain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impact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SDOH</a:t>
            </a:r>
            <a:r>
              <a:rPr dirty="0" sz="2400" spc="-4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health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have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been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03030"/>
                </a:solidFill>
                <a:latin typeface="Arial"/>
                <a:cs typeface="Arial"/>
              </a:rPr>
              <a:t>explored</a:t>
            </a:r>
            <a:endParaRPr sz="2400">
              <a:latin typeface="Arial"/>
              <a:cs typeface="Arial"/>
            </a:endParaRPr>
          </a:p>
          <a:p>
            <a:pPr marL="466090" marR="335280" indent="-226060">
              <a:lnSpc>
                <a:spcPts val="2900"/>
              </a:lnSpc>
              <a:spcBef>
                <a:spcPts val="45"/>
              </a:spcBef>
              <a:buClr>
                <a:srgbClr val="BB0E3D"/>
              </a:buClr>
              <a:buChar char="■"/>
              <a:tabLst>
                <a:tab pos="467359" algn="l"/>
              </a:tabLst>
            </a:pP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environmental</a:t>
            </a:r>
            <a:r>
              <a:rPr dirty="0" sz="2400" spc="-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toxin</a:t>
            </a:r>
            <a:r>
              <a:rPr dirty="0" sz="2400" spc="-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exposure,</a:t>
            </a:r>
            <a:r>
              <a:rPr dirty="0" sz="2400" spc="-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risky</a:t>
            </a:r>
            <a:r>
              <a:rPr dirty="0" sz="2400" spc="-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health</a:t>
            </a:r>
            <a:r>
              <a:rPr dirty="0" sz="2400" spc="-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behaviors,</a:t>
            </a:r>
            <a:r>
              <a:rPr dirty="0" sz="2400" spc="-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chronic</a:t>
            </a:r>
            <a:r>
              <a:rPr dirty="0" sz="2400" spc="-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stress,</a:t>
            </a:r>
            <a:r>
              <a:rPr dirty="0" sz="2400" spc="-9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epigenetic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processes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(Braveman</a:t>
            </a:r>
            <a:r>
              <a:rPr dirty="0" sz="18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&amp;</a:t>
            </a:r>
            <a:r>
              <a:rPr dirty="0" sz="18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Gottlieb,</a:t>
            </a:r>
            <a:r>
              <a:rPr dirty="0" sz="18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3030"/>
                </a:solidFill>
                <a:latin typeface="Arial"/>
                <a:cs typeface="Arial"/>
              </a:rPr>
              <a:t>2014)</a:t>
            </a:r>
            <a:endParaRPr sz="1800">
              <a:latin typeface="Arial"/>
              <a:cs typeface="Arial"/>
            </a:endParaRPr>
          </a:p>
          <a:p>
            <a:pPr marL="466725" indent="-226060">
              <a:lnSpc>
                <a:spcPts val="2785"/>
              </a:lnSpc>
              <a:buClr>
                <a:srgbClr val="BB0E3D"/>
              </a:buClr>
              <a:buChar char="■"/>
              <a:tabLst>
                <a:tab pos="466725" algn="l"/>
              </a:tabLst>
            </a:pP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undertreatment</a:t>
            </a:r>
            <a:r>
              <a:rPr dirty="0" sz="2400" spc="-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among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unmarried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patients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(Aizer</a:t>
            </a:r>
            <a:r>
              <a:rPr dirty="0" sz="18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et</a:t>
            </a:r>
            <a:r>
              <a:rPr dirty="0" sz="18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03030"/>
                </a:solidFill>
                <a:latin typeface="Arial"/>
                <a:cs typeface="Arial"/>
              </a:rPr>
              <a:t>al.,</a:t>
            </a:r>
            <a:r>
              <a:rPr dirty="0" sz="18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03030"/>
                </a:solidFill>
                <a:latin typeface="Arial"/>
                <a:cs typeface="Arial"/>
              </a:rPr>
              <a:t>2013)</a:t>
            </a:r>
            <a:endParaRPr sz="1800">
              <a:latin typeface="Arial"/>
              <a:cs typeface="Arial"/>
            </a:endParaRPr>
          </a:p>
          <a:p>
            <a:pPr marL="12700" marR="756920">
              <a:lnSpc>
                <a:spcPct val="100800"/>
              </a:lnSpc>
              <a:spcBef>
                <a:spcPts val="2400"/>
              </a:spcBef>
              <a:tabLst>
                <a:tab pos="1401445" algn="l"/>
              </a:tabLst>
            </a:pP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When</a:t>
            </a:r>
            <a:r>
              <a:rPr dirty="0" sz="2400" spc="-6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conducting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interventions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healthcare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delivery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settings,</a:t>
            </a:r>
            <a:r>
              <a:rPr dirty="0" sz="2400" spc="-6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we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need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dirty="0" sz="2400" spc="-10" b="1">
                <a:solidFill>
                  <a:srgbClr val="303030"/>
                </a:solidFill>
                <a:latin typeface="Arial"/>
                <a:cs typeface="Arial"/>
              </a:rPr>
              <a:t>examine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dirty="0" sz="2400" b="1" i="1">
                <a:solidFill>
                  <a:srgbClr val="303030"/>
                </a:solidFill>
                <a:latin typeface="Arial"/>
                <a:cs typeface="Arial"/>
              </a:rPr>
              <a:t>proximal</a:t>
            </a:r>
            <a:r>
              <a:rPr dirty="0" sz="2400" spc="-55" b="1" i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303030"/>
                </a:solidFill>
                <a:latin typeface="Arial"/>
                <a:cs typeface="Arial"/>
              </a:rPr>
              <a:t>outcomes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such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symptoms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03030"/>
                </a:solidFill>
                <a:latin typeface="Arial"/>
                <a:cs typeface="Arial"/>
              </a:rPr>
              <a:t>functioning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30"/>
              </a:spcBef>
            </a:pP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Are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there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standard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ways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2400" spc="-5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capture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patient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health</a:t>
            </a:r>
            <a:r>
              <a:rPr dirty="0" sz="2400" spc="-50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03030"/>
                </a:solidFill>
                <a:latin typeface="Arial"/>
                <a:cs typeface="Arial"/>
              </a:rPr>
              <a:t>from</a:t>
            </a:r>
            <a:r>
              <a:rPr dirty="0" sz="2400" spc="-45" b="1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03030"/>
                </a:solidFill>
                <a:latin typeface="Arial"/>
                <a:cs typeface="Arial"/>
              </a:rPr>
              <a:t>patients?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96" y="2735618"/>
              <a:ext cx="3321278" cy="31330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600" y="3125880"/>
              <a:ext cx="3321278" cy="25736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9715" y="3887946"/>
              <a:ext cx="131229" cy="1312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4984" y="2757182"/>
              <a:ext cx="620395" cy="886460"/>
            </a:xfrm>
            <a:custGeom>
              <a:avLst/>
              <a:gdLst/>
              <a:ahLst/>
              <a:cxnLst/>
              <a:rect l="l" t="t" r="r" b="b"/>
              <a:pathLst>
                <a:path w="620395" h="886460">
                  <a:moveTo>
                    <a:pt x="262470" y="754773"/>
                  </a:moveTo>
                  <a:lnTo>
                    <a:pt x="252158" y="703694"/>
                  </a:lnTo>
                  <a:lnTo>
                    <a:pt x="224028" y="661974"/>
                  </a:lnTo>
                  <a:lnTo>
                    <a:pt x="182321" y="633857"/>
                  </a:lnTo>
                  <a:lnTo>
                    <a:pt x="131241" y="623544"/>
                  </a:lnTo>
                  <a:lnTo>
                    <a:pt x="80149" y="633857"/>
                  </a:lnTo>
                  <a:lnTo>
                    <a:pt x="38442" y="661974"/>
                  </a:lnTo>
                  <a:lnTo>
                    <a:pt x="10312" y="703694"/>
                  </a:lnTo>
                  <a:lnTo>
                    <a:pt x="0" y="754773"/>
                  </a:lnTo>
                  <a:lnTo>
                    <a:pt x="10312" y="805853"/>
                  </a:lnTo>
                  <a:lnTo>
                    <a:pt x="38442" y="847572"/>
                  </a:lnTo>
                  <a:lnTo>
                    <a:pt x="80149" y="875690"/>
                  </a:lnTo>
                  <a:lnTo>
                    <a:pt x="131241" y="886002"/>
                  </a:lnTo>
                  <a:lnTo>
                    <a:pt x="182321" y="875690"/>
                  </a:lnTo>
                  <a:lnTo>
                    <a:pt x="224028" y="847572"/>
                  </a:lnTo>
                  <a:lnTo>
                    <a:pt x="252158" y="805853"/>
                  </a:lnTo>
                  <a:lnTo>
                    <a:pt x="262470" y="754773"/>
                  </a:lnTo>
                  <a:close/>
                </a:path>
                <a:path w="620395" h="886460">
                  <a:moveTo>
                    <a:pt x="619798" y="196850"/>
                  </a:moveTo>
                  <a:lnTo>
                    <a:pt x="614591" y="151726"/>
                  </a:lnTo>
                  <a:lnTo>
                    <a:pt x="599782" y="110286"/>
                  </a:lnTo>
                  <a:lnTo>
                    <a:pt x="576541" y="73736"/>
                  </a:lnTo>
                  <a:lnTo>
                    <a:pt x="546061" y="43256"/>
                  </a:lnTo>
                  <a:lnTo>
                    <a:pt x="509511" y="20015"/>
                  </a:lnTo>
                  <a:lnTo>
                    <a:pt x="468071" y="5207"/>
                  </a:lnTo>
                  <a:lnTo>
                    <a:pt x="422948" y="0"/>
                  </a:lnTo>
                  <a:lnTo>
                    <a:pt x="377812" y="5207"/>
                  </a:lnTo>
                  <a:lnTo>
                    <a:pt x="336372" y="20015"/>
                  </a:lnTo>
                  <a:lnTo>
                    <a:pt x="299821" y="43256"/>
                  </a:lnTo>
                  <a:lnTo>
                    <a:pt x="269341" y="73736"/>
                  </a:lnTo>
                  <a:lnTo>
                    <a:pt x="246100" y="110286"/>
                  </a:lnTo>
                  <a:lnTo>
                    <a:pt x="231292" y="151726"/>
                  </a:lnTo>
                  <a:lnTo>
                    <a:pt x="226098" y="196850"/>
                  </a:lnTo>
                  <a:lnTo>
                    <a:pt x="231292" y="241985"/>
                  </a:lnTo>
                  <a:lnTo>
                    <a:pt x="246100" y="283425"/>
                  </a:lnTo>
                  <a:lnTo>
                    <a:pt x="269341" y="319976"/>
                  </a:lnTo>
                  <a:lnTo>
                    <a:pt x="299821" y="350456"/>
                  </a:lnTo>
                  <a:lnTo>
                    <a:pt x="336372" y="373697"/>
                  </a:lnTo>
                  <a:lnTo>
                    <a:pt x="377812" y="388505"/>
                  </a:lnTo>
                  <a:lnTo>
                    <a:pt x="422948" y="393700"/>
                  </a:lnTo>
                  <a:lnTo>
                    <a:pt x="468071" y="388505"/>
                  </a:lnTo>
                  <a:lnTo>
                    <a:pt x="509511" y="373697"/>
                  </a:lnTo>
                  <a:lnTo>
                    <a:pt x="546061" y="350456"/>
                  </a:lnTo>
                  <a:lnTo>
                    <a:pt x="576541" y="319976"/>
                  </a:lnTo>
                  <a:lnTo>
                    <a:pt x="599782" y="283425"/>
                  </a:lnTo>
                  <a:lnTo>
                    <a:pt x="614591" y="241985"/>
                  </a:lnTo>
                  <a:lnTo>
                    <a:pt x="619798" y="196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2931" y="3869692"/>
              <a:ext cx="163913" cy="1639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4499" y="3379088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89" h="262889">
                  <a:moveTo>
                    <a:pt x="262335" y="131168"/>
                  </a:moveTo>
                  <a:lnTo>
                    <a:pt x="252027" y="182224"/>
                  </a:lnTo>
                  <a:lnTo>
                    <a:pt x="223917" y="223917"/>
                  </a:lnTo>
                  <a:lnTo>
                    <a:pt x="182223" y="252027"/>
                  </a:lnTo>
                  <a:lnTo>
                    <a:pt x="131167" y="262335"/>
                  </a:lnTo>
                  <a:lnTo>
                    <a:pt x="80111" y="252027"/>
                  </a:lnTo>
                  <a:lnTo>
                    <a:pt x="38418" y="223917"/>
                  </a:lnTo>
                  <a:lnTo>
                    <a:pt x="10307" y="182224"/>
                  </a:lnTo>
                  <a:lnTo>
                    <a:pt x="0" y="131168"/>
                  </a:lnTo>
                  <a:lnTo>
                    <a:pt x="10307" y="80111"/>
                  </a:lnTo>
                  <a:lnTo>
                    <a:pt x="38418" y="38418"/>
                  </a:lnTo>
                  <a:lnTo>
                    <a:pt x="80111" y="10307"/>
                  </a:lnTo>
                  <a:lnTo>
                    <a:pt x="131167" y="0"/>
                  </a:lnTo>
                  <a:lnTo>
                    <a:pt x="182223" y="10307"/>
                  </a:lnTo>
                  <a:lnTo>
                    <a:pt x="223917" y="38418"/>
                  </a:lnTo>
                  <a:lnTo>
                    <a:pt x="252027" y="80111"/>
                  </a:lnTo>
                  <a:lnTo>
                    <a:pt x="262335" y="131168"/>
                  </a:lnTo>
                  <a:close/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00477" y="2755876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498" y="196748"/>
                  </a:moveTo>
                  <a:lnTo>
                    <a:pt x="388301" y="241861"/>
                  </a:lnTo>
                  <a:lnTo>
                    <a:pt x="373500" y="283273"/>
                  </a:lnTo>
                  <a:lnTo>
                    <a:pt x="350274" y="319805"/>
                  </a:lnTo>
                  <a:lnTo>
                    <a:pt x="319805" y="350274"/>
                  </a:lnTo>
                  <a:lnTo>
                    <a:pt x="283273" y="373500"/>
                  </a:lnTo>
                  <a:lnTo>
                    <a:pt x="241861" y="388301"/>
                  </a:lnTo>
                  <a:lnTo>
                    <a:pt x="196748" y="393498"/>
                  </a:lnTo>
                  <a:lnTo>
                    <a:pt x="151635" y="388301"/>
                  </a:lnTo>
                  <a:lnTo>
                    <a:pt x="110223" y="373500"/>
                  </a:lnTo>
                  <a:lnTo>
                    <a:pt x="73692" y="350274"/>
                  </a:lnTo>
                  <a:lnTo>
                    <a:pt x="43223" y="319805"/>
                  </a:lnTo>
                  <a:lnTo>
                    <a:pt x="19997" y="283273"/>
                  </a:lnTo>
                  <a:lnTo>
                    <a:pt x="5196" y="241861"/>
                  </a:lnTo>
                  <a:lnTo>
                    <a:pt x="0" y="196748"/>
                  </a:lnTo>
                  <a:lnTo>
                    <a:pt x="5196" y="151635"/>
                  </a:lnTo>
                  <a:lnTo>
                    <a:pt x="19997" y="110223"/>
                  </a:lnTo>
                  <a:lnTo>
                    <a:pt x="43223" y="73692"/>
                  </a:lnTo>
                  <a:lnTo>
                    <a:pt x="73692" y="43223"/>
                  </a:lnTo>
                  <a:lnTo>
                    <a:pt x="110223" y="19997"/>
                  </a:lnTo>
                  <a:lnTo>
                    <a:pt x="151635" y="5196"/>
                  </a:lnTo>
                  <a:lnTo>
                    <a:pt x="196748" y="0"/>
                  </a:lnTo>
                  <a:lnTo>
                    <a:pt x="241861" y="5196"/>
                  </a:lnTo>
                  <a:lnTo>
                    <a:pt x="283273" y="19997"/>
                  </a:lnTo>
                  <a:lnTo>
                    <a:pt x="319805" y="43223"/>
                  </a:lnTo>
                  <a:lnTo>
                    <a:pt x="350274" y="73692"/>
                  </a:lnTo>
                  <a:lnTo>
                    <a:pt x="373500" y="110223"/>
                  </a:lnTo>
                  <a:lnTo>
                    <a:pt x="388301" y="151635"/>
                  </a:lnTo>
                  <a:lnTo>
                    <a:pt x="393498" y="196748"/>
                  </a:lnTo>
                  <a:close/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2596" y="164359"/>
              <a:ext cx="4611494" cy="24155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3076" y="3929654"/>
              <a:ext cx="132384" cy="1323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02666" y="2764396"/>
              <a:ext cx="668655" cy="904875"/>
            </a:xfrm>
            <a:custGeom>
              <a:avLst/>
              <a:gdLst/>
              <a:ahLst/>
              <a:cxnLst/>
              <a:rect l="l" t="t" r="r" b="b"/>
              <a:pathLst>
                <a:path w="668654" h="904875">
                  <a:moveTo>
                    <a:pt x="397141" y="198564"/>
                  </a:moveTo>
                  <a:lnTo>
                    <a:pt x="391896" y="153035"/>
                  </a:lnTo>
                  <a:lnTo>
                    <a:pt x="376961" y="111252"/>
                  </a:lnTo>
                  <a:lnTo>
                    <a:pt x="353517" y="74371"/>
                  </a:lnTo>
                  <a:lnTo>
                    <a:pt x="322770" y="43624"/>
                  </a:lnTo>
                  <a:lnTo>
                    <a:pt x="285902" y="20193"/>
                  </a:lnTo>
                  <a:lnTo>
                    <a:pt x="244106" y="5245"/>
                  </a:lnTo>
                  <a:lnTo>
                    <a:pt x="198577" y="0"/>
                  </a:lnTo>
                  <a:lnTo>
                    <a:pt x="153035" y="5245"/>
                  </a:lnTo>
                  <a:lnTo>
                    <a:pt x="111239" y="20193"/>
                  </a:lnTo>
                  <a:lnTo>
                    <a:pt x="74371" y="43624"/>
                  </a:lnTo>
                  <a:lnTo>
                    <a:pt x="43624" y="74371"/>
                  </a:lnTo>
                  <a:lnTo>
                    <a:pt x="20180" y="111252"/>
                  </a:lnTo>
                  <a:lnTo>
                    <a:pt x="5245" y="153035"/>
                  </a:lnTo>
                  <a:lnTo>
                    <a:pt x="0" y="198564"/>
                  </a:lnTo>
                  <a:lnTo>
                    <a:pt x="5245" y="244094"/>
                  </a:lnTo>
                  <a:lnTo>
                    <a:pt x="20180" y="285889"/>
                  </a:lnTo>
                  <a:lnTo>
                    <a:pt x="43624" y="322757"/>
                  </a:lnTo>
                  <a:lnTo>
                    <a:pt x="74371" y="353517"/>
                  </a:lnTo>
                  <a:lnTo>
                    <a:pt x="111239" y="376948"/>
                  </a:lnTo>
                  <a:lnTo>
                    <a:pt x="153035" y="391883"/>
                  </a:lnTo>
                  <a:lnTo>
                    <a:pt x="198577" y="397129"/>
                  </a:lnTo>
                  <a:lnTo>
                    <a:pt x="244106" y="391883"/>
                  </a:lnTo>
                  <a:lnTo>
                    <a:pt x="285902" y="376948"/>
                  </a:lnTo>
                  <a:lnTo>
                    <a:pt x="322770" y="353517"/>
                  </a:lnTo>
                  <a:lnTo>
                    <a:pt x="353517" y="322757"/>
                  </a:lnTo>
                  <a:lnTo>
                    <a:pt x="376961" y="285889"/>
                  </a:lnTo>
                  <a:lnTo>
                    <a:pt x="391896" y="244094"/>
                  </a:lnTo>
                  <a:lnTo>
                    <a:pt x="397141" y="198564"/>
                  </a:lnTo>
                  <a:close/>
                </a:path>
                <a:path w="668654" h="904875">
                  <a:moveTo>
                    <a:pt x="668540" y="772058"/>
                  </a:moveTo>
                  <a:lnTo>
                    <a:pt x="661784" y="730211"/>
                  </a:lnTo>
                  <a:lnTo>
                    <a:pt x="643001" y="693864"/>
                  </a:lnTo>
                  <a:lnTo>
                    <a:pt x="614337" y="665213"/>
                  </a:lnTo>
                  <a:lnTo>
                    <a:pt x="578002" y="646417"/>
                  </a:lnTo>
                  <a:lnTo>
                    <a:pt x="536168" y="639673"/>
                  </a:lnTo>
                  <a:lnTo>
                    <a:pt x="494322" y="646417"/>
                  </a:lnTo>
                  <a:lnTo>
                    <a:pt x="457987" y="665213"/>
                  </a:lnTo>
                  <a:lnTo>
                    <a:pt x="429323" y="693864"/>
                  </a:lnTo>
                  <a:lnTo>
                    <a:pt x="410527" y="730211"/>
                  </a:lnTo>
                  <a:lnTo>
                    <a:pt x="403783" y="772058"/>
                  </a:lnTo>
                  <a:lnTo>
                    <a:pt x="410527" y="813892"/>
                  </a:lnTo>
                  <a:lnTo>
                    <a:pt x="429323" y="850239"/>
                  </a:lnTo>
                  <a:lnTo>
                    <a:pt x="457987" y="878890"/>
                  </a:lnTo>
                  <a:lnTo>
                    <a:pt x="494322" y="897674"/>
                  </a:lnTo>
                  <a:lnTo>
                    <a:pt x="536168" y="904430"/>
                  </a:lnTo>
                  <a:lnTo>
                    <a:pt x="578002" y="897674"/>
                  </a:lnTo>
                  <a:lnTo>
                    <a:pt x="614337" y="878890"/>
                  </a:lnTo>
                  <a:lnTo>
                    <a:pt x="643001" y="850239"/>
                  </a:lnTo>
                  <a:lnTo>
                    <a:pt x="661784" y="813892"/>
                  </a:lnTo>
                  <a:lnTo>
                    <a:pt x="668540" y="772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4778" y="3911362"/>
              <a:ext cx="165067" cy="1650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04704" y="3402415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5">
                  <a:moveTo>
                    <a:pt x="264620" y="132311"/>
                  </a:moveTo>
                  <a:lnTo>
                    <a:pt x="257875" y="174131"/>
                  </a:lnTo>
                  <a:lnTo>
                    <a:pt x="239092" y="210452"/>
                  </a:lnTo>
                  <a:lnTo>
                    <a:pt x="210451" y="239093"/>
                  </a:lnTo>
                  <a:lnTo>
                    <a:pt x="174131" y="257876"/>
                  </a:lnTo>
                  <a:lnTo>
                    <a:pt x="132310" y="264621"/>
                  </a:lnTo>
                  <a:lnTo>
                    <a:pt x="90490" y="257876"/>
                  </a:lnTo>
                  <a:lnTo>
                    <a:pt x="54169" y="239093"/>
                  </a:lnTo>
                  <a:lnTo>
                    <a:pt x="25528" y="210452"/>
                  </a:lnTo>
                  <a:lnTo>
                    <a:pt x="6745" y="174131"/>
                  </a:lnTo>
                  <a:lnTo>
                    <a:pt x="0" y="132311"/>
                  </a:lnTo>
                  <a:lnTo>
                    <a:pt x="6745" y="90490"/>
                  </a:lnTo>
                  <a:lnTo>
                    <a:pt x="25528" y="54170"/>
                  </a:lnTo>
                  <a:lnTo>
                    <a:pt x="54169" y="25528"/>
                  </a:lnTo>
                  <a:lnTo>
                    <a:pt x="90490" y="6745"/>
                  </a:lnTo>
                  <a:lnTo>
                    <a:pt x="132310" y="0"/>
                  </a:lnTo>
                  <a:lnTo>
                    <a:pt x="174131" y="6745"/>
                  </a:lnTo>
                  <a:lnTo>
                    <a:pt x="210451" y="25528"/>
                  </a:lnTo>
                  <a:lnTo>
                    <a:pt x="239092" y="54170"/>
                  </a:lnTo>
                  <a:lnTo>
                    <a:pt x="257875" y="90490"/>
                  </a:lnTo>
                  <a:lnTo>
                    <a:pt x="264620" y="132311"/>
                  </a:lnTo>
                  <a:close/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601124" y="2763066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09" h="397510">
                  <a:moveTo>
                    <a:pt x="396938" y="198468"/>
                  </a:moveTo>
                  <a:lnTo>
                    <a:pt x="391696" y="243976"/>
                  </a:lnTo>
                  <a:lnTo>
                    <a:pt x="376765" y="285750"/>
                  </a:lnTo>
                  <a:lnTo>
                    <a:pt x="353337" y="322601"/>
                  </a:lnTo>
                  <a:lnTo>
                    <a:pt x="322601" y="353336"/>
                  </a:lnTo>
                  <a:lnTo>
                    <a:pt x="285751" y="376765"/>
                  </a:lnTo>
                  <a:lnTo>
                    <a:pt x="243976" y="391696"/>
                  </a:lnTo>
                  <a:lnTo>
                    <a:pt x="198469" y="396938"/>
                  </a:lnTo>
                  <a:lnTo>
                    <a:pt x="152962" y="391696"/>
                  </a:lnTo>
                  <a:lnTo>
                    <a:pt x="111187" y="376765"/>
                  </a:lnTo>
                  <a:lnTo>
                    <a:pt x="74336" y="353336"/>
                  </a:lnTo>
                  <a:lnTo>
                    <a:pt x="43601" y="322601"/>
                  </a:lnTo>
                  <a:lnTo>
                    <a:pt x="20172" y="285750"/>
                  </a:lnTo>
                  <a:lnTo>
                    <a:pt x="5241" y="243976"/>
                  </a:lnTo>
                  <a:lnTo>
                    <a:pt x="0" y="198468"/>
                  </a:lnTo>
                  <a:lnTo>
                    <a:pt x="5241" y="152961"/>
                  </a:lnTo>
                  <a:lnTo>
                    <a:pt x="20172" y="111187"/>
                  </a:lnTo>
                  <a:lnTo>
                    <a:pt x="43601" y="74336"/>
                  </a:lnTo>
                  <a:lnTo>
                    <a:pt x="74336" y="43601"/>
                  </a:lnTo>
                  <a:lnTo>
                    <a:pt x="111187" y="20172"/>
                  </a:lnTo>
                  <a:lnTo>
                    <a:pt x="152962" y="5241"/>
                  </a:lnTo>
                  <a:lnTo>
                    <a:pt x="198469" y="0"/>
                  </a:lnTo>
                  <a:lnTo>
                    <a:pt x="243976" y="5241"/>
                  </a:lnTo>
                  <a:lnTo>
                    <a:pt x="285751" y="20172"/>
                  </a:lnTo>
                  <a:lnTo>
                    <a:pt x="322601" y="43601"/>
                  </a:lnTo>
                  <a:lnTo>
                    <a:pt x="353337" y="74336"/>
                  </a:lnTo>
                  <a:lnTo>
                    <a:pt x="376765" y="111187"/>
                  </a:lnTo>
                  <a:lnTo>
                    <a:pt x="391696" y="152961"/>
                  </a:lnTo>
                  <a:lnTo>
                    <a:pt x="396938" y="198468"/>
                  </a:lnTo>
                  <a:close/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19344" y="969263"/>
              <a:ext cx="713231" cy="11582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37960" y="994643"/>
              <a:ext cx="554355" cy="1000125"/>
            </a:xfrm>
            <a:custGeom>
              <a:avLst/>
              <a:gdLst/>
              <a:ahLst/>
              <a:cxnLst/>
              <a:rect l="l" t="t" r="r" b="b"/>
              <a:pathLst>
                <a:path w="554354" h="1000125">
                  <a:moveTo>
                    <a:pt x="247434" y="771258"/>
                  </a:moveTo>
                  <a:lnTo>
                    <a:pt x="203603" y="779564"/>
                  </a:lnTo>
                  <a:lnTo>
                    <a:pt x="166839" y="804481"/>
                  </a:lnTo>
                  <a:lnTo>
                    <a:pt x="141922" y="841244"/>
                  </a:lnTo>
                  <a:lnTo>
                    <a:pt x="133616" y="885075"/>
                  </a:lnTo>
                  <a:lnTo>
                    <a:pt x="135693" y="907895"/>
                  </a:lnTo>
                  <a:lnTo>
                    <a:pt x="152304" y="948371"/>
                  </a:lnTo>
                  <a:lnTo>
                    <a:pt x="184336" y="980710"/>
                  </a:lnTo>
                  <a:lnTo>
                    <a:pt x="224636" y="997493"/>
                  </a:lnTo>
                  <a:lnTo>
                    <a:pt x="247434" y="999591"/>
                  </a:lnTo>
                  <a:lnTo>
                    <a:pt x="270231" y="997493"/>
                  </a:lnTo>
                  <a:lnTo>
                    <a:pt x="310531" y="980710"/>
                  </a:lnTo>
                  <a:lnTo>
                    <a:pt x="342563" y="948371"/>
                  </a:lnTo>
                  <a:lnTo>
                    <a:pt x="359175" y="907895"/>
                  </a:lnTo>
                  <a:lnTo>
                    <a:pt x="361251" y="885075"/>
                  </a:lnTo>
                  <a:lnTo>
                    <a:pt x="359175" y="862278"/>
                  </a:lnTo>
                  <a:lnTo>
                    <a:pt x="342563" y="821978"/>
                  </a:lnTo>
                  <a:lnTo>
                    <a:pt x="310531" y="789946"/>
                  </a:lnTo>
                  <a:lnTo>
                    <a:pt x="270231" y="773334"/>
                  </a:lnTo>
                  <a:lnTo>
                    <a:pt x="247434" y="771258"/>
                  </a:lnTo>
                  <a:close/>
                </a:path>
                <a:path w="554354" h="1000125">
                  <a:moveTo>
                    <a:pt x="460385" y="48767"/>
                  </a:moveTo>
                  <a:lnTo>
                    <a:pt x="216331" y="48767"/>
                  </a:lnTo>
                  <a:lnTo>
                    <a:pt x="240584" y="51551"/>
                  </a:lnTo>
                  <a:lnTo>
                    <a:pt x="263161" y="59902"/>
                  </a:lnTo>
                  <a:lnTo>
                    <a:pt x="303334" y="93399"/>
                  </a:lnTo>
                  <a:lnTo>
                    <a:pt x="330850" y="150217"/>
                  </a:lnTo>
                  <a:lnTo>
                    <a:pt x="337744" y="187949"/>
                  </a:lnTo>
                  <a:lnTo>
                    <a:pt x="339931" y="229742"/>
                  </a:lnTo>
                  <a:lnTo>
                    <a:pt x="340042" y="231863"/>
                  </a:lnTo>
                  <a:lnTo>
                    <a:pt x="339431" y="256322"/>
                  </a:lnTo>
                  <a:lnTo>
                    <a:pt x="339313" y="261051"/>
                  </a:lnTo>
                  <a:lnTo>
                    <a:pt x="337127" y="287805"/>
                  </a:lnTo>
                  <a:lnTo>
                    <a:pt x="328383" y="334022"/>
                  </a:lnTo>
                  <a:lnTo>
                    <a:pt x="310351" y="382095"/>
                  </a:lnTo>
                  <a:lnTo>
                    <a:pt x="279603" y="443598"/>
                  </a:lnTo>
                  <a:lnTo>
                    <a:pt x="262808" y="475873"/>
                  </a:lnTo>
                  <a:lnTo>
                    <a:pt x="239828" y="529423"/>
                  </a:lnTo>
                  <a:lnTo>
                    <a:pt x="229870" y="572612"/>
                  </a:lnTo>
                  <a:lnTo>
                    <a:pt x="226160" y="631286"/>
                  </a:lnTo>
                  <a:lnTo>
                    <a:pt x="226225" y="668045"/>
                  </a:lnTo>
                  <a:lnTo>
                    <a:pt x="255206" y="668045"/>
                  </a:lnTo>
                  <a:lnTo>
                    <a:pt x="258764" y="632989"/>
                  </a:lnTo>
                  <a:lnTo>
                    <a:pt x="264485" y="602745"/>
                  </a:lnTo>
                  <a:lnTo>
                    <a:pt x="282422" y="556704"/>
                  </a:lnTo>
                  <a:lnTo>
                    <a:pt x="316798" y="517737"/>
                  </a:lnTo>
                  <a:lnTo>
                    <a:pt x="423766" y="439777"/>
                  </a:lnTo>
                  <a:lnTo>
                    <a:pt x="463576" y="407455"/>
                  </a:lnTo>
                  <a:lnTo>
                    <a:pt x="494817" y="376679"/>
                  </a:lnTo>
                  <a:lnTo>
                    <a:pt x="533564" y="318354"/>
                  </a:lnTo>
                  <a:lnTo>
                    <a:pt x="551942" y="256322"/>
                  </a:lnTo>
                  <a:lnTo>
                    <a:pt x="554240" y="223380"/>
                  </a:lnTo>
                  <a:lnTo>
                    <a:pt x="549756" y="178779"/>
                  </a:lnTo>
                  <a:lnTo>
                    <a:pt x="536303" y="137579"/>
                  </a:lnTo>
                  <a:lnTo>
                    <a:pt x="513880" y="99779"/>
                  </a:lnTo>
                  <a:lnTo>
                    <a:pt x="482485" y="65379"/>
                  </a:lnTo>
                  <a:lnTo>
                    <a:pt x="460385" y="48767"/>
                  </a:lnTo>
                  <a:close/>
                </a:path>
                <a:path w="554354" h="1000125">
                  <a:moveTo>
                    <a:pt x="273583" y="0"/>
                  </a:moveTo>
                  <a:lnTo>
                    <a:pt x="212478" y="3931"/>
                  </a:lnTo>
                  <a:lnTo>
                    <a:pt x="158530" y="15727"/>
                  </a:lnTo>
                  <a:lnTo>
                    <a:pt x="111741" y="35388"/>
                  </a:lnTo>
                  <a:lnTo>
                    <a:pt x="72110" y="62915"/>
                  </a:lnTo>
                  <a:lnTo>
                    <a:pt x="40563" y="95650"/>
                  </a:lnTo>
                  <a:lnTo>
                    <a:pt x="18029" y="130951"/>
                  </a:lnTo>
                  <a:lnTo>
                    <a:pt x="4507" y="168816"/>
                  </a:lnTo>
                  <a:lnTo>
                    <a:pt x="0" y="209245"/>
                  </a:lnTo>
                  <a:lnTo>
                    <a:pt x="1576" y="229742"/>
                  </a:lnTo>
                  <a:lnTo>
                    <a:pt x="15119" y="268031"/>
                  </a:lnTo>
                  <a:lnTo>
                    <a:pt x="56915" y="304066"/>
                  </a:lnTo>
                  <a:lnTo>
                    <a:pt x="93319" y="311048"/>
                  </a:lnTo>
                  <a:lnTo>
                    <a:pt x="110267" y="309589"/>
                  </a:lnTo>
                  <a:lnTo>
                    <a:pt x="152241" y="287805"/>
                  </a:lnTo>
                  <a:lnTo>
                    <a:pt x="174553" y="246359"/>
                  </a:lnTo>
                  <a:lnTo>
                    <a:pt x="175845" y="231863"/>
                  </a:lnTo>
                  <a:lnTo>
                    <a:pt x="175914" y="231093"/>
                  </a:lnTo>
                  <a:lnTo>
                    <a:pt x="168546" y="187949"/>
                  </a:lnTo>
                  <a:lnTo>
                    <a:pt x="145630" y="137134"/>
                  </a:lnTo>
                  <a:lnTo>
                    <a:pt x="139756" y="125916"/>
                  </a:lnTo>
                  <a:lnTo>
                    <a:pt x="135561" y="116285"/>
                  </a:lnTo>
                  <a:lnTo>
                    <a:pt x="133045" y="108243"/>
                  </a:lnTo>
                  <a:lnTo>
                    <a:pt x="132207" y="101790"/>
                  </a:lnTo>
                  <a:lnTo>
                    <a:pt x="133443" y="93399"/>
                  </a:lnTo>
                  <a:lnTo>
                    <a:pt x="165823" y="60308"/>
                  </a:lnTo>
                  <a:lnTo>
                    <a:pt x="216331" y="48767"/>
                  </a:lnTo>
                  <a:lnTo>
                    <a:pt x="460385" y="48767"/>
                  </a:lnTo>
                  <a:lnTo>
                    <a:pt x="451172" y="41842"/>
                  </a:lnTo>
                  <a:lnTo>
                    <a:pt x="414625" y="23536"/>
                  </a:lnTo>
                  <a:lnTo>
                    <a:pt x="372844" y="10460"/>
                  </a:lnTo>
                  <a:lnTo>
                    <a:pt x="325830" y="2615"/>
                  </a:lnTo>
                  <a:lnTo>
                    <a:pt x="273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8876" y="1753201"/>
              <a:ext cx="253034" cy="25373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37972" y="994643"/>
              <a:ext cx="554355" cy="668655"/>
            </a:xfrm>
            <a:custGeom>
              <a:avLst/>
              <a:gdLst/>
              <a:ahLst/>
              <a:cxnLst/>
              <a:rect l="l" t="t" r="r" b="b"/>
              <a:pathLst>
                <a:path w="554354" h="668655">
                  <a:moveTo>
                    <a:pt x="273583" y="0"/>
                  </a:moveTo>
                  <a:lnTo>
                    <a:pt x="325824" y="2615"/>
                  </a:lnTo>
                  <a:lnTo>
                    <a:pt x="372834" y="10460"/>
                  </a:lnTo>
                  <a:lnTo>
                    <a:pt x="414613" y="23536"/>
                  </a:lnTo>
                  <a:lnTo>
                    <a:pt x="451159" y="41842"/>
                  </a:lnTo>
                  <a:lnTo>
                    <a:pt x="482473" y="65379"/>
                  </a:lnTo>
                  <a:lnTo>
                    <a:pt x="513867" y="99779"/>
                  </a:lnTo>
                  <a:lnTo>
                    <a:pt x="536290" y="137579"/>
                  </a:lnTo>
                  <a:lnTo>
                    <a:pt x="549743" y="178779"/>
                  </a:lnTo>
                  <a:lnTo>
                    <a:pt x="554228" y="223380"/>
                  </a:lnTo>
                  <a:lnTo>
                    <a:pt x="551930" y="256322"/>
                  </a:lnTo>
                  <a:lnTo>
                    <a:pt x="533552" y="318354"/>
                  </a:lnTo>
                  <a:lnTo>
                    <a:pt x="494804" y="376678"/>
                  </a:lnTo>
                  <a:lnTo>
                    <a:pt x="463564" y="407454"/>
                  </a:lnTo>
                  <a:lnTo>
                    <a:pt x="423753" y="439772"/>
                  </a:lnTo>
                  <a:lnTo>
                    <a:pt x="375373" y="473633"/>
                  </a:lnTo>
                  <a:lnTo>
                    <a:pt x="343053" y="496327"/>
                  </a:lnTo>
                  <a:lnTo>
                    <a:pt x="296571" y="537861"/>
                  </a:lnTo>
                  <a:lnTo>
                    <a:pt x="272358" y="577314"/>
                  </a:lnTo>
                  <a:lnTo>
                    <a:pt x="258751" y="632983"/>
                  </a:lnTo>
                  <a:lnTo>
                    <a:pt x="255193" y="668045"/>
                  </a:lnTo>
                  <a:lnTo>
                    <a:pt x="226212" y="668045"/>
                  </a:lnTo>
                  <a:lnTo>
                    <a:pt x="227364" y="599474"/>
                  </a:lnTo>
                  <a:lnTo>
                    <a:pt x="233641" y="550697"/>
                  </a:lnTo>
                  <a:lnTo>
                    <a:pt x="249539" y="504482"/>
                  </a:lnTo>
                  <a:lnTo>
                    <a:pt x="279590" y="443598"/>
                  </a:lnTo>
                  <a:lnTo>
                    <a:pt x="296554" y="411168"/>
                  </a:lnTo>
                  <a:lnTo>
                    <a:pt x="310338" y="382095"/>
                  </a:lnTo>
                  <a:lnTo>
                    <a:pt x="328371" y="334022"/>
                  </a:lnTo>
                  <a:lnTo>
                    <a:pt x="337115" y="287805"/>
                  </a:lnTo>
                  <a:lnTo>
                    <a:pt x="340029" y="231863"/>
                  </a:lnTo>
                  <a:lnTo>
                    <a:pt x="337731" y="187949"/>
                  </a:lnTo>
                  <a:lnTo>
                    <a:pt x="330838" y="150217"/>
                  </a:lnTo>
                  <a:lnTo>
                    <a:pt x="303263" y="93306"/>
                  </a:lnTo>
                  <a:lnTo>
                    <a:pt x="263153" y="59902"/>
                  </a:lnTo>
                  <a:lnTo>
                    <a:pt x="216319" y="48767"/>
                  </a:lnTo>
                  <a:lnTo>
                    <a:pt x="197981" y="50049"/>
                  </a:lnTo>
                  <a:lnTo>
                    <a:pt x="151980" y="69278"/>
                  </a:lnTo>
                  <a:lnTo>
                    <a:pt x="132194" y="101790"/>
                  </a:lnTo>
                  <a:lnTo>
                    <a:pt x="133032" y="108243"/>
                  </a:lnTo>
                  <a:lnTo>
                    <a:pt x="135548" y="116285"/>
                  </a:lnTo>
                  <a:lnTo>
                    <a:pt x="139743" y="125916"/>
                  </a:lnTo>
                  <a:lnTo>
                    <a:pt x="145618" y="137134"/>
                  </a:lnTo>
                  <a:lnTo>
                    <a:pt x="158919" y="163338"/>
                  </a:lnTo>
                  <a:lnTo>
                    <a:pt x="174121" y="209640"/>
                  </a:lnTo>
                  <a:lnTo>
                    <a:pt x="170099" y="261559"/>
                  </a:lnTo>
                  <a:lnTo>
                    <a:pt x="139768" y="297921"/>
                  </a:lnTo>
                  <a:lnTo>
                    <a:pt x="93306" y="311048"/>
                  </a:lnTo>
                  <a:lnTo>
                    <a:pt x="74309" y="309302"/>
                  </a:lnTo>
                  <a:lnTo>
                    <a:pt x="26860" y="283121"/>
                  </a:lnTo>
                  <a:lnTo>
                    <a:pt x="6715" y="250688"/>
                  </a:lnTo>
                  <a:lnTo>
                    <a:pt x="0" y="209245"/>
                  </a:lnTo>
                  <a:lnTo>
                    <a:pt x="4505" y="168816"/>
                  </a:lnTo>
                  <a:lnTo>
                    <a:pt x="18022" y="130951"/>
                  </a:lnTo>
                  <a:lnTo>
                    <a:pt x="40553" y="95650"/>
                  </a:lnTo>
                  <a:lnTo>
                    <a:pt x="72097" y="62915"/>
                  </a:lnTo>
                  <a:lnTo>
                    <a:pt x="111731" y="35388"/>
                  </a:lnTo>
                  <a:lnTo>
                    <a:pt x="158524" y="15727"/>
                  </a:lnTo>
                  <a:lnTo>
                    <a:pt x="212476" y="3931"/>
                  </a:lnTo>
                  <a:lnTo>
                    <a:pt x="273583" y="0"/>
                  </a:lnTo>
                  <a:close/>
                </a:path>
              </a:pathLst>
            </a:custGeom>
            <a:ln w="25400">
              <a:solidFill>
                <a:srgbClr val="FFFF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0" y="6269507"/>
              <a:ext cx="12192000" cy="588645"/>
            </a:xfrm>
            <a:custGeom>
              <a:avLst/>
              <a:gdLst/>
              <a:ahLst/>
              <a:cxnLst/>
              <a:rect l="l" t="t" r="r" b="b"/>
              <a:pathLst>
                <a:path w="12192000" h="588645">
                  <a:moveTo>
                    <a:pt x="12192000" y="0"/>
                  </a:moveTo>
                  <a:lnTo>
                    <a:pt x="0" y="0"/>
                  </a:lnTo>
                  <a:lnTo>
                    <a:pt x="0" y="588492"/>
                  </a:lnTo>
                  <a:lnTo>
                    <a:pt x="12192000" y="5884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219200" y="6290564"/>
            <a:ext cx="97529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2F5597"/>
                </a:solidFill>
                <a:latin typeface="Arial"/>
                <a:cs typeface="Arial"/>
              </a:rPr>
              <a:t>Understanding</a:t>
            </a:r>
            <a:r>
              <a:rPr dirty="0" sz="3600" spc="-45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F5597"/>
                </a:solidFill>
                <a:latin typeface="Arial"/>
                <a:cs typeface="Arial"/>
              </a:rPr>
              <a:t>patient’s</a:t>
            </a:r>
            <a:r>
              <a:rPr dirty="0" sz="3600" spc="-50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F5597"/>
                </a:solidFill>
                <a:latin typeface="Arial"/>
                <a:cs typeface="Arial"/>
              </a:rPr>
              <a:t>health</a:t>
            </a:r>
            <a:r>
              <a:rPr dirty="0" sz="3600" spc="-45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F5597"/>
                </a:solidFill>
                <a:latin typeface="Arial"/>
                <a:cs typeface="Arial"/>
              </a:rPr>
              <a:t>from</a:t>
            </a:r>
            <a:r>
              <a:rPr dirty="0" sz="3600" spc="-45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2F5597"/>
                </a:solidFill>
                <a:latin typeface="Arial"/>
                <a:cs typeface="Arial"/>
              </a:rPr>
              <a:t>patients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433631"/>
            <a:ext cx="12186285" cy="5852795"/>
            <a:chOff x="0" y="433631"/>
            <a:chExt cx="12186285" cy="585279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3766" y="433631"/>
              <a:ext cx="1898633" cy="13586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14359" y="896111"/>
              <a:ext cx="1365503" cy="5212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15994" y="898565"/>
              <a:ext cx="1361440" cy="516890"/>
            </a:xfrm>
            <a:custGeom>
              <a:avLst/>
              <a:gdLst/>
              <a:ahLst/>
              <a:cxnLst/>
              <a:rect l="l" t="t" r="r" b="b"/>
              <a:pathLst>
                <a:path w="1361440" h="516890">
                  <a:moveTo>
                    <a:pt x="0" y="129172"/>
                  </a:moveTo>
                  <a:lnTo>
                    <a:pt x="1102899" y="129172"/>
                  </a:lnTo>
                  <a:lnTo>
                    <a:pt x="1102899" y="0"/>
                  </a:lnTo>
                  <a:lnTo>
                    <a:pt x="1361243" y="258345"/>
                  </a:lnTo>
                  <a:lnTo>
                    <a:pt x="1102899" y="516690"/>
                  </a:lnTo>
                  <a:lnTo>
                    <a:pt x="1102899" y="387517"/>
                  </a:lnTo>
                  <a:lnTo>
                    <a:pt x="0" y="387517"/>
                  </a:lnTo>
                  <a:lnTo>
                    <a:pt x="0" y="129172"/>
                  </a:lnTo>
                  <a:close/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1424" y="787161"/>
              <a:ext cx="1184437" cy="131310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65431" y="898566"/>
              <a:ext cx="1095804" cy="7896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9079" y="701039"/>
              <a:ext cx="1252727" cy="13045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269508"/>
              <a:ext cx="12186285" cy="0"/>
            </a:xfrm>
            <a:custGeom>
              <a:avLst/>
              <a:gdLst/>
              <a:ahLst/>
              <a:cxnLst/>
              <a:rect l="l" t="t" r="r" b="b"/>
              <a:pathLst>
                <a:path w="12186285" h="0">
                  <a:moveTo>
                    <a:pt x="0" y="0"/>
                  </a:moveTo>
                  <a:lnTo>
                    <a:pt x="12185782" y="0"/>
                  </a:lnTo>
                </a:path>
              </a:pathLst>
            </a:custGeom>
            <a:ln w="32751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2508" y="6413500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 b="1">
                <a:solidFill>
                  <a:srgbClr val="A0A0A0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784996"/>
            <a:ext cx="12192000" cy="73025"/>
            <a:chOff x="0" y="6784996"/>
            <a:chExt cx="12192000" cy="73025"/>
          </a:xfrm>
        </p:grpSpPr>
        <p:sp>
          <p:nvSpPr>
            <p:cNvPr id="4" name="object 4"/>
            <p:cNvSpPr/>
            <p:nvPr/>
          </p:nvSpPr>
          <p:spPr>
            <a:xfrm>
              <a:off x="3048000" y="6831038"/>
              <a:ext cx="9144000" cy="27305"/>
            </a:xfrm>
            <a:custGeom>
              <a:avLst/>
              <a:gdLst/>
              <a:ahLst/>
              <a:cxnLst/>
              <a:rect l="l" t="t" r="r" b="b"/>
              <a:pathLst>
                <a:path w="9144000" h="27304">
                  <a:moveTo>
                    <a:pt x="9144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9144000" y="269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B0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831038"/>
              <a:ext cx="3048000" cy="27305"/>
            </a:xfrm>
            <a:custGeom>
              <a:avLst/>
              <a:gdLst/>
              <a:ahLst/>
              <a:cxnLst/>
              <a:rect l="l" t="t" r="r" b="b"/>
              <a:pathLst>
                <a:path w="3048000" h="27304">
                  <a:moveTo>
                    <a:pt x="3048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3048000" y="2696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39652" y="6784996"/>
              <a:ext cx="224790" cy="73025"/>
            </a:xfrm>
            <a:custGeom>
              <a:avLst/>
              <a:gdLst/>
              <a:ahLst/>
              <a:cxnLst/>
              <a:rect l="l" t="t" r="r" b="b"/>
              <a:pathLst>
                <a:path w="224789" h="73025">
                  <a:moveTo>
                    <a:pt x="224761" y="0"/>
                  </a:moveTo>
                  <a:lnTo>
                    <a:pt x="30882" y="0"/>
                  </a:lnTo>
                  <a:lnTo>
                    <a:pt x="0" y="73003"/>
                  </a:lnTo>
                  <a:lnTo>
                    <a:pt x="193888" y="73003"/>
                  </a:lnTo>
                  <a:lnTo>
                    <a:pt x="224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6342888"/>
            <a:ext cx="3197352" cy="23164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2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"/>
                <a:cs typeface="Arial"/>
              </a:rPr>
              <a:t>Patient</a:t>
            </a:r>
            <a:r>
              <a:rPr dirty="0" sz="3200" spc="-5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Reported</a:t>
            </a:r>
            <a:r>
              <a:rPr dirty="0" sz="3200" spc="-5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Outcomes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(PROs)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700" y="2108708"/>
            <a:ext cx="10963910" cy="28295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38125" marR="511809" indent="-226060">
              <a:lnSpc>
                <a:spcPct val="100800"/>
              </a:lnSpc>
              <a:spcBef>
                <a:spcPts val="75"/>
              </a:spcBef>
              <a:buClr>
                <a:srgbClr val="BB0E3D"/>
              </a:buClr>
              <a:buChar char="■"/>
              <a:tabLst>
                <a:tab pos="239395" algn="l"/>
              </a:tabLst>
            </a:pP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PROs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typically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fall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into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three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categories: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physical,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mental,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social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health,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based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WHO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identified</a:t>
            </a:r>
            <a:r>
              <a:rPr dirty="0" sz="2400" spc="-5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domains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quality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03030"/>
                </a:solidFill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  <a:p>
            <a:pPr marL="238125" marR="596265" indent="-226060">
              <a:lnSpc>
                <a:spcPct val="100800"/>
              </a:lnSpc>
              <a:spcBef>
                <a:spcPts val="2375"/>
              </a:spcBef>
              <a:buClr>
                <a:srgbClr val="BB0E3D"/>
              </a:buClr>
              <a:buChar char="■"/>
              <a:tabLst>
                <a:tab pos="239395" algn="l"/>
              </a:tabLst>
            </a:pP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PRO</a:t>
            </a:r>
            <a:r>
              <a:rPr dirty="0" sz="2400" spc="-8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measures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critically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inform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clinical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research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clinical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care;</a:t>
            </a:r>
            <a:r>
              <a:rPr dirty="0" sz="2400" spc="-8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may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03030"/>
                </a:solidFill>
                <a:latin typeface="Arial"/>
                <a:cs typeface="Arial"/>
              </a:rPr>
              <a:t>also </a:t>
            </a:r>
            <a:r>
              <a:rPr dirty="0" sz="2400" spc="-20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inform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care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quality</a:t>
            </a:r>
            <a:endParaRPr sz="2400">
              <a:latin typeface="Arial"/>
              <a:cs typeface="Arial"/>
            </a:endParaRPr>
          </a:p>
          <a:p>
            <a:pPr marL="238125" marR="5080" indent="-226060">
              <a:lnSpc>
                <a:spcPts val="2810"/>
              </a:lnSpc>
              <a:spcBef>
                <a:spcPts val="2580"/>
              </a:spcBef>
              <a:buClr>
                <a:srgbClr val="BB0E3D"/>
              </a:buClr>
              <a:buChar char="■"/>
              <a:tabLst>
                <a:tab pos="239395" algn="l"/>
              </a:tabLst>
            </a:pP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PROs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bring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direct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experience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patients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into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clinic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better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understand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dirty="0" sz="2400" spc="-25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effect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health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conditions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treatments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daily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03030"/>
                </a:solidFill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7167" y="237743"/>
              <a:ext cx="7254240" cy="100888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2420" rIns="0" bIns="0" rtlCol="0" vert="horz">
            <a:spAutoFit/>
          </a:bodyPr>
          <a:lstStyle/>
          <a:p>
            <a:pPr marL="2375535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FFFF00"/>
                </a:solidFill>
                <a:latin typeface="Arial"/>
                <a:cs typeface="Arial"/>
              </a:rPr>
              <a:t>Challenges for PRO</a:t>
            </a:r>
            <a:r>
              <a:rPr dirty="0" spc="-200" b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FFFF00"/>
                </a:solidFill>
                <a:latin typeface="Arial"/>
                <a:cs typeface="Arial"/>
              </a:rPr>
              <a:t>Assessment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53759" y="1304205"/>
            <a:ext cx="5951855" cy="534416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2600" spc="-10">
                <a:solidFill>
                  <a:srgbClr val="FFFF66"/>
                </a:solidFill>
                <a:latin typeface="Arial"/>
                <a:cs typeface="Arial"/>
              </a:rPr>
              <a:t>Historically:</a:t>
            </a:r>
            <a:endParaRPr sz="2600">
              <a:latin typeface="Arial"/>
              <a:cs typeface="Arial"/>
            </a:endParaRPr>
          </a:p>
          <a:p>
            <a:pPr marL="290195" marR="296545" indent="-278130">
              <a:lnSpc>
                <a:spcPts val="2500"/>
              </a:lnSpc>
              <a:spcBef>
                <a:spcPts val="770"/>
              </a:spcBef>
              <a:buChar char="•"/>
              <a:tabLst>
                <a:tab pos="2901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suffered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comprehensive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 marL="290195" indent="-277495">
              <a:lnSpc>
                <a:spcPct val="100000"/>
              </a:lnSpc>
              <a:spcBef>
                <a:spcPts val="310"/>
              </a:spcBef>
              <a:buChar char="•"/>
              <a:tabLst>
                <a:tab pos="2901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burden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fixed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questionnaires</a:t>
            </a:r>
            <a:endParaRPr sz="2400">
              <a:latin typeface="Arial"/>
              <a:cs typeface="Arial"/>
            </a:endParaRPr>
          </a:p>
          <a:p>
            <a:pPr marL="290195" indent="-277495">
              <a:lnSpc>
                <a:spcPct val="100000"/>
              </a:lnSpc>
              <a:spcBef>
                <a:spcPts val="315"/>
              </a:spcBef>
              <a:buChar char="•"/>
              <a:tabLst>
                <a:tab pos="2901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Generic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disease-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dirty="0" sz="2600">
                <a:solidFill>
                  <a:srgbClr val="FFFF66"/>
                </a:solidFill>
                <a:latin typeface="Arial"/>
                <a:cs typeface="Arial"/>
              </a:rPr>
              <a:t>NIH</a:t>
            </a:r>
            <a:r>
              <a:rPr dirty="0" sz="2600" spc="-35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66"/>
                </a:solidFill>
                <a:latin typeface="Arial"/>
                <a:cs typeface="Arial"/>
              </a:rPr>
              <a:t>Vision</a:t>
            </a:r>
            <a:r>
              <a:rPr dirty="0" sz="2600" spc="-25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66"/>
                </a:solidFill>
                <a:latin typeface="Arial"/>
                <a:cs typeface="Arial"/>
              </a:rPr>
              <a:t>for</a:t>
            </a:r>
            <a:r>
              <a:rPr dirty="0" sz="2600" spc="-4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66"/>
                </a:solidFill>
                <a:latin typeface="Arial"/>
                <a:cs typeface="Arial"/>
              </a:rPr>
              <a:t>Measurement:</a:t>
            </a:r>
            <a:endParaRPr sz="2600">
              <a:latin typeface="Arial"/>
              <a:cs typeface="Arial"/>
            </a:endParaRPr>
          </a:p>
          <a:p>
            <a:pPr marL="290195" indent="-277495">
              <a:lnSpc>
                <a:spcPct val="100000"/>
              </a:lnSpc>
              <a:spcBef>
                <a:spcPts val="275"/>
              </a:spcBef>
              <a:buChar char="•"/>
              <a:tabLst>
                <a:tab pos="2901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Brief,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precise,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valid,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 marL="290195" indent="-277495">
              <a:lnSpc>
                <a:spcPct val="100000"/>
              </a:lnSpc>
              <a:spcBef>
                <a:spcPts val="310"/>
              </a:spcBef>
              <a:buChar char="•"/>
              <a:tabLst>
                <a:tab pos="2901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Comparisons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diseases</a:t>
            </a:r>
            <a:endParaRPr sz="2400">
              <a:latin typeface="Arial"/>
              <a:cs typeface="Arial"/>
            </a:endParaRPr>
          </a:p>
          <a:p>
            <a:pPr marL="290195" indent="-277495">
              <a:lnSpc>
                <a:spcPct val="100000"/>
              </a:lnSpc>
              <a:spcBef>
                <a:spcPts val="335"/>
              </a:spcBef>
              <a:buChar char="•"/>
              <a:tabLst>
                <a:tab pos="2901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electronic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platforms</a:t>
            </a:r>
            <a:endParaRPr sz="2400">
              <a:latin typeface="Arial"/>
              <a:cs typeface="Arial"/>
            </a:endParaRPr>
          </a:p>
          <a:p>
            <a:pPr marL="290195" indent="-277495">
              <a:lnSpc>
                <a:spcPct val="100000"/>
              </a:lnSpc>
              <a:spcBef>
                <a:spcPts val="315"/>
              </a:spcBef>
              <a:buChar char="•"/>
              <a:tabLst>
                <a:tab pos="2901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Pediatric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endParaRPr sz="2400">
              <a:latin typeface="Arial"/>
              <a:cs typeface="Arial"/>
            </a:endParaRPr>
          </a:p>
          <a:p>
            <a:pPr marL="290195" indent="-277495">
              <a:lnSpc>
                <a:spcPct val="100000"/>
              </a:lnSpc>
              <a:spcBef>
                <a:spcPts val="310"/>
              </a:spcBef>
              <a:buChar char="•"/>
              <a:tabLst>
                <a:tab pos="2901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patient-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burden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2400">
                <a:solidFill>
                  <a:srgbClr val="FFFF99"/>
                </a:solidFill>
                <a:latin typeface="Arial"/>
                <a:cs typeface="Arial"/>
              </a:rPr>
              <a:t>Three</a:t>
            </a:r>
            <a:r>
              <a:rPr dirty="0" sz="2400" spc="-55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99"/>
                </a:solidFill>
                <a:latin typeface="Arial"/>
                <a:cs typeface="Arial"/>
              </a:rPr>
              <a:t>waves</a:t>
            </a:r>
            <a:r>
              <a:rPr dirty="0" sz="2400" spc="-5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99"/>
                </a:solidFill>
                <a:latin typeface="Arial"/>
                <a:cs typeface="Arial"/>
              </a:rPr>
              <a:t>of</a:t>
            </a:r>
            <a:r>
              <a:rPr dirty="0" sz="2400" spc="-6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99"/>
                </a:solidFill>
                <a:latin typeface="Arial"/>
                <a:cs typeface="Arial"/>
              </a:rPr>
              <a:t>NIH</a:t>
            </a:r>
            <a:r>
              <a:rPr dirty="0" sz="2400" spc="-45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99"/>
                </a:solidFill>
                <a:latin typeface="Arial"/>
                <a:cs typeface="Arial"/>
              </a:rPr>
              <a:t>Funding</a:t>
            </a:r>
            <a:r>
              <a:rPr dirty="0" sz="2400" spc="-5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99"/>
                </a:solidFill>
                <a:latin typeface="Arial"/>
                <a:cs typeface="Arial"/>
              </a:rPr>
              <a:t>over</a:t>
            </a:r>
            <a:r>
              <a:rPr dirty="0" sz="2400" spc="-55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99"/>
                </a:solidFill>
                <a:latin typeface="Arial"/>
                <a:cs typeface="Arial"/>
              </a:rPr>
              <a:t>15</a:t>
            </a:r>
            <a:r>
              <a:rPr dirty="0" sz="2400" spc="-5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99"/>
                </a:solidFill>
                <a:latin typeface="Arial"/>
                <a:cs typeface="Arial"/>
              </a:rPr>
              <a:t>years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1600200"/>
            <a:ext cx="53086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84996"/>
            <a:ext cx="12192000" cy="73025"/>
            <a:chOff x="0" y="6784996"/>
            <a:chExt cx="12192000" cy="73025"/>
          </a:xfrm>
        </p:grpSpPr>
        <p:sp>
          <p:nvSpPr>
            <p:cNvPr id="3" name="object 3"/>
            <p:cNvSpPr/>
            <p:nvPr/>
          </p:nvSpPr>
          <p:spPr>
            <a:xfrm>
              <a:off x="3048000" y="6831038"/>
              <a:ext cx="9144000" cy="27305"/>
            </a:xfrm>
            <a:custGeom>
              <a:avLst/>
              <a:gdLst/>
              <a:ahLst/>
              <a:cxnLst/>
              <a:rect l="l" t="t" r="r" b="b"/>
              <a:pathLst>
                <a:path w="9144000" h="27304">
                  <a:moveTo>
                    <a:pt x="9144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9144000" y="269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B0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831038"/>
              <a:ext cx="3048000" cy="27305"/>
            </a:xfrm>
            <a:custGeom>
              <a:avLst/>
              <a:gdLst/>
              <a:ahLst/>
              <a:cxnLst/>
              <a:rect l="l" t="t" r="r" b="b"/>
              <a:pathLst>
                <a:path w="3048000" h="27304">
                  <a:moveTo>
                    <a:pt x="3048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3048000" y="2696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39652" y="6784996"/>
              <a:ext cx="224790" cy="73025"/>
            </a:xfrm>
            <a:custGeom>
              <a:avLst/>
              <a:gdLst/>
              <a:ahLst/>
              <a:cxnLst/>
              <a:rect l="l" t="t" r="r" b="b"/>
              <a:pathLst>
                <a:path w="224789" h="73025">
                  <a:moveTo>
                    <a:pt x="224761" y="0"/>
                  </a:moveTo>
                  <a:lnTo>
                    <a:pt x="30882" y="0"/>
                  </a:lnTo>
                  <a:lnTo>
                    <a:pt x="0" y="73003"/>
                  </a:lnTo>
                  <a:lnTo>
                    <a:pt x="193888" y="73003"/>
                  </a:lnTo>
                  <a:lnTo>
                    <a:pt x="224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6342888"/>
            <a:ext cx="3197352" cy="23164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840864" marR="30480">
              <a:lnSpc>
                <a:spcPts val="3500"/>
              </a:lnSpc>
              <a:spcBef>
                <a:spcPts val="500"/>
              </a:spcBef>
            </a:pPr>
            <a:r>
              <a:rPr dirty="0" sz="3200" b="0">
                <a:latin typeface="Arial"/>
                <a:cs typeface="Arial"/>
              </a:rPr>
              <a:t>Patient</a:t>
            </a:r>
            <a:r>
              <a:rPr dirty="0" sz="3200" spc="-5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Reported</a:t>
            </a:r>
            <a:r>
              <a:rPr dirty="0" sz="3200" spc="-5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Outcomes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Measurement </a:t>
            </a:r>
            <a:r>
              <a:rPr dirty="0" sz="3200" b="0">
                <a:latin typeface="Arial"/>
                <a:cs typeface="Arial"/>
              </a:rPr>
              <a:t>Information</a:t>
            </a:r>
            <a:r>
              <a:rPr dirty="0" sz="3200" spc="-65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System</a:t>
            </a:r>
            <a:r>
              <a:rPr dirty="0" baseline="26455" sz="3150" spc="-15" b="0">
                <a:latin typeface="Arial"/>
                <a:cs typeface="Arial"/>
              </a:rPr>
              <a:t>®</a:t>
            </a:r>
            <a:endParaRPr baseline="26455" sz="3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395" y="1499108"/>
            <a:ext cx="10996930" cy="4493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>
                <a:solidFill>
                  <a:srgbClr val="1F497D"/>
                </a:solidFill>
                <a:latin typeface="Arial"/>
                <a:cs typeface="Arial"/>
              </a:rPr>
              <a:t>Components:</a:t>
            </a:r>
            <a:r>
              <a:rPr dirty="0" sz="2400" spc="-75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brief,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precise,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valid,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reliable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fixed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tailored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tools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patient-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reported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health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status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physical,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mental,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social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well-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being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domains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adult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pediatric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populations</a:t>
            </a:r>
            <a:endParaRPr sz="2400">
              <a:latin typeface="Arial"/>
              <a:cs typeface="Arial"/>
            </a:endParaRPr>
          </a:p>
          <a:p>
            <a:pPr marL="12700" marR="104775" indent="-635">
              <a:lnSpc>
                <a:spcPct val="100800"/>
              </a:lnSpc>
              <a:spcBef>
                <a:spcPts val="2375"/>
              </a:spcBef>
            </a:pPr>
            <a:r>
              <a:rPr dirty="0" sz="2400">
                <a:solidFill>
                  <a:srgbClr val="1F497D"/>
                </a:solidFill>
                <a:latin typeface="Arial"/>
                <a:cs typeface="Arial"/>
              </a:rPr>
              <a:t>Advantages:</a:t>
            </a:r>
            <a:r>
              <a:rPr dirty="0" sz="2400" spc="-95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03030"/>
                </a:solidFill>
                <a:latin typeface="Arial"/>
                <a:cs typeface="Arial"/>
              </a:rPr>
              <a:t>Disease-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agnostic,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303030"/>
                </a:solidFill>
                <a:latin typeface="Arial"/>
                <a:cs typeface="Arial"/>
              </a:rPr>
              <a:t>Domain-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based,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Flexible,</a:t>
            </a:r>
            <a:r>
              <a:rPr dirty="0" sz="2400" spc="-1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Adaptable,</a:t>
            </a:r>
            <a:r>
              <a:rPr dirty="0" sz="2400" spc="-6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Low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burden, </a:t>
            </a:r>
            <a:r>
              <a:rPr dirty="0" sz="2400" spc="-20">
                <a:solidFill>
                  <a:srgbClr val="303030"/>
                </a:solidFill>
                <a:latin typeface="Arial"/>
                <a:cs typeface="Arial"/>
              </a:rPr>
              <a:t>Comparable,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Accessible</a:t>
            </a:r>
            <a:endParaRPr sz="2400">
              <a:latin typeface="Arial"/>
              <a:cs typeface="Arial"/>
            </a:endParaRPr>
          </a:p>
          <a:p>
            <a:pPr marL="525145" indent="-226060">
              <a:lnSpc>
                <a:spcPct val="100000"/>
              </a:lnSpc>
              <a:spcBef>
                <a:spcPts val="530"/>
              </a:spcBef>
              <a:buClr>
                <a:srgbClr val="BB0E3D"/>
              </a:buClr>
              <a:buChar char="■"/>
              <a:tabLst>
                <a:tab pos="525145" algn="l"/>
              </a:tabLst>
            </a:pPr>
            <a:r>
              <a:rPr dirty="0" sz="2400">
                <a:latin typeface="Arial"/>
                <a:cs typeface="Arial"/>
              </a:rPr>
              <a:t>Short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Forms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(“Ready</a:t>
            </a:r>
            <a:r>
              <a:rPr dirty="0" sz="2400" spc="-65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made”</a:t>
            </a:r>
            <a:r>
              <a:rPr dirty="0" sz="2400" spc="-65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or</a:t>
            </a:r>
            <a:r>
              <a:rPr dirty="0" sz="2400" spc="-65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“Make</a:t>
            </a:r>
            <a:r>
              <a:rPr dirty="0" sz="2400" spc="-65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your</a:t>
            </a:r>
            <a:r>
              <a:rPr dirty="0" sz="2400" spc="-65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1F557C"/>
                </a:solidFill>
                <a:latin typeface="Arial"/>
                <a:cs typeface="Arial"/>
              </a:rPr>
              <a:t>own”)</a:t>
            </a:r>
            <a:endParaRPr sz="2400">
              <a:latin typeface="Arial"/>
              <a:cs typeface="Arial"/>
            </a:endParaRPr>
          </a:p>
          <a:p>
            <a:pPr marL="524510" marR="609600" indent="-226060">
              <a:lnSpc>
                <a:spcPct val="100800"/>
              </a:lnSpc>
              <a:spcBef>
                <a:spcPts val="890"/>
              </a:spcBef>
              <a:buClr>
                <a:srgbClr val="BB0E3D"/>
              </a:buClr>
              <a:buChar char="■"/>
              <a:tabLst>
                <a:tab pos="525780" algn="l"/>
              </a:tabLst>
            </a:pPr>
            <a:r>
              <a:rPr dirty="0" sz="2400">
                <a:latin typeface="Arial"/>
                <a:cs typeface="Arial"/>
              </a:rPr>
              <a:t>Individually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tailored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electronic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questionnaires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via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computer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adaptive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tests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(Next</a:t>
            </a:r>
            <a:r>
              <a:rPr dirty="0" sz="2400" spc="-70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item</a:t>
            </a:r>
            <a:r>
              <a:rPr dirty="0" sz="2400" spc="-60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depends</a:t>
            </a:r>
            <a:r>
              <a:rPr dirty="0" sz="2400" spc="-60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on</a:t>
            </a:r>
            <a:r>
              <a:rPr dirty="0" sz="2400" spc="-65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F557C"/>
                </a:solidFill>
                <a:latin typeface="Arial"/>
                <a:cs typeface="Arial"/>
              </a:rPr>
              <a:t>previous</a:t>
            </a:r>
            <a:r>
              <a:rPr dirty="0" sz="2400" spc="-60">
                <a:solidFill>
                  <a:srgbClr val="1F557C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1F557C"/>
                </a:solidFill>
                <a:latin typeface="Arial"/>
                <a:cs typeface="Arial"/>
              </a:rPr>
              <a:t>answer)</a:t>
            </a:r>
            <a:endParaRPr sz="2400">
              <a:latin typeface="Arial"/>
              <a:cs typeface="Arial"/>
            </a:endParaRPr>
          </a:p>
          <a:p>
            <a:pPr marL="12700" marR="43180">
              <a:lnSpc>
                <a:spcPct val="100800"/>
              </a:lnSpc>
              <a:spcBef>
                <a:spcPts val="2400"/>
              </a:spcBef>
            </a:pPr>
            <a:r>
              <a:rPr dirty="0" sz="2400">
                <a:solidFill>
                  <a:srgbClr val="1F497D"/>
                </a:solidFill>
                <a:latin typeface="Arial"/>
                <a:cs typeface="Arial"/>
              </a:rPr>
              <a:t>Standardized:</a:t>
            </a:r>
            <a:r>
              <a:rPr dirty="0" sz="2400" spc="-75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Item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Response</a:t>
            </a:r>
            <a:r>
              <a:rPr dirty="0" sz="2400" spc="-11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Theory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(IRT)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construction;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One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metric</a:t>
            </a:r>
            <a:r>
              <a:rPr dirty="0" sz="2400" spc="-6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303030"/>
                </a:solidFill>
                <a:latin typeface="Arial"/>
                <a:cs typeface="Arial"/>
              </a:rPr>
              <a:t>(T-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score,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Mean=50,</a:t>
            </a:r>
            <a:r>
              <a:rPr dirty="0" sz="2400" spc="-75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SD=10;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03030"/>
                </a:solidFill>
                <a:latin typeface="Arial"/>
                <a:cs typeface="Arial"/>
              </a:rPr>
              <a:t>ref=US</a:t>
            </a:r>
            <a:r>
              <a:rPr dirty="0" sz="2400" spc="-7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03030"/>
                </a:solidFill>
                <a:latin typeface="Arial"/>
                <a:cs typeface="Arial"/>
              </a:rPr>
              <a:t>population)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82892"/>
            <a:ext cx="1546225" cy="9772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2508" y="6413500"/>
            <a:ext cx="96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 b="1">
                <a:solidFill>
                  <a:srgbClr val="A0A0A0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784996"/>
            <a:ext cx="12192000" cy="73025"/>
            <a:chOff x="0" y="6784996"/>
            <a:chExt cx="12192000" cy="73025"/>
          </a:xfrm>
        </p:grpSpPr>
        <p:sp>
          <p:nvSpPr>
            <p:cNvPr id="4" name="object 4"/>
            <p:cNvSpPr/>
            <p:nvPr/>
          </p:nvSpPr>
          <p:spPr>
            <a:xfrm>
              <a:off x="3048000" y="6831038"/>
              <a:ext cx="9144000" cy="27305"/>
            </a:xfrm>
            <a:custGeom>
              <a:avLst/>
              <a:gdLst/>
              <a:ahLst/>
              <a:cxnLst/>
              <a:rect l="l" t="t" r="r" b="b"/>
              <a:pathLst>
                <a:path w="9144000" h="27304">
                  <a:moveTo>
                    <a:pt x="9144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9144000" y="269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B0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831038"/>
              <a:ext cx="3048000" cy="27305"/>
            </a:xfrm>
            <a:custGeom>
              <a:avLst/>
              <a:gdLst/>
              <a:ahLst/>
              <a:cxnLst/>
              <a:rect l="l" t="t" r="r" b="b"/>
              <a:pathLst>
                <a:path w="3048000" h="27304">
                  <a:moveTo>
                    <a:pt x="3048000" y="0"/>
                  </a:moveTo>
                  <a:lnTo>
                    <a:pt x="0" y="0"/>
                  </a:lnTo>
                  <a:lnTo>
                    <a:pt x="0" y="26962"/>
                  </a:lnTo>
                  <a:lnTo>
                    <a:pt x="3048000" y="26962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39652" y="6784996"/>
              <a:ext cx="224790" cy="73025"/>
            </a:xfrm>
            <a:custGeom>
              <a:avLst/>
              <a:gdLst/>
              <a:ahLst/>
              <a:cxnLst/>
              <a:rect l="l" t="t" r="r" b="b"/>
              <a:pathLst>
                <a:path w="224789" h="73025">
                  <a:moveTo>
                    <a:pt x="224761" y="0"/>
                  </a:moveTo>
                  <a:lnTo>
                    <a:pt x="30882" y="0"/>
                  </a:lnTo>
                  <a:lnTo>
                    <a:pt x="0" y="73003"/>
                  </a:lnTo>
                  <a:lnTo>
                    <a:pt x="193888" y="73003"/>
                  </a:lnTo>
                  <a:lnTo>
                    <a:pt x="224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6342888"/>
            <a:ext cx="3197352" cy="2316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6927" y="1581911"/>
            <a:ext cx="4742815" cy="3191510"/>
            <a:chOff x="566927" y="1581911"/>
            <a:chExt cx="4742815" cy="31915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27" y="1581911"/>
              <a:ext cx="4742688" cy="3191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63" y="1633727"/>
              <a:ext cx="4709160" cy="31120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9599" y="1600205"/>
              <a:ext cx="4657090" cy="3110230"/>
            </a:xfrm>
            <a:custGeom>
              <a:avLst/>
              <a:gdLst/>
              <a:ahLst/>
              <a:cxnLst/>
              <a:rect l="l" t="t" r="r" b="b"/>
              <a:pathLst>
                <a:path w="4657090" h="3110229">
                  <a:moveTo>
                    <a:pt x="4346067" y="0"/>
                  </a:moveTo>
                  <a:lnTo>
                    <a:pt x="310984" y="0"/>
                  </a:lnTo>
                  <a:lnTo>
                    <a:pt x="265029" y="3371"/>
                  </a:lnTo>
                  <a:lnTo>
                    <a:pt x="221167" y="13166"/>
                  </a:lnTo>
                  <a:lnTo>
                    <a:pt x="179880" y="28903"/>
                  </a:lnTo>
                  <a:lnTo>
                    <a:pt x="141649" y="50100"/>
                  </a:lnTo>
                  <a:lnTo>
                    <a:pt x="106954" y="76278"/>
                  </a:lnTo>
                  <a:lnTo>
                    <a:pt x="76278" y="106954"/>
                  </a:lnTo>
                  <a:lnTo>
                    <a:pt x="50100" y="141649"/>
                  </a:lnTo>
                  <a:lnTo>
                    <a:pt x="28903" y="179880"/>
                  </a:lnTo>
                  <a:lnTo>
                    <a:pt x="13166" y="221167"/>
                  </a:lnTo>
                  <a:lnTo>
                    <a:pt x="3371" y="265029"/>
                  </a:lnTo>
                  <a:lnTo>
                    <a:pt x="0" y="310984"/>
                  </a:lnTo>
                  <a:lnTo>
                    <a:pt x="0" y="2798914"/>
                  </a:lnTo>
                  <a:lnTo>
                    <a:pt x="3371" y="2844870"/>
                  </a:lnTo>
                  <a:lnTo>
                    <a:pt x="13166" y="2888733"/>
                  </a:lnTo>
                  <a:lnTo>
                    <a:pt x="28903" y="2930021"/>
                  </a:lnTo>
                  <a:lnTo>
                    <a:pt x="50100" y="2968254"/>
                  </a:lnTo>
                  <a:lnTo>
                    <a:pt x="76278" y="3002950"/>
                  </a:lnTo>
                  <a:lnTo>
                    <a:pt x="106954" y="3033628"/>
                  </a:lnTo>
                  <a:lnTo>
                    <a:pt x="141649" y="3059807"/>
                  </a:lnTo>
                  <a:lnTo>
                    <a:pt x="179880" y="3081006"/>
                  </a:lnTo>
                  <a:lnTo>
                    <a:pt x="221167" y="3096744"/>
                  </a:lnTo>
                  <a:lnTo>
                    <a:pt x="265029" y="3106540"/>
                  </a:lnTo>
                  <a:lnTo>
                    <a:pt x="310984" y="3109912"/>
                  </a:lnTo>
                  <a:lnTo>
                    <a:pt x="4346067" y="3109912"/>
                  </a:lnTo>
                  <a:lnTo>
                    <a:pt x="4392022" y="3106540"/>
                  </a:lnTo>
                  <a:lnTo>
                    <a:pt x="4435885" y="3096744"/>
                  </a:lnTo>
                  <a:lnTo>
                    <a:pt x="4477173" y="3081006"/>
                  </a:lnTo>
                  <a:lnTo>
                    <a:pt x="4515406" y="3059807"/>
                  </a:lnTo>
                  <a:lnTo>
                    <a:pt x="4550102" y="3033628"/>
                  </a:lnTo>
                  <a:lnTo>
                    <a:pt x="4580780" y="3002950"/>
                  </a:lnTo>
                  <a:lnTo>
                    <a:pt x="4606959" y="2968254"/>
                  </a:lnTo>
                  <a:lnTo>
                    <a:pt x="4628158" y="2930021"/>
                  </a:lnTo>
                  <a:lnTo>
                    <a:pt x="4643896" y="2888733"/>
                  </a:lnTo>
                  <a:lnTo>
                    <a:pt x="4653692" y="2844870"/>
                  </a:lnTo>
                  <a:lnTo>
                    <a:pt x="4657064" y="2798914"/>
                  </a:lnTo>
                  <a:lnTo>
                    <a:pt x="4657064" y="310984"/>
                  </a:lnTo>
                  <a:lnTo>
                    <a:pt x="4653692" y="265029"/>
                  </a:lnTo>
                  <a:lnTo>
                    <a:pt x="4643896" y="221167"/>
                  </a:lnTo>
                  <a:lnTo>
                    <a:pt x="4628158" y="179880"/>
                  </a:lnTo>
                  <a:lnTo>
                    <a:pt x="4606959" y="141649"/>
                  </a:lnTo>
                  <a:lnTo>
                    <a:pt x="4580780" y="106954"/>
                  </a:lnTo>
                  <a:lnTo>
                    <a:pt x="4550102" y="76278"/>
                  </a:lnTo>
                  <a:lnTo>
                    <a:pt x="4515406" y="50100"/>
                  </a:lnTo>
                  <a:lnTo>
                    <a:pt x="4477173" y="28903"/>
                  </a:lnTo>
                  <a:lnTo>
                    <a:pt x="4435885" y="13166"/>
                  </a:lnTo>
                  <a:lnTo>
                    <a:pt x="4392022" y="3371"/>
                  </a:lnTo>
                  <a:lnTo>
                    <a:pt x="4346067" y="0"/>
                  </a:lnTo>
                  <a:close/>
                </a:path>
              </a:pathLst>
            </a:custGeom>
            <a:solidFill>
              <a:srgbClr val="8C0B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5688" y="1648967"/>
              <a:ext cx="1755648" cy="75895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94665" y="1613577"/>
            <a:ext cx="4211320" cy="2901315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490980">
              <a:lnSpc>
                <a:spcPct val="100000"/>
              </a:lnSpc>
              <a:spcBef>
                <a:spcPts val="95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Domain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  <a:spcBef>
                <a:spcPts val="114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Feeling,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function,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perception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wish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measure</a:t>
            </a:r>
            <a:endParaRPr sz="2400">
              <a:latin typeface="Arial"/>
              <a:cs typeface="Arial"/>
            </a:endParaRPr>
          </a:p>
          <a:p>
            <a:pPr marL="12700" marR="112395">
              <a:lnSpc>
                <a:spcPct val="85800"/>
              </a:lnSpc>
              <a:spcBef>
                <a:spcPts val="24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Cuts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diseases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settings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(e.g.,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physical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function,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depressive symptoms)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90615" y="2563367"/>
            <a:ext cx="1066800" cy="1228725"/>
            <a:chOff x="5690615" y="2563367"/>
            <a:chExt cx="1066800" cy="122872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0615" y="2563367"/>
              <a:ext cx="1066799" cy="122834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31227" y="2582386"/>
              <a:ext cx="984885" cy="1145540"/>
            </a:xfrm>
            <a:custGeom>
              <a:avLst/>
              <a:gdLst/>
              <a:ahLst/>
              <a:cxnLst/>
              <a:rect l="l" t="t" r="r" b="b"/>
              <a:pathLst>
                <a:path w="984884" h="1145539">
                  <a:moveTo>
                    <a:pt x="492442" y="0"/>
                  </a:moveTo>
                  <a:lnTo>
                    <a:pt x="492442" y="229108"/>
                  </a:lnTo>
                  <a:lnTo>
                    <a:pt x="0" y="229108"/>
                  </a:lnTo>
                  <a:lnTo>
                    <a:pt x="0" y="916432"/>
                  </a:lnTo>
                  <a:lnTo>
                    <a:pt x="492442" y="916432"/>
                  </a:lnTo>
                  <a:lnTo>
                    <a:pt x="492442" y="1145540"/>
                  </a:lnTo>
                  <a:lnTo>
                    <a:pt x="984885" y="572770"/>
                  </a:lnTo>
                  <a:lnTo>
                    <a:pt x="492442" y="0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83552" y="1581911"/>
            <a:ext cx="4453255" cy="3194685"/>
            <a:chOff x="7083552" y="1581911"/>
            <a:chExt cx="4453255" cy="319468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3552" y="1581911"/>
              <a:ext cx="4453128" cy="31943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9648" y="1740407"/>
              <a:ext cx="4419600" cy="27889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124932" y="1599791"/>
              <a:ext cx="4370705" cy="3110865"/>
            </a:xfrm>
            <a:custGeom>
              <a:avLst/>
              <a:gdLst/>
              <a:ahLst/>
              <a:cxnLst/>
              <a:rect l="l" t="t" r="r" b="b"/>
              <a:pathLst>
                <a:path w="4370705" h="3110865">
                  <a:moveTo>
                    <a:pt x="4059554" y="0"/>
                  </a:moveTo>
                  <a:lnTo>
                    <a:pt x="311073" y="0"/>
                  </a:lnTo>
                  <a:lnTo>
                    <a:pt x="265104" y="3372"/>
                  </a:lnTo>
                  <a:lnTo>
                    <a:pt x="221230" y="13170"/>
                  </a:lnTo>
                  <a:lnTo>
                    <a:pt x="179931" y="28911"/>
                  </a:lnTo>
                  <a:lnTo>
                    <a:pt x="141688" y="50114"/>
                  </a:lnTo>
                  <a:lnTo>
                    <a:pt x="106984" y="76299"/>
                  </a:lnTo>
                  <a:lnTo>
                    <a:pt x="76299" y="106984"/>
                  </a:lnTo>
                  <a:lnTo>
                    <a:pt x="50114" y="141688"/>
                  </a:lnTo>
                  <a:lnTo>
                    <a:pt x="28911" y="179931"/>
                  </a:lnTo>
                  <a:lnTo>
                    <a:pt x="13170" y="221230"/>
                  </a:lnTo>
                  <a:lnTo>
                    <a:pt x="3372" y="265104"/>
                  </a:lnTo>
                  <a:lnTo>
                    <a:pt x="0" y="311073"/>
                  </a:lnTo>
                  <a:lnTo>
                    <a:pt x="0" y="2799651"/>
                  </a:lnTo>
                  <a:lnTo>
                    <a:pt x="3372" y="2845620"/>
                  </a:lnTo>
                  <a:lnTo>
                    <a:pt x="13170" y="2889495"/>
                  </a:lnTo>
                  <a:lnTo>
                    <a:pt x="28911" y="2930794"/>
                  </a:lnTo>
                  <a:lnTo>
                    <a:pt x="50114" y="2969036"/>
                  </a:lnTo>
                  <a:lnTo>
                    <a:pt x="76299" y="3003740"/>
                  </a:lnTo>
                  <a:lnTo>
                    <a:pt x="106984" y="3034425"/>
                  </a:lnTo>
                  <a:lnTo>
                    <a:pt x="141688" y="3060610"/>
                  </a:lnTo>
                  <a:lnTo>
                    <a:pt x="179931" y="3081814"/>
                  </a:lnTo>
                  <a:lnTo>
                    <a:pt x="221230" y="3097555"/>
                  </a:lnTo>
                  <a:lnTo>
                    <a:pt x="265104" y="3107352"/>
                  </a:lnTo>
                  <a:lnTo>
                    <a:pt x="311073" y="3110725"/>
                  </a:lnTo>
                  <a:lnTo>
                    <a:pt x="4059554" y="3110725"/>
                  </a:lnTo>
                  <a:lnTo>
                    <a:pt x="4105524" y="3107352"/>
                  </a:lnTo>
                  <a:lnTo>
                    <a:pt x="4149398" y="3097555"/>
                  </a:lnTo>
                  <a:lnTo>
                    <a:pt x="4190697" y="3081814"/>
                  </a:lnTo>
                  <a:lnTo>
                    <a:pt x="4228939" y="3060610"/>
                  </a:lnTo>
                  <a:lnTo>
                    <a:pt x="4263644" y="3034425"/>
                  </a:lnTo>
                  <a:lnTo>
                    <a:pt x="4294329" y="3003740"/>
                  </a:lnTo>
                  <a:lnTo>
                    <a:pt x="4320513" y="2969036"/>
                  </a:lnTo>
                  <a:lnTo>
                    <a:pt x="4341717" y="2930794"/>
                  </a:lnTo>
                  <a:lnTo>
                    <a:pt x="4357458" y="2889495"/>
                  </a:lnTo>
                  <a:lnTo>
                    <a:pt x="4367256" y="2845620"/>
                  </a:lnTo>
                  <a:lnTo>
                    <a:pt x="4370628" y="2799651"/>
                  </a:lnTo>
                  <a:lnTo>
                    <a:pt x="4370628" y="311073"/>
                  </a:lnTo>
                  <a:lnTo>
                    <a:pt x="4367256" y="265104"/>
                  </a:lnTo>
                  <a:lnTo>
                    <a:pt x="4357458" y="221230"/>
                  </a:lnTo>
                  <a:lnTo>
                    <a:pt x="4341717" y="179931"/>
                  </a:lnTo>
                  <a:lnTo>
                    <a:pt x="4320513" y="141688"/>
                  </a:lnTo>
                  <a:lnTo>
                    <a:pt x="4294329" y="106984"/>
                  </a:lnTo>
                  <a:lnTo>
                    <a:pt x="4263644" y="76299"/>
                  </a:lnTo>
                  <a:lnTo>
                    <a:pt x="4228939" y="50114"/>
                  </a:lnTo>
                  <a:lnTo>
                    <a:pt x="4190697" y="28911"/>
                  </a:lnTo>
                  <a:lnTo>
                    <a:pt x="4149398" y="13170"/>
                  </a:lnTo>
                  <a:lnTo>
                    <a:pt x="4105524" y="3372"/>
                  </a:lnTo>
                  <a:lnTo>
                    <a:pt x="4059554" y="0"/>
                  </a:lnTo>
                  <a:close/>
                </a:path>
              </a:pathLst>
            </a:custGeom>
            <a:solidFill>
              <a:srgbClr val="8C0B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7294783" y="1714161"/>
            <a:ext cx="3921760" cy="258445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165225">
              <a:lnSpc>
                <a:spcPct val="100000"/>
              </a:lnSpc>
              <a:spcBef>
                <a:spcPts val="955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dirty="0" sz="2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Bank</a:t>
            </a:r>
            <a:endParaRPr sz="2800">
              <a:latin typeface="Arial"/>
              <a:cs typeface="Arial"/>
            </a:endParaRPr>
          </a:p>
          <a:p>
            <a:pPr marL="12700" marR="72390">
              <a:lnSpc>
                <a:spcPts val="2500"/>
              </a:lnSpc>
              <a:spcBef>
                <a:spcPts val="114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measure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domain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87100"/>
              </a:lnSpc>
              <a:spcBef>
                <a:spcPts val="2265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measure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types,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producing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metric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2192000" cy="1143000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71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2155" rIns="0" bIns="0" rtlCol="0" vert="horz">
            <a:spAutoFit/>
          </a:bodyPr>
          <a:lstStyle/>
          <a:p>
            <a:pPr marL="1840864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"/>
                <a:cs typeface="Arial"/>
              </a:rPr>
              <a:t>PROMIS</a:t>
            </a:r>
            <a:r>
              <a:rPr dirty="0" sz="3200" spc="-7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Essential</a:t>
            </a:r>
            <a:r>
              <a:rPr dirty="0" sz="3200" spc="-75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Components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00" y="82892"/>
            <a:ext cx="1546225" cy="97721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35940" y="5188203"/>
            <a:ext cx="11021060" cy="88265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dirty="0" sz="2800" spc="-10" b="1">
                <a:latin typeface="Arial"/>
                <a:cs typeface="Arial"/>
              </a:rPr>
              <a:t>Computer</a:t>
            </a:r>
            <a:r>
              <a:rPr dirty="0" sz="2800" spc="-1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Adaptive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Testing</a:t>
            </a:r>
            <a:r>
              <a:rPr dirty="0" sz="2800" spc="-50" b="1">
                <a:latin typeface="Arial"/>
                <a:cs typeface="Arial"/>
              </a:rPr>
              <a:t> (CAT)</a:t>
            </a:r>
            <a:r>
              <a:rPr dirty="0" sz="2800" spc="-50">
                <a:latin typeface="Arial"/>
                <a:cs typeface="Arial"/>
              </a:rPr>
              <a:t>: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All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items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from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bank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used, </a:t>
            </a:r>
            <a:r>
              <a:rPr dirty="0" sz="2800">
                <a:latin typeface="Arial"/>
                <a:cs typeface="Arial"/>
              </a:rPr>
              <a:t>Next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item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depends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response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prior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item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2394" y="0"/>
            <a:ext cx="862721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20_HealthOutcomes_AshleyWilderSmith_0203</dc:title>
  <dcterms:created xsi:type="dcterms:W3CDTF">2026-06-17T21:32:27Z</dcterms:created>
  <dcterms:modified xsi:type="dcterms:W3CDTF">2026-06-17T21:32:27Z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2026-06-17T00:00:00Z</vt:filetime>
  </property>
  <property fmtid="{D5CDD505-2E9C-101B-9397-08002B2CF9AE}" pid="5" name="Producer">
    <vt:lpwstr>Mac OS X 10.13.3 Quartz PDFContext</vt:lpwstr>
  </property>
</Properties>
</file>