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570" y="151891"/>
            <a:ext cx="11202612" cy="11831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8551" y="1416907"/>
            <a:ext cx="5454015" cy="5441315"/>
          </a:xfrm>
          <a:custGeom>
            <a:avLst/>
            <a:gdLst/>
            <a:ahLst/>
            <a:cxnLst/>
            <a:rect l="l" t="t" r="r" b="b"/>
            <a:pathLst>
              <a:path w="5454015" h="5441315">
                <a:moveTo>
                  <a:pt x="0" y="5441092"/>
                </a:moveTo>
                <a:lnTo>
                  <a:pt x="5453448" y="5441092"/>
                </a:lnTo>
                <a:lnTo>
                  <a:pt x="5453448" y="0"/>
                </a:lnTo>
                <a:lnTo>
                  <a:pt x="0" y="0"/>
                </a:lnTo>
                <a:lnTo>
                  <a:pt x="0" y="544109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937778" y="-6350"/>
            <a:ext cx="10260965" cy="6870700"/>
            <a:chOff x="1937778" y="-6350"/>
            <a:chExt cx="10260965" cy="6870700"/>
          </a:xfrm>
        </p:grpSpPr>
        <p:sp>
          <p:nvSpPr>
            <p:cNvPr id="4" name="object 4"/>
            <p:cNvSpPr/>
            <p:nvPr/>
          </p:nvSpPr>
          <p:spPr>
            <a:xfrm>
              <a:off x="6738551" y="0"/>
              <a:ext cx="5454015" cy="370840"/>
            </a:xfrm>
            <a:custGeom>
              <a:avLst/>
              <a:gdLst/>
              <a:ahLst/>
              <a:cxnLst/>
              <a:rect l="l" t="t" r="r" b="b"/>
              <a:pathLst>
                <a:path w="5454015" h="370840">
                  <a:moveTo>
                    <a:pt x="0" y="370702"/>
                  </a:moveTo>
                  <a:lnTo>
                    <a:pt x="5453448" y="370702"/>
                  </a:lnTo>
                  <a:lnTo>
                    <a:pt x="5453448" y="0"/>
                  </a:lnTo>
                  <a:lnTo>
                    <a:pt x="0" y="0"/>
                  </a:lnTo>
                  <a:lnTo>
                    <a:pt x="0" y="370702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38551" y="0"/>
              <a:ext cx="5454015" cy="6858000"/>
            </a:xfrm>
            <a:custGeom>
              <a:avLst/>
              <a:gdLst/>
              <a:ahLst/>
              <a:cxnLst/>
              <a:rect l="l" t="t" r="r" b="b"/>
              <a:pathLst>
                <a:path w="5454015" h="6858000">
                  <a:moveTo>
                    <a:pt x="0" y="0"/>
                  </a:moveTo>
                  <a:lnTo>
                    <a:pt x="5453449" y="0"/>
                  </a:lnTo>
                  <a:lnTo>
                    <a:pt x="545344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44128" y="370702"/>
              <a:ext cx="10248265" cy="1046480"/>
            </a:xfrm>
            <a:custGeom>
              <a:avLst/>
              <a:gdLst/>
              <a:ahLst/>
              <a:cxnLst/>
              <a:rect l="l" t="t" r="r" b="b"/>
              <a:pathLst>
                <a:path w="10248265" h="1046480">
                  <a:moveTo>
                    <a:pt x="10247871" y="0"/>
                  </a:moveTo>
                  <a:lnTo>
                    <a:pt x="0" y="0"/>
                  </a:lnTo>
                  <a:lnTo>
                    <a:pt x="0" y="1046204"/>
                  </a:lnTo>
                  <a:lnTo>
                    <a:pt x="10247871" y="1046204"/>
                  </a:lnTo>
                  <a:lnTo>
                    <a:pt x="102478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44128" y="370702"/>
              <a:ext cx="10248265" cy="1046480"/>
            </a:xfrm>
            <a:custGeom>
              <a:avLst/>
              <a:gdLst/>
              <a:ahLst/>
              <a:cxnLst/>
              <a:rect l="l" t="t" r="r" b="b"/>
              <a:pathLst>
                <a:path w="10248265" h="1046480">
                  <a:moveTo>
                    <a:pt x="0" y="0"/>
                  </a:moveTo>
                  <a:lnTo>
                    <a:pt x="10247871" y="0"/>
                  </a:lnTo>
                  <a:lnTo>
                    <a:pt x="10247871" y="1046205"/>
                  </a:lnTo>
                  <a:lnTo>
                    <a:pt x="0" y="104620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31307" y="527977"/>
              <a:ext cx="9860915" cy="879475"/>
            </a:xfrm>
            <a:custGeom>
              <a:avLst/>
              <a:gdLst/>
              <a:ahLst/>
              <a:cxnLst/>
              <a:rect l="l" t="t" r="r" b="b"/>
              <a:pathLst>
                <a:path w="9860915" h="879475">
                  <a:moveTo>
                    <a:pt x="9860692" y="0"/>
                  </a:moveTo>
                  <a:lnTo>
                    <a:pt x="0" y="0"/>
                  </a:lnTo>
                  <a:lnTo>
                    <a:pt x="0" y="878953"/>
                  </a:lnTo>
                  <a:lnTo>
                    <a:pt x="9860692" y="878953"/>
                  </a:lnTo>
                  <a:lnTo>
                    <a:pt x="9860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332" rIns="0" bIns="0" rtlCol="0" vert="horz">
            <a:spAutoFit/>
          </a:bodyPr>
          <a:lstStyle/>
          <a:p>
            <a:pPr marL="2133600">
              <a:lnSpc>
                <a:spcPts val="4430"/>
              </a:lnSpc>
              <a:spcBef>
                <a:spcPts val="100"/>
              </a:spcBef>
            </a:pPr>
            <a:r>
              <a:rPr dirty="0" sz="3800" spc="-25"/>
              <a:t>EVALUATING</a:t>
            </a:r>
            <a:r>
              <a:rPr dirty="0" sz="3800" spc="-65"/>
              <a:t> </a:t>
            </a:r>
            <a:r>
              <a:rPr dirty="0" sz="3800" spc="-10"/>
              <a:t>CLINICAL-</a:t>
            </a:r>
            <a:r>
              <a:rPr dirty="0" sz="3800"/>
              <a:t>COMMUNITY</a:t>
            </a:r>
            <a:r>
              <a:rPr dirty="0" sz="3800" spc="-65"/>
              <a:t> </a:t>
            </a:r>
            <a:r>
              <a:rPr dirty="0" sz="3800" spc="-10"/>
              <a:t>INTEGRATION</a:t>
            </a:r>
            <a:endParaRPr sz="3800"/>
          </a:p>
          <a:p>
            <a:pPr marL="2133600">
              <a:lnSpc>
                <a:spcPts val="2870"/>
              </a:lnSpc>
            </a:pPr>
            <a:r>
              <a:rPr dirty="0" sz="2500"/>
              <a:t>THROUGH</a:t>
            </a:r>
            <a:r>
              <a:rPr dirty="0" sz="2500" spc="-30"/>
              <a:t> </a:t>
            </a:r>
            <a:r>
              <a:rPr dirty="0" sz="2500"/>
              <a:t>A</a:t>
            </a:r>
            <a:r>
              <a:rPr dirty="0" sz="2500" spc="-30"/>
              <a:t> </a:t>
            </a:r>
            <a:r>
              <a:rPr dirty="0" sz="2500"/>
              <a:t>SYSTEMS</a:t>
            </a:r>
            <a:r>
              <a:rPr dirty="0" sz="2500" spc="-30"/>
              <a:t> </a:t>
            </a:r>
            <a:r>
              <a:rPr dirty="0" sz="2500"/>
              <a:t>&amp;</a:t>
            </a:r>
            <a:r>
              <a:rPr dirty="0" sz="2500" spc="-35"/>
              <a:t> </a:t>
            </a:r>
            <a:r>
              <a:rPr dirty="0" sz="2500"/>
              <a:t>POLICY</a:t>
            </a:r>
            <a:r>
              <a:rPr dirty="0" sz="2500" spc="-25"/>
              <a:t> </a:t>
            </a:r>
            <a:r>
              <a:rPr dirty="0" sz="2500"/>
              <a:t>LENS:</a:t>
            </a:r>
            <a:r>
              <a:rPr dirty="0" sz="2500" spc="-35"/>
              <a:t> </a:t>
            </a:r>
            <a:r>
              <a:rPr dirty="0" sz="2500" spc="-10"/>
              <a:t>WASHINGTON’S</a:t>
            </a:r>
            <a:r>
              <a:rPr dirty="0" sz="2500" spc="-35"/>
              <a:t> </a:t>
            </a:r>
            <a:r>
              <a:rPr dirty="0" sz="2500"/>
              <a:t>ACH</a:t>
            </a:r>
            <a:r>
              <a:rPr dirty="0" sz="2500" spc="-30"/>
              <a:t> </a:t>
            </a:r>
            <a:r>
              <a:rPr dirty="0" sz="2500" spc="-10"/>
              <a:t>MODEL</a:t>
            </a:r>
            <a:endParaRPr sz="2500"/>
          </a:p>
        </p:txBody>
      </p:sp>
      <p:grpSp>
        <p:nvGrpSpPr>
          <p:cNvPr id="10" name="object 10"/>
          <p:cNvGrpSpPr/>
          <p:nvPr/>
        </p:nvGrpSpPr>
        <p:grpSpPr>
          <a:xfrm>
            <a:off x="188181" y="213145"/>
            <a:ext cx="5476875" cy="6330315"/>
            <a:chOff x="188181" y="213145"/>
            <a:chExt cx="5476875" cy="633031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107" y="5678867"/>
              <a:ext cx="5356844" cy="8644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181" y="213145"/>
              <a:ext cx="2143125" cy="214312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97375" y="4004564"/>
            <a:ext cx="2197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latin typeface="Arial"/>
                <a:cs typeface="Arial"/>
              </a:rPr>
              <a:t>Bill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65">
                <a:latin typeface="Arial"/>
                <a:cs typeface="Arial"/>
              </a:rPr>
              <a:t>J.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Wright,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PhD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375" y="4370323"/>
            <a:ext cx="1031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5">
                <a:latin typeface="Arial"/>
                <a:cs typeface="Arial"/>
              </a:rPr>
              <a:t>Director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375" y="4739132"/>
            <a:ext cx="6329680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 sz="2400" spc="-420">
                <a:latin typeface="Arial"/>
                <a:cs typeface="Arial"/>
              </a:rPr>
              <a:t>CORE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–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Center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Outcomes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90">
                <a:latin typeface="Arial"/>
                <a:cs typeface="Arial"/>
              </a:rPr>
              <a:t>Research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&amp;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Education </a:t>
            </a:r>
            <a:r>
              <a:rPr dirty="0" sz="2400" spc="-125">
                <a:latin typeface="Arial"/>
                <a:cs typeface="Arial"/>
              </a:rPr>
              <a:t>Providence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95">
                <a:latin typeface="Arial"/>
                <a:cs typeface="Arial"/>
              </a:rPr>
              <a:t>St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85">
                <a:latin typeface="Arial"/>
                <a:cs typeface="Arial"/>
              </a:rPr>
              <a:t>Joseph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Health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64892" y="4239259"/>
            <a:ext cx="4131310" cy="1863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504"/>
              </a:lnSpc>
              <a:spcBef>
                <a:spcPts val="100"/>
              </a:spcBef>
            </a:pPr>
            <a:r>
              <a:rPr dirty="0" sz="3000" spc="-60" b="1">
                <a:solidFill>
                  <a:srgbClr val="FFFFFF"/>
                </a:solidFill>
                <a:latin typeface="Impact"/>
                <a:cs typeface="Impact"/>
              </a:rPr>
              <a:t>STATE</a:t>
            </a:r>
            <a:r>
              <a:rPr dirty="0" sz="3000" spc="-40" b="1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Impact"/>
                <a:cs typeface="Impact"/>
              </a:rPr>
              <a:t>OF</a:t>
            </a:r>
            <a:r>
              <a:rPr dirty="0" sz="3000" spc="-35" b="1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Impact"/>
                <a:cs typeface="Impact"/>
              </a:rPr>
              <a:t>THE</a:t>
            </a:r>
            <a:r>
              <a:rPr dirty="0" sz="3000" spc="-40" b="1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Impact"/>
                <a:cs typeface="Impact"/>
              </a:rPr>
              <a:t>SCIENCE</a:t>
            </a:r>
            <a:endParaRPr sz="3000">
              <a:latin typeface="Impact"/>
              <a:cs typeface="Impact"/>
            </a:endParaRPr>
          </a:p>
          <a:p>
            <a:pPr marL="12700">
              <a:lnSpc>
                <a:spcPts val="2785"/>
              </a:lnSpc>
            </a:pPr>
            <a:r>
              <a:rPr dirty="0" sz="2400" spc="-229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95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4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Integration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400" spc="-215">
                <a:solidFill>
                  <a:srgbClr val="FFFFFF"/>
                </a:solidFill>
                <a:latin typeface="Arial"/>
                <a:cs typeface="Arial"/>
              </a:rPr>
              <a:t>Feb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5,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01252" y="231140"/>
            <a:ext cx="80283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PART</a:t>
            </a:r>
            <a:r>
              <a:rPr dirty="0" spc="-55"/>
              <a:t> </a:t>
            </a:r>
            <a:r>
              <a:rPr dirty="0"/>
              <a:t>1.</a:t>
            </a:r>
            <a:r>
              <a:rPr dirty="0" spc="-65"/>
              <a:t> </a:t>
            </a:r>
            <a:r>
              <a:rPr dirty="0"/>
              <a:t>BETTER</a:t>
            </a:r>
            <a:r>
              <a:rPr dirty="0" spc="-65"/>
              <a:t> </a:t>
            </a:r>
            <a:r>
              <a:rPr dirty="0"/>
              <a:t>CARE</a:t>
            </a:r>
            <a:r>
              <a:rPr dirty="0" spc="-55"/>
              <a:t> </a:t>
            </a:r>
            <a:r>
              <a:rPr dirty="0" spc="-20"/>
              <a:t>COORDINATION</a:t>
            </a:r>
            <a:r>
              <a:rPr dirty="0" spc="-55"/>
              <a:t> </a:t>
            </a:r>
            <a:r>
              <a:rPr dirty="0"/>
              <a:t>WILL</a:t>
            </a:r>
            <a:r>
              <a:rPr dirty="0" spc="-65"/>
              <a:t> </a:t>
            </a:r>
            <a:r>
              <a:rPr dirty="0"/>
              <a:t>SAVE</a:t>
            </a:r>
            <a:r>
              <a:rPr dirty="0" spc="-55"/>
              <a:t> </a:t>
            </a:r>
            <a:r>
              <a:rPr dirty="0"/>
              <a:t>US</a:t>
            </a:r>
            <a:r>
              <a:rPr dirty="0" spc="-60"/>
              <a:t> </a:t>
            </a:r>
            <a:r>
              <a:rPr dirty="0" spc="-20"/>
              <a:t>ALL.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512" y="730927"/>
            <a:ext cx="10467340" cy="462280"/>
          </a:xfrm>
          <a:prstGeom prst="rect">
            <a:avLst/>
          </a:prstGeom>
          <a:solidFill>
            <a:srgbClr val="002060"/>
          </a:solidFill>
        </p:spPr>
        <p:txBody>
          <a:bodyPr wrap="square" lIns="0" tIns="184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45"/>
              </a:spcBef>
            </a:pP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Tri-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15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Collaborative: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Super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15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Coordination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Complex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Utilizers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058" y="1331876"/>
            <a:ext cx="9515547" cy="53055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137" y="1843369"/>
            <a:ext cx="2908300" cy="4524375"/>
          </a:xfrm>
          <a:prstGeom prst="rect">
            <a:avLst/>
          </a:prstGeom>
          <a:solidFill>
            <a:srgbClr val="002060"/>
          </a:solidFill>
        </p:spPr>
        <p:txBody>
          <a:bodyPr wrap="square" lIns="0" tIns="190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50"/>
              </a:spcBef>
            </a:pPr>
            <a:r>
              <a:rPr dirty="0" sz="2400" spc="-275" b="1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75" b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4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40" b="1">
                <a:solidFill>
                  <a:srgbClr val="FFFFFF"/>
                </a:solidFill>
                <a:latin typeface="Arial"/>
                <a:cs typeface="Arial"/>
              </a:rPr>
              <a:t>LEARNED: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400">
              <a:latin typeface="Arial"/>
              <a:cs typeface="Arial"/>
            </a:endParaRPr>
          </a:p>
          <a:p>
            <a:pPr marL="90805" marR="113664">
              <a:lnSpc>
                <a:spcPct val="99800"/>
              </a:lnSpc>
              <a:tabLst>
                <a:tab pos="1446530" algn="l"/>
              </a:tabLst>
            </a:pP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Triple 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aim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outcomes 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driven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by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“total 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complexity”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entire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continuum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health.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2400">
              <a:latin typeface="Arial"/>
              <a:cs typeface="Arial"/>
            </a:endParaRPr>
          </a:p>
          <a:p>
            <a:pPr marL="90805" marR="188595">
              <a:lnSpc>
                <a:spcPct val="994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don’t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better 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integrate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clinic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community,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don’t </a:t>
            </a:r>
            <a:r>
              <a:rPr dirty="0" sz="2400" spc="-16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prayer.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88570" y="151891"/>
            <a:ext cx="583882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8725" algn="l"/>
              </a:tabLst>
            </a:pPr>
            <a:r>
              <a:rPr dirty="0"/>
              <a:t>PART</a:t>
            </a:r>
            <a:r>
              <a:rPr dirty="0" spc="-100"/>
              <a:t> </a:t>
            </a:r>
            <a:r>
              <a:rPr dirty="0" spc="-25"/>
              <a:t>2.</a:t>
            </a:r>
            <a:r>
              <a:rPr dirty="0"/>
              <a:t>	</a:t>
            </a:r>
            <a:r>
              <a:rPr dirty="0" spc="-55"/>
              <a:t>WAIT,</a:t>
            </a:r>
            <a:r>
              <a:rPr dirty="0" spc="-50"/>
              <a:t> </a:t>
            </a:r>
            <a:r>
              <a:rPr dirty="0"/>
              <a:t>IT’S</a:t>
            </a:r>
            <a:r>
              <a:rPr dirty="0" spc="-40"/>
              <a:t> </a:t>
            </a:r>
            <a:r>
              <a:rPr dirty="0"/>
              <a:t>NOT</a:t>
            </a:r>
            <a:r>
              <a:rPr dirty="0" spc="-35"/>
              <a:t> </a:t>
            </a:r>
            <a:r>
              <a:rPr dirty="0"/>
              <a:t>JUST</a:t>
            </a:r>
            <a:r>
              <a:rPr dirty="0" spc="-40"/>
              <a:t> </a:t>
            </a:r>
            <a:r>
              <a:rPr dirty="0"/>
              <a:t>ABOUT</a:t>
            </a:r>
            <a:r>
              <a:rPr dirty="0" spc="-35"/>
              <a:t> </a:t>
            </a:r>
            <a:r>
              <a:rPr dirty="0" spc="-25"/>
              <a:t>US?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0446" y="656784"/>
            <a:ext cx="11472545" cy="462280"/>
          </a:xfrm>
          <a:prstGeom prst="rect">
            <a:avLst/>
          </a:prstGeom>
          <a:solidFill>
            <a:srgbClr val="002060"/>
          </a:solidFill>
        </p:spPr>
        <p:txBody>
          <a:bodyPr wrap="square" lIns="0" tIns="196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dirty="0" sz="2400" spc="-185">
                <a:solidFill>
                  <a:srgbClr val="FFFFFF"/>
                </a:solidFill>
                <a:latin typeface="Arial"/>
                <a:cs typeface="Arial"/>
              </a:rPr>
              <a:t>..So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turned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toward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0" i="1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dirty="0" sz="24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weren’t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seeing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savings.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5576" y="1333196"/>
            <a:ext cx="8099589" cy="53146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0772" rIns="0" bIns="0" rtlCol="0" vert="horz">
            <a:spAutoFit/>
          </a:bodyPr>
          <a:lstStyle/>
          <a:p>
            <a:pPr marL="50800">
              <a:lnSpc>
                <a:spcPts val="3329"/>
              </a:lnSpc>
              <a:spcBef>
                <a:spcPts val="100"/>
              </a:spcBef>
            </a:pPr>
            <a:r>
              <a:rPr dirty="0" sz="2800"/>
              <a:t>PART</a:t>
            </a:r>
            <a:r>
              <a:rPr dirty="0" sz="2800" spc="-50"/>
              <a:t> </a:t>
            </a:r>
            <a:r>
              <a:rPr dirty="0" sz="2800"/>
              <a:t>3.</a:t>
            </a:r>
            <a:r>
              <a:rPr dirty="0" sz="2800" spc="395"/>
              <a:t> </a:t>
            </a:r>
            <a:r>
              <a:rPr dirty="0" sz="2800"/>
              <a:t>IT’S</a:t>
            </a:r>
            <a:r>
              <a:rPr dirty="0" sz="2800" spc="-40"/>
              <a:t> </a:t>
            </a:r>
            <a:r>
              <a:rPr dirty="0" sz="2800"/>
              <a:t>ABOUT</a:t>
            </a:r>
            <a:r>
              <a:rPr dirty="0" sz="2800" spc="-50"/>
              <a:t> </a:t>
            </a:r>
            <a:r>
              <a:rPr dirty="0" sz="2800"/>
              <a:t>MORE</a:t>
            </a:r>
            <a:r>
              <a:rPr dirty="0" sz="2800" spc="-45"/>
              <a:t> </a:t>
            </a:r>
            <a:r>
              <a:rPr dirty="0" sz="2800"/>
              <a:t>THAN</a:t>
            </a:r>
            <a:r>
              <a:rPr dirty="0" sz="2800" spc="-45"/>
              <a:t> </a:t>
            </a:r>
            <a:r>
              <a:rPr dirty="0" sz="2800" spc="-20"/>
              <a:t>PROGRAMMATIC</a:t>
            </a:r>
            <a:r>
              <a:rPr dirty="0" sz="2800" spc="-45"/>
              <a:t> </a:t>
            </a:r>
            <a:r>
              <a:rPr dirty="0" sz="2800" spc="-10"/>
              <a:t>INTEGRATION.</a:t>
            </a:r>
            <a:endParaRPr sz="2800"/>
          </a:p>
          <a:p>
            <a:pPr marL="50800">
              <a:lnSpc>
                <a:spcPts val="2370"/>
              </a:lnSpc>
            </a:pPr>
            <a:r>
              <a:rPr dirty="0" sz="2000"/>
              <a:t>MAKING</a:t>
            </a:r>
            <a:r>
              <a:rPr dirty="0" sz="2000" spc="-50"/>
              <a:t> </a:t>
            </a:r>
            <a:r>
              <a:rPr dirty="0" sz="2000" spc="-10"/>
              <a:t>CLINICAL-</a:t>
            </a:r>
            <a:r>
              <a:rPr dirty="0" sz="2000"/>
              <a:t>COMMUNITY</a:t>
            </a:r>
            <a:r>
              <a:rPr dirty="0" sz="2000" spc="-35"/>
              <a:t> </a:t>
            </a:r>
            <a:r>
              <a:rPr dirty="0" sz="2000" spc="-10"/>
              <a:t>CONNECTIONS</a:t>
            </a:r>
            <a:r>
              <a:rPr dirty="0" sz="2000" spc="-35"/>
              <a:t> </a:t>
            </a:r>
            <a:r>
              <a:rPr dirty="0" sz="2000"/>
              <a:t>THROUGH</a:t>
            </a:r>
            <a:r>
              <a:rPr dirty="0" sz="2000" spc="-35"/>
              <a:t> </a:t>
            </a:r>
            <a:r>
              <a:rPr dirty="0" sz="2000"/>
              <a:t>POLICY</a:t>
            </a:r>
            <a:r>
              <a:rPr dirty="0" sz="2000" spc="-40"/>
              <a:t> </a:t>
            </a:r>
            <a:r>
              <a:rPr dirty="0" sz="2000"/>
              <a:t>&amp;</a:t>
            </a:r>
            <a:r>
              <a:rPr dirty="0" sz="2000" spc="-40"/>
              <a:t> </a:t>
            </a:r>
            <a:r>
              <a:rPr dirty="0" sz="2000"/>
              <a:t>SYSTEMS</a:t>
            </a:r>
            <a:r>
              <a:rPr dirty="0" sz="2000" spc="-35"/>
              <a:t> </a:t>
            </a:r>
            <a:r>
              <a:rPr dirty="0" sz="2000" spc="-10"/>
              <a:t>CHANGE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193" y="939242"/>
            <a:ext cx="11315700" cy="5819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948" rIns="0" bIns="0" rtlCol="0" vert="horz">
            <a:spAutoFit/>
          </a:bodyPr>
          <a:lstStyle/>
          <a:p>
            <a:pPr marL="190500">
              <a:lnSpc>
                <a:spcPts val="3595"/>
              </a:lnSpc>
              <a:spcBef>
                <a:spcPts val="100"/>
              </a:spcBef>
            </a:pPr>
            <a:r>
              <a:rPr dirty="0"/>
              <a:t>PART</a:t>
            </a:r>
            <a:r>
              <a:rPr dirty="0" spc="-55"/>
              <a:t> </a:t>
            </a:r>
            <a:r>
              <a:rPr dirty="0"/>
              <a:t>4.</a:t>
            </a:r>
            <a:r>
              <a:rPr dirty="0" spc="-65"/>
              <a:t> </a:t>
            </a:r>
            <a:r>
              <a:rPr dirty="0"/>
              <a:t>BUILDING</a:t>
            </a:r>
            <a:r>
              <a:rPr dirty="0" spc="-60"/>
              <a:t> </a:t>
            </a:r>
            <a:r>
              <a:rPr dirty="0" spc="-20"/>
              <a:t>INTEGRATION</a:t>
            </a:r>
            <a:r>
              <a:rPr dirty="0" spc="-60"/>
              <a:t> </a:t>
            </a:r>
            <a:r>
              <a:rPr dirty="0"/>
              <a:t>THROUGH</a:t>
            </a:r>
            <a:r>
              <a:rPr dirty="0" spc="-65"/>
              <a:t> </a:t>
            </a:r>
            <a:r>
              <a:rPr dirty="0" spc="-10"/>
              <a:t>CROSS-</a:t>
            </a:r>
            <a:r>
              <a:rPr dirty="0"/>
              <a:t>SECTOR</a:t>
            </a:r>
            <a:r>
              <a:rPr dirty="0" spc="-60"/>
              <a:t> </a:t>
            </a:r>
            <a:r>
              <a:rPr dirty="0" spc="-10"/>
              <a:t>PARTNERSHIPS</a:t>
            </a:r>
          </a:p>
          <a:p>
            <a:pPr marL="190500">
              <a:lnSpc>
                <a:spcPts val="2395"/>
              </a:lnSpc>
            </a:pPr>
            <a:r>
              <a:rPr dirty="0" sz="2000"/>
              <a:t>HOW</a:t>
            </a:r>
            <a:r>
              <a:rPr dirty="0" sz="2000" spc="-35"/>
              <a:t> </a:t>
            </a:r>
            <a:r>
              <a:rPr dirty="0" sz="2000"/>
              <a:t>THE</a:t>
            </a:r>
            <a:r>
              <a:rPr dirty="0" sz="2000" spc="-30"/>
              <a:t> </a:t>
            </a:r>
            <a:r>
              <a:rPr dirty="0" sz="2000"/>
              <a:t>WA</a:t>
            </a:r>
            <a:r>
              <a:rPr dirty="0" sz="2000" spc="-25"/>
              <a:t> </a:t>
            </a:r>
            <a:r>
              <a:rPr dirty="0" sz="2000"/>
              <a:t>ACH</a:t>
            </a:r>
            <a:r>
              <a:rPr dirty="0" sz="2000" spc="-25"/>
              <a:t> </a:t>
            </a:r>
            <a:r>
              <a:rPr dirty="0" sz="2000"/>
              <a:t>MODEL</a:t>
            </a:r>
            <a:r>
              <a:rPr dirty="0" sz="2000" spc="-25"/>
              <a:t> </a:t>
            </a:r>
            <a:r>
              <a:rPr dirty="0" sz="2000"/>
              <a:t>SUPPORTS</a:t>
            </a:r>
            <a:r>
              <a:rPr dirty="0" sz="2000" spc="-20"/>
              <a:t> </a:t>
            </a:r>
            <a:r>
              <a:rPr dirty="0" sz="2000" spc="-10"/>
              <a:t>CLINICAL-</a:t>
            </a:r>
            <a:r>
              <a:rPr dirty="0" sz="2000"/>
              <a:t>COMMUNITY</a:t>
            </a:r>
            <a:r>
              <a:rPr dirty="0" sz="2000" spc="-25"/>
              <a:t> </a:t>
            </a:r>
            <a:r>
              <a:rPr dirty="0" sz="2000" spc="-10"/>
              <a:t>INTEGRATION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641" y="1181236"/>
            <a:ext cx="11268722" cy="5391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311" y="1132529"/>
            <a:ext cx="10467340" cy="369570"/>
          </a:xfrm>
          <a:prstGeom prst="rect">
            <a:avLst/>
          </a:prstGeom>
          <a:solidFill>
            <a:srgbClr val="002060"/>
          </a:solidFill>
        </p:spPr>
        <p:txBody>
          <a:bodyPr wrap="square" lIns="0" tIns="317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dirty="0" sz="1800" spc="-15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launching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3.5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comparative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four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regions: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66667" y="231140"/>
            <a:ext cx="54457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PART</a:t>
            </a:r>
            <a:r>
              <a:rPr dirty="0" spc="-65"/>
              <a:t> </a:t>
            </a:r>
            <a:r>
              <a:rPr dirty="0"/>
              <a:t>5.</a:t>
            </a:r>
            <a:r>
              <a:rPr dirty="0" spc="-70"/>
              <a:t> </a:t>
            </a:r>
            <a:r>
              <a:rPr dirty="0"/>
              <a:t>BUILDING</a:t>
            </a:r>
            <a:r>
              <a:rPr dirty="0" spc="-70"/>
              <a:t> </a:t>
            </a:r>
            <a:r>
              <a:rPr dirty="0"/>
              <a:t>AN</a:t>
            </a:r>
            <a:r>
              <a:rPr dirty="0" spc="-65"/>
              <a:t> </a:t>
            </a:r>
            <a:r>
              <a:rPr dirty="0"/>
              <a:t>EVIDENCE</a:t>
            </a:r>
            <a:r>
              <a:rPr dirty="0" spc="-60"/>
              <a:t> </a:t>
            </a:r>
            <a:r>
              <a:rPr dirty="0" spc="-10"/>
              <a:t>BASE.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667" y="687323"/>
            <a:ext cx="106121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latin typeface="Impact"/>
                <a:cs typeface="Impact"/>
              </a:rPr>
              <a:t>EVALUATING</a:t>
            </a:r>
            <a:r>
              <a:rPr dirty="0" sz="2000" spc="-30" b="1">
                <a:latin typeface="Impact"/>
                <a:cs typeface="Impact"/>
              </a:rPr>
              <a:t> </a:t>
            </a:r>
            <a:r>
              <a:rPr dirty="0" sz="2000" b="1">
                <a:latin typeface="Impact"/>
                <a:cs typeface="Impact"/>
              </a:rPr>
              <a:t>THE</a:t>
            </a:r>
            <a:r>
              <a:rPr dirty="0" sz="2000" spc="-35" b="1">
                <a:latin typeface="Impact"/>
                <a:cs typeface="Impact"/>
              </a:rPr>
              <a:t> </a:t>
            </a:r>
            <a:r>
              <a:rPr dirty="0" sz="2000" spc="-10" b="1">
                <a:latin typeface="Impact"/>
                <a:cs typeface="Impact"/>
              </a:rPr>
              <a:t>IMPACT</a:t>
            </a:r>
            <a:r>
              <a:rPr dirty="0" sz="2000" spc="-25" b="1">
                <a:latin typeface="Impact"/>
                <a:cs typeface="Impact"/>
              </a:rPr>
              <a:t> </a:t>
            </a:r>
            <a:r>
              <a:rPr dirty="0" sz="2000" b="1">
                <a:latin typeface="Impact"/>
                <a:cs typeface="Impact"/>
              </a:rPr>
              <a:t>OF</a:t>
            </a:r>
            <a:r>
              <a:rPr dirty="0" sz="2000" spc="-25" b="1">
                <a:latin typeface="Impact"/>
                <a:cs typeface="Impact"/>
              </a:rPr>
              <a:t> </a:t>
            </a:r>
            <a:r>
              <a:rPr dirty="0" sz="2000" b="1">
                <a:latin typeface="Impact"/>
                <a:cs typeface="Impact"/>
              </a:rPr>
              <a:t>A</a:t>
            </a:r>
            <a:r>
              <a:rPr dirty="0" sz="2000" spc="-25" b="1">
                <a:latin typeface="Impact"/>
                <a:cs typeface="Impact"/>
              </a:rPr>
              <a:t> </a:t>
            </a:r>
            <a:r>
              <a:rPr dirty="0" sz="2000" b="1">
                <a:latin typeface="Impact"/>
                <a:cs typeface="Impact"/>
              </a:rPr>
              <a:t>POLICY</a:t>
            </a:r>
            <a:r>
              <a:rPr dirty="0" sz="2000" spc="-25" b="1">
                <a:latin typeface="Impact"/>
                <a:cs typeface="Impact"/>
              </a:rPr>
              <a:t> </a:t>
            </a:r>
            <a:r>
              <a:rPr dirty="0" sz="2000" b="1">
                <a:latin typeface="Impact"/>
                <a:cs typeface="Impact"/>
              </a:rPr>
              <a:t>&amp;</a:t>
            </a:r>
            <a:r>
              <a:rPr dirty="0" sz="2000" spc="-30" b="1">
                <a:latin typeface="Impact"/>
                <a:cs typeface="Impact"/>
              </a:rPr>
              <a:t> </a:t>
            </a:r>
            <a:r>
              <a:rPr dirty="0" sz="2000" b="1">
                <a:latin typeface="Impact"/>
                <a:cs typeface="Impact"/>
              </a:rPr>
              <a:t>SYSTEMS</a:t>
            </a:r>
            <a:r>
              <a:rPr dirty="0" sz="2000" spc="-25" b="1">
                <a:latin typeface="Impact"/>
                <a:cs typeface="Impact"/>
              </a:rPr>
              <a:t> </a:t>
            </a:r>
            <a:r>
              <a:rPr dirty="0" sz="2000" b="1">
                <a:latin typeface="Impact"/>
                <a:cs typeface="Impact"/>
              </a:rPr>
              <a:t>CHANGE</a:t>
            </a:r>
            <a:r>
              <a:rPr dirty="0" sz="2000" spc="-35" b="1">
                <a:latin typeface="Impact"/>
                <a:cs typeface="Impact"/>
              </a:rPr>
              <a:t> </a:t>
            </a:r>
            <a:r>
              <a:rPr dirty="0" sz="2000" b="1">
                <a:latin typeface="Impact"/>
                <a:cs typeface="Impact"/>
              </a:rPr>
              <a:t>APPROACH</a:t>
            </a:r>
            <a:r>
              <a:rPr dirty="0" sz="2000" spc="-25" b="1">
                <a:latin typeface="Impact"/>
                <a:cs typeface="Impact"/>
              </a:rPr>
              <a:t> </a:t>
            </a:r>
            <a:r>
              <a:rPr dirty="0" sz="2000" b="1">
                <a:latin typeface="Impact"/>
                <a:cs typeface="Impact"/>
              </a:rPr>
              <a:t>TO</a:t>
            </a:r>
            <a:r>
              <a:rPr dirty="0" sz="2000" spc="-30" b="1">
                <a:latin typeface="Impact"/>
                <a:cs typeface="Impact"/>
              </a:rPr>
              <a:t> </a:t>
            </a:r>
            <a:r>
              <a:rPr dirty="0" sz="2000" spc="-10" b="1">
                <a:latin typeface="Impact"/>
                <a:cs typeface="Impact"/>
              </a:rPr>
              <a:t>CLINICAL-</a:t>
            </a:r>
            <a:r>
              <a:rPr dirty="0" sz="2000" b="1">
                <a:latin typeface="Impact"/>
                <a:cs typeface="Impact"/>
              </a:rPr>
              <a:t>COMMUNITY</a:t>
            </a:r>
            <a:r>
              <a:rPr dirty="0" sz="2000" spc="-25" b="1">
                <a:latin typeface="Impact"/>
                <a:cs typeface="Impact"/>
              </a:rPr>
              <a:t> </a:t>
            </a:r>
            <a:r>
              <a:rPr dirty="0" sz="2000" spc="-10" b="1">
                <a:latin typeface="Impact"/>
                <a:cs typeface="Impact"/>
              </a:rPr>
              <a:t>INTEGRATION</a:t>
            </a:r>
            <a:endParaRPr sz="2000">
              <a:latin typeface="Impact"/>
              <a:cs typeface="Impac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001" y="1717864"/>
            <a:ext cx="10535684" cy="48264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948" rIns="0" bIns="0" rtlCol="0" vert="horz">
            <a:spAutoFit/>
          </a:bodyPr>
          <a:lstStyle/>
          <a:p>
            <a:pPr marL="190500">
              <a:lnSpc>
                <a:spcPts val="3595"/>
              </a:lnSpc>
              <a:spcBef>
                <a:spcPts val="100"/>
              </a:spcBef>
            </a:pPr>
            <a:r>
              <a:rPr dirty="0"/>
              <a:t>PART</a:t>
            </a:r>
            <a:r>
              <a:rPr dirty="0" spc="-45"/>
              <a:t> </a:t>
            </a:r>
            <a:r>
              <a:rPr dirty="0"/>
              <a:t>6.</a:t>
            </a:r>
            <a:r>
              <a:rPr dirty="0" spc="-50"/>
              <a:t> </a:t>
            </a:r>
            <a:r>
              <a:rPr dirty="0"/>
              <a:t>NOTHING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50"/>
              <a:t> </a:t>
            </a:r>
            <a:r>
              <a:rPr dirty="0"/>
              <a:t>EVER</a:t>
            </a:r>
            <a:r>
              <a:rPr dirty="0" spc="-50"/>
              <a:t> </a:t>
            </a:r>
            <a:r>
              <a:rPr dirty="0" spc="-10"/>
              <a:t>EASY.</a:t>
            </a:r>
          </a:p>
          <a:p>
            <a:pPr marL="190500">
              <a:lnSpc>
                <a:spcPts val="2395"/>
              </a:lnSpc>
            </a:pPr>
            <a:r>
              <a:rPr dirty="0" sz="2000"/>
              <a:t>THE</a:t>
            </a:r>
            <a:r>
              <a:rPr dirty="0" sz="2000" spc="-40"/>
              <a:t> </a:t>
            </a:r>
            <a:r>
              <a:rPr dirty="0" sz="2000"/>
              <a:t>KEY</a:t>
            </a:r>
            <a:r>
              <a:rPr dirty="0" sz="2000" spc="-25"/>
              <a:t> </a:t>
            </a:r>
            <a:r>
              <a:rPr dirty="0" sz="2000"/>
              <a:t>CHALLENGES</a:t>
            </a:r>
            <a:r>
              <a:rPr dirty="0" sz="2000" spc="-35"/>
              <a:t> </a:t>
            </a:r>
            <a:r>
              <a:rPr dirty="0" sz="2000"/>
              <a:t>OF</a:t>
            </a:r>
            <a:r>
              <a:rPr dirty="0" sz="2000" spc="-25"/>
              <a:t> </a:t>
            </a:r>
            <a:r>
              <a:rPr dirty="0" sz="2000"/>
              <a:t>BUILDING</a:t>
            </a:r>
            <a:r>
              <a:rPr dirty="0" sz="2000" spc="-40"/>
              <a:t> </a:t>
            </a:r>
            <a:r>
              <a:rPr dirty="0" sz="2000"/>
              <a:t>EVIDENCE</a:t>
            </a:r>
            <a:r>
              <a:rPr dirty="0" sz="2000" spc="-35"/>
              <a:t> </a:t>
            </a:r>
            <a:r>
              <a:rPr dirty="0" sz="2000"/>
              <a:t>FOR</a:t>
            </a:r>
            <a:r>
              <a:rPr dirty="0" sz="2000" spc="-40"/>
              <a:t> </a:t>
            </a:r>
            <a:r>
              <a:rPr dirty="0" sz="2000"/>
              <a:t>SYSTEMS</a:t>
            </a:r>
            <a:r>
              <a:rPr dirty="0" sz="2000" spc="-30"/>
              <a:t> </a:t>
            </a:r>
            <a:r>
              <a:rPr dirty="0" sz="2000" spc="-20"/>
              <a:t>INTEGRATION</a:t>
            </a:r>
            <a:r>
              <a:rPr dirty="0" sz="2000" spc="-30"/>
              <a:t> </a:t>
            </a:r>
            <a:r>
              <a:rPr dirty="0" sz="2000"/>
              <a:t>VS</a:t>
            </a:r>
            <a:r>
              <a:rPr dirty="0" sz="2000" spc="-30"/>
              <a:t> </a:t>
            </a:r>
            <a:r>
              <a:rPr dirty="0" sz="2000" spc="-20"/>
              <a:t>PROGRAMMATIC</a:t>
            </a:r>
            <a:r>
              <a:rPr dirty="0" sz="2000" spc="-30"/>
              <a:t> </a:t>
            </a:r>
            <a:r>
              <a:rPr dirty="0" sz="2000" spc="-10"/>
              <a:t>INTEGRATION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802" y="1347881"/>
            <a:ext cx="10487673" cy="49396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886" y="2278285"/>
            <a:ext cx="3442265" cy="355344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66667" y="231140"/>
            <a:ext cx="59696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PART</a:t>
            </a:r>
            <a:r>
              <a:rPr dirty="0" spc="-35"/>
              <a:t> </a:t>
            </a:r>
            <a:r>
              <a:rPr dirty="0"/>
              <a:t>7.</a:t>
            </a:r>
            <a:r>
              <a:rPr dirty="0" spc="-45"/>
              <a:t> </a:t>
            </a:r>
            <a:r>
              <a:rPr dirty="0"/>
              <a:t>BUT</a:t>
            </a:r>
            <a:r>
              <a:rPr dirty="0" spc="-35"/>
              <a:t> </a:t>
            </a:r>
            <a:r>
              <a:rPr dirty="0"/>
              <a:t>IT</a:t>
            </a:r>
            <a:r>
              <a:rPr dirty="0" spc="-35"/>
              <a:t> </a:t>
            </a:r>
            <a:r>
              <a:rPr dirty="0"/>
              <a:t>JUST</a:t>
            </a:r>
            <a:r>
              <a:rPr dirty="0" spc="-35"/>
              <a:t> </a:t>
            </a:r>
            <a:r>
              <a:rPr dirty="0"/>
              <a:t>MIGHT</a:t>
            </a:r>
            <a:r>
              <a:rPr dirty="0" spc="-35"/>
              <a:t> </a:t>
            </a:r>
            <a:r>
              <a:rPr dirty="0"/>
              <a:t>BE</a:t>
            </a:r>
            <a:r>
              <a:rPr dirty="0" spc="-35"/>
              <a:t> </a:t>
            </a:r>
            <a:r>
              <a:rPr dirty="0"/>
              <a:t>WORTH</a:t>
            </a:r>
            <a:r>
              <a:rPr dirty="0" spc="-45"/>
              <a:t> </a:t>
            </a:r>
            <a:r>
              <a:rPr dirty="0" spc="-25"/>
              <a:t>IT!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667" y="689355"/>
            <a:ext cx="914400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latin typeface="Impact"/>
                <a:cs typeface="Impact"/>
              </a:rPr>
              <a:t>THE</a:t>
            </a:r>
            <a:r>
              <a:rPr dirty="0" sz="2200" spc="-30" b="1">
                <a:latin typeface="Impact"/>
                <a:cs typeface="Impact"/>
              </a:rPr>
              <a:t> </a:t>
            </a:r>
            <a:r>
              <a:rPr dirty="0" sz="2200" b="1">
                <a:latin typeface="Impact"/>
                <a:cs typeface="Impact"/>
              </a:rPr>
              <a:t>EXTRAORDINARY</a:t>
            </a:r>
            <a:r>
              <a:rPr dirty="0" sz="2200" spc="-30" b="1">
                <a:latin typeface="Impact"/>
                <a:cs typeface="Impact"/>
              </a:rPr>
              <a:t> </a:t>
            </a:r>
            <a:r>
              <a:rPr dirty="0" sz="2200" b="1">
                <a:latin typeface="Impact"/>
                <a:cs typeface="Impact"/>
              </a:rPr>
              <a:t>OPPORTUNITY</a:t>
            </a:r>
            <a:r>
              <a:rPr dirty="0" sz="2200" spc="-30" b="1">
                <a:latin typeface="Impact"/>
                <a:cs typeface="Impact"/>
              </a:rPr>
              <a:t> </a:t>
            </a:r>
            <a:r>
              <a:rPr dirty="0" sz="2200" b="1">
                <a:latin typeface="Impact"/>
                <a:cs typeface="Impact"/>
              </a:rPr>
              <a:t>THIS</a:t>
            </a:r>
            <a:r>
              <a:rPr dirty="0" sz="2200" spc="-30" b="1">
                <a:latin typeface="Impact"/>
                <a:cs typeface="Impact"/>
              </a:rPr>
              <a:t> </a:t>
            </a:r>
            <a:r>
              <a:rPr dirty="0" sz="2200" b="1">
                <a:latin typeface="Impact"/>
                <a:cs typeface="Impact"/>
              </a:rPr>
              <a:t>WORK</a:t>
            </a:r>
            <a:r>
              <a:rPr dirty="0" sz="2200" spc="-30" b="1">
                <a:latin typeface="Impact"/>
                <a:cs typeface="Impact"/>
              </a:rPr>
              <a:t> </a:t>
            </a:r>
            <a:r>
              <a:rPr dirty="0" sz="2200" b="1">
                <a:latin typeface="Impact"/>
                <a:cs typeface="Impact"/>
              </a:rPr>
              <a:t>REPRESENTS</a:t>
            </a:r>
            <a:r>
              <a:rPr dirty="0" sz="2200" spc="-30" b="1">
                <a:latin typeface="Impact"/>
                <a:cs typeface="Impact"/>
              </a:rPr>
              <a:t> </a:t>
            </a:r>
            <a:r>
              <a:rPr dirty="0" sz="2200" spc="-10" b="1">
                <a:latin typeface="Impact"/>
                <a:cs typeface="Impact"/>
              </a:rPr>
              <a:t>-</a:t>
            </a:r>
            <a:r>
              <a:rPr dirty="0" sz="2200" b="1">
                <a:latin typeface="Impact"/>
                <a:cs typeface="Impact"/>
              </a:rPr>
              <a:t>-</a:t>
            </a:r>
            <a:r>
              <a:rPr dirty="0" sz="2200" spc="-25" b="1">
                <a:latin typeface="Impact"/>
                <a:cs typeface="Impact"/>
              </a:rPr>
              <a:t> </a:t>
            </a:r>
            <a:r>
              <a:rPr dirty="0" sz="2200" b="1">
                <a:latin typeface="Impact"/>
                <a:cs typeface="Impact"/>
              </a:rPr>
              <a:t>IF</a:t>
            </a:r>
            <a:r>
              <a:rPr dirty="0" sz="2200" spc="-30" b="1">
                <a:latin typeface="Impact"/>
                <a:cs typeface="Impact"/>
              </a:rPr>
              <a:t> </a:t>
            </a:r>
            <a:r>
              <a:rPr dirty="0" sz="2200" b="1">
                <a:latin typeface="Impact"/>
                <a:cs typeface="Impact"/>
              </a:rPr>
              <a:t>WE</a:t>
            </a:r>
            <a:r>
              <a:rPr dirty="0" sz="2200" spc="-30" b="1">
                <a:latin typeface="Impact"/>
                <a:cs typeface="Impact"/>
              </a:rPr>
              <a:t> </a:t>
            </a:r>
            <a:r>
              <a:rPr dirty="0" sz="2200" b="1">
                <a:latin typeface="Impact"/>
                <a:cs typeface="Impact"/>
              </a:rPr>
              <a:t>CAN</a:t>
            </a:r>
            <a:r>
              <a:rPr dirty="0" sz="2200" spc="-30" b="1">
                <a:latin typeface="Impact"/>
                <a:cs typeface="Impact"/>
              </a:rPr>
              <a:t> </a:t>
            </a:r>
            <a:r>
              <a:rPr dirty="0" sz="2200" b="1">
                <a:latin typeface="Impact"/>
                <a:cs typeface="Impact"/>
              </a:rPr>
              <a:t>PULL</a:t>
            </a:r>
            <a:r>
              <a:rPr dirty="0" sz="2200" spc="-25" b="1">
                <a:latin typeface="Impact"/>
                <a:cs typeface="Impact"/>
              </a:rPr>
              <a:t> </a:t>
            </a:r>
            <a:r>
              <a:rPr dirty="0" sz="2200" b="1">
                <a:latin typeface="Impact"/>
                <a:cs typeface="Impact"/>
              </a:rPr>
              <a:t>IT</a:t>
            </a:r>
            <a:r>
              <a:rPr dirty="0" sz="2200" spc="-30" b="1">
                <a:latin typeface="Impact"/>
                <a:cs typeface="Impact"/>
              </a:rPr>
              <a:t> </a:t>
            </a:r>
            <a:r>
              <a:rPr dirty="0" sz="2200" spc="-20" b="1">
                <a:latin typeface="Impact"/>
                <a:cs typeface="Impact"/>
              </a:rPr>
              <a:t>OFF</a:t>
            </a:r>
            <a:r>
              <a:rPr dirty="0" sz="2000" spc="-20" b="1">
                <a:latin typeface="Impact"/>
                <a:cs typeface="Impact"/>
              </a:rPr>
              <a:t>.</a:t>
            </a:r>
            <a:endParaRPr sz="20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601" y="1126287"/>
            <a:ext cx="11314430" cy="831215"/>
          </a:xfrm>
          <a:prstGeom prst="rect">
            <a:avLst/>
          </a:prstGeom>
          <a:solidFill>
            <a:srgbClr val="002060"/>
          </a:solidFill>
        </p:spPr>
        <p:txBody>
          <a:bodyPr wrap="square" lIns="0" tIns="16510" rIns="0" bIns="0" rtlCol="0" vert="horz">
            <a:spAutoFit/>
          </a:bodyPr>
          <a:lstStyle/>
          <a:p>
            <a:pPr marL="91440" marR="800100">
              <a:lnSpc>
                <a:spcPct val="100800"/>
              </a:lnSpc>
              <a:spcBef>
                <a:spcPts val="13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convincingly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demonstrate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populations,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outcomes,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root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interconnected,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support,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sustain,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catalyze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65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change.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222" y="6272961"/>
            <a:ext cx="11314430" cy="462280"/>
          </a:xfrm>
          <a:prstGeom prst="rect">
            <a:avLst/>
          </a:prstGeom>
          <a:solidFill>
            <a:srgbClr val="002060"/>
          </a:solidFill>
        </p:spPr>
        <p:txBody>
          <a:bodyPr wrap="square" lIns="0" tIns="2095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  <a:tabLst>
                <a:tab pos="3273425" algn="l"/>
              </a:tabLst>
            </a:pPr>
            <a:r>
              <a:rPr dirty="0" sz="2400" spc="-195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intuitively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this.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boost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transformation,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understand </a:t>
            </a:r>
            <a:r>
              <a:rPr dirty="0" sz="2400" spc="7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empirically.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6359" y="2109193"/>
            <a:ext cx="7812698" cy="3891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2026-06-17T20:59:36Z</dcterms:created>
  <dcterms:modified xsi:type="dcterms:W3CDTF">2026-06-17T20:59:36Z</dcterms:modified>
</cp:coreProperties>
</file>