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4606" y="-31305"/>
            <a:ext cx="7054215" cy="1365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92886"/>
            <a:ext cx="9144000" cy="99695"/>
          </a:xfrm>
          <a:custGeom>
            <a:avLst/>
            <a:gdLst/>
            <a:ahLst/>
            <a:cxnLst/>
            <a:rect l="l" t="t" r="r" b="b"/>
            <a:pathLst>
              <a:path w="9144000" h="99694">
                <a:moveTo>
                  <a:pt x="0" y="99694"/>
                </a:moveTo>
                <a:lnTo>
                  <a:pt x="9144000" y="99694"/>
                </a:lnTo>
                <a:lnTo>
                  <a:pt x="9144000" y="0"/>
                </a:lnTo>
                <a:lnTo>
                  <a:pt x="0" y="0"/>
                </a:lnTo>
                <a:lnTo>
                  <a:pt x="0" y="99694"/>
                </a:lnTo>
                <a:close/>
              </a:path>
            </a:pathLst>
          </a:custGeom>
          <a:solidFill>
            <a:srgbClr val="FFD0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4420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1"/>
                </a:lnTo>
              </a:path>
            </a:pathLst>
          </a:custGeom>
          <a:ln w="101600">
            <a:solidFill>
              <a:srgbClr val="084A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1676857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5">
                <a:moveTo>
                  <a:pt x="9144000" y="0"/>
                </a:moveTo>
                <a:lnTo>
                  <a:pt x="4572000" y="0"/>
                </a:lnTo>
                <a:lnTo>
                  <a:pt x="0" y="0"/>
                </a:lnTo>
                <a:lnTo>
                  <a:pt x="0" y="476338"/>
                </a:lnTo>
                <a:lnTo>
                  <a:pt x="4572000" y="476338"/>
                </a:lnTo>
                <a:lnTo>
                  <a:pt x="9144000" y="476338"/>
                </a:lnTo>
                <a:lnTo>
                  <a:pt x="9144000" y="0"/>
                </a:lnTo>
                <a:close/>
              </a:path>
            </a:pathLst>
          </a:custGeom>
          <a:solidFill>
            <a:srgbClr val="2F52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2191295"/>
            <a:ext cx="9144000" cy="2610485"/>
          </a:xfrm>
          <a:custGeom>
            <a:avLst/>
            <a:gdLst/>
            <a:ahLst/>
            <a:cxnLst/>
            <a:rect l="l" t="t" r="r" b="b"/>
            <a:pathLst>
              <a:path w="9144000" h="2610485">
                <a:moveTo>
                  <a:pt x="9144000" y="0"/>
                </a:moveTo>
                <a:lnTo>
                  <a:pt x="4572000" y="0"/>
                </a:lnTo>
                <a:lnTo>
                  <a:pt x="0" y="0"/>
                </a:lnTo>
                <a:lnTo>
                  <a:pt x="0" y="2609939"/>
                </a:lnTo>
                <a:lnTo>
                  <a:pt x="4572000" y="2609939"/>
                </a:lnTo>
                <a:lnTo>
                  <a:pt x="9144000" y="2609939"/>
                </a:lnTo>
                <a:lnTo>
                  <a:pt x="9144000" y="0"/>
                </a:lnTo>
                <a:close/>
              </a:path>
            </a:pathLst>
          </a:custGeom>
          <a:solidFill>
            <a:srgbClr val="CDD0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4801235"/>
            <a:ext cx="9144000" cy="2056764"/>
          </a:xfrm>
          <a:custGeom>
            <a:avLst/>
            <a:gdLst/>
            <a:ahLst/>
            <a:cxnLst/>
            <a:rect l="l" t="t" r="r" b="b"/>
            <a:pathLst>
              <a:path w="9144000" h="2056765">
                <a:moveTo>
                  <a:pt x="9144000" y="0"/>
                </a:moveTo>
                <a:lnTo>
                  <a:pt x="4572000" y="0"/>
                </a:lnTo>
                <a:lnTo>
                  <a:pt x="0" y="0"/>
                </a:lnTo>
                <a:lnTo>
                  <a:pt x="0" y="2056765"/>
                </a:lnTo>
                <a:lnTo>
                  <a:pt x="4572000" y="2056765"/>
                </a:lnTo>
                <a:lnTo>
                  <a:pt x="9144000" y="2056765"/>
                </a:lnTo>
                <a:lnTo>
                  <a:pt x="9144000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1670507"/>
            <a:ext cx="9144000" cy="5187950"/>
          </a:xfrm>
          <a:custGeom>
            <a:avLst/>
            <a:gdLst/>
            <a:ahLst/>
            <a:cxnLst/>
            <a:rect l="l" t="t" r="r" b="b"/>
            <a:pathLst>
              <a:path w="9144000" h="5187950">
                <a:moveTo>
                  <a:pt x="9144000" y="0"/>
                </a:moveTo>
                <a:lnTo>
                  <a:pt x="9137650" y="0"/>
                </a:lnTo>
                <a:lnTo>
                  <a:pt x="9137650" y="12700"/>
                </a:lnTo>
                <a:lnTo>
                  <a:pt x="9137650" y="482688"/>
                </a:lnTo>
                <a:lnTo>
                  <a:pt x="9137650" y="520788"/>
                </a:lnTo>
                <a:lnTo>
                  <a:pt x="9137650" y="3124390"/>
                </a:lnTo>
                <a:lnTo>
                  <a:pt x="4578350" y="3124390"/>
                </a:lnTo>
                <a:lnTo>
                  <a:pt x="4578350" y="520788"/>
                </a:lnTo>
                <a:lnTo>
                  <a:pt x="9137650" y="520788"/>
                </a:lnTo>
                <a:lnTo>
                  <a:pt x="9137650" y="482688"/>
                </a:lnTo>
                <a:lnTo>
                  <a:pt x="4578350" y="482688"/>
                </a:lnTo>
                <a:lnTo>
                  <a:pt x="4578350" y="12700"/>
                </a:lnTo>
                <a:lnTo>
                  <a:pt x="9137650" y="12700"/>
                </a:lnTo>
                <a:lnTo>
                  <a:pt x="9137650" y="0"/>
                </a:lnTo>
                <a:lnTo>
                  <a:pt x="4578350" y="0"/>
                </a:lnTo>
                <a:lnTo>
                  <a:pt x="4565650" y="0"/>
                </a:lnTo>
                <a:lnTo>
                  <a:pt x="4565650" y="12700"/>
                </a:lnTo>
                <a:lnTo>
                  <a:pt x="4565650" y="482688"/>
                </a:lnTo>
                <a:lnTo>
                  <a:pt x="4565650" y="520788"/>
                </a:lnTo>
                <a:lnTo>
                  <a:pt x="4565650" y="3124390"/>
                </a:lnTo>
                <a:lnTo>
                  <a:pt x="6350" y="3124390"/>
                </a:lnTo>
                <a:lnTo>
                  <a:pt x="6350" y="520788"/>
                </a:lnTo>
                <a:lnTo>
                  <a:pt x="4565650" y="520788"/>
                </a:lnTo>
                <a:lnTo>
                  <a:pt x="4565650" y="482688"/>
                </a:lnTo>
                <a:lnTo>
                  <a:pt x="6350" y="482688"/>
                </a:lnTo>
                <a:lnTo>
                  <a:pt x="6350" y="12700"/>
                </a:lnTo>
                <a:lnTo>
                  <a:pt x="4565650" y="12700"/>
                </a:lnTo>
                <a:lnTo>
                  <a:pt x="4565650" y="0"/>
                </a:ln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lnTo>
                  <a:pt x="0" y="5187493"/>
                </a:lnTo>
                <a:lnTo>
                  <a:pt x="6350" y="5187493"/>
                </a:lnTo>
                <a:lnTo>
                  <a:pt x="6350" y="3137090"/>
                </a:lnTo>
                <a:lnTo>
                  <a:pt x="4565650" y="3137090"/>
                </a:lnTo>
                <a:lnTo>
                  <a:pt x="4565650" y="5187493"/>
                </a:lnTo>
                <a:lnTo>
                  <a:pt x="4578350" y="5187493"/>
                </a:lnTo>
                <a:lnTo>
                  <a:pt x="4578350" y="3137090"/>
                </a:lnTo>
                <a:lnTo>
                  <a:pt x="9137650" y="3137090"/>
                </a:lnTo>
                <a:lnTo>
                  <a:pt x="9137650" y="5187493"/>
                </a:lnTo>
                <a:lnTo>
                  <a:pt x="9144000" y="5187493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92886"/>
            <a:ext cx="9144000" cy="99695"/>
          </a:xfrm>
          <a:custGeom>
            <a:avLst/>
            <a:gdLst/>
            <a:ahLst/>
            <a:cxnLst/>
            <a:rect l="l" t="t" r="r" b="b"/>
            <a:pathLst>
              <a:path w="9144000" h="99694">
                <a:moveTo>
                  <a:pt x="0" y="99694"/>
                </a:moveTo>
                <a:lnTo>
                  <a:pt x="9144000" y="99694"/>
                </a:lnTo>
                <a:lnTo>
                  <a:pt x="9144000" y="0"/>
                </a:lnTo>
                <a:lnTo>
                  <a:pt x="0" y="0"/>
                </a:lnTo>
                <a:lnTo>
                  <a:pt x="0" y="99694"/>
                </a:lnTo>
                <a:close/>
              </a:path>
            </a:pathLst>
          </a:custGeom>
          <a:solidFill>
            <a:srgbClr val="FFD0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4420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1"/>
                </a:lnTo>
              </a:path>
            </a:pathLst>
          </a:custGeom>
          <a:ln w="101600">
            <a:solidFill>
              <a:srgbClr val="084A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411" y="-31305"/>
            <a:ext cx="8155177" cy="1389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9140" y="1607820"/>
            <a:ext cx="5230495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24227" y="6455769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am.edu/wp-content/uploads/2017/05/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novation.cms.gov/initiatives/ahcm" TargetMode="Externa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mailto:siren@ucsf.edu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700"/>
            <a:ext cx="9169400" cy="6883400"/>
            <a:chOff x="-12700" y="-12700"/>
            <a:chExt cx="9169400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1290820"/>
              <a:ext cx="9143998" cy="55671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5127" y="6250085"/>
              <a:ext cx="8413750" cy="0"/>
            </a:xfrm>
            <a:custGeom>
              <a:avLst/>
              <a:gdLst/>
              <a:ahLst/>
              <a:cxnLst/>
              <a:rect l="l" t="t" r="r" b="b"/>
              <a:pathLst>
                <a:path w="8413750" h="0">
                  <a:moveTo>
                    <a:pt x="0" y="0"/>
                  </a:moveTo>
                  <a:lnTo>
                    <a:pt x="8413751" y="1"/>
                  </a:lnTo>
                </a:path>
                <a:path w="8413750" h="0">
                  <a:moveTo>
                    <a:pt x="0" y="0"/>
                  </a:moveTo>
                  <a:lnTo>
                    <a:pt x="8413751" y="1"/>
                  </a:lnTo>
                </a:path>
              </a:pathLst>
            </a:custGeom>
            <a:ln w="42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1172" y="6392864"/>
              <a:ext cx="799315" cy="3353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504D">
                <a:alpha val="2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1166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1172" y="6392864"/>
              <a:ext cx="799315" cy="3353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45923"/>
              <a:ext cx="9144000" cy="26911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257"/>
              <a:ext cx="9144000" cy="3479331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8222" rIns="0" bIns="0" rtlCol="0" vert="horz">
            <a:spAutoFit/>
          </a:bodyPr>
          <a:lstStyle/>
          <a:p>
            <a:pPr marL="80010" marR="5080">
              <a:lnSpc>
                <a:spcPts val="3429"/>
              </a:lnSpc>
              <a:spcBef>
                <a:spcPts val="555"/>
              </a:spcBef>
            </a:pPr>
            <a:r>
              <a:rPr dirty="0" sz="3200">
                <a:latin typeface="Helvetica Neue"/>
                <a:cs typeface="Helvetica Neue"/>
              </a:rPr>
              <a:t>The</a:t>
            </a:r>
            <a:r>
              <a:rPr dirty="0" sz="3200" spc="-145">
                <a:latin typeface="Helvetica Neue"/>
                <a:cs typeface="Helvetica Neue"/>
              </a:rPr>
              <a:t> </a:t>
            </a:r>
            <a:r>
              <a:rPr dirty="0" sz="3200">
                <a:latin typeface="Helvetica Neue"/>
                <a:cs typeface="Helvetica Neue"/>
              </a:rPr>
              <a:t>Social</a:t>
            </a:r>
            <a:r>
              <a:rPr dirty="0" sz="3200" spc="-140">
                <a:latin typeface="Helvetica Neue"/>
                <a:cs typeface="Helvetica Neue"/>
              </a:rPr>
              <a:t> </a:t>
            </a:r>
            <a:r>
              <a:rPr dirty="0" sz="3200" spc="-10">
                <a:latin typeface="Helvetica Neue"/>
                <a:cs typeface="Helvetica Neue"/>
              </a:rPr>
              <a:t>Interventions</a:t>
            </a:r>
            <a:r>
              <a:rPr dirty="0" sz="3200" spc="-135">
                <a:latin typeface="Helvetica Neue"/>
                <a:cs typeface="Helvetica Neue"/>
              </a:rPr>
              <a:t> </a:t>
            </a:r>
            <a:r>
              <a:rPr dirty="0" sz="3200" spc="-10">
                <a:latin typeface="Helvetica Neue"/>
                <a:cs typeface="Helvetica Neue"/>
              </a:rPr>
              <a:t>Research</a:t>
            </a:r>
            <a:r>
              <a:rPr dirty="0" sz="3200" spc="-145">
                <a:latin typeface="Helvetica Neue"/>
                <a:cs typeface="Helvetica Neue"/>
              </a:rPr>
              <a:t> </a:t>
            </a:r>
            <a:r>
              <a:rPr dirty="0" sz="3200" spc="-25">
                <a:latin typeface="Helvetica Neue"/>
                <a:cs typeface="Helvetica Neue"/>
              </a:rPr>
              <a:t>and </a:t>
            </a:r>
            <a:r>
              <a:rPr dirty="0" sz="3200" spc="-10">
                <a:latin typeface="Helvetica Neue"/>
                <a:cs typeface="Helvetica Neue"/>
              </a:rPr>
              <a:t>Evaluation</a:t>
            </a:r>
            <a:r>
              <a:rPr dirty="0" sz="3200" spc="-170">
                <a:latin typeface="Helvetica Neue"/>
                <a:cs typeface="Helvetica Neue"/>
              </a:rPr>
              <a:t> </a:t>
            </a:r>
            <a:r>
              <a:rPr dirty="0" sz="3200">
                <a:latin typeface="Helvetica Neue"/>
                <a:cs typeface="Helvetica Neue"/>
              </a:rPr>
              <a:t>Network</a:t>
            </a:r>
            <a:r>
              <a:rPr dirty="0" sz="3200" spc="-160">
                <a:latin typeface="Helvetica Neue"/>
                <a:cs typeface="Helvetica Neue"/>
              </a:rPr>
              <a:t> </a:t>
            </a:r>
            <a:r>
              <a:rPr dirty="0" sz="3200" spc="-10">
                <a:latin typeface="Helvetica Neue"/>
                <a:cs typeface="Helvetica Neue"/>
              </a:rPr>
              <a:t>(SIREN)</a:t>
            </a:r>
            <a:endParaRPr sz="3200">
              <a:latin typeface="Helvetica Neue"/>
              <a:cs typeface="Helvetica Neu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221" y="6303186"/>
            <a:ext cx="929640" cy="5099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200" spc="-10">
                <a:solidFill>
                  <a:srgbClr val="FFFFFF"/>
                </a:solidFill>
                <a:latin typeface="Helvetica Neue Medium"/>
                <a:cs typeface="Helvetica Neue Medium"/>
              </a:rPr>
              <a:t>siren</a:t>
            </a:r>
            <a:endParaRPr sz="3200">
              <a:latin typeface="Helvetica Neue Medium"/>
              <a:cs typeface="Helvetica Neue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1726" y="1697252"/>
            <a:ext cx="6600825" cy="121031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 sz="2800" spc="-40">
                <a:latin typeface="Helvetica Neue"/>
                <a:cs typeface="Helvetica Neue"/>
              </a:rPr>
              <a:t>CMMI’s</a:t>
            </a:r>
            <a:r>
              <a:rPr dirty="0" sz="2800" spc="-145">
                <a:latin typeface="Helvetica Neue"/>
                <a:cs typeface="Helvetica Neue"/>
              </a:rPr>
              <a:t> </a:t>
            </a:r>
            <a:r>
              <a:rPr dirty="0" sz="2800" spc="-10">
                <a:latin typeface="Helvetica Neue"/>
                <a:cs typeface="Helvetica Neue"/>
              </a:rPr>
              <a:t>Accountable</a:t>
            </a:r>
            <a:r>
              <a:rPr dirty="0" sz="2800" spc="-145">
                <a:latin typeface="Helvetica Neue"/>
                <a:cs typeface="Helvetica Neue"/>
              </a:rPr>
              <a:t> </a:t>
            </a:r>
            <a:r>
              <a:rPr dirty="0" sz="2800">
                <a:latin typeface="Helvetica Neue"/>
                <a:cs typeface="Helvetica Neue"/>
              </a:rPr>
              <a:t>Health</a:t>
            </a:r>
            <a:r>
              <a:rPr dirty="0" sz="2800" spc="-140">
                <a:latin typeface="Helvetica Neue"/>
                <a:cs typeface="Helvetica Neue"/>
              </a:rPr>
              <a:t> </a:t>
            </a:r>
            <a:r>
              <a:rPr dirty="0" sz="2800" spc="-10">
                <a:latin typeface="Helvetica Neue"/>
                <a:cs typeface="Helvetica Neue"/>
              </a:rPr>
              <a:t>Communities </a:t>
            </a:r>
            <a:r>
              <a:rPr dirty="0" sz="2800">
                <a:latin typeface="Helvetica Neue"/>
                <a:cs typeface="Helvetica Neue"/>
              </a:rPr>
              <a:t>Social</a:t>
            </a:r>
            <a:r>
              <a:rPr dirty="0" sz="2800" spc="-190">
                <a:latin typeface="Helvetica Neue"/>
                <a:cs typeface="Helvetica Neue"/>
              </a:rPr>
              <a:t> </a:t>
            </a:r>
            <a:r>
              <a:rPr dirty="0" sz="2800" spc="-10">
                <a:latin typeface="Helvetica Neue"/>
                <a:cs typeface="Helvetica Neue"/>
              </a:rPr>
              <a:t>Screening</a:t>
            </a:r>
            <a:r>
              <a:rPr dirty="0" sz="2800" spc="-155">
                <a:latin typeface="Helvetica Neue"/>
                <a:cs typeface="Helvetica Neue"/>
              </a:rPr>
              <a:t> </a:t>
            </a:r>
            <a:r>
              <a:rPr dirty="0" sz="2800" spc="-80">
                <a:latin typeface="Helvetica Neue"/>
                <a:cs typeface="Helvetica Neue"/>
              </a:rPr>
              <a:t>Tool</a:t>
            </a:r>
            <a:r>
              <a:rPr dirty="0" sz="2800" spc="-110">
                <a:latin typeface="Helvetica Neue"/>
                <a:cs typeface="Helvetica Neue"/>
              </a:rPr>
              <a:t> </a:t>
            </a:r>
            <a:r>
              <a:rPr dirty="0" sz="2800" spc="-10">
                <a:latin typeface="Helvetica Neue"/>
                <a:cs typeface="Helvetica Neue"/>
              </a:rPr>
              <a:t>Webinar</a:t>
            </a:r>
            <a:endParaRPr sz="2800">
              <a:latin typeface="Helvetica Neue"/>
              <a:cs typeface="Helvetica Neue"/>
            </a:endParaRPr>
          </a:p>
          <a:p>
            <a:pPr marL="12700">
              <a:lnSpc>
                <a:spcPts val="2890"/>
              </a:lnSpc>
            </a:pPr>
            <a:r>
              <a:rPr dirty="0" sz="2800" spc="-10" i="1">
                <a:latin typeface="Helvetica Neue"/>
                <a:cs typeface="Helvetica Neue"/>
              </a:rPr>
              <a:t>9.25.17</a:t>
            </a:r>
            <a:endParaRPr sz="28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36420"/>
            <a:ext cx="8053705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245">
                <a:latin typeface="Arial"/>
                <a:cs typeface="Arial"/>
              </a:rPr>
              <a:t>The</a:t>
            </a:r>
            <a:r>
              <a:rPr dirty="0" sz="3200" spc="-145">
                <a:latin typeface="Arial"/>
                <a:cs typeface="Arial"/>
              </a:rPr>
              <a:t> Accountable </a:t>
            </a:r>
            <a:r>
              <a:rPr dirty="0" sz="3200" spc="-120">
                <a:latin typeface="Arial"/>
                <a:cs typeface="Arial"/>
              </a:rPr>
              <a:t>Health</a:t>
            </a:r>
            <a:r>
              <a:rPr dirty="0" sz="3200" spc="-130">
                <a:latin typeface="Arial"/>
                <a:cs typeface="Arial"/>
              </a:rPr>
              <a:t> Communities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70">
                <a:latin typeface="Arial"/>
                <a:cs typeface="Arial"/>
              </a:rPr>
              <a:t>Model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180">
                <a:latin typeface="Arial"/>
                <a:cs typeface="Arial"/>
              </a:rPr>
              <a:t>is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a </a:t>
            </a:r>
            <a:r>
              <a:rPr dirty="0" sz="3200" spc="-145">
                <a:latin typeface="Arial"/>
                <a:cs typeface="Arial"/>
              </a:rPr>
              <a:t>5-</a:t>
            </a:r>
            <a:r>
              <a:rPr dirty="0" sz="3200" spc="-150">
                <a:latin typeface="Arial"/>
                <a:cs typeface="Arial"/>
              </a:rPr>
              <a:t>year </a:t>
            </a:r>
            <a:r>
              <a:rPr dirty="0" sz="3200" spc="-105">
                <a:latin typeface="Arial"/>
                <a:cs typeface="Arial"/>
              </a:rPr>
              <a:t>model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that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130">
                <a:latin typeface="Arial"/>
                <a:cs typeface="Arial"/>
              </a:rPr>
              <a:t>tests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whether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systematically identifying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160">
                <a:latin typeface="Arial"/>
                <a:cs typeface="Arial"/>
              </a:rPr>
              <a:t>and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175">
                <a:latin typeface="Arial"/>
                <a:cs typeface="Arial"/>
              </a:rPr>
              <a:t>addressing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the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90">
                <a:latin typeface="Arial"/>
                <a:cs typeface="Arial"/>
              </a:rPr>
              <a:t>health-</a:t>
            </a:r>
            <a:r>
              <a:rPr dirty="0" sz="3200" spc="-10">
                <a:latin typeface="Arial"/>
                <a:cs typeface="Arial"/>
              </a:rPr>
              <a:t>related </a:t>
            </a:r>
            <a:r>
              <a:rPr dirty="0" sz="3200" spc="-160">
                <a:latin typeface="Arial"/>
                <a:cs typeface="Arial"/>
              </a:rPr>
              <a:t>social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200">
                <a:latin typeface="Arial"/>
                <a:cs typeface="Arial"/>
              </a:rPr>
              <a:t>needs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95">
                <a:latin typeface="Arial"/>
                <a:cs typeface="Arial"/>
              </a:rPr>
              <a:t>community-</a:t>
            </a:r>
            <a:r>
              <a:rPr dirty="0" sz="3200" spc="-85">
                <a:latin typeface="Arial"/>
                <a:cs typeface="Arial"/>
              </a:rPr>
              <a:t>dwelling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Medicare </a:t>
            </a:r>
            <a:r>
              <a:rPr dirty="0" sz="3200" spc="-160">
                <a:latin typeface="Arial"/>
                <a:cs typeface="Arial"/>
              </a:rPr>
              <a:t>and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14">
                <a:latin typeface="Arial"/>
                <a:cs typeface="Arial"/>
              </a:rPr>
              <a:t>Medicaid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14">
                <a:latin typeface="Arial"/>
                <a:cs typeface="Arial"/>
              </a:rPr>
              <a:t>beneficiaries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30">
                <a:latin typeface="Arial"/>
                <a:cs typeface="Arial"/>
              </a:rPr>
              <a:t>impacts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total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health </a:t>
            </a:r>
            <a:r>
              <a:rPr dirty="0" sz="3200" spc="-185">
                <a:latin typeface="Arial"/>
                <a:cs typeface="Arial"/>
              </a:rPr>
              <a:t>care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195">
                <a:latin typeface="Arial"/>
                <a:cs typeface="Arial"/>
              </a:rPr>
              <a:t>costs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60">
                <a:latin typeface="Arial"/>
                <a:cs typeface="Arial"/>
              </a:rPr>
              <a:t>and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utilization.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2965" y="6455769"/>
            <a:ext cx="161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40"/>
              </a:lnSpc>
            </a:pPr>
            <a:fld id="{81D60167-4931-47E6-BA6A-407CBD079E47}" type="slidenum">
              <a:rPr dirty="0" sz="1200" spc="-50">
                <a:solidFill>
                  <a:srgbClr val="898989"/>
                </a:solidFill>
                <a:latin typeface="Times New Roman"/>
                <a:cs typeface="Times New Roman"/>
              </a:rPr>
              <a:t>11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071245" marR="5080" indent="-1059180">
              <a:lnSpc>
                <a:spcPts val="5270"/>
              </a:lnSpc>
              <a:spcBef>
                <a:spcPts val="204"/>
              </a:spcBef>
            </a:pPr>
            <a:r>
              <a:rPr dirty="0" spc="-210" b="1">
                <a:latin typeface="Arial"/>
                <a:cs typeface="Arial"/>
              </a:rPr>
              <a:t>What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434" b="1">
                <a:latin typeface="Arial"/>
                <a:cs typeface="Arial"/>
              </a:rPr>
              <a:t>Does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180" b="1">
                <a:latin typeface="Arial"/>
                <a:cs typeface="Arial"/>
              </a:rPr>
              <a:t>the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355" b="1">
                <a:latin typeface="Arial"/>
                <a:cs typeface="Arial"/>
              </a:rPr>
              <a:t>Accountable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185" b="1">
                <a:latin typeface="Arial"/>
                <a:cs typeface="Arial"/>
              </a:rPr>
              <a:t>Health </a:t>
            </a:r>
            <a:r>
              <a:rPr dirty="0" spc="-350" b="1">
                <a:latin typeface="Arial"/>
                <a:cs typeface="Arial"/>
              </a:rPr>
              <a:t>Communities</a:t>
            </a:r>
            <a:r>
              <a:rPr dirty="0" spc="-190" b="1">
                <a:latin typeface="Arial"/>
                <a:cs typeface="Arial"/>
              </a:rPr>
              <a:t> Model </a:t>
            </a:r>
            <a:r>
              <a:rPr dirty="0" spc="-530" b="1">
                <a:latin typeface="Arial"/>
                <a:cs typeface="Arial"/>
              </a:rPr>
              <a:t>Test?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813435">
              <a:lnSpc>
                <a:spcPct val="100000"/>
              </a:lnSpc>
              <a:spcBef>
                <a:spcPts val="100"/>
              </a:spcBef>
            </a:pPr>
            <a:r>
              <a:rPr dirty="0" spc="-225" b="1">
                <a:latin typeface="Arial"/>
                <a:cs typeface="Arial"/>
              </a:rPr>
              <a:t>Health-</a:t>
            </a:r>
            <a:r>
              <a:rPr dirty="0" spc="-305" b="1">
                <a:latin typeface="Arial"/>
                <a:cs typeface="Arial"/>
              </a:rPr>
              <a:t>Related</a:t>
            </a:r>
            <a:r>
              <a:rPr dirty="0" spc="-200" b="1">
                <a:latin typeface="Arial"/>
                <a:cs typeface="Arial"/>
              </a:rPr>
              <a:t> </a:t>
            </a:r>
            <a:r>
              <a:rPr dirty="0" spc="-405" b="1">
                <a:latin typeface="Arial"/>
                <a:cs typeface="Arial"/>
              </a:rPr>
              <a:t>Social</a:t>
            </a:r>
            <a:r>
              <a:rPr dirty="0" spc="-200" b="1">
                <a:latin typeface="Arial"/>
                <a:cs typeface="Arial"/>
              </a:rPr>
              <a:t> </a:t>
            </a:r>
            <a:r>
              <a:rPr dirty="0" spc="-385" b="1">
                <a:latin typeface="Arial"/>
                <a:cs typeface="Arial"/>
              </a:rPr>
              <a:t>Needs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82965" y="6455769"/>
            <a:ext cx="161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40"/>
              </a:lnSpc>
            </a:pPr>
            <a:fld id="{81D60167-4931-47E6-BA6A-407CBD079E47}" type="slidenum">
              <a:rPr dirty="0" sz="1200" spc="-50">
                <a:solidFill>
                  <a:srgbClr val="898989"/>
                </a:solidFill>
                <a:latin typeface="Times New Roman"/>
                <a:cs typeface="Times New Roman"/>
              </a:rPr>
              <a:t>11</a:t>
            </a:fld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2050808"/>
          <a:ext cx="7556500" cy="3329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3733800"/>
              </a:tblGrid>
              <a:tr h="457200">
                <a:tc>
                  <a:txBody>
                    <a:bodyPr/>
                    <a:lstStyle/>
                    <a:p>
                      <a:pPr marL="11436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400" spc="-229" b="1">
                          <a:latin typeface="Arial"/>
                          <a:cs typeface="Arial"/>
                        </a:rPr>
                        <a:t>Core</a:t>
                      </a:r>
                      <a:r>
                        <a:rPr dirty="0" sz="2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Needs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400" spc="-140" b="1">
                          <a:latin typeface="Arial"/>
                          <a:cs typeface="Arial"/>
                        </a:rPr>
                        <a:t>*Supplemental</a:t>
                      </a:r>
                      <a:r>
                        <a:rPr dirty="0" sz="2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latin typeface="Arial"/>
                          <a:cs typeface="Arial"/>
                        </a:rPr>
                        <a:t>Needs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200" spc="-13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22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10">
                          <a:latin typeface="Arial"/>
                          <a:cs typeface="Arial"/>
                        </a:rPr>
                        <a:t>Instability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200" spc="-135">
                          <a:latin typeface="Arial"/>
                          <a:cs typeface="Arial"/>
                        </a:rPr>
                        <a:t>Family</a:t>
                      </a:r>
                      <a:r>
                        <a:rPr dirty="0" sz="2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2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145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2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10">
                          <a:latin typeface="Arial"/>
                          <a:cs typeface="Arial"/>
                        </a:rPr>
                        <a:t>Supports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</a:tr>
              <a:tr h="4864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2200">
                          <a:latin typeface="Arial"/>
                          <a:cs typeface="Arial"/>
                        </a:rPr>
                        <a:t>Utility</a:t>
                      </a:r>
                      <a:r>
                        <a:rPr dirty="0" sz="22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10">
                          <a:latin typeface="Arial"/>
                          <a:cs typeface="Arial"/>
                        </a:rPr>
                        <a:t>Needs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2200" spc="-10">
                          <a:latin typeface="Arial"/>
                          <a:cs typeface="Arial"/>
                        </a:rPr>
                        <a:t>Education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4864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2200" spc="-155">
                          <a:latin typeface="Arial"/>
                          <a:cs typeface="Arial"/>
                        </a:rPr>
                        <a:t>Food</a:t>
                      </a:r>
                      <a:r>
                        <a:rPr dirty="0" sz="2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10">
                          <a:latin typeface="Arial"/>
                          <a:cs typeface="Arial"/>
                        </a:rPr>
                        <a:t>Insecurity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2200" spc="-100">
                          <a:latin typeface="Arial"/>
                          <a:cs typeface="Arial"/>
                        </a:rPr>
                        <a:t>Employment</a:t>
                      </a:r>
                      <a:r>
                        <a:rPr dirty="0" sz="2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2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10">
                          <a:latin typeface="Arial"/>
                          <a:cs typeface="Arial"/>
                        </a:rPr>
                        <a:t>Income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2200" spc="-80">
                          <a:latin typeface="Arial"/>
                          <a:cs typeface="Arial"/>
                        </a:rPr>
                        <a:t>Interpersonal</a:t>
                      </a:r>
                      <a:r>
                        <a:rPr dirty="0" sz="2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10">
                          <a:latin typeface="Arial"/>
                          <a:cs typeface="Arial"/>
                        </a:rPr>
                        <a:t>Violence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2200" spc="-8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22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25">
                          <a:latin typeface="Arial"/>
                          <a:cs typeface="Arial"/>
                        </a:rPr>
                        <a:t>Behaviors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954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2200" spc="-20">
                          <a:latin typeface="Arial"/>
                          <a:cs typeface="Arial"/>
                        </a:rPr>
                        <a:t>Transportation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12140" y="6220570"/>
            <a:ext cx="19373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0">
                <a:latin typeface="Times New Roman"/>
                <a:cs typeface="Times New Roman"/>
              </a:rPr>
              <a:t>*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This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list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90">
                <a:latin typeface="Times New Roman"/>
                <a:cs typeface="Times New Roman"/>
              </a:rPr>
              <a:t>not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inclusive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2182495" marR="5080" indent="-1979295">
              <a:lnSpc>
                <a:spcPts val="5270"/>
              </a:lnSpc>
              <a:spcBef>
                <a:spcPts val="204"/>
              </a:spcBef>
            </a:pPr>
            <a:r>
              <a:rPr dirty="0" spc="-355" b="1">
                <a:latin typeface="Arial"/>
                <a:cs typeface="Arial"/>
              </a:rPr>
              <a:t>Accountable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240" b="1">
                <a:latin typeface="Arial"/>
                <a:cs typeface="Arial"/>
              </a:rPr>
              <a:t>Health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365" b="1">
                <a:latin typeface="Arial"/>
                <a:cs typeface="Arial"/>
              </a:rPr>
              <a:t>Communities </a:t>
            </a:r>
            <a:r>
              <a:rPr dirty="0" spc="-195" b="1">
                <a:latin typeface="Arial"/>
                <a:cs typeface="Arial"/>
              </a:rPr>
              <a:t>Model</a:t>
            </a:r>
            <a:r>
              <a:rPr dirty="0" spc="-200" b="1">
                <a:latin typeface="Arial"/>
                <a:cs typeface="Arial"/>
              </a:rPr>
              <a:t> </a:t>
            </a:r>
            <a:r>
              <a:rPr dirty="0" spc="-310" b="1">
                <a:latin typeface="Arial"/>
                <a:cs typeface="Arial"/>
              </a:rPr>
              <a:t>Structure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814" y="1709433"/>
            <a:ext cx="7955969" cy="495647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2965" y="6455769"/>
            <a:ext cx="161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40"/>
              </a:lnSpc>
            </a:pPr>
            <a:fld id="{81D60167-4931-47E6-BA6A-407CBD079E47}" type="slidenum">
              <a:rPr dirty="0" sz="1200" spc="-50">
                <a:solidFill>
                  <a:srgbClr val="898989"/>
                </a:solidFill>
                <a:latin typeface="Times New Roman"/>
                <a:cs typeface="Times New Roman"/>
              </a:rPr>
              <a:t>11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39921"/>
            <a:ext cx="5744845" cy="3535045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</a:tabLst>
            </a:pPr>
            <a:r>
              <a:rPr dirty="0" sz="3200" spc="-165">
                <a:latin typeface="Arial"/>
                <a:cs typeface="Arial"/>
              </a:rPr>
              <a:t>32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05">
                <a:latin typeface="Arial"/>
                <a:cs typeface="Arial"/>
              </a:rPr>
              <a:t>communities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225">
                <a:latin typeface="Arial"/>
                <a:cs typeface="Arial"/>
              </a:rPr>
              <a:t>across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165">
                <a:latin typeface="Arial"/>
                <a:cs typeface="Arial"/>
              </a:rPr>
              <a:t>24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160">
                <a:latin typeface="Arial"/>
                <a:cs typeface="Arial"/>
              </a:rPr>
              <a:t>States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</a:tabLst>
            </a:pPr>
            <a:r>
              <a:rPr dirty="0" sz="3200" spc="-165">
                <a:latin typeface="Arial"/>
                <a:cs typeface="Arial"/>
              </a:rPr>
              <a:t>6 </a:t>
            </a:r>
            <a:r>
              <a:rPr dirty="0" sz="3200" spc="-30">
                <a:latin typeface="Arial"/>
                <a:cs typeface="Arial"/>
              </a:rPr>
              <a:t>in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the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Northeast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</a:tabLst>
            </a:pPr>
            <a:r>
              <a:rPr dirty="0" sz="3200" spc="-165">
                <a:latin typeface="Arial"/>
                <a:cs typeface="Arial"/>
              </a:rPr>
              <a:t>7 </a:t>
            </a:r>
            <a:r>
              <a:rPr dirty="0" sz="3200" spc="-30">
                <a:latin typeface="Arial"/>
                <a:cs typeface="Arial"/>
              </a:rPr>
              <a:t>in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the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Midwest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</a:tabLst>
            </a:pPr>
            <a:r>
              <a:rPr dirty="0" sz="3200" spc="-165">
                <a:latin typeface="Arial"/>
                <a:cs typeface="Arial"/>
              </a:rPr>
              <a:t>11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30">
                <a:latin typeface="Arial"/>
                <a:cs typeface="Arial"/>
              </a:rPr>
              <a:t>in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the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South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</a:tabLst>
            </a:pPr>
            <a:r>
              <a:rPr dirty="0" sz="3200" spc="-165">
                <a:latin typeface="Arial"/>
                <a:cs typeface="Arial"/>
              </a:rPr>
              <a:t>8 </a:t>
            </a:r>
            <a:r>
              <a:rPr dirty="0" sz="3200" spc="-30">
                <a:latin typeface="Arial"/>
                <a:cs typeface="Arial"/>
              </a:rPr>
              <a:t>in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the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West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</a:tabLst>
            </a:pPr>
            <a:r>
              <a:rPr dirty="0" sz="3200" spc="-140">
                <a:latin typeface="Arial"/>
                <a:cs typeface="Arial"/>
              </a:rPr>
              <a:t>Urban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160">
                <a:latin typeface="Arial"/>
                <a:cs typeface="Arial"/>
              </a:rPr>
              <a:t>and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rural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83018" y="29654"/>
            <a:ext cx="757999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3725" marR="5080" indent="-581660">
              <a:lnSpc>
                <a:spcPct val="100000"/>
              </a:lnSpc>
              <a:spcBef>
                <a:spcPts val="100"/>
              </a:spcBef>
            </a:pPr>
            <a:r>
              <a:rPr dirty="0" sz="4000" spc="-254" b="1">
                <a:latin typeface="Arial"/>
                <a:cs typeface="Arial"/>
              </a:rPr>
              <a:t>Overview</a:t>
            </a:r>
            <a:r>
              <a:rPr dirty="0" sz="4000" spc="-200" b="1">
                <a:latin typeface="Arial"/>
                <a:cs typeface="Arial"/>
              </a:rPr>
              <a:t> </a:t>
            </a:r>
            <a:r>
              <a:rPr dirty="0" sz="4000" spc="-195" b="1">
                <a:latin typeface="Arial"/>
                <a:cs typeface="Arial"/>
              </a:rPr>
              <a:t>of</a:t>
            </a:r>
            <a:r>
              <a:rPr dirty="0" sz="4000" spc="-190" b="1">
                <a:latin typeface="Arial"/>
                <a:cs typeface="Arial"/>
              </a:rPr>
              <a:t> </a:t>
            </a:r>
            <a:r>
              <a:rPr dirty="0" sz="4000" spc="-345" b="1">
                <a:latin typeface="Arial"/>
                <a:cs typeface="Arial"/>
              </a:rPr>
              <a:t>Bridge</a:t>
            </a:r>
            <a:r>
              <a:rPr dirty="0" sz="4000" spc="-195" b="1">
                <a:latin typeface="Arial"/>
                <a:cs typeface="Arial"/>
              </a:rPr>
              <a:t> </a:t>
            </a:r>
            <a:r>
              <a:rPr dirty="0" sz="4000" spc="-310" b="1">
                <a:latin typeface="Arial"/>
                <a:cs typeface="Arial"/>
              </a:rPr>
              <a:t>Organizations</a:t>
            </a:r>
            <a:r>
              <a:rPr dirty="0" sz="4000" spc="-185" b="1">
                <a:latin typeface="Arial"/>
                <a:cs typeface="Arial"/>
              </a:rPr>
              <a:t> </a:t>
            </a:r>
            <a:r>
              <a:rPr dirty="0" sz="4000" spc="-85" b="1">
                <a:latin typeface="Arial"/>
                <a:cs typeface="Arial"/>
              </a:rPr>
              <a:t>in </a:t>
            </a:r>
            <a:r>
              <a:rPr dirty="0" sz="4000" spc="-400" b="1">
                <a:latin typeface="Arial"/>
                <a:cs typeface="Arial"/>
              </a:rPr>
              <a:t>Assistance</a:t>
            </a:r>
            <a:r>
              <a:rPr dirty="0" sz="4000" spc="-190" b="1">
                <a:latin typeface="Arial"/>
                <a:cs typeface="Arial"/>
              </a:rPr>
              <a:t> </a:t>
            </a:r>
            <a:r>
              <a:rPr dirty="0" sz="4000" spc="-95" b="1">
                <a:latin typeface="Arial"/>
                <a:cs typeface="Arial"/>
              </a:rPr>
              <a:t>&amp;</a:t>
            </a:r>
            <a:r>
              <a:rPr dirty="0" sz="4000" spc="-195" b="1">
                <a:latin typeface="Arial"/>
                <a:cs typeface="Arial"/>
              </a:rPr>
              <a:t> </a:t>
            </a:r>
            <a:r>
              <a:rPr dirty="0" sz="4000" spc="-270" b="1">
                <a:latin typeface="Arial"/>
                <a:cs typeface="Arial"/>
              </a:rPr>
              <a:t>Alignment</a:t>
            </a:r>
            <a:r>
              <a:rPr dirty="0" sz="4000" spc="-180" b="1">
                <a:latin typeface="Arial"/>
                <a:cs typeface="Arial"/>
              </a:rPr>
              <a:t> </a:t>
            </a:r>
            <a:r>
              <a:rPr dirty="0" sz="4000" spc="-465" b="1">
                <a:latin typeface="Arial"/>
                <a:cs typeface="Arial"/>
              </a:rPr>
              <a:t>Tracks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9223" y="2846741"/>
            <a:ext cx="4084607" cy="26923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" y="1391285"/>
            <a:ext cx="9052560" cy="201295"/>
            <a:chOff x="38100" y="1391285"/>
            <a:chExt cx="9052560" cy="201295"/>
          </a:xfrm>
        </p:grpSpPr>
        <p:sp>
          <p:nvSpPr>
            <p:cNvPr id="3" name="object 3"/>
            <p:cNvSpPr/>
            <p:nvPr/>
          </p:nvSpPr>
          <p:spPr>
            <a:xfrm>
              <a:off x="38100" y="1492886"/>
              <a:ext cx="9052560" cy="99695"/>
            </a:xfrm>
            <a:custGeom>
              <a:avLst/>
              <a:gdLst/>
              <a:ahLst/>
              <a:cxnLst/>
              <a:rect l="l" t="t" r="r" b="b"/>
              <a:pathLst>
                <a:path w="9052560" h="99694">
                  <a:moveTo>
                    <a:pt x="0" y="99694"/>
                  </a:moveTo>
                  <a:lnTo>
                    <a:pt x="9052560" y="99694"/>
                  </a:lnTo>
                  <a:lnTo>
                    <a:pt x="9052560" y="0"/>
                  </a:lnTo>
                  <a:lnTo>
                    <a:pt x="0" y="0"/>
                  </a:lnTo>
                  <a:lnTo>
                    <a:pt x="0" y="99694"/>
                  </a:lnTo>
                  <a:close/>
                </a:path>
              </a:pathLst>
            </a:custGeom>
            <a:solidFill>
              <a:srgbClr val="FFD0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8100" y="1442085"/>
              <a:ext cx="9052560" cy="0"/>
            </a:xfrm>
            <a:custGeom>
              <a:avLst/>
              <a:gdLst/>
              <a:ahLst/>
              <a:cxnLst/>
              <a:rect l="l" t="t" r="r" b="b"/>
              <a:pathLst>
                <a:path w="9052560" h="0">
                  <a:moveTo>
                    <a:pt x="0" y="0"/>
                  </a:moveTo>
                  <a:lnTo>
                    <a:pt x="9052560" y="1"/>
                  </a:lnTo>
                </a:path>
              </a:pathLst>
            </a:custGeom>
            <a:ln w="101600">
              <a:solidFill>
                <a:srgbClr val="084A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9630" rIns="0" bIns="0" rtlCol="0" vert="horz">
            <a:spAutoFit/>
          </a:bodyPr>
          <a:lstStyle/>
          <a:p>
            <a:pPr marL="1405890">
              <a:lnSpc>
                <a:spcPct val="100000"/>
              </a:lnSpc>
              <a:spcBef>
                <a:spcPts val="100"/>
              </a:spcBef>
            </a:pPr>
            <a:r>
              <a:rPr dirty="0" sz="4000" spc="-550" b="1">
                <a:latin typeface="Arial"/>
                <a:cs typeface="Arial"/>
              </a:rPr>
              <a:t>AHC</a:t>
            </a:r>
            <a:r>
              <a:rPr dirty="0" sz="4000" spc="-204" b="1">
                <a:latin typeface="Arial"/>
                <a:cs typeface="Arial"/>
              </a:rPr>
              <a:t> </a:t>
            </a:r>
            <a:r>
              <a:rPr dirty="0" sz="4000" spc="-350" b="1">
                <a:latin typeface="Arial"/>
                <a:cs typeface="Arial"/>
              </a:rPr>
              <a:t>Bridge</a:t>
            </a:r>
            <a:r>
              <a:rPr dirty="0" sz="4000" spc="-200" b="1">
                <a:latin typeface="Arial"/>
                <a:cs typeface="Arial"/>
              </a:rPr>
              <a:t> </a:t>
            </a:r>
            <a:r>
              <a:rPr dirty="0" sz="4000" spc="-325" b="1">
                <a:latin typeface="Arial"/>
                <a:cs typeface="Arial"/>
              </a:rPr>
              <a:t>Organizations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2250" y="1670050"/>
          <a:ext cx="3955415" cy="5013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7630"/>
                <a:gridCol w="1238249"/>
              </a:tblGrid>
              <a:tr h="254000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 spc="-1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Assistance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Track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82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B9BD5"/>
                    </a:solidFill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400" spc="-105" b="1">
                          <a:latin typeface="Arial"/>
                          <a:cs typeface="Arial"/>
                        </a:rPr>
                        <a:t>Alexian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14" b="1">
                          <a:latin typeface="Arial"/>
                          <a:cs typeface="Arial"/>
                        </a:rPr>
                        <a:t>Brothers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Network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Illinois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00" spc="-85" b="1">
                          <a:latin typeface="Arial"/>
                          <a:cs typeface="Arial"/>
                        </a:rPr>
                        <a:t>Allina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System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Minnesota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00" spc="-195" b="1">
                          <a:latin typeface="Arial"/>
                          <a:cs typeface="Arial"/>
                        </a:rPr>
                        <a:t>CHRISTUS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0" b="1">
                          <a:latin typeface="Arial"/>
                          <a:cs typeface="Arial"/>
                        </a:rPr>
                        <a:t>Santa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Rosa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Texas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</a:pPr>
                      <a:r>
                        <a:rPr dirty="0" sz="1400" spc="-114" b="1"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Network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Foundation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Indiana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00" spc="-140" b="1">
                          <a:latin typeface="Arial"/>
                          <a:cs typeface="Arial"/>
                        </a:rPr>
                        <a:t>Hackensack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University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8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Jersey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400" spc="-70" b="1">
                          <a:latin typeface="Arial"/>
                          <a:cs typeface="Arial"/>
                        </a:rPr>
                        <a:t>Mountain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14" b="1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Alliance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Virginia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00" spc="-105" b="1">
                          <a:latin typeface="Arial"/>
                          <a:cs typeface="Arial"/>
                        </a:rPr>
                        <a:t>Nevada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Care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Nevada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00" spc="-110" b="1">
                          <a:latin typeface="Arial"/>
                          <a:cs typeface="Arial"/>
                        </a:rPr>
                        <a:t>Partners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Health,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Inc.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80">
                          <a:latin typeface="Arial"/>
                          <a:cs typeface="Arial"/>
                        </a:rPr>
                        <a:t>West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Virginia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400" spc="-95" b="1">
                          <a:latin typeface="Arial"/>
                          <a:cs typeface="Arial"/>
                        </a:rPr>
                        <a:t>St.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70" b="1">
                          <a:latin typeface="Arial"/>
                          <a:cs typeface="Arial"/>
                        </a:rPr>
                        <a:t>Josephs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0" b="1">
                          <a:latin typeface="Arial"/>
                          <a:cs typeface="Arial"/>
                        </a:rPr>
                        <a:t>Hosp.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Ctr.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8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York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400" spc="-55" b="1">
                          <a:latin typeface="Arial"/>
                          <a:cs typeface="Arial"/>
                        </a:rPr>
                        <a:t>Tift </a:t>
                      </a:r>
                      <a:r>
                        <a:rPr dirty="0" sz="1400" spc="-125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0" b="1">
                          <a:latin typeface="Arial"/>
                          <a:cs typeface="Arial"/>
                        </a:rPr>
                        <a:t>Hosp.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Authority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Georgia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00" spc="-135" b="1">
                          <a:latin typeface="Arial"/>
                          <a:cs typeface="Arial"/>
                        </a:rPr>
                        <a:t>UT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5" b="1">
                          <a:latin typeface="Arial"/>
                          <a:cs typeface="Arial"/>
                        </a:rPr>
                        <a:t>Sciences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Center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Texas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00" spc="-125" b="1">
                          <a:latin typeface="Arial"/>
                          <a:cs typeface="Arial"/>
                        </a:rPr>
                        <a:t>Yale-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14" b="1">
                          <a:latin typeface="Arial"/>
                          <a:cs typeface="Arial"/>
                        </a:rPr>
                        <a:t>Haven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Hospital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Connecticut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00956" y="1654007"/>
          <a:ext cx="4603750" cy="501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5820"/>
                <a:gridCol w="1129029"/>
              </a:tblGrid>
              <a:tr h="246379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dirty="0" sz="16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Alignment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Track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82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B9BD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90" b="1">
                          <a:latin typeface="Arial"/>
                          <a:cs typeface="Arial"/>
                        </a:rPr>
                        <a:t>Baltimore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10" b="1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Department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Maryland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35" b="1">
                          <a:latin typeface="Arial"/>
                          <a:cs typeface="Arial"/>
                        </a:rPr>
                        <a:t>Camden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Coalition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Healthcare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Providers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8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Jersey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35" b="1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5" b="1">
                          <a:latin typeface="Arial"/>
                          <a:cs typeface="Arial"/>
                        </a:rPr>
                        <a:t>England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System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95">
                          <a:latin typeface="Arial"/>
                          <a:cs typeface="Arial"/>
                        </a:rPr>
                        <a:t>Rhode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Island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05" b="1">
                          <a:latin typeface="Arial"/>
                          <a:cs typeface="Arial"/>
                        </a:rPr>
                        <a:t>Danbury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Hospital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Connecticut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75" b="1">
                          <a:latin typeface="Arial"/>
                          <a:cs typeface="Arial"/>
                        </a:rPr>
                        <a:t>Delta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Alliance,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Inc.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Mississippi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05" b="1">
                          <a:latin typeface="Arial"/>
                          <a:cs typeface="Arial"/>
                        </a:rPr>
                        <a:t>Denver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0" b="1">
                          <a:latin typeface="Arial"/>
                          <a:cs typeface="Arial"/>
                        </a:rPr>
                        <a:t>Regional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0" b="1">
                          <a:latin typeface="Arial"/>
                          <a:cs typeface="Arial"/>
                        </a:rPr>
                        <a:t>Council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Governments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Colorado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dirty="0" sz="1400" spc="-90" b="1">
                          <a:latin typeface="Arial"/>
                          <a:cs typeface="Arial"/>
                        </a:rPr>
                        <a:t>Dignity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5" b="1">
                          <a:latin typeface="Arial"/>
                          <a:cs typeface="Arial"/>
                        </a:rPr>
                        <a:t>dba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St.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0" b="1">
                          <a:latin typeface="Arial"/>
                          <a:cs typeface="Arial"/>
                        </a:rPr>
                        <a:t>Joseph's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&amp;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1660"/>
                        </a:lnSpc>
                        <a:spcBef>
                          <a:spcPts val="2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Medical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Arizona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Net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5" b="1">
                          <a:latin typeface="Arial"/>
                          <a:cs typeface="Arial"/>
                        </a:rPr>
                        <a:t>West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Michigan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Michigan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65" b="1">
                          <a:latin typeface="Arial"/>
                          <a:cs typeface="Arial"/>
                        </a:rPr>
                        <a:t>MyHealth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80" b="1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Network,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Inc.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Oklahoma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25" b="1">
                          <a:latin typeface="Arial"/>
                          <a:cs typeface="Arial"/>
                        </a:rPr>
                        <a:t>Oregon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45" b="1">
                          <a:latin typeface="Arial"/>
                          <a:cs typeface="Arial"/>
                        </a:rPr>
                        <a:t>Science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University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Oregon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10" b="1">
                          <a:latin typeface="Arial"/>
                          <a:cs typeface="Arial"/>
                        </a:rPr>
                        <a:t>Parkland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10" b="1"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10" b="1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Innovation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Texas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05" b="1">
                          <a:latin typeface="Arial"/>
                          <a:cs typeface="Arial"/>
                        </a:rPr>
                        <a:t>Presbyterian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Healthcare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8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Mexico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30" b="1">
                          <a:latin typeface="Arial"/>
                          <a:cs typeface="Arial"/>
                        </a:rPr>
                        <a:t>Reading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Hospital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Pennsylvania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60" b="1">
                          <a:latin typeface="Arial"/>
                          <a:cs typeface="Arial"/>
                        </a:rPr>
                        <a:t>Rocky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Mountain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HMO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Colorado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25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Collaborative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Ohio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25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60" b="1">
                          <a:latin typeface="Arial"/>
                          <a:cs typeface="Arial"/>
                        </a:rPr>
                        <a:t>York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5" b="1">
                          <a:latin typeface="Arial"/>
                          <a:cs typeface="Arial"/>
                        </a:rPr>
                        <a:t>Presbyterian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Hospital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8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York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80" b="1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Healthcare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5" b="1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Inc.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Hawaii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80" b="1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14" b="1">
                          <a:latin typeface="Arial"/>
                          <a:cs typeface="Arial"/>
                        </a:rPr>
                        <a:t>Way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0" b="1">
                          <a:latin typeface="Arial"/>
                          <a:cs typeface="Arial"/>
                        </a:rPr>
                        <a:t>Greater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Cleveland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Ohio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95" b="1">
                          <a:latin typeface="Arial"/>
                          <a:cs typeface="Arial"/>
                        </a:rPr>
                        <a:t>University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0" b="1">
                          <a:latin typeface="Arial"/>
                          <a:cs typeface="Arial"/>
                        </a:rPr>
                        <a:t>Kentucky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45" b="1">
                          <a:latin typeface="Arial"/>
                          <a:cs typeface="Arial"/>
                        </a:rPr>
                        <a:t>Research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Foundation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Kentucky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635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dirty="0" sz="1400" spc="-170" b="1">
                          <a:latin typeface="Arial"/>
                          <a:cs typeface="Arial"/>
                        </a:rPr>
                        <a:t>VHQC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5" b="1">
                          <a:latin typeface="Arial"/>
                          <a:cs typeface="Arial"/>
                        </a:rPr>
                        <a:t>dba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Innovators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Virginia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81306"/>
            <a:ext cx="4386580" cy="5093970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1096010">
              <a:lnSpc>
                <a:spcPct val="100000"/>
              </a:lnSpc>
              <a:spcBef>
                <a:spcPts val="944"/>
              </a:spcBef>
            </a:pPr>
            <a:r>
              <a:rPr dirty="0" sz="2600" spc="-260" b="1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dirty="0" sz="26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80" b="1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2400" spc="-105">
                <a:latin typeface="Arial"/>
                <a:cs typeface="Arial"/>
              </a:rPr>
              <a:t>Start-</a:t>
            </a:r>
            <a:r>
              <a:rPr dirty="0" sz="2400" spc="-150">
                <a:latin typeface="Arial"/>
                <a:cs typeface="Arial"/>
              </a:rPr>
              <a:t>Up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Period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400" spc="-120">
                <a:latin typeface="Arial"/>
                <a:cs typeface="Arial"/>
              </a:rPr>
              <a:t>May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2017-</a:t>
            </a:r>
            <a:r>
              <a:rPr dirty="0" sz="2400" spc="-155">
                <a:latin typeface="Arial"/>
                <a:cs typeface="Arial"/>
              </a:rPr>
              <a:t>January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2018</a:t>
            </a:r>
            <a:endParaRPr sz="2400">
              <a:latin typeface="Arial"/>
              <a:cs typeface="Arial"/>
            </a:endParaRPr>
          </a:p>
          <a:p>
            <a:pPr marL="355600" marR="76454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5600" algn="l"/>
              </a:tabLst>
            </a:pPr>
            <a:r>
              <a:rPr dirty="0" sz="1800" spc="-90">
                <a:latin typeface="Arial"/>
                <a:cs typeface="Arial"/>
              </a:rPr>
              <a:t>Finalizing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relationships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clinical </a:t>
            </a:r>
            <a:r>
              <a:rPr dirty="0" sz="1800" spc="-55">
                <a:latin typeface="Arial"/>
                <a:cs typeface="Arial"/>
              </a:rPr>
              <a:t>delivery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sites</a:t>
            </a:r>
            <a:endParaRPr sz="1800">
              <a:latin typeface="Arial"/>
              <a:cs typeface="Arial"/>
            </a:endParaRPr>
          </a:p>
          <a:p>
            <a:pPr marL="355600" marR="351790" indent="-342900">
              <a:lnSpc>
                <a:spcPct val="100000"/>
              </a:lnSpc>
              <a:spcBef>
                <a:spcPts val="15"/>
              </a:spcBef>
              <a:buChar char="•"/>
              <a:tabLst>
                <a:tab pos="355600" algn="l"/>
              </a:tabLst>
            </a:pPr>
            <a:r>
              <a:rPr dirty="0" sz="1800" spc="-85">
                <a:latin typeface="Arial"/>
                <a:cs typeface="Arial"/>
              </a:rPr>
              <a:t>Developing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80">
                <a:latin typeface="Arial"/>
                <a:cs typeface="Arial"/>
              </a:rPr>
              <a:t>SOPs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screening,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referral, </a:t>
            </a:r>
            <a:r>
              <a:rPr dirty="0" sz="1800" spc="-65">
                <a:latin typeface="Arial"/>
                <a:cs typeface="Arial"/>
              </a:rPr>
              <a:t>randomization,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navigation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</a:tabLst>
            </a:pPr>
            <a:r>
              <a:rPr dirty="0" sz="1800" spc="-65">
                <a:latin typeface="Arial"/>
                <a:cs typeface="Arial"/>
              </a:rPr>
              <a:t>Hiring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training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staff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8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 marR="1214120">
              <a:lnSpc>
                <a:spcPct val="100699"/>
              </a:lnSpc>
            </a:pPr>
            <a:r>
              <a:rPr dirty="0" sz="2400" spc="-70">
                <a:latin typeface="Arial"/>
                <a:cs typeface="Arial"/>
              </a:rPr>
              <a:t>Implementation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Period </a:t>
            </a:r>
            <a:r>
              <a:rPr dirty="0" sz="2400" spc="-120">
                <a:latin typeface="Arial"/>
                <a:cs typeface="Arial"/>
              </a:rPr>
              <a:t>February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2018-</a:t>
            </a:r>
            <a:r>
              <a:rPr dirty="0" sz="2400" spc="-55">
                <a:latin typeface="Arial"/>
                <a:cs typeface="Arial"/>
              </a:rPr>
              <a:t>April</a:t>
            </a:r>
            <a:r>
              <a:rPr dirty="0" sz="2400" spc="-100">
                <a:latin typeface="Arial"/>
                <a:cs typeface="Arial"/>
              </a:rPr>
              <a:t> 2022</a:t>
            </a:r>
            <a:endParaRPr sz="24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20"/>
              </a:spcBef>
              <a:buChar char="•"/>
              <a:tabLst>
                <a:tab pos="298450" algn="l"/>
              </a:tabLst>
            </a:pPr>
            <a:r>
              <a:rPr dirty="0" sz="1800" spc="-65">
                <a:latin typeface="Arial"/>
                <a:cs typeface="Arial"/>
              </a:rPr>
              <a:t>Offering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universal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screening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beneficiaries </a:t>
            </a:r>
            <a:r>
              <a:rPr dirty="0" sz="1800" spc="-35">
                <a:latin typeface="Arial"/>
                <a:cs typeface="Arial"/>
              </a:rPr>
              <a:t>at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participating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sites</a:t>
            </a:r>
            <a:endParaRPr sz="1800">
              <a:latin typeface="Arial"/>
              <a:cs typeface="Arial"/>
            </a:endParaRPr>
          </a:p>
          <a:p>
            <a:pPr marL="298450" marR="786765" indent="-285750">
              <a:lnSpc>
                <a:spcPct val="100000"/>
              </a:lnSpc>
              <a:spcBef>
                <a:spcPts val="15"/>
              </a:spcBef>
              <a:buChar char="•"/>
              <a:tabLst>
                <a:tab pos="298450" algn="l"/>
              </a:tabLst>
            </a:pPr>
            <a:r>
              <a:rPr dirty="0" sz="1800" spc="-85">
                <a:latin typeface="Arial"/>
                <a:cs typeface="Arial"/>
              </a:rPr>
              <a:t>Providing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community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referrals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 spc="-70">
                <a:latin typeface="Arial"/>
                <a:cs typeface="Arial"/>
              </a:rPr>
              <a:t>navigation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services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those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eligible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0740" y="1581306"/>
            <a:ext cx="4386580" cy="4819015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1100455">
              <a:lnSpc>
                <a:spcPct val="100000"/>
              </a:lnSpc>
              <a:spcBef>
                <a:spcPts val="944"/>
              </a:spcBef>
            </a:pPr>
            <a:r>
              <a:rPr dirty="0" sz="2600" spc="-180" b="1">
                <a:solidFill>
                  <a:srgbClr val="FFFFFF"/>
                </a:solidFill>
                <a:latin typeface="Arial"/>
                <a:cs typeface="Arial"/>
              </a:rPr>
              <a:t>Alignment</a:t>
            </a:r>
            <a:r>
              <a:rPr dirty="0" sz="26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80" b="1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2400" spc="-105">
                <a:latin typeface="Arial"/>
                <a:cs typeface="Arial"/>
              </a:rPr>
              <a:t>Start-</a:t>
            </a:r>
            <a:r>
              <a:rPr dirty="0" sz="2400" spc="-150">
                <a:latin typeface="Arial"/>
                <a:cs typeface="Arial"/>
              </a:rPr>
              <a:t>Up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Period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400" spc="-120">
                <a:latin typeface="Arial"/>
                <a:cs typeface="Arial"/>
              </a:rPr>
              <a:t>May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2017-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April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2018</a:t>
            </a:r>
            <a:endParaRPr sz="2400">
              <a:latin typeface="Arial"/>
              <a:cs typeface="Arial"/>
            </a:endParaRPr>
          </a:p>
          <a:p>
            <a:pPr marL="355600" marR="76454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5600" algn="l"/>
              </a:tabLst>
            </a:pPr>
            <a:r>
              <a:rPr dirty="0" sz="1800" spc="-90">
                <a:latin typeface="Arial"/>
                <a:cs typeface="Arial"/>
              </a:rPr>
              <a:t>Finalizing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relationships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clinical </a:t>
            </a:r>
            <a:r>
              <a:rPr dirty="0" sz="1800" spc="-55">
                <a:latin typeface="Arial"/>
                <a:cs typeface="Arial"/>
              </a:rPr>
              <a:t>delivery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sites</a:t>
            </a:r>
            <a:endParaRPr sz="1800">
              <a:latin typeface="Arial"/>
              <a:cs typeface="Arial"/>
            </a:endParaRPr>
          </a:p>
          <a:p>
            <a:pPr marL="355600" marR="351790" indent="-342900">
              <a:lnSpc>
                <a:spcPct val="100000"/>
              </a:lnSpc>
              <a:spcBef>
                <a:spcPts val="15"/>
              </a:spcBef>
              <a:buChar char="•"/>
              <a:tabLst>
                <a:tab pos="355600" algn="l"/>
              </a:tabLst>
            </a:pPr>
            <a:r>
              <a:rPr dirty="0" sz="1800" spc="-90">
                <a:latin typeface="Arial"/>
                <a:cs typeface="Arial"/>
              </a:rPr>
              <a:t>Developing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80">
                <a:latin typeface="Arial"/>
                <a:cs typeface="Arial"/>
              </a:rPr>
              <a:t>SOPs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screening,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referral,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navigation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ts val="2145"/>
              </a:lnSpc>
              <a:spcBef>
                <a:spcPts val="10"/>
              </a:spcBef>
              <a:buChar char="•"/>
              <a:tabLst>
                <a:tab pos="354965" algn="l"/>
              </a:tabLst>
            </a:pPr>
            <a:r>
              <a:rPr dirty="0" sz="1800" spc="-65">
                <a:latin typeface="Arial"/>
                <a:cs typeface="Arial"/>
              </a:rPr>
              <a:t>Hiring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training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staff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ts val="2145"/>
              </a:lnSpc>
              <a:buChar char="•"/>
              <a:tabLst>
                <a:tab pos="354965" algn="l"/>
              </a:tabLst>
            </a:pPr>
            <a:r>
              <a:rPr dirty="0" sz="1800" spc="-100">
                <a:latin typeface="Arial"/>
                <a:cs typeface="Arial"/>
              </a:rPr>
              <a:t>Establishing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Advisory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Board</a:t>
            </a:r>
            <a:endParaRPr sz="1800">
              <a:latin typeface="Arial"/>
              <a:cs typeface="Arial"/>
            </a:endParaRPr>
          </a:p>
          <a:p>
            <a:pPr marL="12700" marR="1509395">
              <a:lnSpc>
                <a:spcPct val="100699"/>
              </a:lnSpc>
              <a:spcBef>
                <a:spcPts val="1920"/>
              </a:spcBef>
            </a:pPr>
            <a:r>
              <a:rPr dirty="0" sz="2400" spc="-70">
                <a:latin typeface="Arial"/>
                <a:cs typeface="Arial"/>
              </a:rPr>
              <a:t>Implementation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Period </a:t>
            </a:r>
            <a:r>
              <a:rPr dirty="0" sz="2400" spc="-120">
                <a:latin typeface="Arial"/>
                <a:cs typeface="Arial"/>
              </a:rPr>
              <a:t>May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2018-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April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2022</a:t>
            </a:r>
            <a:endParaRPr sz="24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20"/>
              </a:spcBef>
              <a:buChar char="•"/>
              <a:tabLst>
                <a:tab pos="298450" algn="l"/>
              </a:tabLst>
            </a:pPr>
            <a:r>
              <a:rPr dirty="0" sz="1800" spc="-65">
                <a:latin typeface="Arial"/>
                <a:cs typeface="Arial"/>
              </a:rPr>
              <a:t>Offering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universal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screening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beneficiaries </a:t>
            </a:r>
            <a:r>
              <a:rPr dirty="0" sz="1800" spc="-35">
                <a:latin typeface="Arial"/>
                <a:cs typeface="Arial"/>
              </a:rPr>
              <a:t>at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participating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sites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5"/>
              </a:spcBef>
              <a:buChar char="•"/>
              <a:tabLst>
                <a:tab pos="297815" algn="l"/>
              </a:tabLst>
            </a:pPr>
            <a:r>
              <a:rPr dirty="0" sz="1800" spc="-85">
                <a:latin typeface="Arial"/>
                <a:cs typeface="Arial"/>
              </a:rPr>
              <a:t>Providing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community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referrals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6490" y="6375188"/>
            <a:ext cx="3319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latin typeface="Arial"/>
                <a:cs typeface="Arial"/>
              </a:rPr>
              <a:t>navigation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services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those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eligible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dirty="0" spc="-605" b="1">
                <a:latin typeface="Arial"/>
                <a:cs typeface="Arial"/>
              </a:rPr>
              <a:t>AHC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190" b="1">
                <a:latin typeface="Arial"/>
                <a:cs typeface="Arial"/>
              </a:rPr>
              <a:t>Model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285" b="1">
                <a:latin typeface="Arial"/>
                <a:cs typeface="Arial"/>
              </a:rPr>
              <a:t>Timeline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62898" y="6417817"/>
            <a:ext cx="141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solidFill>
                  <a:srgbClr val="898989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04247"/>
            <a:ext cx="8063865" cy="424624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20"/>
              </a:spcBef>
            </a:pPr>
            <a:r>
              <a:rPr dirty="0" sz="1900" spc="-170" b="1">
                <a:latin typeface="Arial"/>
                <a:cs typeface="Arial"/>
              </a:rPr>
              <a:t>Bridge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-155" b="1">
                <a:latin typeface="Arial"/>
                <a:cs typeface="Arial"/>
              </a:rPr>
              <a:t>organizations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will:</a:t>
            </a:r>
            <a:endParaRPr sz="1900">
              <a:latin typeface="Arial"/>
              <a:cs typeface="Arial"/>
            </a:endParaRPr>
          </a:p>
          <a:p>
            <a:pPr algn="just" marL="353695" marR="13335" indent="-340995">
              <a:lnSpc>
                <a:spcPct val="100200"/>
              </a:lnSpc>
              <a:spcBef>
                <a:spcPts val="615"/>
              </a:spcBef>
              <a:buChar char="•"/>
              <a:tabLst>
                <a:tab pos="355600" algn="l"/>
              </a:tabLst>
            </a:pPr>
            <a:r>
              <a:rPr dirty="0" sz="1900" spc="-175">
                <a:latin typeface="Arial"/>
                <a:cs typeface="Arial"/>
              </a:rPr>
              <a:t>Screen</a:t>
            </a:r>
            <a:r>
              <a:rPr dirty="0" sz="1900" spc="40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in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at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0">
                <a:latin typeface="Arial"/>
                <a:cs typeface="Arial"/>
              </a:rPr>
              <a:t>least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 spc="-120">
                <a:latin typeface="Arial"/>
                <a:cs typeface="Arial"/>
              </a:rPr>
              <a:t>one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-170">
                <a:latin typeface="Arial"/>
                <a:cs typeface="Arial"/>
              </a:rPr>
              <a:t>each</a:t>
            </a:r>
            <a:r>
              <a:rPr dirty="0" sz="1900" spc="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following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 spc="-95">
                <a:latin typeface="Arial"/>
                <a:cs typeface="Arial"/>
              </a:rPr>
              <a:t>types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clinical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delivery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95">
                <a:latin typeface="Arial"/>
                <a:cs typeface="Arial"/>
              </a:rPr>
              <a:t>sites: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50">
                <a:latin typeface="Arial"/>
                <a:cs typeface="Arial"/>
              </a:rPr>
              <a:t>a </a:t>
            </a:r>
            <a:r>
              <a:rPr dirty="0" sz="1900" spc="-50">
                <a:latin typeface="Arial"/>
                <a:cs typeface="Arial"/>
              </a:rPr>
              <a:t>	</a:t>
            </a:r>
            <a:r>
              <a:rPr dirty="0" sz="1900" spc="-75">
                <a:latin typeface="Arial"/>
                <a:cs typeface="Arial"/>
              </a:rPr>
              <a:t>hospital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(including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35">
                <a:latin typeface="Arial"/>
                <a:cs typeface="Arial"/>
              </a:rPr>
              <a:t>the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 spc="-150">
                <a:latin typeface="Arial"/>
                <a:cs typeface="Arial"/>
              </a:rPr>
              <a:t>Emergency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Department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 spc="-150">
                <a:latin typeface="Arial"/>
                <a:cs typeface="Arial"/>
              </a:rPr>
              <a:t>and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-130">
                <a:latin typeface="Arial"/>
                <a:cs typeface="Arial"/>
              </a:rPr>
              <a:t>Labor</a:t>
            </a:r>
            <a:r>
              <a:rPr dirty="0" sz="1900">
                <a:latin typeface="Arial"/>
                <a:cs typeface="Arial"/>
              </a:rPr>
              <a:t> </a:t>
            </a:r>
            <a:r>
              <a:rPr dirty="0" sz="1900" spc="-135">
                <a:latin typeface="Arial"/>
                <a:cs typeface="Arial"/>
              </a:rPr>
              <a:t>and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 spc="-90">
                <a:latin typeface="Arial"/>
                <a:cs typeface="Arial"/>
              </a:rPr>
              <a:t>Delivery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unit);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 spc="-50">
                <a:latin typeface="Arial"/>
                <a:cs typeface="Arial"/>
              </a:rPr>
              <a:t>a </a:t>
            </a:r>
            <a:r>
              <a:rPr dirty="0" sz="1900" spc="-50">
                <a:latin typeface="Arial"/>
                <a:cs typeface="Arial"/>
              </a:rPr>
              <a:t>	</a:t>
            </a:r>
            <a:r>
              <a:rPr dirty="0" sz="1900" spc="-55">
                <a:latin typeface="Arial"/>
                <a:cs typeface="Arial"/>
              </a:rPr>
              <a:t>primary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care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provider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30">
                <a:latin typeface="Arial"/>
                <a:cs typeface="Arial"/>
              </a:rPr>
              <a:t>or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practice;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and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65">
                <a:latin typeface="Arial"/>
                <a:cs typeface="Arial"/>
              </a:rPr>
              <a:t>a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provider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behavioral </a:t>
            </a:r>
            <a:r>
              <a:rPr dirty="0" sz="1900" spc="-55">
                <a:latin typeface="Arial"/>
                <a:cs typeface="Arial"/>
              </a:rPr>
              <a:t>health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60">
                <a:latin typeface="Arial"/>
                <a:cs typeface="Arial"/>
              </a:rPr>
              <a:t>services.</a:t>
            </a:r>
            <a:endParaRPr sz="1900">
              <a:latin typeface="Arial"/>
              <a:cs typeface="Arial"/>
            </a:endParaRPr>
          </a:p>
          <a:p>
            <a:pPr algn="just" marL="353695" marR="5080" indent="-340995">
              <a:lnSpc>
                <a:spcPct val="119900"/>
              </a:lnSpc>
              <a:spcBef>
                <a:spcPts val="1030"/>
              </a:spcBef>
              <a:buChar char="•"/>
              <a:tabLst>
                <a:tab pos="355600" algn="l"/>
              </a:tabLst>
            </a:pPr>
            <a:r>
              <a:rPr dirty="0" sz="1900" spc="-245">
                <a:latin typeface="Arial"/>
                <a:cs typeface="Arial"/>
              </a:rPr>
              <a:t>Use</a:t>
            </a:r>
            <a:r>
              <a:rPr dirty="0" sz="1900" spc="110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120">
                <a:latin typeface="Arial"/>
                <a:cs typeface="Arial"/>
              </a:rPr>
              <a:t>screening</a:t>
            </a:r>
            <a:r>
              <a:rPr dirty="0" sz="1900" spc="-10">
                <a:latin typeface="Arial"/>
                <a:cs typeface="Arial"/>
              </a:rPr>
              <a:t> </a:t>
            </a:r>
            <a:r>
              <a:rPr dirty="0" sz="1900" spc="-100">
                <a:latin typeface="Arial"/>
                <a:cs typeface="Arial"/>
              </a:rPr>
              <a:t>questions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provided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 spc="-160">
                <a:latin typeface="Arial"/>
                <a:cs typeface="Arial"/>
              </a:rPr>
              <a:t>by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365">
                <a:latin typeface="Arial"/>
                <a:cs typeface="Arial"/>
              </a:rPr>
              <a:t>CMS</a:t>
            </a:r>
            <a:r>
              <a:rPr dirty="0" sz="1900" spc="23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40">
                <a:latin typeface="Arial"/>
                <a:cs typeface="Arial"/>
              </a:rPr>
              <a:t>screen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for</a:t>
            </a:r>
            <a:r>
              <a:rPr dirty="0" sz="1900" spc="25">
                <a:latin typeface="Arial"/>
                <a:cs typeface="Arial"/>
              </a:rPr>
              <a:t> </a:t>
            </a:r>
            <a:r>
              <a:rPr dirty="0" sz="1900" spc="-114">
                <a:latin typeface="Arial"/>
                <a:cs typeface="Arial"/>
              </a:rPr>
              <a:t>core</a:t>
            </a:r>
            <a:r>
              <a:rPr dirty="0" sz="1900" spc="35">
                <a:latin typeface="Arial"/>
                <a:cs typeface="Arial"/>
              </a:rPr>
              <a:t> </a:t>
            </a:r>
            <a:r>
              <a:rPr dirty="0" sz="1900" spc="-60">
                <a:latin typeface="Arial"/>
                <a:cs typeface="Arial"/>
              </a:rPr>
              <a:t>health-</a:t>
            </a:r>
            <a:r>
              <a:rPr dirty="0" sz="1900" spc="-10">
                <a:latin typeface="Arial"/>
                <a:cs typeface="Arial"/>
              </a:rPr>
              <a:t>related </a:t>
            </a:r>
            <a:r>
              <a:rPr dirty="0" sz="1900" spc="-10">
                <a:latin typeface="Arial"/>
                <a:cs typeface="Arial"/>
              </a:rPr>
              <a:t>	</a:t>
            </a:r>
            <a:r>
              <a:rPr dirty="0" sz="1900" spc="-105">
                <a:latin typeface="Arial"/>
                <a:cs typeface="Arial"/>
              </a:rPr>
              <a:t>social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needs</a:t>
            </a:r>
            <a:endParaRPr sz="19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55"/>
              </a:spcBef>
              <a:buChar char="•"/>
              <a:tabLst>
                <a:tab pos="354965" algn="l"/>
              </a:tabLst>
            </a:pPr>
            <a:r>
              <a:rPr dirty="0" sz="1900" spc="-155">
                <a:latin typeface="Arial"/>
                <a:cs typeface="Arial"/>
              </a:rPr>
              <a:t>Choose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an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65">
                <a:latin typeface="Arial"/>
                <a:cs typeface="Arial"/>
              </a:rPr>
              <a:t>appropriate </a:t>
            </a:r>
            <a:r>
              <a:rPr dirty="0" sz="1900" spc="-60">
                <a:latin typeface="Arial"/>
                <a:cs typeface="Arial"/>
              </a:rPr>
              <a:t>method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administer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screening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tool</a:t>
            </a:r>
            <a:endParaRPr sz="1900">
              <a:latin typeface="Arial"/>
              <a:cs typeface="Arial"/>
            </a:endParaRPr>
          </a:p>
          <a:p>
            <a:pPr marL="355600" marR="842644" indent="-342900">
              <a:lnSpc>
                <a:spcPts val="2270"/>
              </a:lnSpc>
              <a:spcBef>
                <a:spcPts val="1470"/>
              </a:spcBef>
              <a:buChar char="•"/>
              <a:tabLst>
                <a:tab pos="355600" algn="l"/>
              </a:tabLst>
            </a:pPr>
            <a:r>
              <a:rPr dirty="0" sz="1900" spc="-105">
                <a:latin typeface="Arial"/>
                <a:cs typeface="Arial"/>
              </a:rPr>
              <a:t>Systematically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 spc="-60">
                <a:latin typeface="Arial"/>
                <a:cs typeface="Arial"/>
              </a:rPr>
              <a:t>submit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all</a:t>
            </a:r>
            <a:r>
              <a:rPr dirty="0" sz="1900" spc="-45">
                <a:latin typeface="Arial"/>
                <a:cs typeface="Arial"/>
              </a:rPr>
              <a:t> information, </a:t>
            </a:r>
            <a:r>
              <a:rPr dirty="0" sz="1900" spc="-70">
                <a:latin typeface="Arial"/>
                <a:cs typeface="Arial"/>
              </a:rPr>
              <a:t>including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beneficiary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identifiers, </a:t>
            </a:r>
            <a:r>
              <a:rPr dirty="0" sz="1900" spc="-95">
                <a:latin typeface="Arial"/>
                <a:cs typeface="Arial"/>
              </a:rPr>
              <a:t>received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through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this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screening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tool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250">
                <a:latin typeface="Arial"/>
                <a:cs typeface="Arial"/>
              </a:rPr>
              <a:t>CMS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30">
                <a:latin typeface="Arial"/>
                <a:cs typeface="Arial"/>
              </a:rPr>
              <a:t>or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its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contractors</a:t>
            </a:r>
            <a:endParaRPr sz="1900">
              <a:latin typeface="Arial"/>
              <a:cs typeface="Arial"/>
            </a:endParaRPr>
          </a:p>
          <a:p>
            <a:pPr marL="355600" marR="487680" indent="-342900">
              <a:lnSpc>
                <a:spcPct val="119900"/>
              </a:lnSpc>
              <a:spcBef>
                <a:spcPts val="955"/>
              </a:spcBef>
              <a:buChar char="•"/>
              <a:tabLst>
                <a:tab pos="355600" algn="l"/>
              </a:tabLst>
            </a:pPr>
            <a:r>
              <a:rPr dirty="0" sz="1900" spc="-105">
                <a:latin typeface="Arial"/>
                <a:cs typeface="Arial"/>
              </a:rPr>
              <a:t>Make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tool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95">
                <a:latin typeface="Arial"/>
                <a:cs typeface="Arial"/>
              </a:rPr>
              <a:t>available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all</a:t>
            </a:r>
            <a:r>
              <a:rPr dirty="0" sz="1900" spc="-80">
                <a:latin typeface="Arial"/>
                <a:cs typeface="Arial"/>
              </a:rPr>
              <a:t> beneficiaries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14">
                <a:latin typeface="Arial"/>
                <a:cs typeface="Arial"/>
              </a:rPr>
              <a:t>regardless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14">
                <a:latin typeface="Arial"/>
                <a:cs typeface="Arial"/>
              </a:rPr>
              <a:t>language,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literacy </a:t>
            </a:r>
            <a:r>
              <a:rPr dirty="0" sz="1900" spc="-70">
                <a:latin typeface="Arial"/>
                <a:cs typeface="Arial"/>
              </a:rPr>
              <a:t>level,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30">
                <a:latin typeface="Arial"/>
                <a:cs typeface="Arial"/>
              </a:rPr>
              <a:t>or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disability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status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370">
              <a:lnSpc>
                <a:spcPts val="1240"/>
              </a:lnSpc>
            </a:pP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1684020">
              <a:lnSpc>
                <a:spcPct val="100000"/>
              </a:lnSpc>
              <a:spcBef>
                <a:spcPts val="100"/>
              </a:spcBef>
            </a:pPr>
            <a:r>
              <a:rPr dirty="0" spc="-605" b="1">
                <a:latin typeface="Arial"/>
                <a:cs typeface="Arial"/>
              </a:rPr>
              <a:t>AHC</a:t>
            </a:r>
            <a:r>
              <a:rPr dirty="0" spc="-225" b="1">
                <a:latin typeface="Arial"/>
                <a:cs typeface="Arial"/>
              </a:rPr>
              <a:t> </a:t>
            </a:r>
            <a:r>
              <a:rPr dirty="0" spc="-585" b="1">
                <a:latin typeface="Arial"/>
                <a:cs typeface="Arial"/>
              </a:rPr>
              <a:t>HRSN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425" b="1">
                <a:latin typeface="Arial"/>
                <a:cs typeface="Arial"/>
              </a:rPr>
              <a:t>Screening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273" y="79543"/>
            <a:ext cx="5329453" cy="66419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370">
              <a:lnSpc>
                <a:spcPts val="1240"/>
              </a:lnSpc>
            </a:pPr>
            <a:fld id="{81D60167-4931-47E6-BA6A-407CBD079E47}" type="slidenum">
              <a:rPr dirty="0" spc="-25"/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55965"/>
            <a:ext cx="7047865" cy="414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5">
                <a:latin typeface="Times New Roman"/>
                <a:cs typeface="Times New Roman"/>
              </a:rPr>
              <a:t>Process</a:t>
            </a:r>
            <a:endParaRPr sz="300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dirty="0" sz="3000" spc="80">
                <a:latin typeface="Times New Roman"/>
                <a:cs typeface="Times New Roman"/>
              </a:rPr>
              <a:t>Background</a:t>
            </a:r>
            <a:r>
              <a:rPr dirty="0" sz="3000" spc="-5">
                <a:latin typeface="Times New Roman"/>
                <a:cs typeface="Times New Roman"/>
              </a:rPr>
              <a:t> </a:t>
            </a:r>
            <a:r>
              <a:rPr dirty="0" sz="3000" spc="85">
                <a:latin typeface="Times New Roman"/>
                <a:cs typeface="Times New Roman"/>
              </a:rPr>
              <a:t>research</a:t>
            </a:r>
            <a:endParaRPr sz="300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dirty="0" sz="3000" spc="85">
                <a:latin typeface="Times New Roman"/>
                <a:cs typeface="Times New Roman"/>
              </a:rPr>
              <a:t>Meetings</a:t>
            </a:r>
            <a:r>
              <a:rPr dirty="0" sz="3000" spc="-130">
                <a:latin typeface="Times New Roman"/>
                <a:cs typeface="Times New Roman"/>
              </a:rPr>
              <a:t> </a:t>
            </a:r>
            <a:r>
              <a:rPr dirty="0" sz="3000" spc="114">
                <a:latin typeface="Times New Roman"/>
                <a:cs typeface="Times New Roman"/>
              </a:rPr>
              <a:t>with</a:t>
            </a:r>
            <a:r>
              <a:rPr dirty="0" sz="3000" spc="-90">
                <a:latin typeface="Times New Roman"/>
                <a:cs typeface="Times New Roman"/>
              </a:rPr>
              <a:t> </a:t>
            </a:r>
            <a:r>
              <a:rPr dirty="0" sz="3000" spc="50">
                <a:latin typeface="Times New Roman"/>
                <a:cs typeface="Times New Roman"/>
              </a:rPr>
              <a:t>Technical</a:t>
            </a:r>
            <a:r>
              <a:rPr dirty="0" sz="3000" spc="5">
                <a:latin typeface="Times New Roman"/>
                <a:cs typeface="Times New Roman"/>
              </a:rPr>
              <a:t> </a:t>
            </a:r>
            <a:r>
              <a:rPr dirty="0" sz="3000" spc="65">
                <a:latin typeface="Times New Roman"/>
                <a:cs typeface="Times New Roman"/>
              </a:rPr>
              <a:t>Expert</a:t>
            </a:r>
            <a:r>
              <a:rPr dirty="0" sz="3000" spc="-60">
                <a:latin typeface="Times New Roman"/>
                <a:cs typeface="Times New Roman"/>
              </a:rPr>
              <a:t> </a:t>
            </a:r>
            <a:r>
              <a:rPr dirty="0" sz="3000" spc="70">
                <a:latin typeface="Times New Roman"/>
                <a:cs typeface="Times New Roman"/>
              </a:rPr>
              <a:t>Panel</a:t>
            </a:r>
            <a:endParaRPr sz="300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dirty="0" sz="3000">
                <a:latin typeface="Times New Roman"/>
                <a:cs typeface="Times New Roman"/>
              </a:rPr>
              <a:t>CMS</a:t>
            </a:r>
            <a:r>
              <a:rPr dirty="0" sz="3000" spc="-50">
                <a:latin typeface="Times New Roman"/>
                <a:cs typeface="Times New Roman"/>
              </a:rPr>
              <a:t> </a:t>
            </a:r>
            <a:r>
              <a:rPr dirty="0" sz="3000" spc="85">
                <a:latin typeface="Times New Roman"/>
                <a:cs typeface="Times New Roman"/>
              </a:rPr>
              <a:t>finalization</a:t>
            </a:r>
            <a:r>
              <a:rPr dirty="0" sz="3000" spc="-135">
                <a:latin typeface="Times New Roman"/>
                <a:cs typeface="Times New Roman"/>
              </a:rPr>
              <a:t> </a:t>
            </a:r>
            <a:r>
              <a:rPr dirty="0" sz="3000" spc="175">
                <a:latin typeface="Times New Roman"/>
                <a:cs typeface="Times New Roman"/>
              </a:rPr>
              <a:t>and</a:t>
            </a:r>
            <a:r>
              <a:rPr dirty="0" sz="3000" spc="-70">
                <a:latin typeface="Times New Roman"/>
                <a:cs typeface="Times New Roman"/>
              </a:rPr>
              <a:t> </a:t>
            </a:r>
            <a:r>
              <a:rPr dirty="0" sz="3000" spc="90">
                <a:latin typeface="Times New Roman"/>
                <a:cs typeface="Times New Roman"/>
              </a:rPr>
              <a:t>permissions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 spc="-145">
                <a:latin typeface="Arial"/>
                <a:cs typeface="Arial"/>
              </a:rPr>
              <a:t>Guiding</a:t>
            </a:r>
            <a:r>
              <a:rPr dirty="0" sz="3000" spc="-160">
                <a:latin typeface="Arial"/>
                <a:cs typeface="Arial"/>
              </a:rPr>
              <a:t> </a:t>
            </a:r>
            <a:r>
              <a:rPr dirty="0" sz="3000" spc="-100">
                <a:latin typeface="Arial"/>
                <a:cs typeface="Arial"/>
              </a:rPr>
              <a:t>principles</a:t>
            </a:r>
            <a:r>
              <a:rPr dirty="0" sz="3000" spc="-16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for</a:t>
            </a:r>
            <a:r>
              <a:rPr dirty="0" sz="3000" spc="-16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tool</a:t>
            </a:r>
            <a:r>
              <a:rPr dirty="0" sz="3000" spc="-16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development:*</a:t>
            </a:r>
            <a:endParaRPr sz="3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dirty="0" sz="3000" spc="-140">
                <a:latin typeface="Arial"/>
                <a:cs typeface="Arial"/>
              </a:rPr>
              <a:t>Consistently </a:t>
            </a:r>
            <a:r>
              <a:rPr dirty="0" sz="3000" spc="-35">
                <a:latin typeface="Arial"/>
                <a:cs typeface="Arial"/>
              </a:rPr>
              <a:t>identify</a:t>
            </a:r>
            <a:r>
              <a:rPr dirty="0" sz="3000" spc="-135">
                <a:latin typeface="Arial"/>
                <a:cs typeface="Arial"/>
              </a:rPr>
              <a:t> </a:t>
            </a:r>
            <a:r>
              <a:rPr dirty="0" sz="3000" spc="-110">
                <a:latin typeface="Arial"/>
                <a:cs typeface="Arial"/>
              </a:rPr>
              <a:t>broad</a:t>
            </a:r>
            <a:r>
              <a:rPr dirty="0" sz="3000" spc="-140">
                <a:latin typeface="Arial"/>
                <a:cs typeface="Arial"/>
              </a:rPr>
              <a:t> </a:t>
            </a:r>
            <a:r>
              <a:rPr dirty="0" sz="3000" spc="-135">
                <a:latin typeface="Arial"/>
                <a:cs typeface="Arial"/>
              </a:rPr>
              <a:t>set</a:t>
            </a:r>
            <a:r>
              <a:rPr dirty="0" sz="3000" spc="-1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15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needs</a:t>
            </a:r>
            <a:endParaRPr sz="3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dirty="0" sz="3000" spc="-125">
                <a:latin typeface="Arial"/>
                <a:cs typeface="Arial"/>
              </a:rPr>
              <a:t>Short,</a:t>
            </a:r>
            <a:r>
              <a:rPr dirty="0" sz="3000" spc="-135">
                <a:latin typeface="Arial"/>
                <a:cs typeface="Arial"/>
              </a:rPr>
              <a:t> </a:t>
            </a:r>
            <a:r>
              <a:rPr dirty="0" sz="3000" spc="-180">
                <a:latin typeface="Arial"/>
                <a:cs typeface="Arial"/>
              </a:rPr>
              <a:t>accessible,</a:t>
            </a:r>
            <a:r>
              <a:rPr dirty="0" sz="3000" spc="-135">
                <a:latin typeface="Arial"/>
                <a:cs typeface="Arial"/>
              </a:rPr>
              <a:t> </a:t>
            </a:r>
            <a:r>
              <a:rPr dirty="0" sz="3000" spc="-120">
                <a:latin typeface="Arial"/>
                <a:cs typeface="Arial"/>
              </a:rPr>
              <a:t>consistent,</a:t>
            </a:r>
            <a:r>
              <a:rPr dirty="0" sz="3000" spc="-130">
                <a:latin typeface="Arial"/>
                <a:cs typeface="Arial"/>
              </a:rPr>
              <a:t> </a:t>
            </a:r>
            <a:r>
              <a:rPr dirty="0" sz="3000" spc="-155">
                <a:latin typeface="Arial"/>
                <a:cs typeface="Arial"/>
              </a:rPr>
              <a:t>and</a:t>
            </a:r>
            <a:r>
              <a:rPr dirty="0" sz="3000" spc="-135">
                <a:latin typeface="Arial"/>
                <a:cs typeface="Arial"/>
              </a:rPr>
              <a:t> </a:t>
            </a:r>
            <a:r>
              <a:rPr dirty="0" sz="3000" spc="-75">
                <a:latin typeface="Arial"/>
                <a:cs typeface="Arial"/>
              </a:rPr>
              <a:t>inclusive</a:t>
            </a:r>
            <a:endParaRPr sz="3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dirty="0" sz="3000" spc="-195">
                <a:latin typeface="Arial"/>
                <a:cs typeface="Arial"/>
              </a:rPr>
              <a:t>Evidence-</a:t>
            </a:r>
            <a:r>
              <a:rPr dirty="0" sz="3000" spc="-200">
                <a:latin typeface="Arial"/>
                <a:cs typeface="Arial"/>
              </a:rPr>
              <a:t>based</a:t>
            </a:r>
            <a:r>
              <a:rPr dirty="0" sz="3000" spc="-100">
                <a:latin typeface="Arial"/>
                <a:cs typeface="Arial"/>
              </a:rPr>
              <a:t> </a:t>
            </a:r>
            <a:r>
              <a:rPr dirty="0" sz="3000" spc="-155">
                <a:latin typeface="Arial"/>
                <a:cs typeface="Arial"/>
              </a:rPr>
              <a:t>and</a:t>
            </a:r>
            <a:r>
              <a:rPr dirty="0" sz="3000" spc="-95">
                <a:latin typeface="Arial"/>
                <a:cs typeface="Arial"/>
              </a:rPr>
              <a:t> </a:t>
            </a:r>
            <a:r>
              <a:rPr dirty="0" sz="3000" spc="-100">
                <a:latin typeface="Arial"/>
                <a:cs typeface="Arial"/>
              </a:rPr>
              <a:t>practically</a:t>
            </a:r>
            <a:r>
              <a:rPr dirty="0" sz="3000" spc="-9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informed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2510790" marR="5080" indent="-1403985">
              <a:lnSpc>
                <a:spcPts val="5270"/>
              </a:lnSpc>
              <a:spcBef>
                <a:spcPts val="204"/>
              </a:spcBef>
            </a:pPr>
            <a:r>
              <a:rPr dirty="0" spc="-525" b="1">
                <a:latin typeface="Arial"/>
                <a:cs typeface="Arial"/>
              </a:rPr>
              <a:t>CMS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595" b="1">
                <a:latin typeface="Arial"/>
                <a:cs typeface="Arial"/>
              </a:rPr>
              <a:t>HRSN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415" b="1">
                <a:latin typeface="Arial"/>
                <a:cs typeface="Arial"/>
              </a:rPr>
              <a:t>Screening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450" b="1">
                <a:latin typeface="Arial"/>
                <a:cs typeface="Arial"/>
              </a:rPr>
              <a:t>Tool </a:t>
            </a:r>
            <a:r>
              <a:rPr dirty="0" spc="-300" b="1">
                <a:latin typeface="Arial"/>
                <a:cs typeface="Arial"/>
              </a:rPr>
              <a:t>Development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51215" y="6417817"/>
            <a:ext cx="1549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964" y="6332653"/>
            <a:ext cx="7927975" cy="388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10"/>
              </a:spcBef>
            </a:pPr>
            <a:r>
              <a:rPr dirty="0" sz="800" spc="-60">
                <a:latin typeface="Times New Roman"/>
                <a:cs typeface="Times New Roman"/>
              </a:rPr>
              <a:t>*</a:t>
            </a:r>
            <a:r>
              <a:rPr dirty="0" sz="800" spc="9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Billioux,</a:t>
            </a:r>
            <a:r>
              <a:rPr dirty="0" sz="800" spc="8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A.,</a:t>
            </a:r>
            <a:r>
              <a:rPr dirty="0" sz="800" spc="85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</a:rPr>
              <a:t>K.</a:t>
            </a:r>
            <a:r>
              <a:rPr dirty="0" sz="800" spc="8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Verlander,</a:t>
            </a:r>
            <a:r>
              <a:rPr dirty="0" sz="800" spc="8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S.</a:t>
            </a:r>
            <a:r>
              <a:rPr dirty="0" sz="800" spc="8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Anthony,</a:t>
            </a:r>
            <a:r>
              <a:rPr dirty="0" sz="800" spc="8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and</a:t>
            </a:r>
            <a:r>
              <a:rPr dirty="0" sz="800" spc="8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D.</a:t>
            </a:r>
            <a:r>
              <a:rPr dirty="0" sz="800" spc="8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Alley.</a:t>
            </a:r>
            <a:r>
              <a:rPr dirty="0" sz="800" spc="85">
                <a:latin typeface="Times New Roman"/>
                <a:cs typeface="Times New Roman"/>
              </a:rPr>
              <a:t> </a:t>
            </a:r>
            <a:r>
              <a:rPr dirty="0" sz="800" spc="-40">
                <a:latin typeface="Times New Roman"/>
                <a:cs typeface="Times New Roman"/>
              </a:rPr>
              <a:t>2017.</a:t>
            </a:r>
            <a:r>
              <a:rPr dirty="0" sz="800" spc="80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Standardized</a:t>
            </a:r>
            <a:r>
              <a:rPr dirty="0" sz="800" spc="70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screening</a:t>
            </a:r>
            <a:r>
              <a:rPr dirty="0" sz="800" spc="80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for</a:t>
            </a:r>
            <a:r>
              <a:rPr dirty="0" sz="800" spc="75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health-related</a:t>
            </a:r>
            <a:r>
              <a:rPr dirty="0" sz="800" spc="70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social</a:t>
            </a:r>
            <a:r>
              <a:rPr dirty="0" sz="800" spc="65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needs</a:t>
            </a:r>
            <a:r>
              <a:rPr dirty="0" sz="800" spc="70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in</a:t>
            </a:r>
            <a:r>
              <a:rPr dirty="0" sz="800" spc="75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clinical</a:t>
            </a:r>
            <a:r>
              <a:rPr dirty="0" sz="800" spc="65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settings:</a:t>
            </a:r>
            <a:r>
              <a:rPr dirty="0" sz="800" spc="60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The</a:t>
            </a:r>
            <a:r>
              <a:rPr dirty="0" sz="800" spc="75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accountable</a:t>
            </a:r>
            <a:r>
              <a:rPr dirty="0" sz="800" spc="80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health</a:t>
            </a:r>
            <a:r>
              <a:rPr dirty="0" sz="800" spc="60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communities</a:t>
            </a:r>
            <a:r>
              <a:rPr dirty="0" sz="800" spc="70" i="1">
                <a:latin typeface="Times New Roman"/>
                <a:cs typeface="Times New Roman"/>
              </a:rPr>
              <a:t> </a:t>
            </a:r>
            <a:r>
              <a:rPr dirty="0" sz="800" spc="-10" i="1">
                <a:latin typeface="Times New Roman"/>
                <a:cs typeface="Times New Roman"/>
              </a:rPr>
              <a:t>screening</a:t>
            </a:r>
            <a:r>
              <a:rPr dirty="0" sz="800" spc="500" i="1">
                <a:latin typeface="Times New Roman"/>
                <a:cs typeface="Times New Roman"/>
              </a:rPr>
              <a:t> </a:t>
            </a:r>
            <a:r>
              <a:rPr dirty="0" sz="800" i="1">
                <a:latin typeface="Times New Roman"/>
                <a:cs typeface="Times New Roman"/>
              </a:rPr>
              <a:t>tool.</a:t>
            </a:r>
            <a:r>
              <a:rPr dirty="0" sz="800" spc="365" i="1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Discussion</a:t>
            </a:r>
            <a:r>
              <a:rPr dirty="0" sz="800" spc="409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Paper,</a:t>
            </a:r>
            <a:r>
              <a:rPr dirty="0" sz="800" spc="409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National</a:t>
            </a:r>
            <a:r>
              <a:rPr dirty="0" sz="800" spc="43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Academy</a:t>
            </a:r>
            <a:r>
              <a:rPr dirty="0" sz="800" spc="42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of</a:t>
            </a:r>
            <a:r>
              <a:rPr dirty="0" sz="800" spc="43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Medicine,</a:t>
            </a:r>
            <a:r>
              <a:rPr dirty="0" sz="800" spc="409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Washington,</a:t>
            </a:r>
            <a:r>
              <a:rPr dirty="0" sz="800" spc="409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DC.</a:t>
            </a:r>
            <a:r>
              <a:rPr dirty="0" sz="800" spc="41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  <a:hlinkClick r:id="rId2"/>
              </a:rPr>
              <a:t>https://nam.edu/wp-content/uploads/2017/05/</a:t>
            </a:r>
            <a:r>
              <a:rPr dirty="0" sz="800" spc="42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Standardized-Screening-for-Health-Related-Social-</a:t>
            </a:r>
            <a:r>
              <a:rPr dirty="0" sz="800" spc="-10">
                <a:latin typeface="Times New Roman"/>
                <a:cs typeface="Times New Roman"/>
              </a:rPr>
              <a:t>Needs-</a:t>
            </a:r>
            <a:r>
              <a:rPr dirty="0" sz="800" spc="10">
                <a:latin typeface="Times New Roman"/>
                <a:cs typeface="Times New Roman"/>
              </a:rPr>
              <a:t>in-Clinical-Settings.pdf</a:t>
            </a:r>
            <a:r>
              <a:rPr dirty="0" sz="800" spc="185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9771" y="1828800"/>
            <a:ext cx="7453630" cy="4810760"/>
            <a:chOff x="759771" y="1828800"/>
            <a:chExt cx="7453630" cy="4810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163" y="1828800"/>
              <a:ext cx="7281672" cy="48102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9764" y="2182177"/>
              <a:ext cx="396875" cy="3154680"/>
            </a:xfrm>
            <a:custGeom>
              <a:avLst/>
              <a:gdLst/>
              <a:ahLst/>
              <a:cxnLst/>
              <a:rect l="l" t="t" r="r" b="b"/>
              <a:pathLst>
                <a:path w="396875" h="3154679">
                  <a:moveTo>
                    <a:pt x="396341" y="24003"/>
                  </a:moveTo>
                  <a:lnTo>
                    <a:pt x="394462" y="14655"/>
                  </a:lnTo>
                  <a:lnTo>
                    <a:pt x="389318" y="7035"/>
                  </a:lnTo>
                  <a:lnTo>
                    <a:pt x="381685" y="1892"/>
                  </a:lnTo>
                  <a:lnTo>
                    <a:pt x="372338" y="0"/>
                  </a:lnTo>
                  <a:lnTo>
                    <a:pt x="24003" y="0"/>
                  </a:lnTo>
                  <a:lnTo>
                    <a:pt x="14655" y="1892"/>
                  </a:lnTo>
                  <a:lnTo>
                    <a:pt x="7023" y="7035"/>
                  </a:lnTo>
                  <a:lnTo>
                    <a:pt x="1879" y="14655"/>
                  </a:lnTo>
                  <a:lnTo>
                    <a:pt x="0" y="24003"/>
                  </a:lnTo>
                  <a:lnTo>
                    <a:pt x="0" y="3130054"/>
                  </a:lnTo>
                  <a:lnTo>
                    <a:pt x="1879" y="3139402"/>
                  </a:lnTo>
                  <a:lnTo>
                    <a:pt x="7023" y="3147022"/>
                  </a:lnTo>
                  <a:lnTo>
                    <a:pt x="14655" y="3152165"/>
                  </a:lnTo>
                  <a:lnTo>
                    <a:pt x="24003" y="3154057"/>
                  </a:lnTo>
                  <a:lnTo>
                    <a:pt x="372338" y="3154057"/>
                  </a:lnTo>
                  <a:lnTo>
                    <a:pt x="381685" y="3152165"/>
                  </a:lnTo>
                  <a:lnTo>
                    <a:pt x="389318" y="3147022"/>
                  </a:lnTo>
                  <a:lnTo>
                    <a:pt x="394462" y="3139402"/>
                  </a:lnTo>
                  <a:lnTo>
                    <a:pt x="396341" y="3130054"/>
                  </a:lnTo>
                  <a:lnTo>
                    <a:pt x="396341" y="3125254"/>
                  </a:lnTo>
                  <a:lnTo>
                    <a:pt x="396341" y="28803"/>
                  </a:lnTo>
                  <a:lnTo>
                    <a:pt x="396341" y="24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1107440">
              <a:lnSpc>
                <a:spcPct val="100000"/>
              </a:lnSpc>
              <a:spcBef>
                <a:spcPts val="100"/>
              </a:spcBef>
            </a:pPr>
            <a:r>
              <a:rPr dirty="0" spc="-525" b="1">
                <a:latin typeface="Arial"/>
                <a:cs typeface="Arial"/>
              </a:rPr>
              <a:t>CMS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595" b="1">
                <a:latin typeface="Arial"/>
                <a:cs typeface="Arial"/>
              </a:rPr>
              <a:t>HRSN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415" b="1">
                <a:latin typeface="Arial"/>
                <a:cs typeface="Arial"/>
              </a:rPr>
              <a:t>Screening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450" b="1">
                <a:latin typeface="Arial"/>
                <a:cs typeface="Arial"/>
              </a:rPr>
              <a:t>Tool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2699"/>
            <a:ext cx="9144000" cy="452512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1018" y="6280483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 h="0">
                <a:moveTo>
                  <a:pt x="0" y="0"/>
                </a:moveTo>
                <a:lnTo>
                  <a:pt x="8445251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7252" y="6385528"/>
            <a:ext cx="699017" cy="3378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3221" y="6303186"/>
            <a:ext cx="929640" cy="5099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200" spc="-10">
                <a:solidFill>
                  <a:srgbClr val="FFFFFF"/>
                </a:solidFill>
                <a:latin typeface="Helvetica Neue Medium"/>
                <a:cs typeface="Helvetica Neue Medium"/>
              </a:rPr>
              <a:t>siren</a:t>
            </a:r>
            <a:endParaRPr sz="3200">
              <a:latin typeface="Helvetica Neue Medium"/>
              <a:cs typeface="Helvetica Neue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6791" y="1825412"/>
            <a:ext cx="7853045" cy="4555490"/>
            <a:chOff x="586791" y="1825412"/>
            <a:chExt cx="7853045" cy="4555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255" y="1825412"/>
              <a:ext cx="7766259" cy="44405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6791" y="3226291"/>
              <a:ext cx="396875" cy="3154680"/>
            </a:xfrm>
            <a:custGeom>
              <a:avLst/>
              <a:gdLst/>
              <a:ahLst/>
              <a:cxnLst/>
              <a:rect l="l" t="t" r="r" b="b"/>
              <a:pathLst>
                <a:path w="396875" h="3154679">
                  <a:moveTo>
                    <a:pt x="372343" y="0"/>
                  </a:moveTo>
                  <a:lnTo>
                    <a:pt x="24000" y="0"/>
                  </a:lnTo>
                  <a:lnTo>
                    <a:pt x="14658" y="1886"/>
                  </a:lnTo>
                  <a:lnTo>
                    <a:pt x="7029" y="7029"/>
                  </a:lnTo>
                  <a:lnTo>
                    <a:pt x="1886" y="14658"/>
                  </a:lnTo>
                  <a:lnTo>
                    <a:pt x="0" y="24000"/>
                  </a:lnTo>
                  <a:lnTo>
                    <a:pt x="0" y="3130058"/>
                  </a:lnTo>
                  <a:lnTo>
                    <a:pt x="1886" y="3139400"/>
                  </a:lnTo>
                  <a:lnTo>
                    <a:pt x="7029" y="3147029"/>
                  </a:lnTo>
                  <a:lnTo>
                    <a:pt x="14658" y="3152172"/>
                  </a:lnTo>
                  <a:lnTo>
                    <a:pt x="24000" y="3154058"/>
                  </a:lnTo>
                  <a:lnTo>
                    <a:pt x="372343" y="3154058"/>
                  </a:lnTo>
                  <a:lnTo>
                    <a:pt x="381684" y="3152172"/>
                  </a:lnTo>
                  <a:lnTo>
                    <a:pt x="389313" y="3147029"/>
                  </a:lnTo>
                  <a:lnTo>
                    <a:pt x="394456" y="3139400"/>
                  </a:lnTo>
                  <a:lnTo>
                    <a:pt x="396342" y="3130058"/>
                  </a:lnTo>
                  <a:lnTo>
                    <a:pt x="396342" y="3125258"/>
                  </a:lnTo>
                  <a:lnTo>
                    <a:pt x="28800" y="3125258"/>
                  </a:lnTo>
                  <a:lnTo>
                    <a:pt x="28800" y="28801"/>
                  </a:lnTo>
                  <a:lnTo>
                    <a:pt x="396342" y="28801"/>
                  </a:lnTo>
                  <a:lnTo>
                    <a:pt x="396342" y="24000"/>
                  </a:lnTo>
                  <a:lnTo>
                    <a:pt x="394456" y="14658"/>
                  </a:lnTo>
                  <a:lnTo>
                    <a:pt x="389313" y="7029"/>
                  </a:lnTo>
                  <a:lnTo>
                    <a:pt x="381684" y="1886"/>
                  </a:lnTo>
                  <a:lnTo>
                    <a:pt x="372343" y="0"/>
                  </a:lnTo>
                  <a:close/>
                </a:path>
                <a:path w="396875" h="3154679">
                  <a:moveTo>
                    <a:pt x="396342" y="28801"/>
                  </a:moveTo>
                  <a:lnTo>
                    <a:pt x="367543" y="28801"/>
                  </a:lnTo>
                  <a:lnTo>
                    <a:pt x="367543" y="3125258"/>
                  </a:lnTo>
                  <a:lnTo>
                    <a:pt x="396342" y="3125258"/>
                  </a:lnTo>
                  <a:lnTo>
                    <a:pt x="396342" y="28801"/>
                  </a:lnTo>
                  <a:close/>
                </a:path>
                <a:path w="396875" h="3154679">
                  <a:moveTo>
                    <a:pt x="357943" y="38400"/>
                  </a:moveTo>
                  <a:lnTo>
                    <a:pt x="38400" y="38400"/>
                  </a:lnTo>
                  <a:lnTo>
                    <a:pt x="38400" y="3115658"/>
                  </a:lnTo>
                  <a:lnTo>
                    <a:pt x="357943" y="3115658"/>
                  </a:lnTo>
                  <a:lnTo>
                    <a:pt x="357943" y="3106058"/>
                  </a:lnTo>
                  <a:lnTo>
                    <a:pt x="48000" y="3106058"/>
                  </a:lnTo>
                  <a:lnTo>
                    <a:pt x="48000" y="48000"/>
                  </a:lnTo>
                  <a:lnTo>
                    <a:pt x="357943" y="48000"/>
                  </a:lnTo>
                  <a:lnTo>
                    <a:pt x="357943" y="38400"/>
                  </a:lnTo>
                  <a:close/>
                </a:path>
                <a:path w="396875" h="3154679">
                  <a:moveTo>
                    <a:pt x="357943" y="48000"/>
                  </a:moveTo>
                  <a:lnTo>
                    <a:pt x="348343" y="48000"/>
                  </a:lnTo>
                  <a:lnTo>
                    <a:pt x="348343" y="3106058"/>
                  </a:lnTo>
                  <a:lnTo>
                    <a:pt x="357943" y="3106058"/>
                  </a:lnTo>
                  <a:lnTo>
                    <a:pt x="357943" y="4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1107440">
              <a:lnSpc>
                <a:spcPct val="100000"/>
              </a:lnSpc>
              <a:spcBef>
                <a:spcPts val="100"/>
              </a:spcBef>
            </a:pPr>
            <a:r>
              <a:rPr dirty="0" spc="-525" b="1">
                <a:latin typeface="Arial"/>
                <a:cs typeface="Arial"/>
              </a:rPr>
              <a:t>CMS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595" b="1">
                <a:latin typeface="Arial"/>
                <a:cs typeface="Arial"/>
              </a:rPr>
              <a:t>HRSN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415" b="1">
                <a:latin typeface="Arial"/>
                <a:cs typeface="Arial"/>
              </a:rPr>
              <a:t>Screening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450" b="1">
                <a:latin typeface="Arial"/>
                <a:cs typeface="Arial"/>
              </a:rPr>
              <a:t>Tool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854" y="1799525"/>
            <a:ext cx="8052434" cy="3676650"/>
            <a:chOff x="480854" y="1799525"/>
            <a:chExt cx="8052434" cy="3676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285" y="1799525"/>
              <a:ext cx="7900668" cy="36765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0847" y="2182177"/>
              <a:ext cx="396875" cy="2659380"/>
            </a:xfrm>
            <a:custGeom>
              <a:avLst/>
              <a:gdLst/>
              <a:ahLst/>
              <a:cxnLst/>
              <a:rect l="l" t="t" r="r" b="b"/>
              <a:pathLst>
                <a:path w="396875" h="2659379">
                  <a:moveTo>
                    <a:pt x="357949" y="38404"/>
                  </a:moveTo>
                  <a:lnTo>
                    <a:pt x="348348" y="38404"/>
                  </a:lnTo>
                  <a:lnTo>
                    <a:pt x="348348" y="47993"/>
                  </a:lnTo>
                  <a:lnTo>
                    <a:pt x="348348" y="827316"/>
                  </a:lnTo>
                  <a:lnTo>
                    <a:pt x="48006" y="827316"/>
                  </a:lnTo>
                  <a:lnTo>
                    <a:pt x="48006" y="47993"/>
                  </a:lnTo>
                  <a:lnTo>
                    <a:pt x="348348" y="47993"/>
                  </a:lnTo>
                  <a:lnTo>
                    <a:pt x="348348" y="38404"/>
                  </a:lnTo>
                  <a:lnTo>
                    <a:pt x="38404" y="38404"/>
                  </a:lnTo>
                  <a:lnTo>
                    <a:pt x="38404" y="836917"/>
                  </a:lnTo>
                  <a:lnTo>
                    <a:pt x="357949" y="836917"/>
                  </a:lnTo>
                  <a:lnTo>
                    <a:pt x="357949" y="827316"/>
                  </a:lnTo>
                  <a:lnTo>
                    <a:pt x="357949" y="47993"/>
                  </a:lnTo>
                  <a:lnTo>
                    <a:pt x="357949" y="38404"/>
                  </a:lnTo>
                  <a:close/>
                </a:path>
                <a:path w="396875" h="2659379">
                  <a:moveTo>
                    <a:pt x="396341" y="1807552"/>
                  </a:moveTo>
                  <a:lnTo>
                    <a:pt x="394462" y="1798205"/>
                  </a:lnTo>
                  <a:lnTo>
                    <a:pt x="389318" y="1790585"/>
                  </a:lnTo>
                  <a:lnTo>
                    <a:pt x="381685" y="1785442"/>
                  </a:lnTo>
                  <a:lnTo>
                    <a:pt x="372338" y="1783549"/>
                  </a:lnTo>
                  <a:lnTo>
                    <a:pt x="24003" y="1783549"/>
                  </a:lnTo>
                  <a:lnTo>
                    <a:pt x="14655" y="1785442"/>
                  </a:lnTo>
                  <a:lnTo>
                    <a:pt x="7035" y="1790585"/>
                  </a:lnTo>
                  <a:lnTo>
                    <a:pt x="1892" y="1798205"/>
                  </a:lnTo>
                  <a:lnTo>
                    <a:pt x="0" y="1807552"/>
                  </a:lnTo>
                  <a:lnTo>
                    <a:pt x="0" y="2634869"/>
                  </a:lnTo>
                  <a:lnTo>
                    <a:pt x="1892" y="2644203"/>
                  </a:lnTo>
                  <a:lnTo>
                    <a:pt x="7035" y="2651836"/>
                  </a:lnTo>
                  <a:lnTo>
                    <a:pt x="14655" y="2656979"/>
                  </a:lnTo>
                  <a:lnTo>
                    <a:pt x="24003" y="2658859"/>
                  </a:lnTo>
                  <a:lnTo>
                    <a:pt x="372338" y="2658859"/>
                  </a:lnTo>
                  <a:lnTo>
                    <a:pt x="381685" y="2656979"/>
                  </a:lnTo>
                  <a:lnTo>
                    <a:pt x="389318" y="2651836"/>
                  </a:lnTo>
                  <a:lnTo>
                    <a:pt x="394462" y="2644203"/>
                  </a:lnTo>
                  <a:lnTo>
                    <a:pt x="396341" y="2634869"/>
                  </a:lnTo>
                  <a:lnTo>
                    <a:pt x="396341" y="2630068"/>
                  </a:lnTo>
                  <a:lnTo>
                    <a:pt x="396341" y="1812353"/>
                  </a:lnTo>
                  <a:lnTo>
                    <a:pt x="396341" y="1807552"/>
                  </a:lnTo>
                  <a:close/>
                </a:path>
                <a:path w="396875" h="2659379">
                  <a:moveTo>
                    <a:pt x="396341" y="24003"/>
                  </a:moveTo>
                  <a:lnTo>
                    <a:pt x="394462" y="14655"/>
                  </a:lnTo>
                  <a:lnTo>
                    <a:pt x="389318" y="7035"/>
                  </a:lnTo>
                  <a:lnTo>
                    <a:pt x="381685" y="1892"/>
                  </a:lnTo>
                  <a:lnTo>
                    <a:pt x="372338" y="0"/>
                  </a:lnTo>
                  <a:lnTo>
                    <a:pt x="367538" y="0"/>
                  </a:lnTo>
                  <a:lnTo>
                    <a:pt x="367538" y="28803"/>
                  </a:lnTo>
                  <a:lnTo>
                    <a:pt x="367538" y="846518"/>
                  </a:lnTo>
                  <a:lnTo>
                    <a:pt x="28803" y="846518"/>
                  </a:lnTo>
                  <a:lnTo>
                    <a:pt x="28803" y="28803"/>
                  </a:lnTo>
                  <a:lnTo>
                    <a:pt x="367538" y="28803"/>
                  </a:lnTo>
                  <a:lnTo>
                    <a:pt x="367538" y="0"/>
                  </a:lnTo>
                  <a:lnTo>
                    <a:pt x="24003" y="0"/>
                  </a:lnTo>
                  <a:lnTo>
                    <a:pt x="14655" y="1892"/>
                  </a:lnTo>
                  <a:lnTo>
                    <a:pt x="7035" y="7035"/>
                  </a:lnTo>
                  <a:lnTo>
                    <a:pt x="1892" y="14655"/>
                  </a:lnTo>
                  <a:lnTo>
                    <a:pt x="0" y="24003"/>
                  </a:lnTo>
                  <a:lnTo>
                    <a:pt x="0" y="851319"/>
                  </a:lnTo>
                  <a:lnTo>
                    <a:pt x="1892" y="860653"/>
                  </a:lnTo>
                  <a:lnTo>
                    <a:pt x="7035" y="868286"/>
                  </a:lnTo>
                  <a:lnTo>
                    <a:pt x="14655" y="873429"/>
                  </a:lnTo>
                  <a:lnTo>
                    <a:pt x="24003" y="875309"/>
                  </a:lnTo>
                  <a:lnTo>
                    <a:pt x="372338" y="875309"/>
                  </a:lnTo>
                  <a:lnTo>
                    <a:pt x="381685" y="873429"/>
                  </a:lnTo>
                  <a:lnTo>
                    <a:pt x="389318" y="868286"/>
                  </a:lnTo>
                  <a:lnTo>
                    <a:pt x="394462" y="860653"/>
                  </a:lnTo>
                  <a:lnTo>
                    <a:pt x="396341" y="851319"/>
                  </a:lnTo>
                  <a:lnTo>
                    <a:pt x="396341" y="846518"/>
                  </a:lnTo>
                  <a:lnTo>
                    <a:pt x="396341" y="28803"/>
                  </a:lnTo>
                  <a:lnTo>
                    <a:pt x="396341" y="24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1107440">
              <a:lnSpc>
                <a:spcPct val="100000"/>
              </a:lnSpc>
              <a:spcBef>
                <a:spcPts val="100"/>
              </a:spcBef>
            </a:pPr>
            <a:r>
              <a:rPr dirty="0" spc="-525" b="1">
                <a:latin typeface="Arial"/>
                <a:cs typeface="Arial"/>
              </a:rPr>
              <a:t>CMS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595" b="1">
                <a:latin typeface="Arial"/>
                <a:cs typeface="Arial"/>
              </a:rPr>
              <a:t>HRSN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415" b="1">
                <a:latin typeface="Arial"/>
                <a:cs typeface="Arial"/>
              </a:rPr>
              <a:t>Screening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450" b="1">
                <a:latin typeface="Arial"/>
                <a:cs typeface="Arial"/>
              </a:rPr>
              <a:t>Tool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270" y="1884975"/>
            <a:ext cx="7074534" cy="4185285"/>
            <a:chOff x="990270" y="1884975"/>
            <a:chExt cx="7074534" cy="4185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445" y="1884975"/>
              <a:ext cx="6993747" cy="41850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90269" y="2893377"/>
              <a:ext cx="396875" cy="2480310"/>
            </a:xfrm>
            <a:custGeom>
              <a:avLst/>
              <a:gdLst/>
              <a:ahLst/>
              <a:cxnLst/>
              <a:rect l="l" t="t" r="r" b="b"/>
              <a:pathLst>
                <a:path w="396875" h="2480310">
                  <a:moveTo>
                    <a:pt x="357936" y="1642795"/>
                  </a:moveTo>
                  <a:lnTo>
                    <a:pt x="348335" y="1642795"/>
                  </a:lnTo>
                  <a:lnTo>
                    <a:pt x="348335" y="1652397"/>
                  </a:lnTo>
                  <a:lnTo>
                    <a:pt x="348335" y="2431707"/>
                  </a:lnTo>
                  <a:lnTo>
                    <a:pt x="47993" y="2431707"/>
                  </a:lnTo>
                  <a:lnTo>
                    <a:pt x="47993" y="1652397"/>
                  </a:lnTo>
                  <a:lnTo>
                    <a:pt x="348335" y="1652397"/>
                  </a:lnTo>
                  <a:lnTo>
                    <a:pt x="348335" y="1642795"/>
                  </a:lnTo>
                  <a:lnTo>
                    <a:pt x="38392" y="1642795"/>
                  </a:lnTo>
                  <a:lnTo>
                    <a:pt x="38392" y="2441308"/>
                  </a:lnTo>
                  <a:lnTo>
                    <a:pt x="357936" y="2441308"/>
                  </a:lnTo>
                  <a:lnTo>
                    <a:pt x="357936" y="2431707"/>
                  </a:lnTo>
                  <a:lnTo>
                    <a:pt x="357936" y="1652397"/>
                  </a:lnTo>
                  <a:lnTo>
                    <a:pt x="357936" y="1642795"/>
                  </a:lnTo>
                  <a:close/>
                </a:path>
                <a:path w="396875" h="2480310">
                  <a:moveTo>
                    <a:pt x="396341" y="1628394"/>
                  </a:moveTo>
                  <a:lnTo>
                    <a:pt x="394449" y="1619059"/>
                  </a:lnTo>
                  <a:lnTo>
                    <a:pt x="389305" y="1611426"/>
                  </a:lnTo>
                  <a:lnTo>
                    <a:pt x="381673" y="1606283"/>
                  </a:lnTo>
                  <a:lnTo>
                    <a:pt x="372338" y="1604391"/>
                  </a:lnTo>
                  <a:lnTo>
                    <a:pt x="367538" y="1604391"/>
                  </a:lnTo>
                  <a:lnTo>
                    <a:pt x="367538" y="1633194"/>
                  </a:lnTo>
                  <a:lnTo>
                    <a:pt x="367538" y="2450909"/>
                  </a:lnTo>
                  <a:lnTo>
                    <a:pt x="28790" y="2450909"/>
                  </a:lnTo>
                  <a:lnTo>
                    <a:pt x="28790" y="1633194"/>
                  </a:lnTo>
                  <a:lnTo>
                    <a:pt x="367538" y="1633194"/>
                  </a:lnTo>
                  <a:lnTo>
                    <a:pt x="367538" y="1604391"/>
                  </a:lnTo>
                  <a:lnTo>
                    <a:pt x="23990" y="1604391"/>
                  </a:lnTo>
                  <a:lnTo>
                    <a:pt x="14655" y="1606283"/>
                  </a:lnTo>
                  <a:lnTo>
                    <a:pt x="7023" y="1611426"/>
                  </a:lnTo>
                  <a:lnTo>
                    <a:pt x="1879" y="1619059"/>
                  </a:lnTo>
                  <a:lnTo>
                    <a:pt x="0" y="1628394"/>
                  </a:lnTo>
                  <a:lnTo>
                    <a:pt x="0" y="2455710"/>
                  </a:lnTo>
                  <a:lnTo>
                    <a:pt x="1879" y="2465057"/>
                  </a:lnTo>
                  <a:lnTo>
                    <a:pt x="7023" y="2472677"/>
                  </a:lnTo>
                  <a:lnTo>
                    <a:pt x="14655" y="2477820"/>
                  </a:lnTo>
                  <a:lnTo>
                    <a:pt x="23990" y="2479713"/>
                  </a:lnTo>
                  <a:lnTo>
                    <a:pt x="372338" y="2479713"/>
                  </a:lnTo>
                  <a:lnTo>
                    <a:pt x="381673" y="2477820"/>
                  </a:lnTo>
                  <a:lnTo>
                    <a:pt x="389305" y="2472677"/>
                  </a:lnTo>
                  <a:lnTo>
                    <a:pt x="394449" y="2465057"/>
                  </a:lnTo>
                  <a:lnTo>
                    <a:pt x="396341" y="2455710"/>
                  </a:lnTo>
                  <a:lnTo>
                    <a:pt x="396341" y="2450909"/>
                  </a:lnTo>
                  <a:lnTo>
                    <a:pt x="396341" y="1633194"/>
                  </a:lnTo>
                  <a:lnTo>
                    <a:pt x="396341" y="1628394"/>
                  </a:lnTo>
                  <a:close/>
                </a:path>
                <a:path w="396875" h="2480310">
                  <a:moveTo>
                    <a:pt x="396341" y="24003"/>
                  </a:moveTo>
                  <a:lnTo>
                    <a:pt x="394449" y="14655"/>
                  </a:lnTo>
                  <a:lnTo>
                    <a:pt x="389305" y="7035"/>
                  </a:lnTo>
                  <a:lnTo>
                    <a:pt x="381673" y="1892"/>
                  </a:lnTo>
                  <a:lnTo>
                    <a:pt x="372338" y="0"/>
                  </a:lnTo>
                  <a:lnTo>
                    <a:pt x="23990" y="0"/>
                  </a:lnTo>
                  <a:lnTo>
                    <a:pt x="14655" y="1892"/>
                  </a:lnTo>
                  <a:lnTo>
                    <a:pt x="7023" y="7035"/>
                  </a:lnTo>
                  <a:lnTo>
                    <a:pt x="1879" y="14655"/>
                  </a:lnTo>
                  <a:lnTo>
                    <a:pt x="0" y="24003"/>
                  </a:lnTo>
                  <a:lnTo>
                    <a:pt x="0" y="851319"/>
                  </a:lnTo>
                  <a:lnTo>
                    <a:pt x="1879" y="860653"/>
                  </a:lnTo>
                  <a:lnTo>
                    <a:pt x="7023" y="868286"/>
                  </a:lnTo>
                  <a:lnTo>
                    <a:pt x="14655" y="873429"/>
                  </a:lnTo>
                  <a:lnTo>
                    <a:pt x="23990" y="875309"/>
                  </a:lnTo>
                  <a:lnTo>
                    <a:pt x="372338" y="875309"/>
                  </a:lnTo>
                  <a:lnTo>
                    <a:pt x="381673" y="873429"/>
                  </a:lnTo>
                  <a:lnTo>
                    <a:pt x="389305" y="868286"/>
                  </a:lnTo>
                  <a:lnTo>
                    <a:pt x="394449" y="860653"/>
                  </a:lnTo>
                  <a:lnTo>
                    <a:pt x="396341" y="851319"/>
                  </a:lnTo>
                  <a:lnTo>
                    <a:pt x="396341" y="846518"/>
                  </a:lnTo>
                  <a:lnTo>
                    <a:pt x="396341" y="28803"/>
                  </a:lnTo>
                  <a:lnTo>
                    <a:pt x="396341" y="24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1107440">
              <a:lnSpc>
                <a:spcPct val="100000"/>
              </a:lnSpc>
              <a:spcBef>
                <a:spcPts val="100"/>
              </a:spcBef>
            </a:pPr>
            <a:r>
              <a:rPr dirty="0" spc="-525" b="1">
                <a:latin typeface="Arial"/>
                <a:cs typeface="Arial"/>
              </a:rPr>
              <a:t>CMS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595" b="1">
                <a:latin typeface="Arial"/>
                <a:cs typeface="Arial"/>
              </a:rPr>
              <a:t>HRSN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415" b="1">
                <a:latin typeface="Arial"/>
                <a:cs typeface="Arial"/>
              </a:rPr>
              <a:t>Screening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450" b="1">
                <a:latin typeface="Arial"/>
                <a:cs typeface="Arial"/>
              </a:rPr>
              <a:t>Tool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431" y="1848342"/>
            <a:ext cx="6525895" cy="3707765"/>
            <a:chOff x="1158431" y="1848342"/>
            <a:chExt cx="6525895" cy="3707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8512" y="1989776"/>
              <a:ext cx="6405486" cy="35657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58430" y="1848345"/>
              <a:ext cx="396875" cy="2632075"/>
            </a:xfrm>
            <a:custGeom>
              <a:avLst/>
              <a:gdLst/>
              <a:ahLst/>
              <a:cxnLst/>
              <a:rect l="l" t="t" r="r" b="b"/>
              <a:pathLst>
                <a:path w="396875" h="2632075">
                  <a:moveTo>
                    <a:pt x="357936" y="38404"/>
                  </a:moveTo>
                  <a:lnTo>
                    <a:pt x="348335" y="38404"/>
                  </a:lnTo>
                  <a:lnTo>
                    <a:pt x="348335" y="48006"/>
                  </a:lnTo>
                  <a:lnTo>
                    <a:pt x="348335" y="827316"/>
                  </a:lnTo>
                  <a:lnTo>
                    <a:pt x="47993" y="827316"/>
                  </a:lnTo>
                  <a:lnTo>
                    <a:pt x="47993" y="48006"/>
                  </a:lnTo>
                  <a:lnTo>
                    <a:pt x="348335" y="48006"/>
                  </a:lnTo>
                  <a:lnTo>
                    <a:pt x="348335" y="38404"/>
                  </a:lnTo>
                  <a:lnTo>
                    <a:pt x="38392" y="38404"/>
                  </a:lnTo>
                  <a:lnTo>
                    <a:pt x="38392" y="836917"/>
                  </a:lnTo>
                  <a:lnTo>
                    <a:pt x="357936" y="836917"/>
                  </a:lnTo>
                  <a:lnTo>
                    <a:pt x="357936" y="827316"/>
                  </a:lnTo>
                  <a:lnTo>
                    <a:pt x="357936" y="48006"/>
                  </a:lnTo>
                  <a:lnTo>
                    <a:pt x="357936" y="38404"/>
                  </a:lnTo>
                  <a:close/>
                </a:path>
                <a:path w="396875" h="2632075">
                  <a:moveTo>
                    <a:pt x="396341" y="1780235"/>
                  </a:moveTo>
                  <a:lnTo>
                    <a:pt x="394449" y="1770888"/>
                  </a:lnTo>
                  <a:lnTo>
                    <a:pt x="389305" y="1763268"/>
                  </a:lnTo>
                  <a:lnTo>
                    <a:pt x="381673" y="1758124"/>
                  </a:lnTo>
                  <a:lnTo>
                    <a:pt x="372338" y="1756232"/>
                  </a:lnTo>
                  <a:lnTo>
                    <a:pt x="23990" y="1756232"/>
                  </a:lnTo>
                  <a:lnTo>
                    <a:pt x="14655" y="1758124"/>
                  </a:lnTo>
                  <a:lnTo>
                    <a:pt x="7023" y="1763268"/>
                  </a:lnTo>
                  <a:lnTo>
                    <a:pt x="1879" y="1770888"/>
                  </a:lnTo>
                  <a:lnTo>
                    <a:pt x="0" y="1780235"/>
                  </a:lnTo>
                  <a:lnTo>
                    <a:pt x="0" y="2607551"/>
                  </a:lnTo>
                  <a:lnTo>
                    <a:pt x="1879" y="2616885"/>
                  </a:lnTo>
                  <a:lnTo>
                    <a:pt x="7023" y="2624518"/>
                  </a:lnTo>
                  <a:lnTo>
                    <a:pt x="14655" y="2629662"/>
                  </a:lnTo>
                  <a:lnTo>
                    <a:pt x="23990" y="2631541"/>
                  </a:lnTo>
                  <a:lnTo>
                    <a:pt x="372338" y="2631541"/>
                  </a:lnTo>
                  <a:lnTo>
                    <a:pt x="381673" y="2629662"/>
                  </a:lnTo>
                  <a:lnTo>
                    <a:pt x="389305" y="2624518"/>
                  </a:lnTo>
                  <a:lnTo>
                    <a:pt x="394449" y="2616885"/>
                  </a:lnTo>
                  <a:lnTo>
                    <a:pt x="396341" y="2607551"/>
                  </a:lnTo>
                  <a:lnTo>
                    <a:pt x="396341" y="2602750"/>
                  </a:lnTo>
                  <a:lnTo>
                    <a:pt x="396341" y="1785035"/>
                  </a:lnTo>
                  <a:lnTo>
                    <a:pt x="396341" y="1780235"/>
                  </a:lnTo>
                  <a:close/>
                </a:path>
                <a:path w="396875" h="2632075">
                  <a:moveTo>
                    <a:pt x="396341" y="24003"/>
                  </a:moveTo>
                  <a:lnTo>
                    <a:pt x="394449" y="14668"/>
                  </a:lnTo>
                  <a:lnTo>
                    <a:pt x="389305" y="7035"/>
                  </a:lnTo>
                  <a:lnTo>
                    <a:pt x="381673" y="1892"/>
                  </a:lnTo>
                  <a:lnTo>
                    <a:pt x="372338" y="0"/>
                  </a:lnTo>
                  <a:lnTo>
                    <a:pt x="367538" y="0"/>
                  </a:lnTo>
                  <a:lnTo>
                    <a:pt x="367538" y="28803"/>
                  </a:lnTo>
                  <a:lnTo>
                    <a:pt x="367538" y="846518"/>
                  </a:lnTo>
                  <a:lnTo>
                    <a:pt x="28790" y="846518"/>
                  </a:lnTo>
                  <a:lnTo>
                    <a:pt x="28790" y="28803"/>
                  </a:lnTo>
                  <a:lnTo>
                    <a:pt x="367538" y="28803"/>
                  </a:lnTo>
                  <a:lnTo>
                    <a:pt x="367538" y="0"/>
                  </a:lnTo>
                  <a:lnTo>
                    <a:pt x="23990" y="0"/>
                  </a:lnTo>
                  <a:lnTo>
                    <a:pt x="14655" y="1892"/>
                  </a:lnTo>
                  <a:lnTo>
                    <a:pt x="7023" y="7035"/>
                  </a:lnTo>
                  <a:lnTo>
                    <a:pt x="1879" y="14668"/>
                  </a:lnTo>
                  <a:lnTo>
                    <a:pt x="0" y="24003"/>
                  </a:lnTo>
                  <a:lnTo>
                    <a:pt x="0" y="851319"/>
                  </a:lnTo>
                  <a:lnTo>
                    <a:pt x="1879" y="860666"/>
                  </a:lnTo>
                  <a:lnTo>
                    <a:pt x="7023" y="868286"/>
                  </a:lnTo>
                  <a:lnTo>
                    <a:pt x="14655" y="873429"/>
                  </a:lnTo>
                  <a:lnTo>
                    <a:pt x="23990" y="875322"/>
                  </a:lnTo>
                  <a:lnTo>
                    <a:pt x="372338" y="875322"/>
                  </a:lnTo>
                  <a:lnTo>
                    <a:pt x="381673" y="873429"/>
                  </a:lnTo>
                  <a:lnTo>
                    <a:pt x="389305" y="868286"/>
                  </a:lnTo>
                  <a:lnTo>
                    <a:pt x="394449" y="860666"/>
                  </a:lnTo>
                  <a:lnTo>
                    <a:pt x="396341" y="851319"/>
                  </a:lnTo>
                  <a:lnTo>
                    <a:pt x="396341" y="846518"/>
                  </a:lnTo>
                  <a:lnTo>
                    <a:pt x="396341" y="28803"/>
                  </a:lnTo>
                  <a:lnTo>
                    <a:pt x="396341" y="24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1107440">
              <a:lnSpc>
                <a:spcPct val="100000"/>
              </a:lnSpc>
              <a:spcBef>
                <a:spcPts val="100"/>
              </a:spcBef>
            </a:pPr>
            <a:r>
              <a:rPr dirty="0" spc="-525" b="1">
                <a:latin typeface="Arial"/>
                <a:cs typeface="Arial"/>
              </a:rPr>
              <a:t>CMS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595" b="1">
                <a:latin typeface="Arial"/>
                <a:cs typeface="Arial"/>
              </a:rPr>
              <a:t>HRSN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415" b="1">
                <a:latin typeface="Arial"/>
                <a:cs typeface="Arial"/>
              </a:rPr>
              <a:t>Screening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450" b="1">
                <a:latin typeface="Arial"/>
                <a:cs typeface="Arial"/>
              </a:rPr>
              <a:t>Tool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64474"/>
            <a:ext cx="7946390" cy="406082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720"/>
              </a:spcBef>
            </a:pPr>
            <a:r>
              <a:rPr dirty="0" sz="2700" spc="-350">
                <a:latin typeface="Arial"/>
                <a:cs typeface="Arial"/>
              </a:rPr>
              <a:t>CMS</a:t>
            </a:r>
            <a:r>
              <a:rPr dirty="0" sz="2700" spc="-125">
                <a:latin typeface="Arial"/>
                <a:cs typeface="Arial"/>
              </a:rPr>
              <a:t> </a:t>
            </a:r>
            <a:r>
              <a:rPr dirty="0" sz="2700" spc="-145">
                <a:latin typeface="Arial"/>
                <a:cs typeface="Arial"/>
              </a:rPr>
              <a:t>is</a:t>
            </a:r>
            <a:r>
              <a:rPr dirty="0" sz="2700" spc="-125">
                <a:latin typeface="Arial"/>
                <a:cs typeface="Arial"/>
              </a:rPr>
              <a:t> </a:t>
            </a:r>
            <a:r>
              <a:rPr dirty="0" sz="2700" spc="-65">
                <a:latin typeface="Arial"/>
                <a:cs typeface="Arial"/>
              </a:rPr>
              <a:t>currently</a:t>
            </a:r>
            <a:r>
              <a:rPr dirty="0" sz="2700" spc="-114">
                <a:latin typeface="Arial"/>
                <a:cs typeface="Arial"/>
              </a:rPr>
              <a:t> </a:t>
            </a:r>
            <a:r>
              <a:rPr dirty="0" sz="2700" spc="-110">
                <a:latin typeface="Arial"/>
                <a:cs typeface="Arial"/>
              </a:rPr>
              <a:t>clearing</a:t>
            </a:r>
            <a:r>
              <a:rPr dirty="0" sz="2700" spc="-114">
                <a:latin typeface="Arial"/>
                <a:cs typeface="Arial"/>
              </a:rPr>
              <a:t> questions</a:t>
            </a:r>
            <a:r>
              <a:rPr dirty="0" sz="2700" spc="-125">
                <a:latin typeface="Arial"/>
                <a:cs typeface="Arial"/>
              </a:rPr>
              <a:t> </a:t>
            </a:r>
            <a:r>
              <a:rPr dirty="0" sz="2700" spc="-130">
                <a:latin typeface="Arial"/>
                <a:cs typeface="Arial"/>
              </a:rPr>
              <a:t>recommended</a:t>
            </a:r>
            <a:r>
              <a:rPr dirty="0" sz="2700" spc="-125">
                <a:latin typeface="Arial"/>
                <a:cs typeface="Arial"/>
              </a:rPr>
              <a:t> </a:t>
            </a:r>
            <a:r>
              <a:rPr dirty="0" sz="2700" spc="-130">
                <a:latin typeface="Arial"/>
                <a:cs typeface="Arial"/>
              </a:rPr>
              <a:t>by</a:t>
            </a:r>
            <a:r>
              <a:rPr dirty="0" sz="2700" spc="-114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the </a:t>
            </a:r>
            <a:r>
              <a:rPr dirty="0" sz="2700" spc="-420">
                <a:latin typeface="Arial"/>
                <a:cs typeface="Arial"/>
              </a:rPr>
              <a:t>TEP</a:t>
            </a:r>
            <a:r>
              <a:rPr dirty="0" sz="2700" spc="-1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for</a:t>
            </a:r>
            <a:r>
              <a:rPr dirty="0" sz="2700" spc="-13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the</a:t>
            </a:r>
            <a:r>
              <a:rPr dirty="0" sz="2700" spc="-130">
                <a:latin typeface="Arial"/>
                <a:cs typeface="Arial"/>
              </a:rPr>
              <a:t> </a:t>
            </a:r>
            <a:r>
              <a:rPr dirty="0" sz="2700" spc="-60">
                <a:latin typeface="Arial"/>
                <a:cs typeface="Arial"/>
              </a:rPr>
              <a:t>following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 spc="-110">
                <a:latin typeface="Arial"/>
                <a:cs typeface="Arial"/>
              </a:rPr>
              <a:t>supplemental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 spc="-140">
                <a:latin typeface="Arial"/>
                <a:cs typeface="Arial"/>
              </a:rPr>
              <a:t>social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 spc="-135">
                <a:latin typeface="Arial"/>
                <a:cs typeface="Arial"/>
              </a:rPr>
              <a:t>need</a:t>
            </a:r>
            <a:r>
              <a:rPr dirty="0" sz="2700" spc="-13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domains: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ts val="3235"/>
              </a:lnSpc>
              <a:spcBef>
                <a:spcPts val="10"/>
              </a:spcBef>
              <a:buChar char="•"/>
              <a:tabLst>
                <a:tab pos="354965" algn="l"/>
              </a:tabLst>
            </a:pPr>
            <a:r>
              <a:rPr dirty="0" sz="2700" spc="-140">
                <a:latin typeface="Arial"/>
                <a:cs typeface="Arial"/>
              </a:rPr>
              <a:t>Financial</a:t>
            </a:r>
            <a:r>
              <a:rPr dirty="0" sz="2700" spc="-10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Strain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ts val="3235"/>
              </a:lnSpc>
              <a:buChar char="•"/>
              <a:tabLst>
                <a:tab pos="354965" algn="l"/>
              </a:tabLst>
            </a:pPr>
            <a:r>
              <a:rPr dirty="0" sz="2700" spc="-20">
                <a:latin typeface="Arial"/>
                <a:cs typeface="Arial"/>
              </a:rPr>
              <a:t>Employment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ts val="3235"/>
              </a:lnSpc>
              <a:spcBef>
                <a:spcPts val="30"/>
              </a:spcBef>
              <a:buChar char="•"/>
              <a:tabLst>
                <a:tab pos="354965" algn="l"/>
              </a:tabLst>
            </a:pPr>
            <a:r>
              <a:rPr dirty="0" sz="2700" spc="-30">
                <a:latin typeface="Arial"/>
                <a:cs typeface="Arial"/>
              </a:rPr>
              <a:t>Education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ts val="3235"/>
              </a:lnSpc>
              <a:buChar char="•"/>
              <a:tabLst>
                <a:tab pos="354965" algn="l"/>
              </a:tabLst>
            </a:pPr>
            <a:r>
              <a:rPr dirty="0" sz="2700" spc="-160">
                <a:latin typeface="Arial"/>
                <a:cs typeface="Arial"/>
              </a:rPr>
              <a:t>Family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 spc="-135">
                <a:latin typeface="Arial"/>
                <a:cs typeface="Arial"/>
              </a:rPr>
              <a:t>and</a:t>
            </a:r>
            <a:r>
              <a:rPr dirty="0" sz="2700" spc="-114">
                <a:latin typeface="Arial"/>
                <a:cs typeface="Arial"/>
              </a:rPr>
              <a:t> Community</a:t>
            </a:r>
            <a:r>
              <a:rPr dirty="0" sz="2700" spc="-10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Support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ts val="3235"/>
              </a:lnSpc>
              <a:buChar char="•"/>
              <a:tabLst>
                <a:tab pos="354965" algn="l"/>
              </a:tabLst>
            </a:pPr>
            <a:r>
              <a:rPr dirty="0" sz="2700" spc="-190">
                <a:latin typeface="Arial"/>
                <a:cs typeface="Arial"/>
              </a:rPr>
              <a:t>Physical</a:t>
            </a:r>
            <a:r>
              <a:rPr dirty="0" sz="2700" spc="-6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Activity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ts val="3235"/>
              </a:lnSpc>
              <a:buChar char="•"/>
              <a:tabLst>
                <a:tab pos="354965" algn="l"/>
              </a:tabLst>
            </a:pPr>
            <a:r>
              <a:rPr dirty="0" sz="2700" spc="-195">
                <a:latin typeface="Arial"/>
                <a:cs typeface="Arial"/>
              </a:rPr>
              <a:t>Substance</a:t>
            </a:r>
            <a:r>
              <a:rPr dirty="0" sz="2700" spc="-10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Use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ts val="3235"/>
              </a:lnSpc>
              <a:buChar char="•"/>
              <a:tabLst>
                <a:tab pos="354965" algn="l"/>
              </a:tabLst>
            </a:pPr>
            <a:r>
              <a:rPr dirty="0" sz="2700" spc="-55">
                <a:latin typeface="Arial"/>
                <a:cs typeface="Arial"/>
              </a:rPr>
              <a:t>Mental</a:t>
            </a:r>
            <a:r>
              <a:rPr dirty="0" sz="2700" spc="-13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Health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Char char="•"/>
              <a:tabLst>
                <a:tab pos="354965" algn="l"/>
              </a:tabLst>
            </a:pPr>
            <a:r>
              <a:rPr dirty="0" sz="2700" spc="-20">
                <a:latin typeface="Arial"/>
                <a:cs typeface="Arial"/>
              </a:rPr>
              <a:t>Disabilities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1107440">
              <a:lnSpc>
                <a:spcPct val="100000"/>
              </a:lnSpc>
              <a:spcBef>
                <a:spcPts val="100"/>
              </a:spcBef>
            </a:pPr>
            <a:r>
              <a:rPr dirty="0" spc="-525" b="1">
                <a:latin typeface="Arial"/>
                <a:cs typeface="Arial"/>
              </a:rPr>
              <a:t>CMS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595" b="1">
                <a:latin typeface="Arial"/>
                <a:cs typeface="Arial"/>
              </a:rPr>
              <a:t>HRSN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415" b="1">
                <a:latin typeface="Arial"/>
                <a:cs typeface="Arial"/>
              </a:rPr>
              <a:t>Screening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450" b="1">
                <a:latin typeface="Arial"/>
                <a:cs typeface="Arial"/>
              </a:rPr>
              <a:t>Tool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36420"/>
            <a:ext cx="7745095" cy="4217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3200" spc="-204">
                <a:latin typeface="Arial"/>
                <a:cs typeface="Arial"/>
              </a:rPr>
              <a:t>Assistance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260">
                <a:latin typeface="Arial"/>
                <a:cs typeface="Arial"/>
              </a:rPr>
              <a:t>Track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will</a:t>
            </a:r>
            <a:r>
              <a:rPr dirty="0" sz="3200" spc="-140">
                <a:latin typeface="Arial"/>
                <a:cs typeface="Arial"/>
              </a:rPr>
              <a:t> begin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85">
                <a:latin typeface="Arial"/>
                <a:cs typeface="Arial"/>
              </a:rPr>
              <a:t>implementing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 </a:t>
            </a:r>
            <a:r>
              <a:rPr dirty="0" sz="3200">
                <a:latin typeface="Arial"/>
                <a:cs typeface="Arial"/>
              </a:rPr>
              <a:t>tool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30">
                <a:latin typeface="Arial"/>
                <a:cs typeface="Arial"/>
              </a:rPr>
              <a:t>in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65">
                <a:latin typeface="Arial"/>
                <a:cs typeface="Arial"/>
              </a:rPr>
              <a:t>February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2018</a:t>
            </a:r>
            <a:endParaRPr sz="3200">
              <a:latin typeface="Arial"/>
              <a:cs typeface="Arial"/>
            </a:endParaRPr>
          </a:p>
          <a:p>
            <a:pPr marL="355600" marR="263525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dirty="0" sz="3200" spc="-110">
                <a:latin typeface="Arial"/>
                <a:cs typeface="Arial"/>
              </a:rPr>
              <a:t>Alignment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260">
                <a:latin typeface="Arial"/>
                <a:cs typeface="Arial"/>
              </a:rPr>
              <a:t>Track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will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140">
                <a:latin typeface="Arial"/>
                <a:cs typeface="Arial"/>
              </a:rPr>
              <a:t>begin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85">
                <a:latin typeface="Arial"/>
                <a:cs typeface="Arial"/>
              </a:rPr>
              <a:t>implementing</a:t>
            </a:r>
            <a:r>
              <a:rPr dirty="0" sz="3200" spc="-114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in </a:t>
            </a:r>
            <a:r>
              <a:rPr dirty="0" sz="3200" spc="-140">
                <a:latin typeface="Arial"/>
                <a:cs typeface="Arial"/>
              </a:rPr>
              <a:t>May </a:t>
            </a:r>
            <a:r>
              <a:rPr dirty="0" sz="3200" spc="-20">
                <a:latin typeface="Arial"/>
                <a:cs typeface="Arial"/>
              </a:rPr>
              <a:t>2018</a:t>
            </a:r>
            <a:endParaRPr sz="3200">
              <a:latin typeface="Arial"/>
              <a:cs typeface="Arial"/>
            </a:endParaRPr>
          </a:p>
          <a:p>
            <a:pPr marL="355600" marR="31496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5600" algn="l"/>
              </a:tabLst>
            </a:pPr>
            <a:r>
              <a:rPr dirty="0" sz="3200" spc="-409">
                <a:latin typeface="Arial"/>
                <a:cs typeface="Arial"/>
              </a:rPr>
              <a:t>CMS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will</a:t>
            </a:r>
            <a:r>
              <a:rPr dirty="0" sz="3200" spc="-18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monitor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229">
                <a:latin typeface="Arial"/>
                <a:cs typeface="Arial"/>
              </a:rPr>
              <a:t>use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tool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and </a:t>
            </a:r>
            <a:r>
              <a:rPr dirty="0" sz="3200" spc="-75">
                <a:latin typeface="Arial"/>
                <a:cs typeface="Arial"/>
              </a:rPr>
              <a:t>solicit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60">
                <a:latin typeface="Arial"/>
                <a:cs typeface="Arial"/>
              </a:rPr>
              <a:t>feedback </a:t>
            </a:r>
            <a:r>
              <a:rPr dirty="0" sz="3200" spc="-20">
                <a:latin typeface="Arial"/>
                <a:cs typeface="Arial"/>
              </a:rPr>
              <a:t>from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420">
                <a:latin typeface="Arial"/>
                <a:cs typeface="Arial"/>
              </a:rPr>
              <a:t>AHC</a:t>
            </a:r>
            <a:r>
              <a:rPr dirty="0" sz="3200" spc="-145">
                <a:latin typeface="Arial"/>
                <a:cs typeface="Arial"/>
              </a:rPr>
              <a:t> award </a:t>
            </a:r>
            <a:r>
              <a:rPr dirty="0" sz="3200" spc="-80">
                <a:latin typeface="Arial"/>
                <a:cs typeface="Arial"/>
              </a:rPr>
              <a:t>recipients</a:t>
            </a:r>
            <a:endParaRPr sz="3200">
              <a:latin typeface="Arial"/>
              <a:cs typeface="Arial"/>
            </a:endParaRPr>
          </a:p>
          <a:p>
            <a:pPr marL="355600" marR="63119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dirty="0" sz="3200" spc="-409">
                <a:latin typeface="Arial"/>
                <a:cs typeface="Arial"/>
              </a:rPr>
              <a:t>CMS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will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135">
                <a:latin typeface="Arial"/>
                <a:cs typeface="Arial"/>
              </a:rPr>
              <a:t>weigh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05">
                <a:latin typeface="Arial"/>
                <a:cs typeface="Arial"/>
              </a:rPr>
              <a:t>evaluation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30">
                <a:latin typeface="Arial"/>
                <a:cs typeface="Arial"/>
              </a:rPr>
              <a:t>impacts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when </a:t>
            </a:r>
            <a:r>
              <a:rPr dirty="0" sz="3200" spc="-135">
                <a:latin typeface="Arial"/>
                <a:cs typeface="Arial"/>
              </a:rPr>
              <a:t>considering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95">
                <a:latin typeface="Arial"/>
                <a:cs typeface="Arial"/>
              </a:rPr>
              <a:t>any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85">
                <a:latin typeface="Arial"/>
                <a:cs typeface="Arial"/>
              </a:rPr>
              <a:t>modifications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the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tool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79" rIns="0" bIns="0" rtlCol="0" vert="horz">
            <a:spAutoFit/>
          </a:bodyPr>
          <a:lstStyle/>
          <a:p>
            <a:pPr marL="1448435">
              <a:lnSpc>
                <a:spcPct val="100000"/>
              </a:lnSpc>
              <a:spcBef>
                <a:spcPts val="100"/>
              </a:spcBef>
            </a:pPr>
            <a:r>
              <a:rPr dirty="0" spc="-254" b="1">
                <a:latin typeface="Arial"/>
                <a:cs typeface="Arial"/>
              </a:rPr>
              <a:t>Next</a:t>
            </a:r>
            <a:r>
              <a:rPr dirty="0" spc="-220" b="1">
                <a:latin typeface="Arial"/>
                <a:cs typeface="Arial"/>
              </a:rPr>
              <a:t> </a:t>
            </a:r>
            <a:r>
              <a:rPr dirty="0" spc="-440" b="1">
                <a:latin typeface="Arial"/>
                <a:cs typeface="Arial"/>
              </a:rPr>
              <a:t>Steps</a:t>
            </a:r>
            <a:r>
              <a:rPr dirty="0" spc="-215" b="1">
                <a:latin typeface="Arial"/>
                <a:cs typeface="Arial"/>
              </a:rPr>
              <a:t> for </a:t>
            </a:r>
            <a:r>
              <a:rPr dirty="0" spc="-180" b="1">
                <a:latin typeface="Arial"/>
                <a:cs typeface="Arial"/>
              </a:rPr>
              <a:t>the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445" b="1">
                <a:latin typeface="Arial"/>
                <a:cs typeface="Arial"/>
              </a:rPr>
              <a:t>Tool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8083" y="0"/>
            <a:ext cx="5707833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6693" y="1729782"/>
            <a:ext cx="7190740" cy="15875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 marL="12065" marR="5080" indent="-1270">
              <a:lnSpc>
                <a:spcPct val="121500"/>
              </a:lnSpc>
              <a:spcBef>
                <a:spcPts val="150"/>
              </a:spcBef>
            </a:pPr>
            <a:r>
              <a:rPr dirty="0" sz="2800" spc="-185">
                <a:latin typeface="Arial"/>
                <a:cs typeface="Arial"/>
              </a:rPr>
              <a:t>For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important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updates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and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more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information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on </a:t>
            </a: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Accountable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Health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Communities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Model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visit: </a:t>
            </a:r>
            <a:r>
              <a:rPr dirty="0" u="heavy" sz="2800" spc="-4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https://innovation.cms.gov/initiatives/ahcm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0650" marR="5080" indent="-108585">
              <a:lnSpc>
                <a:spcPts val="5270"/>
              </a:lnSpc>
              <a:spcBef>
                <a:spcPts val="204"/>
              </a:spcBef>
            </a:pPr>
            <a:r>
              <a:rPr dirty="0" spc="-215" b="1">
                <a:latin typeface="Arial"/>
                <a:cs typeface="Arial"/>
              </a:rPr>
              <a:t>Important</a:t>
            </a:r>
            <a:r>
              <a:rPr dirty="0" spc="-185" b="1">
                <a:latin typeface="Arial"/>
                <a:cs typeface="Arial"/>
              </a:rPr>
              <a:t> </a:t>
            </a:r>
            <a:r>
              <a:rPr dirty="0" spc="-355" b="1">
                <a:latin typeface="Arial"/>
                <a:cs typeface="Arial"/>
              </a:rPr>
              <a:t>Accountable</a:t>
            </a:r>
            <a:r>
              <a:rPr dirty="0" spc="-190" b="1">
                <a:latin typeface="Arial"/>
                <a:cs typeface="Arial"/>
              </a:rPr>
              <a:t> </a:t>
            </a:r>
            <a:r>
              <a:rPr dirty="0" spc="-185" b="1">
                <a:latin typeface="Arial"/>
                <a:cs typeface="Arial"/>
              </a:rPr>
              <a:t>Health </a:t>
            </a:r>
            <a:r>
              <a:rPr dirty="0" spc="-345" b="1">
                <a:latin typeface="Arial"/>
                <a:cs typeface="Arial"/>
              </a:rPr>
              <a:t>Community</a:t>
            </a:r>
            <a:r>
              <a:rPr dirty="0" spc="-195" b="1">
                <a:latin typeface="Arial"/>
                <a:cs typeface="Arial"/>
              </a:rPr>
              <a:t> </a:t>
            </a:r>
            <a:r>
              <a:rPr dirty="0" spc="-190" b="1">
                <a:latin typeface="Arial"/>
                <a:cs typeface="Arial"/>
              </a:rPr>
              <a:t>Model</a:t>
            </a:r>
            <a:r>
              <a:rPr dirty="0" spc="-200" b="1">
                <a:latin typeface="Arial"/>
                <a:cs typeface="Arial"/>
              </a:rPr>
              <a:t> </a:t>
            </a:r>
            <a:r>
              <a:rPr dirty="0" spc="-310" b="1">
                <a:latin typeface="Arial"/>
                <a:cs typeface="Arial"/>
              </a:rPr>
              <a:t>Web</a:t>
            </a:r>
            <a:r>
              <a:rPr dirty="0" spc="-190" b="1">
                <a:latin typeface="Arial"/>
                <a:cs typeface="Arial"/>
              </a:rPr>
              <a:t> </a:t>
            </a:r>
            <a:r>
              <a:rPr dirty="0" spc="-500" b="1">
                <a:latin typeface="Arial"/>
                <a:cs typeface="Arial"/>
              </a:rPr>
              <a:t>Links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018" y="6280483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 h="0">
                <a:moveTo>
                  <a:pt x="0" y="0"/>
                </a:moveTo>
                <a:lnTo>
                  <a:pt x="8445251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1474" y="6293026"/>
            <a:ext cx="9296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002060"/>
                </a:solidFill>
                <a:latin typeface="Helvetica Neue Medium"/>
                <a:cs typeface="Helvetica Neue Medium"/>
              </a:rPr>
              <a:t>siren</a:t>
            </a:r>
            <a:endParaRPr sz="3200">
              <a:latin typeface="Helvetica Neue Medium"/>
              <a:cs typeface="Helvetica Neue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7252" y="6385528"/>
            <a:ext cx="699017" cy="337858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8317" rIns="0" bIns="0" rtlCol="0" vert="horz">
            <a:spAutoFit/>
          </a:bodyPr>
          <a:lstStyle/>
          <a:p>
            <a:pPr marL="982980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How</a:t>
            </a:r>
            <a:r>
              <a:rPr dirty="0" spc="-160"/>
              <a:t> </a:t>
            </a:r>
            <a:r>
              <a:rPr dirty="0"/>
              <a:t>to</a:t>
            </a:r>
            <a:r>
              <a:rPr dirty="0" spc="-160"/>
              <a:t> </a:t>
            </a:r>
            <a:r>
              <a:rPr dirty="0" spc="-180"/>
              <a:t>connect</a:t>
            </a:r>
            <a:r>
              <a:rPr dirty="0" spc="-165"/>
              <a:t> </a:t>
            </a:r>
            <a:r>
              <a:rPr dirty="0"/>
              <a:t>with</a:t>
            </a:r>
            <a:r>
              <a:rPr dirty="0" spc="-165"/>
              <a:t> </a:t>
            </a:r>
            <a:r>
              <a:rPr dirty="0" spc="-625"/>
              <a:t>SIREN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607820"/>
            <a:ext cx="1520825" cy="1973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95">
                <a:latin typeface="Arial"/>
                <a:cs typeface="Arial"/>
              </a:rPr>
              <a:t>Website: </a:t>
            </a:r>
            <a:r>
              <a:rPr dirty="0" sz="3200" spc="-10">
                <a:latin typeface="Arial"/>
                <a:cs typeface="Arial"/>
              </a:rPr>
              <a:t>Email: Twitter: </a:t>
            </a:r>
            <a:r>
              <a:rPr dirty="0" sz="3200" spc="-145">
                <a:latin typeface="Arial"/>
                <a:cs typeface="Arial"/>
              </a:rPr>
              <a:t>LinkedIn: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7697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sirenetwork.ucsf.edu </a:t>
            </a:r>
            <a:r>
              <a:rPr dirty="0" spc="-105">
                <a:hlinkClick r:id="rId3"/>
              </a:rPr>
              <a:t>siren@ucsf.edu</a:t>
            </a:r>
            <a:r>
              <a:rPr dirty="0" spc="-105"/>
              <a:t> </a:t>
            </a:r>
            <a:r>
              <a:rPr dirty="0" spc="-455"/>
              <a:t>@SIREN_UCSF</a:t>
            </a:r>
          </a:p>
          <a:p>
            <a:pPr marL="12700">
              <a:lnSpc>
                <a:spcPts val="3820"/>
              </a:lnSpc>
            </a:pPr>
            <a:r>
              <a:rPr dirty="0" spc="-220"/>
              <a:t>Social</a:t>
            </a:r>
            <a:r>
              <a:rPr dirty="0" spc="-125"/>
              <a:t> </a:t>
            </a:r>
            <a:r>
              <a:rPr dirty="0" spc="-85"/>
              <a:t>Interventions</a:t>
            </a:r>
            <a:r>
              <a:rPr dirty="0" spc="-130"/>
              <a:t> </a:t>
            </a:r>
            <a:r>
              <a:rPr dirty="0" spc="-254"/>
              <a:t>Research</a:t>
            </a:r>
            <a:r>
              <a:rPr dirty="0" spc="-125"/>
              <a:t> </a:t>
            </a:r>
            <a:r>
              <a:rPr dirty="0" spc="-50"/>
              <a:t>&amp;</a:t>
            </a:r>
          </a:p>
          <a:p>
            <a:pPr marL="12700" marR="1971039">
              <a:lnSpc>
                <a:spcPct val="100000"/>
              </a:lnSpc>
              <a:spcBef>
                <a:spcPts val="25"/>
              </a:spcBef>
            </a:pPr>
            <a:r>
              <a:rPr dirty="0" spc="-150"/>
              <a:t>Evaluation</a:t>
            </a:r>
            <a:r>
              <a:rPr dirty="0" spc="-130"/>
              <a:t> </a:t>
            </a:r>
            <a:r>
              <a:rPr dirty="0" spc="-70"/>
              <a:t>Network </a:t>
            </a:r>
            <a:r>
              <a:rPr dirty="0" spc="-160"/>
              <a:t>@SIRENetwork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4046220"/>
            <a:ext cx="17068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90">
                <a:latin typeface="Arial"/>
                <a:cs typeface="Arial"/>
              </a:rPr>
              <a:t>Facebook: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218694" y="277535"/>
            <a:ext cx="46291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5"/>
              <a:t>Online</a:t>
            </a:r>
            <a:r>
              <a:rPr dirty="0" spc="-175"/>
              <a:t> </a:t>
            </a:r>
            <a:r>
              <a:rPr dirty="0" spc="-215"/>
              <a:t>resource</a:t>
            </a:r>
            <a:r>
              <a:rPr dirty="0" spc="-175"/>
              <a:t> </a:t>
            </a:r>
            <a:r>
              <a:rPr dirty="0" spc="-65"/>
              <a:t>hub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28570"/>
            <a:ext cx="9144000" cy="477580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1018" y="6280483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 h="0">
                <a:moveTo>
                  <a:pt x="0" y="0"/>
                </a:moveTo>
                <a:lnTo>
                  <a:pt x="8445251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7252" y="6385528"/>
            <a:ext cx="699017" cy="3378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3221" y="6303186"/>
            <a:ext cx="929640" cy="5099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200" spc="-10">
                <a:solidFill>
                  <a:srgbClr val="FFFFFF"/>
                </a:solidFill>
                <a:latin typeface="Helvetica Neue Medium"/>
                <a:cs typeface="Helvetica Neue Medium"/>
              </a:rPr>
              <a:t>siren</a:t>
            </a:r>
            <a:endParaRPr sz="3200">
              <a:latin typeface="Helvetica Neue Medium"/>
              <a:cs typeface="Helvetica Neue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1652"/>
            <a:ext cx="9144000" cy="407287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0422" rIns="0" bIns="0" rtlCol="0" vert="horz">
            <a:spAutoFit/>
          </a:bodyPr>
          <a:lstStyle/>
          <a:p>
            <a:pPr marL="876300">
              <a:lnSpc>
                <a:spcPct val="100000"/>
              </a:lnSpc>
              <a:spcBef>
                <a:spcPts val="100"/>
              </a:spcBef>
            </a:pPr>
            <a:r>
              <a:rPr dirty="0" spc="-275"/>
              <a:t>Searchable</a:t>
            </a:r>
            <a:r>
              <a:rPr dirty="0" spc="-225"/>
              <a:t> </a:t>
            </a:r>
            <a:r>
              <a:rPr dirty="0" spc="-290"/>
              <a:t>Evidence</a:t>
            </a:r>
            <a:r>
              <a:rPr dirty="0" spc="-220"/>
              <a:t> </a:t>
            </a:r>
            <a:r>
              <a:rPr dirty="0" spc="-140"/>
              <a:t>Library</a:t>
            </a:r>
          </a:p>
        </p:txBody>
      </p:sp>
      <p:sp>
        <p:nvSpPr>
          <p:cNvPr id="4" name="object 4"/>
          <p:cNvSpPr/>
          <p:nvPr/>
        </p:nvSpPr>
        <p:spPr>
          <a:xfrm>
            <a:off x="351018" y="6280483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 h="0">
                <a:moveTo>
                  <a:pt x="0" y="0"/>
                </a:moveTo>
                <a:lnTo>
                  <a:pt x="8445251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7252" y="6385528"/>
            <a:ext cx="699017" cy="3378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3221" y="6303186"/>
            <a:ext cx="929640" cy="5099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200" spc="-10">
                <a:solidFill>
                  <a:srgbClr val="FFFFFF"/>
                </a:solidFill>
                <a:latin typeface="Helvetica Neue Medium"/>
                <a:cs typeface="Helvetica Neue Medium"/>
              </a:rPr>
              <a:t>siren</a:t>
            </a:r>
            <a:endParaRPr sz="3200">
              <a:latin typeface="Helvetica Neue Medium"/>
              <a:cs typeface="Helvetica Neue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259" y="0"/>
            <a:ext cx="7018768" cy="684661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5784" rIns="0" bIns="0" rtlCol="0" vert="horz">
            <a:spAutoFit/>
          </a:bodyPr>
          <a:lstStyle/>
          <a:p>
            <a:pPr marL="2787015" marR="5080" indent="-1584960">
              <a:lnSpc>
                <a:spcPct val="100299"/>
              </a:lnSpc>
              <a:spcBef>
                <a:spcPts val="85"/>
              </a:spcBef>
            </a:pPr>
            <a:r>
              <a:rPr dirty="0" sz="3600" spc="-140"/>
              <a:t>Consultation</a:t>
            </a:r>
            <a:r>
              <a:rPr dirty="0" sz="3600" spc="-175"/>
              <a:t> </a:t>
            </a:r>
            <a:r>
              <a:rPr dirty="0" sz="3600" spc="-185"/>
              <a:t>and</a:t>
            </a:r>
            <a:r>
              <a:rPr dirty="0" sz="3600" spc="-175"/>
              <a:t> </a:t>
            </a:r>
            <a:r>
              <a:rPr dirty="0" sz="3600" spc="-110"/>
              <a:t>Collaboration </a:t>
            </a:r>
            <a:r>
              <a:rPr dirty="0" sz="3600" spc="-20"/>
              <a:t>Opportunities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351018" y="6275721"/>
            <a:ext cx="8445500" cy="447675"/>
            <a:chOff x="351018" y="6275721"/>
            <a:chExt cx="8445500" cy="447675"/>
          </a:xfrm>
        </p:grpSpPr>
        <p:sp>
          <p:nvSpPr>
            <p:cNvPr id="5" name="object 5"/>
            <p:cNvSpPr/>
            <p:nvPr/>
          </p:nvSpPr>
          <p:spPr>
            <a:xfrm>
              <a:off x="351018" y="6280483"/>
              <a:ext cx="8445500" cy="0"/>
            </a:xfrm>
            <a:custGeom>
              <a:avLst/>
              <a:gdLst/>
              <a:ahLst/>
              <a:cxnLst/>
              <a:rect l="l" t="t" r="r" b="b"/>
              <a:pathLst>
                <a:path w="8445500" h="0">
                  <a:moveTo>
                    <a:pt x="0" y="0"/>
                  </a:moveTo>
                  <a:lnTo>
                    <a:pt x="8445251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7252" y="6385527"/>
              <a:ext cx="699017" cy="3378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33221" y="6303186"/>
            <a:ext cx="929640" cy="5099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200" spc="-10">
                <a:solidFill>
                  <a:srgbClr val="FFFFFF"/>
                </a:solidFill>
                <a:latin typeface="Helvetica Neue Medium"/>
                <a:cs typeface="Helvetica Neue Medium"/>
              </a:rPr>
              <a:t>siren</a:t>
            </a:r>
            <a:endParaRPr sz="3200">
              <a:latin typeface="Helvetica Neue Medium"/>
              <a:cs typeface="Helvetica Neue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018" y="6280483"/>
            <a:ext cx="8445500" cy="0"/>
          </a:xfrm>
          <a:custGeom>
            <a:avLst/>
            <a:gdLst/>
            <a:ahLst/>
            <a:cxnLst/>
            <a:rect l="l" t="t" r="r" b="b"/>
            <a:pathLst>
              <a:path w="8445500" h="0">
                <a:moveTo>
                  <a:pt x="0" y="0"/>
                </a:moveTo>
                <a:lnTo>
                  <a:pt x="8445251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7252" y="6385528"/>
            <a:ext cx="699017" cy="337858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8317" rIns="0" bIns="0" rtlCol="0" vert="horz">
            <a:spAutoFit/>
          </a:bodyPr>
          <a:lstStyle/>
          <a:p>
            <a:pPr marL="2173605">
              <a:lnSpc>
                <a:spcPct val="100000"/>
              </a:lnSpc>
              <a:spcBef>
                <a:spcPts val="100"/>
              </a:spcBef>
            </a:pPr>
            <a:r>
              <a:rPr dirty="0" spc="-700"/>
              <a:t>T</a:t>
            </a:r>
            <a:r>
              <a:rPr dirty="0" spc="-245"/>
              <a:t>o</a:t>
            </a:r>
            <a:r>
              <a:rPr dirty="0" spc="-250"/>
              <a:t>d</a:t>
            </a:r>
            <a:r>
              <a:rPr dirty="0" spc="-340"/>
              <a:t>a</a:t>
            </a:r>
            <a:r>
              <a:rPr dirty="0" spc="-125"/>
              <a:t>y</a:t>
            </a:r>
            <a:r>
              <a:rPr dirty="0" spc="-495"/>
              <a:t>’</a:t>
            </a:r>
            <a:r>
              <a:rPr dirty="0" spc="-250"/>
              <a:t>s</a:t>
            </a:r>
            <a:r>
              <a:rPr dirty="0" spc="-215"/>
              <a:t> </a:t>
            </a:r>
            <a:r>
              <a:rPr dirty="0" spc="-365"/>
              <a:t>Speakers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1134" y="1837611"/>
            <a:ext cx="1454045" cy="21647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92540" y="4270254"/>
            <a:ext cx="2419350" cy="1002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99"/>
              </a:lnSpc>
              <a:spcBef>
                <a:spcPts val="95"/>
              </a:spcBef>
            </a:pPr>
            <a:r>
              <a:rPr dirty="0" sz="1600" spc="-110" b="1">
                <a:latin typeface="Arial"/>
                <a:cs typeface="Arial"/>
              </a:rPr>
              <a:t>Katherine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Verlander,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MPH </a:t>
            </a:r>
            <a:r>
              <a:rPr dirty="0" sz="1600" spc="-70">
                <a:latin typeface="Arial"/>
                <a:cs typeface="Arial"/>
              </a:rPr>
              <a:t>Division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Population</a:t>
            </a:r>
            <a:r>
              <a:rPr dirty="0" sz="1600" spc="-50">
                <a:latin typeface="Arial"/>
                <a:cs typeface="Arial"/>
              </a:rPr>
              <a:t> Health </a:t>
            </a:r>
            <a:r>
              <a:rPr dirty="0" sz="1600" spc="-75">
                <a:latin typeface="Arial"/>
                <a:cs typeface="Arial"/>
              </a:rPr>
              <a:t>Incentives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&amp;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Infrastructure </a:t>
            </a:r>
            <a:r>
              <a:rPr dirty="0" sz="1600" spc="-215">
                <a:latin typeface="Arial"/>
                <a:cs typeface="Arial"/>
              </a:rPr>
              <a:t>CMS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CMMI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4427" y="1837611"/>
            <a:ext cx="1584711" cy="21647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00222" y="4289345"/>
            <a:ext cx="2419350" cy="1002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0099"/>
              </a:lnSpc>
              <a:spcBef>
                <a:spcPts val="95"/>
              </a:spcBef>
            </a:pPr>
            <a:r>
              <a:rPr dirty="0" sz="1600" spc="-140" b="1">
                <a:latin typeface="Arial"/>
                <a:cs typeface="Arial"/>
              </a:rPr>
              <a:t>Alex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Billioux,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MD,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DPhil </a:t>
            </a:r>
            <a:r>
              <a:rPr dirty="0" sz="1600" spc="-70">
                <a:latin typeface="Arial"/>
                <a:cs typeface="Arial"/>
              </a:rPr>
              <a:t>Division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Population</a:t>
            </a:r>
            <a:r>
              <a:rPr dirty="0" sz="1600" spc="-50">
                <a:latin typeface="Arial"/>
                <a:cs typeface="Arial"/>
              </a:rPr>
              <a:t> Health </a:t>
            </a:r>
            <a:r>
              <a:rPr dirty="0" sz="1600" spc="-75">
                <a:latin typeface="Arial"/>
                <a:cs typeface="Arial"/>
              </a:rPr>
              <a:t>Incentives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&amp;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Infrastructure </a:t>
            </a:r>
            <a:r>
              <a:rPr dirty="0" sz="1600" spc="-215">
                <a:latin typeface="Arial"/>
                <a:cs typeface="Arial"/>
              </a:rPr>
              <a:t>CMS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CMMI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221" y="6303186"/>
            <a:ext cx="929640" cy="50990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200" spc="-10">
                <a:solidFill>
                  <a:srgbClr val="FFFFFF"/>
                </a:solidFill>
                <a:latin typeface="Helvetica Neue Medium"/>
                <a:cs typeface="Helvetica Neue Medium"/>
              </a:rPr>
              <a:t>siren</a:t>
            </a:r>
            <a:endParaRPr sz="3200">
              <a:latin typeface="Helvetica Neue Medium"/>
              <a:cs typeface="Helvetica Neue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71600"/>
            <a:ext cx="9144000" cy="1287145"/>
            <a:chOff x="0" y="1371600"/>
            <a:chExt cx="9144000" cy="12871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43566"/>
              <a:ext cx="9144000" cy="1075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0" y="1473199"/>
              <a:ext cx="8424332" cy="11853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37160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D00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685577" y="1523174"/>
            <a:ext cx="77749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5" b="1">
                <a:latin typeface="Arial"/>
                <a:cs typeface="Arial"/>
              </a:rPr>
              <a:t>Accountable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240" b="1">
                <a:latin typeface="Arial"/>
                <a:cs typeface="Arial"/>
              </a:rPr>
              <a:t>Health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365" b="1">
                <a:latin typeface="Arial"/>
                <a:cs typeface="Arial"/>
              </a:rPr>
              <a:t>Communities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82965" y="6455769"/>
            <a:ext cx="161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40"/>
              </a:lnSpc>
            </a:pPr>
            <a:fld id="{81D60167-4931-47E6-BA6A-407CBD079E47}" type="slidenum">
              <a:rPr dirty="0" sz="1200" spc="-50">
                <a:solidFill>
                  <a:srgbClr val="898989"/>
                </a:solidFill>
                <a:latin typeface="Times New Roman"/>
                <a:cs typeface="Times New Roman"/>
              </a:rPr>
              <a:t>11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1576" y="3059874"/>
            <a:ext cx="7812405" cy="266700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just" marL="12700" marR="1774189">
              <a:lnSpc>
                <a:spcPts val="3329"/>
              </a:lnSpc>
              <a:spcBef>
                <a:spcPts val="235"/>
              </a:spcBef>
            </a:pPr>
            <a:r>
              <a:rPr dirty="0" sz="2800" spc="-515" b="1" i="1">
                <a:solidFill>
                  <a:srgbClr val="084A9C"/>
                </a:solidFill>
                <a:latin typeface="Arial"/>
                <a:cs typeface="Arial"/>
              </a:rPr>
              <a:t>CMS</a:t>
            </a:r>
            <a:r>
              <a:rPr dirty="0" sz="2800" spc="320" b="1" i="1">
                <a:solidFill>
                  <a:srgbClr val="084A9C"/>
                </a:solidFill>
                <a:latin typeface="Arial"/>
                <a:cs typeface="Arial"/>
              </a:rPr>
              <a:t> </a:t>
            </a:r>
            <a:r>
              <a:rPr dirty="0" sz="2800" spc="-145" b="1" i="1">
                <a:solidFill>
                  <a:srgbClr val="084A9C"/>
                </a:solidFill>
                <a:latin typeface="Arial"/>
                <a:cs typeface="Arial"/>
              </a:rPr>
              <a:t>Health-</a:t>
            </a:r>
            <a:r>
              <a:rPr dirty="0" sz="2800" spc="-210" b="1" i="1">
                <a:solidFill>
                  <a:srgbClr val="084A9C"/>
                </a:solidFill>
                <a:latin typeface="Arial"/>
                <a:cs typeface="Arial"/>
              </a:rPr>
              <a:t>Related</a:t>
            </a:r>
            <a:r>
              <a:rPr dirty="0" sz="2800" spc="25" b="1" i="1">
                <a:solidFill>
                  <a:srgbClr val="084A9C"/>
                </a:solidFill>
                <a:latin typeface="Arial"/>
                <a:cs typeface="Arial"/>
              </a:rPr>
              <a:t> </a:t>
            </a:r>
            <a:r>
              <a:rPr dirty="0" sz="2800" spc="-300" b="1" i="1">
                <a:solidFill>
                  <a:srgbClr val="084A9C"/>
                </a:solidFill>
                <a:latin typeface="Arial"/>
                <a:cs typeface="Arial"/>
              </a:rPr>
              <a:t>Social</a:t>
            </a:r>
            <a:r>
              <a:rPr dirty="0" sz="2800" spc="170" b="1" i="1">
                <a:solidFill>
                  <a:srgbClr val="084A9C"/>
                </a:solidFill>
                <a:latin typeface="Arial"/>
                <a:cs typeface="Arial"/>
              </a:rPr>
              <a:t> </a:t>
            </a:r>
            <a:r>
              <a:rPr dirty="0" sz="2800" spc="-320" b="1" i="1">
                <a:solidFill>
                  <a:srgbClr val="084A9C"/>
                </a:solidFill>
                <a:latin typeface="Arial"/>
                <a:cs typeface="Arial"/>
              </a:rPr>
              <a:t>Needs</a:t>
            </a:r>
            <a:r>
              <a:rPr dirty="0" sz="2800" spc="175" b="1" i="1">
                <a:solidFill>
                  <a:srgbClr val="084A9C"/>
                </a:solidFill>
                <a:latin typeface="Arial"/>
                <a:cs typeface="Arial"/>
              </a:rPr>
              <a:t> </a:t>
            </a:r>
            <a:r>
              <a:rPr dirty="0" sz="2800" spc="-290" b="1" i="1">
                <a:solidFill>
                  <a:srgbClr val="084A9C"/>
                </a:solidFill>
                <a:latin typeface="Arial"/>
                <a:cs typeface="Arial"/>
              </a:rPr>
              <a:t>(HRSN) </a:t>
            </a:r>
            <a:r>
              <a:rPr dirty="0" sz="2800" spc="-260" b="1" i="1">
                <a:solidFill>
                  <a:srgbClr val="084A9C"/>
                </a:solidFill>
                <a:latin typeface="Arial"/>
                <a:cs typeface="Arial"/>
              </a:rPr>
              <a:t>Screening</a:t>
            </a:r>
            <a:r>
              <a:rPr dirty="0" sz="2800" spc="-140" b="1" i="1">
                <a:solidFill>
                  <a:srgbClr val="084A9C"/>
                </a:solidFill>
                <a:latin typeface="Arial"/>
                <a:cs typeface="Arial"/>
              </a:rPr>
              <a:t> </a:t>
            </a:r>
            <a:r>
              <a:rPr dirty="0" sz="2800" spc="-305" b="1" i="1">
                <a:solidFill>
                  <a:srgbClr val="084A9C"/>
                </a:solidFill>
                <a:latin typeface="Arial"/>
                <a:cs typeface="Arial"/>
              </a:rPr>
              <a:t>Tool</a:t>
            </a:r>
            <a:endParaRPr sz="2800">
              <a:latin typeface="Arial"/>
              <a:cs typeface="Arial"/>
            </a:endParaRPr>
          </a:p>
          <a:p>
            <a:pPr algn="just" marL="3798570" marR="5080" indent="2451100">
              <a:lnSpc>
                <a:spcPct val="124800"/>
              </a:lnSpc>
              <a:spcBef>
                <a:spcPts val="1945"/>
              </a:spcBef>
            </a:pPr>
            <a:r>
              <a:rPr dirty="0" sz="2800" spc="-240" b="1" i="1">
                <a:latin typeface="Arial"/>
                <a:cs typeface="Arial"/>
              </a:rPr>
              <a:t>Presenters </a:t>
            </a:r>
            <a:r>
              <a:rPr dirty="0" sz="2600" spc="-220" b="1" i="1">
                <a:latin typeface="Arial"/>
                <a:cs typeface="Arial"/>
              </a:rPr>
              <a:t>Alexander</a:t>
            </a:r>
            <a:r>
              <a:rPr dirty="0" sz="2600" spc="35" b="1" i="1">
                <a:latin typeface="Arial"/>
                <a:cs typeface="Arial"/>
              </a:rPr>
              <a:t> </a:t>
            </a:r>
            <a:r>
              <a:rPr dirty="0" sz="2600" spc="-195" b="1" i="1">
                <a:latin typeface="Arial"/>
                <a:cs typeface="Arial"/>
              </a:rPr>
              <a:t>Billioux,</a:t>
            </a:r>
            <a:r>
              <a:rPr dirty="0" sz="2600" spc="20" b="1" i="1">
                <a:latin typeface="Arial"/>
                <a:cs typeface="Arial"/>
              </a:rPr>
              <a:t> </a:t>
            </a:r>
            <a:r>
              <a:rPr dirty="0" sz="2600" spc="-110" b="1" i="1">
                <a:latin typeface="Arial"/>
                <a:cs typeface="Arial"/>
              </a:rPr>
              <a:t>MD,</a:t>
            </a:r>
            <a:r>
              <a:rPr dirty="0" sz="2600" spc="30" b="1" i="1">
                <a:latin typeface="Arial"/>
                <a:cs typeface="Arial"/>
              </a:rPr>
              <a:t> </a:t>
            </a:r>
            <a:r>
              <a:rPr dirty="0" sz="2600" spc="-180" b="1" i="1">
                <a:latin typeface="Arial"/>
                <a:cs typeface="Arial"/>
              </a:rPr>
              <a:t>DPhil Katherine</a:t>
            </a:r>
            <a:r>
              <a:rPr dirty="0" sz="2600" spc="-110" b="1" i="1">
                <a:latin typeface="Arial"/>
                <a:cs typeface="Arial"/>
              </a:rPr>
              <a:t> </a:t>
            </a:r>
            <a:r>
              <a:rPr dirty="0" sz="2600" spc="-229" b="1" i="1">
                <a:latin typeface="Arial"/>
                <a:cs typeface="Arial"/>
              </a:rPr>
              <a:t>R.</a:t>
            </a:r>
            <a:r>
              <a:rPr dirty="0" sz="2600" spc="-95" b="1" i="1">
                <a:latin typeface="Arial"/>
                <a:cs typeface="Arial"/>
              </a:rPr>
              <a:t> </a:t>
            </a:r>
            <a:r>
              <a:rPr dirty="0" sz="2600" spc="-180" b="1" i="1">
                <a:latin typeface="Arial"/>
                <a:cs typeface="Arial"/>
              </a:rPr>
              <a:t>Verlander,</a:t>
            </a:r>
            <a:r>
              <a:rPr dirty="0" sz="2600" spc="-100" b="1" i="1">
                <a:latin typeface="Arial"/>
                <a:cs typeface="Arial"/>
              </a:rPr>
              <a:t> </a:t>
            </a:r>
            <a:r>
              <a:rPr dirty="0" sz="2600" spc="-25" b="1" i="1">
                <a:latin typeface="Arial"/>
                <a:cs typeface="Arial"/>
              </a:rPr>
              <a:t>MPH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82965" y="6455769"/>
            <a:ext cx="161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40"/>
              </a:lnSpc>
            </a:pPr>
            <a:fld id="{81D60167-4931-47E6-BA6A-407CBD079E47}" type="slidenum">
              <a:rPr dirty="0" sz="1200" spc="-50">
                <a:solidFill>
                  <a:srgbClr val="898989"/>
                </a:solidFill>
                <a:latin typeface="Times New Roman"/>
                <a:cs typeface="Times New Roman"/>
              </a:rPr>
              <a:t>11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99877" y="2437574"/>
            <a:ext cx="7774940" cy="1365250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558165" marR="5080" indent="-546100">
              <a:lnSpc>
                <a:spcPts val="5270"/>
              </a:lnSpc>
              <a:spcBef>
                <a:spcPts val="204"/>
              </a:spcBef>
            </a:pPr>
            <a:r>
              <a:rPr dirty="0" spc="-355" b="1">
                <a:latin typeface="Arial"/>
                <a:cs typeface="Arial"/>
              </a:rPr>
              <a:t>Accountable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240" b="1">
                <a:latin typeface="Arial"/>
                <a:cs typeface="Arial"/>
              </a:rPr>
              <a:t>Health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365" b="1">
                <a:latin typeface="Arial"/>
                <a:cs typeface="Arial"/>
              </a:rPr>
              <a:t>Communities </a:t>
            </a:r>
            <a:r>
              <a:rPr dirty="0" spc="-195" b="1">
                <a:latin typeface="Arial"/>
                <a:cs typeface="Arial"/>
              </a:rPr>
              <a:t>Model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285" b="1">
                <a:latin typeface="Arial"/>
                <a:cs typeface="Arial"/>
              </a:rPr>
              <a:t>Overview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100" b="1">
                <a:latin typeface="Arial"/>
                <a:cs typeface="Arial"/>
              </a:rPr>
              <a:t>&amp;</a:t>
            </a:r>
            <a:r>
              <a:rPr dirty="0" spc="-204" b="1">
                <a:latin typeface="Arial"/>
                <a:cs typeface="Arial"/>
              </a:rPr>
              <a:t> </a:t>
            </a:r>
            <a:r>
              <a:rPr dirty="0" spc="-310" b="1">
                <a:latin typeface="Arial"/>
                <a:cs typeface="Arial"/>
              </a:rPr>
              <a:t>Structure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18640"/>
            <a:ext cx="8014334" cy="426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52729" indent="-342900">
              <a:lnSpc>
                <a:spcPct val="1196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300" spc="-100">
                <a:latin typeface="Arial"/>
                <a:cs typeface="Arial"/>
              </a:rPr>
              <a:t>Many</a:t>
            </a:r>
            <a:r>
              <a:rPr dirty="0" sz="2300" spc="-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100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the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100">
                <a:latin typeface="Arial"/>
                <a:cs typeface="Arial"/>
              </a:rPr>
              <a:t>largest</a:t>
            </a:r>
            <a:r>
              <a:rPr dirty="0" sz="2300" spc="-90">
                <a:latin typeface="Arial"/>
                <a:cs typeface="Arial"/>
              </a:rPr>
              <a:t> drivers</a:t>
            </a:r>
            <a:r>
              <a:rPr dirty="0" sz="2300" spc="-9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100">
                <a:latin typeface="Arial"/>
                <a:cs typeface="Arial"/>
              </a:rPr>
              <a:t> </a:t>
            </a:r>
            <a:r>
              <a:rPr dirty="0" sz="2300" spc="-65">
                <a:latin typeface="Arial"/>
                <a:cs typeface="Arial"/>
              </a:rPr>
              <a:t>health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140">
                <a:latin typeface="Arial"/>
                <a:cs typeface="Arial"/>
              </a:rPr>
              <a:t>care</a:t>
            </a:r>
            <a:r>
              <a:rPr dirty="0" sz="2300" spc="-95">
                <a:latin typeface="Arial"/>
                <a:cs typeface="Arial"/>
              </a:rPr>
              <a:t> </a:t>
            </a:r>
            <a:r>
              <a:rPr dirty="0" sz="2300" spc="-135">
                <a:latin typeface="Arial"/>
                <a:cs typeface="Arial"/>
              </a:rPr>
              <a:t>costs</a:t>
            </a:r>
            <a:r>
              <a:rPr dirty="0" sz="2300" spc="-95">
                <a:latin typeface="Arial"/>
                <a:cs typeface="Arial"/>
              </a:rPr>
              <a:t> </a:t>
            </a:r>
            <a:r>
              <a:rPr dirty="0" sz="2300" spc="-45">
                <a:latin typeface="Arial"/>
                <a:cs typeface="Arial"/>
              </a:rPr>
              <a:t>fall</a:t>
            </a:r>
            <a:r>
              <a:rPr dirty="0" sz="2300" spc="-100">
                <a:latin typeface="Arial"/>
                <a:cs typeface="Arial"/>
              </a:rPr>
              <a:t> </a:t>
            </a:r>
            <a:r>
              <a:rPr dirty="0" sz="2300" spc="-70">
                <a:latin typeface="Arial"/>
                <a:cs typeface="Arial"/>
              </a:rPr>
              <a:t>outside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the </a:t>
            </a:r>
            <a:r>
              <a:rPr dirty="0" sz="2300" spc="-80">
                <a:latin typeface="Arial"/>
                <a:cs typeface="Arial"/>
              </a:rPr>
              <a:t>clinical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140">
                <a:latin typeface="Arial"/>
                <a:cs typeface="Arial"/>
              </a:rPr>
              <a:t>care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environment.</a:t>
            </a:r>
            <a:endParaRPr sz="2300">
              <a:latin typeface="Arial"/>
              <a:cs typeface="Arial"/>
            </a:endParaRPr>
          </a:p>
          <a:p>
            <a:pPr marL="355600" marR="467359" indent="-342900">
              <a:lnSpc>
                <a:spcPct val="120800"/>
              </a:lnSpc>
              <a:spcBef>
                <a:spcPts val="1165"/>
              </a:spcBef>
              <a:buChar char="•"/>
              <a:tabLst>
                <a:tab pos="355600" algn="l"/>
              </a:tabLst>
            </a:pPr>
            <a:r>
              <a:rPr dirty="0" sz="2300" spc="-160">
                <a:latin typeface="Arial"/>
                <a:cs typeface="Arial"/>
              </a:rPr>
              <a:t>Social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120">
                <a:latin typeface="Arial"/>
                <a:cs typeface="Arial"/>
              </a:rPr>
              <a:t>and</a:t>
            </a:r>
            <a:r>
              <a:rPr dirty="0" sz="2300" spc="-70">
                <a:latin typeface="Arial"/>
                <a:cs typeface="Arial"/>
              </a:rPr>
              <a:t> </a:t>
            </a:r>
            <a:r>
              <a:rPr dirty="0" sz="2300" spc="-105">
                <a:latin typeface="Arial"/>
                <a:cs typeface="Arial"/>
              </a:rPr>
              <a:t>economic</a:t>
            </a:r>
            <a:r>
              <a:rPr dirty="0" sz="2300" spc="-70">
                <a:latin typeface="Arial"/>
                <a:cs typeface="Arial"/>
              </a:rPr>
              <a:t> determinants,</a:t>
            </a:r>
            <a:r>
              <a:rPr dirty="0" sz="2300" spc="-75">
                <a:latin typeface="Arial"/>
                <a:cs typeface="Arial"/>
              </a:rPr>
              <a:t> </a:t>
            </a:r>
            <a:r>
              <a:rPr dirty="0" sz="2300" spc="-65">
                <a:latin typeface="Arial"/>
                <a:cs typeface="Arial"/>
              </a:rPr>
              <a:t>health</a:t>
            </a:r>
            <a:r>
              <a:rPr dirty="0" sz="2300" spc="-70">
                <a:latin typeface="Arial"/>
                <a:cs typeface="Arial"/>
              </a:rPr>
              <a:t> </a:t>
            </a:r>
            <a:r>
              <a:rPr dirty="0" sz="2300" spc="-110">
                <a:latin typeface="Arial"/>
                <a:cs typeface="Arial"/>
              </a:rPr>
              <a:t>behaviors</a:t>
            </a:r>
            <a:r>
              <a:rPr dirty="0" sz="2300" spc="-70">
                <a:latin typeface="Arial"/>
                <a:cs typeface="Arial"/>
              </a:rPr>
              <a:t> </a:t>
            </a:r>
            <a:r>
              <a:rPr dirty="0" sz="2300" spc="-120">
                <a:latin typeface="Arial"/>
                <a:cs typeface="Arial"/>
              </a:rPr>
              <a:t>and</a:t>
            </a:r>
            <a:r>
              <a:rPr dirty="0" sz="2300" spc="-70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the </a:t>
            </a:r>
            <a:r>
              <a:rPr dirty="0" sz="2300" spc="-120">
                <a:latin typeface="Arial"/>
                <a:cs typeface="Arial"/>
              </a:rPr>
              <a:t>physical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65">
                <a:latin typeface="Arial"/>
                <a:cs typeface="Arial"/>
              </a:rPr>
              <a:t>environment</a:t>
            </a:r>
            <a:r>
              <a:rPr dirty="0" sz="2300" spc="-75">
                <a:latin typeface="Arial"/>
                <a:cs typeface="Arial"/>
              </a:rPr>
              <a:t> significantly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70">
                <a:latin typeface="Arial"/>
                <a:cs typeface="Arial"/>
              </a:rPr>
              <a:t>drive</a:t>
            </a:r>
            <a:r>
              <a:rPr dirty="0" sz="2300" spc="-75">
                <a:latin typeface="Arial"/>
                <a:cs typeface="Arial"/>
              </a:rPr>
              <a:t> </a:t>
            </a:r>
            <a:r>
              <a:rPr dirty="0" sz="2300" spc="-40">
                <a:latin typeface="Arial"/>
                <a:cs typeface="Arial"/>
              </a:rPr>
              <a:t>utilization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120">
                <a:latin typeface="Arial"/>
                <a:cs typeface="Arial"/>
              </a:rPr>
              <a:t>and</a:t>
            </a:r>
            <a:r>
              <a:rPr dirty="0" sz="2300" spc="-75">
                <a:latin typeface="Arial"/>
                <a:cs typeface="Arial"/>
              </a:rPr>
              <a:t> </a:t>
            </a:r>
            <a:r>
              <a:rPr dirty="0" sz="2300" spc="-40">
                <a:latin typeface="Arial"/>
                <a:cs typeface="Arial"/>
              </a:rPr>
              <a:t>costs.</a:t>
            </a:r>
            <a:endParaRPr sz="2300">
              <a:latin typeface="Arial"/>
              <a:cs typeface="Arial"/>
            </a:endParaRPr>
          </a:p>
          <a:p>
            <a:pPr marL="355600" marR="5080" indent="-342900">
              <a:lnSpc>
                <a:spcPct val="120200"/>
              </a:lnSpc>
              <a:spcBef>
                <a:spcPts val="1180"/>
              </a:spcBef>
              <a:buChar char="•"/>
              <a:tabLst>
                <a:tab pos="355600" algn="l"/>
              </a:tabLst>
            </a:pPr>
            <a:r>
              <a:rPr dirty="0" sz="2300" spc="-135">
                <a:latin typeface="Arial"/>
                <a:cs typeface="Arial"/>
              </a:rPr>
              <a:t>There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 spc="-130">
                <a:latin typeface="Arial"/>
                <a:cs typeface="Arial"/>
              </a:rPr>
              <a:t>is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105">
                <a:latin typeface="Arial"/>
                <a:cs typeface="Arial"/>
              </a:rPr>
              <a:t>emerging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 spc="-105">
                <a:latin typeface="Arial"/>
                <a:cs typeface="Arial"/>
              </a:rPr>
              <a:t>evidence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that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 spc="-125">
                <a:latin typeface="Arial"/>
                <a:cs typeface="Arial"/>
              </a:rPr>
              <a:t>addressing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 spc="-65">
                <a:latin typeface="Arial"/>
                <a:cs typeface="Arial"/>
              </a:rPr>
              <a:t>health-related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 spc="-55">
                <a:latin typeface="Arial"/>
                <a:cs typeface="Arial"/>
              </a:rPr>
              <a:t>social </a:t>
            </a:r>
            <a:r>
              <a:rPr dirty="0" sz="2300" spc="-145">
                <a:latin typeface="Arial"/>
                <a:cs typeface="Arial"/>
              </a:rPr>
              <a:t>needs</a:t>
            </a:r>
            <a:r>
              <a:rPr dirty="0" sz="2300" spc="-75">
                <a:latin typeface="Arial"/>
                <a:cs typeface="Arial"/>
              </a:rPr>
              <a:t> </a:t>
            </a:r>
            <a:r>
              <a:rPr dirty="0" sz="2300" spc="-55">
                <a:latin typeface="Arial"/>
                <a:cs typeface="Arial"/>
              </a:rPr>
              <a:t>through</a:t>
            </a:r>
            <a:r>
              <a:rPr dirty="0" sz="2300" spc="-70">
                <a:latin typeface="Arial"/>
                <a:cs typeface="Arial"/>
              </a:rPr>
              <a:t> </a:t>
            </a:r>
            <a:r>
              <a:rPr dirty="0" sz="2300" spc="-114">
                <a:latin typeface="Arial"/>
                <a:cs typeface="Arial"/>
              </a:rPr>
              <a:t>enhanced</a:t>
            </a:r>
            <a:r>
              <a:rPr dirty="0" sz="2300" spc="-70">
                <a:latin typeface="Arial"/>
                <a:cs typeface="Arial"/>
              </a:rPr>
              <a:t> </a:t>
            </a:r>
            <a:r>
              <a:rPr dirty="0" sz="2300" spc="-85">
                <a:latin typeface="Arial"/>
                <a:cs typeface="Arial"/>
              </a:rPr>
              <a:t>clinical-</a:t>
            </a:r>
            <a:r>
              <a:rPr dirty="0" sz="2300" spc="-65">
                <a:latin typeface="Arial"/>
                <a:cs typeface="Arial"/>
              </a:rPr>
              <a:t>community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130">
                <a:latin typeface="Arial"/>
                <a:cs typeface="Arial"/>
              </a:rPr>
              <a:t>linkages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can </a:t>
            </a:r>
            <a:r>
              <a:rPr dirty="0" sz="2300" spc="-75">
                <a:latin typeface="Arial"/>
                <a:cs typeface="Arial"/>
              </a:rPr>
              <a:t>improve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65">
                <a:latin typeface="Arial"/>
                <a:cs typeface="Arial"/>
              </a:rPr>
              <a:t>health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100">
                <a:latin typeface="Arial"/>
                <a:cs typeface="Arial"/>
              </a:rPr>
              <a:t>outcomes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120">
                <a:latin typeface="Arial"/>
                <a:cs typeface="Arial"/>
              </a:rPr>
              <a:t>and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75">
                <a:latin typeface="Arial"/>
                <a:cs typeface="Arial"/>
              </a:rPr>
              <a:t>impact </a:t>
            </a:r>
            <a:r>
              <a:rPr dirty="0" sz="2300" spc="-10">
                <a:latin typeface="Arial"/>
                <a:cs typeface="Arial"/>
              </a:rPr>
              <a:t>costs.</a:t>
            </a:r>
            <a:endParaRPr sz="2300">
              <a:latin typeface="Arial"/>
              <a:cs typeface="Arial"/>
            </a:endParaRPr>
          </a:p>
          <a:p>
            <a:pPr marL="355600" marR="304165" indent="-342900">
              <a:lnSpc>
                <a:spcPct val="1196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dirty="0" sz="2300" spc="-175">
                <a:latin typeface="Arial"/>
                <a:cs typeface="Arial"/>
              </a:rPr>
              <a:t>The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310">
                <a:latin typeface="Arial"/>
                <a:cs typeface="Arial"/>
              </a:rPr>
              <a:t>AHC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75">
                <a:latin typeface="Arial"/>
                <a:cs typeface="Arial"/>
              </a:rPr>
              <a:t>model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185">
                <a:latin typeface="Arial"/>
                <a:cs typeface="Arial"/>
              </a:rPr>
              <a:t>seeks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to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 spc="-145">
                <a:latin typeface="Arial"/>
                <a:cs typeface="Arial"/>
              </a:rPr>
              <a:t>address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 spc="-45">
                <a:latin typeface="Arial"/>
                <a:cs typeface="Arial"/>
              </a:rPr>
              <a:t>current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200">
                <a:latin typeface="Arial"/>
                <a:cs typeface="Arial"/>
              </a:rPr>
              <a:t>gaps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 spc="-70">
                <a:latin typeface="Arial"/>
                <a:cs typeface="Arial"/>
              </a:rPr>
              <a:t>between</a:t>
            </a:r>
            <a:r>
              <a:rPr dirty="0" sz="2300" spc="-8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health </a:t>
            </a:r>
            <a:r>
              <a:rPr dirty="0" sz="2300" spc="-140">
                <a:latin typeface="Arial"/>
                <a:cs typeface="Arial"/>
              </a:rPr>
              <a:t>care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70">
                <a:latin typeface="Arial"/>
                <a:cs typeface="Arial"/>
              </a:rPr>
              <a:t>delivery</a:t>
            </a:r>
            <a:r>
              <a:rPr dirty="0" sz="2300" spc="-95">
                <a:latin typeface="Arial"/>
                <a:cs typeface="Arial"/>
              </a:rPr>
              <a:t> </a:t>
            </a:r>
            <a:r>
              <a:rPr dirty="0" sz="2300" spc="-120">
                <a:latin typeface="Arial"/>
                <a:cs typeface="Arial"/>
              </a:rPr>
              <a:t>and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65">
                <a:latin typeface="Arial"/>
                <a:cs typeface="Arial"/>
              </a:rPr>
              <a:t>community</a:t>
            </a:r>
            <a:r>
              <a:rPr dirty="0" sz="2300" spc="-9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services.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2965" y="6455769"/>
            <a:ext cx="161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40"/>
              </a:lnSpc>
            </a:pPr>
            <a:fld id="{81D60167-4931-47E6-BA6A-407CBD079E47}" type="slidenum">
              <a:rPr dirty="0" sz="1200" spc="-50">
                <a:solidFill>
                  <a:srgbClr val="898989"/>
                </a:solidFill>
                <a:latin typeface="Times New Roman"/>
                <a:cs typeface="Times New Roman"/>
              </a:rPr>
              <a:t>11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240663" y="-31305"/>
            <a:ext cx="6661784" cy="1365250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848360" marR="5080" indent="-836294">
              <a:lnSpc>
                <a:spcPts val="5270"/>
              </a:lnSpc>
              <a:spcBef>
                <a:spcPts val="204"/>
              </a:spcBef>
            </a:pPr>
            <a:r>
              <a:rPr dirty="0" spc="-335" b="1">
                <a:latin typeface="Arial"/>
                <a:cs typeface="Arial"/>
              </a:rPr>
              <a:t>Why</a:t>
            </a:r>
            <a:r>
              <a:rPr dirty="0" spc="-200" b="1">
                <a:latin typeface="Arial"/>
                <a:cs typeface="Arial"/>
              </a:rPr>
              <a:t> </a:t>
            </a:r>
            <a:r>
              <a:rPr dirty="0" spc="-180" b="1">
                <a:latin typeface="Arial"/>
                <a:cs typeface="Arial"/>
              </a:rPr>
              <a:t>the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355" b="1">
                <a:latin typeface="Arial"/>
                <a:cs typeface="Arial"/>
              </a:rPr>
              <a:t>Accountable</a:t>
            </a:r>
            <a:r>
              <a:rPr dirty="0" spc="-210" b="1">
                <a:latin typeface="Arial"/>
                <a:cs typeface="Arial"/>
              </a:rPr>
              <a:t> </a:t>
            </a:r>
            <a:r>
              <a:rPr dirty="0" spc="-195" b="1">
                <a:latin typeface="Arial"/>
                <a:cs typeface="Arial"/>
              </a:rPr>
              <a:t>Health </a:t>
            </a:r>
            <a:r>
              <a:rPr dirty="0" spc="-350" b="1">
                <a:latin typeface="Arial"/>
                <a:cs typeface="Arial"/>
              </a:rPr>
              <a:t>Communities</a:t>
            </a:r>
            <a:r>
              <a:rPr dirty="0" spc="-195" b="1">
                <a:latin typeface="Arial"/>
                <a:cs typeface="Arial"/>
              </a:rPr>
              <a:t> </a:t>
            </a:r>
            <a:r>
              <a:rPr dirty="0" spc="-275" b="1">
                <a:latin typeface="Arial"/>
                <a:cs typeface="Arial"/>
              </a:rPr>
              <a:t>Model?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2026-06-18T16:18:21Z</dcterms:created>
  <dcterms:modified xsi:type="dcterms:W3CDTF">2026-06-18T16:18:21Z</dcterms:modified>
</cp:coreProperties>
</file>