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9142476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65737" y="473622"/>
            <a:ext cx="3477259" cy="2585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E9674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 spc="-200"/>
              <a:t>SIREN</a:t>
            </a:r>
            <a:r>
              <a:rPr dirty="0" spc="-85"/>
              <a:t> </a:t>
            </a:r>
            <a:r>
              <a:rPr dirty="0" spc="-75"/>
              <a:t>and</a:t>
            </a:r>
            <a:r>
              <a:rPr dirty="0" spc="-60"/>
              <a:t> </a:t>
            </a:r>
            <a:r>
              <a:rPr dirty="0" spc="-229"/>
              <a:t>SHVS</a:t>
            </a:r>
            <a:r>
              <a:rPr dirty="0" spc="-60"/>
              <a:t> </a:t>
            </a:r>
            <a:r>
              <a:rPr dirty="0" b="1">
                <a:latin typeface="Arial"/>
                <a:cs typeface="Arial"/>
              </a:rPr>
              <a:t>|</a:t>
            </a:r>
            <a:r>
              <a:rPr dirty="0" spc="5" b="1">
                <a:latin typeface="Arial"/>
                <a:cs typeface="Arial"/>
              </a:rPr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9674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 spc="-200"/>
              <a:t>SIREN</a:t>
            </a:r>
            <a:r>
              <a:rPr dirty="0" spc="-85"/>
              <a:t> </a:t>
            </a:r>
            <a:r>
              <a:rPr dirty="0" spc="-75"/>
              <a:t>and</a:t>
            </a:r>
            <a:r>
              <a:rPr dirty="0" spc="-60"/>
              <a:t> </a:t>
            </a:r>
            <a:r>
              <a:rPr dirty="0" spc="-229"/>
              <a:t>SHVS</a:t>
            </a:r>
            <a:r>
              <a:rPr dirty="0" spc="-60"/>
              <a:t> </a:t>
            </a:r>
            <a:r>
              <a:rPr dirty="0" b="1">
                <a:latin typeface="Arial"/>
                <a:cs typeface="Arial"/>
              </a:rPr>
              <a:t>|</a:t>
            </a:r>
            <a:r>
              <a:rPr dirty="0" spc="5" b="1">
                <a:latin typeface="Arial"/>
                <a:cs typeface="Arial"/>
              </a:rPr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9674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 spc="-200"/>
              <a:t>SIREN</a:t>
            </a:r>
            <a:r>
              <a:rPr dirty="0" spc="-85"/>
              <a:t> </a:t>
            </a:r>
            <a:r>
              <a:rPr dirty="0" spc="-75"/>
              <a:t>and</a:t>
            </a:r>
            <a:r>
              <a:rPr dirty="0" spc="-60"/>
              <a:t> </a:t>
            </a:r>
            <a:r>
              <a:rPr dirty="0" spc="-229"/>
              <a:t>SHVS</a:t>
            </a:r>
            <a:r>
              <a:rPr dirty="0" spc="-60"/>
              <a:t> </a:t>
            </a:r>
            <a:r>
              <a:rPr dirty="0" b="1">
                <a:latin typeface="Arial"/>
                <a:cs typeface="Arial"/>
              </a:rPr>
              <a:t>|</a:t>
            </a:r>
            <a:r>
              <a:rPr dirty="0" spc="5" b="1">
                <a:latin typeface="Arial"/>
                <a:cs typeface="Arial"/>
              </a:rPr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9674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 spc="-200"/>
              <a:t>SIREN</a:t>
            </a:r>
            <a:r>
              <a:rPr dirty="0" spc="-85"/>
              <a:t> </a:t>
            </a:r>
            <a:r>
              <a:rPr dirty="0" spc="-75"/>
              <a:t>and</a:t>
            </a:r>
            <a:r>
              <a:rPr dirty="0" spc="-60"/>
              <a:t> </a:t>
            </a:r>
            <a:r>
              <a:rPr dirty="0" spc="-229"/>
              <a:t>SHVS</a:t>
            </a:r>
            <a:r>
              <a:rPr dirty="0" spc="-60"/>
              <a:t> </a:t>
            </a:r>
            <a:r>
              <a:rPr dirty="0" b="1">
                <a:latin typeface="Arial"/>
                <a:cs typeface="Arial"/>
              </a:rPr>
              <a:t>|</a:t>
            </a:r>
            <a:r>
              <a:rPr dirty="0" spc="5" b="1">
                <a:latin typeface="Arial"/>
                <a:cs typeface="Arial"/>
              </a:rPr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 spc="-200"/>
              <a:t>SIREN</a:t>
            </a:r>
            <a:r>
              <a:rPr dirty="0" spc="-85"/>
              <a:t> </a:t>
            </a:r>
            <a:r>
              <a:rPr dirty="0" spc="-75"/>
              <a:t>and</a:t>
            </a:r>
            <a:r>
              <a:rPr dirty="0" spc="-60"/>
              <a:t> </a:t>
            </a:r>
            <a:r>
              <a:rPr dirty="0" spc="-229"/>
              <a:t>SHVS</a:t>
            </a:r>
            <a:r>
              <a:rPr dirty="0" spc="-60"/>
              <a:t> </a:t>
            </a:r>
            <a:r>
              <a:rPr dirty="0" b="1">
                <a:latin typeface="Arial"/>
                <a:cs typeface="Arial"/>
              </a:rPr>
              <a:t>|</a:t>
            </a:r>
            <a:r>
              <a:rPr dirty="0" spc="5" b="1">
                <a:latin typeface="Arial"/>
                <a:cs typeface="Arial"/>
              </a:rPr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597029"/>
            <a:ext cx="8027034" cy="1105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E9674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0050" y="1769110"/>
            <a:ext cx="8428990" cy="418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35940" y="6522353"/>
            <a:ext cx="1530985" cy="3071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 spc="-200"/>
              <a:t>SIREN</a:t>
            </a:r>
            <a:r>
              <a:rPr dirty="0" spc="-85"/>
              <a:t> </a:t>
            </a:r>
            <a:r>
              <a:rPr dirty="0" spc="-75"/>
              <a:t>and</a:t>
            </a:r>
            <a:r>
              <a:rPr dirty="0" spc="-60"/>
              <a:t> </a:t>
            </a:r>
            <a:r>
              <a:rPr dirty="0" spc="-229"/>
              <a:t>SHVS</a:t>
            </a:r>
            <a:r>
              <a:rPr dirty="0" spc="-60"/>
              <a:t> </a:t>
            </a:r>
            <a:r>
              <a:rPr dirty="0" b="1">
                <a:latin typeface="Arial"/>
                <a:cs typeface="Arial"/>
              </a:rPr>
              <a:t>|</a:t>
            </a:r>
            <a:r>
              <a:rPr dirty="0" spc="5" b="1">
                <a:latin typeface="Arial"/>
                <a:cs typeface="Arial"/>
              </a:rPr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https://sirenetwork.ucsf.edu/" TargetMode="External"/><Relationship Id="rId6" Type="http://schemas.openxmlformats.org/officeDocument/2006/relationships/hyperlink" Target="http://www.shvs.org/" TargetMode="Externa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Relationship Id="rId4" Type="http://schemas.openxmlformats.org/officeDocument/2006/relationships/image" Target="../media/image23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www.shvs.org/" TargetMode="External"/><Relationship Id="rId4" Type="http://schemas.openxmlformats.org/officeDocument/2006/relationships/hyperlink" Target="https://sirenetwork.ucsf.edu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hyperlink" Target="https://sirenetwork.ucsf.edu/" TargetMode="External"/><Relationship Id="rId5" Type="http://schemas.openxmlformats.org/officeDocument/2006/relationships/hyperlink" Target="http://www.shvs.org/" TargetMode="Externa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sirenetwork.ucsf.edu/" TargetMode="External"/><Relationship Id="rId4" Type="http://schemas.openxmlformats.org/officeDocument/2006/relationships/hyperlink" Target="mailto:heatherh@Princeton.edu" TargetMode="External"/><Relationship Id="rId5" Type="http://schemas.openxmlformats.org/officeDocument/2006/relationships/hyperlink" Target="http://www.shvs.org/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www.shvs.org/" TargetMode="External"/><Relationship Id="rId4" Type="http://schemas.openxmlformats.org/officeDocument/2006/relationships/hyperlink" Target="mailto:heatherh@Princeton.edu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sirenetwork.ucsf.edu/" TargetMode="External"/><Relationship Id="rId4" Type="http://schemas.openxmlformats.org/officeDocument/2006/relationships/hyperlink" Target="mailto:SIREN@ucsf.edu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www.shvs.org/" TargetMode="External"/><Relationship Id="rId4" Type="http://schemas.openxmlformats.org/officeDocument/2006/relationships/hyperlink" Target="https://sirenetwork.ucsf.edu/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jpg"/><Relationship Id="rId9" Type="http://schemas.openxmlformats.org/officeDocument/2006/relationships/image" Target="../media/image1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5.png"/><Relationship Id="rId9" Type="http://schemas.openxmlformats.org/officeDocument/2006/relationships/image" Target="../media/image1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Relationship Id="rId4" Type="http://schemas.openxmlformats.org/officeDocument/2006/relationships/image" Target="../media/image1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9142476" cy="685800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165737" y="473622"/>
            <a:ext cx="3477260" cy="2585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373380">
              <a:lnSpc>
                <a:spcPct val="100000"/>
              </a:lnSpc>
              <a:spcBef>
                <a:spcPts val="95"/>
              </a:spcBef>
            </a:pPr>
            <a:r>
              <a:rPr dirty="0" sz="2800" spc="-229" i="1">
                <a:solidFill>
                  <a:srgbClr val="FFFFFF"/>
                </a:solidFill>
                <a:latin typeface="Arial"/>
                <a:cs typeface="Arial"/>
              </a:rPr>
              <a:t>Exploring</a:t>
            </a:r>
            <a:r>
              <a:rPr dirty="0" sz="2800" spc="-1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90" i="1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dirty="0" sz="2800" spc="-10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70" i="1">
                <a:solidFill>
                  <a:srgbClr val="FFFFFF"/>
                </a:solidFill>
                <a:latin typeface="Arial"/>
                <a:cs typeface="Arial"/>
              </a:rPr>
              <a:t>Social </a:t>
            </a:r>
            <a:r>
              <a:rPr dirty="0" sz="2800" spc="-254" i="1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800" spc="-1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5" i="1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dirty="0" sz="2800" spc="-1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95" i="1">
                <a:solidFill>
                  <a:srgbClr val="FFFFFF"/>
                </a:solidFill>
                <a:latin typeface="Arial"/>
                <a:cs typeface="Arial"/>
              </a:rPr>
              <a:t>Measures: </a:t>
            </a:r>
            <a:r>
              <a:rPr dirty="0" sz="2800" spc="-204">
                <a:solidFill>
                  <a:srgbClr val="FFFFFF"/>
                </a:solidFill>
              </a:rPr>
              <a:t>How</a:t>
            </a:r>
            <a:r>
              <a:rPr dirty="0" sz="2800" spc="-130">
                <a:solidFill>
                  <a:srgbClr val="FFFFFF"/>
                </a:solidFill>
              </a:rPr>
              <a:t> </a:t>
            </a:r>
            <a:r>
              <a:rPr dirty="0" sz="2800" spc="-250">
                <a:solidFill>
                  <a:srgbClr val="FFFFFF"/>
                </a:solidFill>
              </a:rPr>
              <a:t>Do</a:t>
            </a:r>
            <a:r>
              <a:rPr dirty="0" sz="2800" spc="-125">
                <a:solidFill>
                  <a:srgbClr val="FFFFFF"/>
                </a:solidFill>
              </a:rPr>
              <a:t> </a:t>
            </a:r>
            <a:r>
              <a:rPr dirty="0" sz="2800" spc="-190">
                <a:solidFill>
                  <a:srgbClr val="FFFFFF"/>
                </a:solidFill>
              </a:rPr>
              <a:t>We</a:t>
            </a:r>
            <a:r>
              <a:rPr dirty="0" sz="2800" spc="-110">
                <a:solidFill>
                  <a:srgbClr val="FFFFFF"/>
                </a:solidFill>
              </a:rPr>
              <a:t> </a:t>
            </a:r>
            <a:r>
              <a:rPr dirty="0" sz="2800" spc="-175">
                <a:solidFill>
                  <a:srgbClr val="FFFFFF"/>
                </a:solidFill>
              </a:rPr>
              <a:t>Define</a:t>
            </a:r>
            <a:r>
              <a:rPr dirty="0" sz="2800" spc="-100">
                <a:solidFill>
                  <a:srgbClr val="FFFFFF"/>
                </a:solidFill>
              </a:rPr>
              <a:t> </a:t>
            </a:r>
            <a:r>
              <a:rPr dirty="0" sz="2800" spc="-130">
                <a:solidFill>
                  <a:srgbClr val="FFFFFF"/>
                </a:solidFill>
              </a:rPr>
              <a:t>and </a:t>
            </a:r>
            <a:r>
              <a:rPr dirty="0" sz="2800" spc="-180">
                <a:solidFill>
                  <a:srgbClr val="FFFFFF"/>
                </a:solidFill>
              </a:rPr>
              <a:t>Measure</a:t>
            </a:r>
            <a:r>
              <a:rPr dirty="0" sz="2800" spc="-85">
                <a:solidFill>
                  <a:srgbClr val="FFFFFF"/>
                </a:solidFill>
              </a:rPr>
              <a:t> </a:t>
            </a:r>
            <a:r>
              <a:rPr dirty="0" sz="2800" spc="-260">
                <a:solidFill>
                  <a:srgbClr val="FFFFFF"/>
                </a:solidFill>
              </a:rPr>
              <a:t>Social</a:t>
            </a:r>
            <a:r>
              <a:rPr dirty="0" sz="2800" spc="-105">
                <a:solidFill>
                  <a:srgbClr val="FFFFFF"/>
                </a:solidFill>
              </a:rPr>
              <a:t> </a:t>
            </a:r>
            <a:r>
              <a:rPr dirty="0" sz="2800" spc="-265">
                <a:solidFill>
                  <a:srgbClr val="FFFFFF"/>
                </a:solidFill>
              </a:rPr>
              <a:t>Needs </a:t>
            </a:r>
            <a:r>
              <a:rPr dirty="0" sz="2800" spc="-225">
                <a:solidFill>
                  <a:srgbClr val="FFFFFF"/>
                </a:solidFill>
              </a:rPr>
              <a:t>and</a:t>
            </a:r>
            <a:r>
              <a:rPr dirty="0" sz="2800" spc="-80">
                <a:solidFill>
                  <a:srgbClr val="FFFFFF"/>
                </a:solidFill>
              </a:rPr>
              <a:t> </a:t>
            </a:r>
            <a:r>
              <a:rPr dirty="0" sz="2800" spc="-225">
                <a:solidFill>
                  <a:srgbClr val="FFFFFF"/>
                </a:solidFill>
              </a:rPr>
              <a:t>High-</a:t>
            </a:r>
            <a:r>
              <a:rPr dirty="0" sz="2800" spc="-165">
                <a:solidFill>
                  <a:srgbClr val="FFFFFF"/>
                </a:solidFill>
              </a:rPr>
              <a:t>Quality</a:t>
            </a:r>
            <a:r>
              <a:rPr dirty="0" sz="2800" spc="-45">
                <a:solidFill>
                  <a:srgbClr val="FFFFFF"/>
                </a:solidFill>
              </a:rPr>
              <a:t> </a:t>
            </a:r>
            <a:r>
              <a:rPr dirty="0" sz="2800" spc="-270">
                <a:solidFill>
                  <a:srgbClr val="FFFFFF"/>
                </a:solidFill>
              </a:rPr>
              <a:t>Social</a:t>
            </a:r>
            <a:endParaRPr sz="28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  <a:spcBef>
                <a:spcPts val="5"/>
              </a:spcBef>
            </a:pPr>
            <a:r>
              <a:rPr dirty="0" sz="2800" spc="-310">
                <a:solidFill>
                  <a:srgbClr val="FFFFFF"/>
                </a:solidFill>
              </a:rPr>
              <a:t>Care?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810854" y="3285151"/>
            <a:ext cx="5832475" cy="90360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675"/>
              </a:spcBef>
            </a:pPr>
            <a:r>
              <a:rPr dirty="0" sz="2400" spc="-160">
                <a:solidFill>
                  <a:srgbClr val="FFFFFF"/>
                </a:solidFill>
                <a:latin typeface="Arial"/>
                <a:cs typeface="Arial"/>
              </a:rPr>
              <a:t>January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26,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3:00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4:00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p.m.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95">
                <a:solidFill>
                  <a:srgbClr val="FFFFFF"/>
                </a:solidFill>
                <a:latin typeface="Arial"/>
                <a:cs typeface="Arial"/>
              </a:rPr>
              <a:t>ET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75"/>
              </a:spcBef>
            </a:pPr>
            <a:r>
              <a:rPr dirty="0" sz="2400" spc="-190" i="1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dirty="0" sz="2400" spc="-114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5" i="1">
                <a:solidFill>
                  <a:srgbClr val="FFFFFF"/>
                </a:solidFill>
                <a:latin typeface="Arial"/>
                <a:cs typeface="Arial"/>
              </a:rPr>
              <a:t>stand</a:t>
            </a:r>
            <a:r>
              <a:rPr dirty="0" sz="2400" spc="-114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20" i="1">
                <a:solidFill>
                  <a:srgbClr val="FFFFFF"/>
                </a:solidFill>
                <a:latin typeface="Arial"/>
                <a:cs typeface="Arial"/>
              </a:rPr>
              <a:t>by-</a:t>
            </a:r>
            <a:r>
              <a:rPr dirty="0" sz="2400" spc="-85" i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400" spc="-65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1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0" i="1">
                <a:solidFill>
                  <a:srgbClr val="FFFFFF"/>
                </a:solidFill>
                <a:latin typeface="Arial"/>
                <a:cs typeface="Arial"/>
              </a:rPr>
              <a:t>webinar</a:t>
            </a:r>
            <a:r>
              <a:rPr dirty="0" sz="2400" spc="-1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2400" spc="-1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10" i="1">
                <a:solidFill>
                  <a:srgbClr val="FFFFFF"/>
                </a:solidFill>
                <a:latin typeface="Arial"/>
                <a:cs typeface="Arial"/>
              </a:rPr>
              <a:t>begin</a:t>
            </a:r>
            <a:r>
              <a:rPr dirty="0" sz="2400" spc="-114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0" i="1">
                <a:solidFill>
                  <a:srgbClr val="FFFFFF"/>
                </a:solidFill>
                <a:latin typeface="Arial"/>
                <a:cs typeface="Arial"/>
              </a:rPr>
              <a:t>shortly.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32001" y="5975497"/>
            <a:ext cx="31343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45" i="1">
                <a:solidFill>
                  <a:srgbClr val="FFFFFF"/>
                </a:solidFill>
                <a:latin typeface="Arial"/>
                <a:cs typeface="Arial"/>
              </a:rPr>
              <a:t> grantee</a:t>
            </a:r>
            <a:r>
              <a:rPr dirty="0" sz="12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2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3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2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65" i="1">
                <a:solidFill>
                  <a:srgbClr val="FFFFFF"/>
                </a:solidFill>
                <a:latin typeface="Arial"/>
                <a:cs typeface="Arial"/>
              </a:rPr>
              <a:t>Robert</a:t>
            </a:r>
            <a:r>
              <a:rPr dirty="0" sz="12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80" i="1">
                <a:solidFill>
                  <a:srgbClr val="FFFFFF"/>
                </a:solidFill>
                <a:latin typeface="Arial"/>
                <a:cs typeface="Arial"/>
              </a:rPr>
              <a:t>Wood</a:t>
            </a:r>
            <a:r>
              <a:rPr dirty="0" sz="12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95" i="1">
                <a:solidFill>
                  <a:srgbClr val="FFFFFF"/>
                </a:solidFill>
                <a:latin typeface="Arial"/>
                <a:cs typeface="Arial"/>
              </a:rPr>
              <a:t>Johnson</a:t>
            </a:r>
            <a:r>
              <a:rPr dirty="0" sz="12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35" i="1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3584" y="4786883"/>
            <a:ext cx="3608831" cy="9692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4424" y="4881372"/>
            <a:ext cx="4369307" cy="96926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94693" y="6588442"/>
            <a:ext cx="215138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3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https://sirenetwork.ucsf.edu/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69200" y="6588442"/>
            <a:ext cx="103759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65">
                <a:solidFill>
                  <a:srgbClr val="FFFFFF"/>
                </a:solidFill>
                <a:latin typeface="Arial"/>
                <a:cs typeface="Arial"/>
                <a:hlinkClick r:id="rId6"/>
              </a:rPr>
              <a:t>www.shvs.org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70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80"/>
              <a:t>T</a:t>
            </a:r>
            <a:r>
              <a:rPr dirty="0" spc="-305"/>
              <a:t>o</a:t>
            </a:r>
            <a:r>
              <a:rPr dirty="0" spc="-295"/>
              <a:t>d</a:t>
            </a:r>
            <a:r>
              <a:rPr dirty="0" spc="-370"/>
              <a:t>a</a:t>
            </a:r>
            <a:r>
              <a:rPr dirty="0" spc="-180"/>
              <a:t>y</a:t>
            </a:r>
            <a:r>
              <a:rPr dirty="0" spc="-525"/>
              <a:t>’</a:t>
            </a:r>
            <a:r>
              <a:rPr dirty="0" spc="-295"/>
              <a:t>s</a:t>
            </a:r>
            <a:r>
              <a:rPr dirty="0" spc="-190"/>
              <a:t> </a:t>
            </a:r>
            <a:r>
              <a:rPr dirty="0" spc="-310"/>
              <a:t>Panelists</a:t>
            </a:r>
          </a:p>
        </p:txBody>
      </p:sp>
      <p:pic>
        <p:nvPicPr>
          <p:cNvPr id="3" name="object 3" descr="A person wearing glasses  Description automatically generated with medium confidenc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1144" y="4425696"/>
            <a:ext cx="1819655" cy="18211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26905" y="4672696"/>
            <a:ext cx="184912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36550">
              <a:lnSpc>
                <a:spcPct val="100000"/>
              </a:lnSpc>
              <a:spcBef>
                <a:spcPts val="100"/>
              </a:spcBef>
            </a:pPr>
            <a:r>
              <a:rPr dirty="0" sz="1500" spc="-145" b="1">
                <a:latin typeface="Arial"/>
                <a:cs typeface="Arial"/>
              </a:rPr>
              <a:t>Sarah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spc="-100" b="1">
                <a:latin typeface="Arial"/>
                <a:cs typeface="Arial"/>
              </a:rPr>
              <a:t>Paliani,</a:t>
            </a:r>
            <a:r>
              <a:rPr dirty="0" sz="1500" spc="-85" b="1">
                <a:latin typeface="Arial"/>
                <a:cs typeface="Arial"/>
              </a:rPr>
              <a:t> </a:t>
            </a:r>
            <a:r>
              <a:rPr dirty="0" sz="1500" spc="-80" b="1">
                <a:latin typeface="Arial"/>
                <a:cs typeface="Arial"/>
              </a:rPr>
              <a:t>MPH </a:t>
            </a:r>
            <a:r>
              <a:rPr dirty="0" sz="1500" spc="-85">
                <a:latin typeface="Arial"/>
                <a:cs typeface="Arial"/>
              </a:rPr>
              <a:t>Senior</a:t>
            </a:r>
            <a:r>
              <a:rPr dirty="0" sz="1500" spc="-7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Research Associate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500" spc="-55">
                <a:latin typeface="Arial"/>
                <a:cs typeface="Arial"/>
              </a:rPr>
              <a:t>National</a:t>
            </a:r>
            <a:r>
              <a:rPr dirty="0" sz="1500" spc="-70">
                <a:latin typeface="Arial"/>
                <a:cs typeface="Arial"/>
              </a:rPr>
              <a:t> </a:t>
            </a:r>
            <a:r>
              <a:rPr dirty="0" sz="1500" spc="-60">
                <a:latin typeface="Arial"/>
                <a:cs typeface="Arial"/>
              </a:rPr>
              <a:t>Committee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for </a:t>
            </a:r>
            <a:r>
              <a:rPr dirty="0" sz="1500" spc="-50">
                <a:latin typeface="Arial"/>
                <a:cs typeface="Arial"/>
              </a:rPr>
              <a:t>Quality</a:t>
            </a:r>
            <a:r>
              <a:rPr dirty="0" sz="1500" spc="-6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Assurance (NCQA)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1658" y="2322117"/>
            <a:ext cx="204787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170" b="1">
                <a:latin typeface="Arial"/>
                <a:cs typeface="Arial"/>
              </a:rPr>
              <a:t>Taressa</a:t>
            </a:r>
            <a:r>
              <a:rPr dirty="0" sz="1500" spc="-70" b="1">
                <a:latin typeface="Arial"/>
                <a:cs typeface="Arial"/>
              </a:rPr>
              <a:t> </a:t>
            </a:r>
            <a:r>
              <a:rPr dirty="0" sz="1500" spc="-125" b="1">
                <a:latin typeface="Arial"/>
                <a:cs typeface="Arial"/>
              </a:rPr>
              <a:t>Fraze,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spc="-25" b="1">
                <a:latin typeface="Arial"/>
                <a:cs typeface="Arial"/>
              </a:rPr>
              <a:t>PhD </a:t>
            </a:r>
            <a:r>
              <a:rPr dirty="0" sz="1500" spc="-85">
                <a:latin typeface="Arial"/>
                <a:cs typeface="Arial"/>
              </a:rPr>
              <a:t>Assistant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Professor </a:t>
            </a:r>
            <a:r>
              <a:rPr dirty="0" sz="1500" spc="-55">
                <a:latin typeface="Arial"/>
                <a:cs typeface="Arial"/>
              </a:rPr>
              <a:t>Department</a:t>
            </a:r>
            <a:r>
              <a:rPr dirty="0" sz="1500" spc="-7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 spc="-90">
                <a:latin typeface="Arial"/>
                <a:cs typeface="Arial"/>
              </a:rPr>
              <a:t>Family</a:t>
            </a:r>
            <a:r>
              <a:rPr dirty="0" sz="1500" spc="-65">
                <a:latin typeface="Arial"/>
                <a:cs typeface="Arial"/>
              </a:rPr>
              <a:t> </a:t>
            </a:r>
            <a:r>
              <a:rPr dirty="0" sz="1500" spc="-45">
                <a:latin typeface="Arial"/>
                <a:cs typeface="Arial"/>
              </a:rPr>
              <a:t>and </a:t>
            </a:r>
            <a:r>
              <a:rPr dirty="0" sz="1500" spc="-70">
                <a:latin typeface="Arial"/>
                <a:cs typeface="Arial"/>
              </a:rPr>
              <a:t>Community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Medicine </a:t>
            </a:r>
            <a:r>
              <a:rPr dirty="0" sz="1500" spc="-55">
                <a:latin typeface="Arial"/>
                <a:cs typeface="Arial"/>
              </a:rPr>
              <a:t>University</a:t>
            </a:r>
            <a:r>
              <a:rPr dirty="0" sz="1500" spc="-7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California, </a:t>
            </a:r>
            <a:r>
              <a:rPr dirty="0" sz="1500" spc="-175">
                <a:latin typeface="Arial"/>
                <a:cs typeface="Arial"/>
              </a:rPr>
              <a:t>San</a:t>
            </a:r>
            <a:r>
              <a:rPr dirty="0" sz="1500" spc="-8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Francisco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1228" y="2145792"/>
            <a:ext cx="1909571" cy="178917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449564" y="2610774"/>
            <a:ext cx="140589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130" b="1">
                <a:latin typeface="Arial"/>
                <a:cs typeface="Arial"/>
              </a:rPr>
              <a:t>Emily</a:t>
            </a:r>
            <a:r>
              <a:rPr dirty="0" sz="1500" spc="-80" b="1">
                <a:latin typeface="Arial"/>
                <a:cs typeface="Arial"/>
              </a:rPr>
              <a:t> </a:t>
            </a:r>
            <a:r>
              <a:rPr dirty="0" sz="1500" spc="-110" b="1">
                <a:latin typeface="Arial"/>
                <a:cs typeface="Arial"/>
              </a:rPr>
              <a:t>Carrier,</a:t>
            </a:r>
            <a:r>
              <a:rPr dirty="0" sz="1500" spc="-35" b="1">
                <a:latin typeface="Arial"/>
                <a:cs typeface="Arial"/>
              </a:rPr>
              <a:t> </a:t>
            </a:r>
            <a:r>
              <a:rPr dirty="0" sz="1500" spc="-25" b="1">
                <a:latin typeface="Arial"/>
                <a:cs typeface="Arial"/>
              </a:rPr>
              <a:t>MD </a:t>
            </a:r>
            <a:r>
              <a:rPr dirty="0" sz="1500" spc="-90">
                <a:latin typeface="Arial"/>
                <a:cs typeface="Arial"/>
              </a:rPr>
              <a:t>Senior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Advisor </a:t>
            </a:r>
            <a:r>
              <a:rPr dirty="0" sz="1500" spc="-30">
                <a:latin typeface="Arial"/>
                <a:cs typeface="Arial"/>
              </a:rPr>
              <a:t>Manatt</a:t>
            </a:r>
            <a:r>
              <a:rPr dirty="0" sz="1500" spc="-6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Health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02904" y="4790094"/>
            <a:ext cx="1561465" cy="116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155" b="1">
                <a:latin typeface="Arial"/>
                <a:cs typeface="Arial"/>
              </a:rPr>
              <a:t>Chris</a:t>
            </a:r>
            <a:r>
              <a:rPr dirty="0" sz="1500" spc="-70" b="1">
                <a:latin typeface="Arial"/>
                <a:cs typeface="Arial"/>
              </a:rPr>
              <a:t> </a:t>
            </a:r>
            <a:r>
              <a:rPr dirty="0" sz="1500" spc="-95" b="1">
                <a:latin typeface="Arial"/>
                <a:cs typeface="Arial"/>
              </a:rPr>
              <a:t>DeMars,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spc="-90" b="1">
                <a:latin typeface="Arial"/>
                <a:cs typeface="Arial"/>
              </a:rPr>
              <a:t>MPH </a:t>
            </a:r>
            <a:r>
              <a:rPr dirty="0" sz="1500" spc="-65">
                <a:latin typeface="Arial"/>
                <a:cs typeface="Arial"/>
              </a:rPr>
              <a:t>Director,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Delivery </a:t>
            </a:r>
            <a:r>
              <a:rPr dirty="0" sz="1500" spc="-125">
                <a:latin typeface="Arial"/>
                <a:cs typeface="Arial"/>
              </a:rPr>
              <a:t>System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Innovation </a:t>
            </a:r>
            <a:r>
              <a:rPr dirty="0" sz="1500" spc="-90">
                <a:latin typeface="Arial"/>
                <a:cs typeface="Arial"/>
              </a:rPr>
              <a:t>Oregon</a:t>
            </a:r>
            <a:r>
              <a:rPr dirty="0" sz="1500" spc="-7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Health Authority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40" y="2200655"/>
            <a:ext cx="1712963" cy="17129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" y="4425696"/>
            <a:ext cx="1819655" cy="170383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75358" rIns="0" bIns="0" rtlCol="0" vert="horz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pc="-200"/>
              <a:t>SIREN</a:t>
            </a:r>
            <a:r>
              <a:rPr dirty="0" spc="-85"/>
              <a:t> </a:t>
            </a:r>
            <a:r>
              <a:rPr dirty="0" spc="-75"/>
              <a:t>and</a:t>
            </a:r>
            <a:r>
              <a:rPr dirty="0" spc="-60"/>
              <a:t> </a:t>
            </a:r>
            <a:r>
              <a:rPr dirty="0" spc="-229"/>
              <a:t>SHVS</a:t>
            </a:r>
            <a:r>
              <a:rPr dirty="0" spc="-60"/>
              <a:t> </a:t>
            </a:r>
            <a:r>
              <a:rPr dirty="0" b="1">
                <a:latin typeface="Arial"/>
                <a:cs typeface="Arial"/>
              </a:rPr>
              <a:t>|</a:t>
            </a:r>
            <a:r>
              <a:rPr dirty="0" spc="5" b="1">
                <a:latin typeface="Arial"/>
                <a:cs typeface="Arial"/>
              </a:rPr>
              <a:t> </a:t>
            </a: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  <p:transition spd="med">
    <p:fade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35940" y="608459"/>
            <a:ext cx="32023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5"/>
              <a:t>Overview:</a:t>
            </a:r>
            <a:r>
              <a:rPr dirty="0" spc="-190"/>
              <a:t> </a:t>
            </a:r>
            <a:r>
              <a:rPr dirty="0" spc="-450"/>
              <a:t>NCQA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75358" rIns="0" bIns="0" rtlCol="0" vert="horz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pc="-200"/>
              <a:t>SIREN</a:t>
            </a:r>
            <a:r>
              <a:rPr dirty="0" spc="-85"/>
              <a:t> </a:t>
            </a:r>
            <a:r>
              <a:rPr dirty="0" spc="-75"/>
              <a:t>and</a:t>
            </a:r>
            <a:r>
              <a:rPr dirty="0" spc="-60"/>
              <a:t> </a:t>
            </a:r>
            <a:r>
              <a:rPr dirty="0" spc="-229"/>
              <a:t>SHVS</a:t>
            </a:r>
            <a:r>
              <a:rPr dirty="0" spc="-60"/>
              <a:t> </a:t>
            </a:r>
            <a:r>
              <a:rPr dirty="0" b="1">
                <a:latin typeface="Arial"/>
                <a:cs typeface="Arial"/>
              </a:rPr>
              <a:t>|</a:t>
            </a:r>
            <a:r>
              <a:rPr dirty="0" spc="5" b="1">
                <a:latin typeface="Arial"/>
                <a:cs typeface="Arial"/>
              </a:rPr>
              <a:t> </a:t>
            </a:r>
            <a:fld id="{81D60167-4931-47E6-BA6A-407CBD079E47}" type="slidenum">
              <a:rPr dirty="0" spc="-25"/>
              <a:t>10</a:t>
            </a:fld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2060" y="1489710"/>
          <a:ext cx="8516620" cy="4936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6210"/>
                <a:gridCol w="1525905"/>
                <a:gridCol w="5448300"/>
              </a:tblGrid>
              <a:tr h="516255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25" b="1">
                          <a:latin typeface="Arial"/>
                          <a:cs typeface="Arial"/>
                        </a:rPr>
                        <a:t>Agency/Org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(program)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dirty="0" sz="1500" spc="-185" b="1">
                          <a:latin typeface="Arial"/>
                          <a:cs typeface="Arial"/>
                        </a:rPr>
                        <a:t>NCQA</a:t>
                      </a:r>
                      <a:r>
                        <a:rPr dirty="0" sz="15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 b="1">
                          <a:latin typeface="Arial"/>
                          <a:cs typeface="Arial"/>
                        </a:rPr>
                        <a:t>(HEDIS)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31445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Details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31445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1209675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25" b="1">
                          <a:latin typeface="Arial"/>
                          <a:cs typeface="Arial"/>
                        </a:rPr>
                        <a:t>Description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05"/>
                        </a:lnSpc>
                      </a:pPr>
                      <a:r>
                        <a:rPr dirty="0" sz="1500" spc="-105">
                          <a:latin typeface="Arial"/>
                          <a:cs typeface="Arial"/>
                        </a:rPr>
                        <a:t>Social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Need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1435" marR="375285">
                        <a:lnSpc>
                          <a:spcPct val="100000"/>
                        </a:lnSpc>
                      </a:pPr>
                      <a:r>
                        <a:rPr dirty="0" sz="1500" spc="-100"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Intervention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4335" indent="-342900">
                        <a:lnSpc>
                          <a:spcPts val="1705"/>
                        </a:lnSpc>
                        <a:buChar char="•"/>
                        <a:tabLst>
                          <a:tab pos="394335" algn="l"/>
                        </a:tabLst>
                      </a:pPr>
                      <a:r>
                        <a:rPr dirty="0" sz="1500" spc="-270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members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screened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least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once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domain.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394335" marR="1174750" indent="-342900">
                        <a:lnSpc>
                          <a:spcPct val="100000"/>
                        </a:lnSpc>
                        <a:buChar char="•"/>
                        <a:tabLst>
                          <a:tab pos="394335" algn="l"/>
                        </a:tabLst>
                      </a:pPr>
                      <a:r>
                        <a:rPr dirty="0" sz="1500" spc="-270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those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9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identified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need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received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corresponding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intervention,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domain.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394335" indent="-342900">
                        <a:lnSpc>
                          <a:spcPct val="100000"/>
                        </a:lnSpc>
                        <a:buChar char="•"/>
                        <a:tabLst>
                          <a:tab pos="394335" algn="l"/>
                        </a:tabLst>
                      </a:pPr>
                      <a:r>
                        <a:rPr dirty="0" sz="1500" spc="-75">
                          <a:latin typeface="Arial"/>
                          <a:cs typeface="Arial"/>
                        </a:rPr>
                        <a:t>Reported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90"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electronic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clinical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systems.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Population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05"/>
                        </a:lnSpc>
                      </a:pPr>
                      <a:r>
                        <a:rPr dirty="0" sz="1500" spc="-55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ages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4335" indent="-342900">
                        <a:lnSpc>
                          <a:spcPts val="1705"/>
                        </a:lnSpc>
                        <a:buChar char="•"/>
                        <a:tabLst>
                          <a:tab pos="394335" algn="l"/>
                        </a:tabLst>
                      </a:pPr>
                      <a:r>
                        <a:rPr dirty="0" sz="1500" spc="-55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members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continuously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enrolled 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during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measurement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394335">
                        <a:lnSpc>
                          <a:spcPct val="100000"/>
                        </a:lnSpc>
                      </a:pPr>
                      <a:r>
                        <a:rPr dirty="0" sz="1500" spc="-45">
                          <a:latin typeface="Arial"/>
                          <a:cs typeface="Arial"/>
                        </a:rPr>
                        <a:t>period,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excluding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members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hospice,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I-</a:t>
                      </a:r>
                      <a:r>
                        <a:rPr dirty="0" sz="1500" spc="-220">
                          <a:latin typeface="Arial"/>
                          <a:cs typeface="Arial"/>
                        </a:rPr>
                        <a:t>SNPs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long-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term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care.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Setting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05"/>
                        </a:lnSpc>
                      </a:pPr>
                      <a:r>
                        <a:rPr dirty="0" sz="1500" spc="-60">
                          <a:latin typeface="Arial"/>
                          <a:cs typeface="Arial"/>
                        </a:rPr>
                        <a:t>Health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plans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4335" indent="-342900">
                        <a:lnSpc>
                          <a:spcPts val="1705"/>
                        </a:lnSpc>
                        <a:buChar char="•"/>
                        <a:tabLst>
                          <a:tab pos="394335" algn="l"/>
                        </a:tabLst>
                      </a:pPr>
                      <a:r>
                        <a:rPr dirty="0" sz="1500" spc="-65">
                          <a:latin typeface="Arial"/>
                          <a:cs typeface="Arial"/>
                        </a:rPr>
                        <a:t>Medicare,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Medicaid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commercial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plans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Domains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05"/>
                        </a:lnSpc>
                      </a:pPr>
                      <a:r>
                        <a:rPr dirty="0" sz="1500" spc="-95">
                          <a:latin typeface="Arial"/>
                          <a:cs typeface="Arial"/>
                        </a:rPr>
                        <a:t>Food,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housing,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&amp;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1435" marR="346075">
                        <a:lnSpc>
                          <a:spcPct val="100000"/>
                        </a:lnSpc>
                      </a:pPr>
                      <a:r>
                        <a:rPr dirty="0" sz="1500" spc="-35">
                          <a:latin typeface="Arial"/>
                          <a:cs typeface="Arial"/>
                        </a:rPr>
                        <a:t>transportation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security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4335" indent="-342900">
                        <a:lnSpc>
                          <a:spcPts val="1705"/>
                        </a:lnSpc>
                        <a:buChar char="•"/>
                        <a:tabLst>
                          <a:tab pos="394335" algn="l"/>
                        </a:tabLst>
                      </a:pPr>
                      <a:r>
                        <a:rPr dirty="0" sz="1500" spc="-95">
                          <a:latin typeface="Arial"/>
                          <a:cs typeface="Arial"/>
                        </a:rPr>
                        <a:t>Housing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14">
                          <a:latin typeface="Arial"/>
                          <a:cs typeface="Arial"/>
                        </a:rPr>
                        <a:t>encompasses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housing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instability, </a:t>
                      </a:r>
                      <a:r>
                        <a:rPr dirty="0" sz="1500" spc="-105">
                          <a:latin typeface="Arial"/>
                          <a:cs typeface="Arial"/>
                        </a:rPr>
                        <a:t>homelessness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or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394335">
                        <a:lnSpc>
                          <a:spcPct val="100000"/>
                        </a:lnSpc>
                      </a:pPr>
                      <a:r>
                        <a:rPr dirty="0" sz="1500" spc="-80">
                          <a:latin typeface="Arial"/>
                          <a:cs typeface="Arial"/>
                        </a:rPr>
                        <a:t>housing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adequacy.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Intervention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05"/>
                        </a:lnSpc>
                      </a:pPr>
                      <a:r>
                        <a:rPr dirty="0" sz="1500" spc="-35">
                          <a:latin typeface="Arial"/>
                          <a:cs typeface="Arial"/>
                        </a:rPr>
                        <a:t>Intervention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by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30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1435" marR="722630">
                        <a:lnSpc>
                          <a:spcPct val="100000"/>
                        </a:lnSpc>
                      </a:pPr>
                      <a:r>
                        <a:rPr dirty="0" sz="1500" spc="-120"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post 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screening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4335" indent="-342900">
                        <a:lnSpc>
                          <a:spcPts val="1705"/>
                        </a:lnSpc>
                        <a:buChar char="•"/>
                        <a:tabLst>
                          <a:tab pos="394335" algn="l"/>
                        </a:tabLst>
                      </a:pPr>
                      <a:r>
                        <a:rPr dirty="0" sz="1500" spc="-35">
                          <a:latin typeface="Arial"/>
                          <a:cs typeface="Arial"/>
                        </a:rPr>
                        <a:t>Intervention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include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assistance,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5">
                          <a:latin typeface="Arial"/>
                          <a:cs typeface="Arial"/>
                        </a:rPr>
                        <a:t>assessment,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coordination,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394335" marR="511175">
                        <a:lnSpc>
                          <a:spcPct val="100000"/>
                        </a:lnSpc>
                      </a:pPr>
                      <a:r>
                        <a:rPr dirty="0" sz="1500" spc="-75">
                          <a:latin typeface="Arial"/>
                          <a:cs typeface="Arial"/>
                        </a:rPr>
                        <a:t>counseling,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education,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evaluation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eligibility,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provision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referral.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20" b="1">
                          <a:latin typeface="Arial"/>
                          <a:cs typeface="Arial"/>
                        </a:rPr>
                        <a:t>Instruments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05"/>
                        </a:lnSpc>
                      </a:pPr>
                      <a:r>
                        <a:rPr dirty="0" sz="1500" spc="-105">
                          <a:latin typeface="Arial"/>
                          <a:cs typeface="Arial"/>
                        </a:rPr>
                        <a:t>Pre-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specified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list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instruments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4335" indent="-342900">
                        <a:lnSpc>
                          <a:spcPts val="1705"/>
                        </a:lnSpc>
                        <a:buChar char="•"/>
                        <a:tabLst>
                          <a:tab pos="394335" algn="l"/>
                        </a:tabLst>
                      </a:pPr>
                      <a:r>
                        <a:rPr dirty="0" sz="1500" spc="-70">
                          <a:latin typeface="Arial"/>
                          <a:cs typeface="Arial"/>
                        </a:rPr>
                        <a:t>Gravity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Project-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identified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instruments,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terminology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394335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"/>
                          <a:cs typeface="Arial"/>
                        </a:rPr>
                        <a:t>available.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35940" y="597029"/>
            <a:ext cx="48240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9"/>
              <a:t>Overview:</a:t>
            </a:r>
            <a:r>
              <a:rPr dirty="0" spc="-195"/>
              <a:t> </a:t>
            </a:r>
            <a:r>
              <a:rPr dirty="0" spc="-440"/>
              <a:t>CMS</a:t>
            </a:r>
            <a:r>
              <a:rPr dirty="0" spc="-165"/>
              <a:t> </a:t>
            </a:r>
            <a:r>
              <a:rPr dirty="0" spc="-365"/>
              <a:t>Programs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75358" rIns="0" bIns="0" rtlCol="0" vert="horz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pc="-200"/>
              <a:t>SIREN</a:t>
            </a:r>
            <a:r>
              <a:rPr dirty="0" spc="-85"/>
              <a:t> </a:t>
            </a:r>
            <a:r>
              <a:rPr dirty="0" spc="-75"/>
              <a:t>and</a:t>
            </a:r>
            <a:r>
              <a:rPr dirty="0" spc="-60"/>
              <a:t> </a:t>
            </a:r>
            <a:r>
              <a:rPr dirty="0" spc="-229"/>
              <a:t>SHVS</a:t>
            </a:r>
            <a:r>
              <a:rPr dirty="0" spc="-60"/>
              <a:t> </a:t>
            </a:r>
            <a:r>
              <a:rPr dirty="0" b="1">
                <a:latin typeface="Arial"/>
                <a:cs typeface="Arial"/>
              </a:rPr>
              <a:t>|</a:t>
            </a:r>
            <a:r>
              <a:rPr dirty="0" spc="5" b="1">
                <a:latin typeface="Arial"/>
                <a:cs typeface="Arial"/>
              </a:rPr>
              <a:t> </a:t>
            </a:r>
            <a:fld id="{81D60167-4931-47E6-BA6A-407CBD079E47}" type="slidenum">
              <a:rPr dirty="0" spc="-25"/>
              <a:t>10</a:t>
            </a:fld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38150" y="1375410"/>
          <a:ext cx="8430260" cy="5047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1605"/>
                <a:gridCol w="2379980"/>
                <a:gridCol w="4523105"/>
              </a:tblGrid>
              <a:tr h="567055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25" b="1">
                          <a:latin typeface="Arial"/>
                          <a:cs typeface="Arial"/>
                        </a:rPr>
                        <a:t>Agency/Org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(program)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1531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1500" spc="-190" b="1">
                          <a:latin typeface="Arial"/>
                          <a:cs typeface="Arial"/>
                        </a:rPr>
                        <a:t>CMS</a:t>
                      </a:r>
                      <a:r>
                        <a:rPr dirty="0" sz="15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30" b="1">
                          <a:latin typeface="Arial"/>
                          <a:cs typeface="Arial"/>
                        </a:rPr>
                        <a:t>Programs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56845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Details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56845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1400175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25" b="1">
                          <a:latin typeface="Arial"/>
                          <a:cs typeface="Arial"/>
                        </a:rPr>
                        <a:t>Description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50800">
                        <a:lnSpc>
                          <a:spcPts val="1705"/>
                        </a:lnSpc>
                      </a:pPr>
                      <a:r>
                        <a:rPr dirty="0" sz="1500" spc="-270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screened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5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algn="just" marL="50800" marR="172720">
                        <a:lnSpc>
                          <a:spcPct val="100000"/>
                        </a:lnSpc>
                      </a:pPr>
                      <a:r>
                        <a:rPr dirty="0" sz="1500" spc="-185">
                          <a:latin typeface="Arial"/>
                          <a:cs typeface="Arial"/>
                        </a:rPr>
                        <a:t>HRSN;</a:t>
                      </a:r>
                      <a:r>
                        <a:rPr dirty="0" sz="15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95">
                          <a:latin typeface="Arial"/>
                          <a:cs typeface="Arial"/>
                        </a:rPr>
                        <a:t>some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programs</a:t>
                      </a:r>
                      <a:r>
                        <a:rPr dirty="0" sz="15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include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70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 screened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90">
                          <a:latin typeface="Arial"/>
                          <a:cs typeface="Arial"/>
                        </a:rPr>
                        <a:t>screen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positive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risk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90">
                          <a:latin typeface="Arial"/>
                          <a:cs typeface="Arial"/>
                        </a:rPr>
                        <a:t>Measures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based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on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approach</a:t>
                      </a:r>
                      <a:r>
                        <a:rPr dirty="0" sz="1500" spc="-95">
                          <a:latin typeface="Arial"/>
                          <a:cs typeface="Arial"/>
                        </a:rPr>
                        <a:t> used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Accountable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500" spc="-60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Communities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intervention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0175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Population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60">
                          <a:latin typeface="Arial"/>
                          <a:cs typeface="Arial"/>
                        </a:rPr>
                        <a:t>Adults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10">
                          <a:latin typeface="Arial"/>
                          <a:cs typeface="Arial"/>
                        </a:rPr>
                        <a:t>18+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do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opt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 marR="64135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"/>
                          <a:cs typeface="Arial"/>
                        </a:rPr>
                        <a:t>out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able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(or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3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guardian 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9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able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to)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complete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screen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70">
                          <a:latin typeface="Arial"/>
                          <a:cs typeface="Arial"/>
                        </a:rPr>
                        <a:t>Participants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expected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report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their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entire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500" spc="-35">
                          <a:latin typeface="Arial"/>
                          <a:cs typeface="Arial"/>
                        </a:rPr>
                        <a:t>adult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population,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only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Medicare-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enrolled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individuals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0210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Setting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120">
                          <a:latin typeface="Arial"/>
                          <a:cs typeface="Arial"/>
                        </a:rPr>
                        <a:t>MIPS: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Eligible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outpatient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500" spc="-60">
                          <a:latin typeface="Arial"/>
                          <a:cs typeface="Arial"/>
                        </a:rPr>
                        <a:t>providers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(voluntary)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 marR="143510">
                        <a:lnSpc>
                          <a:spcPct val="100000"/>
                        </a:lnSpc>
                      </a:pPr>
                      <a:r>
                        <a:rPr dirty="0" sz="1500" spc="-125">
                          <a:latin typeface="Arial"/>
                          <a:cs typeface="Arial"/>
                        </a:rPr>
                        <a:t>IQR: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Hospitals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(voluntary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2023,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mandatory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2024)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145">
                          <a:latin typeface="Arial"/>
                          <a:cs typeface="Arial"/>
                        </a:rPr>
                        <a:t>MIPS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programs</a:t>
                      </a:r>
                      <a:r>
                        <a:rPr dirty="0" sz="15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require only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screening;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70">
                          <a:latin typeface="Arial"/>
                          <a:cs typeface="Arial"/>
                        </a:rPr>
                        <a:t>HIQR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program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 marR="762000">
                        <a:lnSpc>
                          <a:spcPct val="100000"/>
                        </a:lnSpc>
                      </a:pPr>
                      <a:r>
                        <a:rPr dirty="0" sz="1500" spc="-9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requires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reporting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positive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screens. </a:t>
                      </a:r>
                      <a:r>
                        <a:rPr dirty="0" sz="1500" spc="-90">
                          <a:latin typeface="Arial"/>
                          <a:cs typeface="Arial"/>
                        </a:rPr>
                        <a:t>Measures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under 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consideration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70">
                          <a:latin typeface="Arial"/>
                          <a:cs typeface="Arial"/>
                        </a:rPr>
                        <a:t>ESRD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14">
                          <a:latin typeface="Arial"/>
                          <a:cs typeface="Arial"/>
                        </a:rPr>
                        <a:t>QIP,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 marR="115570">
                        <a:lnSpc>
                          <a:spcPct val="100000"/>
                        </a:lnSpc>
                      </a:pPr>
                      <a:r>
                        <a:rPr dirty="0" sz="1500" spc="-35">
                          <a:latin typeface="Arial"/>
                          <a:cs typeface="Arial"/>
                        </a:rPr>
                        <a:t>Inpatient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 Psychiatric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60">
                          <a:latin typeface="Arial"/>
                          <a:cs typeface="Arial"/>
                        </a:rPr>
                        <a:t>PPS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10">
                          <a:latin typeface="Arial"/>
                          <a:cs typeface="Arial"/>
                        </a:rPr>
                        <a:t>PPS-</a:t>
                      </a:r>
                      <a:r>
                        <a:rPr dirty="0" sz="1500" spc="-95">
                          <a:latin typeface="Arial"/>
                          <a:cs typeface="Arial"/>
                        </a:rPr>
                        <a:t>Exempt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Cancer Hospital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Quality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Reporting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5">
                          <a:latin typeface="Arial"/>
                          <a:cs typeface="Arial"/>
                        </a:rPr>
                        <a:t>Programs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MUC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cycle.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35940" y="705614"/>
            <a:ext cx="689355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9"/>
              <a:t>Overview:</a:t>
            </a:r>
            <a:r>
              <a:rPr dirty="0" spc="-195"/>
              <a:t> </a:t>
            </a:r>
            <a:r>
              <a:rPr dirty="0" spc="-440"/>
              <a:t>CMS</a:t>
            </a:r>
            <a:r>
              <a:rPr dirty="0" spc="-170"/>
              <a:t> </a:t>
            </a:r>
            <a:r>
              <a:rPr dirty="0" spc="-355"/>
              <a:t>Programs</a:t>
            </a:r>
            <a:r>
              <a:rPr dirty="0" spc="-165"/>
              <a:t> </a:t>
            </a:r>
            <a:r>
              <a:rPr dirty="0" spc="-285"/>
              <a:t>Continued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75358" rIns="0" bIns="0" rtlCol="0" vert="horz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pc="-200"/>
              <a:t>SIREN</a:t>
            </a:r>
            <a:r>
              <a:rPr dirty="0" spc="-85"/>
              <a:t> </a:t>
            </a:r>
            <a:r>
              <a:rPr dirty="0" spc="-75"/>
              <a:t>and</a:t>
            </a:r>
            <a:r>
              <a:rPr dirty="0" spc="-60"/>
              <a:t> </a:t>
            </a:r>
            <a:r>
              <a:rPr dirty="0" spc="-229"/>
              <a:t>SHVS</a:t>
            </a:r>
            <a:r>
              <a:rPr dirty="0" spc="-60"/>
              <a:t> </a:t>
            </a:r>
            <a:r>
              <a:rPr dirty="0" b="1">
                <a:latin typeface="Arial"/>
                <a:cs typeface="Arial"/>
              </a:rPr>
              <a:t>|</a:t>
            </a:r>
            <a:r>
              <a:rPr dirty="0" spc="5" b="1">
                <a:latin typeface="Arial"/>
                <a:cs typeface="Arial"/>
              </a:rPr>
              <a:t> </a:t>
            </a:r>
            <a:fld id="{81D60167-4931-47E6-BA6A-407CBD079E47}" type="slidenum">
              <a:rPr dirty="0" spc="-25"/>
              <a:t>10</a:t>
            </a:fld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38150" y="1669799"/>
          <a:ext cx="8430260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1605"/>
                <a:gridCol w="2379980"/>
                <a:gridCol w="4523105"/>
              </a:tblGrid>
              <a:tr h="505459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25" b="1">
                          <a:latin typeface="Arial"/>
                          <a:cs typeface="Arial"/>
                        </a:rPr>
                        <a:t>Agency/Org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(program)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15315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dirty="0" sz="1500" spc="-190" b="1">
                          <a:latin typeface="Arial"/>
                          <a:cs typeface="Arial"/>
                        </a:rPr>
                        <a:t>CMS</a:t>
                      </a:r>
                      <a:r>
                        <a:rPr dirty="0" sz="15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30" b="1">
                          <a:latin typeface="Arial"/>
                          <a:cs typeface="Arial"/>
                        </a:rPr>
                        <a:t>Programs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26365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Details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26365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1089660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Domains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95">
                          <a:latin typeface="Arial"/>
                          <a:cs typeface="Arial"/>
                        </a:rPr>
                        <a:t>Food,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housing,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 marR="295910">
                        <a:lnSpc>
                          <a:spcPct val="100000"/>
                        </a:lnSpc>
                      </a:pPr>
                      <a:r>
                        <a:rPr dirty="0" sz="1500" spc="-40">
                          <a:latin typeface="Arial"/>
                          <a:cs typeface="Arial"/>
                        </a:rPr>
                        <a:t>transportation,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utilities 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security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interpersonal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violence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130">
                          <a:latin typeface="Arial"/>
                          <a:cs typeface="Arial"/>
                        </a:rPr>
                        <a:t>Because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different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programs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1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varying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 marR="238125">
                        <a:lnSpc>
                          <a:spcPct val="100000"/>
                        </a:lnSpc>
                      </a:pPr>
                      <a:r>
                        <a:rPr dirty="0" sz="1500" spc="-50">
                          <a:latin typeface="Arial"/>
                          <a:cs typeface="Arial"/>
                        </a:rPr>
                        <a:t>instruments,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type/degree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need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captured 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500" spc="-90">
                          <a:latin typeface="Arial"/>
                          <a:cs typeface="Arial"/>
                        </a:rPr>
                        <a:t>screen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5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vary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45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5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well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47140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Intervention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85">
                          <a:latin typeface="Arial"/>
                          <a:cs typeface="Arial"/>
                        </a:rPr>
                        <a:t>None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required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0" indent="-342900">
                        <a:lnSpc>
                          <a:spcPts val="1705"/>
                        </a:lnSpc>
                        <a:buChar char="•"/>
                        <a:tabLst>
                          <a:tab pos="393700" algn="l"/>
                        </a:tabLst>
                      </a:pPr>
                      <a:r>
                        <a:rPr dirty="0" sz="1500" spc="-90">
                          <a:latin typeface="Arial"/>
                          <a:cs typeface="Arial"/>
                        </a:rPr>
                        <a:t>Measures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capturing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connection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3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community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393700" marR="104775">
                        <a:lnSpc>
                          <a:spcPct val="100000"/>
                        </a:lnSpc>
                      </a:pPr>
                      <a:r>
                        <a:rPr dirty="0" sz="1500" spc="-75">
                          <a:latin typeface="Arial"/>
                          <a:cs typeface="Arial"/>
                        </a:rPr>
                        <a:t>service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provider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resolution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least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need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under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consideration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40">
                          <a:latin typeface="Arial"/>
                          <a:cs typeface="Arial"/>
                        </a:rPr>
                        <a:t>MIPS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40">
                          <a:latin typeface="Arial"/>
                          <a:cs typeface="Arial"/>
                        </a:rPr>
                        <a:t>MUC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cycle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2915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20" b="1">
                          <a:latin typeface="Arial"/>
                          <a:cs typeface="Arial"/>
                        </a:rPr>
                        <a:t>Instruments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85">
                          <a:latin typeface="Arial"/>
                          <a:cs typeface="Arial"/>
                        </a:rPr>
                        <a:t>None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specified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35940" y="659893"/>
            <a:ext cx="802703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9"/>
              <a:t>Overview:</a:t>
            </a:r>
            <a:r>
              <a:rPr dirty="0" spc="-180"/>
              <a:t> </a:t>
            </a:r>
            <a:r>
              <a:rPr dirty="0" spc="-315"/>
              <a:t>Oregon</a:t>
            </a:r>
            <a:r>
              <a:rPr dirty="0" spc="-130"/>
              <a:t> </a:t>
            </a:r>
            <a:r>
              <a:rPr dirty="0" spc="-200"/>
              <a:t>Health</a:t>
            </a:r>
            <a:r>
              <a:rPr dirty="0" spc="-145"/>
              <a:t> </a:t>
            </a:r>
            <a:r>
              <a:rPr dirty="0" spc="-200"/>
              <a:t>Authority</a:t>
            </a:r>
            <a:r>
              <a:rPr dirty="0" spc="-130"/>
              <a:t> </a:t>
            </a:r>
            <a:r>
              <a:rPr dirty="0" spc="-285"/>
              <a:t>(OHA)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75358" rIns="0" bIns="0" rtlCol="0" vert="horz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pc="-200"/>
              <a:t>SIREN</a:t>
            </a:r>
            <a:r>
              <a:rPr dirty="0" spc="-85"/>
              <a:t> </a:t>
            </a:r>
            <a:r>
              <a:rPr dirty="0" spc="-75"/>
              <a:t>and</a:t>
            </a:r>
            <a:r>
              <a:rPr dirty="0" spc="-60"/>
              <a:t> </a:t>
            </a:r>
            <a:r>
              <a:rPr dirty="0" spc="-229"/>
              <a:t>SHVS</a:t>
            </a:r>
            <a:r>
              <a:rPr dirty="0" spc="-60"/>
              <a:t> </a:t>
            </a:r>
            <a:r>
              <a:rPr dirty="0" b="1">
                <a:latin typeface="Arial"/>
                <a:cs typeface="Arial"/>
              </a:rPr>
              <a:t>|</a:t>
            </a:r>
            <a:r>
              <a:rPr dirty="0" spc="5" b="1">
                <a:latin typeface="Arial"/>
                <a:cs typeface="Arial"/>
              </a:rPr>
              <a:t> </a:t>
            </a:r>
            <a:fld id="{81D60167-4931-47E6-BA6A-407CBD079E47}" type="slidenum">
              <a:rPr dirty="0" spc="-25"/>
              <a:t>10</a:t>
            </a:fld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8575" y="1692978"/>
          <a:ext cx="8563610" cy="4172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4465"/>
                <a:gridCol w="2664460"/>
                <a:gridCol w="4350384"/>
              </a:tblGrid>
              <a:tr h="502284">
                <a:tc>
                  <a:txBody>
                    <a:bodyPr/>
                    <a:lstStyle/>
                    <a:p>
                      <a:pPr marL="51435">
                        <a:lnSpc>
                          <a:spcPts val="1705"/>
                        </a:lnSpc>
                      </a:pPr>
                      <a:r>
                        <a:rPr dirty="0" sz="1500" spc="-25" b="1">
                          <a:latin typeface="Arial"/>
                          <a:cs typeface="Arial"/>
                        </a:rPr>
                        <a:t>Agency/Org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(program)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700" spc="-25" b="1">
                          <a:latin typeface="Arial"/>
                          <a:cs typeface="Arial"/>
                        </a:rPr>
                        <a:t>OHA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700" spc="-10" b="1">
                          <a:latin typeface="Arial"/>
                          <a:cs typeface="Arial"/>
                        </a:rPr>
                        <a:t>Details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51435">
                        <a:lnSpc>
                          <a:spcPts val="1705"/>
                        </a:lnSpc>
                      </a:pPr>
                      <a:r>
                        <a:rPr dirty="0" sz="1500" spc="-25" b="1">
                          <a:latin typeface="Arial"/>
                          <a:cs typeface="Arial"/>
                        </a:rPr>
                        <a:t>Description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05"/>
                        </a:lnSpc>
                      </a:pPr>
                      <a:r>
                        <a:rPr dirty="0" sz="1500" spc="-75">
                          <a:latin typeface="Arial"/>
                          <a:cs typeface="Arial"/>
                        </a:rPr>
                        <a:t>Coordinated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90"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organization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1435" marR="64769">
                        <a:lnSpc>
                          <a:spcPct val="100000"/>
                        </a:lnSpc>
                      </a:pPr>
                      <a:r>
                        <a:rPr dirty="0" sz="1500" spc="-180">
                          <a:latin typeface="Arial"/>
                          <a:cs typeface="Arial"/>
                        </a:rPr>
                        <a:t>(CCO)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self-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attestation: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screening, 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referrals,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collection; </a:t>
                      </a:r>
                      <a:r>
                        <a:rPr dirty="0" sz="1500" spc="-320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 screened,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70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positive,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70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received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3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referral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0" indent="-342265">
                        <a:lnSpc>
                          <a:spcPts val="1705"/>
                        </a:lnSpc>
                        <a:buChar char="•"/>
                        <a:tabLst>
                          <a:tab pos="393700" algn="l"/>
                        </a:tabLst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Multi-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build-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full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population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data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394335" marR="48260">
                        <a:lnSpc>
                          <a:spcPct val="100000"/>
                        </a:lnSpc>
                      </a:pPr>
                      <a:r>
                        <a:rPr dirty="0" sz="1500" spc="-45">
                          <a:latin typeface="Arial"/>
                          <a:cs typeface="Arial"/>
                        </a:rPr>
                        <a:t>collection. </a:t>
                      </a:r>
                      <a:r>
                        <a:rPr dirty="0" sz="1500" spc="-260">
                          <a:latin typeface="Arial"/>
                          <a:cs typeface="Arial"/>
                        </a:rPr>
                        <a:t>CCO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self-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attestation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includes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policy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practices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screening,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referral,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collection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(starts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one).</a:t>
                      </a:r>
                      <a:r>
                        <a:rPr dirty="0" sz="1500" spc="2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Quantitative</a:t>
                      </a:r>
                      <a:r>
                        <a:rPr dirty="0" sz="15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collection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45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sample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eventual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move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full 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population</a:t>
                      </a:r>
                      <a:r>
                        <a:rPr dirty="0" sz="15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(starts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year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two).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185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Population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05"/>
                        </a:lnSpc>
                      </a:pPr>
                      <a:r>
                        <a:rPr dirty="0" sz="1500" spc="-55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ages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0" indent="-342265">
                        <a:lnSpc>
                          <a:spcPts val="1705"/>
                        </a:lnSpc>
                        <a:buChar char="•"/>
                        <a:tabLst>
                          <a:tab pos="393700" algn="l"/>
                        </a:tabLst>
                      </a:pPr>
                      <a:r>
                        <a:rPr dirty="0" sz="1500" spc="-45">
                          <a:latin typeface="Arial"/>
                          <a:cs typeface="Arial"/>
                        </a:rPr>
                        <a:t>Member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3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60">
                          <a:latin typeface="Arial"/>
                          <a:cs typeface="Arial"/>
                        </a:rPr>
                        <a:t>CCO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95">
                          <a:latin typeface="Arial"/>
                          <a:cs typeface="Arial"/>
                        </a:rPr>
                        <a:t>180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20"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more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Setting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05"/>
                        </a:lnSpc>
                      </a:pPr>
                      <a:r>
                        <a:rPr dirty="0" sz="1500" spc="-60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plans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0" indent="-342265">
                        <a:lnSpc>
                          <a:spcPts val="1705"/>
                        </a:lnSpc>
                        <a:buChar char="•"/>
                        <a:tabLst>
                          <a:tab pos="393700" algn="l"/>
                        </a:tabLst>
                      </a:pPr>
                      <a:r>
                        <a:rPr dirty="0" sz="1500" spc="-204">
                          <a:latin typeface="Arial"/>
                          <a:cs typeface="Arial"/>
                        </a:rPr>
                        <a:t>CCO: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Oregon’s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90">
                          <a:latin typeface="Arial"/>
                          <a:cs typeface="Arial"/>
                        </a:rPr>
                        <a:t>Managed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Medicaid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Organizations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3565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Domains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05"/>
                        </a:lnSpc>
                      </a:pPr>
                      <a:r>
                        <a:rPr dirty="0" sz="1500" spc="-95">
                          <a:latin typeface="Arial"/>
                          <a:cs typeface="Arial"/>
                        </a:rPr>
                        <a:t>Food,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housing,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and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"/>
                          <a:cs typeface="Arial"/>
                        </a:rPr>
                        <a:t>transportation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0" indent="-342265">
                        <a:lnSpc>
                          <a:spcPts val="1705"/>
                        </a:lnSpc>
                        <a:buChar char="•"/>
                        <a:tabLst>
                          <a:tab pos="393700" algn="l"/>
                        </a:tabLst>
                      </a:pPr>
                      <a:r>
                        <a:rPr dirty="0" sz="1500" spc="-100"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required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three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domains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Intervention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05"/>
                        </a:lnSpc>
                      </a:pPr>
                      <a:r>
                        <a:rPr dirty="0" sz="1500" spc="-10">
                          <a:latin typeface="Arial"/>
                          <a:cs typeface="Arial"/>
                        </a:rPr>
                        <a:t>Referral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0" indent="-342265">
                        <a:lnSpc>
                          <a:spcPts val="1705"/>
                        </a:lnSpc>
                        <a:buChar char="•"/>
                        <a:tabLst>
                          <a:tab pos="393700" algn="l"/>
                        </a:tabLst>
                      </a:pPr>
                      <a:r>
                        <a:rPr dirty="0" sz="1500" spc="-120">
                          <a:latin typeface="Arial"/>
                          <a:cs typeface="Arial"/>
                        </a:rPr>
                        <a:t>Does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require 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closed-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loop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referral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20" b="1">
                          <a:latin typeface="Arial"/>
                          <a:cs typeface="Arial"/>
                        </a:rPr>
                        <a:t>Instruments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05"/>
                        </a:lnSpc>
                      </a:pPr>
                      <a:r>
                        <a:rPr dirty="0" sz="1500" spc="-105">
                          <a:latin typeface="Arial"/>
                          <a:cs typeface="Arial"/>
                        </a:rPr>
                        <a:t>Pre-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specified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list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screening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"/>
                          <a:cs typeface="Arial"/>
                        </a:rPr>
                        <a:t>instruments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0" indent="-342265">
                        <a:lnSpc>
                          <a:spcPts val="1705"/>
                        </a:lnSpc>
                        <a:buChar char="•"/>
                        <a:tabLst>
                          <a:tab pos="393700" algn="l"/>
                        </a:tabLst>
                      </a:pPr>
                      <a:r>
                        <a:rPr dirty="0" sz="1500" spc="-75">
                          <a:latin typeface="Arial"/>
                          <a:cs typeface="Arial"/>
                        </a:rPr>
                        <a:t>Approved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90">
                          <a:latin typeface="Arial"/>
                          <a:cs typeface="Arial"/>
                        </a:rPr>
                        <a:t>screenings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domain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3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group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70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9"/>
              <a:t>Overview:</a:t>
            </a:r>
            <a:r>
              <a:rPr dirty="0" spc="-175"/>
              <a:t> </a:t>
            </a:r>
            <a:r>
              <a:rPr dirty="0" spc="-254"/>
              <a:t>Three</a:t>
            </a:r>
            <a:r>
              <a:rPr dirty="0" spc="-155"/>
              <a:t> </a:t>
            </a:r>
            <a:r>
              <a:rPr dirty="0" spc="-200"/>
              <a:t>Quality</a:t>
            </a:r>
            <a:r>
              <a:rPr dirty="0" spc="-135"/>
              <a:t> </a:t>
            </a:r>
            <a:r>
              <a:rPr dirty="0" spc="-229"/>
              <a:t>Measure</a:t>
            </a:r>
            <a:r>
              <a:rPr dirty="0" spc="-135"/>
              <a:t> </a:t>
            </a:r>
            <a:r>
              <a:rPr dirty="0" spc="-395"/>
              <a:t>Sets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75358" rIns="0" bIns="0" rtlCol="0" vert="horz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pc="-200"/>
              <a:t>SIREN</a:t>
            </a:r>
            <a:r>
              <a:rPr dirty="0" spc="-85"/>
              <a:t> </a:t>
            </a:r>
            <a:r>
              <a:rPr dirty="0" spc="-75"/>
              <a:t>and</a:t>
            </a:r>
            <a:r>
              <a:rPr dirty="0" spc="-60"/>
              <a:t> </a:t>
            </a:r>
            <a:r>
              <a:rPr dirty="0" spc="-229"/>
              <a:t>SHVS</a:t>
            </a:r>
            <a:r>
              <a:rPr dirty="0" spc="-60"/>
              <a:t> </a:t>
            </a:r>
            <a:r>
              <a:rPr dirty="0" b="1">
                <a:latin typeface="Arial"/>
                <a:cs typeface="Arial"/>
              </a:rPr>
              <a:t>|</a:t>
            </a:r>
            <a:r>
              <a:rPr dirty="0" spc="5" b="1">
                <a:latin typeface="Arial"/>
                <a:cs typeface="Arial"/>
              </a:rPr>
              <a:t> </a:t>
            </a:r>
            <a:fld id="{81D60167-4931-47E6-BA6A-407CBD079E47}" type="slidenum">
              <a:rPr dirty="0" spc="-25"/>
              <a:t>10</a:t>
            </a:fld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38150" y="1769110"/>
          <a:ext cx="8428990" cy="4189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1605"/>
                <a:gridCol w="2288540"/>
                <a:gridCol w="2272029"/>
                <a:gridCol w="2343150"/>
              </a:tblGrid>
              <a:tr h="494665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25" b="1">
                          <a:latin typeface="Arial"/>
                          <a:cs typeface="Arial"/>
                        </a:rPr>
                        <a:t>Agency/Org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(program)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899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500" spc="-185" b="1">
                          <a:latin typeface="Arial"/>
                          <a:cs typeface="Arial"/>
                        </a:rPr>
                        <a:t>NCQA</a:t>
                      </a:r>
                      <a:r>
                        <a:rPr dirty="0" sz="15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 b="1">
                          <a:latin typeface="Arial"/>
                          <a:cs typeface="Arial"/>
                        </a:rPr>
                        <a:t>(HEDIS)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500" spc="-190" b="1">
                          <a:latin typeface="Arial"/>
                          <a:cs typeface="Arial"/>
                        </a:rPr>
                        <a:t>CMS</a:t>
                      </a:r>
                      <a:r>
                        <a:rPr dirty="0" sz="15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 b="1">
                          <a:latin typeface="Arial"/>
                          <a:cs typeface="Arial"/>
                        </a:rPr>
                        <a:t>IQR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500" spc="-130" b="1">
                          <a:latin typeface="Arial"/>
                          <a:cs typeface="Arial"/>
                        </a:rPr>
                        <a:t>Oregon</a:t>
                      </a:r>
                      <a:r>
                        <a:rPr dirty="0" sz="15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5" b="1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5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 b="1">
                          <a:latin typeface="Arial"/>
                          <a:cs typeface="Arial"/>
                        </a:rPr>
                        <a:t>Authority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1045210">
                <a:tc>
                  <a:txBody>
                    <a:bodyPr/>
                    <a:lstStyle/>
                    <a:p>
                      <a:pPr marL="51435">
                        <a:lnSpc>
                          <a:spcPts val="1705"/>
                        </a:lnSpc>
                      </a:pPr>
                      <a:r>
                        <a:rPr dirty="0" sz="1500" spc="-25" b="1">
                          <a:latin typeface="Arial"/>
                          <a:cs typeface="Arial"/>
                        </a:rPr>
                        <a:t>Description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05"/>
                        </a:lnSpc>
                      </a:pPr>
                      <a:r>
                        <a:rPr dirty="0" sz="1500" spc="-270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members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screened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at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1435" marR="149225">
                        <a:lnSpc>
                          <a:spcPct val="100000"/>
                        </a:lnSpc>
                      </a:pPr>
                      <a:r>
                        <a:rPr dirty="0" sz="1500" spc="-65">
                          <a:latin typeface="Arial"/>
                          <a:cs typeface="Arial"/>
                        </a:rPr>
                        <a:t>least</a:t>
                      </a:r>
                      <a:r>
                        <a:rPr dirty="0" sz="15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once;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70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those</a:t>
                      </a:r>
                      <a:r>
                        <a:rPr dirty="0" sz="15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need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received 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intervention,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domain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270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screened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5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 marR="223520">
                        <a:lnSpc>
                          <a:spcPct val="100000"/>
                        </a:lnSpc>
                      </a:pPr>
                      <a:r>
                        <a:rPr dirty="0" sz="1500" spc="-190">
                          <a:latin typeface="Arial"/>
                          <a:cs typeface="Arial"/>
                        </a:rPr>
                        <a:t>HRSN;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70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screened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who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report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risk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270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members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screened,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320">
                          <a:latin typeface="Arial"/>
                          <a:cs typeface="Arial"/>
                        </a:rPr>
                        <a:t>%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 marR="312420">
                        <a:lnSpc>
                          <a:spcPct val="100000"/>
                        </a:lnSpc>
                      </a:pPr>
                      <a:r>
                        <a:rPr dirty="0" sz="1500" spc="-50">
                          <a:latin typeface="Arial"/>
                          <a:cs typeface="Arial"/>
                        </a:rPr>
                        <a:t>positive,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70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positive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who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received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3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5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referral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(multi-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phase-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in)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015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Population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05"/>
                        </a:lnSpc>
                      </a:pPr>
                      <a:r>
                        <a:rPr dirty="0" sz="1500" spc="-55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ages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60">
                          <a:latin typeface="Arial"/>
                          <a:cs typeface="Arial"/>
                        </a:rPr>
                        <a:t>Adults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18+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55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ages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Setting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05"/>
                        </a:lnSpc>
                      </a:pPr>
                      <a:r>
                        <a:rPr dirty="0" sz="1500" spc="-60">
                          <a:latin typeface="Arial"/>
                          <a:cs typeface="Arial"/>
                        </a:rPr>
                        <a:t>Health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plans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125">
                          <a:latin typeface="Arial"/>
                          <a:cs typeface="Arial"/>
                        </a:rPr>
                        <a:t>IQR: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Hospitals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60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plans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Domains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05"/>
                        </a:lnSpc>
                      </a:pPr>
                      <a:r>
                        <a:rPr dirty="0" sz="1500" spc="-95">
                          <a:latin typeface="Arial"/>
                          <a:cs typeface="Arial"/>
                        </a:rPr>
                        <a:t>Food,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housing,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&amp;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dirty="0" sz="1500" spc="-40">
                          <a:latin typeface="Arial"/>
                          <a:cs typeface="Arial"/>
                        </a:rPr>
                        <a:t>transportation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security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95">
                          <a:latin typeface="Arial"/>
                          <a:cs typeface="Arial"/>
                        </a:rPr>
                        <a:t>Food,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housing,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 marR="187325">
                        <a:lnSpc>
                          <a:spcPct val="100000"/>
                        </a:lnSpc>
                      </a:pPr>
                      <a:r>
                        <a:rPr dirty="0" sz="1500" spc="-40">
                          <a:latin typeface="Arial"/>
                          <a:cs typeface="Arial"/>
                        </a:rPr>
                        <a:t>transportation,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utilities 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security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interpersonal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violence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95">
                          <a:latin typeface="Arial"/>
                          <a:cs typeface="Arial"/>
                        </a:rPr>
                        <a:t>Food,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housing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&amp;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"/>
                          <a:cs typeface="Arial"/>
                        </a:rPr>
                        <a:t>transportation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Intervention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05"/>
                        </a:lnSpc>
                      </a:pPr>
                      <a:r>
                        <a:rPr dirty="0" sz="1500" spc="-35">
                          <a:latin typeface="Arial"/>
                          <a:cs typeface="Arial"/>
                        </a:rPr>
                        <a:t>Intervention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95"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days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dirty="0" sz="1500" spc="-55">
                          <a:latin typeface="Arial"/>
                          <a:cs typeface="Arial"/>
                        </a:rPr>
                        <a:t>post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(inc.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referral)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85">
                          <a:latin typeface="Arial"/>
                          <a:cs typeface="Arial"/>
                        </a:rPr>
                        <a:t>None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required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10">
                          <a:latin typeface="Arial"/>
                          <a:cs typeface="Arial"/>
                        </a:rPr>
                        <a:t>Referral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20" b="1">
                          <a:latin typeface="Arial"/>
                          <a:cs typeface="Arial"/>
                        </a:rPr>
                        <a:t>Instruments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05"/>
                        </a:lnSpc>
                      </a:pPr>
                      <a:r>
                        <a:rPr dirty="0" sz="1500" spc="-105">
                          <a:latin typeface="Arial"/>
                          <a:cs typeface="Arial"/>
                        </a:rPr>
                        <a:t>Pre-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specified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list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of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1435">
                        <a:lnSpc>
                          <a:spcPts val="1795"/>
                        </a:lnSpc>
                      </a:pPr>
                      <a:r>
                        <a:rPr dirty="0" sz="1500" spc="-85"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instruments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85">
                          <a:latin typeface="Arial"/>
                          <a:cs typeface="Arial"/>
                        </a:rPr>
                        <a:t>None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specified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705"/>
                        </a:lnSpc>
                      </a:pPr>
                      <a:r>
                        <a:rPr dirty="0" sz="1500" spc="-105">
                          <a:latin typeface="Arial"/>
                          <a:cs typeface="Arial"/>
                        </a:rPr>
                        <a:t>Pre-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specified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list</a:t>
                      </a:r>
                      <a:r>
                        <a:rPr dirty="0" sz="15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of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ts val="1795"/>
                        </a:lnSpc>
                      </a:pPr>
                      <a:r>
                        <a:rPr dirty="0" sz="1500" spc="-85"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instruments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84876" y="2217863"/>
            <a:ext cx="3869054" cy="7810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950" spc="-195" b="0">
                <a:solidFill>
                  <a:srgbClr val="000000"/>
                </a:solidFill>
                <a:latin typeface="Arial"/>
                <a:cs typeface="Arial"/>
              </a:rPr>
              <a:t>Getting</a:t>
            </a:r>
            <a:r>
              <a:rPr dirty="0" sz="4950" spc="-2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950" spc="-200" b="0">
                <a:solidFill>
                  <a:srgbClr val="000000"/>
                </a:solidFill>
                <a:latin typeface="Arial"/>
                <a:cs typeface="Arial"/>
              </a:rPr>
              <a:t>Started</a:t>
            </a:r>
            <a:endParaRPr sz="4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4876" y="2957003"/>
            <a:ext cx="3888740" cy="1049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dirty="0" sz="2400" spc="-85">
                <a:latin typeface="Arial"/>
                <a:cs typeface="Arial"/>
              </a:rPr>
              <a:t>--</a:t>
            </a:r>
            <a:r>
              <a:rPr dirty="0" sz="2400" spc="-250">
                <a:latin typeface="Arial"/>
                <a:cs typeface="Arial"/>
              </a:rPr>
              <a:t>Be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pragmatic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</a:pPr>
            <a:r>
              <a:rPr dirty="0" sz="2400" spc="-85">
                <a:latin typeface="Arial"/>
                <a:cs typeface="Arial"/>
              </a:rPr>
              <a:t>--</a:t>
            </a:r>
            <a:r>
              <a:rPr dirty="0" sz="2400" spc="-100">
                <a:latin typeface="Arial"/>
                <a:cs typeface="Arial"/>
              </a:rPr>
              <a:t>What </a:t>
            </a:r>
            <a:r>
              <a:rPr dirty="0" sz="2400" spc="-180">
                <a:latin typeface="Arial"/>
                <a:cs typeface="Arial"/>
              </a:rPr>
              <a:t>can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you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leverage?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dirty="0" sz="2400" spc="-85">
                <a:latin typeface="Arial"/>
                <a:cs typeface="Arial"/>
              </a:rPr>
              <a:t>--</a:t>
            </a:r>
            <a:r>
              <a:rPr dirty="0" sz="2400" spc="-125">
                <a:latin typeface="Arial"/>
                <a:cs typeface="Arial"/>
              </a:rPr>
              <a:t>Where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are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your</a:t>
            </a:r>
            <a:r>
              <a:rPr dirty="0" sz="2400" spc="-80">
                <a:latin typeface="Arial"/>
                <a:cs typeface="Arial"/>
              </a:rPr>
              <a:t> touch-</a:t>
            </a:r>
            <a:r>
              <a:rPr dirty="0" sz="2400" spc="-75">
                <a:latin typeface="Arial"/>
                <a:cs typeface="Arial"/>
              </a:rPr>
              <a:t>points?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A picture containing blur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4040" y="858011"/>
            <a:ext cx="3489960" cy="51419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823" y="6227064"/>
            <a:ext cx="8150339" cy="121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28431" y="6435852"/>
            <a:ext cx="524255" cy="2514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004352" y="2574716"/>
            <a:ext cx="4469130" cy="145986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5875"/>
              </a:lnSpc>
              <a:spcBef>
                <a:spcPts val="105"/>
              </a:spcBef>
            </a:pPr>
            <a:r>
              <a:rPr dirty="0" sz="4950" spc="-285" b="0">
                <a:solidFill>
                  <a:srgbClr val="000000"/>
                </a:solidFill>
                <a:latin typeface="Arial"/>
                <a:cs typeface="Arial"/>
              </a:rPr>
              <a:t>Scaffolding</a:t>
            </a:r>
            <a:endParaRPr sz="495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265"/>
              </a:spcBef>
            </a:pPr>
            <a:r>
              <a:rPr dirty="0" sz="2400" spc="-85" b="0">
                <a:solidFill>
                  <a:srgbClr val="000000"/>
                </a:solidFill>
                <a:latin typeface="Arial"/>
                <a:cs typeface="Arial"/>
              </a:rPr>
              <a:t>--</a:t>
            </a:r>
            <a:r>
              <a:rPr dirty="0" sz="2400" spc="-140" b="0">
                <a:solidFill>
                  <a:srgbClr val="000000"/>
                </a:solidFill>
                <a:latin typeface="Arial"/>
                <a:cs typeface="Arial"/>
              </a:rPr>
              <a:t>Increasing</a:t>
            </a:r>
            <a:r>
              <a:rPr dirty="0" sz="2400" spc="-6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95" b="0">
                <a:solidFill>
                  <a:srgbClr val="000000"/>
                </a:solidFill>
                <a:latin typeface="Arial"/>
                <a:cs typeface="Arial"/>
              </a:rPr>
              <a:t>accountability</a:t>
            </a:r>
            <a:r>
              <a:rPr dirty="0" sz="2400" spc="-8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110" b="0">
                <a:solidFill>
                  <a:srgbClr val="000000"/>
                </a:solidFill>
                <a:latin typeface="Arial"/>
                <a:cs typeface="Arial"/>
              </a:rPr>
              <a:t>over</a:t>
            </a:r>
            <a:r>
              <a:rPr dirty="0" sz="2400" spc="-8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20" b="0">
                <a:solidFill>
                  <a:srgbClr val="000000"/>
                </a:solidFill>
                <a:latin typeface="Arial"/>
                <a:cs typeface="Arial"/>
              </a:rPr>
              <a:t>time with</a:t>
            </a:r>
            <a:r>
              <a:rPr dirty="0" sz="2400" spc="-1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75" b="0">
                <a:solidFill>
                  <a:srgbClr val="000000"/>
                </a:solidFill>
                <a:latin typeface="Arial"/>
                <a:cs typeface="Arial"/>
              </a:rPr>
              <a:t>support</a:t>
            </a:r>
            <a:r>
              <a:rPr dirty="0" sz="2400" spc="-1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145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2400" spc="-114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10" b="0">
                <a:solidFill>
                  <a:srgbClr val="000000"/>
                </a:solidFill>
                <a:latin typeface="Arial"/>
                <a:cs typeface="Arial"/>
              </a:rPr>
              <a:t>coaching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 descr="A picture containing green, outdoor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8011"/>
            <a:ext cx="3490620" cy="51432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823" y="6211823"/>
            <a:ext cx="8157971" cy="4632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09866" y="2819985"/>
            <a:ext cx="4161154" cy="7810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950" spc="-250" b="0">
                <a:solidFill>
                  <a:srgbClr val="000000"/>
                </a:solidFill>
                <a:latin typeface="Arial"/>
                <a:cs typeface="Arial"/>
              </a:rPr>
              <a:t>Delicate</a:t>
            </a:r>
            <a:r>
              <a:rPr dirty="0" sz="4950" spc="-2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950" spc="-290" b="0">
                <a:solidFill>
                  <a:srgbClr val="000000"/>
                </a:solidFill>
                <a:latin typeface="Arial"/>
                <a:cs typeface="Arial"/>
              </a:rPr>
              <a:t>balance</a:t>
            </a:r>
            <a:endParaRPr sz="4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866" y="3559125"/>
            <a:ext cx="3921125" cy="720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dirty="0" sz="2400" spc="-85">
                <a:latin typeface="Arial"/>
                <a:cs typeface="Arial"/>
              </a:rPr>
              <a:t>--</a:t>
            </a:r>
            <a:r>
              <a:rPr dirty="0" sz="2400" spc="-190">
                <a:latin typeface="Arial"/>
                <a:cs typeface="Arial"/>
              </a:rPr>
              <a:t>Resource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intense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for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everyone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dirty="0" sz="2400" spc="-85">
                <a:latin typeface="Arial"/>
                <a:cs typeface="Arial"/>
              </a:rPr>
              <a:t>--</a:t>
            </a:r>
            <a:r>
              <a:rPr dirty="0" sz="2400" spc="-130">
                <a:latin typeface="Arial"/>
                <a:cs typeface="Arial"/>
              </a:rPr>
              <a:t>Competing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priorities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A group of brown eggs  Description automatically generated with low confidenc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4040" y="858011"/>
            <a:ext cx="3489375" cy="5143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463" y="6272783"/>
            <a:ext cx="8156447" cy="4632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938430" y="2488374"/>
            <a:ext cx="326771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380" b="0">
                <a:solidFill>
                  <a:srgbClr val="FFFFFF"/>
                </a:solidFill>
                <a:latin typeface="Arial"/>
                <a:cs typeface="Arial"/>
              </a:rPr>
              <a:t>Discussion</a:t>
            </a:r>
            <a:endParaRPr sz="6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6522353"/>
            <a:ext cx="1492885" cy="231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 spc="-200">
                <a:solidFill>
                  <a:srgbClr val="FFFFFF"/>
                </a:solidFill>
                <a:latin typeface="Arial"/>
                <a:cs typeface="Arial"/>
              </a:rPr>
              <a:t>SIREN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29">
                <a:solidFill>
                  <a:srgbClr val="FFFFFF"/>
                </a:solidFill>
                <a:latin typeface="Arial"/>
                <a:cs typeface="Arial"/>
              </a:rPr>
              <a:t>SHVS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7427" y="5150262"/>
            <a:ext cx="6626859" cy="777875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algn="ctr" marL="12065" marR="5080">
              <a:lnSpc>
                <a:spcPct val="80000"/>
              </a:lnSpc>
              <a:spcBef>
                <a:spcPts val="550"/>
              </a:spcBef>
            </a:pPr>
            <a:r>
              <a:rPr dirty="0" sz="1900" spc="-70">
                <a:solidFill>
                  <a:srgbClr val="FFFFFF"/>
                </a:solidFill>
                <a:latin typeface="Arial"/>
                <a:cs typeface="Arial"/>
              </a:rPr>
              <a:t>Note</a:t>
            </a:r>
            <a:r>
              <a:rPr dirty="0" sz="19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9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9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10">
                <a:solidFill>
                  <a:srgbClr val="FFFFFF"/>
                </a:solidFill>
                <a:latin typeface="Arial"/>
                <a:cs typeface="Arial"/>
              </a:rPr>
              <a:t>slides</a:t>
            </a:r>
            <a:r>
              <a:rPr dirty="0" sz="19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1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9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6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9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80">
                <a:solidFill>
                  <a:srgbClr val="FFFFFF"/>
                </a:solidFill>
                <a:latin typeface="Arial"/>
                <a:cs typeface="Arial"/>
              </a:rPr>
              <a:t>recording</a:t>
            </a:r>
            <a:r>
              <a:rPr dirty="0" sz="19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9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9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65">
                <a:solidFill>
                  <a:srgbClr val="FFFFFF"/>
                </a:solidFill>
                <a:latin typeface="Arial"/>
                <a:cs typeface="Arial"/>
              </a:rPr>
              <a:t>webinar</a:t>
            </a:r>
            <a:r>
              <a:rPr dirty="0" sz="19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19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5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9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60">
                <a:solidFill>
                  <a:srgbClr val="FFFFFF"/>
                </a:solidFill>
                <a:latin typeface="Arial"/>
                <a:cs typeface="Arial"/>
              </a:rPr>
              <a:t>available </a:t>
            </a:r>
            <a:r>
              <a:rPr dirty="0" sz="1900" spc="-4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9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05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www.shvs.org</a:t>
            </a:r>
            <a:r>
              <a:rPr dirty="0" sz="19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1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9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45">
                <a:solidFill>
                  <a:srgbClr val="FFFFFF"/>
                </a:solidFill>
                <a:latin typeface="Arial"/>
                <a:cs typeface="Arial"/>
                <a:hlinkClick r:id="rId4"/>
              </a:rPr>
              <a:t>https://sirenetwork.ucsf.edu/</a:t>
            </a:r>
            <a:r>
              <a:rPr dirty="0" sz="19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dirty="0" sz="19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webinar.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22956" y="3630417"/>
            <a:ext cx="21183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FFFFFF"/>
                </a:solidFill>
                <a:latin typeface="Arial"/>
                <a:cs typeface="Arial"/>
              </a:rPr>
              <a:t>January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26,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32001" y="5975497"/>
            <a:ext cx="31343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45" i="1">
                <a:solidFill>
                  <a:srgbClr val="FFFFFF"/>
                </a:solidFill>
                <a:latin typeface="Arial"/>
                <a:cs typeface="Arial"/>
              </a:rPr>
              <a:t> grantee</a:t>
            </a:r>
            <a:r>
              <a:rPr dirty="0" sz="12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2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3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2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65" i="1">
                <a:solidFill>
                  <a:srgbClr val="FFFFFF"/>
                </a:solidFill>
                <a:latin typeface="Arial"/>
                <a:cs typeface="Arial"/>
              </a:rPr>
              <a:t>Robert</a:t>
            </a:r>
            <a:r>
              <a:rPr dirty="0" sz="12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80" i="1">
                <a:solidFill>
                  <a:srgbClr val="FFFFFF"/>
                </a:solidFill>
                <a:latin typeface="Arial"/>
                <a:cs typeface="Arial"/>
              </a:rPr>
              <a:t>Wood</a:t>
            </a:r>
            <a:r>
              <a:rPr dirty="0" sz="12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95" i="1">
                <a:solidFill>
                  <a:srgbClr val="FFFFFF"/>
                </a:solidFill>
                <a:latin typeface="Arial"/>
                <a:cs typeface="Arial"/>
              </a:rPr>
              <a:t>Johnson</a:t>
            </a:r>
            <a:r>
              <a:rPr dirty="0" sz="12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35" i="1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1495" y="4907279"/>
            <a:ext cx="3608831" cy="969263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373380">
              <a:lnSpc>
                <a:spcPct val="100000"/>
              </a:lnSpc>
              <a:spcBef>
                <a:spcPts val="95"/>
              </a:spcBef>
            </a:pPr>
            <a:r>
              <a:rPr dirty="0" sz="2800" spc="-229" i="1">
                <a:solidFill>
                  <a:srgbClr val="FFFFFF"/>
                </a:solidFill>
                <a:latin typeface="Arial"/>
                <a:cs typeface="Arial"/>
              </a:rPr>
              <a:t>Exploring</a:t>
            </a:r>
            <a:r>
              <a:rPr dirty="0" sz="2800" spc="-1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90" i="1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dirty="0" sz="2800" spc="-10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70" i="1">
                <a:solidFill>
                  <a:srgbClr val="FFFFFF"/>
                </a:solidFill>
                <a:latin typeface="Arial"/>
                <a:cs typeface="Arial"/>
              </a:rPr>
              <a:t>Social </a:t>
            </a:r>
            <a:r>
              <a:rPr dirty="0" sz="2800" spc="-254" i="1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800" spc="-1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5" i="1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dirty="0" sz="2800" spc="-1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95" i="1">
                <a:solidFill>
                  <a:srgbClr val="FFFFFF"/>
                </a:solidFill>
                <a:latin typeface="Arial"/>
                <a:cs typeface="Arial"/>
              </a:rPr>
              <a:t>Measures: </a:t>
            </a:r>
            <a:r>
              <a:rPr dirty="0" sz="2800" spc="-204">
                <a:solidFill>
                  <a:srgbClr val="FFFFFF"/>
                </a:solidFill>
              </a:rPr>
              <a:t>How</a:t>
            </a:r>
            <a:r>
              <a:rPr dirty="0" sz="2800" spc="-130">
                <a:solidFill>
                  <a:srgbClr val="FFFFFF"/>
                </a:solidFill>
              </a:rPr>
              <a:t> </a:t>
            </a:r>
            <a:r>
              <a:rPr dirty="0" sz="2800" spc="-250">
                <a:solidFill>
                  <a:srgbClr val="FFFFFF"/>
                </a:solidFill>
              </a:rPr>
              <a:t>Do</a:t>
            </a:r>
            <a:r>
              <a:rPr dirty="0" sz="2800" spc="-125">
                <a:solidFill>
                  <a:srgbClr val="FFFFFF"/>
                </a:solidFill>
              </a:rPr>
              <a:t> </a:t>
            </a:r>
            <a:r>
              <a:rPr dirty="0" sz="2800" spc="-190">
                <a:solidFill>
                  <a:srgbClr val="FFFFFF"/>
                </a:solidFill>
              </a:rPr>
              <a:t>We</a:t>
            </a:r>
            <a:r>
              <a:rPr dirty="0" sz="2800" spc="-110">
                <a:solidFill>
                  <a:srgbClr val="FFFFFF"/>
                </a:solidFill>
              </a:rPr>
              <a:t> </a:t>
            </a:r>
            <a:r>
              <a:rPr dirty="0" sz="2800" spc="-175">
                <a:solidFill>
                  <a:srgbClr val="FFFFFF"/>
                </a:solidFill>
              </a:rPr>
              <a:t>Define</a:t>
            </a:r>
            <a:r>
              <a:rPr dirty="0" sz="2800" spc="-100">
                <a:solidFill>
                  <a:srgbClr val="FFFFFF"/>
                </a:solidFill>
              </a:rPr>
              <a:t> </a:t>
            </a:r>
            <a:r>
              <a:rPr dirty="0" sz="2800" spc="-130">
                <a:solidFill>
                  <a:srgbClr val="FFFFFF"/>
                </a:solidFill>
              </a:rPr>
              <a:t>and </a:t>
            </a:r>
            <a:r>
              <a:rPr dirty="0" sz="2800" spc="-180">
                <a:solidFill>
                  <a:srgbClr val="FFFFFF"/>
                </a:solidFill>
              </a:rPr>
              <a:t>Measure</a:t>
            </a:r>
            <a:r>
              <a:rPr dirty="0" sz="2800" spc="-85">
                <a:solidFill>
                  <a:srgbClr val="FFFFFF"/>
                </a:solidFill>
              </a:rPr>
              <a:t> </a:t>
            </a:r>
            <a:r>
              <a:rPr dirty="0" sz="2800" spc="-260">
                <a:solidFill>
                  <a:srgbClr val="FFFFFF"/>
                </a:solidFill>
              </a:rPr>
              <a:t>Social</a:t>
            </a:r>
            <a:r>
              <a:rPr dirty="0" sz="2800" spc="-105">
                <a:solidFill>
                  <a:srgbClr val="FFFFFF"/>
                </a:solidFill>
              </a:rPr>
              <a:t> </a:t>
            </a:r>
            <a:r>
              <a:rPr dirty="0" sz="2800" spc="-265">
                <a:solidFill>
                  <a:srgbClr val="FFFFFF"/>
                </a:solidFill>
              </a:rPr>
              <a:t>Needs </a:t>
            </a:r>
            <a:r>
              <a:rPr dirty="0" sz="2800" spc="-225">
                <a:solidFill>
                  <a:srgbClr val="FFFFFF"/>
                </a:solidFill>
              </a:rPr>
              <a:t>and</a:t>
            </a:r>
            <a:r>
              <a:rPr dirty="0" sz="2800" spc="-80">
                <a:solidFill>
                  <a:srgbClr val="FFFFFF"/>
                </a:solidFill>
              </a:rPr>
              <a:t> </a:t>
            </a:r>
            <a:r>
              <a:rPr dirty="0" sz="2800" spc="-225">
                <a:solidFill>
                  <a:srgbClr val="FFFFFF"/>
                </a:solidFill>
              </a:rPr>
              <a:t>High-</a:t>
            </a:r>
            <a:r>
              <a:rPr dirty="0" sz="2800" spc="-165">
                <a:solidFill>
                  <a:srgbClr val="FFFFFF"/>
                </a:solidFill>
              </a:rPr>
              <a:t>Quality</a:t>
            </a:r>
            <a:r>
              <a:rPr dirty="0" sz="2800" spc="-45">
                <a:solidFill>
                  <a:srgbClr val="FFFFFF"/>
                </a:solidFill>
              </a:rPr>
              <a:t> </a:t>
            </a:r>
            <a:r>
              <a:rPr dirty="0" sz="2800" spc="-270">
                <a:solidFill>
                  <a:srgbClr val="FFFFFF"/>
                </a:solidFill>
              </a:rPr>
              <a:t>Social</a:t>
            </a:r>
            <a:endParaRPr sz="28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  <a:spcBef>
                <a:spcPts val="5"/>
              </a:spcBef>
            </a:pPr>
            <a:r>
              <a:rPr dirty="0" sz="2800" spc="-310">
                <a:solidFill>
                  <a:srgbClr val="FFFFFF"/>
                </a:solidFill>
              </a:rPr>
              <a:t>Care?</a:t>
            </a:r>
            <a:endParaRPr sz="28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468" y="4907280"/>
            <a:ext cx="4256531" cy="94335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94693" y="6588442"/>
            <a:ext cx="215138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3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https://sirenetwork.ucsf.edu/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69200" y="6588442"/>
            <a:ext cx="103759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65">
                <a:solidFill>
                  <a:srgbClr val="FFFFFF"/>
                </a:solidFill>
                <a:latin typeface="Arial"/>
                <a:cs typeface="Arial"/>
                <a:hlinkClick r:id="rId5"/>
              </a:rPr>
              <a:t>www.shvs.org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70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95"/>
              <a:t>Thank</a:t>
            </a:r>
            <a:r>
              <a:rPr dirty="0" spc="-180"/>
              <a:t> </a:t>
            </a:r>
            <a:r>
              <a:rPr dirty="0" spc="-500"/>
              <a:t>You</a:t>
            </a:r>
          </a:p>
        </p:txBody>
      </p:sp>
      <p:sp>
        <p:nvSpPr>
          <p:cNvPr id="4" name="object 4"/>
          <p:cNvSpPr/>
          <p:nvPr/>
        </p:nvSpPr>
        <p:spPr>
          <a:xfrm>
            <a:off x="126492" y="1876044"/>
            <a:ext cx="8906510" cy="3703320"/>
          </a:xfrm>
          <a:custGeom>
            <a:avLst/>
            <a:gdLst/>
            <a:ahLst/>
            <a:cxnLst/>
            <a:rect l="l" t="t" r="r" b="b"/>
            <a:pathLst>
              <a:path w="8906510" h="3703320">
                <a:moveTo>
                  <a:pt x="8906256" y="0"/>
                </a:moveTo>
                <a:lnTo>
                  <a:pt x="0" y="0"/>
                </a:lnTo>
                <a:lnTo>
                  <a:pt x="0" y="3703320"/>
                </a:lnTo>
                <a:lnTo>
                  <a:pt x="8906256" y="3703320"/>
                </a:lnTo>
                <a:lnTo>
                  <a:pt x="890625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6492" y="2053738"/>
            <a:ext cx="8906510" cy="3317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70" b="1">
                <a:latin typeface="Arial"/>
                <a:cs typeface="Arial"/>
              </a:rPr>
              <a:t>Laura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95" b="1">
                <a:latin typeface="Arial"/>
                <a:cs typeface="Arial"/>
              </a:rPr>
              <a:t>Gottlieb, </a:t>
            </a:r>
            <a:r>
              <a:rPr dirty="0" sz="1800" spc="-70" b="1">
                <a:latin typeface="Arial"/>
                <a:cs typeface="Arial"/>
              </a:rPr>
              <a:t>MD,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MPH</a:t>
            </a:r>
            <a:endParaRPr sz="1800">
              <a:latin typeface="Arial"/>
              <a:cs typeface="Arial"/>
            </a:endParaRPr>
          </a:p>
          <a:p>
            <a:pPr algn="ctr" marL="1019810" marR="1010285">
              <a:lnSpc>
                <a:spcPct val="100000"/>
              </a:lnSpc>
            </a:pPr>
            <a:r>
              <a:rPr dirty="0" sz="1800" spc="-165">
                <a:latin typeface="Arial"/>
                <a:cs typeface="Arial"/>
              </a:rPr>
              <a:t>Co-</a:t>
            </a:r>
            <a:r>
              <a:rPr dirty="0" sz="1800" spc="-65">
                <a:latin typeface="Arial"/>
                <a:cs typeface="Arial"/>
              </a:rPr>
              <a:t>director,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20">
                <a:latin typeface="Arial"/>
                <a:cs typeface="Arial"/>
              </a:rPr>
              <a:t>Social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Interventions </a:t>
            </a:r>
            <a:r>
              <a:rPr dirty="0" sz="1800" spc="-145">
                <a:latin typeface="Arial"/>
                <a:cs typeface="Arial"/>
              </a:rPr>
              <a:t>Research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and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Evaluation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Network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40">
                <a:latin typeface="Arial"/>
                <a:cs typeface="Arial"/>
              </a:rPr>
              <a:t>(SIREN) </a:t>
            </a:r>
            <a:r>
              <a:rPr dirty="0" sz="1800" spc="-114">
                <a:latin typeface="Arial"/>
                <a:cs typeface="Arial"/>
              </a:rPr>
              <a:t>Professor,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Department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Family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and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Community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Medicine</a:t>
            </a:r>
            <a:endParaRPr sz="1800">
              <a:latin typeface="Arial"/>
              <a:cs typeface="Arial"/>
            </a:endParaRPr>
          </a:p>
          <a:p>
            <a:pPr algn="ctr" marL="2717165" marR="2710180">
              <a:lnSpc>
                <a:spcPct val="100000"/>
              </a:lnSpc>
            </a:pPr>
            <a:r>
              <a:rPr dirty="0" sz="1800" spc="-70">
                <a:latin typeface="Arial"/>
                <a:cs typeface="Arial"/>
              </a:rPr>
              <a:t>University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California,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00">
                <a:latin typeface="Arial"/>
                <a:cs typeface="Arial"/>
              </a:rPr>
              <a:t>San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Francisco </a:t>
            </a:r>
            <a:r>
              <a:rPr dirty="0" sz="1800" spc="-10">
                <a:latin typeface="Arial"/>
                <a:cs typeface="Arial"/>
                <a:hlinkClick r:id="rId3"/>
              </a:rPr>
              <a:t>https://sirenetwork.ucsf.edu/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ctr" marL="50165">
              <a:lnSpc>
                <a:spcPct val="100000"/>
              </a:lnSpc>
            </a:pPr>
            <a:r>
              <a:rPr dirty="0" sz="1800" spc="-105" b="1">
                <a:latin typeface="Arial"/>
                <a:cs typeface="Arial"/>
              </a:rPr>
              <a:t>Heather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spc="-120" b="1">
                <a:latin typeface="Arial"/>
                <a:cs typeface="Arial"/>
              </a:rPr>
              <a:t>Howard,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spc="-315" b="1">
                <a:latin typeface="Arial"/>
                <a:cs typeface="Arial"/>
              </a:rPr>
              <a:t>JD</a:t>
            </a:r>
            <a:endParaRPr sz="18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Director</a:t>
            </a:r>
            <a:endParaRPr sz="1800">
              <a:latin typeface="Arial"/>
              <a:cs typeface="Arial"/>
            </a:endParaRPr>
          </a:p>
          <a:p>
            <a:pPr algn="ctr" marL="2912745" marR="2905760">
              <a:lnSpc>
                <a:spcPct val="100000"/>
              </a:lnSpc>
            </a:pPr>
            <a:r>
              <a:rPr dirty="0" sz="1800" spc="-100">
                <a:latin typeface="Arial"/>
                <a:cs typeface="Arial"/>
              </a:rPr>
              <a:t>State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Health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and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25">
                <a:latin typeface="Arial"/>
                <a:cs typeface="Arial"/>
              </a:rPr>
              <a:t>Value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Strategies </a:t>
            </a:r>
            <a:r>
              <a:rPr dirty="0" sz="1800" spc="-30">
                <a:latin typeface="Arial"/>
                <a:cs typeface="Arial"/>
                <a:hlinkClick r:id="rId4"/>
              </a:rPr>
              <a:t>heatherh@Princeton.edu</a:t>
            </a:r>
            <a:endParaRPr sz="18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800" spc="-90">
                <a:latin typeface="Arial"/>
                <a:cs typeface="Arial"/>
              </a:rPr>
              <a:t>609-258-</a:t>
            </a:r>
            <a:r>
              <a:rPr dirty="0" sz="1800" spc="-20">
                <a:latin typeface="Arial"/>
                <a:cs typeface="Arial"/>
              </a:rPr>
              <a:t>9709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  <a:hlinkClick r:id="rId5"/>
              </a:rPr>
              <a:t>www.shvs.org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9634" y="1857755"/>
            <a:ext cx="8914130" cy="3741420"/>
          </a:xfrm>
          <a:custGeom>
            <a:avLst/>
            <a:gdLst/>
            <a:ahLst/>
            <a:cxnLst/>
            <a:rect l="l" t="t" r="r" b="b"/>
            <a:pathLst>
              <a:path w="8914130" h="3741420">
                <a:moveTo>
                  <a:pt x="8906256" y="3703320"/>
                </a:moveTo>
                <a:lnTo>
                  <a:pt x="0" y="3703320"/>
                </a:lnTo>
                <a:lnTo>
                  <a:pt x="0" y="3741420"/>
                </a:lnTo>
                <a:lnTo>
                  <a:pt x="8906256" y="3741420"/>
                </a:lnTo>
                <a:lnTo>
                  <a:pt x="8906256" y="3703320"/>
                </a:lnTo>
                <a:close/>
              </a:path>
              <a:path w="8914130" h="3741420">
                <a:moveTo>
                  <a:pt x="8913876" y="0"/>
                </a:moveTo>
                <a:lnTo>
                  <a:pt x="7620" y="0"/>
                </a:lnTo>
                <a:lnTo>
                  <a:pt x="7620" y="38100"/>
                </a:lnTo>
                <a:lnTo>
                  <a:pt x="8913876" y="38100"/>
                </a:lnTo>
                <a:lnTo>
                  <a:pt x="8913876" y="0"/>
                </a:lnTo>
                <a:close/>
              </a:path>
            </a:pathLst>
          </a:custGeom>
          <a:solidFill>
            <a:srgbClr val="E967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940" y="6597712"/>
            <a:ext cx="1492885" cy="231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 spc="-200">
                <a:solidFill>
                  <a:srgbClr val="FFFFFF"/>
                </a:solidFill>
                <a:latin typeface="Arial"/>
                <a:cs typeface="Arial"/>
              </a:rPr>
              <a:t>SIREN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29">
                <a:solidFill>
                  <a:srgbClr val="FFFFFF"/>
                </a:solidFill>
                <a:latin typeface="Arial"/>
                <a:cs typeface="Arial"/>
              </a:rPr>
              <a:t>SHVS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4286" rIns="0" bIns="0" rtlCol="0" vert="horz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dirty="0" spc="-105" b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dirty="0" spc="-17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204" b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dirty="0" spc="-16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35" b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pc="-17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80" b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pc="-17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240" b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r>
              <a:rPr dirty="0" spc="-18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55" b="0">
                <a:solidFill>
                  <a:srgbClr val="FFFFFF"/>
                </a:solidFill>
                <a:latin typeface="Arial"/>
                <a:cs typeface="Arial"/>
              </a:rPr>
              <a:t>Strategies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599" y="2231590"/>
            <a:ext cx="7321550" cy="3442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Strategies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20">
                <a:solidFill>
                  <a:srgbClr val="FFFFFF"/>
                </a:solidFill>
                <a:latin typeface="Arial"/>
                <a:cs typeface="Arial"/>
              </a:rPr>
              <a:t>(SHVS)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assists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states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efforts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transform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health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providing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targeted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technical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assistance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officials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agencies.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grantee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Robert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Wood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Johnson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Foundation,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led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Princeton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University’s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Affairs.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connects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states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experts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peers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undertake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transformation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initiatives.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7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engaging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officials,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provides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lessons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learned,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highlights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successful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strategies,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brings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together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states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experts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field.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Learn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more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www.shvs.org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dirty="0" sz="1800" spc="-170" b="1">
                <a:solidFill>
                  <a:srgbClr val="FFFFFF"/>
                </a:solidFill>
                <a:latin typeface="Arial"/>
                <a:cs typeface="Arial"/>
              </a:rPr>
              <a:t>Questions?</a:t>
            </a:r>
            <a:r>
              <a:rPr dirty="0" sz="18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Email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Heather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Howard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  <a:hlinkClick r:id="rId4"/>
              </a:rPr>
              <a:t>heatherh@Princeton.edu.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800">
              <a:latin typeface="Arial"/>
              <a:cs typeface="Arial"/>
            </a:endParaRPr>
          </a:p>
          <a:p>
            <a:pPr marL="12700" marR="1557655">
              <a:lnSpc>
                <a:spcPct val="100000"/>
              </a:lnSpc>
            </a:pPr>
            <a:r>
              <a:rPr dirty="0" sz="1400" spc="-70" i="1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1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0" i="1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4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45" i="1">
                <a:solidFill>
                  <a:srgbClr val="FFFFFF"/>
                </a:solidFill>
                <a:latin typeface="Arial"/>
                <a:cs typeface="Arial"/>
              </a:rPr>
              <a:t>webinar</a:t>
            </a:r>
            <a:r>
              <a:rPr dirty="0" sz="14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80" i="1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14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60" i="1">
                <a:solidFill>
                  <a:srgbClr val="FFFFFF"/>
                </a:solidFill>
                <a:latin typeface="Arial"/>
                <a:cs typeface="Arial"/>
              </a:rPr>
              <a:t>provided</a:t>
            </a:r>
            <a:r>
              <a:rPr dirty="0" sz="1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80" i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5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80" i="1">
                <a:solidFill>
                  <a:srgbClr val="FFFFFF"/>
                </a:solidFill>
                <a:latin typeface="Arial"/>
                <a:cs typeface="Arial"/>
              </a:rPr>
              <a:t>Robert</a:t>
            </a:r>
            <a:r>
              <a:rPr dirty="0" sz="1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90" i="1">
                <a:solidFill>
                  <a:srgbClr val="FFFFFF"/>
                </a:solidFill>
                <a:latin typeface="Arial"/>
                <a:cs typeface="Arial"/>
              </a:rPr>
              <a:t>Wood</a:t>
            </a:r>
            <a:r>
              <a:rPr dirty="0" sz="1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10" i="1">
                <a:solidFill>
                  <a:srgbClr val="FFFFFF"/>
                </a:solidFill>
                <a:latin typeface="Arial"/>
                <a:cs typeface="Arial"/>
              </a:rPr>
              <a:t>Johnson</a:t>
            </a:r>
            <a:r>
              <a:rPr dirty="0" sz="1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i="1">
                <a:solidFill>
                  <a:srgbClr val="FFFFFF"/>
                </a:solidFill>
                <a:latin typeface="Arial"/>
                <a:cs typeface="Arial"/>
              </a:rPr>
              <a:t>Foundation. </a:t>
            </a:r>
            <a:r>
              <a:rPr dirty="0" sz="1400" spc="-12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5" i="1">
                <a:solidFill>
                  <a:srgbClr val="FFFFFF"/>
                </a:solidFill>
                <a:latin typeface="Arial"/>
                <a:cs typeface="Arial"/>
              </a:rPr>
              <a:t>views</a:t>
            </a:r>
            <a:r>
              <a:rPr dirty="0" sz="14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0" i="1">
                <a:solidFill>
                  <a:srgbClr val="FFFFFF"/>
                </a:solidFill>
                <a:latin typeface="Arial"/>
                <a:cs typeface="Arial"/>
              </a:rPr>
              <a:t>expressed</a:t>
            </a:r>
            <a:r>
              <a:rPr dirty="0" sz="14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5" i="1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r>
              <a:rPr dirty="0" sz="1400" spc="-65" i="1">
                <a:solidFill>
                  <a:srgbClr val="FFFFFF"/>
                </a:solidFill>
                <a:latin typeface="Arial"/>
                <a:cs typeface="Arial"/>
              </a:rPr>
              <a:t> do</a:t>
            </a:r>
            <a:r>
              <a:rPr dirty="0" sz="1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 i="1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1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80" i="1">
                <a:solidFill>
                  <a:srgbClr val="FFFFFF"/>
                </a:solidFill>
                <a:latin typeface="Arial"/>
                <a:cs typeface="Arial"/>
              </a:rPr>
              <a:t>necessarily</a:t>
            </a:r>
            <a:r>
              <a:rPr dirty="0" sz="1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5" i="1">
                <a:solidFill>
                  <a:srgbClr val="FFFFFF"/>
                </a:solidFill>
                <a:latin typeface="Arial"/>
                <a:cs typeface="Arial"/>
              </a:rPr>
              <a:t>reflect</a:t>
            </a:r>
            <a:r>
              <a:rPr dirty="0" sz="14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5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5" i="1">
                <a:solidFill>
                  <a:srgbClr val="FFFFFF"/>
                </a:solidFill>
                <a:latin typeface="Arial"/>
                <a:cs typeface="Arial"/>
              </a:rPr>
              <a:t>views</a:t>
            </a:r>
            <a:r>
              <a:rPr dirty="0" sz="1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5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 i="1">
                <a:solidFill>
                  <a:srgbClr val="FFFFFF"/>
                </a:solidFill>
                <a:latin typeface="Arial"/>
                <a:cs typeface="Arial"/>
              </a:rPr>
              <a:t>Foundation.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7616" y="1941576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 h="0">
                <a:moveTo>
                  <a:pt x="0" y="0"/>
                </a:moveTo>
                <a:lnTo>
                  <a:pt x="7716253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pc="-200"/>
              <a:t>SIREN</a:t>
            </a:r>
            <a:r>
              <a:rPr dirty="0" spc="-85"/>
              <a:t> </a:t>
            </a:r>
            <a:r>
              <a:rPr dirty="0" spc="-75"/>
              <a:t>and</a:t>
            </a:r>
            <a:r>
              <a:rPr dirty="0" spc="-60"/>
              <a:t> </a:t>
            </a:r>
            <a:r>
              <a:rPr dirty="0" spc="-229"/>
              <a:t>SHVS</a:t>
            </a:r>
            <a:r>
              <a:rPr dirty="0" spc="-60"/>
              <a:t> </a:t>
            </a:r>
            <a:r>
              <a:rPr dirty="0" b="1">
                <a:latin typeface="Arial"/>
                <a:cs typeface="Arial"/>
              </a:rPr>
              <a:t>|</a:t>
            </a:r>
            <a:r>
              <a:rPr dirty="0" spc="5" b="1">
                <a:latin typeface="Arial"/>
                <a:cs typeface="Arial"/>
              </a:rPr>
              <a:t> </a:t>
            </a:r>
            <a:fld id="{81D60167-4931-47E6-BA6A-407CBD079E47}" type="slidenum">
              <a:rPr dirty="0" spc="-50"/>
              <a:t>3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816677" y="634839"/>
            <a:ext cx="7418705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pc="-105" b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dirty="0" spc="-17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pc="-17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240" b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pc="-17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00" b="0">
                <a:solidFill>
                  <a:srgbClr val="FFFFFF"/>
                </a:solidFill>
                <a:latin typeface="Arial"/>
                <a:cs typeface="Arial"/>
              </a:rPr>
              <a:t>Interventions</a:t>
            </a:r>
            <a:r>
              <a:rPr dirty="0" spc="-19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290" b="0">
                <a:solidFill>
                  <a:srgbClr val="FFFFFF"/>
                </a:solidFill>
                <a:latin typeface="Arial"/>
                <a:cs typeface="Arial"/>
              </a:rPr>
              <a:t>Research </a:t>
            </a:r>
            <a:r>
              <a:rPr dirty="0" b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pc="-15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70" b="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r>
              <a:rPr dirty="0" spc="-16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05" b="0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r>
              <a:rPr dirty="0" spc="-15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400" b="0">
                <a:solidFill>
                  <a:srgbClr val="FFFFFF"/>
                </a:solidFill>
                <a:latin typeface="Arial"/>
                <a:cs typeface="Arial"/>
              </a:rPr>
              <a:t>(SIREN)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677" y="2037803"/>
            <a:ext cx="7519670" cy="4171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5"/>
              </a:spcBef>
            </a:pPr>
            <a:r>
              <a:rPr dirty="0" sz="2000" spc="-240">
                <a:solidFill>
                  <a:srgbClr val="FFFFFF"/>
                </a:solidFill>
                <a:latin typeface="Arial"/>
                <a:cs typeface="Arial"/>
              </a:rPr>
              <a:t>SIREN’s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mission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equity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advancing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on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healthcare 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sector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strategies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social 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conditions.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4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achieve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goal, </a:t>
            </a:r>
            <a:r>
              <a:rPr dirty="0" sz="2000" spc="-275">
                <a:solidFill>
                  <a:srgbClr val="FFFFFF"/>
                </a:solidFill>
                <a:latin typeface="Arial"/>
                <a:cs typeface="Arial"/>
              </a:rPr>
              <a:t>SIREN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funds,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conducts,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and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translates 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policies,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practices,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programs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designed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better 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integrate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services.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plays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convening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role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bring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together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diverse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stakeholders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investing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field.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75">
                <a:solidFill>
                  <a:srgbClr val="FFFFFF"/>
                </a:solidFill>
                <a:latin typeface="Arial"/>
                <a:cs typeface="Arial"/>
              </a:rPr>
              <a:t>SIREN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supported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by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5">
                <a:solidFill>
                  <a:srgbClr val="FFFFFF"/>
                </a:solidFill>
                <a:latin typeface="Arial"/>
                <a:cs typeface="Arial"/>
              </a:rPr>
              <a:t>Kaiser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Permanente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Robert 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Wood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Johnson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housed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University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California, </a:t>
            </a:r>
            <a:r>
              <a:rPr dirty="0" sz="2000" spc="-225">
                <a:solidFill>
                  <a:srgbClr val="FFFFFF"/>
                </a:solidFill>
                <a:latin typeface="Arial"/>
                <a:cs typeface="Arial"/>
              </a:rPr>
              <a:t>San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Francisco.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85"/>
              </a:spcBef>
            </a:pPr>
            <a:endParaRPr sz="2000">
              <a:latin typeface="Arial"/>
              <a:cs typeface="Arial"/>
            </a:endParaRPr>
          </a:p>
          <a:p>
            <a:pPr algn="ctr" marL="37465">
              <a:lnSpc>
                <a:spcPct val="100000"/>
              </a:lnSpc>
            </a:pPr>
            <a:r>
              <a:rPr dirty="0" sz="2400" spc="-155">
                <a:solidFill>
                  <a:srgbClr val="FFFFFF"/>
                </a:solidFill>
                <a:latin typeface="Arial"/>
                <a:cs typeface="Arial"/>
              </a:rPr>
              <a:t>Learn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https://sirenetwork.ucsf.edu/</a:t>
            </a:r>
            <a:endParaRPr sz="2400">
              <a:latin typeface="Arial"/>
              <a:cs typeface="Arial"/>
            </a:endParaRPr>
          </a:p>
          <a:p>
            <a:pPr algn="ctr" marL="39370">
              <a:lnSpc>
                <a:spcPct val="100000"/>
              </a:lnSpc>
            </a:pP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Questions?</a:t>
            </a:r>
            <a:r>
              <a:rPr dirty="0" sz="24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45">
                <a:solidFill>
                  <a:srgbClr val="FFFFFF"/>
                </a:solidFill>
                <a:latin typeface="Arial"/>
                <a:cs typeface="Arial"/>
              </a:rPr>
              <a:t>Email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30">
                <a:solidFill>
                  <a:srgbClr val="FFFFFF"/>
                </a:solidFill>
                <a:latin typeface="Arial"/>
                <a:cs typeface="Arial"/>
              </a:rPr>
              <a:t>SIREN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  <a:hlinkClick r:id="rId4"/>
              </a:rPr>
              <a:t>SIREN@ucsf.edu.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7616" y="1941576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 h="0">
                <a:moveTo>
                  <a:pt x="0" y="0"/>
                </a:moveTo>
                <a:lnTo>
                  <a:pt x="7716253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pc="-200"/>
              <a:t>SIREN</a:t>
            </a:r>
            <a:r>
              <a:rPr dirty="0" spc="-85"/>
              <a:t> </a:t>
            </a:r>
            <a:r>
              <a:rPr dirty="0" spc="-75"/>
              <a:t>and</a:t>
            </a:r>
            <a:r>
              <a:rPr dirty="0" spc="-60"/>
              <a:t> </a:t>
            </a:r>
            <a:r>
              <a:rPr dirty="0" spc="-229"/>
              <a:t>SHVS</a:t>
            </a:r>
            <a:r>
              <a:rPr dirty="0" spc="-60"/>
              <a:t> </a:t>
            </a:r>
            <a:r>
              <a:rPr dirty="0" b="1">
                <a:latin typeface="Arial"/>
                <a:cs typeface="Arial"/>
              </a:rPr>
              <a:t>|</a:t>
            </a:r>
            <a:r>
              <a:rPr dirty="0" spc="5" b="1">
                <a:latin typeface="Arial"/>
                <a:cs typeface="Arial"/>
              </a:rPr>
              <a:t> </a:t>
            </a:r>
            <a:fld id="{81D60167-4931-47E6-BA6A-407CBD079E47}" type="slidenum">
              <a:rPr dirty="0" spc="-50"/>
              <a:t>3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816677" y="1128615"/>
            <a:ext cx="400875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15" b="0">
                <a:solidFill>
                  <a:srgbClr val="FFFFFF"/>
                </a:solidFill>
                <a:latin typeface="Arial"/>
                <a:cs typeface="Arial"/>
              </a:rPr>
              <a:t>Housekeeping</a:t>
            </a:r>
            <a:r>
              <a:rPr dirty="0" spc="-13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30" b="0">
                <a:solidFill>
                  <a:srgbClr val="FFFFFF"/>
                </a:solidFill>
                <a:latin typeface="Arial"/>
                <a:cs typeface="Arial"/>
              </a:rPr>
              <a:t>Details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677" y="2181298"/>
            <a:ext cx="7432675" cy="301117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 marR="387985">
              <a:lnSpc>
                <a:spcPts val="3030"/>
              </a:lnSpc>
              <a:spcBef>
                <a:spcPts val="470"/>
              </a:spcBef>
            </a:pP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participant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lines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muted.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8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submit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4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question,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75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800" spc="-185">
                <a:solidFill>
                  <a:srgbClr val="FFFFFF"/>
                </a:solidFill>
                <a:latin typeface="Arial"/>
                <a:cs typeface="Arial"/>
              </a:rPr>
              <a:t>Q&amp;A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box.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95"/>
              </a:spcBef>
            </a:pP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3030"/>
              </a:lnSpc>
            </a:pP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webinar,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slides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4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recording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www.shvs.org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https://sirenetwork.ucsf.edu/.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7616" y="1941576"/>
            <a:ext cx="7716520" cy="0"/>
          </a:xfrm>
          <a:custGeom>
            <a:avLst/>
            <a:gdLst/>
            <a:ahLst/>
            <a:cxnLst/>
            <a:rect l="l" t="t" r="r" b="b"/>
            <a:pathLst>
              <a:path w="7716520" h="0">
                <a:moveTo>
                  <a:pt x="0" y="0"/>
                </a:moveTo>
                <a:lnTo>
                  <a:pt x="7716253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pc="-200"/>
              <a:t>SIREN</a:t>
            </a:r>
            <a:r>
              <a:rPr dirty="0" spc="-85"/>
              <a:t> </a:t>
            </a:r>
            <a:r>
              <a:rPr dirty="0" spc="-75"/>
              <a:t>and</a:t>
            </a:r>
            <a:r>
              <a:rPr dirty="0" spc="-60"/>
              <a:t> </a:t>
            </a:r>
            <a:r>
              <a:rPr dirty="0" spc="-229"/>
              <a:t>SHVS</a:t>
            </a:r>
            <a:r>
              <a:rPr dirty="0" spc="-60"/>
              <a:t> </a:t>
            </a:r>
            <a:r>
              <a:rPr dirty="0" b="1">
                <a:latin typeface="Arial"/>
                <a:cs typeface="Arial"/>
              </a:rPr>
              <a:t>|</a:t>
            </a:r>
            <a:r>
              <a:rPr dirty="0" spc="5" b="1">
                <a:latin typeface="Arial"/>
                <a:cs typeface="Arial"/>
              </a:rPr>
              <a:t> </a:t>
            </a:r>
            <a:fld id="{81D60167-4931-47E6-BA6A-407CBD079E47}" type="slidenum">
              <a:rPr dirty="0" spc="-50"/>
              <a:t>3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148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00">
                <a:solidFill>
                  <a:srgbClr val="EB684F"/>
                </a:solidFill>
              </a:rPr>
              <a:t>Agenda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535940" y="6597712"/>
            <a:ext cx="1403985" cy="231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 spc="-200">
                <a:solidFill>
                  <a:srgbClr val="FFFFFF"/>
                </a:solidFill>
                <a:latin typeface="Arial"/>
                <a:cs typeface="Arial"/>
              </a:rPr>
              <a:t>SIREN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29">
                <a:solidFill>
                  <a:srgbClr val="FFFFFF"/>
                </a:solidFill>
                <a:latin typeface="Arial"/>
                <a:cs typeface="Arial"/>
              </a:rPr>
              <a:t>SHVS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7200" y="1792325"/>
          <a:ext cx="8305800" cy="3413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1367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377190" indent="-285750">
                        <a:lnSpc>
                          <a:spcPct val="100000"/>
                        </a:lnSpc>
                        <a:buClr>
                          <a:srgbClr val="E9674F"/>
                        </a:buClr>
                        <a:buFont typeface="Wingdings"/>
                        <a:buChar char=""/>
                        <a:tabLst>
                          <a:tab pos="377190" algn="l"/>
                        </a:tabLst>
                      </a:pPr>
                      <a:r>
                        <a:rPr dirty="0" sz="2800" spc="-175" b="1" i="1">
                          <a:latin typeface="Arial"/>
                          <a:cs typeface="Arial"/>
                        </a:rPr>
                        <a:t>Introduction</a:t>
                      </a:r>
                      <a:r>
                        <a:rPr dirty="0" sz="2800" spc="-11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120" b="1" i="1">
                          <a:latin typeface="Arial"/>
                          <a:cs typeface="Arial"/>
                        </a:rPr>
                        <a:t>(5</a:t>
                      </a:r>
                      <a:r>
                        <a:rPr dirty="0" sz="2800" spc="-114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30" b="1" i="1">
                          <a:latin typeface="Arial"/>
                          <a:cs typeface="Arial"/>
                        </a:rPr>
                        <a:t>mins)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B w="28575">
                      <a:solidFill>
                        <a:srgbClr val="F9C09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367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377190" indent="-28575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E9674F"/>
                        </a:buClr>
                        <a:buFont typeface="Wingdings"/>
                        <a:buChar char=""/>
                        <a:tabLst>
                          <a:tab pos="377190" algn="l"/>
                        </a:tabLst>
                      </a:pPr>
                      <a:r>
                        <a:rPr dirty="0" sz="2800" spc="-210" b="1" i="1">
                          <a:latin typeface="Arial"/>
                          <a:cs typeface="Arial"/>
                        </a:rPr>
                        <a:t>Panelist</a:t>
                      </a:r>
                      <a:r>
                        <a:rPr dirty="0" sz="2800" spc="-10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200" b="1" i="1">
                          <a:latin typeface="Arial"/>
                          <a:cs typeface="Arial"/>
                        </a:rPr>
                        <a:t>Introductions</a:t>
                      </a:r>
                      <a:r>
                        <a:rPr dirty="0" sz="2800" spc="-10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200" b="1" i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2800" spc="-12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215" b="1" i="1">
                          <a:latin typeface="Arial"/>
                          <a:cs typeface="Arial"/>
                        </a:rPr>
                        <a:t>Presentations</a:t>
                      </a:r>
                      <a:r>
                        <a:rPr dirty="0" sz="2800" spc="-10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135" b="1" i="1">
                          <a:latin typeface="Arial"/>
                          <a:cs typeface="Arial"/>
                        </a:rPr>
                        <a:t>(20</a:t>
                      </a:r>
                      <a:r>
                        <a:rPr dirty="0" sz="2800" spc="-9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10" b="1" i="1">
                          <a:latin typeface="Arial"/>
                          <a:cs typeface="Arial"/>
                        </a:rPr>
                        <a:t>mins)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T w="28575">
                      <a:solidFill>
                        <a:srgbClr val="F9C090"/>
                      </a:solidFill>
                      <a:prstDash val="solid"/>
                    </a:lnT>
                    <a:lnB w="28575">
                      <a:solidFill>
                        <a:srgbClr val="F9C09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78180">
                <a:tc>
                  <a:txBody>
                    <a:bodyPr/>
                    <a:lstStyle/>
                    <a:p>
                      <a:pPr marL="377190" indent="-285750">
                        <a:lnSpc>
                          <a:spcPct val="100000"/>
                        </a:lnSpc>
                        <a:spcBef>
                          <a:spcPts val="1845"/>
                        </a:spcBef>
                        <a:buClr>
                          <a:srgbClr val="E9674F"/>
                        </a:buClr>
                        <a:buFont typeface="Wingdings"/>
                        <a:buChar char=""/>
                        <a:tabLst>
                          <a:tab pos="377190" algn="l"/>
                        </a:tabLst>
                      </a:pPr>
                      <a:r>
                        <a:rPr dirty="0" sz="2800" spc="-305" b="1" i="1">
                          <a:latin typeface="Arial"/>
                          <a:cs typeface="Arial"/>
                        </a:rPr>
                        <a:t>Discussion</a:t>
                      </a:r>
                      <a:r>
                        <a:rPr dirty="0" sz="2800" spc="-135" b="1" i="1">
                          <a:latin typeface="Arial"/>
                          <a:cs typeface="Arial"/>
                        </a:rPr>
                        <a:t> (25</a:t>
                      </a:r>
                      <a:r>
                        <a:rPr dirty="0" sz="2800" spc="-9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20" b="1" i="1">
                          <a:latin typeface="Arial"/>
                          <a:cs typeface="Arial"/>
                        </a:rPr>
                        <a:t>mins)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34315">
                    <a:lnT w="28575">
                      <a:solidFill>
                        <a:srgbClr val="F9C09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Screen Shot 2018-04-04 at 11.14.22 PM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052" y="1717548"/>
            <a:ext cx="6760463" cy="3255251"/>
          </a:xfrm>
          <a:prstGeom prst="rect">
            <a:avLst/>
          </a:prstGeom>
        </p:spPr>
      </p:pic>
      <p:pic>
        <p:nvPicPr>
          <p:cNvPr id="3" name="object 3" descr="A pair of scissors  Description automatically generated with medium confidenc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951" y="3691855"/>
            <a:ext cx="1741750" cy="101608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30483" y="4877446"/>
            <a:ext cx="168846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4" b="1">
                <a:solidFill>
                  <a:srgbClr val="C55A11"/>
                </a:solidFill>
                <a:latin typeface="Arial"/>
                <a:cs typeface="Arial"/>
              </a:rPr>
              <a:t>Policymakers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16879" y="3677411"/>
            <a:ext cx="2905125" cy="1085215"/>
            <a:chOff x="5516879" y="3677411"/>
            <a:chExt cx="2905125" cy="1085215"/>
          </a:xfrm>
        </p:grpSpPr>
        <p:pic>
          <p:nvPicPr>
            <p:cNvPr id="6" name="object 6" descr="Screen Shot 2018-04-04 at 10.19.35 PM.p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6879" y="3861816"/>
              <a:ext cx="752843" cy="787907"/>
            </a:xfrm>
            <a:prstGeom prst="rect">
              <a:avLst/>
            </a:prstGeom>
          </p:spPr>
        </p:pic>
        <p:pic>
          <p:nvPicPr>
            <p:cNvPr id="7" name="object 7" descr="Screen Shot 2018-04-04 at 10.19.11 PM.pn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3307" y="4024883"/>
              <a:ext cx="571499" cy="624839"/>
            </a:xfrm>
            <a:prstGeom prst="rect">
              <a:avLst/>
            </a:prstGeom>
          </p:spPr>
        </p:pic>
        <p:pic>
          <p:nvPicPr>
            <p:cNvPr id="8" name="object 8" descr="Screen Shot 2018-04-04 at 10.21.32 PM.pn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62116" y="3913631"/>
              <a:ext cx="592835" cy="813815"/>
            </a:xfrm>
            <a:prstGeom prst="rect">
              <a:avLst/>
            </a:prstGeom>
          </p:spPr>
        </p:pic>
        <p:pic>
          <p:nvPicPr>
            <p:cNvPr id="9" name="object 9" descr="Screen Shot 2018-04-04 at 10.21.59 PM.png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64808" y="3677411"/>
              <a:ext cx="778763" cy="984503"/>
            </a:xfrm>
            <a:prstGeom prst="rect">
              <a:avLst/>
            </a:prstGeom>
          </p:spPr>
        </p:pic>
        <p:pic>
          <p:nvPicPr>
            <p:cNvPr id="10" name="object 10" descr="Screen Shot 2018-04-04 at 10.19.11 PM.pn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73596" y="4038599"/>
              <a:ext cx="569975" cy="623315"/>
            </a:xfrm>
            <a:prstGeom prst="rect">
              <a:avLst/>
            </a:prstGeom>
          </p:spPr>
        </p:pic>
        <p:pic>
          <p:nvPicPr>
            <p:cNvPr id="11" name="object 11" descr="Screen Shot 2018-04-04 at 10.21.59 PM.png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8332" y="3692664"/>
              <a:ext cx="743711" cy="1002779"/>
            </a:xfrm>
            <a:prstGeom prst="rect">
              <a:avLst/>
            </a:prstGeom>
          </p:spPr>
        </p:pic>
        <p:pic>
          <p:nvPicPr>
            <p:cNvPr id="12" name="object 12" descr="Screen Shot 2018-04-04 at 10.21.32 PM.pn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98207" y="3933444"/>
              <a:ext cx="563878" cy="829055"/>
            </a:xfrm>
            <a:prstGeom prst="rect">
              <a:avLst/>
            </a:prstGeom>
          </p:spPr>
        </p:pic>
        <p:pic>
          <p:nvPicPr>
            <p:cNvPr id="13" name="object 13" descr="Screen Shot 2018-04-04 at 10.19.11 PM.pn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7555" y="3988307"/>
              <a:ext cx="544067" cy="63703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820514" y="4877913"/>
            <a:ext cx="18738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10" b="1">
                <a:solidFill>
                  <a:srgbClr val="FFC000"/>
                </a:solidFill>
                <a:latin typeface="Arial"/>
                <a:cs typeface="Arial"/>
              </a:rPr>
              <a:t>Early</a:t>
            </a:r>
            <a:r>
              <a:rPr dirty="0" sz="2400" spc="-8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175" b="1">
                <a:solidFill>
                  <a:srgbClr val="FFC000"/>
                </a:solidFill>
                <a:latin typeface="Arial"/>
                <a:cs typeface="Arial"/>
              </a:rPr>
              <a:t>Adopters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8536" y="6047230"/>
            <a:ext cx="8142605" cy="3810"/>
          </a:xfrm>
          <a:custGeom>
            <a:avLst/>
            <a:gdLst/>
            <a:ahLst/>
            <a:cxnLst/>
            <a:rect l="l" t="t" r="r" b="b"/>
            <a:pathLst>
              <a:path w="8142605" h="3810">
                <a:moveTo>
                  <a:pt x="0" y="3581"/>
                </a:moveTo>
                <a:lnTo>
                  <a:pt x="814251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10144" y="6153911"/>
            <a:ext cx="524255" cy="25298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037238" y="4888393"/>
            <a:ext cx="15500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25" b="1">
                <a:solidFill>
                  <a:srgbClr val="009946"/>
                </a:solidFill>
                <a:latin typeface="Arial"/>
                <a:cs typeface="Arial"/>
              </a:rPr>
              <a:t>Researchers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8" name="object 18" descr="Screen Shot 2018-04-04 at 11.20.43 PM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83508" y="3799332"/>
            <a:ext cx="925055" cy="729995"/>
          </a:xfrm>
          <a:prstGeom prst="rect">
            <a:avLst/>
          </a:prstGeom>
        </p:spPr>
      </p:pic>
      <p:sp>
        <p:nvSpPr>
          <p:cNvPr id="19" name="object 19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08915">
              <a:lnSpc>
                <a:spcPct val="100000"/>
              </a:lnSpc>
              <a:spcBef>
                <a:spcPts val="95"/>
              </a:spcBef>
            </a:pPr>
            <a:r>
              <a:rPr dirty="0" sz="2800" spc="-70" b="0">
                <a:solidFill>
                  <a:srgbClr val="000000"/>
                </a:solidFill>
                <a:latin typeface="Arial"/>
                <a:cs typeface="Arial"/>
              </a:rPr>
              <a:t>Introduction:</a:t>
            </a:r>
            <a:r>
              <a:rPr dirty="0" sz="2800" spc="-1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-235" b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2800" spc="-1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-155" b="0">
                <a:solidFill>
                  <a:srgbClr val="000000"/>
                </a:solidFill>
                <a:latin typeface="Arial"/>
                <a:cs typeface="Arial"/>
              </a:rPr>
              <a:t>Bell</a:t>
            </a:r>
            <a:r>
              <a:rPr dirty="0" sz="2800" spc="-1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-215" b="0">
                <a:solidFill>
                  <a:srgbClr val="000000"/>
                </a:solidFill>
                <a:latin typeface="Arial"/>
                <a:cs typeface="Arial"/>
              </a:rPr>
              <a:t>Curve</a:t>
            </a:r>
            <a:r>
              <a:rPr dirty="0" sz="2800" spc="-114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b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dirty="0" sz="2800" spc="-1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-215" b="0">
                <a:solidFill>
                  <a:srgbClr val="000000"/>
                </a:solidFill>
                <a:latin typeface="Arial"/>
                <a:cs typeface="Arial"/>
              </a:rPr>
              <a:t>Social</a:t>
            </a:r>
            <a:r>
              <a:rPr dirty="0" sz="2800" spc="-1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-254" b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dirty="0" sz="2800" spc="-1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-50" b="0">
                <a:solidFill>
                  <a:srgbClr val="000000"/>
                </a:solidFill>
                <a:latin typeface="Arial"/>
                <a:cs typeface="Arial"/>
              </a:rPr>
              <a:t>Integration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7711" y="6115839"/>
            <a:ext cx="685800" cy="366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 spc="-10">
                <a:solidFill>
                  <a:srgbClr val="001F5F"/>
                </a:solidFill>
                <a:latin typeface="Arial"/>
                <a:cs typeface="Arial"/>
              </a:rPr>
              <a:t>siren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7052" y="1717548"/>
            <a:ext cx="6760845" cy="3255645"/>
            <a:chOff x="797052" y="1717548"/>
            <a:chExt cx="6760845" cy="3255645"/>
          </a:xfrm>
        </p:grpSpPr>
        <p:pic>
          <p:nvPicPr>
            <p:cNvPr id="3" name="object 3" descr="Screen Shot 2018-04-04 at 11.14.22 PM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052" y="1717548"/>
              <a:ext cx="6760463" cy="3255251"/>
            </a:xfrm>
            <a:prstGeom prst="rect">
              <a:avLst/>
            </a:prstGeom>
          </p:spPr>
        </p:pic>
        <p:pic>
          <p:nvPicPr>
            <p:cNvPr id="4" name="object 4" descr="A pair of scissors  Description automatically generated with medium confidence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951" y="3691855"/>
              <a:ext cx="1741750" cy="101608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330483" y="4877446"/>
            <a:ext cx="168846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4" b="1">
                <a:solidFill>
                  <a:srgbClr val="C55A11"/>
                </a:solidFill>
                <a:latin typeface="Arial"/>
                <a:cs typeface="Arial"/>
              </a:rPr>
              <a:t>Policymakers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16707" y="3677411"/>
            <a:ext cx="5805170" cy="1085215"/>
            <a:chOff x="2616707" y="3677411"/>
            <a:chExt cx="5805170" cy="1085215"/>
          </a:xfrm>
        </p:grpSpPr>
        <p:pic>
          <p:nvPicPr>
            <p:cNvPr id="7" name="object 7" descr="Screen Shot 2018-04-04 at 10.19.35 PM.p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6879" y="3861816"/>
              <a:ext cx="752843" cy="787907"/>
            </a:xfrm>
            <a:prstGeom prst="rect">
              <a:avLst/>
            </a:prstGeom>
          </p:spPr>
        </p:pic>
        <p:pic>
          <p:nvPicPr>
            <p:cNvPr id="8" name="object 8" descr="Screen Shot 2018-04-04 at 10.19.11 PM.pn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3307" y="4024883"/>
              <a:ext cx="571499" cy="624839"/>
            </a:xfrm>
            <a:prstGeom prst="rect">
              <a:avLst/>
            </a:prstGeom>
          </p:spPr>
        </p:pic>
        <p:pic>
          <p:nvPicPr>
            <p:cNvPr id="9" name="object 9" descr="Screen Shot 2018-04-04 at 10.21.32 PM.pn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62116" y="3913631"/>
              <a:ext cx="592835" cy="813815"/>
            </a:xfrm>
            <a:prstGeom prst="rect">
              <a:avLst/>
            </a:prstGeom>
          </p:spPr>
        </p:pic>
        <p:pic>
          <p:nvPicPr>
            <p:cNvPr id="10" name="object 10" descr="Screen Shot 2018-04-04 at 10.21.59 PM.png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64807" y="3677411"/>
              <a:ext cx="778763" cy="984503"/>
            </a:xfrm>
            <a:prstGeom prst="rect">
              <a:avLst/>
            </a:prstGeom>
          </p:spPr>
        </p:pic>
        <p:pic>
          <p:nvPicPr>
            <p:cNvPr id="11" name="object 11" descr="Screen Shot 2018-04-04 at 10.19.11 PM.pn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73596" y="4038599"/>
              <a:ext cx="569975" cy="623315"/>
            </a:xfrm>
            <a:prstGeom prst="rect">
              <a:avLst/>
            </a:prstGeom>
          </p:spPr>
        </p:pic>
        <p:pic>
          <p:nvPicPr>
            <p:cNvPr id="12" name="object 12" descr="Screen Shot 2018-04-04 at 10.21.59 PM.png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8332" y="3692664"/>
              <a:ext cx="743711" cy="1002779"/>
            </a:xfrm>
            <a:prstGeom prst="rect">
              <a:avLst/>
            </a:prstGeom>
          </p:spPr>
        </p:pic>
        <p:pic>
          <p:nvPicPr>
            <p:cNvPr id="13" name="object 13" descr="Screen Shot 2018-04-04 at 10.21.32 PM.pn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98207" y="3933444"/>
              <a:ext cx="563878" cy="829055"/>
            </a:xfrm>
            <a:prstGeom prst="rect">
              <a:avLst/>
            </a:prstGeom>
          </p:spPr>
        </p:pic>
        <p:pic>
          <p:nvPicPr>
            <p:cNvPr id="14" name="object 14" descr="Screen Shot 2018-04-04 at 10.19.11 PM.pn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7555" y="3988307"/>
              <a:ext cx="544067" cy="637031"/>
            </a:xfrm>
            <a:prstGeom prst="rect">
              <a:avLst/>
            </a:prstGeom>
          </p:spPr>
        </p:pic>
        <p:pic>
          <p:nvPicPr>
            <p:cNvPr id="15" name="object 15" descr="Screen Shot 2018-04-04 at 11.20.43 PM.png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16707" y="3805427"/>
              <a:ext cx="925067" cy="72847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820514" y="4877913"/>
            <a:ext cx="18738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10" b="1">
                <a:solidFill>
                  <a:srgbClr val="FFC000"/>
                </a:solidFill>
                <a:latin typeface="Arial"/>
                <a:cs typeface="Arial"/>
              </a:rPr>
              <a:t>Early</a:t>
            </a:r>
            <a:r>
              <a:rPr dirty="0" sz="2400" spc="-8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175" b="1">
                <a:solidFill>
                  <a:srgbClr val="FFC000"/>
                </a:solidFill>
                <a:latin typeface="Arial"/>
                <a:cs typeface="Arial"/>
              </a:rPr>
              <a:t>Adopters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03200">
              <a:lnSpc>
                <a:spcPct val="100000"/>
              </a:lnSpc>
              <a:spcBef>
                <a:spcPts val="95"/>
              </a:spcBef>
            </a:pPr>
            <a:r>
              <a:rPr dirty="0" sz="2800" spc="-70" b="0">
                <a:solidFill>
                  <a:srgbClr val="000000"/>
                </a:solidFill>
                <a:latin typeface="Arial"/>
                <a:cs typeface="Arial"/>
              </a:rPr>
              <a:t>Introduction:</a:t>
            </a:r>
            <a:r>
              <a:rPr dirty="0" sz="2800" spc="-1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-235" b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2800" spc="-1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-155" b="0">
                <a:solidFill>
                  <a:srgbClr val="000000"/>
                </a:solidFill>
                <a:latin typeface="Arial"/>
                <a:cs typeface="Arial"/>
              </a:rPr>
              <a:t>Bell</a:t>
            </a:r>
            <a:r>
              <a:rPr dirty="0" sz="2800" spc="-1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-215" b="0">
                <a:solidFill>
                  <a:srgbClr val="000000"/>
                </a:solidFill>
                <a:latin typeface="Arial"/>
                <a:cs typeface="Arial"/>
              </a:rPr>
              <a:t>Curve</a:t>
            </a:r>
            <a:r>
              <a:rPr dirty="0" sz="2800" spc="-114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b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dirty="0" sz="2800" spc="-1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-215" b="0">
                <a:solidFill>
                  <a:srgbClr val="000000"/>
                </a:solidFill>
                <a:latin typeface="Arial"/>
                <a:cs typeface="Arial"/>
              </a:rPr>
              <a:t>Social</a:t>
            </a:r>
            <a:r>
              <a:rPr dirty="0" sz="2800" spc="-1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-254" b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dirty="0" sz="2800" spc="-1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-50" b="0">
                <a:solidFill>
                  <a:srgbClr val="000000"/>
                </a:solidFill>
                <a:latin typeface="Arial"/>
                <a:cs typeface="Arial"/>
              </a:rPr>
              <a:t>Integration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7238" y="4888393"/>
            <a:ext cx="15500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25" b="1">
                <a:solidFill>
                  <a:srgbClr val="009946"/>
                </a:solidFill>
                <a:latin typeface="Arial"/>
                <a:cs typeface="Arial"/>
              </a:rPr>
              <a:t>Researchers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8536" y="6047230"/>
            <a:ext cx="8142605" cy="3810"/>
          </a:xfrm>
          <a:custGeom>
            <a:avLst/>
            <a:gdLst/>
            <a:ahLst/>
            <a:cxnLst/>
            <a:rect l="l" t="t" r="r" b="b"/>
            <a:pathLst>
              <a:path w="8142605" h="3810">
                <a:moveTo>
                  <a:pt x="0" y="3581"/>
                </a:moveTo>
                <a:lnTo>
                  <a:pt x="814251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0144" y="6153911"/>
            <a:ext cx="524255" cy="252983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57711" y="6115839"/>
            <a:ext cx="685800" cy="366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 spc="-10">
                <a:solidFill>
                  <a:srgbClr val="001F5F"/>
                </a:solidFill>
                <a:latin typeface="Arial"/>
                <a:cs typeface="Arial"/>
              </a:rPr>
              <a:t>siren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737" rIns="0" bIns="0" rtlCol="0" vert="horz">
            <a:spAutoFit/>
          </a:bodyPr>
          <a:lstStyle/>
          <a:p>
            <a:pPr marL="161925">
              <a:lnSpc>
                <a:spcPct val="100000"/>
              </a:lnSpc>
              <a:spcBef>
                <a:spcPts val="95"/>
              </a:spcBef>
            </a:pPr>
            <a:r>
              <a:rPr dirty="0" sz="2800" spc="-75" b="0">
                <a:solidFill>
                  <a:srgbClr val="000000"/>
                </a:solidFill>
                <a:latin typeface="Arial"/>
                <a:cs typeface="Arial"/>
              </a:rPr>
              <a:t>Introduction:</a:t>
            </a:r>
            <a:r>
              <a:rPr dirty="0" sz="2800" spc="-9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-215" b="0">
                <a:solidFill>
                  <a:srgbClr val="000000"/>
                </a:solidFill>
                <a:latin typeface="Arial"/>
                <a:cs typeface="Arial"/>
              </a:rPr>
              <a:t>Social</a:t>
            </a:r>
            <a:r>
              <a:rPr dirty="0" sz="2800" spc="-114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-254" b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dirty="0" sz="2800" spc="-10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-140" b="0">
                <a:solidFill>
                  <a:srgbClr val="000000"/>
                </a:solidFill>
                <a:latin typeface="Arial"/>
                <a:cs typeface="Arial"/>
              </a:rPr>
              <a:t>Policymaking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4994" y="3909673"/>
            <a:ext cx="168846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4" b="1">
                <a:solidFill>
                  <a:srgbClr val="C55A11"/>
                </a:solidFill>
                <a:latin typeface="Arial"/>
                <a:cs typeface="Arial"/>
              </a:rPr>
              <a:t>Policymakers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Screen Shot 2018-04-04 at 11.20.43 PM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7316" y="2604516"/>
            <a:ext cx="1499615" cy="1182623"/>
          </a:xfrm>
          <a:prstGeom prst="rect">
            <a:avLst/>
          </a:prstGeom>
        </p:spPr>
      </p:pic>
      <p:pic>
        <p:nvPicPr>
          <p:cNvPr id="5" name="object 5" descr="Chart, funnel chart  Description automatically generate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2232" y="1915667"/>
            <a:ext cx="3049523" cy="33238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457700" y="4604003"/>
            <a:ext cx="2101850" cy="370840"/>
          </a:xfrm>
          <a:prstGeom prst="rect">
            <a:avLst/>
          </a:prstGeom>
          <a:solidFill>
            <a:srgbClr val="FD8530"/>
          </a:solidFill>
        </p:spPr>
        <p:txBody>
          <a:bodyPr wrap="square" lIns="0" tIns="3048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dirty="0" sz="1800" spc="-21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75">
                <a:solidFill>
                  <a:srgbClr val="FFFFFF"/>
                </a:solidFill>
                <a:latin typeface="Arial"/>
                <a:cs typeface="Arial"/>
              </a:rPr>
              <a:t>MEASURES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8536" y="6047230"/>
            <a:ext cx="8142605" cy="3810"/>
          </a:xfrm>
          <a:custGeom>
            <a:avLst/>
            <a:gdLst/>
            <a:ahLst/>
            <a:cxnLst/>
            <a:rect l="l" t="t" r="r" b="b"/>
            <a:pathLst>
              <a:path w="8142605" h="3810">
                <a:moveTo>
                  <a:pt x="0" y="3581"/>
                </a:moveTo>
                <a:lnTo>
                  <a:pt x="814251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0144" y="6153911"/>
            <a:ext cx="524255" cy="25298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57711" y="6115839"/>
            <a:ext cx="685800" cy="366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 spc="-10">
                <a:solidFill>
                  <a:srgbClr val="001F5F"/>
                </a:solidFill>
                <a:latin typeface="Arial"/>
                <a:cs typeface="Arial"/>
              </a:rPr>
              <a:t>siren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Erika Olson</dc:creator>
  <dc:title>PPT Title</dc:title>
  <dcterms:created xsi:type="dcterms:W3CDTF">2026-06-17T19:36:22Z</dcterms:created>
  <dcterms:modified xsi:type="dcterms:W3CDTF">2026-06-17T19:36:22Z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2023-01-26T00:00:00Z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2026-06-17T00:00:00Z</vt:filetime>
  </property>
  <property fmtid="{D5CDD505-2E9C-101B-9397-08002B2CF9AE}" pid="5" name="Producer">
    <vt:lpwstr>Adobe PDF Library 22.3.39</vt:lpwstr>
  </property>
</Properties>
</file>