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0104100" cy="10052050"/>
  <p:notesSz cx="20104100" cy="100520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6135"/>
            <a:ext cx="17088486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031" y="9105852"/>
            <a:ext cx="2342971" cy="6149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99382" y="9304128"/>
            <a:ext cx="16553815" cy="0"/>
          </a:xfrm>
          <a:custGeom>
            <a:avLst/>
            <a:gdLst/>
            <a:ahLst/>
            <a:cxnLst/>
            <a:rect l="l" t="t" r="r" b="b"/>
            <a:pathLst>
              <a:path w="16553815" h="0">
                <a:moveTo>
                  <a:pt x="0" y="0"/>
                </a:moveTo>
                <a:lnTo>
                  <a:pt x="16553664" y="0"/>
                </a:lnTo>
              </a:path>
            </a:pathLst>
          </a:custGeom>
          <a:ln w="3175">
            <a:solidFill>
              <a:srgbClr val="AC17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1340" y="1034156"/>
            <a:ext cx="13449935" cy="82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7610" y="2914494"/>
            <a:ext cx="14148879" cy="407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383023" y="9479266"/>
            <a:ext cx="6309359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AC172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natalie.tedford@hsc.utah.ed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hyperlink" Target="https://www.istockphoto.com/vector/risk-guarantee-family-gm518780301-49293598" TargetMode="External"/><Relationship Id="rId6" Type="http://schemas.openxmlformats.org/officeDocument/2006/relationships/hyperlink" Target="https://www.pngitem.com/middle/iohwhxR_emergency-building-vector-art-illustration-transparent-clip-art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946" y="180296"/>
            <a:ext cx="19706590" cy="9692005"/>
          </a:xfrm>
          <a:custGeom>
            <a:avLst/>
            <a:gdLst/>
            <a:ahLst/>
            <a:cxnLst/>
            <a:rect l="l" t="t" r="r" b="b"/>
            <a:pathLst>
              <a:path w="19706590" h="9692005">
                <a:moveTo>
                  <a:pt x="19706206" y="0"/>
                </a:moveTo>
                <a:lnTo>
                  <a:pt x="0" y="0"/>
                </a:lnTo>
                <a:lnTo>
                  <a:pt x="0" y="9691456"/>
                </a:lnTo>
                <a:lnTo>
                  <a:pt x="19706206" y="9691456"/>
                </a:lnTo>
                <a:lnTo>
                  <a:pt x="19706206" y="0"/>
                </a:lnTo>
                <a:close/>
              </a:path>
            </a:pathLst>
          </a:custGeom>
          <a:solidFill>
            <a:srgbClr val="AC1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95771" y="177122"/>
            <a:ext cx="19712940" cy="9698355"/>
            <a:chOff x="195771" y="177122"/>
            <a:chExt cx="19712940" cy="9698355"/>
          </a:xfrm>
        </p:grpSpPr>
        <p:sp>
          <p:nvSpPr>
            <p:cNvPr id="4" name="object 4"/>
            <p:cNvSpPr/>
            <p:nvPr/>
          </p:nvSpPr>
          <p:spPr>
            <a:xfrm>
              <a:off x="198946" y="180297"/>
              <a:ext cx="19706590" cy="9692005"/>
            </a:xfrm>
            <a:custGeom>
              <a:avLst/>
              <a:gdLst/>
              <a:ahLst/>
              <a:cxnLst/>
              <a:rect l="l" t="t" r="r" b="b"/>
              <a:pathLst>
                <a:path w="19706590" h="9692005">
                  <a:moveTo>
                    <a:pt x="0" y="0"/>
                  </a:moveTo>
                  <a:lnTo>
                    <a:pt x="19706206" y="0"/>
                  </a:lnTo>
                  <a:lnTo>
                    <a:pt x="19706206" y="9691457"/>
                  </a:lnTo>
                  <a:lnTo>
                    <a:pt x="0" y="9691457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2352" y="536906"/>
              <a:ext cx="18739485" cy="8978265"/>
            </a:xfrm>
            <a:custGeom>
              <a:avLst/>
              <a:gdLst/>
              <a:ahLst/>
              <a:cxnLst/>
              <a:rect l="l" t="t" r="r" b="b"/>
              <a:pathLst>
                <a:path w="18739485" h="8978265">
                  <a:moveTo>
                    <a:pt x="18739395" y="0"/>
                  </a:moveTo>
                  <a:lnTo>
                    <a:pt x="0" y="0"/>
                  </a:lnTo>
                  <a:lnTo>
                    <a:pt x="0" y="8978236"/>
                  </a:lnTo>
                  <a:lnTo>
                    <a:pt x="18739395" y="8978236"/>
                  </a:lnTo>
                  <a:lnTo>
                    <a:pt x="18739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2352" y="536906"/>
              <a:ext cx="18739485" cy="8978265"/>
            </a:xfrm>
            <a:custGeom>
              <a:avLst/>
              <a:gdLst/>
              <a:ahLst/>
              <a:cxnLst/>
              <a:rect l="l" t="t" r="r" b="b"/>
              <a:pathLst>
                <a:path w="18739485" h="8978265">
                  <a:moveTo>
                    <a:pt x="0" y="0"/>
                  </a:moveTo>
                  <a:lnTo>
                    <a:pt x="18739395" y="0"/>
                  </a:lnTo>
                  <a:lnTo>
                    <a:pt x="18739395" y="8978237"/>
                  </a:lnTo>
                  <a:lnTo>
                    <a:pt x="0" y="8978237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047" y="7687918"/>
              <a:ext cx="5387204" cy="141394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3137" y="9117912"/>
            <a:ext cx="709485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30">
                <a:solidFill>
                  <a:srgbClr val="AC172C"/>
                </a:solidFill>
                <a:latin typeface="Arial"/>
                <a:cs typeface="Arial"/>
              </a:rPr>
              <a:t>DIVISION</a:t>
            </a:r>
            <a:r>
              <a:rPr dirty="0" sz="2450" spc="-6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AC172C"/>
                </a:solidFill>
                <a:latin typeface="Arial"/>
                <a:cs typeface="Arial"/>
              </a:rPr>
              <a:t>OF</a:t>
            </a:r>
            <a:r>
              <a:rPr dirty="0" sz="2450" spc="-6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450" spc="-114">
                <a:solidFill>
                  <a:srgbClr val="AC172C"/>
                </a:solidFill>
                <a:latin typeface="Arial"/>
                <a:cs typeface="Arial"/>
              </a:rPr>
              <a:t>PEDIATRIC</a:t>
            </a:r>
            <a:r>
              <a:rPr dirty="0" sz="2450" spc="-50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450" spc="-70">
                <a:solidFill>
                  <a:srgbClr val="AC172C"/>
                </a:solidFill>
                <a:latin typeface="Arial"/>
                <a:cs typeface="Arial"/>
              </a:rPr>
              <a:t>EMERGENCY</a:t>
            </a:r>
            <a:r>
              <a:rPr dirty="0" sz="2450" spc="-60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AC172C"/>
                </a:solidFill>
                <a:latin typeface="Arial"/>
                <a:cs typeface="Arial"/>
              </a:rPr>
              <a:t>MEDICINE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75216" y="7466242"/>
            <a:ext cx="17626965" cy="2035175"/>
            <a:chOff x="1775216" y="7466242"/>
            <a:chExt cx="17626965" cy="2035175"/>
          </a:xfrm>
        </p:grpSpPr>
        <p:sp>
          <p:nvSpPr>
            <p:cNvPr id="10" name="object 10"/>
            <p:cNvSpPr/>
            <p:nvPr/>
          </p:nvSpPr>
          <p:spPr>
            <a:xfrm>
              <a:off x="1775216" y="7467697"/>
              <a:ext cx="16553815" cy="0"/>
            </a:xfrm>
            <a:custGeom>
              <a:avLst/>
              <a:gdLst/>
              <a:ahLst/>
              <a:cxnLst/>
              <a:rect l="l" t="t" r="r" b="b"/>
              <a:pathLst>
                <a:path w="16553815" h="0">
                  <a:moveTo>
                    <a:pt x="0" y="0"/>
                  </a:moveTo>
                  <a:lnTo>
                    <a:pt x="16553664" y="0"/>
                  </a:lnTo>
                </a:path>
              </a:pathLst>
            </a:custGeom>
            <a:ln w="3175">
              <a:solidFill>
                <a:srgbClr val="AC17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72559" y="7507586"/>
              <a:ext cx="6029240" cy="1993219"/>
            </a:xfrm>
            <a:prstGeom prst="rect">
              <a:avLst/>
            </a:prstGeom>
          </p:spPr>
        </p:pic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2157352" y="1361079"/>
            <a:ext cx="15728950" cy="291401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2047875" marR="94615" indent="-1946910">
              <a:lnSpc>
                <a:spcPct val="100499"/>
              </a:lnSpc>
              <a:spcBef>
                <a:spcPts val="80"/>
              </a:spcBef>
            </a:pPr>
            <a:r>
              <a:rPr dirty="0" sz="6300" b="1">
                <a:latin typeface="Arial"/>
                <a:cs typeface="Arial"/>
              </a:rPr>
              <a:t>Social</a:t>
            </a:r>
            <a:r>
              <a:rPr dirty="0" sz="6300" spc="-20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Needs</a:t>
            </a:r>
            <a:r>
              <a:rPr dirty="0" sz="6300" spc="-10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Screening</a:t>
            </a:r>
            <a:r>
              <a:rPr dirty="0" sz="6300" spc="-15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During</a:t>
            </a:r>
            <a:r>
              <a:rPr dirty="0" sz="6300" spc="-15" b="1">
                <a:latin typeface="Arial"/>
                <a:cs typeface="Arial"/>
              </a:rPr>
              <a:t> </a:t>
            </a:r>
            <a:r>
              <a:rPr dirty="0" sz="6300" spc="-10" b="1">
                <a:latin typeface="Arial"/>
                <a:cs typeface="Arial"/>
              </a:rPr>
              <a:t>Pediatric </a:t>
            </a:r>
            <a:r>
              <a:rPr dirty="0" sz="6300" b="1">
                <a:latin typeface="Arial"/>
                <a:cs typeface="Arial"/>
              </a:rPr>
              <a:t>Emergency</a:t>
            </a:r>
            <a:r>
              <a:rPr dirty="0" sz="6300" spc="-10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Department</a:t>
            </a:r>
            <a:r>
              <a:rPr dirty="0" sz="6300" spc="-10" b="1">
                <a:latin typeface="Arial"/>
                <a:cs typeface="Arial"/>
              </a:rPr>
              <a:t> Visits:</a:t>
            </a:r>
            <a:endParaRPr sz="6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6300" b="1">
                <a:latin typeface="Arial"/>
                <a:cs typeface="Arial"/>
              </a:rPr>
              <a:t>Language</a:t>
            </a:r>
            <a:r>
              <a:rPr dirty="0" sz="6300" spc="-15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Differences in</a:t>
            </a:r>
            <a:r>
              <a:rPr dirty="0" sz="6300" spc="-10" b="1">
                <a:latin typeface="Arial"/>
                <a:cs typeface="Arial"/>
              </a:rPr>
              <a:t> </a:t>
            </a:r>
            <a:r>
              <a:rPr dirty="0" sz="6300" b="1">
                <a:latin typeface="Arial"/>
                <a:cs typeface="Arial"/>
              </a:rPr>
              <a:t>Reported</a:t>
            </a:r>
            <a:r>
              <a:rPr dirty="0" sz="6300" spc="-5" b="1">
                <a:latin typeface="Arial"/>
                <a:cs typeface="Arial"/>
              </a:rPr>
              <a:t> </a:t>
            </a:r>
            <a:r>
              <a:rPr dirty="0" sz="6300" spc="-20" b="1">
                <a:latin typeface="Arial"/>
                <a:cs typeface="Arial"/>
              </a:rPr>
              <a:t>Needs</a:t>
            </a:r>
            <a:endParaRPr sz="6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1836" y="5988280"/>
            <a:ext cx="12294235" cy="12515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4000" i="1">
                <a:latin typeface="Arial"/>
                <a:cs typeface="Arial"/>
              </a:rPr>
              <a:t>Natalie</a:t>
            </a:r>
            <a:r>
              <a:rPr dirty="0" sz="4000" spc="-90" i="1">
                <a:latin typeface="Arial"/>
                <a:cs typeface="Arial"/>
              </a:rPr>
              <a:t> </a:t>
            </a:r>
            <a:r>
              <a:rPr dirty="0" sz="4000" i="1">
                <a:latin typeface="Arial"/>
                <a:cs typeface="Arial"/>
              </a:rPr>
              <a:t>J</a:t>
            </a:r>
            <a:r>
              <a:rPr dirty="0" sz="4000" spc="-85" i="1">
                <a:latin typeface="Arial"/>
                <a:cs typeface="Arial"/>
              </a:rPr>
              <a:t> </a:t>
            </a:r>
            <a:r>
              <a:rPr dirty="0" sz="4000" spc="-10" i="1">
                <a:latin typeface="Arial"/>
                <a:cs typeface="Arial"/>
              </a:rPr>
              <a:t>Tedford,</a:t>
            </a:r>
            <a:r>
              <a:rPr dirty="0" sz="4000" spc="-90" i="1">
                <a:latin typeface="Arial"/>
                <a:cs typeface="Arial"/>
              </a:rPr>
              <a:t> </a:t>
            </a:r>
            <a:r>
              <a:rPr dirty="0" sz="4000" spc="-25" i="1">
                <a:latin typeface="Arial"/>
                <a:cs typeface="Arial"/>
              </a:rPr>
              <a:t>MD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4000" i="1">
                <a:latin typeface="Arial"/>
                <a:cs typeface="Arial"/>
              </a:rPr>
              <a:t>Pediatric Emergency Medicine &amp; Global</a:t>
            </a:r>
            <a:r>
              <a:rPr dirty="0" sz="4000" spc="-5" i="1">
                <a:latin typeface="Arial"/>
                <a:cs typeface="Arial"/>
              </a:rPr>
              <a:t> </a:t>
            </a:r>
            <a:r>
              <a:rPr dirty="0" sz="4000" i="1">
                <a:latin typeface="Arial"/>
                <a:cs typeface="Arial"/>
              </a:rPr>
              <a:t>Health </a:t>
            </a:r>
            <a:r>
              <a:rPr dirty="0" sz="4000" spc="-10" i="1">
                <a:latin typeface="Arial"/>
                <a:cs typeface="Arial"/>
              </a:rPr>
              <a:t>Fellow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Reported</a:t>
            </a:r>
            <a:r>
              <a:rPr dirty="0" spc="-5"/>
              <a:t> </a:t>
            </a:r>
            <a:r>
              <a:rPr dirty="0"/>
              <a:t>“YES” on</a:t>
            </a:r>
            <a:r>
              <a:rPr dirty="0" spc="5"/>
              <a:t> </a:t>
            </a:r>
            <a:r>
              <a:rPr dirty="0" spc="-15"/>
              <a:t>p-</a:t>
            </a:r>
            <a:r>
              <a:rPr dirty="0" spc="-10"/>
              <a:t>SINCERE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5610" y="2672984"/>
            <a:ext cx="15888335" cy="5932805"/>
            <a:chOff x="2585610" y="2672984"/>
            <a:chExt cx="15888335" cy="59328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5610" y="2818762"/>
              <a:ext cx="15887823" cy="57869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855618" y="2675892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4">
                  <a:moveTo>
                    <a:pt x="484964" y="0"/>
                  </a:moveTo>
                  <a:lnTo>
                    <a:pt x="0" y="0"/>
                  </a:lnTo>
                  <a:lnTo>
                    <a:pt x="0" y="410260"/>
                  </a:lnTo>
                  <a:lnTo>
                    <a:pt x="484964" y="410260"/>
                  </a:lnTo>
                  <a:lnTo>
                    <a:pt x="484964" y="0"/>
                  </a:lnTo>
                  <a:close/>
                </a:path>
              </a:pathLst>
            </a:custGeom>
            <a:solidFill>
              <a:srgbClr val="AC1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855616" y="2675892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4">
                  <a:moveTo>
                    <a:pt x="0" y="0"/>
                  </a:moveTo>
                  <a:lnTo>
                    <a:pt x="484967" y="0"/>
                  </a:lnTo>
                  <a:lnTo>
                    <a:pt x="484967" y="410262"/>
                  </a:lnTo>
                  <a:lnTo>
                    <a:pt x="0" y="410262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855618" y="3623397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5">
                  <a:moveTo>
                    <a:pt x="484964" y="0"/>
                  </a:moveTo>
                  <a:lnTo>
                    <a:pt x="0" y="0"/>
                  </a:lnTo>
                  <a:lnTo>
                    <a:pt x="0" y="410260"/>
                  </a:lnTo>
                  <a:lnTo>
                    <a:pt x="484964" y="410260"/>
                  </a:lnTo>
                  <a:lnTo>
                    <a:pt x="484964" y="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855616" y="3623397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5">
                  <a:moveTo>
                    <a:pt x="0" y="0"/>
                  </a:moveTo>
                  <a:lnTo>
                    <a:pt x="484967" y="0"/>
                  </a:lnTo>
                  <a:lnTo>
                    <a:pt x="484967" y="410262"/>
                  </a:lnTo>
                  <a:lnTo>
                    <a:pt x="0" y="410262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38118" y="4316196"/>
            <a:ext cx="753745" cy="4429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30.0%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25.0%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20.0%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15.0%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10.0%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5.0%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0.0%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38118" y="3633494"/>
            <a:ext cx="75374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35.0%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8118" y="2950792"/>
            <a:ext cx="75374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40.0%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7196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3837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0475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7118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3761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50398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97041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43683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90321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65790" y="8712572"/>
            <a:ext cx="45339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46119" y="2672034"/>
            <a:ext cx="117094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10">
                <a:latin typeface="Arial"/>
                <a:cs typeface="Arial"/>
              </a:rPr>
              <a:t>English</a:t>
            </a:r>
            <a:endParaRPr sz="2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46119" y="3509705"/>
            <a:ext cx="12871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10">
                <a:latin typeface="Arial"/>
                <a:cs typeface="Arial"/>
              </a:rPr>
              <a:t>Spanish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Reported</a:t>
            </a:r>
            <a:r>
              <a:rPr dirty="0" spc="-20"/>
              <a:t> </a:t>
            </a:r>
            <a:r>
              <a:rPr dirty="0"/>
              <a:t>“Decline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290"/>
              <a:t> </a:t>
            </a:r>
            <a:r>
              <a:rPr dirty="0"/>
              <a:t>Answer”</a:t>
            </a:r>
            <a:r>
              <a:rPr dirty="0" spc="-5"/>
              <a:t> </a:t>
            </a:r>
            <a:r>
              <a:rPr dirty="0"/>
              <a:t>on</a:t>
            </a:r>
            <a:r>
              <a:rPr dirty="0" spc="-5"/>
              <a:t> </a:t>
            </a:r>
            <a:r>
              <a:rPr dirty="0"/>
              <a:t>p-</a:t>
            </a:r>
            <a:r>
              <a:rPr dirty="0" spc="-10"/>
              <a:t>SINCERE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10740" y="2672984"/>
            <a:ext cx="15803244" cy="5932805"/>
            <a:chOff x="2610740" y="2672984"/>
            <a:chExt cx="15803244" cy="59328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0740" y="2818762"/>
              <a:ext cx="15802660" cy="57869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855618" y="2675892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4">
                  <a:moveTo>
                    <a:pt x="484964" y="0"/>
                  </a:moveTo>
                  <a:lnTo>
                    <a:pt x="0" y="0"/>
                  </a:lnTo>
                  <a:lnTo>
                    <a:pt x="0" y="410260"/>
                  </a:lnTo>
                  <a:lnTo>
                    <a:pt x="484964" y="410260"/>
                  </a:lnTo>
                  <a:lnTo>
                    <a:pt x="484964" y="0"/>
                  </a:lnTo>
                  <a:close/>
                </a:path>
              </a:pathLst>
            </a:custGeom>
            <a:solidFill>
              <a:srgbClr val="AC1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855616" y="2675892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4">
                  <a:moveTo>
                    <a:pt x="0" y="0"/>
                  </a:moveTo>
                  <a:lnTo>
                    <a:pt x="484967" y="0"/>
                  </a:lnTo>
                  <a:lnTo>
                    <a:pt x="484967" y="410262"/>
                  </a:lnTo>
                  <a:lnTo>
                    <a:pt x="0" y="410262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855618" y="3623397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5">
                  <a:moveTo>
                    <a:pt x="484964" y="0"/>
                  </a:moveTo>
                  <a:lnTo>
                    <a:pt x="0" y="0"/>
                  </a:lnTo>
                  <a:lnTo>
                    <a:pt x="0" y="410260"/>
                  </a:lnTo>
                  <a:lnTo>
                    <a:pt x="484964" y="410260"/>
                  </a:lnTo>
                  <a:lnTo>
                    <a:pt x="484964" y="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855616" y="3623397"/>
              <a:ext cx="485140" cy="410845"/>
            </a:xfrm>
            <a:custGeom>
              <a:avLst/>
              <a:gdLst/>
              <a:ahLst/>
              <a:cxnLst/>
              <a:rect l="l" t="t" r="r" b="b"/>
              <a:pathLst>
                <a:path w="485140" h="410845">
                  <a:moveTo>
                    <a:pt x="0" y="0"/>
                  </a:moveTo>
                  <a:lnTo>
                    <a:pt x="484967" y="0"/>
                  </a:lnTo>
                  <a:lnTo>
                    <a:pt x="484967" y="410262"/>
                  </a:lnTo>
                  <a:lnTo>
                    <a:pt x="0" y="410262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63407" y="4042557"/>
            <a:ext cx="753745" cy="47028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16.0%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14.0%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12.0%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10.0%</a:t>
            </a: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900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8.0%</a:t>
            </a: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895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6.0%</a:t>
            </a: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900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4.0%</a:t>
            </a: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910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2.0%</a:t>
            </a:r>
            <a:endParaRPr sz="20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spcBef>
                <a:spcPts val="1895"/>
              </a:spcBef>
            </a:pP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0.0%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3407" y="3495278"/>
            <a:ext cx="75374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18.0%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3407" y="2949396"/>
            <a:ext cx="75374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20.0%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305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6608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4914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3215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1516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29823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68124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06430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44731" y="8712572"/>
            <a:ext cx="30480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11860" y="8712572"/>
            <a:ext cx="45339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#10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46119" y="2672034"/>
            <a:ext cx="117094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10">
                <a:latin typeface="Arial"/>
                <a:cs typeface="Arial"/>
              </a:rPr>
              <a:t>English</a:t>
            </a:r>
            <a:endParaRPr sz="2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46119" y="3509705"/>
            <a:ext cx="128714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10">
                <a:latin typeface="Arial"/>
                <a:cs typeface="Arial"/>
              </a:rPr>
              <a:t>Spanish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Conclusions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340" y="2602228"/>
            <a:ext cx="15639415" cy="547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7345" indent="-334645">
              <a:lnSpc>
                <a:spcPct val="100000"/>
              </a:lnSpc>
              <a:spcBef>
                <a:spcPts val="95"/>
              </a:spcBef>
              <a:buChar char="•"/>
              <a:tabLst>
                <a:tab pos="347345" algn="l"/>
              </a:tabLst>
            </a:pPr>
            <a:r>
              <a:rPr dirty="0" sz="4400">
                <a:latin typeface="Arial"/>
                <a:cs typeface="Arial"/>
              </a:rPr>
              <a:t>Screening</a:t>
            </a:r>
            <a:r>
              <a:rPr dirty="0" sz="4400" spc="-10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for</a:t>
            </a:r>
            <a:r>
              <a:rPr dirty="0" sz="4400" spc="-10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social</a:t>
            </a:r>
            <a:r>
              <a:rPr dirty="0" sz="4400" spc="-9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needs</a:t>
            </a:r>
            <a:r>
              <a:rPr dirty="0" sz="4400" spc="-10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in</a:t>
            </a:r>
            <a:r>
              <a:rPr dirty="0" sz="4400" spc="-10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our</a:t>
            </a:r>
            <a:r>
              <a:rPr dirty="0" sz="4400" spc="-9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PED</a:t>
            </a:r>
            <a:r>
              <a:rPr dirty="0" sz="4400" spc="-10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revealed:</a:t>
            </a:r>
            <a:endParaRPr sz="4400">
              <a:latin typeface="Arial"/>
              <a:cs typeface="Arial"/>
            </a:endParaRPr>
          </a:p>
          <a:p>
            <a:pPr lvl="1" marL="1017269" indent="-334645">
              <a:lnSpc>
                <a:spcPct val="100000"/>
              </a:lnSpc>
              <a:spcBef>
                <a:spcPts val="215"/>
              </a:spcBef>
              <a:buChar char="•"/>
              <a:tabLst>
                <a:tab pos="1017269" algn="l"/>
              </a:tabLst>
            </a:pPr>
            <a:r>
              <a:rPr dirty="0" sz="4400">
                <a:latin typeface="Arial"/>
                <a:cs typeface="Arial"/>
              </a:rPr>
              <a:t>Significant</a:t>
            </a:r>
            <a:r>
              <a:rPr dirty="0" sz="4400" spc="-13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levels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of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unmet</a:t>
            </a:r>
            <a:r>
              <a:rPr dirty="0" sz="4400" spc="-13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social</a:t>
            </a:r>
            <a:r>
              <a:rPr dirty="0" sz="4400" spc="-125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needs</a:t>
            </a:r>
            <a:endParaRPr sz="4400">
              <a:latin typeface="Arial"/>
              <a:cs typeface="Arial"/>
            </a:endParaRPr>
          </a:p>
          <a:p>
            <a:pPr lvl="1" marL="1017269" indent="-334645">
              <a:lnSpc>
                <a:spcPct val="100000"/>
              </a:lnSpc>
              <a:spcBef>
                <a:spcPts val="175"/>
              </a:spcBef>
              <a:buChar char="•"/>
              <a:tabLst>
                <a:tab pos="1017269" algn="l"/>
              </a:tabLst>
            </a:pPr>
            <a:r>
              <a:rPr dirty="0" sz="4400">
                <a:latin typeface="Arial"/>
                <a:cs typeface="Arial"/>
              </a:rPr>
              <a:t>Disparities</a:t>
            </a:r>
            <a:r>
              <a:rPr dirty="0" sz="4400" spc="-15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related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 spc="-25">
                <a:latin typeface="Arial"/>
                <a:cs typeface="Arial"/>
              </a:rPr>
              <a:t>to:</a:t>
            </a:r>
            <a:endParaRPr sz="4400">
              <a:latin typeface="Arial"/>
              <a:cs typeface="Arial"/>
            </a:endParaRPr>
          </a:p>
          <a:p>
            <a:pPr lvl="2" marL="1687195" indent="-334645">
              <a:lnSpc>
                <a:spcPct val="100000"/>
              </a:lnSpc>
              <a:spcBef>
                <a:spcPts val="215"/>
              </a:spcBef>
              <a:buChar char="•"/>
              <a:tabLst>
                <a:tab pos="1687195" algn="l"/>
              </a:tabLst>
            </a:pPr>
            <a:r>
              <a:rPr dirty="0" sz="4400">
                <a:latin typeface="Arial"/>
                <a:cs typeface="Arial"/>
              </a:rPr>
              <a:t>Caregiver’s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language</a:t>
            </a:r>
            <a:r>
              <a:rPr dirty="0" sz="4400" spc="-16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preference</a:t>
            </a:r>
            <a:endParaRPr sz="4400">
              <a:latin typeface="Arial"/>
              <a:cs typeface="Arial"/>
            </a:endParaRPr>
          </a:p>
          <a:p>
            <a:pPr lvl="2" marL="1687195" indent="-334645">
              <a:lnSpc>
                <a:spcPct val="100000"/>
              </a:lnSpc>
              <a:spcBef>
                <a:spcPts val="219"/>
              </a:spcBef>
              <a:buChar char="•"/>
              <a:tabLst>
                <a:tab pos="1687195" algn="l"/>
              </a:tabLst>
            </a:pPr>
            <a:r>
              <a:rPr dirty="0" sz="4400">
                <a:latin typeface="Arial"/>
                <a:cs typeface="Arial"/>
              </a:rPr>
              <a:t>Racial/ethnic</a:t>
            </a:r>
            <a:r>
              <a:rPr dirty="0" sz="4400" spc="-15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identity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of</a:t>
            </a:r>
            <a:r>
              <a:rPr dirty="0" sz="4400" spc="-15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child</a:t>
            </a:r>
            <a:endParaRPr sz="4400">
              <a:latin typeface="Arial"/>
              <a:cs typeface="Arial"/>
            </a:endParaRPr>
          </a:p>
          <a:p>
            <a:pPr lvl="2" marL="1687195" indent="-334645">
              <a:lnSpc>
                <a:spcPct val="100000"/>
              </a:lnSpc>
              <a:spcBef>
                <a:spcPts val="170"/>
              </a:spcBef>
              <a:buChar char="•"/>
              <a:tabLst>
                <a:tab pos="1687195" algn="l"/>
              </a:tabLst>
            </a:pPr>
            <a:r>
              <a:rPr dirty="0" sz="4400">
                <a:latin typeface="Arial"/>
                <a:cs typeface="Arial"/>
              </a:rPr>
              <a:t>Insurance</a:t>
            </a:r>
            <a:r>
              <a:rPr dirty="0" sz="4400" spc="-13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status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of</a:t>
            </a:r>
            <a:r>
              <a:rPr dirty="0" sz="4400" spc="-135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child</a:t>
            </a:r>
            <a:endParaRPr sz="4400">
              <a:latin typeface="Arial"/>
              <a:cs typeface="Arial"/>
            </a:endParaRPr>
          </a:p>
          <a:p>
            <a:pPr lvl="1" marL="1017905" marR="5080" indent="-335280">
              <a:lnSpc>
                <a:spcPts val="4760"/>
              </a:lnSpc>
              <a:spcBef>
                <a:spcPts val="810"/>
              </a:spcBef>
              <a:buChar char="•"/>
              <a:tabLst>
                <a:tab pos="1017905" algn="l"/>
              </a:tabLst>
            </a:pPr>
            <a:r>
              <a:rPr dirty="0" sz="4400">
                <a:latin typeface="Arial"/>
                <a:cs typeface="Arial"/>
              </a:rPr>
              <a:t>Differences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in</a:t>
            </a:r>
            <a:r>
              <a:rPr dirty="0" sz="4400" spc="-12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how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English-</a:t>
            </a:r>
            <a:r>
              <a:rPr dirty="0" sz="4400" spc="-12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&amp;</a:t>
            </a:r>
            <a:r>
              <a:rPr dirty="0" sz="4400" spc="-125">
                <a:latin typeface="Arial"/>
                <a:cs typeface="Arial"/>
              </a:rPr>
              <a:t> </a:t>
            </a:r>
            <a:r>
              <a:rPr dirty="0" sz="4400" spc="-30">
                <a:latin typeface="Arial"/>
                <a:cs typeface="Arial"/>
              </a:rPr>
              <a:t>Spanish-</a:t>
            </a:r>
            <a:r>
              <a:rPr dirty="0" sz="4400">
                <a:latin typeface="Arial"/>
                <a:cs typeface="Arial"/>
              </a:rPr>
              <a:t>speaking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caregivers </a:t>
            </a:r>
            <a:r>
              <a:rPr dirty="0" sz="4400">
                <a:latin typeface="Arial"/>
                <a:cs typeface="Arial"/>
              </a:rPr>
              <a:t>responded</a:t>
            </a:r>
            <a:r>
              <a:rPr dirty="0" sz="4400" spc="-12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to</a:t>
            </a:r>
            <a:r>
              <a:rPr dirty="0" sz="4400" spc="-114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our</a:t>
            </a:r>
            <a:r>
              <a:rPr dirty="0" sz="4400" spc="-114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screener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Next </a:t>
            </a:r>
            <a:r>
              <a:rPr dirty="0" spc="-10"/>
              <a:t>Steps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340" y="2602228"/>
            <a:ext cx="16934815" cy="4081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7345" indent="-334645">
              <a:lnSpc>
                <a:spcPct val="100000"/>
              </a:lnSpc>
              <a:spcBef>
                <a:spcPts val="95"/>
              </a:spcBef>
              <a:buChar char="•"/>
              <a:tabLst>
                <a:tab pos="347345" algn="l"/>
              </a:tabLst>
            </a:pPr>
            <a:r>
              <a:rPr dirty="0" sz="4400">
                <a:latin typeface="Arial"/>
                <a:cs typeface="Arial"/>
              </a:rPr>
              <a:t>Focus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group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investigation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 spc="-25">
                <a:latin typeface="Arial"/>
                <a:cs typeface="Arial"/>
              </a:rPr>
              <a:t>to:</a:t>
            </a:r>
            <a:endParaRPr sz="4400">
              <a:latin typeface="Arial"/>
              <a:cs typeface="Arial"/>
            </a:endParaRPr>
          </a:p>
          <a:p>
            <a:pPr lvl="1" marL="1017905" marR="243840" indent="-335280">
              <a:lnSpc>
                <a:spcPts val="4720"/>
              </a:lnSpc>
              <a:spcBef>
                <a:spcPts val="840"/>
              </a:spcBef>
              <a:buChar char="•"/>
              <a:tabLst>
                <a:tab pos="1017905" algn="l"/>
              </a:tabLst>
            </a:pPr>
            <a:r>
              <a:rPr dirty="0" sz="4400">
                <a:latin typeface="Arial"/>
                <a:cs typeface="Arial"/>
              </a:rPr>
              <a:t>Gather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qualitative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information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on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differences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observed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between </a:t>
            </a:r>
            <a:r>
              <a:rPr dirty="0" sz="4400">
                <a:latin typeface="Arial"/>
                <a:cs typeface="Arial"/>
              </a:rPr>
              <a:t>English-</a:t>
            </a:r>
            <a:r>
              <a:rPr dirty="0" sz="4400" spc="-12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&amp;</a:t>
            </a:r>
            <a:r>
              <a:rPr dirty="0" sz="4400" spc="-120">
                <a:latin typeface="Arial"/>
                <a:cs typeface="Arial"/>
              </a:rPr>
              <a:t> </a:t>
            </a:r>
            <a:r>
              <a:rPr dirty="0" sz="4400" spc="-30">
                <a:latin typeface="Arial"/>
                <a:cs typeface="Arial"/>
              </a:rPr>
              <a:t>Spanish-</a:t>
            </a:r>
            <a:r>
              <a:rPr dirty="0" sz="4400">
                <a:latin typeface="Arial"/>
                <a:cs typeface="Arial"/>
              </a:rPr>
              <a:t>speaking</a:t>
            </a:r>
            <a:r>
              <a:rPr dirty="0" sz="4400" spc="-12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caregivers</a:t>
            </a:r>
            <a:endParaRPr sz="4400">
              <a:latin typeface="Arial"/>
              <a:cs typeface="Arial"/>
            </a:endParaRPr>
          </a:p>
          <a:p>
            <a:pPr lvl="1" marL="1017269" indent="-334645">
              <a:lnSpc>
                <a:spcPct val="100000"/>
              </a:lnSpc>
              <a:spcBef>
                <a:spcPts val="150"/>
              </a:spcBef>
              <a:buChar char="•"/>
              <a:tabLst>
                <a:tab pos="1017269" algn="l"/>
              </a:tabLst>
            </a:pPr>
            <a:r>
              <a:rPr dirty="0" sz="4400" spc="-30">
                <a:latin typeface="Arial"/>
                <a:cs typeface="Arial"/>
              </a:rPr>
              <a:t>Validate:</a:t>
            </a:r>
            <a:r>
              <a:rPr dirty="0" sz="4400" spc="-175">
                <a:latin typeface="Arial"/>
                <a:cs typeface="Arial"/>
              </a:rPr>
              <a:t> </a:t>
            </a:r>
            <a:r>
              <a:rPr dirty="0" sz="4400" spc="-35">
                <a:latin typeface="Arial"/>
                <a:cs typeface="Arial"/>
              </a:rPr>
              <a:t>p–</a:t>
            </a:r>
            <a:r>
              <a:rPr dirty="0" sz="4400">
                <a:latin typeface="Arial"/>
                <a:cs typeface="Arial"/>
              </a:rPr>
              <a:t>SINCERE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screener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and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Spanish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translated</a:t>
            </a:r>
            <a:r>
              <a:rPr dirty="0" sz="4400" spc="-165">
                <a:latin typeface="Arial"/>
                <a:cs typeface="Arial"/>
              </a:rPr>
              <a:t> </a:t>
            </a:r>
            <a:r>
              <a:rPr dirty="0" sz="4400" spc="-20">
                <a:latin typeface="Arial"/>
                <a:cs typeface="Arial"/>
              </a:rPr>
              <a:t>tool</a:t>
            </a:r>
            <a:endParaRPr sz="4400">
              <a:latin typeface="Arial"/>
              <a:cs typeface="Arial"/>
            </a:endParaRPr>
          </a:p>
          <a:p>
            <a:pPr marL="347345" marR="5080" indent="-335280">
              <a:lnSpc>
                <a:spcPts val="4720"/>
              </a:lnSpc>
              <a:spcBef>
                <a:spcPts val="1575"/>
              </a:spcBef>
              <a:buChar char="•"/>
              <a:tabLst>
                <a:tab pos="347345" algn="l"/>
              </a:tabLst>
            </a:pPr>
            <a:r>
              <a:rPr dirty="0" sz="4400">
                <a:latin typeface="Arial"/>
                <a:cs typeface="Arial"/>
              </a:rPr>
              <a:t>Implementation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work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to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increased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PED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social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needs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screening</a:t>
            </a:r>
            <a:r>
              <a:rPr dirty="0" sz="4400" spc="-145">
                <a:latin typeface="Arial"/>
                <a:cs typeface="Arial"/>
              </a:rPr>
              <a:t> </a:t>
            </a:r>
            <a:r>
              <a:rPr dirty="0" sz="4400" spc="-25">
                <a:latin typeface="Arial"/>
                <a:cs typeface="Arial"/>
              </a:rPr>
              <a:t>and </a:t>
            </a:r>
            <a:r>
              <a:rPr dirty="0" sz="4400">
                <a:latin typeface="Arial"/>
                <a:cs typeface="Arial"/>
              </a:rPr>
              <a:t>linkage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to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community</a:t>
            </a:r>
            <a:r>
              <a:rPr dirty="0" sz="4400" spc="-130">
                <a:latin typeface="Arial"/>
                <a:cs typeface="Arial"/>
              </a:rPr>
              <a:t> </a:t>
            </a:r>
            <a:r>
              <a:rPr dirty="0" sz="4400" spc="-10">
                <a:latin typeface="Arial"/>
                <a:cs typeface="Arial"/>
              </a:rPr>
              <a:t>resources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340" y="2084269"/>
            <a:ext cx="17233900" cy="6391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information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subject,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following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publications:</a:t>
            </a:r>
            <a:endParaRPr sz="2200">
              <a:latin typeface="Arial"/>
              <a:cs typeface="Arial"/>
            </a:endParaRPr>
          </a:p>
          <a:p>
            <a:pPr marL="347345" marR="406400" indent="-335280">
              <a:lnSpc>
                <a:spcPct val="89300"/>
              </a:lnSpc>
              <a:spcBef>
                <a:spcPts val="2405"/>
              </a:spcBef>
              <a:buChar char="•"/>
              <a:tabLst>
                <a:tab pos="347345" algn="l"/>
              </a:tabLst>
            </a:pP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Tedford</a:t>
            </a:r>
            <a:r>
              <a:rPr dirty="0" sz="22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NJ,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Keating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EM,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Ou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Z,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Holsti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M,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Wallace</a:t>
            </a:r>
            <a:r>
              <a:rPr dirty="0" sz="2200" spc="-1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AS,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Robison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JA.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Social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Needs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Screening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During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Pediatric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Emergency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Department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Visits: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Disparities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Unmet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Social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Needs.</a:t>
            </a:r>
            <a:r>
              <a:rPr dirty="0" sz="2200" spc="-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Acad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Pediatr.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2022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7:S1876-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2859(22)00236-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4.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10.1016/j.acap.2022.05.002.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Epub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ahead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print.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35537675.</a:t>
            </a:r>
            <a:endParaRPr sz="2200">
              <a:latin typeface="Arial"/>
              <a:cs typeface="Arial"/>
            </a:endParaRPr>
          </a:p>
          <a:p>
            <a:pPr marL="347345" marR="561975" indent="-335280">
              <a:lnSpc>
                <a:spcPct val="90200"/>
              </a:lnSpc>
              <a:spcBef>
                <a:spcPts val="5"/>
              </a:spcBef>
              <a:buChar char="•"/>
              <a:tabLst>
                <a:tab pos="347345" algn="l"/>
              </a:tabLst>
            </a:pP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Wallace</a:t>
            </a:r>
            <a:r>
              <a:rPr dirty="0" sz="2200" spc="-1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AS,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Luther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BL,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Sisler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SM,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Wong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Guo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JW.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Integrating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social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determinants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screening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referral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during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routine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emergency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care: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evaluation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reach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implementation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challenges.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Implement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Sci</a:t>
            </a:r>
            <a:r>
              <a:rPr dirty="0" sz="2200" spc="-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Commun.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2021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Oct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7;2(1):114.</a:t>
            </a:r>
            <a:r>
              <a:rPr dirty="0" sz="22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doi: </a:t>
            </a: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10.1186/s43058-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021-00212-</a:t>
            </a: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y.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34620248;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PMCID:</a:t>
            </a: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PMC8499465.</a:t>
            </a:r>
            <a:endParaRPr sz="2200">
              <a:latin typeface="Arial"/>
              <a:cs typeface="Arial"/>
            </a:endParaRPr>
          </a:p>
          <a:p>
            <a:pPr marL="347345" marR="207645" indent="-335280">
              <a:lnSpc>
                <a:spcPct val="89300"/>
              </a:lnSpc>
              <a:spcBef>
                <a:spcPts val="25"/>
              </a:spcBef>
              <a:buChar char="•"/>
              <a:tabLst>
                <a:tab pos="347345" algn="l"/>
              </a:tabLst>
            </a:pP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Wallace</a:t>
            </a:r>
            <a:r>
              <a:rPr dirty="0" sz="2200" spc="-1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AS,</a:t>
            </a:r>
            <a:r>
              <a:rPr dirty="0" sz="2200" spc="-9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Luther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Guo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JW,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Wang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212121"/>
                </a:solidFill>
                <a:latin typeface="Arial"/>
                <a:cs typeface="Arial"/>
              </a:rPr>
              <a:t>CY,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Sisler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Wong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B.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Implementing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Social</a:t>
            </a:r>
            <a:r>
              <a:rPr dirty="0" sz="2200" spc="-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Determinants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Screening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Referral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Infrastructure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During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Routine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Emergency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Visits,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Utah,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2017-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2018.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Prev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Chronic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Dis.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2020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Jun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18;17:E45.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10.5888/pcd17.190339.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32553071;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PMCID: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PMC7316417.</a:t>
            </a:r>
            <a:endParaRPr sz="2200">
              <a:latin typeface="Arial"/>
              <a:cs typeface="Arial"/>
            </a:endParaRPr>
          </a:p>
          <a:p>
            <a:pPr marL="347345" marR="5080" indent="-335280">
              <a:lnSpc>
                <a:spcPct val="90200"/>
              </a:lnSpc>
              <a:spcBef>
                <a:spcPts val="5"/>
              </a:spcBef>
              <a:buChar char="•"/>
              <a:tabLst>
                <a:tab pos="347345" algn="l"/>
              </a:tabLst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Guo</a:t>
            </a:r>
            <a:r>
              <a:rPr dirty="0" sz="2200" spc="-1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JW,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Wallace</a:t>
            </a:r>
            <a:r>
              <a:rPr dirty="0" sz="2200" spc="-1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AS,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Luther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BL,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Wong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B.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Psychometric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Evaluation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Screener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Intensifying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Community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Referrals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Health.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Eval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Prof.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2021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Jul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8:1632787211029360.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10.1177/01632787211029360.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Epub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ahead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print.</a:t>
            </a:r>
            <a:r>
              <a:rPr dirty="0" sz="22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34235988;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PMCID: PMC8741833.</a:t>
            </a:r>
            <a:endParaRPr sz="2200">
              <a:latin typeface="Arial"/>
              <a:cs typeface="Arial"/>
            </a:endParaRPr>
          </a:p>
          <a:p>
            <a:pPr marL="347345" marR="767715" indent="-335280">
              <a:lnSpc>
                <a:spcPts val="2370"/>
              </a:lnSpc>
              <a:spcBef>
                <a:spcPts val="50"/>
              </a:spcBef>
              <a:buChar char="•"/>
              <a:tabLst>
                <a:tab pos="347345" algn="l"/>
              </a:tabLst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Lowe</a:t>
            </a:r>
            <a:r>
              <a:rPr dirty="0" sz="22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212121"/>
                </a:solidFill>
                <a:latin typeface="Arial"/>
                <a:cs typeface="Arial"/>
              </a:rPr>
              <a:t>JT,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Monteiro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KA,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Zonfrillo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MR.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Disparities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Pediatric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Emergency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Length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Stay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Utilization</a:t>
            </a:r>
            <a:r>
              <a:rPr dirty="0" sz="2200" spc="-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Associated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With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Language.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Pediatr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Emerg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Care.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2022</a:t>
            </a:r>
            <a:r>
              <a:rPr dirty="0" sz="2200" spc="-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Apr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212121"/>
                </a:solidFill>
                <a:latin typeface="Arial"/>
                <a:cs typeface="Arial"/>
              </a:rPr>
              <a:t>1;38(4):e1192-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e1197.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10.1097/PEC.0000000000002545.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34570076.</a:t>
            </a:r>
            <a:endParaRPr sz="2200">
              <a:latin typeface="Arial"/>
              <a:cs typeface="Arial"/>
            </a:endParaRPr>
          </a:p>
          <a:p>
            <a:pPr marL="347345" indent="-334645">
              <a:lnSpc>
                <a:spcPts val="2180"/>
              </a:lnSpc>
              <a:buChar char="•"/>
              <a:tabLst>
                <a:tab pos="347345" algn="l"/>
              </a:tabLst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Gottlieb</a:t>
            </a:r>
            <a:r>
              <a:rPr dirty="0" sz="2200" spc="-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L,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Hessler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D,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Long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D,</a:t>
            </a:r>
            <a:r>
              <a:rPr dirty="0" sz="2200" spc="-1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Amaya</a:t>
            </a:r>
            <a:r>
              <a:rPr dirty="0" sz="2200" spc="-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A,</a:t>
            </a:r>
            <a:r>
              <a:rPr dirty="0" sz="2200" spc="-1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Adler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N.</a:t>
            </a:r>
            <a:r>
              <a:rPr dirty="0" sz="2200" spc="-1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2200" spc="-1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randomized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trial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screening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social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determinants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health: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iScreen</a:t>
            </a:r>
            <a:r>
              <a:rPr dirty="0" sz="22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study.</a:t>
            </a:r>
            <a:endParaRPr sz="2200">
              <a:latin typeface="Arial"/>
              <a:cs typeface="Arial"/>
            </a:endParaRPr>
          </a:p>
          <a:p>
            <a:pPr marL="347345">
              <a:lnSpc>
                <a:spcPts val="2380"/>
              </a:lnSpc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Pediatrics.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2014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Dec;134(6):e1611-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8.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10.1542/peds.2014-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1439.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Epub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2014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Nov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3.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25367545.</a:t>
            </a:r>
            <a:endParaRPr sz="2200">
              <a:latin typeface="Arial"/>
              <a:cs typeface="Arial"/>
            </a:endParaRPr>
          </a:p>
          <a:p>
            <a:pPr marL="347345" marR="83820" indent="-335280">
              <a:lnSpc>
                <a:spcPct val="90200"/>
              </a:lnSpc>
              <a:spcBef>
                <a:spcPts val="130"/>
              </a:spcBef>
              <a:buChar char="•"/>
              <a:tabLst>
                <a:tab pos="347345" algn="l"/>
              </a:tabLst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Flores</a:t>
            </a:r>
            <a:r>
              <a:rPr dirty="0" sz="2200" spc="-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G,</a:t>
            </a:r>
            <a:r>
              <a:rPr dirty="0" sz="2200" spc="-1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Abreu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M,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Tomany-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Korman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SC.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Limited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english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proficiency,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language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home,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disparities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children's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care: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how</a:t>
            </a:r>
            <a:r>
              <a:rPr dirty="0" sz="2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language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barriers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measured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matters.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Public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Rep.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2005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Jul-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Aug;120(4):418-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30.</a:t>
            </a:r>
            <a:r>
              <a:rPr dirty="0" sz="220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doi:</a:t>
            </a:r>
            <a:r>
              <a:rPr dirty="0" sz="220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10.1177/003335490512000409.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PMID: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16025722;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PMCID:</a:t>
            </a:r>
            <a:r>
              <a:rPr dirty="0" sz="2200" spc="-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PMC1497749.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0869" y="5284171"/>
            <a:ext cx="5551805" cy="136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27095" algn="l"/>
              </a:tabLst>
            </a:pPr>
            <a:r>
              <a:rPr dirty="0" sz="8800" spc="-10">
                <a:latin typeface="Arial"/>
                <a:cs typeface="Arial"/>
              </a:rPr>
              <a:t>Thank</a:t>
            </a:r>
            <a:r>
              <a:rPr dirty="0" sz="8800">
                <a:latin typeface="Arial"/>
                <a:cs typeface="Arial"/>
              </a:rPr>
              <a:t>	</a:t>
            </a:r>
            <a:r>
              <a:rPr dirty="0" sz="8800" spc="-20">
                <a:latin typeface="Arial"/>
                <a:cs typeface="Arial"/>
              </a:rPr>
              <a:t>you!</a:t>
            </a:r>
            <a:endParaRPr sz="8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0869" y="6532301"/>
            <a:ext cx="15644494" cy="160909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4400" spc="-10">
                <a:solidFill>
                  <a:srgbClr val="898989"/>
                </a:solidFill>
                <a:latin typeface="Arial"/>
                <a:cs typeface="Arial"/>
              </a:rPr>
              <a:t>Questions?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Please</a:t>
            </a:r>
            <a:r>
              <a:rPr dirty="0" sz="44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feel</a:t>
            </a:r>
            <a:r>
              <a:rPr dirty="0" sz="4400" spc="-8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free</a:t>
            </a:r>
            <a:r>
              <a:rPr dirty="0" sz="4400" spc="-8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to</a:t>
            </a:r>
            <a:r>
              <a:rPr dirty="0" sz="44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contact</a:t>
            </a:r>
            <a:r>
              <a:rPr dirty="0" sz="44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me</a:t>
            </a:r>
            <a:r>
              <a:rPr dirty="0" sz="4400" spc="-8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898989"/>
                </a:solidFill>
                <a:latin typeface="Arial"/>
                <a:cs typeface="Arial"/>
              </a:rPr>
              <a:t>at:</a:t>
            </a:r>
            <a:r>
              <a:rPr dirty="0" sz="44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u="heavy" sz="4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natalie.tedford@hsc.utah.edu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023" y="9480902"/>
            <a:ext cx="63093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0">
                <a:solidFill>
                  <a:srgbClr val="AC172C"/>
                </a:solidFill>
                <a:latin typeface="Arial"/>
                <a:cs typeface="Arial"/>
              </a:rPr>
              <a:t>DIVISION</a:t>
            </a:r>
            <a:r>
              <a:rPr dirty="0" sz="2200" spc="-7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AC172C"/>
                </a:solidFill>
                <a:latin typeface="Arial"/>
                <a:cs typeface="Arial"/>
              </a:rPr>
              <a:t>OF</a:t>
            </a:r>
            <a:r>
              <a:rPr dirty="0" sz="2200" spc="-5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AC172C"/>
                </a:solidFill>
                <a:latin typeface="Arial"/>
                <a:cs typeface="Arial"/>
              </a:rPr>
              <a:t>PEDIATRIC</a:t>
            </a:r>
            <a:r>
              <a:rPr dirty="0" sz="2200" spc="-40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AC172C"/>
                </a:solidFill>
                <a:latin typeface="Arial"/>
                <a:cs typeface="Arial"/>
              </a:rPr>
              <a:t>EMERGENCY</a:t>
            </a:r>
            <a:r>
              <a:rPr dirty="0" sz="2200" spc="-5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AC172C"/>
                </a:solidFill>
                <a:latin typeface="Arial"/>
                <a:cs typeface="Arial"/>
              </a:rPr>
              <a:t>MEDICINE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Presenting</a:t>
            </a:r>
            <a:r>
              <a:rPr dirty="0" spc="-310"/>
              <a:t> </a:t>
            </a:r>
            <a:r>
              <a:rPr dirty="0"/>
              <a:t>Author</a:t>
            </a:r>
            <a:r>
              <a:rPr dirty="0" spc="-15"/>
              <a:t> </a:t>
            </a:r>
            <a:r>
              <a:rPr dirty="0"/>
              <a:t>Disclosure</a:t>
            </a:r>
            <a:r>
              <a:rPr dirty="0" spc="-10"/>
              <a:t> 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2122" y="2544056"/>
            <a:ext cx="17079595" cy="59855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ctr" marL="31115" marR="24765" indent="635">
              <a:lnSpc>
                <a:spcPct val="80600"/>
              </a:lnSpc>
              <a:spcBef>
                <a:spcPts val="1060"/>
              </a:spcBef>
            </a:pPr>
            <a:r>
              <a:rPr dirty="0" sz="4000">
                <a:latin typeface="Arial"/>
                <a:cs typeface="Arial"/>
              </a:rPr>
              <a:t>I have no relevant financial relationships with the manufacturer(s)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of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 spc="-25">
                <a:latin typeface="Arial"/>
                <a:cs typeface="Arial"/>
              </a:rPr>
              <a:t>any </a:t>
            </a:r>
            <a:r>
              <a:rPr dirty="0" sz="4000">
                <a:latin typeface="Arial"/>
                <a:cs typeface="Arial"/>
              </a:rPr>
              <a:t>commercial</a:t>
            </a:r>
            <a:r>
              <a:rPr dirty="0" sz="4000" spc="-1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product(s)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and/or</a:t>
            </a:r>
            <a:r>
              <a:rPr dirty="0" sz="4000" spc="-1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provider(s)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of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commercial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services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discussed </a:t>
            </a:r>
            <a:r>
              <a:rPr dirty="0" sz="4000">
                <a:latin typeface="Arial"/>
                <a:cs typeface="Arial"/>
              </a:rPr>
              <a:t>in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this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CME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activity.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>
                <a:latin typeface="Arial"/>
                <a:cs typeface="Arial"/>
              </a:rPr>
              <a:t>Research</a:t>
            </a:r>
            <a:r>
              <a:rPr dirty="0" sz="4000" spc="-20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Support: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3650">
                <a:latin typeface="Arial"/>
                <a:cs typeface="Arial"/>
              </a:rPr>
              <a:t>AAP</a:t>
            </a:r>
            <a:r>
              <a:rPr dirty="0" sz="3650" spc="-110">
                <a:latin typeface="Arial"/>
                <a:cs typeface="Arial"/>
              </a:rPr>
              <a:t> </a:t>
            </a:r>
            <a:r>
              <a:rPr dirty="0" sz="3650" spc="-10">
                <a:latin typeface="Arial"/>
                <a:cs typeface="Arial"/>
              </a:rPr>
              <a:t>CATCH</a:t>
            </a:r>
            <a:r>
              <a:rPr dirty="0" sz="3650" spc="-45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Implementation</a:t>
            </a:r>
            <a:r>
              <a:rPr dirty="0" sz="3650" spc="-45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Grant</a:t>
            </a:r>
            <a:r>
              <a:rPr dirty="0" sz="3650" spc="-40">
                <a:latin typeface="Arial"/>
                <a:cs typeface="Arial"/>
              </a:rPr>
              <a:t> </a:t>
            </a:r>
            <a:r>
              <a:rPr dirty="0" sz="3650" spc="-10">
                <a:latin typeface="Arial"/>
                <a:cs typeface="Arial"/>
              </a:rPr>
              <a:t>2021-</a:t>
            </a:r>
            <a:r>
              <a:rPr dirty="0" sz="3650" spc="-25">
                <a:latin typeface="Arial"/>
                <a:cs typeface="Arial"/>
              </a:rPr>
              <a:t>22</a:t>
            </a:r>
            <a:endParaRPr sz="36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470"/>
              </a:spcBef>
            </a:pPr>
            <a:r>
              <a:rPr dirty="0" sz="3650" spc="-10">
                <a:latin typeface="Arial"/>
                <a:cs typeface="Arial"/>
              </a:rPr>
              <a:t>NIH-</a:t>
            </a:r>
            <a:r>
              <a:rPr dirty="0" sz="3650">
                <a:latin typeface="Arial"/>
                <a:cs typeface="Arial"/>
              </a:rPr>
              <a:t>funded</a:t>
            </a:r>
            <a:r>
              <a:rPr dirty="0" sz="3650" spc="5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R01</a:t>
            </a:r>
            <a:r>
              <a:rPr dirty="0" sz="3650" spc="10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Grant</a:t>
            </a:r>
            <a:r>
              <a:rPr dirty="0" sz="3650" spc="5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Project</a:t>
            </a:r>
            <a:r>
              <a:rPr dirty="0" sz="3650" spc="5">
                <a:latin typeface="Arial"/>
                <a:cs typeface="Arial"/>
              </a:rPr>
              <a:t> </a:t>
            </a:r>
            <a:r>
              <a:rPr dirty="0" sz="3650" spc="-10">
                <a:latin typeface="Arial"/>
                <a:cs typeface="Arial"/>
              </a:rPr>
              <a:t>#1R01NR019944-</a:t>
            </a:r>
            <a:r>
              <a:rPr dirty="0" sz="3650">
                <a:latin typeface="Arial"/>
                <a:cs typeface="Arial"/>
              </a:rPr>
              <a:t>01</a:t>
            </a:r>
            <a:r>
              <a:rPr dirty="0" sz="3650" spc="5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(PI</a:t>
            </a:r>
            <a:r>
              <a:rPr dirty="0" sz="3650" spc="10">
                <a:latin typeface="Arial"/>
                <a:cs typeface="Arial"/>
              </a:rPr>
              <a:t> </a:t>
            </a:r>
            <a:r>
              <a:rPr dirty="0" sz="3650">
                <a:latin typeface="Arial"/>
                <a:cs typeface="Arial"/>
              </a:rPr>
              <a:t>−Wallace) </a:t>
            </a:r>
            <a:r>
              <a:rPr dirty="0" sz="3650" spc="-10">
                <a:latin typeface="Arial"/>
                <a:cs typeface="Arial"/>
              </a:rPr>
              <a:t>2021-</a:t>
            </a:r>
            <a:r>
              <a:rPr dirty="0" sz="3650" spc="-20">
                <a:latin typeface="Arial"/>
                <a:cs typeface="Arial"/>
              </a:rPr>
              <a:t>2025</a:t>
            </a:r>
            <a:endParaRPr sz="3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endParaRPr sz="3650">
              <a:latin typeface="Arial"/>
              <a:cs typeface="Arial"/>
            </a:endParaRPr>
          </a:p>
          <a:p>
            <a:pPr algn="ctr" marL="12065" marR="5080">
              <a:lnSpc>
                <a:spcPts val="3850"/>
              </a:lnSpc>
            </a:pPr>
            <a:r>
              <a:rPr dirty="0" sz="4000">
                <a:latin typeface="Arial"/>
                <a:cs typeface="Arial"/>
              </a:rPr>
              <a:t>I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u="heavy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dirty="0" u="heavy" sz="400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intend</a:t>
            </a:r>
            <a:r>
              <a:rPr dirty="0" sz="4000" spc="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to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discuss</a:t>
            </a:r>
            <a:r>
              <a:rPr dirty="0" sz="4000" spc="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an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unapproved/investigative</a:t>
            </a:r>
            <a:r>
              <a:rPr dirty="0" sz="4000" spc="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use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of</a:t>
            </a:r>
            <a:r>
              <a:rPr dirty="0" sz="4000" spc="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a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commercial </a:t>
            </a:r>
            <a:r>
              <a:rPr dirty="0" sz="4000">
                <a:latin typeface="Arial"/>
                <a:cs typeface="Arial"/>
              </a:rPr>
              <a:t>product/device</a:t>
            </a:r>
            <a:r>
              <a:rPr dirty="0" sz="4000" spc="-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in my </a:t>
            </a:r>
            <a:r>
              <a:rPr dirty="0" sz="4000" spc="-10">
                <a:latin typeface="Arial"/>
                <a:cs typeface="Arial"/>
              </a:rPr>
              <a:t>presentation.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023" y="9480902"/>
            <a:ext cx="63093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0">
                <a:solidFill>
                  <a:srgbClr val="AC172C"/>
                </a:solidFill>
                <a:latin typeface="Arial"/>
                <a:cs typeface="Arial"/>
              </a:rPr>
              <a:t>DIVISION</a:t>
            </a:r>
            <a:r>
              <a:rPr dirty="0" sz="2200" spc="-7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AC172C"/>
                </a:solidFill>
                <a:latin typeface="Arial"/>
                <a:cs typeface="Arial"/>
              </a:rPr>
              <a:t>OF</a:t>
            </a:r>
            <a:r>
              <a:rPr dirty="0" sz="2200" spc="-5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AC172C"/>
                </a:solidFill>
                <a:latin typeface="Arial"/>
                <a:cs typeface="Arial"/>
              </a:rPr>
              <a:t>PEDIATRIC</a:t>
            </a:r>
            <a:r>
              <a:rPr dirty="0" sz="2200" spc="-40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AC172C"/>
                </a:solidFill>
                <a:latin typeface="Arial"/>
                <a:cs typeface="Arial"/>
              </a:rPr>
              <a:t>EMERGENCY</a:t>
            </a:r>
            <a:r>
              <a:rPr dirty="0" sz="2200" spc="-55">
                <a:solidFill>
                  <a:srgbClr val="AC172C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AC172C"/>
                </a:solidFill>
                <a:latin typeface="Arial"/>
                <a:cs typeface="Arial"/>
              </a:rPr>
              <a:t>MEDICINE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Background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41455" y="1361215"/>
            <a:ext cx="14900910" cy="8067040"/>
            <a:chOff x="2641455" y="1361215"/>
            <a:chExt cx="14900910" cy="8067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8653" y="5893014"/>
              <a:ext cx="3886792" cy="27168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5975" y="1942577"/>
              <a:ext cx="6626906" cy="4690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1455" y="1361215"/>
              <a:ext cx="14900768" cy="80667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28565" y="9331983"/>
            <a:ext cx="8742045" cy="5016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u="sng" sz="1550" spc="-3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5"/>
              </a:rPr>
              <a:t>https://www.istockphoto.com/vector/risk-</a:t>
            </a:r>
            <a:r>
              <a:rPr dirty="0" u="sng" sz="1550" spc="-7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5"/>
              </a:rPr>
              <a:t>guarantee-</a:t>
            </a:r>
            <a:r>
              <a:rPr dirty="0" u="sng" sz="1550" spc="-5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5"/>
              </a:rPr>
              <a:t>family-</a:t>
            </a:r>
            <a:r>
              <a:rPr dirty="0" u="sng" sz="1550" spc="-8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5"/>
              </a:rPr>
              <a:t>gm518780301-</a:t>
            </a:r>
            <a:r>
              <a:rPr dirty="0" u="sng" sz="1550" spc="-1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5"/>
              </a:rPr>
              <a:t>49293598</a:t>
            </a:r>
            <a:r>
              <a:rPr dirty="0" sz="1550" spc="-10">
                <a:solidFill>
                  <a:srgbClr val="D0CECE"/>
                </a:solidFill>
                <a:latin typeface="Arial"/>
                <a:cs typeface="Arial"/>
              </a:rPr>
              <a:t> </a:t>
            </a:r>
            <a:r>
              <a:rPr dirty="0" u="sng" sz="1550" spc="-4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https://www.pngitem.com/middle/iohwhxR_emergency-</a:t>
            </a:r>
            <a:r>
              <a:rPr dirty="0" u="sng" sz="1550" spc="-5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building-</a:t>
            </a:r>
            <a:r>
              <a:rPr dirty="0" u="sng" sz="1550" spc="-5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vector-</a:t>
            </a:r>
            <a:r>
              <a:rPr dirty="0" u="sng" sz="1550" spc="-3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art-illustration-</a:t>
            </a:r>
            <a:r>
              <a:rPr dirty="0" u="sng" sz="1550" spc="-5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transparent-</a:t>
            </a:r>
            <a:r>
              <a:rPr dirty="0" u="sng" sz="1550" spc="-45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clip-</a:t>
            </a:r>
            <a:r>
              <a:rPr dirty="0" u="sng" sz="1550" spc="-20">
                <a:solidFill>
                  <a:srgbClr val="D0CECE"/>
                </a:solidFill>
                <a:uFill>
                  <a:solidFill>
                    <a:srgbClr val="D0CECE"/>
                  </a:solidFill>
                </a:uFill>
                <a:latin typeface="Arial"/>
                <a:cs typeface="Arial"/>
                <a:hlinkClick r:id="rId6"/>
              </a:rPr>
              <a:t>art/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340" y="2608278"/>
            <a:ext cx="17094200" cy="248412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347345" marR="1336040" indent="-335280">
              <a:lnSpc>
                <a:spcPts val="4350"/>
              </a:lnSpc>
              <a:spcBef>
                <a:spcPts val="650"/>
              </a:spcBef>
              <a:buChar char="•"/>
              <a:tabLst>
                <a:tab pos="347345" algn="l"/>
              </a:tabLst>
            </a:pPr>
            <a:r>
              <a:rPr dirty="0" sz="4000">
                <a:latin typeface="Arial"/>
                <a:cs typeface="Arial"/>
              </a:rPr>
              <a:t>What is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the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prevalence of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u="heavy" sz="4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unmet</a:t>
            </a:r>
            <a:r>
              <a:rPr dirty="0" u="heavy" sz="40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4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 needs</a:t>
            </a:r>
            <a:r>
              <a:rPr dirty="0" u="heavy" sz="40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(USN) in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our </a:t>
            </a:r>
            <a:r>
              <a:rPr dirty="0" sz="4000" spc="-10">
                <a:latin typeface="Arial"/>
                <a:cs typeface="Arial"/>
              </a:rPr>
              <a:t>pediatric </a:t>
            </a:r>
            <a:r>
              <a:rPr dirty="0" sz="4000">
                <a:latin typeface="Arial"/>
                <a:cs typeface="Arial"/>
              </a:rPr>
              <a:t>emergency department (PED)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patient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population?</a:t>
            </a:r>
            <a:endParaRPr sz="4000">
              <a:latin typeface="Arial"/>
              <a:cs typeface="Arial"/>
            </a:endParaRPr>
          </a:p>
          <a:p>
            <a:pPr marL="347345" marR="5080" indent="-335280">
              <a:lnSpc>
                <a:spcPts val="4350"/>
              </a:lnSpc>
              <a:spcBef>
                <a:spcPts val="1470"/>
              </a:spcBef>
              <a:buChar char="•"/>
              <a:tabLst>
                <a:tab pos="347345" algn="l"/>
              </a:tabLst>
            </a:pPr>
            <a:r>
              <a:rPr dirty="0" sz="4000">
                <a:latin typeface="Arial"/>
                <a:cs typeface="Arial"/>
              </a:rPr>
              <a:t>What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are the disparities and differences in USN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by </a:t>
            </a:r>
            <a:r>
              <a:rPr dirty="0" sz="4000" spc="-10">
                <a:latin typeface="Arial"/>
                <a:cs typeface="Arial"/>
              </a:rPr>
              <a:t>self-</a:t>
            </a:r>
            <a:r>
              <a:rPr dirty="0" sz="4000">
                <a:latin typeface="Arial"/>
                <a:cs typeface="Arial"/>
              </a:rPr>
              <a:t>selected </a:t>
            </a:r>
            <a:r>
              <a:rPr dirty="0" sz="4000" spc="-10">
                <a:latin typeface="Arial"/>
                <a:cs typeface="Arial"/>
              </a:rPr>
              <a:t>language </a:t>
            </a:r>
            <a:r>
              <a:rPr dirty="0" sz="4000">
                <a:latin typeface="Arial"/>
                <a:cs typeface="Arial"/>
              </a:rPr>
              <a:t>and</a:t>
            </a:r>
            <a:r>
              <a:rPr dirty="0" sz="4000" spc="-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patient</a:t>
            </a:r>
            <a:r>
              <a:rPr dirty="0" sz="4000" spc="10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demographics?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2302" y="7907059"/>
            <a:ext cx="17339945" cy="1144905"/>
          </a:xfrm>
          <a:prstGeom prst="rect">
            <a:avLst/>
          </a:prstGeom>
          <a:solidFill>
            <a:srgbClr val="AC172C"/>
          </a:solidFill>
        </p:spPr>
        <p:txBody>
          <a:bodyPr wrap="square" lIns="0" tIns="251460" rIns="0" bIns="0" rtlCol="0" vert="horz">
            <a:spAutoFit/>
          </a:bodyPr>
          <a:lstStyle/>
          <a:p>
            <a:pPr marL="631190">
              <a:lnSpc>
                <a:spcPct val="100000"/>
              </a:lnSpc>
              <a:spcBef>
                <a:spcPts val="1980"/>
              </a:spcBef>
            </a:pP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3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Utah</a:t>
            </a:r>
            <a:r>
              <a:rPr dirty="0" sz="3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Children’s</a:t>
            </a:r>
            <a:r>
              <a:rPr dirty="0" sz="3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3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dirty="0" sz="3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endParaRPr sz="3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2293" y="2678074"/>
            <a:ext cx="17339945" cy="5246370"/>
          </a:xfrm>
          <a:custGeom>
            <a:avLst/>
            <a:gdLst/>
            <a:ahLst/>
            <a:cxnLst/>
            <a:rect l="l" t="t" r="r" b="b"/>
            <a:pathLst>
              <a:path w="17339945" h="5246370">
                <a:moveTo>
                  <a:pt x="17339501" y="0"/>
                </a:moveTo>
                <a:lnTo>
                  <a:pt x="0" y="0"/>
                </a:lnTo>
                <a:lnTo>
                  <a:pt x="0" y="1143698"/>
                </a:lnTo>
                <a:lnTo>
                  <a:pt x="8449729" y="1143698"/>
                </a:lnTo>
                <a:lnTo>
                  <a:pt x="8449729" y="1320101"/>
                </a:lnTo>
                <a:lnTo>
                  <a:pt x="8229701" y="1320101"/>
                </a:lnTo>
                <a:lnTo>
                  <a:pt x="8652573" y="1742986"/>
                </a:lnTo>
                <a:lnTo>
                  <a:pt x="0" y="1742986"/>
                </a:lnTo>
                <a:lnTo>
                  <a:pt x="0" y="2886697"/>
                </a:lnTo>
                <a:lnTo>
                  <a:pt x="8449729" y="2886697"/>
                </a:lnTo>
                <a:lnTo>
                  <a:pt x="8449729" y="3063113"/>
                </a:lnTo>
                <a:lnTo>
                  <a:pt x="8229701" y="3063113"/>
                </a:lnTo>
                <a:lnTo>
                  <a:pt x="8652586" y="3485997"/>
                </a:lnTo>
                <a:lnTo>
                  <a:pt x="0" y="3485997"/>
                </a:lnTo>
                <a:lnTo>
                  <a:pt x="0" y="4629696"/>
                </a:lnTo>
                <a:lnTo>
                  <a:pt x="8449729" y="4629696"/>
                </a:lnTo>
                <a:lnTo>
                  <a:pt x="8449729" y="4806112"/>
                </a:lnTo>
                <a:lnTo>
                  <a:pt x="8229701" y="4806112"/>
                </a:lnTo>
                <a:lnTo>
                  <a:pt x="8669744" y="5246154"/>
                </a:lnTo>
                <a:lnTo>
                  <a:pt x="9109773" y="4806112"/>
                </a:lnTo>
                <a:lnTo>
                  <a:pt x="8889771" y="4806112"/>
                </a:lnTo>
                <a:lnTo>
                  <a:pt x="8889771" y="4629696"/>
                </a:lnTo>
                <a:lnTo>
                  <a:pt x="17339501" y="4629696"/>
                </a:lnTo>
                <a:lnTo>
                  <a:pt x="17339501" y="3485997"/>
                </a:lnTo>
                <a:lnTo>
                  <a:pt x="8686889" y="3485997"/>
                </a:lnTo>
                <a:lnTo>
                  <a:pt x="9109773" y="3063113"/>
                </a:lnTo>
                <a:lnTo>
                  <a:pt x="8889771" y="3063113"/>
                </a:lnTo>
                <a:lnTo>
                  <a:pt x="8889771" y="2886697"/>
                </a:lnTo>
                <a:lnTo>
                  <a:pt x="17339501" y="2886697"/>
                </a:lnTo>
                <a:lnTo>
                  <a:pt x="17339501" y="1742986"/>
                </a:lnTo>
                <a:lnTo>
                  <a:pt x="8686902" y="1742986"/>
                </a:lnTo>
                <a:lnTo>
                  <a:pt x="9109773" y="1320101"/>
                </a:lnTo>
                <a:lnTo>
                  <a:pt x="8889771" y="1320101"/>
                </a:lnTo>
                <a:lnTo>
                  <a:pt x="8889771" y="1143698"/>
                </a:lnTo>
                <a:lnTo>
                  <a:pt x="17339501" y="1143698"/>
                </a:lnTo>
                <a:lnTo>
                  <a:pt x="17339501" y="0"/>
                </a:lnTo>
                <a:close/>
              </a:path>
            </a:pathLst>
          </a:custGeom>
          <a:solidFill>
            <a:srgbClr val="AC1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dirty="0" spc="-10"/>
              <a:t>Cross-</a:t>
            </a:r>
            <a:r>
              <a:rPr dirty="0"/>
              <a:t>sectional,</a:t>
            </a:r>
            <a:r>
              <a:rPr dirty="0" spc="-10"/>
              <a:t> </a:t>
            </a:r>
            <a:r>
              <a:rPr dirty="0"/>
              <a:t>descriptive</a:t>
            </a:r>
            <a:r>
              <a:rPr dirty="0" spc="-10"/>
              <a:t> analysis</a:t>
            </a:r>
          </a:p>
          <a:p>
            <a:pPr algn="ctr" marL="12065" marR="5080">
              <a:lnSpc>
                <a:spcPct val="313200"/>
              </a:lnSpc>
              <a:spcBef>
                <a:spcPts val="10"/>
              </a:spcBef>
            </a:pPr>
            <a:r>
              <a:rPr dirty="0"/>
              <a:t>Of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convenience</a:t>
            </a:r>
            <a:r>
              <a:rPr dirty="0" spc="-5"/>
              <a:t> </a:t>
            </a:r>
            <a:r>
              <a:rPr dirty="0"/>
              <a:t>sample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English-</a:t>
            </a:r>
            <a:r>
              <a:rPr dirty="0" spc="-5"/>
              <a:t> </a:t>
            </a:r>
            <a:r>
              <a:rPr dirty="0"/>
              <a:t>&amp;</a:t>
            </a:r>
            <a:r>
              <a:rPr dirty="0" spc="-10"/>
              <a:t> Spanish-</a:t>
            </a:r>
            <a:r>
              <a:rPr dirty="0"/>
              <a:t>speaking</a:t>
            </a:r>
            <a:r>
              <a:rPr dirty="0" spc="-5"/>
              <a:t> </a:t>
            </a:r>
            <a:r>
              <a:rPr dirty="0" spc="-10"/>
              <a:t>caregivers </a:t>
            </a:r>
            <a:r>
              <a:rPr dirty="0"/>
              <a:t>Who</a:t>
            </a:r>
            <a:r>
              <a:rPr dirty="0" spc="-25"/>
              <a:t> </a:t>
            </a:r>
            <a:r>
              <a:rPr dirty="0"/>
              <a:t>completed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p-SINCERE</a:t>
            </a:r>
            <a:r>
              <a:rPr dirty="0" spc="-15"/>
              <a:t> </a:t>
            </a:r>
            <a:r>
              <a:rPr dirty="0" spc="-10"/>
              <a:t>survey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p-</a:t>
            </a:r>
            <a:r>
              <a:rPr dirty="0"/>
              <a:t>SINCERE</a:t>
            </a:r>
            <a:r>
              <a:rPr dirty="0" spc="5"/>
              <a:t> </a:t>
            </a:r>
            <a:r>
              <a:rPr dirty="0" spc="-10"/>
              <a:t>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534" y="2478109"/>
            <a:ext cx="17705416" cy="61683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9382" y="69805"/>
            <a:ext cx="16553815" cy="9236075"/>
            <a:chOff x="3099382" y="69805"/>
            <a:chExt cx="16553815" cy="923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72" y="69805"/>
              <a:ext cx="14900768" cy="92101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9233" y="157903"/>
              <a:ext cx="14725368" cy="9033645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Results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9382" y="29318"/>
            <a:ext cx="16919575" cy="9334500"/>
            <a:chOff x="3099382" y="29318"/>
            <a:chExt cx="16919575" cy="933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3713" y="29318"/>
              <a:ext cx="12435223" cy="93344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1302" y="117547"/>
              <a:ext cx="12259333" cy="9158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71302" y="1506643"/>
              <a:ext cx="2381250" cy="1778000"/>
            </a:xfrm>
            <a:custGeom>
              <a:avLst/>
              <a:gdLst/>
              <a:ahLst/>
              <a:cxnLst/>
              <a:rect l="l" t="t" r="r" b="b"/>
              <a:pathLst>
                <a:path w="2381250" h="1778000">
                  <a:moveTo>
                    <a:pt x="2380747" y="0"/>
                  </a:moveTo>
                  <a:lnTo>
                    <a:pt x="0" y="0"/>
                  </a:lnTo>
                  <a:lnTo>
                    <a:pt x="0" y="1777909"/>
                  </a:lnTo>
                  <a:lnTo>
                    <a:pt x="2380747" y="1777909"/>
                  </a:lnTo>
                  <a:lnTo>
                    <a:pt x="2380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71302" y="1506644"/>
              <a:ext cx="2381250" cy="1778000"/>
            </a:xfrm>
            <a:custGeom>
              <a:avLst/>
              <a:gdLst/>
              <a:ahLst/>
              <a:cxnLst/>
              <a:rect l="l" t="t" r="r" b="b"/>
              <a:pathLst>
                <a:path w="2381250" h="1778000">
                  <a:moveTo>
                    <a:pt x="0" y="0"/>
                  </a:moveTo>
                  <a:lnTo>
                    <a:pt x="2380748" y="0"/>
                  </a:lnTo>
                  <a:lnTo>
                    <a:pt x="2380748" y="1777906"/>
                  </a:lnTo>
                  <a:lnTo>
                    <a:pt x="0" y="1777906"/>
                  </a:lnTo>
                  <a:lnTo>
                    <a:pt x="0" y="0"/>
                  </a:lnTo>
                  <a:close/>
                </a:path>
              </a:pathLst>
            </a:custGeom>
            <a:ln w="5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62310" y="3284553"/>
              <a:ext cx="4668520" cy="5991860"/>
            </a:xfrm>
            <a:custGeom>
              <a:avLst/>
              <a:gdLst/>
              <a:ahLst/>
              <a:cxnLst/>
              <a:rect l="l" t="t" r="r" b="b"/>
              <a:pathLst>
                <a:path w="4668519" h="5991859">
                  <a:moveTo>
                    <a:pt x="0" y="0"/>
                  </a:moveTo>
                  <a:lnTo>
                    <a:pt x="4668510" y="0"/>
                  </a:lnTo>
                  <a:lnTo>
                    <a:pt x="4668510" y="5991351"/>
                  </a:lnTo>
                  <a:lnTo>
                    <a:pt x="0" y="5991351"/>
                  </a:lnTo>
                  <a:lnTo>
                    <a:pt x="0" y="0"/>
                  </a:lnTo>
                  <a:close/>
                </a:path>
              </a:pathLst>
            </a:custGeom>
            <a:ln w="174514">
              <a:solidFill>
                <a:srgbClr val="AC17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Results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13698" y="3391170"/>
            <a:ext cx="5607050" cy="5605780"/>
            <a:chOff x="2913698" y="3391170"/>
            <a:chExt cx="5607050" cy="5605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8320" y="3391170"/>
              <a:ext cx="4392187" cy="5605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3698" y="3391170"/>
              <a:ext cx="2810385" cy="51153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58255" y="5391672"/>
            <a:ext cx="2172970" cy="7645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771525" marR="5080" indent="-759460">
              <a:lnSpc>
                <a:spcPts val="2850"/>
              </a:lnSpc>
              <a:spcBef>
                <a:spcPts val="290"/>
              </a:spcBef>
            </a:pP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24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USN 40%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7452" y="2486351"/>
            <a:ext cx="6000115" cy="8451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255520" marR="5080" indent="-2243455">
              <a:lnSpc>
                <a:spcPts val="3150"/>
              </a:lnSpc>
              <a:spcBef>
                <a:spcPts val="325"/>
              </a:spcBef>
            </a:pPr>
            <a:r>
              <a:rPr dirty="0" sz="2750" b="1">
                <a:solidFill>
                  <a:srgbClr val="595959"/>
                </a:solidFill>
                <a:latin typeface="Arial"/>
                <a:cs typeface="Arial"/>
              </a:rPr>
              <a:t>ENGLISH-SPEAKING</a:t>
            </a:r>
            <a:r>
              <a:rPr dirty="0" sz="2750" spc="7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595959"/>
                </a:solidFill>
                <a:latin typeface="Arial"/>
                <a:cs typeface="Arial"/>
              </a:rPr>
              <a:t>CAREGIVERS (N=3662)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908507" y="3366040"/>
            <a:ext cx="5605780" cy="5607050"/>
            <a:chOff x="12908507" y="3366040"/>
            <a:chExt cx="5605780" cy="56070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4931" y="3366040"/>
              <a:ext cx="2786651" cy="28103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507" y="3366040"/>
              <a:ext cx="5605413" cy="560681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458919" y="6738926"/>
            <a:ext cx="2172970" cy="7626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771525" marR="5080" indent="-759460">
              <a:lnSpc>
                <a:spcPts val="2840"/>
              </a:lnSpc>
              <a:spcBef>
                <a:spcPts val="300"/>
              </a:spcBef>
            </a:pP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24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USN 70%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DIVISION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14"/>
              <a:t>PEDIATRIC</a:t>
            </a:r>
            <a:r>
              <a:rPr dirty="0" spc="-40"/>
              <a:t> </a:t>
            </a:r>
            <a:r>
              <a:rPr dirty="0" spc="-75"/>
              <a:t>EMERGENCY</a:t>
            </a:r>
            <a:r>
              <a:rPr dirty="0" spc="-55"/>
              <a:t> </a:t>
            </a:r>
            <a:r>
              <a:rPr dirty="0" spc="-10"/>
              <a:t>MEDICINE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24230" y="2461221"/>
            <a:ext cx="5974080" cy="84645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341245" marR="5080" indent="-2329180">
              <a:lnSpc>
                <a:spcPts val="3170"/>
              </a:lnSpc>
              <a:spcBef>
                <a:spcPts val="310"/>
              </a:spcBef>
            </a:pPr>
            <a:r>
              <a:rPr dirty="0" sz="2750" spc="-30" b="1">
                <a:solidFill>
                  <a:srgbClr val="595959"/>
                </a:solidFill>
                <a:latin typeface="Arial"/>
                <a:cs typeface="Arial"/>
              </a:rPr>
              <a:t>SPANISH-</a:t>
            </a:r>
            <a:r>
              <a:rPr dirty="0" sz="2750" b="1">
                <a:solidFill>
                  <a:srgbClr val="595959"/>
                </a:solidFill>
                <a:latin typeface="Arial"/>
                <a:cs typeface="Arial"/>
              </a:rPr>
              <a:t>SPEAKING</a:t>
            </a:r>
            <a:r>
              <a:rPr dirty="0" sz="2750" spc="10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595959"/>
                </a:solidFill>
                <a:latin typeface="Arial"/>
                <a:cs typeface="Arial"/>
              </a:rPr>
              <a:t>CAREGIVERS (N=325)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2026-06-18T02:41:08Z</dcterms:created>
  <dcterms:modified xsi:type="dcterms:W3CDTF">2026-06-18T02:41:08Z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LastSaved">
    <vt:filetime>2026-06-18T00:00:00Z</vt:filetime>
  </property>
  <property fmtid="{D5CDD505-2E9C-101B-9397-08002B2CF9AE}" pid="4" name="Producer">
    <vt:lpwstr>macOS Version 12.6 (Build 21G115) Quartz PDFContext</vt:lpwstr>
  </property>
</Properties>
</file>