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999"/>
            <a:ext cx="12192000" cy="136758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127" y="268224"/>
            <a:ext cx="1472184" cy="89001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264590" y="2512983"/>
            <a:ext cx="2659380" cy="3321050"/>
          </a:xfrm>
          <a:custGeom>
            <a:avLst/>
            <a:gdLst/>
            <a:ahLst/>
            <a:cxnLst/>
            <a:rect l="l" t="t" r="r" b="b"/>
            <a:pathLst>
              <a:path w="2659379" h="3321050">
                <a:moveTo>
                  <a:pt x="2659043" y="0"/>
                </a:moveTo>
                <a:lnTo>
                  <a:pt x="0" y="0"/>
                </a:lnTo>
                <a:lnTo>
                  <a:pt x="0" y="3320764"/>
                </a:lnTo>
                <a:lnTo>
                  <a:pt x="2659043" y="3320764"/>
                </a:lnTo>
                <a:lnTo>
                  <a:pt x="26590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72390" cy="6858000"/>
          </a:xfrm>
          <a:custGeom>
            <a:avLst/>
            <a:gdLst/>
            <a:ahLst/>
            <a:cxnLst/>
            <a:rect l="l" t="t" r="r" b="b"/>
            <a:pathLst>
              <a:path w="72390" h="6858000">
                <a:moveTo>
                  <a:pt x="71999" y="0"/>
                </a:moveTo>
                <a:lnTo>
                  <a:pt x="0" y="0"/>
                </a:lnTo>
                <a:lnTo>
                  <a:pt x="0" y="6857999"/>
                </a:lnTo>
                <a:lnTo>
                  <a:pt x="71999" y="6857999"/>
                </a:lnTo>
                <a:lnTo>
                  <a:pt x="719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12149277" y="0"/>
                </a:lnTo>
                <a:lnTo>
                  <a:pt x="0" y="0"/>
                </a:lnTo>
                <a:lnTo>
                  <a:pt x="0" y="72009"/>
                </a:lnTo>
                <a:lnTo>
                  <a:pt x="12149277" y="72009"/>
                </a:lnTo>
                <a:lnTo>
                  <a:pt x="12149277" y="6799021"/>
                </a:lnTo>
                <a:lnTo>
                  <a:pt x="0" y="6799021"/>
                </a:lnTo>
                <a:lnTo>
                  <a:pt x="0" y="6858000"/>
                </a:lnTo>
                <a:lnTo>
                  <a:pt x="12149277" y="6858000"/>
                </a:lnTo>
                <a:lnTo>
                  <a:pt x="12192000" y="6858000"/>
                </a:lnTo>
                <a:lnTo>
                  <a:pt x="12192000" y="679902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269352" y="2079866"/>
            <a:ext cx="2678430" cy="426084"/>
          </a:xfrm>
          <a:custGeom>
            <a:avLst/>
            <a:gdLst/>
            <a:ahLst/>
            <a:cxnLst/>
            <a:rect l="l" t="t" r="r" b="b"/>
            <a:pathLst>
              <a:path w="2678429" h="426085">
                <a:moveTo>
                  <a:pt x="2678245" y="0"/>
                </a:moveTo>
                <a:lnTo>
                  <a:pt x="0" y="0"/>
                </a:lnTo>
                <a:lnTo>
                  <a:pt x="0" y="425827"/>
                </a:lnTo>
                <a:lnTo>
                  <a:pt x="2678245" y="425827"/>
                </a:lnTo>
                <a:lnTo>
                  <a:pt x="267824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83940" y="2079866"/>
            <a:ext cx="2735580" cy="3741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5999"/>
            <a:ext cx="12192000" cy="1367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12149277" y="0"/>
                </a:lnTo>
                <a:lnTo>
                  <a:pt x="12149277" y="72009"/>
                </a:lnTo>
                <a:lnTo>
                  <a:pt x="12149277" y="6799021"/>
                </a:lnTo>
                <a:lnTo>
                  <a:pt x="71996" y="6799021"/>
                </a:lnTo>
                <a:lnTo>
                  <a:pt x="71996" y="72009"/>
                </a:lnTo>
                <a:lnTo>
                  <a:pt x="12149277" y="72009"/>
                </a:lnTo>
                <a:lnTo>
                  <a:pt x="12149277" y="0"/>
                </a:lnTo>
                <a:lnTo>
                  <a:pt x="71996" y="0"/>
                </a:lnTo>
                <a:lnTo>
                  <a:pt x="0" y="0"/>
                </a:lnTo>
                <a:lnTo>
                  <a:pt x="0" y="72009"/>
                </a:lnTo>
                <a:lnTo>
                  <a:pt x="0" y="6799021"/>
                </a:lnTo>
                <a:lnTo>
                  <a:pt x="0" y="6858000"/>
                </a:lnTo>
                <a:lnTo>
                  <a:pt x="71996" y="6858000"/>
                </a:lnTo>
                <a:lnTo>
                  <a:pt x="12149277" y="6858000"/>
                </a:lnTo>
                <a:lnTo>
                  <a:pt x="12192000" y="6858000"/>
                </a:lnTo>
                <a:lnTo>
                  <a:pt x="12192000" y="679902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2127" y="268224"/>
            <a:ext cx="1472184" cy="8900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3870" y="422147"/>
            <a:ext cx="829754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96320" y="2320035"/>
            <a:ext cx="5382895" cy="2424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hyperlink" Target="mailto:Nefertiti.O.Hemphill@atwhealth.com" TargetMode="External"/><Relationship Id="rId5" Type="http://schemas.openxmlformats.org/officeDocument/2006/relationships/hyperlink" Target="mailto:Khanan.Chaudhry@atwhealth.com" TargetMode="External"/><Relationship Id="rId6" Type="http://schemas.openxmlformats.org/officeDocument/2006/relationships/hyperlink" Target="http://www.atwhealth.com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amanetwork.com/journals/jamapsychiatry/article-abstract/2782161" TargetMode="External"/><Relationship Id="rId3" Type="http://schemas.openxmlformats.org/officeDocument/2006/relationships/hyperlink" Target="https://doi.org/10.1016/j.jpsychires.2010.03.017" TargetMode="External"/><Relationship Id="rId4" Type="http://schemas.openxmlformats.org/officeDocument/2006/relationships/hyperlink" Target="https://doi.org/10.1001/jamanetworkopen.2021.11563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52630" cy="6858000"/>
            <a:chOff x="0" y="0"/>
            <a:chExt cx="121526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52243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200" y="5181600"/>
              <a:ext cx="2346959" cy="142036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5700" y="1274571"/>
            <a:ext cx="3766185" cy="4199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Importance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28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Dismantle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Racism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80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Availability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Effectiveness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  <a:p>
            <a:pPr marL="12700" marR="508634">
              <a:lnSpc>
                <a:spcPts val="2210"/>
              </a:lnSpc>
              <a:spcBef>
                <a:spcPts val="304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Nefertiti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OjiNjideka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Hemphill,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2000">
              <a:latin typeface="Arial"/>
              <a:cs typeface="Arial"/>
            </a:endParaRPr>
          </a:p>
          <a:p>
            <a:pPr marL="12700" marR="236220">
              <a:lnSpc>
                <a:spcPts val="2180"/>
              </a:lnSpc>
              <a:spcBef>
                <a:spcPts val="91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Muhammad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Khanan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Chaudhry,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BA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dirty="0" spc="-80"/>
              <a:t> </a:t>
            </a:r>
            <a:r>
              <a:rPr dirty="0"/>
              <a:t>Policy</a:t>
            </a:r>
            <a:r>
              <a:rPr dirty="0" spc="-200"/>
              <a:t> </a:t>
            </a:r>
            <a:r>
              <a:rPr dirty="0"/>
              <a:t>Assessment</a:t>
            </a:r>
            <a:r>
              <a:rPr dirty="0" spc="-85"/>
              <a:t> </a:t>
            </a:r>
            <a:r>
              <a:rPr dirty="0" spc="-20"/>
              <a:t>Tool</a:t>
            </a:r>
            <a:r>
              <a:rPr dirty="0" spc="-80"/>
              <a:t> </a:t>
            </a:r>
            <a:r>
              <a:rPr dirty="0"/>
              <a:t>for</a:t>
            </a:r>
            <a:r>
              <a:rPr dirty="0" spc="-80"/>
              <a:t> </a:t>
            </a:r>
            <a:r>
              <a:rPr dirty="0" spc="-20"/>
              <a:t>BYMH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606" y="1501647"/>
            <a:ext cx="11421745" cy="4345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>
                <a:latin typeface="Arial"/>
                <a:cs typeface="Arial"/>
              </a:rPr>
              <a:t>The</a:t>
            </a:r>
            <a:r>
              <a:rPr dirty="0" sz="3100" spc="-7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BYMH</a:t>
            </a:r>
            <a:r>
              <a:rPr dirty="0" sz="3100" spc="-6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Policy</a:t>
            </a:r>
            <a:r>
              <a:rPr dirty="0" sz="3100" spc="-215">
                <a:latin typeface="Arial"/>
                <a:cs typeface="Arial"/>
              </a:rPr>
              <a:t> </a:t>
            </a:r>
            <a:r>
              <a:rPr dirty="0" sz="3100" spc="-10">
                <a:latin typeface="Arial"/>
                <a:cs typeface="Arial"/>
              </a:rPr>
              <a:t>Assessment</a:t>
            </a:r>
            <a:r>
              <a:rPr dirty="0" sz="3100" spc="-114">
                <a:latin typeface="Arial"/>
                <a:cs typeface="Arial"/>
              </a:rPr>
              <a:t> </a:t>
            </a:r>
            <a:r>
              <a:rPr dirty="0" sz="3100" spc="-60">
                <a:latin typeface="Arial"/>
                <a:cs typeface="Arial"/>
              </a:rPr>
              <a:t>Tool</a:t>
            </a:r>
            <a:r>
              <a:rPr dirty="0" sz="3100" spc="-6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is</a:t>
            </a:r>
            <a:r>
              <a:rPr dirty="0" sz="3100" spc="-6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comprised</a:t>
            </a:r>
            <a:r>
              <a:rPr dirty="0" sz="3100" spc="-6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of</a:t>
            </a:r>
            <a:r>
              <a:rPr dirty="0" sz="3100" spc="-6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three</a:t>
            </a:r>
            <a:r>
              <a:rPr dirty="0" sz="3100" spc="-65">
                <a:latin typeface="Arial"/>
                <a:cs typeface="Arial"/>
              </a:rPr>
              <a:t> </a:t>
            </a:r>
            <a:r>
              <a:rPr dirty="0" sz="3100" spc="-10">
                <a:latin typeface="Arial"/>
                <a:cs typeface="Arial"/>
              </a:rPr>
              <a:t>phases:</a:t>
            </a:r>
            <a:endParaRPr sz="310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3060"/>
              </a:spcBef>
            </a:pPr>
            <a:r>
              <a:rPr dirty="0" sz="2800">
                <a:latin typeface="Arial"/>
                <a:cs typeface="Arial"/>
              </a:rPr>
              <a:t>Phase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1: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Policy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Identification</a:t>
            </a:r>
            <a:endParaRPr sz="2800">
              <a:latin typeface="Arial"/>
              <a:cs typeface="Arial"/>
            </a:endParaRPr>
          </a:p>
          <a:p>
            <a:pPr marL="1212215" indent="-285115">
              <a:lnSpc>
                <a:spcPct val="100000"/>
              </a:lnSpc>
              <a:spcBef>
                <a:spcPts val="745"/>
              </a:spcBef>
              <a:buClr>
                <a:srgbClr val="F06524"/>
              </a:buClr>
              <a:buChar char="■"/>
              <a:tabLst>
                <a:tab pos="1212215" algn="l"/>
              </a:tabLst>
            </a:pPr>
            <a:r>
              <a:rPr dirty="0" sz="2200">
                <a:latin typeface="Arial"/>
                <a:cs typeface="Arial"/>
              </a:rPr>
              <a:t>Identify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relevant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policy</a:t>
            </a:r>
            <a:endParaRPr sz="220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165"/>
              </a:spcBef>
            </a:pPr>
            <a:r>
              <a:rPr dirty="0" sz="2800">
                <a:latin typeface="Arial"/>
                <a:cs typeface="Arial"/>
              </a:rPr>
              <a:t>Phase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2: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Policy</a:t>
            </a:r>
            <a:r>
              <a:rPr dirty="0" sz="2800" spc="-18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Assessment</a:t>
            </a:r>
            <a:endParaRPr sz="2800">
              <a:latin typeface="Arial"/>
              <a:cs typeface="Arial"/>
            </a:endParaRPr>
          </a:p>
          <a:p>
            <a:pPr marL="1212215" indent="-285115">
              <a:lnSpc>
                <a:spcPct val="100000"/>
              </a:lnSpc>
              <a:spcBef>
                <a:spcPts val="745"/>
              </a:spcBef>
              <a:buClr>
                <a:srgbClr val="F06524"/>
              </a:buClr>
              <a:buChar char="■"/>
              <a:tabLst>
                <a:tab pos="1212215" algn="l"/>
              </a:tabLst>
            </a:pPr>
            <a:r>
              <a:rPr dirty="0" sz="2200" spc="-10">
                <a:latin typeface="Arial"/>
                <a:cs typeface="Arial"/>
              </a:rPr>
              <a:t>Appraisal</a:t>
            </a:r>
            <a:endParaRPr sz="2200">
              <a:latin typeface="Arial"/>
              <a:cs typeface="Arial"/>
            </a:endParaRPr>
          </a:p>
          <a:p>
            <a:pPr marL="1212215" indent="-285115">
              <a:lnSpc>
                <a:spcPct val="100000"/>
              </a:lnSpc>
              <a:spcBef>
                <a:spcPts val="745"/>
              </a:spcBef>
              <a:buClr>
                <a:srgbClr val="F06524"/>
              </a:buClr>
              <a:buChar char="■"/>
              <a:tabLst>
                <a:tab pos="1212215" algn="l"/>
              </a:tabLst>
            </a:pPr>
            <a:r>
              <a:rPr dirty="0" sz="2200" spc="-10">
                <a:latin typeface="Arial"/>
                <a:cs typeface="Arial"/>
              </a:rPr>
              <a:t>Scoring</a:t>
            </a:r>
            <a:endParaRPr sz="2200">
              <a:latin typeface="Arial"/>
              <a:cs typeface="Arial"/>
            </a:endParaRPr>
          </a:p>
          <a:p>
            <a:pPr marL="1212215" indent="-285115">
              <a:lnSpc>
                <a:spcPct val="100000"/>
              </a:lnSpc>
              <a:spcBef>
                <a:spcPts val="670"/>
              </a:spcBef>
              <a:buClr>
                <a:srgbClr val="F06524"/>
              </a:buClr>
              <a:buChar char="■"/>
              <a:tabLst>
                <a:tab pos="1212215" algn="l"/>
              </a:tabLst>
            </a:pPr>
            <a:r>
              <a:rPr dirty="0" sz="2200" spc="-10">
                <a:latin typeface="Arial"/>
                <a:cs typeface="Arial"/>
              </a:rPr>
              <a:t>Feasibility</a:t>
            </a:r>
            <a:endParaRPr sz="220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170"/>
              </a:spcBef>
            </a:pPr>
            <a:r>
              <a:rPr dirty="0" sz="2800">
                <a:latin typeface="Arial"/>
                <a:cs typeface="Arial"/>
              </a:rPr>
              <a:t>Phase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3: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Strategic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Reform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&amp;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Implementation</a:t>
            </a:r>
            <a:endParaRPr sz="2800">
              <a:latin typeface="Arial"/>
              <a:cs typeface="Arial"/>
            </a:endParaRPr>
          </a:p>
          <a:p>
            <a:pPr marL="1212215" indent="-285115">
              <a:lnSpc>
                <a:spcPct val="100000"/>
              </a:lnSpc>
              <a:spcBef>
                <a:spcPts val="720"/>
              </a:spcBef>
              <a:buClr>
                <a:srgbClr val="F06524"/>
              </a:buClr>
              <a:buChar char="■"/>
              <a:tabLst>
                <a:tab pos="1212215" algn="l"/>
              </a:tabLst>
            </a:pPr>
            <a:r>
              <a:rPr dirty="0" sz="2200">
                <a:latin typeface="Arial"/>
                <a:cs typeface="Arial"/>
              </a:rPr>
              <a:t>Develop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Strategy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Policy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Reform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&amp;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Implementation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0584" y="6086347"/>
            <a:ext cx="7277734" cy="6902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316230">
              <a:lnSpc>
                <a:spcPts val="1390"/>
              </a:lnSpc>
              <a:spcBef>
                <a:spcPts val="185"/>
              </a:spcBef>
            </a:pPr>
            <a:r>
              <a:rPr dirty="0" sz="1200" i="1">
                <a:latin typeface="Arial"/>
                <a:cs typeface="Arial"/>
              </a:rPr>
              <a:t>BYMH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Policy</a:t>
            </a:r>
            <a:r>
              <a:rPr dirty="0" sz="1200" spc="-7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Assessment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Tool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Promoting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Behavioral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Health</a:t>
            </a:r>
            <a:r>
              <a:rPr dirty="0" sz="1200" spc="-7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Among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Black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Youth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developed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U.S. </a:t>
            </a:r>
            <a:r>
              <a:rPr dirty="0" sz="1200" i="1">
                <a:latin typeface="Arial"/>
                <a:cs typeface="Arial"/>
              </a:rPr>
              <a:t>Department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of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Health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&amp;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Human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Services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Office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of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Minority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Health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in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conjunction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with</a:t>
            </a:r>
            <a:r>
              <a:rPr dirty="0" sz="1200" spc="-7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ATW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Health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Solutions.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25"/>
              </a:spcBef>
            </a:pPr>
            <a:r>
              <a:rPr dirty="0" sz="1200" b="1">
                <a:latin typeface="Arial"/>
                <a:cs typeface="Arial"/>
              </a:rPr>
              <a:t>Draft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tool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under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review.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606" y="1808988"/>
            <a:ext cx="11452860" cy="44881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98450" marR="388620" indent="-285750">
              <a:lnSpc>
                <a:spcPct val="100299"/>
              </a:lnSpc>
              <a:spcBef>
                <a:spcPts val="85"/>
              </a:spcBef>
              <a:buClr>
                <a:srgbClr val="F06524"/>
              </a:buClr>
              <a:buChar char="■"/>
              <a:tabLst>
                <a:tab pos="298450" algn="l"/>
              </a:tabLst>
            </a:pP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policy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assessment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process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can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used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examine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the </a:t>
            </a:r>
            <a:r>
              <a:rPr dirty="0" sz="3200">
                <a:latin typeface="Arial"/>
                <a:cs typeface="Arial"/>
              </a:rPr>
              <a:t>impact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policies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marginalized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communities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those </a:t>
            </a:r>
            <a:r>
              <a:rPr dirty="0" sz="3200">
                <a:latin typeface="Arial"/>
                <a:cs typeface="Arial"/>
              </a:rPr>
              <a:t>hardest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hit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by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health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disparities</a:t>
            </a:r>
            <a:endParaRPr sz="3200">
              <a:latin typeface="Arial"/>
              <a:cs typeface="Arial"/>
            </a:endParaRPr>
          </a:p>
          <a:p>
            <a:pPr marL="298450" marR="433705" indent="-285750">
              <a:lnSpc>
                <a:spcPct val="101299"/>
              </a:lnSpc>
              <a:spcBef>
                <a:spcPts val="2110"/>
              </a:spcBef>
              <a:buClr>
                <a:srgbClr val="F06524"/>
              </a:buClr>
              <a:buChar char="■"/>
              <a:tabLst>
                <a:tab pos="298450" algn="l"/>
              </a:tabLst>
            </a:pPr>
            <a:r>
              <a:rPr dirty="0" sz="3200">
                <a:latin typeface="Arial"/>
                <a:cs typeface="Arial"/>
              </a:rPr>
              <a:t>Researchers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play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important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role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policy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assessment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by </a:t>
            </a:r>
            <a:r>
              <a:rPr dirty="0" sz="3200">
                <a:latin typeface="Arial"/>
                <a:cs typeface="Arial"/>
              </a:rPr>
              <a:t>generating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evidence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understand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policy’s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impact</a:t>
            </a:r>
            <a:endParaRPr sz="3200">
              <a:latin typeface="Arial"/>
              <a:cs typeface="Arial"/>
            </a:endParaRPr>
          </a:p>
          <a:p>
            <a:pPr marL="298450" marR="5080" indent="-285750">
              <a:lnSpc>
                <a:spcPct val="100299"/>
              </a:lnSpc>
              <a:spcBef>
                <a:spcPts val="2150"/>
              </a:spcBef>
              <a:buClr>
                <a:srgbClr val="F06524"/>
              </a:buClr>
              <a:buChar char="■"/>
              <a:tabLst>
                <a:tab pos="298450" algn="l"/>
              </a:tabLst>
            </a:pPr>
            <a:r>
              <a:rPr dirty="0" sz="3200">
                <a:latin typeface="Arial"/>
                <a:cs typeface="Arial"/>
              </a:rPr>
              <a:t>Partnering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marginalized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communities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communities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of </a:t>
            </a:r>
            <a:r>
              <a:rPr dirty="0" sz="3200">
                <a:latin typeface="Arial"/>
                <a:cs typeface="Arial"/>
              </a:rPr>
              <a:t>color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essential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component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effective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policy</a:t>
            </a:r>
            <a:r>
              <a:rPr dirty="0" sz="3200" spc="80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assessment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research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6799" y="655506"/>
            <a:ext cx="4850369" cy="528231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72390" cy="6858000"/>
          </a:xfrm>
          <a:custGeom>
            <a:avLst/>
            <a:gdLst/>
            <a:ahLst/>
            <a:cxnLst/>
            <a:rect l="l" t="t" r="r" b="b"/>
            <a:pathLst>
              <a:path w="72390" h="6858000">
                <a:moveTo>
                  <a:pt x="71999" y="0"/>
                </a:moveTo>
                <a:lnTo>
                  <a:pt x="0" y="0"/>
                </a:lnTo>
                <a:lnTo>
                  <a:pt x="0" y="6857999"/>
                </a:lnTo>
                <a:lnTo>
                  <a:pt x="71999" y="6857999"/>
                </a:lnTo>
                <a:lnTo>
                  <a:pt x="719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49277" y="0"/>
                  </a:lnTo>
                  <a:lnTo>
                    <a:pt x="0" y="0"/>
                  </a:lnTo>
                  <a:lnTo>
                    <a:pt x="0" y="72009"/>
                  </a:lnTo>
                  <a:lnTo>
                    <a:pt x="12149277" y="72009"/>
                  </a:lnTo>
                  <a:lnTo>
                    <a:pt x="12149277" y="6799021"/>
                  </a:lnTo>
                  <a:lnTo>
                    <a:pt x="0" y="6799021"/>
                  </a:lnTo>
                  <a:lnTo>
                    <a:pt x="0" y="6858000"/>
                  </a:lnTo>
                  <a:lnTo>
                    <a:pt x="12149277" y="6858000"/>
                  </a:lnTo>
                  <a:lnTo>
                    <a:pt x="12192000" y="6858000"/>
                  </a:lnTo>
                  <a:lnTo>
                    <a:pt x="12192000" y="67990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1816" y="2124455"/>
              <a:ext cx="3480816" cy="21061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159011" y="3942588"/>
            <a:ext cx="1511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7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466" y="655506"/>
            <a:ext cx="6440805" cy="5246370"/>
          </a:xfrm>
          <a:prstGeom prst="rect">
            <a:avLst/>
          </a:prstGeom>
          <a:solidFill>
            <a:srgbClr val="F2F2F2">
              <a:alpha val="59999"/>
            </a:srgbClr>
          </a:solidFill>
        </p:spPr>
        <p:txBody>
          <a:bodyPr wrap="square" lIns="0" tIns="67945" rIns="0" bIns="0" rtlCol="0" vert="horz">
            <a:spAutoFit/>
          </a:bodyPr>
          <a:lstStyle/>
          <a:p>
            <a:pPr algn="ctr" marR="71755">
              <a:lnSpc>
                <a:spcPct val="100000"/>
              </a:lnSpc>
              <a:spcBef>
                <a:spcPts val="535"/>
              </a:spcBef>
            </a:pPr>
            <a:r>
              <a:rPr dirty="0" sz="4000" b="1">
                <a:solidFill>
                  <a:srgbClr val="15509C"/>
                </a:solidFill>
                <a:latin typeface="Arial"/>
                <a:cs typeface="Arial"/>
              </a:rPr>
              <a:t>Thank</a:t>
            </a:r>
            <a:r>
              <a:rPr dirty="0" sz="4000" spc="-30" b="1">
                <a:solidFill>
                  <a:srgbClr val="15509C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15509C"/>
                </a:solidFill>
                <a:latin typeface="Arial"/>
                <a:cs typeface="Arial"/>
              </a:rPr>
              <a:t>you!</a:t>
            </a:r>
            <a:endParaRPr sz="4000">
              <a:latin typeface="Arial"/>
              <a:cs typeface="Arial"/>
            </a:endParaRPr>
          </a:p>
          <a:p>
            <a:pPr algn="ctr" marR="71120">
              <a:lnSpc>
                <a:spcPct val="100000"/>
              </a:lnSpc>
              <a:spcBef>
                <a:spcPts val="2765"/>
              </a:spcBef>
            </a:pPr>
            <a:r>
              <a:rPr dirty="0" sz="3200">
                <a:latin typeface="Arial"/>
                <a:cs typeface="Arial"/>
              </a:rPr>
              <a:t>Let’s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Stay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10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Touch</a:t>
            </a:r>
            <a:endParaRPr sz="3200">
              <a:latin typeface="Arial"/>
              <a:cs typeface="Arial"/>
            </a:endParaRPr>
          </a:p>
          <a:p>
            <a:pPr algn="ctr" marR="72390">
              <a:lnSpc>
                <a:spcPct val="100000"/>
              </a:lnSpc>
              <a:spcBef>
                <a:spcPts val="2450"/>
              </a:spcBef>
            </a:pPr>
            <a:r>
              <a:rPr dirty="0" sz="2000" b="1">
                <a:latin typeface="Arial"/>
                <a:cs typeface="Arial"/>
              </a:rPr>
              <a:t>Nefertiti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OjiNjideka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Hemphill,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PhD,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MS</a:t>
            </a:r>
            <a:endParaRPr sz="2000">
              <a:latin typeface="Arial"/>
              <a:cs typeface="Arial"/>
            </a:endParaRPr>
          </a:p>
          <a:p>
            <a:pPr algn="ctr" marR="71120">
              <a:lnSpc>
                <a:spcPct val="100000"/>
              </a:lnSpc>
            </a:pPr>
            <a:r>
              <a:rPr dirty="0" u="sng" sz="20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Nefertiti.O.Hemphill@atwhealth.com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 marR="7239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Khanan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Chaudhry,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BA</a:t>
            </a:r>
            <a:endParaRPr sz="2000">
              <a:latin typeface="Arial"/>
              <a:cs typeface="Arial"/>
            </a:endParaRPr>
          </a:p>
          <a:p>
            <a:pPr algn="ctr" marR="71120">
              <a:lnSpc>
                <a:spcPct val="100000"/>
              </a:lnSpc>
            </a:pPr>
            <a:r>
              <a:rPr dirty="0" u="sng" sz="20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Khanan.Chaudhry@atwhealth.com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 marR="6985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312.858.6800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(phone)</a:t>
            </a:r>
            <a:endParaRPr sz="2000">
              <a:latin typeface="Arial"/>
              <a:cs typeface="Arial"/>
            </a:endParaRPr>
          </a:p>
          <a:p>
            <a:pPr algn="ctr" marR="7112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312.858.7464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(fax)</a:t>
            </a:r>
            <a:endParaRPr sz="2000">
              <a:latin typeface="Arial"/>
              <a:cs typeface="Arial"/>
            </a:endParaRPr>
          </a:p>
          <a:p>
            <a:pPr algn="ctr" marR="7112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  <a:hlinkClick r:id="rId6"/>
              </a:rPr>
              <a:t>www.atwhealth.com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(web)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12" y="7551"/>
              <a:ext cx="12155387" cy="32836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0783" y="1133855"/>
              <a:ext cx="2453639" cy="1484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49277" y="0"/>
                  </a:lnTo>
                  <a:lnTo>
                    <a:pt x="12149277" y="72009"/>
                  </a:lnTo>
                  <a:lnTo>
                    <a:pt x="12149277" y="6799021"/>
                  </a:lnTo>
                  <a:lnTo>
                    <a:pt x="71996" y="6799021"/>
                  </a:lnTo>
                  <a:lnTo>
                    <a:pt x="71996" y="72009"/>
                  </a:lnTo>
                  <a:lnTo>
                    <a:pt x="12149277" y="72009"/>
                  </a:lnTo>
                  <a:lnTo>
                    <a:pt x="12149277" y="0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2009"/>
                  </a:lnTo>
                  <a:lnTo>
                    <a:pt x="0" y="6799021"/>
                  </a:lnTo>
                  <a:lnTo>
                    <a:pt x="0" y="6858000"/>
                  </a:lnTo>
                  <a:lnTo>
                    <a:pt x="71996" y="6858000"/>
                  </a:lnTo>
                  <a:lnTo>
                    <a:pt x="12149277" y="6858000"/>
                  </a:lnTo>
                  <a:lnTo>
                    <a:pt x="12192000" y="6858000"/>
                  </a:lnTo>
                  <a:lnTo>
                    <a:pt x="12192000" y="67990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776646" y="2391155"/>
            <a:ext cx="1511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70">
                <a:solidFill>
                  <a:srgbClr val="FFFFFF"/>
                </a:solidFill>
                <a:latin typeface="Arial"/>
                <a:cs typeface="Arial"/>
              </a:rPr>
              <a:t>™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273" y="3293364"/>
            <a:ext cx="10846435" cy="3345179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300"/>
              </a:spcBef>
              <a:buClr>
                <a:srgbClr val="F06524"/>
              </a:buClr>
              <a:buChar char="■"/>
              <a:tabLst>
                <a:tab pos="297815" algn="l"/>
              </a:tabLst>
            </a:pPr>
            <a:r>
              <a:rPr dirty="0" sz="2600">
                <a:latin typeface="Arial"/>
                <a:cs typeface="Arial"/>
              </a:rPr>
              <a:t>Quality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Improvement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Healthcare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Transformation</a:t>
            </a:r>
            <a:endParaRPr sz="2600">
              <a:latin typeface="Arial"/>
              <a:cs typeface="Arial"/>
            </a:endParaRPr>
          </a:p>
          <a:p>
            <a:pPr marL="298450" marR="5080" indent="-285750">
              <a:lnSpc>
                <a:spcPts val="4390"/>
              </a:lnSpc>
              <a:spcBef>
                <a:spcPts val="285"/>
              </a:spcBef>
              <a:buClr>
                <a:srgbClr val="F06524"/>
              </a:buClr>
              <a:buChar char="■"/>
              <a:tabLst>
                <a:tab pos="298450" algn="l"/>
              </a:tabLst>
            </a:pPr>
            <a:r>
              <a:rPr dirty="0" sz="2600">
                <a:latin typeface="Arial"/>
                <a:cs typeface="Arial"/>
              </a:rPr>
              <a:t>Person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Family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Engagement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/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Stakeholder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Engagement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/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Consumer Engagement</a:t>
            </a:r>
            <a:endParaRPr sz="26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915"/>
              </a:spcBef>
              <a:buClr>
                <a:srgbClr val="F06524"/>
              </a:buClr>
              <a:buChar char="■"/>
              <a:tabLst>
                <a:tab pos="297815" algn="l"/>
              </a:tabLst>
            </a:pPr>
            <a:r>
              <a:rPr dirty="0" sz="2600">
                <a:latin typeface="Arial"/>
                <a:cs typeface="Arial"/>
              </a:rPr>
              <a:t>Disparities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Health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Equity</a:t>
            </a:r>
            <a:endParaRPr sz="26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180"/>
              </a:spcBef>
              <a:buClr>
                <a:srgbClr val="F06524"/>
              </a:buClr>
              <a:buChar char="■"/>
              <a:tabLst>
                <a:tab pos="297815" algn="l"/>
              </a:tabLst>
            </a:pPr>
            <a:r>
              <a:rPr dirty="0" sz="2600">
                <a:latin typeface="Arial"/>
                <a:cs typeface="Arial"/>
              </a:rPr>
              <a:t>Education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/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Learning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Dissemination</a:t>
            </a:r>
            <a:endParaRPr sz="26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295"/>
              </a:spcBef>
              <a:buClr>
                <a:srgbClr val="F06524"/>
              </a:buClr>
              <a:buChar char="■"/>
              <a:tabLst>
                <a:tab pos="297815" algn="l"/>
              </a:tabLst>
            </a:pPr>
            <a:r>
              <a:rPr dirty="0" sz="2600">
                <a:latin typeface="Arial"/>
                <a:cs typeface="Arial"/>
              </a:rPr>
              <a:t>Health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Services,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Payers,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Systems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Delivery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301643" y="826515"/>
            <a:ext cx="6876415" cy="12928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700"/>
              </a:lnSpc>
              <a:spcBef>
                <a:spcPts val="100"/>
              </a:spcBef>
            </a:pPr>
            <a:r>
              <a:rPr dirty="0" sz="4000"/>
              <a:t>About</a:t>
            </a:r>
            <a:r>
              <a:rPr dirty="0" sz="4000" spc="-270"/>
              <a:t> </a:t>
            </a:r>
            <a:r>
              <a:rPr dirty="0" sz="4000" spc="-20"/>
              <a:t>ATW</a:t>
            </a:r>
            <a:r>
              <a:rPr dirty="0" sz="4000" spc="-145"/>
              <a:t> </a:t>
            </a:r>
            <a:r>
              <a:rPr dirty="0" sz="4000"/>
              <a:t>Health</a:t>
            </a:r>
            <a:r>
              <a:rPr dirty="0" sz="4000" spc="-150"/>
              <a:t> </a:t>
            </a:r>
            <a:r>
              <a:rPr dirty="0" sz="4000" spc="-10"/>
              <a:t>Solutions</a:t>
            </a:r>
            <a:endParaRPr sz="4000"/>
          </a:p>
          <a:p>
            <a:pPr marL="12700" marR="1517650">
              <a:lnSpc>
                <a:spcPts val="2500"/>
              </a:lnSpc>
              <a:spcBef>
                <a:spcPts val="300"/>
              </a:spcBef>
            </a:pPr>
            <a:r>
              <a:rPr dirty="0" sz="2400" b="0">
                <a:latin typeface="Arial"/>
                <a:cs typeface="Arial"/>
              </a:rPr>
              <a:t>”Raising</a:t>
            </a:r>
            <a:r>
              <a:rPr dirty="0" sz="2400" spc="-8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Healthcare’s</a:t>
            </a:r>
            <a:r>
              <a:rPr dirty="0" sz="2400" spc="-8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Standard</a:t>
            </a:r>
            <a:r>
              <a:rPr dirty="0" sz="2400" spc="-8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through </a:t>
            </a:r>
            <a:r>
              <a:rPr dirty="0" sz="2400" spc="-20" b="0">
                <a:latin typeface="Arial"/>
                <a:cs typeface="Arial"/>
              </a:rPr>
              <a:t>quality,</a:t>
            </a:r>
            <a:r>
              <a:rPr dirty="0" sz="2400" spc="-7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safety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and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health</a:t>
            </a:r>
            <a:r>
              <a:rPr dirty="0" sz="2400" spc="-6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equity.”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939394" y="5268723"/>
            <a:ext cx="3020060" cy="1404620"/>
            <a:chOff x="8939394" y="5268723"/>
            <a:chExt cx="3020060" cy="140462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08218" y="6149222"/>
              <a:ext cx="850641" cy="5239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9394" y="6221655"/>
              <a:ext cx="1899946" cy="3725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9614" y="5448601"/>
              <a:ext cx="1194168" cy="5198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5893" y="5268723"/>
              <a:ext cx="1592967" cy="7525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606" y="1839467"/>
            <a:ext cx="11447780" cy="436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Awaad,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R.,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El-</a:t>
            </a:r>
            <a:r>
              <a:rPr dirty="0" sz="2000" spc="-20">
                <a:latin typeface="Arial"/>
                <a:cs typeface="Arial"/>
              </a:rPr>
              <a:t>Gabalawy,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O.,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Jackson-</a:t>
            </a:r>
            <a:r>
              <a:rPr dirty="0" sz="2000">
                <a:latin typeface="Arial"/>
                <a:cs typeface="Arial"/>
              </a:rPr>
              <a:t>Shaheed,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E.,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Zia,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B.,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Keshavarzi,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H.,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Mogahed,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D.,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Altalib,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H. </a:t>
            </a:r>
            <a:r>
              <a:rPr dirty="0" sz="2000">
                <a:latin typeface="Arial"/>
                <a:cs typeface="Arial"/>
              </a:rPr>
              <a:t>(2021,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July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21).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Suicide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Attempts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Muslims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Compared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Other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Religious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Groups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US.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Jama </a:t>
            </a:r>
            <a:r>
              <a:rPr dirty="0" sz="2000">
                <a:latin typeface="Arial"/>
                <a:cs typeface="Arial"/>
              </a:rPr>
              <a:t>Network.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Retrieved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September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15,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2022,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from</a:t>
            </a:r>
            <a:r>
              <a:rPr dirty="0" sz="2000" spc="5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  <a:hlinkClick r:id="rId2"/>
              </a:rPr>
              <a:t>https://jamanetwork.com/journals/jamapsychiatry/article-abstract/2782161</a:t>
            </a:r>
            <a:endParaRPr sz="2000">
              <a:latin typeface="Arial"/>
              <a:cs typeface="Arial"/>
            </a:endParaRPr>
          </a:p>
          <a:p>
            <a:pPr marL="12700" marR="966469">
              <a:lnSpc>
                <a:spcPct val="100000"/>
              </a:lnSpc>
              <a:spcBef>
                <a:spcPts val="1005"/>
              </a:spcBef>
            </a:pPr>
            <a:r>
              <a:rPr dirty="0" sz="2000">
                <a:latin typeface="Arial"/>
                <a:cs typeface="Arial"/>
              </a:rPr>
              <a:t>González,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H.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M.,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Tarraf,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W.,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Whitfield,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K.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E.,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Vega,</a:t>
            </a:r>
            <a:r>
              <a:rPr dirty="0" sz="2000" spc="-55">
                <a:latin typeface="Arial"/>
                <a:cs typeface="Arial"/>
              </a:rPr>
              <a:t> W.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A.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(2010).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epidemiology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major </a:t>
            </a:r>
            <a:r>
              <a:rPr dirty="0" sz="2000">
                <a:latin typeface="Arial"/>
                <a:cs typeface="Arial"/>
              </a:rPr>
              <a:t>depression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ethnicity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United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States.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Journal</a:t>
            </a:r>
            <a:r>
              <a:rPr dirty="0" sz="2000" spc="-5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of</a:t>
            </a:r>
            <a:r>
              <a:rPr dirty="0" sz="2000" spc="-7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psychiatric</a:t>
            </a:r>
            <a:r>
              <a:rPr dirty="0" sz="2000" spc="-6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research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44</a:t>
            </a:r>
            <a:r>
              <a:rPr dirty="0" sz="2000">
                <a:latin typeface="Arial"/>
                <a:cs typeface="Arial"/>
              </a:rPr>
              <a:t>(15),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1043–</a:t>
            </a:r>
            <a:r>
              <a:rPr dirty="0" sz="2000">
                <a:latin typeface="Arial"/>
                <a:cs typeface="Arial"/>
              </a:rPr>
              <a:t>1051.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u="sng" sz="20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3"/>
              </a:rPr>
              <a:t>https://doi.org/10.1016/j.jpsychires.2010.03.017</a:t>
            </a:r>
            <a:endParaRPr sz="2000">
              <a:latin typeface="Arial"/>
              <a:cs typeface="Arial"/>
            </a:endParaRPr>
          </a:p>
          <a:p>
            <a:pPr marL="12700" marR="283210">
              <a:lnSpc>
                <a:spcPct val="100000"/>
              </a:lnSpc>
              <a:spcBef>
                <a:spcPts val="985"/>
              </a:spcBef>
            </a:pPr>
            <a:r>
              <a:rPr dirty="0" sz="2000">
                <a:latin typeface="Arial"/>
                <a:cs typeface="Arial"/>
              </a:rPr>
              <a:t>Liu,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C.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Z.,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Wang,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E.,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Nguyen,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D.,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Sun,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M.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D.,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Jumreornvong,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O.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(2022).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Model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Minority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Myth, Data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Aggregation,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Role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Medical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Schools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Combating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Anti-</a:t>
            </a:r>
            <a:r>
              <a:rPr dirty="0" sz="2000">
                <a:latin typeface="Arial"/>
                <a:cs typeface="Arial"/>
              </a:rPr>
              <a:t>Asian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Sentiment.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Academic </a:t>
            </a:r>
            <a:r>
              <a:rPr dirty="0" sz="2000" i="1">
                <a:latin typeface="Arial"/>
                <a:cs typeface="Arial"/>
              </a:rPr>
              <a:t>medicine</a:t>
            </a:r>
            <a:r>
              <a:rPr dirty="0" sz="2000" spc="-5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:</a:t>
            </a:r>
            <a:r>
              <a:rPr dirty="0" sz="2000" spc="-6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journal</a:t>
            </a:r>
            <a:r>
              <a:rPr dirty="0" sz="2000" spc="-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of</a:t>
            </a:r>
            <a:r>
              <a:rPr dirty="0" sz="2000" spc="-6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the</a:t>
            </a:r>
            <a:r>
              <a:rPr dirty="0" sz="2000" spc="-114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Association</a:t>
            </a:r>
            <a:r>
              <a:rPr dirty="0" sz="2000" spc="-5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of</a:t>
            </a:r>
            <a:r>
              <a:rPr dirty="0" sz="2000" spc="-1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American</a:t>
            </a:r>
            <a:r>
              <a:rPr dirty="0" sz="2000" spc="-6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Medical</a:t>
            </a:r>
            <a:r>
              <a:rPr dirty="0" sz="2000" spc="-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Colleges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97</a:t>
            </a:r>
            <a:r>
              <a:rPr dirty="0" sz="2000">
                <a:latin typeface="Arial"/>
                <a:cs typeface="Arial"/>
              </a:rPr>
              <a:t>(6),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797–803.</a:t>
            </a:r>
            <a:endParaRPr sz="2000">
              <a:latin typeface="Arial"/>
              <a:cs typeface="Arial"/>
            </a:endParaRPr>
          </a:p>
          <a:p>
            <a:pPr marL="12700" marR="92075">
              <a:lnSpc>
                <a:spcPct val="100000"/>
              </a:lnSpc>
              <a:spcBef>
                <a:spcPts val="1010"/>
              </a:spcBef>
            </a:pPr>
            <a:r>
              <a:rPr dirty="0" sz="2000">
                <a:latin typeface="Arial"/>
                <a:cs typeface="Arial"/>
              </a:rPr>
              <a:t>Ramchand,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R.,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Gordon,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J.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A.,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Pearson,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J.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L.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(2021).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Trends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Suicide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Rates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Race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Ethnicity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United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States.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JAMA</a:t>
            </a:r>
            <a:r>
              <a:rPr dirty="0" sz="2000" spc="-114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network</a:t>
            </a:r>
            <a:r>
              <a:rPr dirty="0" sz="2000" spc="-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open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4</a:t>
            </a:r>
            <a:r>
              <a:rPr dirty="0" sz="2000">
                <a:latin typeface="Arial"/>
                <a:cs typeface="Arial"/>
              </a:rPr>
              <a:t>(5),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e2111563. </a:t>
            </a:r>
            <a:r>
              <a:rPr dirty="0" u="sng" sz="20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https://doi.org/10.1001/jamanetworkopen.2021.11563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Policy</a:t>
            </a:r>
            <a:r>
              <a:rPr dirty="0" spc="-40"/>
              <a:t> </a:t>
            </a:r>
            <a:r>
              <a:rPr dirty="0"/>
              <a:t>&amp;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35"/>
              <a:t> </a:t>
            </a:r>
            <a:r>
              <a:rPr dirty="0" spc="-10"/>
              <a:t>Health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9443" y="641321"/>
            <a:ext cx="6953110" cy="62166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venir Next"/>
                <a:cs typeface="Avenir Next"/>
              </a:rPr>
              <a:t>Social</a:t>
            </a:r>
            <a:r>
              <a:rPr dirty="0" spc="-75">
                <a:latin typeface="Avenir Next"/>
                <a:cs typeface="Avenir Next"/>
              </a:rPr>
              <a:t> </a:t>
            </a:r>
            <a:r>
              <a:rPr dirty="0" spc="-10">
                <a:latin typeface="Avenir Next"/>
                <a:cs typeface="Avenir Next"/>
              </a:rPr>
              <a:t>Conditions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432" y="0"/>
            <a:ext cx="92354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Mental</a:t>
            </a:r>
            <a:r>
              <a:rPr dirty="0" spc="-60"/>
              <a:t> </a:t>
            </a:r>
            <a:r>
              <a:rPr dirty="0"/>
              <a:t>Health</a:t>
            </a:r>
            <a:r>
              <a:rPr dirty="0" spc="-55"/>
              <a:t> </a:t>
            </a:r>
            <a:r>
              <a:rPr dirty="0"/>
              <a:t>within</a:t>
            </a:r>
            <a:r>
              <a:rPr dirty="0" spc="-55"/>
              <a:t> </a:t>
            </a:r>
            <a:r>
              <a:rPr dirty="0"/>
              <a:t>Communities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0"/>
              <a:t>Color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606" y="1230132"/>
            <a:ext cx="11393805" cy="5083810"/>
          </a:xfrm>
          <a:prstGeom prst="rect">
            <a:avLst/>
          </a:prstGeom>
        </p:spPr>
        <p:txBody>
          <a:bodyPr wrap="square" lIns="0" tIns="264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dirty="0" sz="2800" b="1">
                <a:latin typeface="Arial"/>
                <a:cs typeface="Arial"/>
              </a:rPr>
              <a:t>Impact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negative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social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conditions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on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mental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health:</a:t>
            </a:r>
            <a:endParaRPr sz="2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630"/>
              </a:spcBef>
              <a:buClr>
                <a:srgbClr val="F06524"/>
              </a:buClr>
              <a:buChar char="■"/>
              <a:tabLst>
                <a:tab pos="297815" algn="l"/>
              </a:tabLst>
            </a:pPr>
            <a:r>
              <a:rPr dirty="0" sz="2300">
                <a:latin typeface="Arial"/>
                <a:cs typeface="Arial"/>
              </a:rPr>
              <a:t>Black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youth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suicide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rates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rose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by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30%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from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2014-</a:t>
            </a:r>
            <a:r>
              <a:rPr dirty="0" sz="2300">
                <a:latin typeface="Arial"/>
                <a:cs typeface="Arial"/>
              </a:rPr>
              <a:t>2019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(Ramchand</a:t>
            </a:r>
            <a:r>
              <a:rPr dirty="0" sz="2300" spc="-25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et</a:t>
            </a:r>
            <a:r>
              <a:rPr dirty="0" sz="2300" spc="-30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al.,</a:t>
            </a:r>
            <a:r>
              <a:rPr dirty="0" sz="2300" spc="-25" b="1">
                <a:latin typeface="Arial"/>
                <a:cs typeface="Arial"/>
              </a:rPr>
              <a:t> </a:t>
            </a:r>
            <a:r>
              <a:rPr dirty="0" sz="2300" spc="-10" b="1">
                <a:latin typeface="Arial"/>
                <a:cs typeface="Arial"/>
              </a:rPr>
              <a:t>2021).</a:t>
            </a:r>
            <a:endParaRPr sz="2300">
              <a:latin typeface="Arial"/>
              <a:cs typeface="Arial"/>
            </a:endParaRPr>
          </a:p>
          <a:p>
            <a:pPr marL="298450" marR="85725" indent="-285750">
              <a:lnSpc>
                <a:spcPct val="141700"/>
              </a:lnSpc>
              <a:spcBef>
                <a:spcPts val="985"/>
              </a:spcBef>
              <a:buClr>
                <a:srgbClr val="F06524"/>
              </a:buClr>
              <a:buChar char="■"/>
              <a:tabLst>
                <a:tab pos="298450" algn="l"/>
              </a:tabLst>
            </a:pPr>
            <a:r>
              <a:rPr dirty="0" sz="2300">
                <a:latin typeface="Arial"/>
                <a:cs typeface="Arial"/>
              </a:rPr>
              <a:t>AAPI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women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between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ages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65-</a:t>
            </a:r>
            <a:r>
              <a:rPr dirty="0" sz="2300">
                <a:latin typeface="Arial"/>
                <a:cs typeface="Arial"/>
              </a:rPr>
              <a:t>84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have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highest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rates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suicide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among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 spc="-25">
                <a:latin typeface="Arial"/>
                <a:cs typeface="Arial"/>
              </a:rPr>
              <a:t>any </a:t>
            </a:r>
            <a:r>
              <a:rPr dirty="0" sz="2300">
                <a:latin typeface="Arial"/>
                <a:cs typeface="Arial"/>
              </a:rPr>
              <a:t>racial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group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(Liu</a:t>
            </a:r>
            <a:r>
              <a:rPr dirty="0" sz="2300" spc="-30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et</a:t>
            </a:r>
            <a:r>
              <a:rPr dirty="0" sz="2300" spc="-25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al.,</a:t>
            </a:r>
            <a:r>
              <a:rPr dirty="0" sz="2300" spc="-25" b="1">
                <a:latin typeface="Arial"/>
                <a:cs typeface="Arial"/>
              </a:rPr>
              <a:t> </a:t>
            </a:r>
            <a:r>
              <a:rPr dirty="0" sz="2300" spc="-10" b="1">
                <a:latin typeface="Arial"/>
                <a:cs typeface="Arial"/>
              </a:rPr>
              <a:t>2022)</a:t>
            </a:r>
            <a:endParaRPr sz="2300">
              <a:latin typeface="Arial"/>
              <a:cs typeface="Arial"/>
            </a:endParaRPr>
          </a:p>
          <a:p>
            <a:pPr marL="298450" marR="502284" indent="-285750">
              <a:lnSpc>
                <a:spcPct val="140900"/>
              </a:lnSpc>
              <a:spcBef>
                <a:spcPts val="910"/>
              </a:spcBef>
              <a:buClr>
                <a:srgbClr val="F06524"/>
              </a:buClr>
              <a:buChar char="■"/>
              <a:tabLst>
                <a:tab pos="298450" algn="l"/>
              </a:tabLst>
            </a:pPr>
            <a:r>
              <a:rPr dirty="0" sz="2300">
                <a:latin typeface="Arial"/>
                <a:cs typeface="Arial"/>
              </a:rPr>
              <a:t>Approximately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13.7%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Native</a:t>
            </a:r>
            <a:r>
              <a:rPr dirty="0" sz="2300" spc="-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Hawaiian</a:t>
            </a:r>
            <a:r>
              <a:rPr dirty="0" sz="2300" spc="-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adults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living</a:t>
            </a:r>
            <a:r>
              <a:rPr dirty="0" sz="2300" spc="-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in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Hawaii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met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diagnostic </a:t>
            </a:r>
            <a:r>
              <a:rPr dirty="0" sz="2300">
                <a:latin typeface="Arial"/>
                <a:cs typeface="Arial"/>
              </a:rPr>
              <a:t>criteria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for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depressive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disorders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(González</a:t>
            </a:r>
            <a:r>
              <a:rPr dirty="0" sz="2300" spc="-35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et</a:t>
            </a:r>
            <a:r>
              <a:rPr dirty="0" sz="2300" spc="-35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al.,</a:t>
            </a:r>
            <a:r>
              <a:rPr dirty="0" sz="2300" spc="-35" b="1">
                <a:latin typeface="Arial"/>
                <a:cs typeface="Arial"/>
              </a:rPr>
              <a:t> </a:t>
            </a:r>
            <a:r>
              <a:rPr dirty="0" sz="2300" spc="-10" b="1">
                <a:latin typeface="Arial"/>
                <a:cs typeface="Arial"/>
              </a:rPr>
              <a:t>2010).</a:t>
            </a:r>
            <a:endParaRPr sz="2300">
              <a:latin typeface="Arial"/>
              <a:cs typeface="Arial"/>
            </a:endParaRPr>
          </a:p>
          <a:p>
            <a:pPr marL="298450" marR="5080" indent="-285750">
              <a:lnSpc>
                <a:spcPct val="141300"/>
              </a:lnSpc>
              <a:spcBef>
                <a:spcPts val="900"/>
              </a:spcBef>
              <a:buClr>
                <a:srgbClr val="F06524"/>
              </a:buClr>
              <a:buChar char="■"/>
              <a:tabLst>
                <a:tab pos="298450" algn="l"/>
              </a:tabLst>
            </a:pPr>
            <a:r>
              <a:rPr dirty="0" sz="2300">
                <a:latin typeface="Arial"/>
                <a:cs typeface="Arial"/>
              </a:rPr>
              <a:t>Across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religious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groups,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7.9%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Muslim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(n=809),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5.1%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Protestant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(n=314),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6.1%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 spc="-25">
                <a:latin typeface="Arial"/>
                <a:cs typeface="Arial"/>
              </a:rPr>
              <a:t>of </a:t>
            </a:r>
            <a:r>
              <a:rPr dirty="0" sz="2300">
                <a:latin typeface="Arial"/>
                <a:cs typeface="Arial"/>
              </a:rPr>
              <a:t>Catholic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(n=245),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and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3.6%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Jewish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(n=415)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respondents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reported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an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lifetime </a:t>
            </a:r>
            <a:r>
              <a:rPr dirty="0" sz="2300">
                <a:latin typeface="Arial"/>
                <a:cs typeface="Arial"/>
              </a:rPr>
              <a:t>suicide</a:t>
            </a:r>
            <a:r>
              <a:rPr dirty="0" sz="2300" spc="-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attempt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(Awaad</a:t>
            </a:r>
            <a:r>
              <a:rPr dirty="0" sz="2300" spc="-40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et</a:t>
            </a:r>
            <a:r>
              <a:rPr dirty="0" sz="2300" spc="-40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al.,</a:t>
            </a:r>
            <a:r>
              <a:rPr dirty="0" sz="2300" spc="-35" b="1">
                <a:latin typeface="Arial"/>
                <a:cs typeface="Arial"/>
              </a:rPr>
              <a:t> </a:t>
            </a:r>
            <a:r>
              <a:rPr dirty="0" sz="2300" spc="-10" b="1">
                <a:latin typeface="Arial"/>
                <a:cs typeface="Arial"/>
              </a:rPr>
              <a:t>2021).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dirty="0"/>
              <a:t>Factors</a:t>
            </a:r>
            <a:r>
              <a:rPr dirty="0" spc="-65"/>
              <a:t> </a:t>
            </a:r>
            <a:r>
              <a:rPr dirty="0"/>
              <a:t>Influencing</a:t>
            </a:r>
            <a:r>
              <a:rPr dirty="0" spc="-55"/>
              <a:t> </a:t>
            </a:r>
            <a:r>
              <a:rPr dirty="0"/>
              <a:t>Mental</a:t>
            </a:r>
            <a:r>
              <a:rPr dirty="0" spc="-50"/>
              <a:t> </a:t>
            </a:r>
            <a:r>
              <a:rPr dirty="0" spc="-10"/>
              <a:t>Health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040" y="2079866"/>
          <a:ext cx="2735580" cy="3741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8745"/>
              </a:tblGrid>
              <a:tr h="425450">
                <a:tc>
                  <a:txBody>
                    <a:bodyPr/>
                    <a:lstStyle/>
                    <a:p>
                      <a:pPr marL="7645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venir Next"/>
                          <a:cs typeface="Avenir Next"/>
                        </a:rPr>
                        <a:t>Exposures</a:t>
                      </a:r>
                      <a:endParaRPr sz="1800">
                        <a:latin typeface="Avenir Next"/>
                        <a:cs typeface="Avenir Next"/>
                      </a:endParaRPr>
                    </a:p>
                  </a:txBody>
                  <a:tcPr marL="0" marR="0" marB="0" marT="59690">
                    <a:solidFill>
                      <a:srgbClr val="F06524"/>
                    </a:solidFill>
                  </a:tcPr>
                </a:tc>
              </a:tr>
              <a:tr h="3315970"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>
                          <a:latin typeface="Avenir Next"/>
                          <a:cs typeface="Avenir Next"/>
                        </a:rPr>
                        <a:t>Examples</a:t>
                      </a:r>
                      <a:r>
                        <a:rPr dirty="0" sz="1500" spc="-55">
                          <a:latin typeface="Avenir Next"/>
                          <a:cs typeface="Avenir Next"/>
                        </a:rPr>
                        <a:t> </a:t>
                      </a:r>
                      <a:r>
                        <a:rPr dirty="0" sz="1500" spc="-10">
                          <a:latin typeface="Avenir Next"/>
                          <a:cs typeface="Avenir Next"/>
                        </a:rPr>
                        <a:t>include:</a:t>
                      </a:r>
                      <a:endParaRPr sz="1500">
                        <a:latin typeface="Avenir Next"/>
                        <a:cs typeface="Avenir Next"/>
                      </a:endParaRPr>
                    </a:p>
                    <a:p>
                      <a:pPr marL="462280" indent="-285750">
                        <a:lnSpc>
                          <a:spcPct val="100000"/>
                        </a:lnSpc>
                        <a:spcBef>
                          <a:spcPts val="1610"/>
                        </a:spcBef>
                        <a:buClr>
                          <a:srgbClr val="F06524"/>
                        </a:buClr>
                        <a:buFont typeface="Arial"/>
                        <a:buChar char="•"/>
                        <a:tabLst>
                          <a:tab pos="462280" algn="l"/>
                        </a:tabLst>
                      </a:pPr>
                      <a:r>
                        <a:rPr dirty="0" sz="1500" spc="-10">
                          <a:latin typeface="Avenir Next"/>
                          <a:cs typeface="Avenir Next"/>
                        </a:rPr>
                        <a:t>Poverty</a:t>
                      </a:r>
                      <a:endParaRPr sz="1500">
                        <a:latin typeface="Avenir Next"/>
                        <a:cs typeface="Avenir Next"/>
                      </a:endParaRPr>
                    </a:p>
                    <a:p>
                      <a:pPr marL="462280" indent="-285750">
                        <a:lnSpc>
                          <a:spcPct val="100000"/>
                        </a:lnSpc>
                        <a:spcBef>
                          <a:spcPts val="1490"/>
                        </a:spcBef>
                        <a:buClr>
                          <a:srgbClr val="F06524"/>
                        </a:buClr>
                        <a:buFont typeface="Arial"/>
                        <a:buChar char="•"/>
                        <a:tabLst>
                          <a:tab pos="462280" algn="l"/>
                        </a:tabLst>
                      </a:pPr>
                      <a:r>
                        <a:rPr dirty="0" sz="1500" spc="-10">
                          <a:latin typeface="Avenir Next"/>
                          <a:cs typeface="Avenir Next"/>
                        </a:rPr>
                        <a:t>Violence</a:t>
                      </a:r>
                      <a:endParaRPr sz="1500">
                        <a:latin typeface="Avenir Next"/>
                        <a:cs typeface="Avenir Next"/>
                      </a:endParaRPr>
                    </a:p>
                    <a:p>
                      <a:pPr marL="462280" indent="-285750">
                        <a:lnSpc>
                          <a:spcPct val="100000"/>
                        </a:lnSpc>
                        <a:spcBef>
                          <a:spcPts val="1510"/>
                        </a:spcBef>
                        <a:buClr>
                          <a:srgbClr val="F06524"/>
                        </a:buClr>
                        <a:buFont typeface="Arial"/>
                        <a:buChar char="•"/>
                        <a:tabLst>
                          <a:tab pos="462280" algn="l"/>
                        </a:tabLst>
                      </a:pPr>
                      <a:r>
                        <a:rPr dirty="0" sz="1500" spc="-10">
                          <a:latin typeface="Avenir Next"/>
                          <a:cs typeface="Avenir Next"/>
                        </a:rPr>
                        <a:t>Media</a:t>
                      </a:r>
                      <a:endParaRPr sz="1500">
                        <a:latin typeface="Avenir Next"/>
                        <a:cs typeface="Avenir Next"/>
                      </a:endParaRPr>
                    </a:p>
                    <a:p>
                      <a:pPr marL="462280" indent="-285750">
                        <a:lnSpc>
                          <a:spcPct val="100000"/>
                        </a:lnSpc>
                        <a:spcBef>
                          <a:spcPts val="1610"/>
                        </a:spcBef>
                        <a:buClr>
                          <a:srgbClr val="F06524"/>
                        </a:buClr>
                        <a:buFont typeface="Arial"/>
                        <a:buChar char="•"/>
                        <a:tabLst>
                          <a:tab pos="462280" algn="l"/>
                        </a:tabLst>
                      </a:pPr>
                      <a:r>
                        <a:rPr dirty="0" sz="1500" spc="-10">
                          <a:latin typeface="Avenir Next"/>
                          <a:cs typeface="Avenir Next"/>
                        </a:rPr>
                        <a:t>Discrimination</a:t>
                      </a:r>
                      <a:endParaRPr sz="1500">
                        <a:latin typeface="Avenir Next"/>
                        <a:cs typeface="Avenir Next"/>
                      </a:endParaRPr>
                    </a:p>
                    <a:p>
                      <a:pPr marL="462280" indent="-285750">
                        <a:lnSpc>
                          <a:spcPct val="100000"/>
                        </a:lnSpc>
                        <a:spcBef>
                          <a:spcPts val="1485"/>
                        </a:spcBef>
                        <a:buClr>
                          <a:srgbClr val="F06524"/>
                        </a:buClr>
                        <a:buFont typeface="Arial"/>
                        <a:buChar char="•"/>
                        <a:tabLst>
                          <a:tab pos="462280" algn="l"/>
                        </a:tabLst>
                      </a:pPr>
                      <a:r>
                        <a:rPr dirty="0" sz="1500" spc="-10">
                          <a:latin typeface="Avenir Next"/>
                          <a:cs typeface="Avenir Next"/>
                        </a:rPr>
                        <a:t>Racism</a:t>
                      </a:r>
                      <a:endParaRPr sz="1500">
                        <a:latin typeface="Avenir Next"/>
                        <a:cs typeface="Avenir Next"/>
                      </a:endParaRPr>
                    </a:p>
                    <a:p>
                      <a:pPr marL="462280" indent="-285750">
                        <a:lnSpc>
                          <a:spcPct val="100000"/>
                        </a:lnSpc>
                        <a:spcBef>
                          <a:spcPts val="1610"/>
                        </a:spcBef>
                        <a:buClr>
                          <a:srgbClr val="F06524"/>
                        </a:buClr>
                        <a:buFont typeface="Arial"/>
                        <a:buChar char="•"/>
                        <a:tabLst>
                          <a:tab pos="462280" algn="l"/>
                        </a:tabLst>
                      </a:pPr>
                      <a:r>
                        <a:rPr dirty="0" sz="1500" spc="-20">
                          <a:latin typeface="Avenir Next"/>
                          <a:cs typeface="Avenir Next"/>
                        </a:rPr>
                        <a:t>Poor</a:t>
                      </a:r>
                      <a:r>
                        <a:rPr dirty="0" sz="1500" spc="-35">
                          <a:latin typeface="Avenir Next"/>
                          <a:cs typeface="Avenir Next"/>
                        </a:rPr>
                        <a:t> </a:t>
                      </a:r>
                      <a:r>
                        <a:rPr dirty="0" sz="1500">
                          <a:latin typeface="Avenir Next"/>
                          <a:cs typeface="Avenir Next"/>
                        </a:rPr>
                        <a:t>access</a:t>
                      </a:r>
                      <a:r>
                        <a:rPr dirty="0" sz="1500" spc="-30">
                          <a:latin typeface="Avenir Next"/>
                          <a:cs typeface="Avenir Next"/>
                        </a:rPr>
                        <a:t> </a:t>
                      </a:r>
                      <a:r>
                        <a:rPr dirty="0" sz="1500">
                          <a:latin typeface="Avenir Next"/>
                          <a:cs typeface="Avenir Next"/>
                        </a:rPr>
                        <a:t>to</a:t>
                      </a:r>
                      <a:r>
                        <a:rPr dirty="0" sz="1500" spc="-35">
                          <a:latin typeface="Avenir Next"/>
                          <a:cs typeface="Avenir Next"/>
                        </a:rPr>
                        <a:t> </a:t>
                      </a:r>
                      <a:r>
                        <a:rPr dirty="0" sz="1500" spc="-20">
                          <a:latin typeface="Avenir Next"/>
                          <a:cs typeface="Avenir Next"/>
                        </a:rPr>
                        <a:t>care</a:t>
                      </a:r>
                      <a:endParaRPr sz="1500">
                        <a:latin typeface="Avenir Next"/>
                        <a:cs typeface="Avenir Next"/>
                      </a:endParaRPr>
                    </a:p>
                  </a:txBody>
                  <a:tcPr marL="0" marR="0" marB="0" marT="18986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224015" y="2079866"/>
            <a:ext cx="2678430" cy="426084"/>
          </a:xfrm>
          <a:prstGeom prst="rect">
            <a:avLst/>
          </a:prstGeom>
          <a:solidFill>
            <a:srgbClr val="15509C"/>
          </a:solidFill>
        </p:spPr>
        <p:txBody>
          <a:bodyPr wrap="square" lIns="0" tIns="59690" rIns="0" bIns="0" rtlCol="0" vert="horz">
            <a:spAutoFit/>
          </a:bodyPr>
          <a:lstStyle/>
          <a:p>
            <a:pPr marL="681355">
              <a:lnSpc>
                <a:spcPct val="100000"/>
              </a:lnSpc>
              <a:spcBef>
                <a:spcPts val="470"/>
              </a:spcBef>
            </a:pPr>
            <a:r>
              <a:rPr dirty="0" sz="1800" b="1">
                <a:solidFill>
                  <a:srgbClr val="FFFFFF"/>
                </a:solidFill>
                <a:latin typeface="Avenir Next"/>
                <a:cs typeface="Avenir Next"/>
              </a:rPr>
              <a:t>Risk</a:t>
            </a:r>
            <a:r>
              <a:rPr dirty="0" sz="1800" spc="-35" b="1">
                <a:solidFill>
                  <a:srgbClr val="FFFFFF"/>
                </a:solidFill>
                <a:latin typeface="Avenir Next"/>
                <a:cs typeface="Avenir Next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venir Next"/>
                <a:cs typeface="Avenir Next"/>
              </a:rPr>
              <a:t>Factors</a:t>
            </a:r>
            <a:endParaRPr sz="1800">
              <a:latin typeface="Avenir Next"/>
              <a:cs typeface="Avenir N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3616" y="2524657"/>
            <a:ext cx="2659380" cy="3321050"/>
          </a:xfrm>
          <a:prstGeom prst="rect">
            <a:avLst/>
          </a:prstGeom>
          <a:solidFill>
            <a:srgbClr val="F2F2F2"/>
          </a:solidFill>
        </p:spPr>
        <p:txBody>
          <a:bodyPr wrap="square" lIns="0" tIns="198755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565"/>
              </a:spcBef>
            </a:pPr>
            <a:r>
              <a:rPr dirty="0" sz="1500">
                <a:latin typeface="Avenir Next"/>
                <a:cs typeface="Avenir Next"/>
              </a:rPr>
              <a:t>Examples</a:t>
            </a:r>
            <a:r>
              <a:rPr dirty="0" sz="1500" spc="-55">
                <a:latin typeface="Avenir Next"/>
                <a:cs typeface="Avenir Next"/>
              </a:rPr>
              <a:t> </a:t>
            </a:r>
            <a:r>
              <a:rPr dirty="0" sz="1500" spc="-10">
                <a:latin typeface="Avenir Next"/>
                <a:cs typeface="Avenir Next"/>
              </a:rPr>
              <a:t>include:</a:t>
            </a:r>
            <a:endParaRPr sz="1500">
              <a:latin typeface="Avenir Next"/>
              <a:cs typeface="Avenir Next"/>
            </a:endParaRPr>
          </a:p>
          <a:p>
            <a:pPr marL="476250" marR="520700" indent="-285750">
              <a:lnSpc>
                <a:spcPct val="140000"/>
              </a:lnSpc>
              <a:spcBef>
                <a:spcPts val="960"/>
              </a:spcBef>
              <a:buClr>
                <a:srgbClr val="F06524"/>
              </a:buClr>
              <a:buFont typeface="Arial"/>
              <a:buChar char="•"/>
              <a:tabLst>
                <a:tab pos="476250" algn="l"/>
              </a:tabLst>
            </a:pPr>
            <a:r>
              <a:rPr dirty="0" sz="1500">
                <a:latin typeface="Avenir Next"/>
                <a:cs typeface="Avenir Next"/>
              </a:rPr>
              <a:t>Adverse</a:t>
            </a:r>
            <a:r>
              <a:rPr dirty="0" sz="1500" spc="-40">
                <a:latin typeface="Avenir Next"/>
                <a:cs typeface="Avenir Next"/>
              </a:rPr>
              <a:t> </a:t>
            </a:r>
            <a:r>
              <a:rPr dirty="0" sz="1500" spc="-10">
                <a:latin typeface="Avenir Next"/>
                <a:cs typeface="Avenir Next"/>
              </a:rPr>
              <a:t>childhood events</a:t>
            </a:r>
            <a:endParaRPr sz="1500">
              <a:latin typeface="Avenir Next"/>
              <a:cs typeface="Avenir Next"/>
            </a:endParaRPr>
          </a:p>
          <a:p>
            <a:pPr marL="476250" indent="-285750">
              <a:lnSpc>
                <a:spcPct val="100000"/>
              </a:lnSpc>
              <a:spcBef>
                <a:spcPts val="1680"/>
              </a:spcBef>
              <a:buClr>
                <a:srgbClr val="F06524"/>
              </a:buClr>
              <a:buFont typeface="Arial"/>
              <a:buChar char="•"/>
              <a:tabLst>
                <a:tab pos="476250" algn="l"/>
              </a:tabLst>
            </a:pPr>
            <a:r>
              <a:rPr dirty="0" sz="1500" spc="-10">
                <a:latin typeface="Avenir Next"/>
                <a:cs typeface="Avenir Next"/>
              </a:rPr>
              <a:t>Trauma</a:t>
            </a:r>
            <a:endParaRPr sz="1500">
              <a:latin typeface="Avenir Next"/>
              <a:cs typeface="Avenir Next"/>
            </a:endParaRPr>
          </a:p>
          <a:p>
            <a:pPr marL="476250" indent="-285750">
              <a:lnSpc>
                <a:spcPct val="100000"/>
              </a:lnSpc>
              <a:spcBef>
                <a:spcPts val="1700"/>
              </a:spcBef>
              <a:buClr>
                <a:srgbClr val="F06524"/>
              </a:buClr>
              <a:buFont typeface="Arial"/>
              <a:buChar char="•"/>
              <a:tabLst>
                <a:tab pos="476250" algn="l"/>
              </a:tabLst>
            </a:pPr>
            <a:r>
              <a:rPr dirty="0" sz="1500" spc="-20">
                <a:latin typeface="Avenir Next"/>
                <a:cs typeface="Avenir Next"/>
              </a:rPr>
              <a:t>Poor</a:t>
            </a:r>
            <a:r>
              <a:rPr dirty="0" sz="1500" spc="-45">
                <a:latin typeface="Avenir Next"/>
                <a:cs typeface="Avenir Next"/>
              </a:rPr>
              <a:t> </a:t>
            </a:r>
            <a:r>
              <a:rPr dirty="0" sz="1500">
                <a:latin typeface="Avenir Next"/>
                <a:cs typeface="Avenir Next"/>
              </a:rPr>
              <a:t>family</a:t>
            </a:r>
            <a:r>
              <a:rPr dirty="0" sz="1500" spc="-30">
                <a:latin typeface="Avenir Next"/>
                <a:cs typeface="Avenir Next"/>
              </a:rPr>
              <a:t> </a:t>
            </a:r>
            <a:r>
              <a:rPr dirty="0" sz="1500" spc="-10">
                <a:latin typeface="Avenir Next"/>
                <a:cs typeface="Avenir Next"/>
              </a:rPr>
              <a:t>support</a:t>
            </a:r>
            <a:endParaRPr sz="1500">
              <a:latin typeface="Avenir Next"/>
              <a:cs typeface="Avenir Next"/>
            </a:endParaRPr>
          </a:p>
          <a:p>
            <a:pPr marL="476250" indent="-285750">
              <a:lnSpc>
                <a:spcPct val="100000"/>
              </a:lnSpc>
              <a:spcBef>
                <a:spcPts val="1800"/>
              </a:spcBef>
              <a:buClr>
                <a:srgbClr val="F06524"/>
              </a:buClr>
              <a:buFont typeface="Arial"/>
              <a:buChar char="•"/>
              <a:tabLst>
                <a:tab pos="476250" algn="l"/>
              </a:tabLst>
            </a:pPr>
            <a:r>
              <a:rPr dirty="0" sz="1500" spc="-10">
                <a:latin typeface="Avenir Next"/>
                <a:cs typeface="Avenir Next"/>
              </a:rPr>
              <a:t>Bullying</a:t>
            </a:r>
            <a:endParaRPr sz="1500">
              <a:latin typeface="Avenir Next"/>
              <a:cs typeface="Avenir Next"/>
            </a:endParaRPr>
          </a:p>
          <a:p>
            <a:pPr marL="476250" indent="-285750">
              <a:lnSpc>
                <a:spcPct val="100000"/>
              </a:lnSpc>
              <a:spcBef>
                <a:spcPts val="1705"/>
              </a:spcBef>
              <a:buClr>
                <a:srgbClr val="F06524"/>
              </a:buClr>
              <a:buFont typeface="Arial"/>
              <a:buChar char="•"/>
              <a:tabLst>
                <a:tab pos="476250" algn="l"/>
              </a:tabLst>
            </a:pPr>
            <a:r>
              <a:rPr dirty="0" sz="1500" spc="-10">
                <a:latin typeface="Avenir Next"/>
                <a:cs typeface="Avenir Next"/>
              </a:rPr>
              <a:t>Seclusion</a:t>
            </a:r>
            <a:endParaRPr sz="1500">
              <a:latin typeface="Avenir Next"/>
              <a:cs typeface="Avenir N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4590" y="2126996"/>
            <a:ext cx="26835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23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venir Next"/>
                <a:cs typeface="Avenir Next"/>
              </a:rPr>
              <a:t>Protective</a:t>
            </a:r>
            <a:r>
              <a:rPr dirty="0" sz="1800" spc="-75" b="1">
                <a:solidFill>
                  <a:srgbClr val="FFFFFF"/>
                </a:solidFill>
                <a:latin typeface="Avenir Next"/>
                <a:cs typeface="Avenir Next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venir Next"/>
                <a:cs typeface="Avenir Next"/>
              </a:rPr>
              <a:t>Factors</a:t>
            </a:r>
            <a:endParaRPr sz="1800">
              <a:latin typeface="Avenir Next"/>
              <a:cs typeface="Avenir Nex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4590" y="2704591"/>
            <a:ext cx="2683510" cy="2604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venir Next"/>
                <a:cs typeface="Avenir Next"/>
              </a:rPr>
              <a:t>Examples</a:t>
            </a:r>
            <a:r>
              <a:rPr dirty="0" sz="1500" spc="-55">
                <a:latin typeface="Avenir Next"/>
                <a:cs typeface="Avenir Next"/>
              </a:rPr>
              <a:t> </a:t>
            </a:r>
            <a:r>
              <a:rPr dirty="0" sz="1500" spc="-10">
                <a:latin typeface="Avenir Next"/>
                <a:cs typeface="Avenir Next"/>
              </a:rPr>
              <a:t>include:</a:t>
            </a:r>
            <a:endParaRPr sz="1500">
              <a:latin typeface="Avenir Next"/>
              <a:cs typeface="Avenir Next"/>
            </a:endParaRPr>
          </a:p>
          <a:p>
            <a:pPr marL="476250" indent="-285750">
              <a:lnSpc>
                <a:spcPct val="100000"/>
              </a:lnSpc>
              <a:spcBef>
                <a:spcPts val="1895"/>
              </a:spcBef>
              <a:buClr>
                <a:srgbClr val="F06524"/>
              </a:buClr>
              <a:buFont typeface="Arial"/>
              <a:buChar char="•"/>
              <a:tabLst>
                <a:tab pos="476250" algn="l"/>
              </a:tabLst>
            </a:pPr>
            <a:r>
              <a:rPr dirty="0" sz="1500" spc="-10">
                <a:latin typeface="Avenir Next"/>
                <a:cs typeface="Avenir Next"/>
              </a:rPr>
              <a:t>Self-esteem</a:t>
            </a:r>
            <a:endParaRPr sz="1500">
              <a:latin typeface="Avenir Next"/>
              <a:cs typeface="Avenir Next"/>
            </a:endParaRPr>
          </a:p>
          <a:p>
            <a:pPr marL="476250" indent="-285750">
              <a:lnSpc>
                <a:spcPct val="100000"/>
              </a:lnSpc>
              <a:spcBef>
                <a:spcPts val="1920"/>
              </a:spcBef>
              <a:buClr>
                <a:srgbClr val="F06524"/>
              </a:buClr>
              <a:buFont typeface="Arial"/>
              <a:buChar char="•"/>
              <a:tabLst>
                <a:tab pos="476250" algn="l"/>
              </a:tabLst>
            </a:pPr>
            <a:r>
              <a:rPr dirty="0" sz="1500">
                <a:latin typeface="Avenir Next"/>
                <a:cs typeface="Avenir Next"/>
              </a:rPr>
              <a:t>Strong</a:t>
            </a:r>
            <a:r>
              <a:rPr dirty="0" sz="1500" spc="-50">
                <a:latin typeface="Avenir Next"/>
                <a:cs typeface="Avenir Next"/>
              </a:rPr>
              <a:t> </a:t>
            </a:r>
            <a:r>
              <a:rPr dirty="0" sz="1500">
                <a:latin typeface="Avenir Next"/>
                <a:cs typeface="Avenir Next"/>
              </a:rPr>
              <a:t>family</a:t>
            </a:r>
            <a:r>
              <a:rPr dirty="0" sz="1500" spc="-45">
                <a:latin typeface="Avenir Next"/>
                <a:cs typeface="Avenir Next"/>
              </a:rPr>
              <a:t> </a:t>
            </a:r>
            <a:r>
              <a:rPr dirty="0" sz="1500" spc="-10">
                <a:latin typeface="Avenir Next"/>
                <a:cs typeface="Avenir Next"/>
              </a:rPr>
              <a:t>support</a:t>
            </a:r>
            <a:endParaRPr sz="1500">
              <a:latin typeface="Avenir Next"/>
              <a:cs typeface="Avenir Next"/>
            </a:endParaRPr>
          </a:p>
          <a:p>
            <a:pPr marL="476250" indent="-285750">
              <a:lnSpc>
                <a:spcPct val="100000"/>
              </a:lnSpc>
              <a:spcBef>
                <a:spcPts val="1895"/>
              </a:spcBef>
              <a:buClr>
                <a:srgbClr val="F06524"/>
              </a:buClr>
              <a:buFont typeface="Arial"/>
              <a:buChar char="•"/>
              <a:tabLst>
                <a:tab pos="476250" algn="l"/>
              </a:tabLst>
            </a:pPr>
            <a:r>
              <a:rPr dirty="0" sz="1500" spc="-10">
                <a:latin typeface="Avenir Next"/>
                <a:cs typeface="Avenir Next"/>
              </a:rPr>
              <a:t>Belonging</a:t>
            </a:r>
            <a:endParaRPr sz="1500">
              <a:latin typeface="Avenir Next"/>
              <a:cs typeface="Avenir Next"/>
            </a:endParaRPr>
          </a:p>
          <a:p>
            <a:pPr marL="476250" indent="-285750">
              <a:lnSpc>
                <a:spcPct val="100000"/>
              </a:lnSpc>
              <a:spcBef>
                <a:spcPts val="1895"/>
              </a:spcBef>
              <a:buClr>
                <a:srgbClr val="F06524"/>
              </a:buClr>
              <a:buFont typeface="Arial"/>
              <a:buChar char="•"/>
              <a:tabLst>
                <a:tab pos="476250" algn="l"/>
              </a:tabLst>
            </a:pPr>
            <a:r>
              <a:rPr dirty="0" sz="1500">
                <a:latin typeface="Avenir Next"/>
                <a:cs typeface="Avenir Next"/>
              </a:rPr>
              <a:t>Social</a:t>
            </a:r>
            <a:r>
              <a:rPr dirty="0" sz="1500" spc="-25">
                <a:latin typeface="Avenir Next"/>
                <a:cs typeface="Avenir Next"/>
              </a:rPr>
              <a:t> </a:t>
            </a:r>
            <a:r>
              <a:rPr dirty="0" sz="1500" spc="-10">
                <a:latin typeface="Avenir Next"/>
                <a:cs typeface="Avenir Next"/>
              </a:rPr>
              <a:t>awareness</a:t>
            </a:r>
            <a:endParaRPr sz="1500">
              <a:latin typeface="Avenir Next"/>
              <a:cs typeface="Avenir Next"/>
            </a:endParaRPr>
          </a:p>
          <a:p>
            <a:pPr marL="476250" indent="-285750">
              <a:lnSpc>
                <a:spcPct val="100000"/>
              </a:lnSpc>
              <a:spcBef>
                <a:spcPts val="1900"/>
              </a:spcBef>
              <a:buClr>
                <a:srgbClr val="F06524"/>
              </a:buClr>
              <a:buFont typeface="Arial"/>
              <a:buChar char="•"/>
              <a:tabLst>
                <a:tab pos="476250" algn="l"/>
              </a:tabLst>
            </a:pPr>
            <a:r>
              <a:rPr dirty="0" sz="1500" spc="-10">
                <a:latin typeface="Avenir Next"/>
                <a:cs typeface="Avenir Next"/>
              </a:rPr>
              <a:t>Positive</a:t>
            </a:r>
            <a:r>
              <a:rPr dirty="0" sz="1500" spc="-50">
                <a:latin typeface="Avenir Next"/>
                <a:cs typeface="Avenir Next"/>
              </a:rPr>
              <a:t> </a:t>
            </a:r>
            <a:r>
              <a:rPr dirty="0" sz="1500">
                <a:latin typeface="Avenir Next"/>
                <a:cs typeface="Avenir Next"/>
              </a:rPr>
              <a:t>ethnic</a:t>
            </a:r>
            <a:r>
              <a:rPr dirty="0" sz="1500" spc="-45">
                <a:latin typeface="Avenir Next"/>
                <a:cs typeface="Avenir Next"/>
              </a:rPr>
              <a:t> </a:t>
            </a:r>
            <a:r>
              <a:rPr dirty="0" sz="1500" spc="-10">
                <a:latin typeface="Avenir Next"/>
                <a:cs typeface="Avenir Next"/>
              </a:rPr>
              <a:t>identity</a:t>
            </a:r>
            <a:endParaRPr sz="1500">
              <a:latin typeface="Avenir Next"/>
              <a:cs typeface="Avenir Nex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7692" y="734189"/>
            <a:ext cx="4794307" cy="6123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999"/>
              <a:ext cx="12192000" cy="13675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127" y="268224"/>
              <a:ext cx="1472184" cy="8900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49277" y="0"/>
                  </a:lnTo>
                  <a:lnTo>
                    <a:pt x="12149277" y="72009"/>
                  </a:lnTo>
                  <a:lnTo>
                    <a:pt x="12149277" y="6799021"/>
                  </a:lnTo>
                  <a:lnTo>
                    <a:pt x="71996" y="6799021"/>
                  </a:lnTo>
                  <a:lnTo>
                    <a:pt x="71996" y="72009"/>
                  </a:lnTo>
                  <a:lnTo>
                    <a:pt x="12149277" y="72009"/>
                  </a:lnTo>
                  <a:lnTo>
                    <a:pt x="12149277" y="0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2009"/>
                  </a:lnTo>
                  <a:lnTo>
                    <a:pt x="0" y="6799021"/>
                  </a:lnTo>
                  <a:lnTo>
                    <a:pt x="0" y="6858000"/>
                  </a:lnTo>
                  <a:lnTo>
                    <a:pt x="71996" y="6858000"/>
                  </a:lnTo>
                  <a:lnTo>
                    <a:pt x="12149277" y="6858000"/>
                  </a:lnTo>
                  <a:lnTo>
                    <a:pt x="12192000" y="6858000"/>
                  </a:lnTo>
                  <a:lnTo>
                    <a:pt x="12192000" y="67990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1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 spc="-10"/>
              <a:t>Policy?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6754" y="2523235"/>
            <a:ext cx="1091628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1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law,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regulation,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procedure,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administrative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action,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incentive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voluntary </a:t>
            </a:r>
            <a:r>
              <a:rPr dirty="0" sz="2400" b="1">
                <a:latin typeface="Arial"/>
                <a:cs typeface="Arial"/>
              </a:rPr>
              <a:t>practice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governments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other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institutions.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Within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context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public </a:t>
            </a:r>
            <a:r>
              <a:rPr dirty="0" sz="2400" b="1">
                <a:latin typeface="Arial"/>
                <a:cs typeface="Arial"/>
              </a:rPr>
              <a:t>health,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policy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development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includes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advancing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implementing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public </a:t>
            </a:r>
            <a:r>
              <a:rPr dirty="0" sz="2400" b="1">
                <a:latin typeface="Arial"/>
                <a:cs typeface="Arial"/>
              </a:rPr>
              <a:t>health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law,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regulations,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voluntary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practices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that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influence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systems </a:t>
            </a:r>
            <a:r>
              <a:rPr dirty="0" sz="2400" b="1">
                <a:latin typeface="Arial"/>
                <a:cs typeface="Arial"/>
              </a:rPr>
              <a:t>development,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organizations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change,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individual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behavior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promote </a:t>
            </a:r>
            <a:r>
              <a:rPr dirty="0" sz="2400" b="1">
                <a:latin typeface="Arial"/>
                <a:cs typeface="Arial"/>
              </a:rPr>
              <a:t>improvements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health.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Current</a:t>
            </a:r>
            <a:r>
              <a:rPr dirty="0" spc="-50"/>
              <a:t> </a:t>
            </a:r>
            <a:r>
              <a:rPr dirty="0"/>
              <a:t>Policy</a:t>
            </a:r>
            <a:r>
              <a:rPr dirty="0" spc="-35"/>
              <a:t> </a:t>
            </a:r>
            <a:r>
              <a:rPr dirty="0" spc="-10"/>
              <a:t>Frameworks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5025" y="1969002"/>
            <a:ext cx="11944985" cy="3601085"/>
            <a:chOff x="115025" y="1969002"/>
            <a:chExt cx="11944985" cy="3601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1455" y="1992015"/>
              <a:ext cx="3498309" cy="3512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025" y="1969002"/>
              <a:ext cx="3564512" cy="3600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2659" y="2197941"/>
              <a:ext cx="4826679" cy="29615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2296" y="5913339"/>
            <a:ext cx="2936875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>
                <a:latin typeface="Avenir Book"/>
                <a:cs typeface="Avenir Book"/>
              </a:rPr>
              <a:t>CDC</a:t>
            </a:r>
            <a:r>
              <a:rPr dirty="0" sz="1950" spc="125">
                <a:latin typeface="Avenir Book"/>
                <a:cs typeface="Avenir Book"/>
              </a:rPr>
              <a:t> </a:t>
            </a:r>
            <a:r>
              <a:rPr dirty="0" sz="1950">
                <a:latin typeface="Avenir Book"/>
                <a:cs typeface="Avenir Book"/>
              </a:rPr>
              <a:t>Policy</a:t>
            </a:r>
            <a:r>
              <a:rPr dirty="0" sz="1950" spc="114">
                <a:latin typeface="Avenir Book"/>
                <a:cs typeface="Avenir Book"/>
              </a:rPr>
              <a:t> </a:t>
            </a:r>
            <a:r>
              <a:rPr dirty="0" sz="1950">
                <a:latin typeface="Avenir Book"/>
                <a:cs typeface="Avenir Book"/>
              </a:rPr>
              <a:t>Process</a:t>
            </a:r>
            <a:r>
              <a:rPr dirty="0" sz="1950" spc="114">
                <a:latin typeface="Avenir Book"/>
                <a:cs typeface="Avenir Book"/>
              </a:rPr>
              <a:t> </a:t>
            </a:r>
            <a:r>
              <a:rPr dirty="0" sz="1950" spc="-20">
                <a:latin typeface="Avenir Book"/>
                <a:cs typeface="Avenir Book"/>
              </a:rPr>
              <a:t>Cycle</a:t>
            </a:r>
            <a:endParaRPr sz="1950">
              <a:latin typeface="Avenir Book"/>
              <a:cs typeface="Avenir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0435" y="5428707"/>
            <a:ext cx="2581910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>
                <a:latin typeface="Avenir Book"/>
                <a:cs typeface="Avenir Book"/>
              </a:rPr>
              <a:t>Policy</a:t>
            </a:r>
            <a:r>
              <a:rPr dirty="0" sz="1950" spc="114">
                <a:latin typeface="Avenir Book"/>
                <a:cs typeface="Avenir Book"/>
              </a:rPr>
              <a:t> </a:t>
            </a:r>
            <a:r>
              <a:rPr dirty="0" sz="1950">
                <a:latin typeface="Avenir Book"/>
                <a:cs typeface="Avenir Book"/>
              </a:rPr>
              <a:t>Cycle</a:t>
            </a:r>
            <a:r>
              <a:rPr dirty="0" sz="1950" spc="120">
                <a:latin typeface="Avenir Book"/>
                <a:cs typeface="Avenir Book"/>
              </a:rPr>
              <a:t> </a:t>
            </a:r>
            <a:r>
              <a:rPr dirty="0" sz="1950" spc="-10">
                <a:latin typeface="Avenir Book"/>
                <a:cs typeface="Avenir Book"/>
              </a:rPr>
              <a:t>Hourglass</a:t>
            </a:r>
            <a:endParaRPr sz="1950">
              <a:latin typeface="Avenir Book"/>
              <a:cs typeface="Avenir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2183" y="5916387"/>
            <a:ext cx="2961005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>
                <a:latin typeface="Avenir Book"/>
                <a:cs typeface="Avenir Book"/>
              </a:rPr>
              <a:t>CDC</a:t>
            </a:r>
            <a:r>
              <a:rPr dirty="0" sz="1950" spc="100">
                <a:latin typeface="Avenir Book"/>
                <a:cs typeface="Avenir Book"/>
              </a:rPr>
              <a:t> </a:t>
            </a:r>
            <a:r>
              <a:rPr dirty="0" sz="1950">
                <a:latin typeface="Avenir Book"/>
                <a:cs typeface="Avenir Book"/>
              </a:rPr>
              <a:t>Health</a:t>
            </a:r>
            <a:r>
              <a:rPr dirty="0" sz="1950" spc="95">
                <a:latin typeface="Avenir Book"/>
                <a:cs typeface="Avenir Book"/>
              </a:rPr>
              <a:t> </a:t>
            </a:r>
            <a:r>
              <a:rPr dirty="0" sz="1950">
                <a:latin typeface="Avenir Book"/>
                <a:cs typeface="Avenir Book"/>
              </a:rPr>
              <a:t>in</a:t>
            </a:r>
            <a:r>
              <a:rPr dirty="0" sz="1950" spc="100">
                <a:latin typeface="Avenir Book"/>
                <a:cs typeface="Avenir Book"/>
              </a:rPr>
              <a:t> </a:t>
            </a:r>
            <a:r>
              <a:rPr dirty="0" sz="1950">
                <a:latin typeface="Avenir Book"/>
                <a:cs typeface="Avenir Book"/>
              </a:rPr>
              <a:t>All</a:t>
            </a:r>
            <a:r>
              <a:rPr dirty="0" sz="1950" spc="100">
                <a:latin typeface="Avenir Book"/>
                <a:cs typeface="Avenir Book"/>
              </a:rPr>
              <a:t> </a:t>
            </a:r>
            <a:r>
              <a:rPr dirty="0" sz="1950" spc="-10">
                <a:latin typeface="Avenir Book"/>
                <a:cs typeface="Avenir Book"/>
              </a:rPr>
              <a:t>Policies</a:t>
            </a:r>
            <a:endParaRPr sz="1950">
              <a:latin typeface="Avenir Book"/>
              <a:cs typeface="Avenir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999"/>
              <a:ext cx="12192000" cy="13675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127" y="268224"/>
              <a:ext cx="1472184" cy="8900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49277" y="0"/>
                  </a:lnTo>
                  <a:lnTo>
                    <a:pt x="12149277" y="72009"/>
                  </a:lnTo>
                  <a:lnTo>
                    <a:pt x="12149277" y="6799021"/>
                  </a:lnTo>
                  <a:lnTo>
                    <a:pt x="71996" y="6799021"/>
                  </a:lnTo>
                  <a:lnTo>
                    <a:pt x="71996" y="72009"/>
                  </a:lnTo>
                  <a:lnTo>
                    <a:pt x="12149277" y="72009"/>
                  </a:lnTo>
                  <a:lnTo>
                    <a:pt x="12149277" y="0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2009"/>
                  </a:lnTo>
                  <a:lnTo>
                    <a:pt x="0" y="6799021"/>
                  </a:lnTo>
                  <a:lnTo>
                    <a:pt x="0" y="6858000"/>
                  </a:lnTo>
                  <a:lnTo>
                    <a:pt x="71996" y="6858000"/>
                  </a:lnTo>
                  <a:lnTo>
                    <a:pt x="12149277" y="6858000"/>
                  </a:lnTo>
                  <a:lnTo>
                    <a:pt x="12192000" y="6858000"/>
                  </a:lnTo>
                  <a:lnTo>
                    <a:pt x="12192000" y="67990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6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/>
              <a:t>Policy</a:t>
            </a:r>
            <a:r>
              <a:rPr dirty="0" spc="-145"/>
              <a:t> </a:t>
            </a:r>
            <a:r>
              <a:rPr dirty="0" spc="-10"/>
              <a:t>Assessment</a:t>
            </a:r>
          </a:p>
          <a:p>
            <a:pPr marL="297815" marR="709930" indent="-285750">
              <a:lnSpc>
                <a:spcPts val="2590"/>
              </a:lnSpc>
              <a:spcBef>
                <a:spcPts val="1185"/>
              </a:spcBef>
              <a:buClr>
                <a:srgbClr val="F06524"/>
              </a:buClr>
              <a:buChar char="■"/>
              <a:tabLst>
                <a:tab pos="297815" algn="l"/>
              </a:tabLst>
            </a:pPr>
            <a:r>
              <a:rPr dirty="0" b="0">
                <a:latin typeface="Arial"/>
                <a:cs typeface="Arial"/>
              </a:rPr>
              <a:t>Assessing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the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impact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of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policy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on </a:t>
            </a:r>
            <a:r>
              <a:rPr dirty="0" b="0">
                <a:latin typeface="Arial"/>
                <a:cs typeface="Arial"/>
              </a:rPr>
              <a:t>specific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outcome</a:t>
            </a:r>
          </a:p>
          <a:p>
            <a:pPr marL="297815" marR="5080" indent="-285750">
              <a:lnSpc>
                <a:spcPts val="2590"/>
              </a:lnSpc>
              <a:spcBef>
                <a:spcPts val="1130"/>
              </a:spcBef>
              <a:buClr>
                <a:srgbClr val="F06524"/>
              </a:buClr>
              <a:buChar char="■"/>
              <a:tabLst>
                <a:tab pos="297815" algn="l"/>
              </a:tabLst>
            </a:pPr>
            <a:r>
              <a:rPr dirty="0" b="0">
                <a:latin typeface="Arial"/>
                <a:cs typeface="Arial"/>
              </a:rPr>
              <a:t>For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example,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does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red-</a:t>
            </a:r>
            <a:r>
              <a:rPr dirty="0" b="0">
                <a:latin typeface="Arial"/>
                <a:cs typeface="Arial"/>
              </a:rPr>
              <a:t>light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traffic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law </a:t>
            </a:r>
            <a:r>
              <a:rPr dirty="0"/>
              <a:t>impact</a:t>
            </a:r>
            <a:r>
              <a:rPr dirty="0" spc="-50"/>
              <a:t> </a:t>
            </a:r>
            <a:r>
              <a:rPr dirty="0"/>
              <a:t>a</a:t>
            </a:r>
            <a:r>
              <a:rPr dirty="0" spc="-50"/>
              <a:t> </a:t>
            </a:r>
            <a:r>
              <a:rPr dirty="0"/>
              <a:t>specific</a:t>
            </a:r>
            <a:r>
              <a:rPr dirty="0" spc="-50"/>
              <a:t> </a:t>
            </a:r>
            <a:r>
              <a:rPr dirty="0"/>
              <a:t>health</a:t>
            </a:r>
            <a:r>
              <a:rPr dirty="0" spc="-45"/>
              <a:t> </a:t>
            </a:r>
            <a:r>
              <a:rPr dirty="0"/>
              <a:t>outcome</a:t>
            </a:r>
            <a:r>
              <a:rPr dirty="0" spc="-40"/>
              <a:t> </a:t>
            </a:r>
            <a:r>
              <a:rPr dirty="0" spc="-20" b="0">
                <a:latin typeface="Arial"/>
                <a:cs typeface="Arial"/>
              </a:rPr>
              <a:t>such </a:t>
            </a:r>
            <a:r>
              <a:rPr dirty="0" b="0">
                <a:latin typeface="Arial"/>
                <a:cs typeface="Arial"/>
              </a:rPr>
              <a:t>as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mental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health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neighborhood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area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5874" y="2320035"/>
            <a:ext cx="5205730" cy="2424430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2200" b="1">
                <a:latin typeface="Arial"/>
                <a:cs typeface="Arial"/>
              </a:rPr>
              <a:t>Policy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Evaluation</a:t>
            </a:r>
            <a:endParaRPr sz="2200">
              <a:latin typeface="Arial"/>
              <a:cs typeface="Arial"/>
            </a:endParaRPr>
          </a:p>
          <a:p>
            <a:pPr marL="297815" marR="33655" indent="-285750">
              <a:lnSpc>
                <a:spcPts val="2590"/>
              </a:lnSpc>
              <a:spcBef>
                <a:spcPts val="1185"/>
              </a:spcBef>
              <a:buClr>
                <a:srgbClr val="F06524"/>
              </a:buClr>
              <a:buChar char="■"/>
              <a:tabLst>
                <a:tab pos="297815" algn="l"/>
              </a:tabLst>
            </a:pPr>
            <a:r>
              <a:rPr dirty="0" sz="2200">
                <a:latin typeface="Arial"/>
                <a:cs typeface="Arial"/>
              </a:rPr>
              <a:t>Evaluation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determines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whether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policy </a:t>
            </a:r>
            <a:r>
              <a:rPr dirty="0" sz="2200">
                <a:latin typeface="Arial"/>
                <a:cs typeface="Arial"/>
              </a:rPr>
              <a:t>does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what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it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was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designed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do</a:t>
            </a:r>
            <a:endParaRPr sz="2200">
              <a:latin typeface="Arial"/>
              <a:cs typeface="Arial"/>
            </a:endParaRPr>
          </a:p>
          <a:p>
            <a:pPr marL="297815" marR="5080" indent="-285750">
              <a:lnSpc>
                <a:spcPts val="2590"/>
              </a:lnSpc>
              <a:spcBef>
                <a:spcPts val="1130"/>
              </a:spcBef>
              <a:buClr>
                <a:srgbClr val="F06524"/>
              </a:buClr>
              <a:buChar char="■"/>
              <a:tabLst>
                <a:tab pos="297815" algn="l"/>
              </a:tabLst>
            </a:pP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example,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does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red-</a:t>
            </a:r>
            <a:r>
              <a:rPr dirty="0" sz="2200">
                <a:latin typeface="Arial"/>
                <a:cs typeface="Arial"/>
              </a:rPr>
              <a:t>light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traffic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law </a:t>
            </a:r>
            <a:r>
              <a:rPr dirty="0" sz="2200" b="1">
                <a:latin typeface="Arial"/>
                <a:cs typeface="Arial"/>
              </a:rPr>
              <a:t>reduce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number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of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accidents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a </a:t>
            </a:r>
            <a:r>
              <a:rPr dirty="0" sz="2200">
                <a:latin typeface="Arial"/>
                <a:cs typeface="Arial"/>
              </a:rPr>
              <a:t>neighborhood</a:t>
            </a:r>
            <a:r>
              <a:rPr dirty="0" sz="2200" spc="-14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area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Policy</a:t>
            </a:r>
            <a:r>
              <a:rPr dirty="0" spc="-50"/>
              <a:t> </a:t>
            </a:r>
            <a:r>
              <a:rPr dirty="0"/>
              <a:t>Evaluation</a:t>
            </a:r>
            <a:r>
              <a:rPr dirty="0" spc="-40"/>
              <a:t> </a:t>
            </a:r>
            <a:r>
              <a:rPr dirty="0"/>
              <a:t>vs.</a:t>
            </a:r>
            <a:r>
              <a:rPr dirty="0" spc="-150"/>
              <a:t> </a:t>
            </a:r>
            <a:r>
              <a:rPr dirty="0" spc="-10"/>
              <a:t>Assessment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874" y="1534668"/>
            <a:ext cx="859155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06524"/>
              </a:buClr>
              <a:buChar char="■"/>
              <a:tabLst>
                <a:tab pos="297815" algn="l"/>
              </a:tabLst>
            </a:pPr>
            <a:r>
              <a:rPr dirty="0" sz="2600">
                <a:latin typeface="Arial"/>
                <a:cs typeface="Arial"/>
              </a:rPr>
              <a:t>Policy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evaluation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same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as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policy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assessment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041" y="5166867"/>
            <a:ext cx="9967595" cy="7054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298450" marR="5080" indent="-285750">
              <a:lnSpc>
                <a:spcPct val="102699"/>
              </a:lnSpc>
              <a:spcBef>
                <a:spcPts val="25"/>
              </a:spcBef>
              <a:buClr>
                <a:srgbClr val="ED7D31"/>
              </a:buClr>
              <a:buChar char="■"/>
              <a:tabLst>
                <a:tab pos="298450" algn="l"/>
              </a:tabLst>
            </a:pPr>
            <a:r>
              <a:rPr dirty="0" sz="2200">
                <a:latin typeface="Arial"/>
                <a:cs typeface="Arial"/>
              </a:rPr>
              <a:t>Current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policy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frameworks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evaluation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tools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designed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policy assessment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dirty="0" spc="-45"/>
              <a:t> </a:t>
            </a:r>
            <a:r>
              <a:rPr dirty="0"/>
              <a:t>Policy</a:t>
            </a:r>
            <a:r>
              <a:rPr dirty="0" spc="-50"/>
              <a:t> </a:t>
            </a:r>
            <a:r>
              <a:rPr dirty="0"/>
              <a:t>Framework</a:t>
            </a:r>
            <a:r>
              <a:rPr dirty="0" spc="-50"/>
              <a:t> </a:t>
            </a:r>
            <a:r>
              <a:rPr dirty="0"/>
              <a:t>Model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 spc="-20"/>
              <a:t>BYMH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606" y="1540764"/>
            <a:ext cx="11288395" cy="49250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77850">
              <a:lnSpc>
                <a:spcPct val="101299"/>
              </a:lnSpc>
              <a:spcBef>
                <a:spcPts val="50"/>
              </a:spcBef>
            </a:pP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conjunction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U.S.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Department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Health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&amp;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Human </a:t>
            </a:r>
            <a:r>
              <a:rPr dirty="0" sz="3200">
                <a:latin typeface="Arial"/>
                <a:cs typeface="Arial"/>
              </a:rPr>
              <a:t>Services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Office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Minority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Health:</a:t>
            </a:r>
            <a:endParaRPr sz="3200">
              <a:latin typeface="Arial"/>
              <a:cs typeface="Arial"/>
            </a:endParaRPr>
          </a:p>
          <a:p>
            <a:pPr marL="755650" marR="5080" indent="-285750">
              <a:lnSpc>
                <a:spcPct val="99600"/>
              </a:lnSpc>
              <a:spcBef>
                <a:spcPts val="2190"/>
              </a:spcBef>
              <a:buClr>
                <a:srgbClr val="F06524"/>
              </a:buClr>
              <a:buChar char="■"/>
              <a:tabLst>
                <a:tab pos="755650" algn="l"/>
              </a:tabLst>
            </a:pPr>
            <a:r>
              <a:rPr dirty="0" sz="2800">
                <a:latin typeface="Arial"/>
                <a:cs typeface="Arial"/>
              </a:rPr>
              <a:t>We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developed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Black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Youth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Mental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Health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(BYMH)</a:t>
            </a:r>
            <a:r>
              <a:rPr dirty="0" u="heavy" sz="2800" spc="-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Policy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Assessment</a:t>
            </a:r>
            <a:r>
              <a:rPr dirty="0" u="heavy" sz="2800" spc="-114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Framework</a:t>
            </a:r>
            <a:r>
              <a:rPr dirty="0" u="heavy" sz="2800" spc="-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BYMH</a:t>
            </a:r>
            <a:r>
              <a:rPr dirty="0" u="heavy" sz="2800" spc="-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Policy</a:t>
            </a:r>
            <a:r>
              <a:rPr dirty="0" u="heavy" sz="2800" spc="-1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Assessment</a:t>
            </a:r>
            <a:r>
              <a:rPr dirty="0" u="heavy" sz="2800" spc="-1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Tool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Promoting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Behavioral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Health</a:t>
            </a:r>
            <a:r>
              <a:rPr dirty="0" sz="2800" spc="-1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Among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Black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Youth.</a:t>
            </a:r>
            <a:endParaRPr sz="2800">
              <a:latin typeface="Arial"/>
              <a:cs typeface="Arial"/>
            </a:endParaRPr>
          </a:p>
          <a:p>
            <a:pPr marL="755650" marR="68580" indent="-285750">
              <a:lnSpc>
                <a:spcPct val="99600"/>
              </a:lnSpc>
              <a:spcBef>
                <a:spcPts val="1045"/>
              </a:spcBef>
              <a:buClr>
                <a:srgbClr val="F06524"/>
              </a:buClr>
              <a:buChar char="■"/>
              <a:tabLst>
                <a:tab pos="755650" algn="l"/>
              </a:tabLst>
            </a:pPr>
            <a:r>
              <a:rPr dirty="0" sz="2800">
                <a:latin typeface="Arial"/>
                <a:cs typeface="Arial"/>
              </a:rPr>
              <a:t>Both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model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tool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designed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address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gaps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other </a:t>
            </a:r>
            <a:r>
              <a:rPr dirty="0" sz="2800">
                <a:latin typeface="Arial"/>
                <a:cs typeface="Arial"/>
              </a:rPr>
              <a:t>policy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frameworks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relates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mental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wellness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among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Black youth.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2800">
              <a:latin typeface="Arial"/>
              <a:cs typeface="Arial"/>
            </a:endParaRPr>
          </a:p>
          <a:p>
            <a:pPr algn="ctr" marL="169545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Draft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model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currently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under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review.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2026-06-17T20:34:59Z</dcterms:created>
  <dcterms:modified xsi:type="dcterms:W3CDTF">2026-06-17T20:34:59Z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2022-10-27T00:00:00Z</vt:filetime>
  </property>
  <property fmtid="{D5CDD505-2E9C-101B-9397-08002B2CF9AE}" pid="3" name="LastSaved">
    <vt:filetime>2026-06-17T00:00:00Z</vt:filetime>
  </property>
  <property fmtid="{D5CDD505-2E9C-101B-9397-08002B2CF9AE}" pid="4" name="Producer">
    <vt:lpwstr>macOS Version 12.6 (Build 21G115) Quartz PDFContext</vt:lpwstr>
  </property>
</Properties>
</file>